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theme/theme2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0.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35" r:id="rId3"/>
    <p:sldMasterId id="2147486046" r:id="rId4"/>
    <p:sldMasterId id="2147486612" r:id="rId5"/>
    <p:sldMasterId id="2147486636" r:id="rId6"/>
    <p:sldMasterId id="2147487560" r:id="rId7"/>
    <p:sldMasterId id="2147488224" r:id="rId8"/>
    <p:sldMasterId id="2147488250" r:id="rId9"/>
    <p:sldMasterId id="2147488358" r:id="rId10"/>
    <p:sldMasterId id="2147488410" r:id="rId11"/>
    <p:sldMasterId id="2147488459" r:id="rId12"/>
    <p:sldMasterId id="2147488509" r:id="rId13"/>
    <p:sldMasterId id="2147488545" r:id="rId14"/>
    <p:sldMasterId id="2147488557" r:id="rId15"/>
    <p:sldMasterId id="2147488569" r:id="rId16"/>
    <p:sldMasterId id="2147488581" r:id="rId17"/>
    <p:sldMasterId id="2147488593" r:id="rId18"/>
    <p:sldMasterId id="2147488605" r:id="rId19"/>
    <p:sldMasterId id="2147488617" r:id="rId20"/>
    <p:sldMasterId id="2147488629" r:id="rId21"/>
    <p:sldMasterId id="2147488641" r:id="rId22"/>
    <p:sldMasterId id="2147488653" r:id="rId23"/>
    <p:sldMasterId id="2147488665" r:id="rId24"/>
    <p:sldMasterId id="2147488678" r:id="rId25"/>
    <p:sldMasterId id="2147488680" r:id="rId26"/>
    <p:sldMasterId id="2147488692" r:id="rId27"/>
    <p:sldMasterId id="2147488704" r:id="rId28"/>
    <p:sldMasterId id="2147488716" r:id="rId29"/>
    <p:sldMasterId id="2147488718" r:id="rId30"/>
    <p:sldMasterId id="2147488730" r:id="rId31"/>
  </p:sldMasterIdLst>
  <p:notesMasterIdLst>
    <p:notesMasterId r:id="rId135"/>
  </p:notesMasterIdLst>
  <p:sldIdLst>
    <p:sldId id="605" r:id="rId32"/>
    <p:sldId id="561" r:id="rId33"/>
    <p:sldId id="562" r:id="rId34"/>
    <p:sldId id="505" r:id="rId35"/>
    <p:sldId id="549" r:id="rId36"/>
    <p:sldId id="538" r:id="rId37"/>
    <p:sldId id="506" r:id="rId38"/>
    <p:sldId id="604" r:id="rId39"/>
    <p:sldId id="559" r:id="rId40"/>
    <p:sldId id="558" r:id="rId41"/>
    <p:sldId id="560" r:id="rId42"/>
    <p:sldId id="536" r:id="rId43"/>
    <p:sldId id="557" r:id="rId44"/>
    <p:sldId id="534" r:id="rId45"/>
    <p:sldId id="2486" r:id="rId46"/>
    <p:sldId id="606" r:id="rId47"/>
    <p:sldId id="649" r:id="rId48"/>
    <p:sldId id="2487" r:id="rId49"/>
    <p:sldId id="634" r:id="rId50"/>
    <p:sldId id="552" r:id="rId51"/>
    <p:sldId id="650" r:id="rId52"/>
    <p:sldId id="615" r:id="rId53"/>
    <p:sldId id="2489" r:id="rId54"/>
    <p:sldId id="578" r:id="rId55"/>
    <p:sldId id="579" r:id="rId56"/>
    <p:sldId id="574" r:id="rId57"/>
    <p:sldId id="522" r:id="rId58"/>
    <p:sldId id="617" r:id="rId59"/>
    <p:sldId id="618" r:id="rId60"/>
    <p:sldId id="619" r:id="rId61"/>
    <p:sldId id="620" r:id="rId62"/>
    <p:sldId id="621" r:id="rId63"/>
    <p:sldId id="622" r:id="rId64"/>
    <p:sldId id="623" r:id="rId65"/>
    <p:sldId id="624" r:id="rId66"/>
    <p:sldId id="625" r:id="rId67"/>
    <p:sldId id="626" r:id="rId68"/>
    <p:sldId id="627" r:id="rId69"/>
    <p:sldId id="628" r:id="rId70"/>
    <p:sldId id="629" r:id="rId71"/>
    <p:sldId id="630" r:id="rId72"/>
    <p:sldId id="631" r:id="rId73"/>
    <p:sldId id="632" r:id="rId74"/>
    <p:sldId id="633" r:id="rId75"/>
    <p:sldId id="635" r:id="rId76"/>
    <p:sldId id="636" r:id="rId77"/>
    <p:sldId id="637" r:id="rId78"/>
    <p:sldId id="638" r:id="rId79"/>
    <p:sldId id="639" r:id="rId80"/>
    <p:sldId id="640" r:id="rId81"/>
    <p:sldId id="641" r:id="rId82"/>
    <p:sldId id="642" r:id="rId83"/>
    <p:sldId id="643" r:id="rId84"/>
    <p:sldId id="644" r:id="rId85"/>
    <p:sldId id="645" r:id="rId86"/>
    <p:sldId id="566" r:id="rId87"/>
    <p:sldId id="573" r:id="rId88"/>
    <p:sldId id="567" r:id="rId89"/>
    <p:sldId id="568" r:id="rId90"/>
    <p:sldId id="569" r:id="rId91"/>
    <p:sldId id="570" r:id="rId92"/>
    <p:sldId id="571" r:id="rId93"/>
    <p:sldId id="575" r:id="rId94"/>
    <p:sldId id="576" r:id="rId95"/>
    <p:sldId id="580" r:id="rId96"/>
    <p:sldId id="581" r:id="rId97"/>
    <p:sldId id="582" r:id="rId98"/>
    <p:sldId id="583" r:id="rId99"/>
    <p:sldId id="584" r:id="rId100"/>
    <p:sldId id="585" r:id="rId101"/>
    <p:sldId id="586" r:id="rId102"/>
    <p:sldId id="587" r:id="rId103"/>
    <p:sldId id="588" r:id="rId104"/>
    <p:sldId id="589" r:id="rId105"/>
    <p:sldId id="590" r:id="rId106"/>
    <p:sldId id="591" r:id="rId107"/>
    <p:sldId id="592" r:id="rId108"/>
    <p:sldId id="593" r:id="rId109"/>
    <p:sldId id="594" r:id="rId110"/>
    <p:sldId id="595" r:id="rId111"/>
    <p:sldId id="597" r:id="rId112"/>
    <p:sldId id="610" r:id="rId113"/>
    <p:sldId id="607" r:id="rId114"/>
    <p:sldId id="648" r:id="rId115"/>
    <p:sldId id="609" r:id="rId116"/>
    <p:sldId id="556" r:id="rId117"/>
    <p:sldId id="2488" r:id="rId118"/>
    <p:sldId id="596" r:id="rId119"/>
    <p:sldId id="524" r:id="rId120"/>
    <p:sldId id="525" r:id="rId121"/>
    <p:sldId id="602" r:id="rId122"/>
    <p:sldId id="530" r:id="rId123"/>
    <p:sldId id="603" r:id="rId124"/>
    <p:sldId id="543" r:id="rId125"/>
    <p:sldId id="601" r:id="rId126"/>
    <p:sldId id="519" r:id="rId127"/>
    <p:sldId id="611" r:id="rId128"/>
    <p:sldId id="612" r:id="rId129"/>
    <p:sldId id="613" r:id="rId130"/>
    <p:sldId id="486" r:id="rId131"/>
    <p:sldId id="539" r:id="rId132"/>
    <p:sldId id="532" r:id="rId133"/>
    <p:sldId id="533" r:id="rId134"/>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12">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BF010"/>
    <a:srgbClr val="808080"/>
    <a:srgbClr val="C0C0C0"/>
    <a:srgbClr val="CCFFCC"/>
    <a:srgbClr val="80008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993" autoAdjust="0"/>
    <p:restoredTop sz="96405" autoAdjust="0"/>
  </p:normalViewPr>
  <p:slideViewPr>
    <p:cSldViewPr>
      <p:cViewPr varScale="1">
        <p:scale>
          <a:sx n="82" d="100"/>
          <a:sy n="82" d="100"/>
        </p:scale>
        <p:origin x="160" y="1736"/>
      </p:cViewPr>
      <p:guideLst>
        <p:guide orient="horz" pos="2112"/>
        <p:guide pos="2832"/>
      </p:guideLst>
    </p:cSldViewPr>
  </p:slideViewPr>
  <p:outlineViewPr>
    <p:cViewPr>
      <p:scale>
        <a:sx n="33" d="100"/>
        <a:sy n="33" d="100"/>
      </p:scale>
      <p:origin x="0" y="1968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tableStyles" Target="tableStyle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presProps" Target="pres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hdr" sz="quarter"/>
          </p:nvPr>
        </p:nvSpPr>
        <p:spPr bwMode="auto">
          <a:xfrm>
            <a:off x="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3" name="Rectangle 3"/>
          <p:cNvSpPr>
            <a:spLocks noGrp="1" noChangeArrowheads="1"/>
          </p:cNvSpPr>
          <p:nvPr>
            <p:ph type="dt" idx="1"/>
          </p:nvPr>
        </p:nvSpPr>
        <p:spPr bwMode="auto">
          <a:xfrm>
            <a:off x="518160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lgn="r">
              <a:defRPr sz="1200">
                <a:latin typeface="Times New Roman" pitchFamily="-111"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44800" y="533400"/>
            <a:ext cx="3454400" cy="2590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0725" name="Rectangle 5"/>
          <p:cNvSpPr>
            <a:spLocks noGrp="1" noChangeArrowheads="1"/>
          </p:cNvSpPr>
          <p:nvPr>
            <p:ph type="body" sz="quarter" idx="3"/>
          </p:nvPr>
        </p:nvSpPr>
        <p:spPr bwMode="auto">
          <a:xfrm>
            <a:off x="1219200" y="3276600"/>
            <a:ext cx="6705600" cy="3048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0726" name="Rectangle 6"/>
          <p:cNvSpPr>
            <a:spLocks noGrp="1" noChangeArrowheads="1"/>
          </p:cNvSpPr>
          <p:nvPr>
            <p:ph type="ftr" sz="quarter" idx="4"/>
          </p:nvPr>
        </p:nvSpPr>
        <p:spPr bwMode="auto">
          <a:xfrm>
            <a:off x="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7" name="Rectangle 7"/>
          <p:cNvSpPr>
            <a:spLocks noGrp="1" noChangeArrowheads="1"/>
          </p:cNvSpPr>
          <p:nvPr>
            <p:ph type="sldNum" sz="quarter" idx="5"/>
          </p:nvPr>
        </p:nvSpPr>
        <p:spPr bwMode="auto">
          <a:xfrm>
            <a:off x="518160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lgn="r">
              <a:defRPr sz="1200"/>
            </a:lvl1pPr>
          </a:lstStyle>
          <a:p>
            <a:pPr>
              <a:defRPr/>
            </a:pPr>
            <a:fld id="{D66FE077-FC05-2D47-9436-FFDD053A78A9}" type="slidenum">
              <a:rPr lang="en-US"/>
              <a:pPr>
                <a:defRPr/>
              </a:pPr>
              <a:t>‹#›</a:t>
            </a:fld>
            <a:endParaRPr lang="en-US"/>
          </a:p>
        </p:txBody>
      </p:sp>
    </p:spTree>
    <p:extLst>
      <p:ext uri="{BB962C8B-B14F-4D97-AF65-F5344CB8AC3E}">
        <p14:creationId xmlns:p14="http://schemas.microsoft.com/office/powerpoint/2010/main" val="2839923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8771482" y="6581003"/>
            <a:ext cx="372518"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1219200" y="3276602"/>
            <a:ext cx="184667"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10</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a:ea typeface="ＭＳ Ｐゴシック" charset="0"/>
              <a:cs typeface="Arial"/>
            </a:endParaRPr>
          </a:p>
          <a:p>
            <a:pPr>
              <a:spcBef>
                <a:spcPct val="0"/>
              </a:spcBef>
            </a:pPr>
            <a:r>
              <a:rPr lang="en-US" sz="1200" kern="1200">
                <a:solidFill>
                  <a:schemeClr val="tx1"/>
                </a:solidFill>
                <a:effectLst/>
                <a:latin typeface="Arial"/>
                <a:ea typeface="ＭＳ Ｐゴシック" pitchFamily="-111" charset="-128"/>
                <a:cs typeface="Arial"/>
              </a:rPr>
              <a:t>The time of the Book of Deuteronomy is after the Transjordan conquests in the final month (cf. 34:8) of the 40-year wilderness wanderings that should have taken eleven days—a clear expression of the cost of disobeying God (1:2-3).</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xfrm>
            <a:off x="8736918" y="6581001"/>
            <a:ext cx="407082"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1219200" y="3257550"/>
            <a:ext cx="670560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sz="1200" kern="1200">
                <a:solidFill>
                  <a:schemeClr val="tx1"/>
                </a:solidFill>
                <a:effectLst/>
                <a:latin typeface="Arial"/>
                <a:ea typeface="ＭＳ Ｐゴシック" pitchFamily="-111" charset="-128"/>
                <a:cs typeface="Arial"/>
              </a:rPr>
              <a:t>Israel has already cleared the east side of the Jordan (1:4).</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1A4C30-805A-054D-8ED3-BB953C97D251}" type="slidenum">
              <a:rPr lang="en-US" sz="1200">
                <a:solidFill>
                  <a:prstClr val="black"/>
                </a:solidFill>
              </a:rPr>
              <a:pPr eaLnBrk="1" hangingPunct="1"/>
              <a:t>12</a:t>
            </a:fld>
            <a:endParaRPr lang="en-US" sz="1200">
              <a:solidFill>
                <a:prstClr val="black"/>
              </a:solidFill>
            </a:endParaRPr>
          </a:p>
        </p:txBody>
      </p:sp>
      <p:sp>
        <p:nvSpPr>
          <p:cNvPr id="289794" name="Rectangle 2"/>
          <p:cNvSpPr>
            <a:spLocks noGrp="1" noRot="1" noChangeAspect="1" noChangeArrowheads="1"/>
          </p:cNvSpPr>
          <p:nvPr>
            <p:ph type="sldImg"/>
          </p:nvPr>
        </p:nvSpPr>
        <p:spPr>
          <a:xfrm>
            <a:off x="2863850" y="519113"/>
            <a:ext cx="3416300" cy="2562225"/>
          </a:xfrm>
          <a:solidFill>
            <a:srgbClr val="FFFFFF"/>
          </a:solidFill>
          <a:ln/>
        </p:spPr>
      </p:sp>
      <p:sp>
        <p:nvSpPr>
          <p:cNvPr id="289795"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1" charset="-128"/>
                <a:cs typeface="Arial"/>
              </a:rPr>
              <a:t>They are poised to cross over into Jericho.</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So Moses commits to prepare them. What would he say?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13</a:t>
            </a:fld>
            <a:endParaRPr lang="en-US"/>
          </a:p>
        </p:txBody>
      </p:sp>
    </p:spTree>
    <p:extLst>
      <p:ext uri="{BB962C8B-B14F-4D97-AF65-F5344CB8AC3E}">
        <p14:creationId xmlns:p14="http://schemas.microsoft.com/office/powerpoint/2010/main" val="162847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He sees the need for renewal of the people, which is our key word for the book</a:t>
            </a:r>
            <a:r>
              <a:rPr lang="en-SG" sz="1200" kern="1200">
                <a:solidFill>
                  <a:schemeClr val="tx1"/>
                </a:solidFill>
                <a:effectLst/>
                <a:latin typeface="Arial"/>
                <a:ea typeface="ＭＳ Ｐゴシック" pitchFamily="-111"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05446" y="6581001"/>
            <a:ext cx="338554"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8890054" y="6581001"/>
            <a:ext cx="25394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1219200" y="3276600"/>
            <a:ext cx="184666" cy="276999"/>
          </a:xfrm>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What has he done?</a:t>
            </a:r>
          </a:p>
          <a:p>
            <a:r>
              <a:rPr lang="en-US" dirty="0">
                <a:latin typeface="Arial"/>
                <a:cs typeface="Arial"/>
              </a:rPr>
              <a:t>Where would you be now without Jesus?</a:t>
            </a:r>
          </a:p>
          <a:p>
            <a:r>
              <a:rPr lang="en-US" dirty="0">
                <a:latin typeface="Arial"/>
                <a:cs typeface="Arial"/>
              </a:rPr>
              <a:t>When you remember Jesus, you won’t follow idols.</a:t>
            </a:r>
          </a:p>
          <a:p>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Everything runs down. Things get old.</a:t>
            </a:r>
            <a:r>
              <a:rPr lang="en-US" sz="1200" kern="1200" baseline="0">
                <a:solidFill>
                  <a:schemeClr val="tx1"/>
                </a:solidFill>
                <a:effectLst/>
                <a:latin typeface="Arial"/>
                <a:ea typeface="ＭＳ Ｐゴシック" pitchFamily="-111" charset="-128"/>
                <a:cs typeface="Arial"/>
              </a:rPr>
              <a:t> That's T</a:t>
            </a:r>
            <a:r>
              <a:rPr lang="en-US" sz="1200" kern="1200">
                <a:solidFill>
                  <a:schemeClr val="tx1"/>
                </a:solidFill>
                <a:effectLst/>
                <a:latin typeface="Arial"/>
                <a:ea typeface="ＭＳ Ｐゴシック" pitchFamily="-111" charset="-128"/>
                <a:cs typeface="Arial"/>
              </a:rPr>
              <a:t>he Second Law of Thermodynamics.</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Ten Commandments are repeated for the new generation as their general covenant obligation as their defection at Beth Peor showed they needed a review of God's stipulations (4:44–5:33).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24</a:t>
            </a:fld>
            <a:endParaRPr lang="en-US"/>
          </a:p>
        </p:txBody>
      </p:sp>
    </p:spTree>
    <p:extLst>
      <p:ext uri="{BB962C8B-B14F-4D97-AF65-F5344CB8AC3E}">
        <p14:creationId xmlns:p14="http://schemas.microsoft.com/office/powerpoint/2010/main" val="273601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An introduction to the Ten Commandments reminds the new generation that they need to hear them afresh due to their idolatry and intermarriage at Beth Peor about five months before (4:44-49; cf. Num. 25:1-3).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25</a:t>
            </a:fld>
            <a:endParaRPr lang="en-US"/>
          </a:p>
        </p:txBody>
      </p:sp>
    </p:spTree>
    <p:extLst>
      <p:ext uri="{BB962C8B-B14F-4D97-AF65-F5344CB8AC3E}">
        <p14:creationId xmlns:p14="http://schemas.microsoft.com/office/powerpoint/2010/main" val="377214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1219200" y="3276600"/>
            <a:ext cx="184666" cy="276999"/>
          </a:xfrm>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Ten Commandments spoken by God to their parents at Mount Sinai are repeated as the general covenant obligation for the new generation of Israel (Ch. 5).</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19923918" cy="997196"/>
          </a:xfrm>
        </p:spPr>
        <p:txBody>
          <a:bodyPr/>
          <a:lstStyle/>
          <a:p>
            <a:endParaRPr lang="en-US"/>
          </a:p>
          <a:p>
            <a:r>
              <a:rPr lang="en-SG" sz="1200" b="0" i="0" u="none" strike="noStrike" kern="1200" baseline="0">
                <a:solidFill>
                  <a:schemeClr val="tx1"/>
                </a:solidFill>
                <a:latin typeface="+mn-lt"/>
                <a:ea typeface="+mn-ea"/>
                <a:cs typeface="+mn-cs"/>
              </a:rPr>
              <a:t>"But when the Pharisees heard that he had silenced the Sadducees with his reply, they met together to question him again.  35 One of them, an expert in religious law, tried to trap him with this question:  36 'Teacher, which is the most important commandment in the law of Moses?'</a:t>
            </a:r>
          </a:p>
          <a:p>
            <a:r>
              <a:rPr lang="en-SG" sz="1200" b="0" i="0" u="none" strike="noStrike" kern="1200" baseline="0">
                <a:solidFill>
                  <a:schemeClr val="tx1"/>
                </a:solidFill>
                <a:latin typeface="+mn-lt"/>
                <a:ea typeface="+mn-ea"/>
                <a:cs typeface="+mn-cs"/>
              </a:rPr>
              <a:t>37 Jesus replied, “‘You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r>
              <a:rPr lang="en-SG" sz="1200" b="0" i="0" u="none" strike="noStrike" kern="1200" baseline="0">
                <a:solidFill>
                  <a:schemeClr val="tx1"/>
                </a:solidFill>
                <a:latin typeface="+mn-lt"/>
                <a:ea typeface="+mn-ea"/>
                <a:cs typeface="+mn-cs"/>
              </a:rPr>
              <a:t>Matt. 22:34-40 NLT   </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40687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Also, people get run down daily. That’s why we need air, water, food, rest, etc. Without a plan, you will look worse year by year. Do you agree?</a:t>
            </a:r>
            <a:r>
              <a:rPr lang="en-SG">
                <a:effectLst/>
                <a:latin typeface="Arial"/>
                <a:cs typeface="Arial"/>
              </a:rPr>
              <a:t> </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19923918" cy="997196"/>
          </a:xfrm>
        </p:spPr>
        <p:txBody>
          <a:bodyPr/>
          <a:lstStyle/>
          <a:p>
            <a:endParaRPr lang="en-US"/>
          </a:p>
          <a:p>
            <a:r>
              <a:rPr lang="en-SG" sz="1200" b="0" i="0" u="none" strike="noStrike" kern="1200" baseline="0">
                <a:solidFill>
                  <a:schemeClr val="tx1"/>
                </a:solidFill>
                <a:latin typeface="+mn-lt"/>
                <a:ea typeface="+mn-ea"/>
                <a:cs typeface="+mn-cs"/>
              </a:rPr>
              <a:t>"But when the Pharisees heard that he had silenced the Sadducees with his reply, they met together to question him again.  35 One of them, an expert in religious law, tried to trap him with this question:  36 'Teacher, which is the most important commandment in the law of Moses?'</a:t>
            </a:r>
          </a:p>
          <a:p>
            <a:r>
              <a:rPr lang="en-SG" sz="1200" b="0" i="0" u="none" strike="noStrike" kern="1200" baseline="0">
                <a:solidFill>
                  <a:schemeClr val="tx1"/>
                </a:solidFill>
                <a:latin typeface="+mn-lt"/>
                <a:ea typeface="+mn-ea"/>
                <a:cs typeface="+mn-cs"/>
              </a:rPr>
              <a:t>37 Jesus replied, “‘You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r>
              <a:rPr lang="en-SG" sz="1200" b="0" i="0" u="none" strike="noStrike" kern="1200" baseline="0">
                <a:solidFill>
                  <a:schemeClr val="tx1"/>
                </a:solidFill>
                <a:latin typeface="+mn-lt"/>
                <a:ea typeface="+mn-ea"/>
                <a:cs typeface="+mn-cs"/>
              </a:rPr>
              <a:t>Matt. 22:34-40 NLT   </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406878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6401387" cy="517065"/>
          </a:xfrm>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a:xfrm>
            <a:off x="8803342" y="6581001"/>
            <a:ext cx="340658" cy="276999"/>
          </a:xfrm>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27785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45</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Are you feeling tired? Worn out?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r>
              <a:rPr lang="en-US" sz="1200" kern="1200" dirty="0">
                <a:solidFill>
                  <a:schemeClr val="tx1"/>
                </a:solidFill>
                <a:effectLst/>
                <a:latin typeface="+mn-lt"/>
                <a:ea typeface="+mn-ea"/>
                <a:cs typeface="+mn-cs"/>
              </a:rPr>
              <a:t>What covenant does Jesus mediate that is far better than the old (8:6)?</a:t>
            </a:r>
            <a:r>
              <a:rPr lang="en-SG" dirty="0">
                <a:effectLst/>
              </a:rPr>
              <a:t> </a:t>
            </a:r>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747342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00ABE0A-B16F-0C4E-8155-5597C5AB0F1D}" type="slidenum">
              <a:rPr lang="zh-CN" altLang="en-US" sz="1200">
                <a:solidFill>
                  <a:prstClr val="black"/>
                </a:solidFill>
              </a:rPr>
              <a:pPr/>
              <a:t>47</a:t>
            </a:fld>
            <a:endParaRPr lang="en-US" altLang="zh-CN" sz="1200">
              <a:solidFill>
                <a:prstClr val="black"/>
              </a:solidFill>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B09DF8-151B-484C-91A2-E01230B66954}" type="slidenum">
              <a:rPr lang="zh-CN" altLang="en-US" sz="1200">
                <a:solidFill>
                  <a:prstClr val="black"/>
                </a:solidFill>
              </a:rPr>
              <a:pPr/>
              <a:t>49</a:t>
            </a:fld>
            <a:endParaRPr lang="en-US" altLang="zh-CN" sz="1200">
              <a:solidFill>
                <a:prstClr val="black"/>
              </a:solidFill>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05661A7-F02D-824C-B41D-695D37AD302C}" type="slidenum">
              <a:rPr lang="zh-CN" altLang="en-US" sz="1200">
                <a:solidFill>
                  <a:prstClr val="black"/>
                </a:solidFill>
              </a:rPr>
              <a:pPr/>
              <a:t>50</a:t>
            </a:fld>
            <a:endParaRPr lang="en-US" altLang="zh-CN" sz="1200">
              <a:solidFill>
                <a:prstClr val="black"/>
              </a:solidFill>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9BCFC-9104-DB41-9B26-75188B3DAEE1}" type="slidenum">
              <a:rPr lang="zh-CN" altLang="en-US" sz="1200">
                <a:solidFill>
                  <a:prstClr val="black"/>
                </a:solidFill>
              </a:rPr>
              <a:pPr/>
              <a:t>51</a:t>
            </a:fld>
            <a:endParaRPr lang="en-US" altLang="zh-CN" sz="1200">
              <a:solidFill>
                <a:prstClr val="black"/>
              </a:solidFill>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79297-C519-C445-8317-BE0A0CDF8BFD}" type="slidenum">
              <a:rPr lang="en-US" sz="1200">
                <a:solidFill>
                  <a:srgbClr val="000000"/>
                </a:solidFill>
              </a:rPr>
              <a:pPr/>
              <a:t>52</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There’re actually at least five major approaches to how Christians relate to the Old Testament </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6225983"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applies to God’s relationship to us now, as contrasted with his relationship to OT Israel</a:t>
            </a:r>
            <a:r>
              <a:rPr lang="en-SG" dirty="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0708129"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nature of these relationships is quite different.  Our new covenant with him is much better than the agreement that Israel had with God</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But how is it different?</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Israel is promised blessings of land, long life, and material prosperity as incentive to obey the covenant (6:1-3).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56</a:t>
            </a:fld>
            <a:endParaRPr lang="en-US"/>
          </a:p>
        </p:txBody>
      </p:sp>
    </p:spTree>
    <p:extLst>
      <p:ext uri="{BB962C8B-B14F-4D97-AF65-F5344CB8AC3E}">
        <p14:creationId xmlns:p14="http://schemas.microsoft.com/office/powerpoint/2010/main" val="245800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importance to love the LORD (the </a:t>
            </a:r>
            <a:r>
              <a:rPr lang="en-US" sz="1200" i="1" kern="1200">
                <a:solidFill>
                  <a:schemeClr val="tx1"/>
                </a:solidFill>
                <a:effectLst/>
                <a:latin typeface="Arial"/>
                <a:ea typeface="ＭＳ Ｐゴシック" pitchFamily="-111" charset="-128"/>
                <a:cs typeface="Arial"/>
              </a:rPr>
              <a:t>Shema</a:t>
            </a:r>
            <a:r>
              <a:rPr lang="en-US" sz="1200" kern="1200">
                <a:solidFill>
                  <a:schemeClr val="tx1"/>
                </a:solidFill>
                <a:effectLst/>
                <a:latin typeface="Arial"/>
                <a:ea typeface="ＭＳ Ｐゴシック" pitchFamily="-111" charset="-128"/>
                <a:cs typeface="Arial"/>
              </a:rPr>
              <a:t>) is the basis for obeying all stipulations in the covenant (6:4-9).</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57</a:t>
            </a:fld>
            <a:endParaRPr lang="en-US"/>
          </a:p>
        </p:txBody>
      </p:sp>
    </p:spTree>
    <p:extLst>
      <p:ext uri="{BB962C8B-B14F-4D97-AF65-F5344CB8AC3E}">
        <p14:creationId xmlns:p14="http://schemas.microsoft.com/office/powerpoint/2010/main" val="344508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Maybe you’re sinking?</a:t>
            </a:r>
            <a:r>
              <a:rPr lang="en-SG">
                <a:effectLst/>
                <a:latin typeface="Arial"/>
                <a:cs typeface="Arial"/>
              </a:rPr>
              <a:t> </a:t>
            </a:r>
          </a:p>
          <a:p>
            <a:r>
              <a:rPr lang="en-SG">
                <a:effectLst/>
                <a:latin typeface="Arial"/>
                <a:cs typeface="Arial"/>
              </a:rPr>
              <a:t>Do you think the future will be easier or harder for you as a believer? </a:t>
            </a:r>
          </a:p>
          <a:p>
            <a:r>
              <a:rPr lang="en-SG">
                <a:effectLst/>
                <a:latin typeface="Arial"/>
                <a:cs typeface="Arial"/>
              </a:rPr>
              <a:t>I am an optimist, but I think the days ahead will be even more difficult, so we better be prepared. </a:t>
            </a:r>
          </a:p>
          <a:p>
            <a:endParaRPr lang="en-SG">
              <a:effectLst/>
              <a:latin typeface="Arial"/>
              <a:cs typeface="Arial"/>
            </a:endParaRPr>
          </a:p>
          <a:p>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60</a:t>
            </a:fld>
            <a:endParaRPr lang="en-US"/>
          </a:p>
        </p:txBody>
      </p:sp>
    </p:spTree>
    <p:extLst>
      <p:ext uri="{BB962C8B-B14F-4D97-AF65-F5344CB8AC3E}">
        <p14:creationId xmlns:p14="http://schemas.microsoft.com/office/powerpoint/2010/main" val="2013394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Thanking God for a land not deserved so as not to acquire a sense of independence shows love for the LORD (6:10-19).</a:t>
            </a: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61</a:t>
            </a:fld>
            <a:endParaRPr lang="en-US"/>
          </a:p>
        </p:txBody>
      </p:sp>
    </p:spTree>
    <p:extLst>
      <p:ext uri="{BB962C8B-B14F-4D97-AF65-F5344CB8AC3E}">
        <p14:creationId xmlns:p14="http://schemas.microsoft.com/office/powerpoint/2010/main" val="722598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62</a:t>
            </a:fld>
            <a:endParaRPr lang="en-US"/>
          </a:p>
        </p:txBody>
      </p:sp>
    </p:spTree>
    <p:extLst>
      <p:ext uri="{BB962C8B-B14F-4D97-AF65-F5344CB8AC3E}">
        <p14:creationId xmlns:p14="http://schemas.microsoft.com/office/powerpoint/2010/main" val="3178602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Jews of</a:t>
            </a:r>
            <a:r>
              <a:rPr lang="en-US" baseline="0">
                <a:latin typeface="Arial"/>
                <a:cs typeface="Arial"/>
              </a:rPr>
              <a:t> later days took this so literally that they actually tied verses to their foreheads and arms.</a:t>
            </a:r>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They even have a mazzuzah on the sides of their doors with Scripture verses underneath.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Totally conquering Canaan so that no rival may exist to God's Lordship shows love for the LORD (Ch. 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65</a:t>
            </a:fld>
            <a:endParaRPr lang="en-US"/>
          </a:p>
        </p:txBody>
      </p:sp>
    </p:spTree>
    <p:extLst>
      <p:ext uri="{BB962C8B-B14F-4D97-AF65-F5344CB8AC3E}">
        <p14:creationId xmlns:p14="http://schemas.microsoft.com/office/powerpoint/2010/main" val="89843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66</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xfrm>
            <a:off x="8882390" y="6581001"/>
            <a:ext cx="26161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solidFill>
                  <a:prstClr val="black"/>
                </a:solidFill>
              </a:rPr>
              <a:pPr eaLnBrk="1" hangingPunct="1"/>
              <a:t>68</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1219200" y="3276600"/>
            <a:ext cx="184666"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Remembering God's provision in the wilderness so that the land's abundance will not promote a spirit of self-sufficiency shows love for the LORD (Ch. 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70</a:t>
            </a:fld>
            <a:endParaRPr lang="en-US"/>
          </a:p>
        </p:txBody>
      </p:sp>
    </p:spTree>
    <p:extLst>
      <p:ext uri="{BB962C8B-B14F-4D97-AF65-F5344CB8AC3E}">
        <p14:creationId xmlns:p14="http://schemas.microsoft.com/office/powerpoint/2010/main" val="110031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We all need a continual spiritual renewal plan in our lives. But…</a:t>
            </a:r>
            <a:r>
              <a:rPr lang="en-SG">
                <a:effectLst/>
                <a:latin typeface="Arial"/>
                <a:cs typeface="Arial"/>
              </a:rPr>
              <a:t>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Jesus said that if we love him, then we’ll obey him.</a:t>
            </a:r>
          </a:p>
          <a:p>
            <a:r>
              <a:rPr lang="en-US">
                <a:latin typeface="Arial"/>
                <a:cs typeface="Arial"/>
              </a:rPr>
              <a:t>Conversely, if we don’t love someone, we rebel against him.</a:t>
            </a:r>
          </a:p>
          <a:p>
            <a:r>
              <a:rPr lang="en-US">
                <a:latin typeface="Arial"/>
                <a:cs typeface="Arial"/>
              </a:rPr>
              <a:t>Do you love Jesus? </a:t>
            </a:r>
          </a:p>
          <a:p>
            <a:r>
              <a:rPr lang="en-US">
                <a:latin typeface="Arial"/>
                <a:cs typeface="Arial"/>
              </a:rPr>
              <a:t>How would you know if you love Jesus?</a:t>
            </a:r>
          </a:p>
          <a:p>
            <a:r>
              <a:rPr lang="en-US">
                <a:latin typeface="Arial"/>
                <a:cs typeface="Arial"/>
              </a:rPr>
              <a:t>We typically spend time with those we love. So do you spend time with Jesus?</a:t>
            </a:r>
          </a:p>
          <a:p>
            <a:r>
              <a:rPr lang="en-US">
                <a:latin typeface="Arial"/>
                <a:cs typeface="Arial"/>
              </a:rPr>
              <a:t>We share like values with people we love. Are your values becoming more like what Jesus values?</a:t>
            </a:r>
          </a:p>
          <a:p>
            <a:r>
              <a:rPr lang="en-US">
                <a:latin typeface="Arial"/>
                <a:cs typeface="Arial"/>
              </a:rPr>
              <a:t> </a:t>
            </a:r>
          </a:p>
          <a:p>
            <a:r>
              <a:rPr lang="en-US">
                <a:latin typeface="Arial"/>
                <a:cs typeface="Arial"/>
              </a:rPr>
              <a:t>(What is the third and final way you can be spiritually renewed?)</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81</a:t>
            </a:fld>
            <a:endParaRPr lang="en-US"/>
          </a:p>
        </p:txBody>
      </p:sp>
    </p:spTree>
    <p:extLst>
      <p:ext uri="{BB962C8B-B14F-4D97-AF65-F5344CB8AC3E}">
        <p14:creationId xmlns:p14="http://schemas.microsoft.com/office/powerpoint/2010/main" val="478749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82</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Live as if he will fulfill his promises to you.</a:t>
            </a:r>
            <a:r>
              <a:rPr lang="en-SG">
                <a:effectLst/>
                <a:latin typeface="Arial"/>
                <a:cs typeface="Arial"/>
              </a:rPr>
              <a:t> </a:t>
            </a:r>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SG" sz="1200" b="0" i="0" u="none" strike="noStrike" kern="1200" baseline="0">
                <a:solidFill>
                  <a:schemeClr val="tx1"/>
                </a:solidFill>
                <a:latin typeface="Arial"/>
                <a:ea typeface="ＭＳ Ｐゴシック" pitchFamily="-111" charset="-128"/>
                <a:cs typeface="Arial"/>
              </a:rPr>
              <a:t>“Then Moses and the Levitical priests addressed all Israel as follows: ‘O Israel, be quiet and listen! Today you have become the people of the Lord your God.  </a:t>
            </a:r>
            <a:r>
              <a:rPr lang="en-SG" sz="1200" b="1" i="0" u="none" strike="noStrike" kern="1200" baseline="30000">
                <a:solidFill>
                  <a:schemeClr val="tx1"/>
                </a:solidFill>
                <a:latin typeface="Arial"/>
                <a:ea typeface="ＭＳ Ｐゴシック" pitchFamily="-111" charset="-128"/>
                <a:cs typeface="Arial"/>
              </a:rPr>
              <a:t>10</a:t>
            </a:r>
            <a:r>
              <a:rPr lang="en-SG" sz="1200" b="0" i="0" u="none" strike="noStrike" kern="1200" baseline="0">
                <a:solidFill>
                  <a:schemeClr val="tx1"/>
                </a:solidFill>
                <a:latin typeface="Arial"/>
                <a:ea typeface="ＭＳ Ｐゴシック" pitchFamily="-111" charset="-128"/>
                <a:cs typeface="Arial"/>
              </a:rPr>
              <a:t> So you must obey the Lord your God by keeping all these commands and decrees that I am giving you today.’ </a:t>
            </a:r>
            <a:r>
              <a:rPr lang="en-SG" sz="1200" b="0" i="0" u="none" strike="noStrike" kern="1200" baseline="30000">
                <a:solidFill>
                  <a:schemeClr val="tx1"/>
                </a:solidFill>
                <a:latin typeface="Arial"/>
                <a:ea typeface="ＭＳ Ｐゴシック" pitchFamily="-111" charset="-128"/>
                <a:cs typeface="Arial"/>
              </a:rPr>
              <a:t>11 </a:t>
            </a:r>
            <a:r>
              <a:rPr lang="en-SG" sz="1200" b="0" i="0" u="none" strike="noStrike" kern="1200" baseline="0">
                <a:solidFill>
                  <a:schemeClr val="tx1"/>
                </a:solidFill>
                <a:latin typeface="Arial"/>
                <a:ea typeface="ＭＳ Ｐゴシック" pitchFamily="-111" charset="-128"/>
                <a:cs typeface="Arial"/>
              </a:rPr>
              <a:t>That same day Moses also gave this charge to the people:  </a:t>
            </a:r>
            <a:r>
              <a:rPr lang="en-SG" sz="1200" b="1" i="0" u="none" strike="noStrike" kern="1200" baseline="30000">
                <a:solidFill>
                  <a:schemeClr val="tx1"/>
                </a:solidFill>
                <a:latin typeface="Arial"/>
                <a:ea typeface="ＭＳ Ｐゴシック" pitchFamily="-111" charset="-128"/>
                <a:cs typeface="Arial"/>
              </a:rPr>
              <a:t>12</a:t>
            </a:r>
            <a:r>
              <a:rPr lang="en-SG" sz="1200" b="0" i="0" u="none" strike="noStrike" kern="1200" baseline="0">
                <a:solidFill>
                  <a:schemeClr val="tx1"/>
                </a:solidFill>
                <a:latin typeface="Arial"/>
                <a:ea typeface="ＭＳ Ｐゴシック" pitchFamily="-111" charset="-128"/>
                <a:cs typeface="Arial"/>
              </a:rPr>
              <a:t> ‘When you cross the Jordan River, the tribes of Simeon, Levi, Judah, Issachar, Joseph, and Benjamin must stand on Mount Gerizim to proclaim a blessing over the people.  </a:t>
            </a:r>
            <a:r>
              <a:rPr lang="en-SG" sz="1200" b="1" i="0" u="none" strike="noStrike" kern="1200" baseline="30000">
                <a:solidFill>
                  <a:schemeClr val="tx1"/>
                </a:solidFill>
                <a:latin typeface="Arial"/>
                <a:ea typeface="ＭＳ Ｐゴシック" pitchFamily="-111" charset="-128"/>
                <a:cs typeface="Arial"/>
              </a:rPr>
              <a:t>13</a:t>
            </a:r>
            <a:r>
              <a:rPr lang="en-SG" sz="1200" b="0" i="0" u="none" strike="noStrike" kern="1200" baseline="0">
                <a:solidFill>
                  <a:schemeClr val="tx1"/>
                </a:solidFill>
                <a:latin typeface="Arial"/>
                <a:ea typeface="ＭＳ Ｐゴシック" pitchFamily="-111" charset="-128"/>
                <a:cs typeface="Arial"/>
              </a:rPr>
              <a:t> And the tribes of Reuben, Gad, Asher, Zebulun, Dan, and Naphtali must stand on Mount Ebal to proclaim a curse’” (Deut. 27:11-13).</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2624244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parallels</a:t>
            </a:r>
            <a:r>
              <a:rPr lang="en-US" baseline="0">
                <a:latin typeface="Arial"/>
                <a:cs typeface="Arial"/>
              </a:rPr>
              <a:t> between the individual blessings and cursings are just too obvious!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66FE077-FC05-2D47-9436-FFDD053A78A9}" type="slidenum">
              <a:rPr lang="en-US"/>
              <a:pPr>
                <a:defRPr/>
              </a:pPr>
              <a:t>89</a:t>
            </a:fld>
            <a:endParaRPr lang="en-US"/>
          </a:p>
        </p:txBody>
      </p:sp>
    </p:spTree>
    <p:extLst>
      <p:ext uri="{BB962C8B-B14F-4D97-AF65-F5344CB8AC3E}">
        <p14:creationId xmlns:p14="http://schemas.microsoft.com/office/powerpoint/2010/main" val="2164549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90</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1100" b="0" dirty="0">
              <a:solidFill>
                <a:schemeClr val="tx1"/>
              </a:solidFill>
              <a:latin typeface="Arial"/>
              <a:ea typeface="宋体" charset="0"/>
              <a:cs typeface="Arial"/>
            </a:endParaRPr>
          </a:p>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endParaRPr lang="en-US" sz="1100" b="0" dirty="0">
              <a:solidFill>
                <a:schemeClr val="tx1"/>
              </a:solidFill>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endParaRPr lang="en-US" b="0" dirty="0">
              <a:latin typeface="Arial"/>
              <a:cs typeface="Arial"/>
            </a:endParaRPr>
          </a:p>
          <a:p>
            <a:r>
              <a:rPr lang="en-US" b="0" dirty="0">
                <a:latin typeface="Arial"/>
                <a:cs typeface="Arial"/>
              </a:rPr>
              <a:t>Now study this plan of organization…the down-to-earth meaning of those three promises…the L-S-B on ABRAHAM</a:t>
            </a:r>
            <a:r>
              <a:rPr lang="fr-FR" altLang="ja-JP" b="0" dirty="0">
                <a:latin typeface="Arial"/>
                <a:cs typeface="Arial"/>
              </a:rPr>
              <a:t>'</a:t>
            </a:r>
            <a:r>
              <a:rPr lang="en-US" b="0" dirty="0">
                <a:latin typeface="Arial"/>
                <a:cs typeface="Arial"/>
              </a:rPr>
              <a:t>s folder… </a:t>
            </a:r>
          </a:p>
          <a:p>
            <a:r>
              <a:rPr lang="en-US" b="0" dirty="0">
                <a:latin typeface="Arial"/>
                <a:cs typeface="Arial"/>
              </a:rPr>
              <a:t>////	First…PROMISE #1: GENESIS 12:1...A LAND — real estate, a geographic inheritance that most Jewish people respect politically to this present day.</a:t>
            </a:r>
          </a:p>
          <a:p>
            <a:r>
              <a:rPr lang="en-US" b="0" dirty="0">
                <a:latin typeface="Arial"/>
                <a:cs typeface="Arial"/>
              </a:rPr>
              <a:t> ////	PROMISE #2: GENESIS 12:2...A SEED —  a long line of descendants...especially interesting because at the time the Promise is given, ABRAHAM and SARAH are approaching old age and yet they have never had children. </a:t>
            </a:r>
          </a:p>
          <a:p>
            <a:r>
              <a:rPr lang="en-US" b="0" dirty="0">
                <a:latin typeface="Arial"/>
                <a:cs typeface="Arial"/>
              </a:rPr>
              <a:t>////	The final PROMISE, Number 3: GENESIS 12:3...A BLESSING promised to Abraham personally and to his descendants. Furthermore, God promises that, through His blessing to ABRAHAM, </a:t>
            </a:r>
            <a:r>
              <a:rPr lang="en-US" b="0" i="1" u="sng" dirty="0">
                <a:latin typeface="Arial"/>
                <a:cs typeface="Arial"/>
              </a:rPr>
              <a:t>all the families of the earth will be blessed…NOT JUST ABRAHAM</a:t>
            </a:r>
            <a:r>
              <a:rPr lang="fr-FR" altLang="ja-JP" b="0" i="1" u="sng" dirty="0">
                <a:latin typeface="Arial"/>
                <a:cs typeface="Arial"/>
              </a:rPr>
              <a:t>'</a:t>
            </a:r>
            <a:r>
              <a:rPr lang="en-US" b="0" i="1" u="sng" dirty="0">
                <a:latin typeface="Arial"/>
                <a:cs typeface="Arial"/>
              </a:rPr>
              <a:t>S descendants!  </a:t>
            </a:r>
            <a:r>
              <a:rPr lang="en-US" b="0" dirty="0">
                <a:latin typeface="Arial"/>
                <a:cs typeface="Arial"/>
              </a:rPr>
              <a:t>Notice that wording! It</a:t>
            </a:r>
            <a:r>
              <a:rPr lang="fr-FR" altLang="ja-JP" b="0" dirty="0">
                <a:latin typeface="Arial"/>
                <a:cs typeface="Arial"/>
              </a:rPr>
              <a:t>'</a:t>
            </a:r>
            <a:r>
              <a:rPr lang="en-US" b="0" dirty="0">
                <a:latin typeface="Arial"/>
                <a:cs typeface="Arial"/>
              </a:rPr>
              <a:t>s important to an understanding of GRACE!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What is God’s plan for continual restoration in our walk with Christ?</a:t>
            </a:r>
            <a:endParaRPr lang="en-US">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1010B3-56EC-854E-A534-FDF2DA223A91}" type="slidenum">
              <a:rPr lang="en-US" sz="1200">
                <a:solidFill>
                  <a:srgbClr val="000000"/>
                </a:solidFill>
                <a:latin typeface="Tahoma" charset="0"/>
              </a:rPr>
              <a:pPr eaLnBrk="1" hangingPunct="1"/>
              <a:t>92</a:t>
            </a:fld>
            <a:endParaRPr lang="en-US" sz="1200">
              <a:solidFill>
                <a:srgbClr val="000000"/>
              </a:solidFill>
              <a:latin typeface="Tahoma"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Chapter 30 says that Israel will be dispersed but then Israel will return to the L</a:t>
            </a:r>
            <a:r>
              <a:rPr lang="en-US" sz="1100">
                <a:latin typeface="Arial" charset="0"/>
                <a:ea typeface="ＭＳ Ｐゴシック" charset="0"/>
                <a:cs typeface="ＭＳ Ｐゴシック" charset="0"/>
              </a:rPr>
              <a:t>ORD</a:t>
            </a:r>
            <a:r>
              <a:rPr lang="en-US">
                <a:latin typeface="Arial" charset="0"/>
                <a:ea typeface="ＭＳ Ｐゴシック" charset="0"/>
                <a:cs typeface="ＭＳ Ｐゴシック" charset="0"/>
              </a:rPr>
              <a:t>, so he</a:t>
            </a:r>
            <a:r>
              <a:rPr lang="en-US" baseline="0">
                <a:latin typeface="Arial" charset="0"/>
                <a:ea typeface="ＭＳ Ｐゴシック" charset="0"/>
                <a:cs typeface="ＭＳ Ｐゴシック" charset="0"/>
              </a:rPr>
              <a:t> will restore them from the nations and bring them back to the Land.</a:t>
            </a:r>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534585" y="519113"/>
            <a:ext cx="6074833" cy="2562225"/>
          </a:xfrm>
          <a:ln/>
        </p:spPr>
      </p:sp>
      <p:sp>
        <p:nvSpPr>
          <p:cNvPr id="62466" name="Rectangle 3"/>
          <p:cNvSpPr>
            <a:spLocks noGrp="1" noChangeArrowheads="1"/>
          </p:cNvSpPr>
          <p:nvPr>
            <p:ph type="body" idx="1"/>
          </p:nvPr>
        </p:nvSpPr>
        <p:spPr>
          <a:xfrm>
            <a:off x="1219200" y="3276600"/>
            <a:ext cx="12870405" cy="195745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Verses 5 and 6 are the very heart of that Land Covenant from Deuteronomy 30:</a:t>
            </a:r>
          </a:p>
          <a:p>
            <a:endParaRPr lang="en-US" b="0">
              <a:latin typeface="Arial"/>
              <a:ea typeface="ＭＳ Ｐゴシック" charset="0"/>
              <a:cs typeface="Arial"/>
            </a:endParaRPr>
          </a:p>
          <a:p>
            <a:r>
              <a:rPr lang="en-US" b="0">
                <a:latin typeface="Arial"/>
                <a:ea typeface="ＭＳ Ｐゴシック" charset="0"/>
                <a:cs typeface="Arial"/>
              </a:rPr>
              <a:t>5 "He will bring you to </a:t>
            </a:r>
          </a:p>
          <a:p>
            <a:r>
              <a:rPr lang="en-US" b="0">
                <a:latin typeface="Arial"/>
                <a:ea typeface="ＭＳ Ｐゴシック" charset="0"/>
                <a:cs typeface="Arial"/>
              </a:rPr>
              <a:t>////</a:t>
            </a:r>
            <a:r>
              <a:rPr lang="en-US" b="0" baseline="0">
                <a:latin typeface="Arial"/>
                <a:ea typeface="ＭＳ Ｐゴシック" charset="0"/>
                <a:cs typeface="Arial"/>
              </a:rPr>
              <a:t>  </a:t>
            </a:r>
            <a:r>
              <a:rPr lang="en-US" b="0">
                <a:latin typeface="Arial"/>
                <a:ea typeface="ＭＳ Ｐゴシック" charset="0"/>
                <a:cs typeface="Arial"/>
              </a:rPr>
              <a:t>the land that belonged to your fathers, and you will take possession of it.  He will make you more prosperous and numerous than your fathers.</a:t>
            </a:r>
          </a:p>
          <a:p>
            <a:r>
              <a:rPr lang="en-US" b="0">
                <a:latin typeface="Arial"/>
                <a:ea typeface="ＭＳ Ｐゴシック" charset="0"/>
                <a:cs typeface="Arial"/>
              </a:rPr>
              <a:t> ////</a:t>
            </a:r>
            <a:r>
              <a:rPr lang="en-US" b="0" baseline="0">
                <a:latin typeface="Arial"/>
                <a:ea typeface="ＭＳ Ｐゴシック" charset="0"/>
                <a:cs typeface="Arial"/>
              </a:rPr>
              <a:t>  </a:t>
            </a:r>
            <a:r>
              <a:rPr lang="en-US" b="0">
                <a:latin typeface="Arial"/>
                <a:ea typeface="ＭＳ Ｐゴシック" charset="0"/>
                <a:cs typeface="Arial"/>
              </a:rPr>
              <a:t>6 The Lord your God will circumcise your hearts and the hearts of your descendants so that you may love him with all your heart and with all your soul and live.</a:t>
            </a:r>
            <a:r>
              <a:rPr lang="en-US" altLang="ja-JP" b="0">
                <a:latin typeface="Arial"/>
                <a:ea typeface="ＭＳ Ｐゴシック" charset="0"/>
                <a:cs typeface="Arial"/>
              </a:rPr>
              <a:t>"</a:t>
            </a:r>
            <a:endParaRPr lang="en-US" b="0">
              <a:latin typeface="Arial"/>
              <a:ea typeface="ＭＳ Ｐゴシック" charset="0"/>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are you looking forward to in the future?</a:t>
            </a:r>
          </a:p>
          <a:p>
            <a:r>
              <a:rPr lang="en-US">
                <a:latin typeface="Arial"/>
                <a:cs typeface="Arial"/>
              </a:rPr>
              <a:t>My friends are beginning to retire, so their lives are full of expectation about retirement, time with grandkids, not working anymore, taking life easy. I know very few people over 70 who are spiritually vibrant!</a:t>
            </a:r>
          </a:p>
          <a:p>
            <a:r>
              <a:rPr lang="en-US">
                <a:latin typeface="Arial"/>
                <a:cs typeface="Arial"/>
              </a:rPr>
              <a:t>The Bible speaks much about our future inheritance in ruling with Christ. Do you?</a:t>
            </a:r>
          </a:p>
          <a:p>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Back to our original question: How can you be spiritually renewed? Can we answer this simply in one sentence? I think we can</a:t>
            </a:r>
            <a:r>
              <a:rPr lang="mr-IN">
                <a:latin typeface="Arial"/>
                <a:cs typeface="Arial"/>
              </a:rPr>
              <a:t>…</a:t>
            </a:r>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Focus your past, present and future on love for Christ and obedience (restated).</a:t>
            </a:r>
            <a:r>
              <a:rPr lang="en-SG">
                <a:effectLst/>
                <a:latin typeface="Arial"/>
                <a:cs typeface="Arial"/>
              </a:rPr>
              <a:t> </a:t>
            </a:r>
          </a:p>
          <a:p>
            <a:r>
              <a:rPr lang="en-US" sz="1200" kern="1200">
                <a:solidFill>
                  <a:schemeClr val="tx1"/>
                </a:solidFill>
                <a:effectLst/>
                <a:latin typeface="Arial"/>
                <a:ea typeface="ＭＳ Ｐゴシック" pitchFamily="-111" charset="-128"/>
                <a:cs typeface="Arial"/>
              </a:rPr>
              <a:t>Renewal is active in three tenses</a:t>
            </a:r>
            <a:r>
              <a:rPr lang="mr-IN" sz="1200" kern="1200">
                <a:solidFill>
                  <a:schemeClr val="tx1"/>
                </a:solidFill>
                <a:effectLst/>
                <a:latin typeface="Arial"/>
                <a:ea typeface="ＭＳ Ｐゴシック" pitchFamily="-111" charset="-128"/>
                <a:cs typeface="Arial"/>
              </a:rPr>
              <a:t>…</a:t>
            </a:r>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1" charset="-128"/>
                <a:cs typeface="ＭＳ Ｐゴシック" pitchFamily="-111" charset="-128"/>
              </a:rPr>
              <a:t>Recognize what the LORD already did for you.</a:t>
            </a:r>
            <a:r>
              <a:rPr lang="en-SG">
                <a:effectLst/>
              </a:rPr>
              <a:t> </a:t>
            </a:r>
            <a:endParaRPr lang="en-US">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Reaffirm your commitment to him today.</a:t>
            </a:r>
            <a:r>
              <a:rPr lang="en-SG">
                <a:effectLst/>
                <a:latin typeface="Arial"/>
                <a:cs typeface="Arial"/>
              </a:rPr>
              <a:t> </a:t>
            </a:r>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Live as if he will fulfill his promises to you.</a:t>
            </a:r>
            <a:r>
              <a:rPr lang="en-SG">
                <a:effectLst/>
                <a:latin typeface="Arial"/>
                <a:cs typeface="Arial"/>
              </a:rPr>
              <a:t> </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1" charset="-128"/>
                <a:cs typeface="Arial"/>
              </a:rPr>
              <a:t>The most important thing is love for Christ in the key verse of the book—love with all your heart, soul and strength</a:t>
            </a:r>
            <a:r>
              <a:rPr lang="en-SG" sz="1200" kern="1200">
                <a:solidFill>
                  <a:schemeClr val="tx1"/>
                </a:solidFill>
                <a:effectLst/>
                <a:latin typeface="Arial"/>
                <a:ea typeface="ＭＳ Ｐゴシック" pitchFamily="-111" charset="-128"/>
                <a:cs typeface="Arial"/>
              </a:rPr>
              <a:t>.</a:t>
            </a:r>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Which tense do you most need to look: past, present or future?</a:t>
            </a:r>
          </a:p>
          <a:p>
            <a:r>
              <a:rPr lang="en-US">
                <a:latin typeface="Arial"/>
                <a:cs typeface="Arial"/>
              </a:rPr>
              <a:t>How can you better thank God for his faithfulness in your past?</a:t>
            </a:r>
          </a:p>
          <a:p>
            <a:r>
              <a:rPr lang="en-US">
                <a:latin typeface="Arial"/>
                <a:cs typeface="Arial"/>
              </a:rPr>
              <a:t>How can you better love God now in your present?</a:t>
            </a:r>
          </a:p>
          <a:p>
            <a:r>
              <a:rPr lang="en-US">
                <a:latin typeface="Arial"/>
                <a:cs typeface="Arial"/>
              </a:rPr>
              <a:t>How can you better serve God with hope in your future?</a:t>
            </a:r>
          </a:p>
          <a:p>
            <a:endParaRPr lang="en-US">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82390" y="6581001"/>
            <a:ext cx="26161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1200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US" sz="1200" kern="1200">
                <a:solidFill>
                  <a:schemeClr val="tx1"/>
                </a:solidFill>
                <a:effectLst/>
                <a:latin typeface="Arial"/>
                <a:ea typeface="+mn-ea"/>
                <a:cs typeface="Arial"/>
              </a:rPr>
              <a:t>Today we pick up</a:t>
            </a:r>
            <a:r>
              <a:rPr lang="en-US" sz="1200" kern="1200" baseline="0">
                <a:solidFill>
                  <a:schemeClr val="tx1"/>
                </a:solidFill>
                <a:effectLst/>
                <a:latin typeface="Arial"/>
                <a:ea typeface="+mn-ea"/>
                <a:cs typeface="Arial"/>
              </a:rPr>
              <a:t> the story when </a:t>
            </a:r>
            <a:r>
              <a:rPr lang="en-US" sz="1200" kern="1200">
                <a:solidFill>
                  <a:schemeClr val="tx1"/>
                </a:solidFill>
                <a:effectLst/>
                <a:latin typeface="Times New Roman" pitchFamily="-112" charset="0"/>
                <a:ea typeface="ＭＳ Ｐゴシック" pitchFamily="-111" charset="-128"/>
                <a:cs typeface="ＭＳ Ｐゴシック" pitchFamily="-111" charset="-128"/>
              </a:rPr>
              <a:t>God disciplined Israel for 40 years in the wilderness and the people were ready now to enter Canaan—or were they? They were at Moab after all 2 million of their parents had died off. You see this in Deuteronomy 1:1-4.</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9</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a:ea typeface="ＭＳ Ｐゴシック" charset="0"/>
              <a:cs typeface="Arial"/>
            </a:endParaRPr>
          </a:p>
          <a:p>
            <a:pPr>
              <a:spcBef>
                <a:spcPct val="0"/>
              </a:spcBef>
            </a:pPr>
            <a:r>
              <a:rPr lang="en-US" sz="1200" kern="1200">
                <a:solidFill>
                  <a:schemeClr val="tx1"/>
                </a:solidFill>
                <a:effectLst/>
                <a:latin typeface="Arial"/>
                <a:ea typeface="ＭＳ Ｐゴシック" pitchFamily="-111" charset="-128"/>
                <a:cs typeface="Arial"/>
              </a:rPr>
              <a:t>In Deuteronomy Moses, the covenant mediator, speaks to Israel's new generation opposite the Jordan (1:1).</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pPr>
                <a:defRPr/>
              </a:pPr>
              <a:t>‹#›</a:t>
            </a:fld>
            <a:endParaRPr lang="en-US"/>
          </a:p>
        </p:txBody>
      </p:sp>
    </p:spTree>
    <p:extLst>
      <p:ext uri="{BB962C8B-B14F-4D97-AF65-F5344CB8AC3E}">
        <p14:creationId xmlns:p14="http://schemas.microsoft.com/office/powerpoint/2010/main" val="237416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pPr>
                <a:defRPr/>
              </a:pPr>
              <a:t>‹#›</a:t>
            </a:fld>
            <a:endParaRPr lang="en-US"/>
          </a:p>
        </p:txBody>
      </p:sp>
    </p:spTree>
    <p:extLst>
      <p:ext uri="{BB962C8B-B14F-4D97-AF65-F5344CB8AC3E}">
        <p14:creationId xmlns:p14="http://schemas.microsoft.com/office/powerpoint/2010/main" val="34476033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2159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0627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40370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868095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3926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29268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8694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4181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09703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87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pPr>
                <a:defRPr/>
              </a:pPr>
              <a:t>‹#›</a:t>
            </a:fld>
            <a:endParaRPr lang="en-US"/>
          </a:p>
        </p:txBody>
      </p:sp>
    </p:spTree>
    <p:extLst>
      <p:ext uri="{BB962C8B-B14F-4D97-AF65-F5344CB8AC3E}">
        <p14:creationId xmlns:p14="http://schemas.microsoft.com/office/powerpoint/2010/main" val="2531669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06631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76543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8002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3402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276170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9444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4842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0715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533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26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pPr>
                <a:defRPr/>
              </a:pPr>
              <a:t>‹#›</a:t>
            </a:fld>
            <a:endParaRPr lang="en-US"/>
          </a:p>
        </p:txBody>
      </p:sp>
    </p:spTree>
    <p:extLst>
      <p:ext uri="{BB962C8B-B14F-4D97-AF65-F5344CB8AC3E}">
        <p14:creationId xmlns:p14="http://schemas.microsoft.com/office/powerpoint/2010/main" val="1048573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15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30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844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140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2908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666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685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14753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13117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1684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pPr>
                <a:defRPr/>
              </a:pPr>
              <a:t>‹#›</a:t>
            </a:fld>
            <a:endParaRPr lang="en-US"/>
          </a:p>
        </p:txBody>
      </p:sp>
    </p:spTree>
    <p:extLst>
      <p:ext uri="{BB962C8B-B14F-4D97-AF65-F5344CB8AC3E}">
        <p14:creationId xmlns:p14="http://schemas.microsoft.com/office/powerpoint/2010/main" val="11188919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8819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5225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87648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5948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0272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29072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4273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98236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5286287"/>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247745"/>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pPr>
                <a:defRPr/>
              </a:pPr>
              <a:t>‹#›</a:t>
            </a:fld>
            <a:endParaRPr lang="en-US"/>
          </a:p>
        </p:txBody>
      </p:sp>
    </p:spTree>
    <p:extLst>
      <p:ext uri="{BB962C8B-B14F-4D97-AF65-F5344CB8AC3E}">
        <p14:creationId xmlns:p14="http://schemas.microsoft.com/office/powerpoint/2010/main" val="7863317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9930603"/>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39317"/>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278451"/>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02078249"/>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08192"/>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2588047"/>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053547"/>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162944"/>
      </p:ext>
    </p:extLst>
  </p:cSld>
  <p:clrMapOvr>
    <a:masterClrMapping/>
  </p:clrMapOvr>
  <p:transition>
    <p:wheel spokes="0"/>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273369"/>
      </p:ext>
    </p:extLst>
  </p:cSld>
  <p:clrMapOvr>
    <a:masterClrMapping/>
  </p:clrMapOvr>
  <p:transition>
    <p:wheel spokes="0"/>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4578"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664579"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1021C9-797F-2546-B7DF-F6C19882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08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pPr>
                <a:defRPr/>
              </a:pPr>
              <a:t>‹#›</a:t>
            </a:fld>
            <a:endParaRPr lang="en-US"/>
          </a:p>
        </p:txBody>
      </p:sp>
    </p:spTree>
    <p:extLst>
      <p:ext uri="{BB962C8B-B14F-4D97-AF65-F5344CB8AC3E}">
        <p14:creationId xmlns:p14="http://schemas.microsoft.com/office/powerpoint/2010/main" val="13011970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71C57-BA5B-EC4F-8019-7DAE50EB5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957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BEA87-0A4B-C041-B81B-A82FFC2470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621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CD69A-7657-2B4D-96BA-59B047719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579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7CC896-A394-C74B-ADA7-8B6EF791D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570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62F4C-80E5-9C43-B4CC-20F4AC16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0884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AA8AEB-B89B-754E-B364-0DB0EA60A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471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DA870-4B9A-8D4B-8AB0-10F2D43A9F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7891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47C1D-FDB2-424A-AC84-6DA14CDAD9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8501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94982-C71D-B24B-A451-2B6E80078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626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81000"/>
            <a:ext cx="18478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3911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3CF6E-45E4-FA43-BFCD-37EAFCF4DF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330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pPr>
                <a:defRPr/>
              </a:pPr>
              <a:t>‹#›</a:t>
            </a:fld>
            <a:endParaRPr lang="en-US"/>
          </a:p>
        </p:txBody>
      </p:sp>
    </p:spTree>
    <p:extLst>
      <p:ext uri="{BB962C8B-B14F-4D97-AF65-F5344CB8AC3E}">
        <p14:creationId xmlns:p14="http://schemas.microsoft.com/office/powerpoint/2010/main" val="18574820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70857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11348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7891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2403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4190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890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88385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07042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716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1680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pPr>
                <a:defRPr/>
              </a:pPr>
              <a:t>‹#›</a:t>
            </a:fld>
            <a:endParaRPr lang="en-US"/>
          </a:p>
        </p:txBody>
      </p:sp>
    </p:spTree>
    <p:extLst>
      <p:ext uri="{BB962C8B-B14F-4D97-AF65-F5344CB8AC3E}">
        <p14:creationId xmlns:p14="http://schemas.microsoft.com/office/powerpoint/2010/main" val="15757397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9245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14189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37106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1568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12773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180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04076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7479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43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2757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pPr>
                <a:defRPr/>
              </a:pPr>
              <a:t>‹#›</a:t>
            </a:fld>
            <a:endParaRPr lang="en-US"/>
          </a:p>
        </p:txBody>
      </p:sp>
    </p:spTree>
    <p:extLst>
      <p:ext uri="{BB962C8B-B14F-4D97-AF65-F5344CB8AC3E}">
        <p14:creationId xmlns:p14="http://schemas.microsoft.com/office/powerpoint/2010/main" val="20263221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947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89881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EAEAEA"/>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958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095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E93A2355-DBC3-274E-80E1-7A460390A3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01993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C48B3F-1512-5743-BAD4-434304237D9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90021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1DCFCA7-6C26-AD47-B6C0-C60F3CE434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66503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DD4A347-9195-2E4F-BBCC-2C19CF08D3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20679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E293F5C4-42B6-E245-B4AA-A016806AA9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47087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A366E9AE-EF10-3844-94DB-D8CB019EF4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404771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44C6E4E-9FF4-1549-B2BD-F2319D25034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07589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BC58967-B919-0D47-A8D6-88B6CE913AB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11042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pPr>
                <a:defRPr/>
              </a:pPr>
              <a:t>‹#›</a:t>
            </a:fld>
            <a:endParaRPr lang="en-US"/>
          </a:p>
        </p:txBody>
      </p:sp>
    </p:spTree>
    <p:extLst>
      <p:ext uri="{BB962C8B-B14F-4D97-AF65-F5344CB8AC3E}">
        <p14:creationId xmlns:p14="http://schemas.microsoft.com/office/powerpoint/2010/main" val="28495796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F38BD41-CCFF-954A-AEAE-A22AA2EABA9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56784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C364F98-0D40-2C45-805D-DC62E17E8FD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734691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24C36A6-7659-114C-9FC1-3E4B1EEA11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654991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22528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225283"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AD61F11-9354-2E4E-BC0B-2C4ABDF8AC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964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CB0F451-66B5-2E40-8177-6A1C64EF92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4743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DDF41B1-F9FC-2C47-8B0F-14F3176EB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594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43074C8-6C69-A144-8A91-51D13C615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749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3394004-45B6-9941-9F3F-8A444E36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6766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26E4A33-F712-3641-A66B-B5C02A68E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953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C2FB181B-6D66-8048-A910-20A894618E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0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pPr>
                <a:defRPr/>
              </a:pPr>
              <a:t>‹#›</a:t>
            </a:fld>
            <a:endParaRPr lang="en-US"/>
          </a:p>
        </p:txBody>
      </p:sp>
    </p:spTree>
    <p:extLst>
      <p:ext uri="{BB962C8B-B14F-4D97-AF65-F5344CB8AC3E}">
        <p14:creationId xmlns:p14="http://schemas.microsoft.com/office/powerpoint/2010/main" val="1415674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pPr>
                <a:defRPr/>
              </a:pPr>
              <a:t>‹#›</a:t>
            </a:fld>
            <a:endParaRPr lang="en-US"/>
          </a:p>
        </p:txBody>
      </p:sp>
    </p:spTree>
    <p:extLst>
      <p:ext uri="{BB962C8B-B14F-4D97-AF65-F5344CB8AC3E}">
        <p14:creationId xmlns:p14="http://schemas.microsoft.com/office/powerpoint/2010/main" val="16769458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3202712-5D38-824F-9FD8-95064563C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7504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F32F57E-C1EE-4A4F-87EE-C5359FDEA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6941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F475623-FBCA-134F-9A8C-FE24646BDC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881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36F1C2-2EF2-8743-AE5C-57F56F724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5795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31441689"/>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808120"/>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0504277"/>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55208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88022"/>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3059985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pPr>
                <a:defRPr/>
              </a:pPr>
              <a:t>‹#›</a:t>
            </a:fld>
            <a:endParaRPr lang="en-US"/>
          </a:p>
        </p:txBody>
      </p:sp>
    </p:spTree>
    <p:extLst>
      <p:ext uri="{BB962C8B-B14F-4D97-AF65-F5344CB8AC3E}">
        <p14:creationId xmlns:p14="http://schemas.microsoft.com/office/powerpoint/2010/main" val="20742557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04117"/>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049890"/>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5463744"/>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7376"/>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754305"/>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4418142"/>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954734"/>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5879600"/>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892880"/>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72638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pPr>
                <a:defRPr/>
              </a:pPr>
              <a:t>‹#›</a:t>
            </a:fld>
            <a:endParaRPr lang="en-US"/>
          </a:p>
        </p:txBody>
      </p:sp>
    </p:spTree>
    <p:extLst>
      <p:ext uri="{BB962C8B-B14F-4D97-AF65-F5344CB8AC3E}">
        <p14:creationId xmlns:p14="http://schemas.microsoft.com/office/powerpoint/2010/main" val="19501047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10878074"/>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09325"/>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7880056"/>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4123240"/>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868725"/>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986082"/>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41872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8465544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283374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8973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31FA2A-F7DA-A549-9C22-9881A695B5A0}" type="slidenum">
              <a:rPr lang="en-US"/>
              <a:pPr>
                <a:defRPr/>
              </a:pPr>
              <a:t>‹#›</a:t>
            </a:fld>
            <a:endParaRPr lang="en-US"/>
          </a:p>
        </p:txBody>
      </p:sp>
    </p:spTree>
    <p:extLst>
      <p:ext uri="{BB962C8B-B14F-4D97-AF65-F5344CB8AC3E}">
        <p14:creationId xmlns:p14="http://schemas.microsoft.com/office/powerpoint/2010/main" val="330837771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49745897"/>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8516364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9704895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0042425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92791782"/>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38286617"/>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6223292"/>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13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479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105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7F3F3-42FB-034F-AF72-B7865613546F}" type="slidenum">
              <a:rPr lang="en-US"/>
              <a:pPr>
                <a:defRPr/>
              </a:pPr>
              <a:t>‹#›</a:t>
            </a:fld>
            <a:endParaRPr lang="en-US"/>
          </a:p>
        </p:txBody>
      </p:sp>
    </p:spTree>
    <p:extLst>
      <p:ext uri="{BB962C8B-B14F-4D97-AF65-F5344CB8AC3E}">
        <p14:creationId xmlns:p14="http://schemas.microsoft.com/office/powerpoint/2010/main" val="1344662998"/>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3618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1263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1178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665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690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754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729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6866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4F0B70-2A6E-364F-B335-0D2659C40885}"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C171D3D-3D0F-EA40-BFA8-C6413A8C47A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38364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DD6071-A9E7-4843-9F49-1846E7D2744F}"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70DF31E-7D52-6E45-9EE5-3B71D3522E0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890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7E518C-CC02-3C41-BD27-3806786DF305}" type="slidenum">
              <a:rPr lang="en-US"/>
              <a:pPr>
                <a:defRPr/>
              </a:pPr>
              <a:t>‹#›</a:t>
            </a:fld>
            <a:endParaRPr lang="en-US"/>
          </a:p>
        </p:txBody>
      </p:sp>
    </p:spTree>
    <p:extLst>
      <p:ext uri="{BB962C8B-B14F-4D97-AF65-F5344CB8AC3E}">
        <p14:creationId xmlns:p14="http://schemas.microsoft.com/office/powerpoint/2010/main" val="222095650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122CD7-B0B3-1245-8EBF-174B4C701C65}"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22AE42-8B55-E943-B6F2-FB72F9CDD4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89040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147149-382F-8F41-873F-CA055BFECE68}"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ACB010B-3EA9-CA43-9082-C9D578C4667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2983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29697B7-2255-4642-87D3-FFC75EFFF571}" type="datetimeFigureOut">
              <a:rPr lang="en-US">
                <a:latin typeface="Calibri"/>
              </a:rPr>
              <a:pPr>
                <a:defRPr/>
              </a:pPr>
              <a:t>11/30/21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9D87EF6-3EC8-8941-8FBB-E1BB2ED345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41292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A9C6746-9371-7340-96EB-076D5815BA03}" type="datetimeFigureOut">
              <a:rPr lang="en-US">
                <a:latin typeface="Calibri"/>
              </a:rPr>
              <a:pPr>
                <a:defRPr/>
              </a:pPr>
              <a:t>11/30/21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1B5F142-BF81-6D4B-A946-8C69252967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11601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C8C31B-428E-7045-A980-DD41E36E6DAB}" type="datetimeFigureOut">
              <a:rPr lang="en-US">
                <a:latin typeface="Calibri"/>
              </a:rPr>
              <a:pPr>
                <a:defRPr/>
              </a:pPr>
              <a:t>11/30/21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8BB6367-38F3-C343-8217-D2B373690A7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82173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5E2CFB-DD61-FE48-9CCE-38E6E3C1BB8C}"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3001A36-D869-7646-A3CD-9634F623F95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13078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6A5DA6-7B09-E34A-BFF2-F7A859E22ADE}" type="datetimeFigureOut">
              <a:rPr lang="en-US">
                <a:latin typeface="Calibri"/>
              </a:rPr>
              <a:pPr>
                <a:defRPr/>
              </a:pPr>
              <a:t>11/30/21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4D9528B-0279-3B47-B1E0-4159AA85B91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94715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23455B-2A97-BE4F-88F4-4C19418FB73A}"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893D8C-7CAE-E541-85EC-84051E18B2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6245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079D2C-514D-1648-9D70-256BCBA2724F}" type="datetimeFigureOut">
              <a:rPr lang="en-US">
                <a:latin typeface="Calibri"/>
              </a:rPr>
              <a:pPr>
                <a:defRPr/>
              </a:pPr>
              <a:t>11/30/21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15AC7D8-B226-B049-BD87-B0103E0ECF2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24571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66066703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D943B1-1FF1-FB4C-B0F0-9933F89F6A54}" type="slidenum">
              <a:rPr lang="en-US"/>
              <a:pPr>
                <a:defRPr/>
              </a:pPr>
              <a:t>‹#›</a:t>
            </a:fld>
            <a:endParaRPr lang="en-US"/>
          </a:p>
        </p:txBody>
      </p:sp>
    </p:spTree>
    <p:extLst>
      <p:ext uri="{BB962C8B-B14F-4D97-AF65-F5344CB8AC3E}">
        <p14:creationId xmlns:p14="http://schemas.microsoft.com/office/powerpoint/2010/main" val="737090009"/>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3995932443"/>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2685551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6003441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308818153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361179907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322226537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9680060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58757596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1866946895"/>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94115241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750DE6-CF5D-CB46-98A0-0A7F44130F1B}" type="slidenum">
              <a:rPr lang="en-US"/>
              <a:pPr>
                <a:defRPr/>
              </a:pPr>
              <a:t>‹#›</a:t>
            </a:fld>
            <a:endParaRPr lang="en-US"/>
          </a:p>
        </p:txBody>
      </p:sp>
    </p:spTree>
    <p:extLst>
      <p:ext uri="{BB962C8B-B14F-4D97-AF65-F5344CB8AC3E}">
        <p14:creationId xmlns:p14="http://schemas.microsoft.com/office/powerpoint/2010/main" val="104578322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2264526120"/>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007944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967598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808857"/>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554185"/>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554002"/>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748066"/>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3368049"/>
      </p:ext>
    </p:extLst>
  </p:cSld>
  <p:clrMapOvr>
    <a:masterClrMapping/>
  </p:clrMapOvr>
  <p:transition>
    <p:wheel spokes="0"/>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41536"/>
      </p:ext>
    </p:extLst>
  </p:cSld>
  <p:clrMapOvr>
    <a:masterClrMapping/>
  </p:clrMapOvr>
  <p:transition>
    <p:wheel spokes="0"/>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4181211"/>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10D004-36BA-CB40-897A-04536B74F172}" type="slidenum">
              <a:rPr lang="en-US"/>
              <a:pPr>
                <a:defRPr/>
              </a:pPr>
              <a:t>‹#›</a:t>
            </a:fld>
            <a:endParaRPr lang="en-US"/>
          </a:p>
        </p:txBody>
      </p:sp>
    </p:spTree>
    <p:extLst>
      <p:ext uri="{BB962C8B-B14F-4D97-AF65-F5344CB8AC3E}">
        <p14:creationId xmlns:p14="http://schemas.microsoft.com/office/powerpoint/2010/main" val="417368599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0202175"/>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16373"/>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045246"/>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05663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79032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98332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83509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53976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14058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4321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3F4393-05B6-3749-B662-769EDD693422}" type="slidenum">
              <a:rPr lang="en-US"/>
              <a:pPr>
                <a:defRPr/>
              </a:pPr>
              <a:t>‹#›</a:t>
            </a:fld>
            <a:endParaRPr lang="en-US"/>
          </a:p>
        </p:txBody>
      </p:sp>
    </p:spTree>
    <p:extLst>
      <p:ext uri="{BB962C8B-B14F-4D97-AF65-F5344CB8AC3E}">
        <p14:creationId xmlns:p14="http://schemas.microsoft.com/office/powerpoint/2010/main" val="293133253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76238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82097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75104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5573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0409926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881796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370998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308029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12100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3700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pPr>
                <a:defRPr/>
              </a:pPr>
              <a:t>‹#›</a:t>
            </a:fld>
            <a:endParaRPr lang="en-US"/>
          </a:p>
        </p:txBody>
      </p:sp>
    </p:spTree>
    <p:extLst>
      <p:ext uri="{BB962C8B-B14F-4D97-AF65-F5344CB8AC3E}">
        <p14:creationId xmlns:p14="http://schemas.microsoft.com/office/powerpoint/2010/main" val="1162432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393B0-3081-2F44-89B1-D6C2D1E54656}" type="slidenum">
              <a:rPr lang="en-US"/>
              <a:pPr>
                <a:defRPr/>
              </a:pPr>
              <a:t>‹#›</a:t>
            </a:fld>
            <a:endParaRPr lang="en-US"/>
          </a:p>
        </p:txBody>
      </p:sp>
    </p:spTree>
    <p:extLst>
      <p:ext uri="{BB962C8B-B14F-4D97-AF65-F5344CB8AC3E}">
        <p14:creationId xmlns:p14="http://schemas.microsoft.com/office/powerpoint/2010/main" val="1272370615"/>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2426690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367426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5596716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583087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0224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7189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1508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83188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80249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597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C859B9-84BA-A841-9133-06F9342E5F5D}" type="slidenum">
              <a:rPr lang="en-US"/>
              <a:pPr>
                <a:defRPr/>
              </a:pPr>
              <a:t>‹#›</a:t>
            </a:fld>
            <a:endParaRPr lang="en-US"/>
          </a:p>
        </p:txBody>
      </p:sp>
    </p:spTree>
    <p:extLst>
      <p:ext uri="{BB962C8B-B14F-4D97-AF65-F5344CB8AC3E}">
        <p14:creationId xmlns:p14="http://schemas.microsoft.com/office/powerpoint/2010/main" val="235571454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74662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42996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3224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7979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122471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173668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804603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18F1DC-29E8-C54E-90B0-26A5ABD23F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0568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6A60929-FD19-C448-ABCD-6D86453622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69796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985A897-724C-ED46-B706-33076B5D285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12834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5D85E-FC99-6548-AF57-83586CB3AB7B}" type="slidenum">
              <a:rPr lang="en-US"/>
              <a:pPr>
                <a:defRPr/>
              </a:pPr>
              <a:t>‹#›</a:t>
            </a:fld>
            <a:endParaRPr lang="en-US"/>
          </a:p>
        </p:txBody>
      </p:sp>
    </p:spTree>
    <p:extLst>
      <p:ext uri="{BB962C8B-B14F-4D97-AF65-F5344CB8AC3E}">
        <p14:creationId xmlns:p14="http://schemas.microsoft.com/office/powerpoint/2010/main" val="26890342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7598BBB-A97B-AD40-A5C7-ADD84202A70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02232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71B7F5-53E7-C84A-9F5D-A8119CA13C4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35555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91E62F-1E78-DE40-867C-A49A58704F4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4619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43140B12-3903-8D47-9A2C-73D36BEA248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619006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C76CFD9-4C1E-3B4F-AA23-E7F83081EF6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64986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DB979ED-287D-BE4E-A614-E21A324BFC0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7756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3B38B11-7CEA-0543-BC3C-2F7B439195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47865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AC7E3-27DF-F24C-9F26-8A3ECE238C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7717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3E363-93B4-724F-8133-DA6BD0507DF7}" type="slidenum">
              <a:rPr lang="en-US"/>
              <a:pPr>
                <a:defRPr/>
              </a:pPr>
              <a:t>‹#›</a:t>
            </a:fld>
            <a:endParaRPr lang="en-US"/>
          </a:p>
        </p:txBody>
      </p:sp>
    </p:spTree>
    <p:extLst>
      <p:ext uri="{BB962C8B-B14F-4D97-AF65-F5344CB8AC3E}">
        <p14:creationId xmlns:p14="http://schemas.microsoft.com/office/powerpoint/2010/main" val="137619250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39CC01-8746-7347-AC1E-12188E8239E2}" type="slidenum">
              <a:rPr lang="en-US"/>
              <a:pPr>
                <a:defRPr/>
              </a:pPr>
              <a:t>‹#›</a:t>
            </a:fld>
            <a:endParaRPr lang="en-US"/>
          </a:p>
        </p:txBody>
      </p:sp>
    </p:spTree>
    <p:extLst>
      <p:ext uri="{BB962C8B-B14F-4D97-AF65-F5344CB8AC3E}">
        <p14:creationId xmlns:p14="http://schemas.microsoft.com/office/powerpoint/2010/main" val="134421316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148DBEE-A286-654E-B601-2FCCB84B4081}" type="slidenum">
              <a:rPr lang="en-US"/>
              <a:pPr>
                <a:defRPr/>
              </a:pPr>
              <a:t>‹#›</a:t>
            </a:fld>
            <a:endParaRPr lang="en-US"/>
          </a:p>
        </p:txBody>
      </p:sp>
    </p:spTree>
    <p:extLst>
      <p:ext uri="{BB962C8B-B14F-4D97-AF65-F5344CB8AC3E}">
        <p14:creationId xmlns:p14="http://schemas.microsoft.com/office/powerpoint/2010/main" val="367085009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EE3F13E8-A654-7045-8B4E-9BA1877EBE6F}" type="slidenum">
              <a:rPr lang="en-US"/>
              <a:pPr>
                <a:defRPr/>
              </a:pPr>
              <a:t>‹#›</a:t>
            </a:fld>
            <a:endParaRPr lang="en-US"/>
          </a:p>
        </p:txBody>
      </p:sp>
    </p:spTree>
    <p:extLst>
      <p:ext uri="{BB962C8B-B14F-4D97-AF65-F5344CB8AC3E}">
        <p14:creationId xmlns:p14="http://schemas.microsoft.com/office/powerpoint/2010/main" val="245639664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819FE851-D838-0F43-B4CA-562C7C6F784C}" type="slidenum">
              <a:rPr lang="en-US"/>
              <a:pPr>
                <a:defRPr/>
              </a:pPr>
              <a:t>‹#›</a:t>
            </a:fld>
            <a:endParaRPr lang="en-US"/>
          </a:p>
        </p:txBody>
      </p:sp>
    </p:spTree>
    <p:extLst>
      <p:ext uri="{BB962C8B-B14F-4D97-AF65-F5344CB8AC3E}">
        <p14:creationId xmlns:p14="http://schemas.microsoft.com/office/powerpoint/2010/main" val="152271499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FA4D732B-905D-7645-9976-AF4BA0625D31}" type="slidenum">
              <a:rPr lang="en-US"/>
              <a:pPr>
                <a:defRPr/>
              </a:pPr>
              <a:t>‹#›</a:t>
            </a:fld>
            <a:endParaRPr lang="en-US"/>
          </a:p>
        </p:txBody>
      </p:sp>
    </p:spTree>
    <p:extLst>
      <p:ext uri="{BB962C8B-B14F-4D97-AF65-F5344CB8AC3E}">
        <p14:creationId xmlns:p14="http://schemas.microsoft.com/office/powerpoint/2010/main" val="757960019"/>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205BD008-7133-B642-8676-0FCCE0BA0354}" type="slidenum">
              <a:rPr lang="en-US"/>
              <a:pPr>
                <a:defRPr/>
              </a:pPr>
              <a:t>‹#›</a:t>
            </a:fld>
            <a:endParaRPr lang="en-US"/>
          </a:p>
        </p:txBody>
      </p:sp>
    </p:spTree>
    <p:extLst>
      <p:ext uri="{BB962C8B-B14F-4D97-AF65-F5344CB8AC3E}">
        <p14:creationId xmlns:p14="http://schemas.microsoft.com/office/powerpoint/2010/main" val="419479062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pPr>
                <a:defRPr/>
              </a:pPr>
              <a:t>‹#›</a:t>
            </a:fld>
            <a:endParaRPr lang="en-US"/>
          </a:p>
        </p:txBody>
      </p:sp>
    </p:spTree>
    <p:extLst>
      <p:ext uri="{BB962C8B-B14F-4D97-AF65-F5344CB8AC3E}">
        <p14:creationId xmlns:p14="http://schemas.microsoft.com/office/powerpoint/2010/main" val="979919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B94CBA88-56B1-C048-985B-521EDA2CA9B7}" type="slidenum">
              <a:rPr lang="en-US"/>
              <a:pPr>
                <a:defRPr/>
              </a:pPr>
              <a:t>‹#›</a:t>
            </a:fld>
            <a:endParaRPr lang="en-US"/>
          </a:p>
        </p:txBody>
      </p:sp>
    </p:spTree>
    <p:extLst>
      <p:ext uri="{BB962C8B-B14F-4D97-AF65-F5344CB8AC3E}">
        <p14:creationId xmlns:p14="http://schemas.microsoft.com/office/powerpoint/2010/main" val="124047495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3F607071-C5CD-7E41-BFAB-4EE54F6B19F1}" type="slidenum">
              <a:rPr lang="en-US"/>
              <a:pPr>
                <a:defRPr/>
              </a:pPr>
              <a:t>‹#›</a:t>
            </a:fld>
            <a:endParaRPr lang="en-US"/>
          </a:p>
        </p:txBody>
      </p:sp>
    </p:spTree>
    <p:extLst>
      <p:ext uri="{BB962C8B-B14F-4D97-AF65-F5344CB8AC3E}">
        <p14:creationId xmlns:p14="http://schemas.microsoft.com/office/powerpoint/2010/main" val="35595555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30C827C-7702-F34B-8630-9FA738AD76BE}" type="slidenum">
              <a:rPr lang="en-US"/>
              <a:pPr>
                <a:defRPr/>
              </a:pPr>
              <a:t>‹#›</a:t>
            </a:fld>
            <a:endParaRPr lang="en-US"/>
          </a:p>
        </p:txBody>
      </p:sp>
    </p:spTree>
    <p:extLst>
      <p:ext uri="{BB962C8B-B14F-4D97-AF65-F5344CB8AC3E}">
        <p14:creationId xmlns:p14="http://schemas.microsoft.com/office/powerpoint/2010/main" val="311049775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C7BB44F5-30DB-B047-81E8-2D5761198B23}" type="slidenum">
              <a:rPr lang="en-US"/>
              <a:pPr>
                <a:defRPr/>
              </a:pPr>
              <a:t>‹#›</a:t>
            </a:fld>
            <a:endParaRPr lang="en-US"/>
          </a:p>
        </p:txBody>
      </p:sp>
    </p:spTree>
    <p:extLst>
      <p:ext uri="{BB962C8B-B14F-4D97-AF65-F5344CB8AC3E}">
        <p14:creationId xmlns:p14="http://schemas.microsoft.com/office/powerpoint/2010/main" val="400105009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D55A91C3-0A78-5646-91BB-0EDE25CA5756}" type="slidenum">
              <a:rPr lang="en-US"/>
              <a:pPr>
                <a:defRPr/>
              </a:pPr>
              <a:t>‹#›</a:t>
            </a:fld>
            <a:endParaRPr lang="en-US"/>
          </a:p>
        </p:txBody>
      </p:sp>
    </p:spTree>
    <p:extLst>
      <p:ext uri="{BB962C8B-B14F-4D97-AF65-F5344CB8AC3E}">
        <p14:creationId xmlns:p14="http://schemas.microsoft.com/office/powerpoint/2010/main" val="265889074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78D0B428-7521-B34F-AEC7-EC1FABAD4F1E}" type="slidenum">
              <a:rPr lang="en-US"/>
              <a:pPr>
                <a:defRPr/>
              </a:pPr>
              <a:t>‹#›</a:t>
            </a:fld>
            <a:endParaRPr lang="en-US"/>
          </a:p>
        </p:txBody>
      </p:sp>
    </p:spTree>
    <p:extLst>
      <p:ext uri="{BB962C8B-B14F-4D97-AF65-F5344CB8AC3E}">
        <p14:creationId xmlns:p14="http://schemas.microsoft.com/office/powerpoint/2010/main" val="78828650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6A930A-77C9-414D-8703-ED916D665018}" type="slidenum">
              <a:rPr lang="en-US"/>
              <a:pPr>
                <a:defRPr/>
              </a:pPr>
              <a:t>‹#›</a:t>
            </a:fld>
            <a:endParaRPr lang="en-US"/>
          </a:p>
        </p:txBody>
      </p:sp>
    </p:spTree>
    <p:extLst>
      <p:ext uri="{BB962C8B-B14F-4D97-AF65-F5344CB8AC3E}">
        <p14:creationId xmlns:p14="http://schemas.microsoft.com/office/powerpoint/2010/main" val="20024343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FF6524A-2CBC-A642-BC93-723E06857710}" type="slidenum">
              <a:rPr lang="en-US"/>
              <a:pPr>
                <a:defRPr/>
              </a:pPr>
              <a:t>‹#›</a:t>
            </a:fld>
            <a:endParaRPr lang="en-US"/>
          </a:p>
        </p:txBody>
      </p:sp>
    </p:spTree>
    <p:extLst>
      <p:ext uri="{BB962C8B-B14F-4D97-AF65-F5344CB8AC3E}">
        <p14:creationId xmlns:p14="http://schemas.microsoft.com/office/powerpoint/2010/main" val="215788885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B7164C5-6BA1-3941-A8F6-FAA1FB18D9A6}" type="slidenum">
              <a:rPr lang="en-US"/>
              <a:pPr>
                <a:defRPr/>
              </a:pPr>
              <a:t>‹#›</a:t>
            </a:fld>
            <a:endParaRPr lang="en-US"/>
          </a:p>
        </p:txBody>
      </p:sp>
    </p:spTree>
    <p:extLst>
      <p:ext uri="{BB962C8B-B14F-4D97-AF65-F5344CB8AC3E}">
        <p14:creationId xmlns:p14="http://schemas.microsoft.com/office/powerpoint/2010/main" val="2973436049"/>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348CA2B-E541-D142-B847-4447896F6513}" type="slidenum">
              <a:rPr lang="en-US"/>
              <a:pPr>
                <a:defRPr/>
              </a:pPr>
              <a:t>‹#›</a:t>
            </a:fld>
            <a:endParaRPr lang="en-US"/>
          </a:p>
        </p:txBody>
      </p:sp>
    </p:spTree>
    <p:extLst>
      <p:ext uri="{BB962C8B-B14F-4D97-AF65-F5344CB8AC3E}">
        <p14:creationId xmlns:p14="http://schemas.microsoft.com/office/powerpoint/2010/main" val="101815373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pPr>
                <a:defRPr/>
              </a:pPr>
              <a:t>‹#›</a:t>
            </a:fld>
            <a:endParaRPr lang="en-US"/>
          </a:p>
        </p:txBody>
      </p:sp>
    </p:spTree>
    <p:extLst>
      <p:ext uri="{BB962C8B-B14F-4D97-AF65-F5344CB8AC3E}">
        <p14:creationId xmlns:p14="http://schemas.microsoft.com/office/powerpoint/2010/main" val="281725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4CEE5A0D-27CF-1D4B-BFC4-BA5221F8042A}" type="slidenum">
              <a:rPr lang="en-US"/>
              <a:pPr>
                <a:defRPr/>
              </a:pPr>
              <a:t>‹#›</a:t>
            </a:fld>
            <a:endParaRPr lang="en-US"/>
          </a:p>
        </p:txBody>
      </p:sp>
    </p:spTree>
    <p:extLst>
      <p:ext uri="{BB962C8B-B14F-4D97-AF65-F5344CB8AC3E}">
        <p14:creationId xmlns:p14="http://schemas.microsoft.com/office/powerpoint/2010/main" val="28569275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0F1CB750-028F-354E-A400-F49E020AF1C3}" type="slidenum">
              <a:rPr lang="en-US"/>
              <a:pPr>
                <a:defRPr/>
              </a:pPr>
              <a:t>‹#›</a:t>
            </a:fld>
            <a:endParaRPr lang="en-US"/>
          </a:p>
        </p:txBody>
      </p:sp>
    </p:spTree>
    <p:extLst>
      <p:ext uri="{BB962C8B-B14F-4D97-AF65-F5344CB8AC3E}">
        <p14:creationId xmlns:p14="http://schemas.microsoft.com/office/powerpoint/2010/main" val="790963094"/>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4091807C-FDCE-C840-AB72-FD15160F7C68}" type="slidenum">
              <a:rPr lang="en-US"/>
              <a:pPr>
                <a:defRPr/>
              </a:pPr>
              <a:t>‹#›</a:t>
            </a:fld>
            <a:endParaRPr lang="en-US"/>
          </a:p>
        </p:txBody>
      </p:sp>
    </p:spTree>
    <p:extLst>
      <p:ext uri="{BB962C8B-B14F-4D97-AF65-F5344CB8AC3E}">
        <p14:creationId xmlns:p14="http://schemas.microsoft.com/office/powerpoint/2010/main" val="20873095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5AA4AB7-7D7A-6949-B8F9-7555939FA795}" type="slidenum">
              <a:rPr lang="en-US"/>
              <a:pPr>
                <a:defRPr/>
              </a:pPr>
              <a:t>‹#›</a:t>
            </a:fld>
            <a:endParaRPr lang="en-US"/>
          </a:p>
        </p:txBody>
      </p:sp>
    </p:spTree>
    <p:extLst>
      <p:ext uri="{BB962C8B-B14F-4D97-AF65-F5344CB8AC3E}">
        <p14:creationId xmlns:p14="http://schemas.microsoft.com/office/powerpoint/2010/main" val="346160599"/>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7553001-7B34-B140-BF25-68BC81607F30}" type="slidenum">
              <a:rPr lang="en-US"/>
              <a:pPr>
                <a:defRPr/>
              </a:pPr>
              <a:t>‹#›</a:t>
            </a:fld>
            <a:endParaRPr lang="en-US"/>
          </a:p>
        </p:txBody>
      </p:sp>
    </p:spTree>
    <p:extLst>
      <p:ext uri="{BB962C8B-B14F-4D97-AF65-F5344CB8AC3E}">
        <p14:creationId xmlns:p14="http://schemas.microsoft.com/office/powerpoint/2010/main" val="273613349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078BAD76-CE2A-6549-A370-EA6335D379B9}" type="slidenum">
              <a:rPr lang="en-US"/>
              <a:pPr>
                <a:defRPr/>
              </a:pPr>
              <a:t>‹#›</a:t>
            </a:fld>
            <a:endParaRPr lang="en-US"/>
          </a:p>
        </p:txBody>
      </p:sp>
    </p:spTree>
    <p:extLst>
      <p:ext uri="{BB962C8B-B14F-4D97-AF65-F5344CB8AC3E}">
        <p14:creationId xmlns:p14="http://schemas.microsoft.com/office/powerpoint/2010/main" val="386412821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70CC420-E24E-DE4F-976E-35608F45FA0A}" type="slidenum">
              <a:rPr lang="en-US"/>
              <a:pPr>
                <a:defRPr/>
              </a:pPr>
              <a:t>‹#›</a:t>
            </a:fld>
            <a:endParaRPr lang="en-US"/>
          </a:p>
        </p:txBody>
      </p:sp>
    </p:spTree>
    <p:extLst>
      <p:ext uri="{BB962C8B-B14F-4D97-AF65-F5344CB8AC3E}">
        <p14:creationId xmlns:p14="http://schemas.microsoft.com/office/powerpoint/2010/main" val="302266506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8635351"/>
      </p:ext>
    </p:extLst>
  </p:cSld>
  <p:clrMapOvr>
    <a:masterClrMapping/>
  </p:clrMapOvr>
  <p:transition>
    <p:wheel spokes="0"/>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41033"/>
      </p:ext>
    </p:extLst>
  </p:cSld>
  <p:clrMapOvr>
    <a:masterClrMapping/>
  </p:clrMapOvr>
  <p:transitio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1302308"/>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pPr>
                <a:defRPr/>
              </a:pPr>
              <a:t>‹#›</a:t>
            </a:fld>
            <a:endParaRPr lang="en-US"/>
          </a:p>
        </p:txBody>
      </p:sp>
    </p:spTree>
    <p:extLst>
      <p:ext uri="{BB962C8B-B14F-4D97-AF65-F5344CB8AC3E}">
        <p14:creationId xmlns:p14="http://schemas.microsoft.com/office/powerpoint/2010/main" val="1315724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18112"/>
      </p:ext>
    </p:extLst>
  </p:cSld>
  <p:clrMapOvr>
    <a:masterClrMapping/>
  </p:clrMapOvr>
  <p:transition>
    <p:wheel spokes="0"/>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01459"/>
      </p:ext>
    </p:extLst>
  </p:cSld>
  <p:clrMapOvr>
    <a:masterClrMapping/>
  </p:clrMapOvr>
  <p:transition>
    <p:wheel spokes="0"/>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48426383"/>
      </p:ext>
    </p:extLst>
  </p:cSld>
  <p:clrMapOvr>
    <a:masterClrMapping/>
  </p:clrMapOvr>
  <p:transition>
    <p:wheel spokes="0"/>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71381"/>
      </p:ext>
    </p:extLst>
  </p:cSld>
  <p:clrMapOvr>
    <a:masterClrMapping/>
  </p:clrMapOvr>
  <p:transition>
    <p:wheel spokes="0"/>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0782131"/>
      </p:ext>
    </p:extLst>
  </p:cSld>
  <p:clrMapOvr>
    <a:masterClrMapping/>
  </p:clrMapOvr>
  <p:transition>
    <p:wheel spokes="0"/>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7889012"/>
      </p:ext>
    </p:extLst>
  </p:cSld>
  <p:clrMapOvr>
    <a:masterClrMapping/>
  </p:clrMapOvr>
  <p:transition>
    <p:wheel spokes="0"/>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059346"/>
      </p:ext>
    </p:extLst>
  </p:cSld>
  <p:clrMapOvr>
    <a:masterClrMapping/>
  </p:clrMapOvr>
  <p:transition>
    <p:wheel spokes="0"/>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31212"/>
      </p:ext>
    </p:extLst>
  </p:cSld>
  <p:clrMapOvr>
    <a:masterClrMapping/>
  </p:clrMapOvr>
  <p:transition>
    <p:wheel spokes="0"/>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1574184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13238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pPr>
                <a:defRPr/>
              </a:pPr>
              <a:t>‹#›</a:t>
            </a:fld>
            <a:endParaRPr lang="en-US"/>
          </a:p>
        </p:txBody>
      </p:sp>
    </p:spTree>
    <p:extLst>
      <p:ext uri="{BB962C8B-B14F-4D97-AF65-F5344CB8AC3E}">
        <p14:creationId xmlns:p14="http://schemas.microsoft.com/office/powerpoint/2010/main" val="258899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3641866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14789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11/30/21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774312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11/30/21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152696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11/30/21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39254177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3343835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2297333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351084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3073946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3762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pPr>
                <a:defRPr/>
              </a:pPr>
              <a:t>‹#›</a:t>
            </a:fld>
            <a:endParaRPr lang="en-US"/>
          </a:p>
        </p:txBody>
      </p:sp>
    </p:spTree>
    <p:extLst>
      <p:ext uri="{BB962C8B-B14F-4D97-AF65-F5344CB8AC3E}">
        <p14:creationId xmlns:p14="http://schemas.microsoft.com/office/powerpoint/2010/main" val="1955376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2379444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51519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171358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391299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64538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357294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3702033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580523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357285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73556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pPr>
                <a:defRPr/>
              </a:pPr>
              <a:t>‹#›</a:t>
            </a:fld>
            <a:endParaRPr lang="en-US"/>
          </a:p>
        </p:txBody>
      </p:sp>
    </p:spTree>
    <p:extLst>
      <p:ext uri="{BB962C8B-B14F-4D97-AF65-F5344CB8AC3E}">
        <p14:creationId xmlns:p14="http://schemas.microsoft.com/office/powerpoint/2010/main" val="1788121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972952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4679723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862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405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749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6050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36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7138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96488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48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4.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2.pn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3.pn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0.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1.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941074-0F23-9640-BA01-C33DEBAA9D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28706497"/>
      </p:ext>
    </p:extLst>
  </p:cSld>
  <p:clrMap bg1="lt1" tx1="dk1" bg2="lt2" tx2="dk2" accent1="accent1" accent2="accent2" accent3="accent3" accent4="accent4" accent5="accent5" accent6="accent6" hlink="hlink" folHlink="folHlink"/>
  <p:sldLayoutIdLst>
    <p:sldLayoutId id="2147488359" r:id="rId1"/>
    <p:sldLayoutId id="2147488360" r:id="rId2"/>
    <p:sldLayoutId id="2147488361" r:id="rId3"/>
    <p:sldLayoutId id="2147488362" r:id="rId4"/>
    <p:sldLayoutId id="2147488363" r:id="rId5"/>
    <p:sldLayoutId id="2147488364" r:id="rId6"/>
    <p:sldLayoutId id="2147488365" r:id="rId7"/>
    <p:sldLayoutId id="2147488366" r:id="rId8"/>
    <p:sldLayoutId id="2147488367" r:id="rId9"/>
    <p:sldLayoutId id="2147488368" r:id="rId10"/>
    <p:sldLayoutId id="2147488369" r:id="rId11"/>
    <p:sldLayoutId id="2147488370" r:id="rId12"/>
    <p:sldLayoutId id="21474883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267158"/>
      </p:ext>
    </p:extLst>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4780"/>
      </p:ext>
    </p:extLst>
  </p:cSld>
  <p:clrMap bg1="lt1" tx1="dk1" bg2="lt2" tx2="dk2" accent1="accent1" accent2="accent2" accent3="accent3" accent4="accent4" accent5="accent5" accent6="accent6" hlink="hlink" folHlink="folHlink"/>
  <p:sldLayoutIdLst>
    <p:sldLayoutId id="2147488460" r:id="rId1"/>
    <p:sldLayoutId id="2147488461" r:id="rId2"/>
    <p:sldLayoutId id="2147488462" r:id="rId3"/>
    <p:sldLayoutId id="2147488463" r:id="rId4"/>
    <p:sldLayoutId id="2147488464" r:id="rId5"/>
    <p:sldLayoutId id="2147488465" r:id="rId6"/>
    <p:sldLayoutId id="2147488466" r:id="rId7"/>
    <p:sldLayoutId id="2147488467" r:id="rId8"/>
    <p:sldLayoutId id="2147488468" r:id="rId9"/>
    <p:sldLayoutId id="2147488469" r:id="rId10"/>
    <p:sldLayoutId id="21474884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32888" cy="6845300"/>
            <a:chOff x="0" y="0"/>
            <a:chExt cx="5753" cy="4312"/>
          </a:xfrm>
        </p:grpSpPr>
        <p:sp>
          <p:nvSpPr>
            <p:cNvPr id="18637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86374"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1" charset="0"/>
                </a:endParaRPr>
              </a:p>
            </p:txBody>
          </p:sp>
          <p:sp>
            <p:nvSpPr>
              <p:cNvPr id="18638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186375" name="Group 28"/>
            <p:cNvGrpSpPr>
              <a:grpSpLocks/>
            </p:cNvGrpSpPr>
            <p:nvPr/>
          </p:nvGrpSpPr>
          <p:grpSpPr bwMode="auto">
            <a:xfrm>
              <a:off x="0" y="0"/>
              <a:ext cx="1246" cy="1232"/>
              <a:chOff x="0" y="0"/>
              <a:chExt cx="1246" cy="1232"/>
            </a:xfrm>
          </p:grpSpPr>
          <p:sp>
            <p:nvSpPr>
              <p:cNvPr id="18637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8739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516371626"/>
      </p:ext>
    </p:extLst>
  </p:cSld>
  <p:clrMap bg1="dk2" tx1="lt1" bg2="dk1" tx2="lt2" accent1="accent1" accent2="accent2" accent3="accent3" accent4="accent4" accent5="accent5" accent6="accent6" hlink="hlink" folHlink="folHlink"/>
  <p:sldLayoutIdLst>
    <p:sldLayoutId id="2147488510" r:id="rId1"/>
    <p:sldLayoutId id="2147488511" r:id="rId2"/>
    <p:sldLayoutId id="2147488512" r:id="rId3"/>
    <p:sldLayoutId id="2147488513" r:id="rId4"/>
    <p:sldLayoutId id="2147488514" r:id="rId5"/>
    <p:sldLayoutId id="2147488515" r:id="rId6"/>
    <p:sldLayoutId id="2147488516" r:id="rId7"/>
    <p:sldLayoutId id="2147488517" r:id="rId8"/>
    <p:sldLayoutId id="2147488518" r:id="rId9"/>
    <p:sldLayoutId id="2147488519" r:id="rId10"/>
    <p:sldLayoutId id="214748852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506413" y="381000"/>
            <a:ext cx="8458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236538" y="1981200"/>
            <a:ext cx="87280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11" charset="0"/>
                <a:ea typeface="+mn-ea"/>
                <a:cs typeface="+mn-cs"/>
              </a:defRPr>
            </a:lvl1pPr>
          </a:lstStyle>
          <a:p>
            <a:pPr>
              <a:defRPr/>
            </a:pPr>
            <a:endParaRPr lang="en-US">
              <a:ea typeface="ヒラギノ角ゴ Pro W3"/>
              <a:cs typeface="ヒラギノ角ゴ Pro W3"/>
            </a:endParaRPr>
          </a:p>
        </p:txBody>
      </p:sp>
      <p:sp>
        <p:nvSpPr>
          <p:cNvPr id="66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1" charset="0"/>
                <a:ea typeface="+mn-ea"/>
                <a:cs typeface="+mn-cs"/>
              </a:defRPr>
            </a:lvl1pPr>
          </a:lstStyle>
          <a:p>
            <a:pPr>
              <a:defRPr/>
            </a:pPr>
            <a:endParaRPr lang="en-US">
              <a:solidFill>
                <a:srgbClr val="000000"/>
              </a:solidFill>
              <a:ea typeface="ヒラギノ角ゴ Pro W3"/>
              <a:cs typeface="ヒラギノ角ゴ Pro W3"/>
            </a:endParaRPr>
          </a:p>
        </p:txBody>
      </p:sp>
      <p:sp>
        <p:nvSpPr>
          <p:cNvPr id="66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ヒラギノ角ゴ Pro W3" charset="0"/>
                <a:cs typeface="ヒラギノ角ゴ Pro W3" charset="0"/>
              </a:defRPr>
            </a:lvl1pPr>
          </a:lstStyle>
          <a:p>
            <a:pPr>
              <a:defRPr/>
            </a:pPr>
            <a:fld id="{D0F5B292-261A-9043-896D-5E6C4C5E0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297928"/>
      </p:ext>
    </p:extLst>
  </p:cSld>
  <p:clrMap bg1="lt1" tx1="dk1" bg2="lt2" tx2="dk2" accent1="accent1" accent2="accent2" accent3="accent3" accent4="accent4" accent5="accent5" accent6="accent6" hlink="hlink" folHlink="folHlink"/>
  <p:sldLayoutIdLst>
    <p:sldLayoutId id="2147488546" r:id="rId1"/>
    <p:sldLayoutId id="2147488547" r:id="rId2"/>
    <p:sldLayoutId id="2147488548" r:id="rId3"/>
    <p:sldLayoutId id="2147488549" r:id="rId4"/>
    <p:sldLayoutId id="2147488550" r:id="rId5"/>
    <p:sldLayoutId id="2147488551" r:id="rId6"/>
    <p:sldLayoutId id="2147488552" r:id="rId7"/>
    <p:sldLayoutId id="2147488553" r:id="rId8"/>
    <p:sldLayoutId id="2147488554" r:id="rId9"/>
    <p:sldLayoutId id="2147488555" r:id="rId10"/>
    <p:sldLayoutId id="2147488556" r:id="rId11"/>
  </p:sldLayoutIdLst>
  <p:txStyles>
    <p:titleStyle>
      <a:lvl1pPr algn="r" rtl="0" eaLnBrk="0" fontAlgn="base" hangingPunct="0">
        <a:spcBef>
          <a:spcPct val="0"/>
        </a:spcBef>
        <a:spcAft>
          <a:spcPct val="0"/>
        </a:spcAft>
        <a:defRPr sz="4400" i="1">
          <a:solidFill>
            <a:schemeClr val="tx2"/>
          </a:solidFill>
          <a:latin typeface="Arial"/>
          <a:ea typeface="+mj-ea"/>
          <a:cs typeface="Arial"/>
        </a:defRPr>
      </a:lvl1pPr>
      <a:lvl2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solidFill>
                <a:srgbClr val="FFFFFF"/>
              </a:solidFill>
            </a:endParaRPr>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solidFill>
                <a:srgbClr val="FFFFFF"/>
              </a:solidFill>
            </a:endParaRPr>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948778"/>
      </p:ext>
    </p:extLst>
  </p:cSld>
  <p:clrMap bg1="dk2" tx1="lt1" bg2="dk1" tx2="lt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1" charset="0"/>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1" charset="0"/>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solidFill>
                <a:srgbClr val="FFFFFF"/>
              </a:solidFill>
            </a:endParaRPr>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solidFill>
                <a:srgbClr val="FFFFFF"/>
              </a:solidFill>
            </a:endParaRPr>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056238"/>
      </p:ext>
    </p:extLst>
  </p:cSld>
  <p:clrMap bg1="dk2" tx1="lt1" bg2="dk1" tx2="lt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4716463" y="5345113"/>
            <a:ext cx="4427537" cy="1512887"/>
            <a:chOff x="2971" y="3367"/>
            <a:chExt cx="2789" cy="953"/>
          </a:xfrm>
        </p:grpSpPr>
        <p:sp>
          <p:nvSpPr>
            <p:cNvPr id="137224"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solidFill>
                  <a:srgbClr val="EAEAEA"/>
                </a:solidFill>
              </a:endParaRPr>
            </a:p>
          </p:txBody>
        </p:sp>
        <p:sp>
          <p:nvSpPr>
            <p:cNvPr id="10854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4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856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856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defRPr>
            </a:lvl1pPr>
          </a:lstStyle>
          <a:p>
            <a:pPr>
              <a:defRPr/>
            </a:pPr>
            <a:fld id="{A6D5D836-E7E2-FA47-A836-337314F90348}" type="slidenum">
              <a:rPr lang="en-US">
                <a:solidFill>
                  <a:srgbClr val="EAEAEA"/>
                </a:solidFill>
              </a:rPr>
              <a:pPr>
                <a:defRPr/>
              </a:pPr>
              <a:t>‹#›</a:t>
            </a:fld>
            <a:endParaRPr lang="en-US">
              <a:solidFill>
                <a:srgbClr val="EAEAEA"/>
              </a:solidFill>
            </a:endParaRPr>
          </a:p>
        </p:txBody>
      </p:sp>
      <p:sp>
        <p:nvSpPr>
          <p:cNvPr id="10856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96626"/>
      </p:ext>
    </p:extLst>
  </p:cSld>
  <p:clrMap bg1="dk2" tx1="lt1" bg2="dk1" tx2="lt2" accent1="accent1" accent2="accent2" accent3="accent3" accent4="accent4" accent5="accent5" accent6="accent6" hlink="hlink" folHlink="folHlink"/>
  <p:sldLayoutIdLst>
    <p:sldLayoutId id="2147488582" r:id="rId1"/>
    <p:sldLayoutId id="2147488583" r:id="rId2"/>
    <p:sldLayoutId id="2147488584" r:id="rId3"/>
    <p:sldLayoutId id="2147488585" r:id="rId4"/>
    <p:sldLayoutId id="2147488586" r:id="rId5"/>
    <p:sldLayoutId id="2147488587" r:id="rId6"/>
    <p:sldLayoutId id="2147488588" r:id="rId7"/>
    <p:sldLayoutId id="2147488589" r:id="rId8"/>
    <p:sldLayoutId id="2147488590" r:id="rId9"/>
    <p:sldLayoutId id="2147488591" r:id="rId10"/>
    <p:sldLayoutId id="21474885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4083"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4"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174085"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22426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11" charset="0"/>
                <a:ea typeface="+mn-ea"/>
                <a:cs typeface="+mn-cs"/>
              </a:defRPr>
            </a:lvl1pPr>
          </a:lstStyle>
          <a:p>
            <a:pPr>
              <a:defRPr/>
            </a:pPr>
            <a:endParaRPr lang="en-US">
              <a:solidFill>
                <a:srgbClr val="000000"/>
              </a:solidFill>
            </a:endParaRPr>
          </a:p>
        </p:txBody>
      </p:sp>
      <p:sp>
        <p:nvSpPr>
          <p:cNvPr id="22426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pitchFamily="-111" charset="0"/>
                <a:ea typeface="+mn-ea"/>
                <a:cs typeface="+mn-cs"/>
              </a:defRPr>
            </a:lvl1pPr>
          </a:lstStyle>
          <a:p>
            <a:pPr>
              <a:defRPr/>
            </a:pPr>
            <a:endParaRPr lang="en-US">
              <a:solidFill>
                <a:srgbClr val="000000"/>
              </a:solidFill>
            </a:endParaRPr>
          </a:p>
        </p:txBody>
      </p:sp>
      <p:sp>
        <p:nvSpPr>
          <p:cNvPr id="22426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pPr>
              <a:defRPr/>
            </a:pPr>
            <a:fld id="{A77583F6-FEDA-4547-A7E9-CEE752A05D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995554"/>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l" rtl="0" eaLnBrk="0" fontAlgn="base" hangingPunct="0">
        <a:spcBef>
          <a:spcPct val="0"/>
        </a:spcBef>
        <a:spcAft>
          <a:spcPct val="0"/>
        </a:spcAft>
        <a:defRPr sz="38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3800">
          <a:solidFill>
            <a:schemeClr val="tx2"/>
          </a:solidFill>
          <a:latin typeface="Verdana" pitchFamily="-112" charset="0"/>
          <a:ea typeface="ＭＳ Ｐゴシック" pitchFamily="-111" charset="-128"/>
          <a:cs typeface="ＭＳ Ｐゴシック" pitchFamily="-111" charset="-128"/>
        </a:defRPr>
      </a:lvl5pPr>
      <a:lvl6pPr marL="457200" algn="l" rtl="0" fontAlgn="base">
        <a:spcBef>
          <a:spcPct val="0"/>
        </a:spcBef>
        <a:spcAft>
          <a:spcPct val="0"/>
        </a:spcAft>
        <a:defRPr sz="3800">
          <a:solidFill>
            <a:schemeClr val="tx2"/>
          </a:solidFill>
          <a:latin typeface="Verdana" pitchFamily="-112" charset="0"/>
        </a:defRPr>
      </a:lvl6pPr>
      <a:lvl7pPr marL="914400" algn="l" rtl="0" fontAlgn="base">
        <a:spcBef>
          <a:spcPct val="0"/>
        </a:spcBef>
        <a:spcAft>
          <a:spcPct val="0"/>
        </a:spcAft>
        <a:defRPr sz="3800">
          <a:solidFill>
            <a:schemeClr val="tx2"/>
          </a:solidFill>
          <a:latin typeface="Verdana" pitchFamily="-112" charset="0"/>
        </a:defRPr>
      </a:lvl7pPr>
      <a:lvl8pPr marL="1371600" algn="l" rtl="0" fontAlgn="base">
        <a:spcBef>
          <a:spcPct val="0"/>
        </a:spcBef>
        <a:spcAft>
          <a:spcPct val="0"/>
        </a:spcAft>
        <a:defRPr sz="3800">
          <a:solidFill>
            <a:schemeClr val="tx2"/>
          </a:solidFill>
          <a:latin typeface="Verdana" pitchFamily="-112" charset="0"/>
        </a:defRPr>
      </a:lvl8pPr>
      <a:lvl9pPr marL="1828800" algn="l" rtl="0" fontAlgn="base">
        <a:spcBef>
          <a:spcPct val="0"/>
        </a:spcBef>
        <a:spcAft>
          <a:spcPct val="0"/>
        </a:spcAft>
        <a:defRPr sz="3800">
          <a:solidFill>
            <a:schemeClr val="tx2"/>
          </a:solidFill>
          <a:latin typeface="Verdana" pitchFamily="-112"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pitchFamily="-111" charset="-128"/>
          <a:cs typeface="ＭＳ Ｐゴシック" pitchFamily="-111" charset="-128"/>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ＭＳ Ｐゴシック" pitchFamily="-112" charset="-128"/>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ＭＳ Ｐゴシック" pitchFamily="-112" charset="-128"/>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ＭＳ Ｐゴシック" pitchFamily="-112" charset="-128"/>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ＭＳ Ｐゴシック" pitchFamily="-112"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1567677382"/>
      </p:ext>
    </p:extLst>
  </p:cSld>
  <p:clrMap bg1="dk2" tx1="lt1" bg2="dk1" tx2="lt2" accent1="accent1" accent2="accent2" accent3="accent3" accent4="accent4" accent5="accent5" accent6="accent6" hlink="hlink" folHlink="folHlink"/>
  <p:sldLayoutIdLst>
    <p:sldLayoutId id="2147488606" r:id="rId1"/>
    <p:sldLayoutId id="2147488607" r:id="rId2"/>
    <p:sldLayoutId id="2147488608" r:id="rId3"/>
    <p:sldLayoutId id="2147488609" r:id="rId4"/>
    <p:sldLayoutId id="2147488610" r:id="rId5"/>
    <p:sldLayoutId id="2147488611" r:id="rId6"/>
    <p:sldLayoutId id="2147488612" r:id="rId7"/>
    <p:sldLayoutId id="2147488613" r:id="rId8"/>
    <p:sldLayoutId id="2147488614" r:id="rId9"/>
    <p:sldLayoutId id="2147488615" r:id="rId10"/>
    <p:sldLayoutId id="2147488616"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8F64E892-6212-DE45-A3B1-97A0C74E3A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183" r:id="rId1"/>
    <p:sldLayoutId id="2147488050" r:id="rId2"/>
    <p:sldLayoutId id="2147488051" r:id="rId3"/>
    <p:sldLayoutId id="2147488052" r:id="rId4"/>
    <p:sldLayoutId id="2147488053" r:id="rId5"/>
    <p:sldLayoutId id="2147488054" r:id="rId6"/>
    <p:sldLayoutId id="2147488055" r:id="rId7"/>
    <p:sldLayoutId id="2147488056" r:id="rId8"/>
    <p:sldLayoutId id="2147488057" r:id="rId9"/>
    <p:sldLayoutId id="2147488058" r:id="rId10"/>
    <p:sldLayoutId id="21474880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9.65.03c.</a:t>
            </a:r>
          </a:p>
        </p:txBody>
      </p:sp>
    </p:spTree>
    <p:extLst>
      <p:ext uri="{BB962C8B-B14F-4D97-AF65-F5344CB8AC3E}">
        <p14:creationId xmlns:p14="http://schemas.microsoft.com/office/powerpoint/2010/main" val="3120453477"/>
      </p:ext>
    </p:extLst>
  </p:cSld>
  <p:clrMap bg1="dk2" tx1="lt1" bg2="dk1" tx2="lt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A79DF72F-D84F-4947-940C-29127144FD62}" type="slidenum">
              <a:rPr lang="en-US"/>
              <a:pPr>
                <a:defRPr/>
              </a:pPr>
              <a:t>‹#›</a:t>
            </a:fld>
            <a:endParaRPr lang="en-US"/>
          </a:p>
        </p:txBody>
      </p:sp>
    </p:spTree>
    <p:extLst>
      <p:ext uri="{BB962C8B-B14F-4D97-AF65-F5344CB8AC3E}">
        <p14:creationId xmlns:p14="http://schemas.microsoft.com/office/powerpoint/2010/main" val="2476957871"/>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90136116"/>
      </p:ext>
    </p:extLst>
  </p:cSld>
  <p:clrMap bg1="lt1" tx1="dk1" bg2="lt2" tx2="dk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5CEE6777-4C0B-3341-9D9C-AE7A1D0A5550}" type="datetimeFigureOut">
              <a:rPr lang="en-US">
                <a:latin typeface="Calibri" charset="0"/>
                <a:ea typeface="MS PGothic" charset="0"/>
                <a:cs typeface="MS PGothic" charset="0"/>
              </a:rPr>
              <a:pPr defTabSz="457200">
                <a:defRPr/>
              </a:pPr>
              <a:t>11/30/21</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D2948D93-A52A-824B-88CE-9FE139815C23}" type="slidenum">
              <a:rPr lang="en-US">
                <a:latin typeface="Calibri" charset="0"/>
                <a:ea typeface="MS PGothic" charset="0"/>
                <a:cs typeface="MS PGothic" charset="0"/>
              </a:rPr>
              <a:pPr defTabSz="457200">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13614106"/>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4DD2FC20-CF91-5E40-8705-48BB45F11C6E}" type="slidenum">
              <a:rPr lang="zh-CN" altLang="en-US"/>
              <a:pPr>
                <a:defRPr/>
              </a:pPr>
              <a:t>‹#›</a:t>
            </a:fld>
            <a:endParaRPr lang="en-US" altLang="zh-CN"/>
          </a:p>
        </p:txBody>
      </p:sp>
    </p:spTree>
    <p:extLst>
      <p:ext uri="{BB962C8B-B14F-4D97-AF65-F5344CB8AC3E}">
        <p14:creationId xmlns:p14="http://schemas.microsoft.com/office/powerpoint/2010/main" val="1829465079"/>
      </p:ext>
    </p:extLst>
  </p:cSld>
  <p:clrMap bg1="lt1" tx1="dk1" bg2="lt2" tx2="dk2" accent1="accent1" accent2="accent2" accent3="accent3" accent4="accent4" accent5="accent5" accent6="accent6" hlink="hlink" folHlink="folHlink"/>
  <p:sldLayoutIdLst>
    <p:sldLayoutId id="2147488666" r:id="rId1"/>
    <p:sldLayoutId id="2147488667" r:id="rId2"/>
    <p:sldLayoutId id="2147488668" r:id="rId3"/>
    <p:sldLayoutId id="2147488669" r:id="rId4"/>
    <p:sldLayoutId id="2147488670" r:id="rId5"/>
    <p:sldLayoutId id="2147488671" r:id="rId6"/>
    <p:sldLayoutId id="2147488672" r:id="rId7"/>
    <p:sldLayoutId id="2147488673" r:id="rId8"/>
    <p:sldLayoutId id="2147488674" r:id="rId9"/>
    <p:sldLayoutId id="2147488675" r:id="rId10"/>
    <p:sldLayoutId id="2147488676" r:id="rId11"/>
    <p:sldLayoutId id="214748867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2623989367"/>
      </p:ext>
    </p:extLst>
  </p:cSld>
  <p:clrMap bg1="lt1" tx1="dk1" bg2="lt2" tx2="dk2" accent1="accent1" accent2="accent2" accent3="accent3" accent4="accent4" accent5="accent5" accent6="accent6" hlink="hlink" folHlink="folHlink"/>
  <p:sldLayoutIdLst>
    <p:sldLayoutId id="21474886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534444769"/>
      </p:ext>
    </p:extLst>
  </p:cSld>
  <p:clrMap bg1="dk2" tx1="lt1" bg2="dk1" tx2="lt2" accent1="accent1" accent2="accent2" accent3="accent3" accent4="accent4" accent5="accent5" accent6="accent6" hlink="hlink" folHlink="folHlink"/>
  <p:sldLayoutIdLst>
    <p:sldLayoutId id="2147488681" r:id="rId1"/>
    <p:sldLayoutId id="2147488682" r:id="rId2"/>
    <p:sldLayoutId id="2147488683" r:id="rId3"/>
    <p:sldLayoutId id="2147488684" r:id="rId4"/>
    <p:sldLayoutId id="2147488685" r:id="rId5"/>
    <p:sldLayoutId id="2147488686" r:id="rId6"/>
    <p:sldLayoutId id="2147488687" r:id="rId7"/>
    <p:sldLayoutId id="2147488688" r:id="rId8"/>
    <p:sldLayoutId id="2147488689" r:id="rId9"/>
    <p:sldLayoutId id="2147488690" r:id="rId10"/>
    <p:sldLayoutId id="214748869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a:defRPr/>
            </a:pPr>
            <a:fld id="{1D271FF5-29CA-1343-B7FF-F531B366B3F5}" type="slidenum">
              <a:rPr lang="zh-CN" altLang="en-US">
                <a:solidFill>
                  <a:srgbClr val="FFFFFF"/>
                </a:solidFill>
              </a:rPr>
              <a:pPr>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2384818103"/>
      </p:ext>
    </p:extLst>
  </p:cSld>
  <p:clrMap bg1="dk2" tx1="lt1" bg2="dk1" tx2="lt2" accent1="accent1" accent2="accent2" accent3="accent3" accent4="accent4" accent5="accent5" accent6="accent6" hlink="hlink" folHlink="folHlink"/>
  <p:sldLayoutIdLst>
    <p:sldLayoutId id="2147488693" r:id="rId1"/>
    <p:sldLayoutId id="2147488694" r:id="rId2"/>
    <p:sldLayoutId id="2147488695" r:id="rId3"/>
    <p:sldLayoutId id="2147488696" r:id="rId4"/>
    <p:sldLayoutId id="2147488697" r:id="rId5"/>
    <p:sldLayoutId id="2147488698" r:id="rId6"/>
    <p:sldLayoutId id="2147488699" r:id="rId7"/>
    <p:sldLayoutId id="2147488700" r:id="rId8"/>
    <p:sldLayoutId id="2147488701" r:id="rId9"/>
    <p:sldLayoutId id="2147488702" r:id="rId10"/>
    <p:sldLayoutId id="2147488703"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3123263874"/>
      </p:ext>
    </p:extLst>
  </p:cSld>
  <p:clrMap bg1="lt1" tx1="dk1" bg2="lt2" tx2="dk2" accent1="accent1" accent2="accent2" accent3="accent3" accent4="accent4" accent5="accent5" accent6="accent6" hlink="hlink" folHlink="folHlink"/>
  <p:sldLayoutIdLst>
    <p:sldLayoutId id="2147488705" r:id="rId1"/>
    <p:sldLayoutId id="2147488706" r:id="rId2"/>
    <p:sldLayoutId id="2147488707" r:id="rId3"/>
    <p:sldLayoutId id="2147488708" r:id="rId4"/>
    <p:sldLayoutId id="2147488709" r:id="rId5"/>
    <p:sldLayoutId id="2147488710" r:id="rId6"/>
    <p:sldLayoutId id="2147488711" r:id="rId7"/>
    <p:sldLayoutId id="2147488712" r:id="rId8"/>
    <p:sldLayoutId id="2147488713" r:id="rId9"/>
    <p:sldLayoutId id="2147488714" r:id="rId10"/>
    <p:sldLayoutId id="214748871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173004450"/>
      </p:ext>
    </p:extLst>
  </p:cSld>
  <p:clrMap bg1="dk2" tx1="lt1" bg2="dk1" tx2="lt2" accent1="accent1" accent2="accent2" accent3="accent3" accent4="accent4" accent5="accent5" accent6="accent6" hlink="hlink" folHlink="folHlink"/>
  <p:sldLayoutIdLst>
    <p:sldLayoutId id="2147488717"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3"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648885-70E4-BB4C-ADB8-7058097537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21" r:id="rId1"/>
    <p:sldLayoutId id="2147488122" r:id="rId2"/>
    <p:sldLayoutId id="2147488123" r:id="rId3"/>
    <p:sldLayoutId id="2147488124" r:id="rId4"/>
    <p:sldLayoutId id="2147488125" r:id="rId5"/>
    <p:sldLayoutId id="2147488126" r:id="rId6"/>
    <p:sldLayoutId id="2147488127" r:id="rId7"/>
    <p:sldLayoutId id="2147488128" r:id="rId8"/>
    <p:sldLayoutId id="2147488129" r:id="rId9"/>
    <p:sldLayoutId id="2147488130" r:id="rId10"/>
    <p:sldLayoutId id="2147488131" r:id="rId11"/>
    <p:sldLayoutId id="214748813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CCFA023-445C-7A47-A900-527E22B40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859235"/>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defRPr/>
            </a:pPr>
            <a:fld id="{56D87A32-284D-3C4D-9588-0B1B9016002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1" charset="0"/>
                <a:ea typeface="ＭＳ Ｐゴシック" charset="0"/>
                <a:cs typeface="ＭＳ Ｐゴシック" charset="0"/>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583250"/>
      </p:ext>
    </p:extLst>
  </p:cSld>
  <p:clrMap bg1="dk2" tx1="lt1" bg2="dk1" tx2="lt2" accent1="accent1" accent2="accent2" accent3="accent3" accent4="accent4" accent5="accent5" accent6="accent6" hlink="hlink" folHlink="folHlink"/>
  <p:sldLayoutIdLst>
    <p:sldLayoutId id="2147488731" r:id="rId1"/>
    <p:sldLayoutId id="2147488732" r:id="rId2"/>
    <p:sldLayoutId id="2147488733" r:id="rId3"/>
    <p:sldLayoutId id="2147488734" r:id="rId4"/>
    <p:sldLayoutId id="2147488735" r:id="rId5"/>
    <p:sldLayoutId id="2147488736" r:id="rId6"/>
    <p:sldLayoutId id="2147488737" r:id="rId7"/>
    <p:sldLayoutId id="2147488738" r:id="rId8"/>
    <p:sldLayoutId id="2147488739" r:id="rId9"/>
    <p:sldLayoutId id="2147488740" r:id="rId10"/>
    <p:sldLayoutId id="214748874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spcBef>
                <a:spcPct val="0"/>
              </a:spcBef>
              <a:buFontTx/>
              <a:buNone/>
              <a:defRPr sz="1400" b="0">
                <a:solidFill>
                  <a:srgbClr val="000000"/>
                </a:solidFill>
                <a:latin typeface="Times New Roman" charset="0"/>
                <a:cs typeface="Times New Roman" charset="0"/>
              </a:defRPr>
            </a:lvl1pPr>
          </a:lstStyle>
          <a:p>
            <a:pPr>
              <a:defRPr/>
            </a:pPr>
            <a:fld id="{EDA5FE42-A07F-1C48-A751-4A30AF53AC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1" r:id="rId1"/>
    <p:sldLayoutId id="2147488192" r:id="rId2"/>
    <p:sldLayoutId id="2147488193" r:id="rId3"/>
    <p:sldLayoutId id="2147488194" r:id="rId4"/>
    <p:sldLayoutId id="2147488195" r:id="rId5"/>
    <p:sldLayoutId id="2147488196" r:id="rId6"/>
    <p:sldLayoutId id="2147488197" r:id="rId7"/>
    <p:sldLayoutId id="2147488198" r:id="rId8"/>
    <p:sldLayoutId id="2147488199" r:id="rId9"/>
    <p:sldLayoutId id="2147488200" r:id="rId10"/>
    <p:sldLayoutId id="2147488201"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1E4BF10D-B589-4B42-836E-5949AA0D0F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02"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11/30/21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3926963929"/>
      </p:ext>
    </p:extLst>
  </p:cSld>
  <p:clrMap bg1="lt1" tx1="dk1" bg2="lt2" tx2="dk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 id="2147488236" r:id="rId12"/>
    <p:sldLayoutId id="214748823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35447718"/>
      </p:ext>
    </p:extLst>
  </p:cSld>
  <p:clrMap bg1="lt1" tx1="dk1" bg2="lt2" tx2="dk2" accent1="accent1" accent2="accent2" accent3="accent3" accent4="accent4" accent5="accent5" accent6="accent6" hlink="hlink" folHlink="folHlink"/>
  <p:sldLayoutIdLst>
    <p:sldLayoutId id="2147488251" r:id="rId1"/>
    <p:sldLayoutId id="2147488252" r:id="rId2"/>
    <p:sldLayoutId id="2147488253" r:id="rId3"/>
    <p:sldLayoutId id="2147488254" r:id="rId4"/>
    <p:sldLayoutId id="2147488255" r:id="rId5"/>
    <p:sldLayoutId id="2147488256" r:id="rId6"/>
    <p:sldLayoutId id="2147488257" r:id="rId7"/>
    <p:sldLayoutId id="2147488258" r:id="rId8"/>
    <p:sldLayoutId id="2147488259" r:id="rId9"/>
    <p:sldLayoutId id="2147488260" r:id="rId10"/>
    <p:sldLayoutId id="21474882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0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03.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4.xml"/><Relationship Id="rId1" Type="http://schemas.openxmlformats.org/officeDocument/2006/relationships/tags" Target="../tags/tag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8.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6.xml"/><Relationship Id="rId1" Type="http://schemas.openxmlformats.org/officeDocument/2006/relationships/themeOverride" Target="../theme/themeOverride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4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48.xml"/><Relationship Id="rId4" Type="http://schemas.openxmlformats.org/officeDocument/2006/relationships/hyperlink" Target="https://ref.ly/logosres/nlt?ref=BibleNLT.Ex20.2&amp;off=2&amp;ctx=instructions%E2%80%A2%E2%80%A2*:+%0A2%C2%A0~%E2%80%9CI+am+the+Lord+you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8.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6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71.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8.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5.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49.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0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8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77.xml"/><Relationship Id="rId1" Type="http://schemas.openxmlformats.org/officeDocument/2006/relationships/themeOverride" Target="../theme/themeOverride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3.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103.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2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1.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103.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03.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103.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103.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8" y="-1"/>
            <a:ext cx="9133853" cy="6901615"/>
          </a:xfrm>
          <a:prstGeom prst="rect">
            <a:avLst/>
          </a:prstGeom>
        </p:spPr>
      </p:pic>
      <p:sp>
        <p:nvSpPr>
          <p:cNvPr id="8" name="Rectangle 2"/>
          <p:cNvSpPr txBox="1">
            <a:spLocks noChangeArrowheads="1"/>
          </p:cNvSpPr>
          <p:nvPr/>
        </p:nvSpPr>
        <p:spPr bwMode="auto">
          <a:xfrm>
            <a:off x="33962" y="4509120"/>
            <a:ext cx="914400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Deuteronomy</a:t>
            </a:r>
          </a:p>
        </p:txBody>
      </p:sp>
      <p:sp>
        <p:nvSpPr>
          <p:cNvPr id="900098" name="Rectangle 2"/>
          <p:cNvSpPr>
            <a:spLocks noGrp="1" noChangeArrowheads="1"/>
          </p:cNvSpPr>
          <p:nvPr>
            <p:ph type="ctrTitle"/>
          </p:nvPr>
        </p:nvSpPr>
        <p:spPr>
          <a:xfrm>
            <a:off x="-23102" y="709863"/>
            <a:ext cx="9120187" cy="1446653"/>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Be Renewed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1291640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24074"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620236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681196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77" name="Text Box 9"/>
          <p:cNvSpPr txBox="1">
            <a:spLocks noChangeArrowheads="1"/>
          </p:cNvSpPr>
          <p:nvPr/>
        </p:nvSpPr>
        <p:spPr bwMode="auto">
          <a:xfrm>
            <a:off x="5292725" y="4049712"/>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639286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5027612" y="1949450"/>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Kadesh- barnea</a:t>
            </a:r>
          </a:p>
        </p:txBody>
      </p:sp>
      <p:sp>
        <p:nvSpPr>
          <p:cNvPr id="284682" name="Rectangle 14"/>
          <p:cNvSpPr>
            <a:spLocks noGrp="1" noChangeArrowheads="1"/>
          </p:cNvSpPr>
          <p:nvPr>
            <p:ph type="title" idx="4294967295"/>
          </p:nvPr>
        </p:nvSpPr>
        <p:spPr>
          <a:xfrm>
            <a:off x="11297" y="-171400"/>
            <a:ext cx="4992751" cy="1008112"/>
          </a:xfrm>
        </p:spPr>
        <p:txBody>
          <a:bodyPr/>
          <a:lstStyle/>
          <a:p>
            <a:pPr eaLnBrk="1" hangingPunct="1"/>
            <a:r>
              <a:rPr lang="en-US" sz="4000" b="1">
                <a:latin typeface="Arial" charset="0"/>
                <a:ea typeface="ＭＳ Ｐゴシック" charset="0"/>
              </a:rPr>
              <a:t>The Normal Trip</a:t>
            </a:r>
          </a:p>
        </p:txBody>
      </p:sp>
      <p:sp>
        <p:nvSpPr>
          <p:cNvPr id="14" name="Rectangle 2"/>
          <p:cNvSpPr txBox="1">
            <a:spLocks noChangeArrowheads="1"/>
          </p:cNvSpPr>
          <p:nvPr/>
        </p:nvSpPr>
        <p:spPr>
          <a:xfrm>
            <a:off x="0" y="965573"/>
            <a:ext cx="4932040" cy="5991819"/>
          </a:xfrm>
          <a:prstGeom prst="rect">
            <a:avLst/>
          </a:prstGeom>
          <a:solidFill>
            <a:schemeClr val="tx1"/>
          </a:solid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Normally it takes only eleven days to travel from Mount Sinai to Kadesh-barnea, going by way of Mount Seir.  </a:t>
            </a:r>
            <a:r>
              <a:rPr lang="en-US" sz="2800" b="1" baseline="30000" dirty="0">
                <a:effectLst>
                  <a:glow rad="127000">
                    <a:schemeClr val="tx1"/>
                  </a:glow>
                </a:effectLst>
                <a:latin typeface="Arial" charset="0"/>
                <a:ea typeface="ＭＳ Ｐゴシック" charset="0"/>
                <a:cs typeface="ＭＳ Ｐゴシック" charset="0"/>
              </a:rPr>
              <a:t>3</a:t>
            </a:r>
            <a:r>
              <a:rPr lang="en-US" sz="2800" b="1" dirty="0">
                <a:effectLst>
                  <a:glow rad="127000">
                    <a:schemeClr val="tx1"/>
                  </a:glow>
                </a:effectLst>
                <a:latin typeface="Arial" charset="0"/>
                <a:ea typeface="ＭＳ Ｐゴシック" charset="0"/>
                <a:cs typeface="ＭＳ Ｐゴシック" charset="0"/>
              </a:rPr>
              <a:t>But forty years after the Israelites left Egypt, on the first day of the eleventh month, Moses addressed the people of Israel, telling them everything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had commanded him to say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1:2-3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8403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7095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"Hear, O Israel: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our God,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is one.  Love the LORD your God with all your heart and with all your soul and with all your strength" (Deut. 6:4-5)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01600">
                    <a:srgbClr val="000000">
                      <a:alpha val="99000"/>
                    </a:srgbClr>
                  </a:glow>
                </a:effectLst>
              </a:rPr>
              <a:t>Deuteronomy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3446"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147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06345898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Spiritual Renewal</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0634"/>
            <a:ext cx="9144000" cy="5715000"/>
          </a:xfrm>
          <a:prstGeom prst="rect">
            <a:avLst/>
          </a:prstGeom>
        </p:spPr>
      </p:pic>
      <p:sp>
        <p:nvSpPr>
          <p:cNvPr id="4" name="Rectangle 2"/>
          <p:cNvSpPr txBox="1">
            <a:spLocks noChangeArrowheads="1"/>
          </p:cNvSpPr>
          <p:nvPr/>
        </p:nvSpPr>
        <p:spPr bwMode="auto">
          <a:xfrm>
            <a:off x="39553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Past</a:t>
            </a:r>
          </a:p>
        </p:txBody>
      </p:sp>
      <p:sp>
        <p:nvSpPr>
          <p:cNvPr id="5" name="Rectangle 2"/>
          <p:cNvSpPr txBox="1">
            <a:spLocks noChangeArrowheads="1"/>
          </p:cNvSpPr>
          <p:nvPr/>
        </p:nvSpPr>
        <p:spPr bwMode="auto">
          <a:xfrm>
            <a:off x="3347864" y="5517232"/>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Present</a:t>
            </a:r>
          </a:p>
        </p:txBody>
      </p:sp>
      <p:sp>
        <p:nvSpPr>
          <p:cNvPr id="6" name="Rectangle 2"/>
          <p:cNvSpPr txBox="1">
            <a:spLocks noChangeArrowheads="1"/>
          </p:cNvSpPr>
          <p:nvPr/>
        </p:nvSpPr>
        <p:spPr bwMode="auto">
          <a:xfrm>
            <a:off x="543609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Future</a:t>
            </a:r>
          </a:p>
        </p:txBody>
      </p:sp>
    </p:spTree>
    <p:extLst>
      <p:ext uri="{BB962C8B-B14F-4D97-AF65-F5344CB8AC3E}">
        <p14:creationId xmlns:p14="http://schemas.microsoft.com/office/powerpoint/2010/main" val="15805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179040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994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Sihon</a:t>
            </a:r>
            <a:endParaRPr lang="en-US" sz="3200" b="1" dirty="0">
              <a:solidFill>
                <a:srgbClr val="CCFFCC"/>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Og</a:t>
            </a:r>
            <a:endParaRPr lang="en-US" sz="3200" b="1" dirty="0">
              <a:solidFill>
                <a:srgbClr val="CCFFCC"/>
              </a:solidFill>
              <a:effectLst>
                <a:glow rad="101600">
                  <a:srgbClr val="000000">
                    <a:alpha val="75000"/>
                  </a:srgbClr>
                </a:glow>
              </a:effectLst>
              <a:latin typeface="Arial"/>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66FF33"/>
                </a:solidFill>
                <a:effectLst>
                  <a:glow rad="101600">
                    <a:srgbClr val="000000">
                      <a:alpha val="75000"/>
                    </a:srgbClr>
                  </a:glow>
                </a:effectLst>
                <a:latin typeface="Arial"/>
                <a:cs typeface="Arial"/>
              </a:rPr>
              <a:t>Ammon</a:t>
            </a:r>
          </a:p>
        </p:txBody>
      </p:sp>
      <p:sp>
        <p:nvSpPr>
          <p:cNvPr id="17" name="Text Box 21"/>
          <p:cNvSpPr txBox="1">
            <a:spLocks noChangeArrowheads="1"/>
          </p:cNvSpPr>
          <p:nvPr/>
        </p:nvSpPr>
        <p:spPr bwMode="auto">
          <a:xfrm>
            <a:off x="467544"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Edom</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92865" name="Rectangle 2"/>
          <p:cNvSpPr>
            <a:spLocks noGrp="1" noChangeArrowheads="1"/>
          </p:cNvSpPr>
          <p:nvPr>
            <p:ph type="title"/>
          </p:nvPr>
        </p:nvSpPr>
        <p:spPr>
          <a:xfrm>
            <a:off x="3276600" y="188640"/>
            <a:ext cx="5867400" cy="1143000"/>
          </a:xfrm>
        </p:spPr>
        <p:txBody>
          <a:bodyPr/>
          <a:lstStyle/>
          <a:p>
            <a:pPr eaLnBrk="1" hangingPunct="1"/>
            <a:r>
              <a:rPr kumimoji="1" lang="en-US">
                <a:solidFill>
                  <a:srgbClr val="FFFFFF"/>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Heshbon</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678" name="Rectangle 6"/>
          <p:cNvSpPr>
            <a:spLocks noChangeArrowheads="1"/>
          </p:cNvSpPr>
          <p:nvPr/>
        </p:nvSpPr>
        <p:spPr bwMode="auto">
          <a:xfrm>
            <a:off x="3124200" y="1981200"/>
            <a:ext cx="6019800" cy="123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en-US" sz="3200" b="1" dirty="0">
                <a:solidFill>
                  <a:srgbClr val="FFFFFF"/>
                </a:solidFill>
                <a:effectLst>
                  <a:glow rad="228600">
                    <a:srgbClr val="000000"/>
                  </a:glow>
                </a:effectLst>
                <a:latin typeface="Arial" charset="0"/>
                <a:cs typeface="Arial" charset="0"/>
              </a:rPr>
              <a:t>Victory over </a:t>
            </a:r>
            <a:r>
              <a:rPr kumimoji="1" lang="en-US" sz="3200" b="1" dirty="0" err="1">
                <a:solidFill>
                  <a:srgbClr val="FFFFFF"/>
                </a:solidFill>
                <a:effectLst>
                  <a:glow rad="228600">
                    <a:srgbClr val="000000"/>
                  </a:glow>
                </a:effectLst>
                <a:latin typeface="Arial" charset="0"/>
                <a:cs typeface="Arial" charset="0"/>
              </a:rPr>
              <a:t>Sihon</a:t>
            </a:r>
            <a:r>
              <a:rPr kumimoji="1" lang="en-US" sz="3200" b="1" dirty="0">
                <a:solidFill>
                  <a:srgbClr val="FFFFFF"/>
                </a:solidFill>
                <a:effectLst>
                  <a:glow rad="228600">
                    <a:srgbClr val="000000"/>
                  </a:glow>
                </a:effectLst>
                <a:latin typeface="Arial" charset="0"/>
                <a:cs typeface="Arial" charset="0"/>
              </a:rPr>
              <a:t> and </a:t>
            </a:r>
            <a:r>
              <a:rPr kumimoji="1" lang="en-US" sz="3200" b="1" dirty="0" err="1">
                <a:solidFill>
                  <a:srgbClr val="FFFFFF"/>
                </a:solidFill>
                <a:effectLst>
                  <a:glow rad="228600">
                    <a:srgbClr val="000000"/>
                  </a:glow>
                </a:effectLst>
                <a:latin typeface="Arial" charset="0"/>
                <a:cs typeface="Arial" charset="0"/>
              </a:rPr>
              <a:t>Og</a:t>
            </a:r>
            <a:r>
              <a:rPr kumimoji="1" lang="en-US" sz="3200" b="1" dirty="0">
                <a:solidFill>
                  <a:srgbClr val="FFFFFF"/>
                </a:solidFill>
                <a:effectLst>
                  <a:glow rad="228600">
                    <a:srgbClr val="000000"/>
                  </a:glow>
                </a:effectLst>
                <a:latin typeface="Arial" charset="0"/>
                <a:cs typeface="Arial" charset="0"/>
              </a:rPr>
              <a:t> (Num. 21:21-35)</a:t>
            </a:r>
          </a:p>
        </p:txBody>
      </p:sp>
      <p:sp>
        <p:nvSpPr>
          <p:cNvPr id="27" name="Rectangle 2"/>
          <p:cNvSpPr txBox="1">
            <a:spLocks noChangeArrowheads="1"/>
          </p:cNvSpPr>
          <p:nvPr/>
        </p:nvSpPr>
        <p:spPr bwMode="auto">
          <a:xfrm>
            <a:off x="1835696" y="4437112"/>
            <a:ext cx="7308303" cy="2412126"/>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eaLnBrk="1" hangingPunct="1"/>
            <a:r>
              <a:rPr kumimoji="1" lang="en-US" sz="2800" b="1">
                <a:solidFill>
                  <a:schemeClr val="tx1"/>
                </a:solidFill>
                <a:latin typeface="Arial" charset="0"/>
              </a:rPr>
              <a:t>"This took place after he had defeated King Sihon of the Amorites, who had ruled in Heshbon, and King Og of Bashan, who had ruled in Ashtaroth and Edrei" (Deut 1:4 NLT).</a:t>
            </a:r>
          </a:p>
        </p:txBody>
      </p:sp>
    </p:spTree>
    <p:extLst>
      <p:ext uri="{BB962C8B-B14F-4D97-AF65-F5344CB8AC3E}">
        <p14:creationId xmlns:p14="http://schemas.microsoft.com/office/powerpoint/2010/main" val="276085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42</a:t>
            </a:r>
          </a:p>
        </p:txBody>
      </p:sp>
      <p:sp>
        <p:nvSpPr>
          <p:cNvPr id="288771" name="Text Box 4"/>
          <p:cNvSpPr txBox="1">
            <a:spLocks noChangeArrowheads="1"/>
          </p:cNvSpPr>
          <p:nvPr/>
        </p:nvSpPr>
        <p:spPr bwMode="auto">
          <a:xfrm>
            <a:off x="6992938" y="6284913"/>
            <a:ext cx="163353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pic>
        <p:nvPicPr>
          <p:cNvPr id="288772"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b="1">
                <a:solidFill>
                  <a:srgbClr val="FFD34A"/>
                </a:solidFill>
                <a:latin typeface="Comic Sans MS" pitchFamily="-111" charset="0"/>
              </a:rPr>
              <a:t>ANCIENT JERICHO</a:t>
            </a: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b="1">
                <a:solidFill>
                  <a:srgbClr val="114FFB"/>
                </a:solidFill>
                <a:latin typeface="Comic Sans MS" pitchFamily="-111" charset="0"/>
              </a:rPr>
              <a:t>DEAD SEA</a:t>
            </a: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b="1">
                <a:solidFill>
                  <a:srgbClr val="114FFB"/>
                </a:solidFill>
                <a:latin typeface="Comic Sans MS" pitchFamily="-111" charset="0"/>
              </a:rPr>
              <a:t>JORDAN RIVER</a:t>
            </a: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288779"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13" name="Rectangle 13"/>
          <p:cNvSpPr>
            <a:spLocks noChangeArrowheads="1"/>
          </p:cNvSpPr>
          <p:nvPr/>
        </p:nvSpPr>
        <p:spPr bwMode="auto">
          <a:xfrm>
            <a:off x="1638300" y="5167313"/>
            <a:ext cx="59213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eaLnBrk="0" hangingPunct="0">
              <a:defRPr/>
            </a:pPr>
            <a:r>
              <a:rPr lang="en-US" b="1">
                <a:solidFill>
                  <a:srgbClr val="FFEA18"/>
                </a:solidFill>
                <a:latin typeface="Comic Sans MS" pitchFamily="-111" charset="0"/>
              </a:rPr>
              <a:t>From Jericho...</a:t>
            </a:r>
          </a:p>
          <a:p>
            <a:pPr algn="ctr" eaLnBrk="0" hangingPunct="0">
              <a:defRPr/>
            </a:pPr>
            <a:r>
              <a:rPr lang="en-US" b="1">
                <a:solidFill>
                  <a:srgbClr val="FFEA18"/>
                </a:solidFill>
                <a:latin typeface="Comic Sans MS" pitchFamily="-111" charset="0"/>
              </a:rPr>
              <a:t>Looking East Across the Jordan River </a:t>
            </a: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b="1">
                <a:solidFill>
                  <a:srgbClr val="FFD34A"/>
                </a:solidFill>
                <a:latin typeface="Comic Sans MS" pitchFamily="-111" charset="0"/>
              </a:rPr>
              <a:t>MODERN JERICHO</a:t>
            </a:r>
          </a:p>
        </p:txBody>
      </p:sp>
      <p:sp>
        <p:nvSpPr>
          <p:cNvPr id="288782"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88783"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88784"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88785"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288786"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288787"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solidFill>
                <a:srgbClr val="FFFFFF"/>
              </a:solidFill>
            </a:endParaRPr>
          </a:p>
        </p:txBody>
      </p:sp>
      <p:sp>
        <p:nvSpPr>
          <p:cNvPr id="288788"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288789"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88790"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88791"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JOSHUA</a:t>
            </a:r>
          </a:p>
        </p:txBody>
      </p:sp>
      <p:sp>
        <p:nvSpPr>
          <p:cNvPr id="288792"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Jericho/Ai</a:t>
            </a:r>
          </a:p>
        </p:txBody>
      </p:sp>
      <p:sp>
        <p:nvSpPr>
          <p:cNvPr id="26" name="Title 25"/>
          <p:cNvSpPr>
            <a:spLocks noGrp="1"/>
          </p:cNvSpPr>
          <p:nvPr>
            <p:ph type="title" idx="4294967295"/>
          </p:nvPr>
        </p:nvSpPr>
        <p:spPr>
          <a:xfrm>
            <a:off x="609600" y="381000"/>
            <a:ext cx="8229600" cy="715963"/>
          </a:xfrm>
          <a:prstGeom prst="rect">
            <a:avLst/>
          </a:prstGeom>
        </p:spPr>
        <p:txBody>
          <a:bodyPr/>
          <a:lstStyle/>
          <a:p>
            <a:pPr>
              <a:defRPr/>
            </a:pPr>
            <a:r>
              <a:rPr lang="en-US" sz="4000" dirty="0">
                <a:solidFill>
                  <a:schemeClr val="bg2"/>
                </a:solidFill>
                <a:latin typeface="Arial"/>
                <a:ea typeface="ＭＳ Ｐゴシック" charset="0"/>
                <a:cs typeface="Arial"/>
              </a:rPr>
              <a:t>Crossing to Jericho</a:t>
            </a:r>
          </a:p>
        </p:txBody>
      </p:sp>
    </p:spTree>
    <p:extLst>
      <p:ext uri="{BB962C8B-B14F-4D97-AF65-F5344CB8AC3E}">
        <p14:creationId xmlns:p14="http://schemas.microsoft.com/office/powerpoint/2010/main" val="700934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651"/>
            <a:ext cx="9144000" cy="6858000"/>
          </a:xfrm>
          <a:prstGeom prst="rect">
            <a:avLst/>
          </a:prstGeom>
        </p:spPr>
      </p:pic>
      <p:sp>
        <p:nvSpPr>
          <p:cNvPr id="278530" name="Rectangle 2"/>
          <p:cNvSpPr>
            <a:spLocks noGrp="1" noChangeArrowheads="1"/>
          </p:cNvSpPr>
          <p:nvPr>
            <p:ph type="title"/>
          </p:nvPr>
        </p:nvSpPr>
        <p:spPr>
          <a:xfrm>
            <a:off x="128173" y="-21425"/>
            <a:ext cx="8777435" cy="708827"/>
          </a:xfrm>
        </p:spPr>
        <p:txBody>
          <a:bodyPr/>
          <a:lstStyle/>
          <a:p>
            <a:pPr algn="l" eaLnBrk="1" hangingPunct="1"/>
            <a:r>
              <a:rPr kumimoji="0" lang="en-US" sz="6600" dirty="0">
                <a:solidFill>
                  <a:srgbClr val="000000"/>
                </a:solidFill>
                <a:latin typeface="Arial Black" charset="0"/>
                <a:ea typeface="ＭＳ Ｐゴシック" charset="0"/>
                <a:cs typeface="ＭＳ Ｐゴシック" charset="0"/>
              </a:rPr>
              <a:t>Deuteronomy</a:t>
            </a:r>
          </a:p>
        </p:txBody>
      </p:sp>
      <p:sp>
        <p:nvSpPr>
          <p:cNvPr id="278533"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0000"/>
                </a:solidFill>
                <a:latin typeface="Arial Black" charset="0"/>
                <a:ea typeface="SimSun" charset="0"/>
                <a:cs typeface="SimSun" charset="0"/>
              </a:rPr>
              <a:t> Renewal of the Mosaic Covenant</a:t>
            </a:r>
            <a:endParaRPr lang="en-US" sz="3600">
              <a:solidFill>
                <a:srgbClr val="000000"/>
              </a:solidFill>
              <a:latin typeface="Arial Black" charset="0"/>
              <a:ea typeface="SimSun" charset="0"/>
              <a:cs typeface="SimSun" charset="0"/>
            </a:endParaRPr>
          </a:p>
        </p:txBody>
      </p:sp>
      <p:sp>
        <p:nvSpPr>
          <p:cNvPr id="7" name="Text Box 4"/>
          <p:cNvSpPr txBox="1">
            <a:spLocks noChangeArrowheads="1"/>
          </p:cNvSpPr>
          <p:nvPr/>
        </p:nvSpPr>
        <p:spPr bwMode="auto">
          <a:xfrm>
            <a:off x="5652120" y="3429000"/>
            <a:ext cx="3240361" cy="2800767"/>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4400" b="1">
                <a:solidFill>
                  <a:srgbClr val="FFFFFF"/>
                </a:solidFill>
                <a:effectLst>
                  <a:glow rad="228600">
                    <a:srgbClr val="000000">
                      <a:alpha val="75000"/>
                    </a:srgbClr>
                  </a:glow>
                </a:effectLst>
                <a:latin typeface="Arial"/>
                <a:ea typeface="SimSun" charset="0"/>
                <a:cs typeface="Arial"/>
              </a:rPr>
              <a:t> Renewal of the Mosaic Covenant</a:t>
            </a:r>
            <a:endParaRPr lang="en-US" sz="4400">
              <a:solidFill>
                <a:srgbClr val="FFFFFF"/>
              </a:solidFill>
              <a:effectLst>
                <a:glow rad="228600">
                  <a:srgbClr val="000000">
                    <a:alpha val="75000"/>
                  </a:srgbClr>
                </a:glow>
              </a:effectLst>
              <a:latin typeface="Arial"/>
              <a:ea typeface="SimSun" charset="0"/>
              <a:cs typeface="Arial"/>
            </a:endParaRPr>
          </a:p>
        </p:txBody>
      </p:sp>
    </p:spTree>
    <p:extLst>
      <p:ext uri="{BB962C8B-B14F-4D97-AF65-F5344CB8AC3E}">
        <p14:creationId xmlns:p14="http://schemas.microsoft.com/office/powerpoint/2010/main" val="200035430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Renewal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01600">
                    <a:srgbClr val="000000">
                      <a:alpha val="99000"/>
                    </a:srgbClr>
                  </a:glow>
                </a:effectLst>
              </a:rPr>
              <a:t>Deuteronomy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147</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8079106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en-US" sz="3200" dirty="0">
                <a:solidFill>
                  <a:schemeClr val="tx1"/>
                </a:solidFill>
              </a:rPr>
              <a:t>Deuteronomy</a:t>
            </a:r>
          </a:p>
        </p:txBody>
      </p:sp>
      <p:sp>
        <p:nvSpPr>
          <p:cNvPr id="312323"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364228"/>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en-US" sz="2400" b="1" kern="1200" dirty="0">
                          <a:solidFill>
                            <a:schemeClr val="lt1"/>
                          </a:solidFill>
                          <a:effectLst/>
                          <a:latin typeface="Arial" panose="020B0604020202020204" pitchFamily="34" charset="0"/>
                          <a:ea typeface="+mn-ea"/>
                          <a:cs typeface="Arial" panose="020B0604020202020204" pitchFamily="34" charset="0"/>
                        </a:rPr>
                        <a:t>Renewal of the Mosaic Covenant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Intro &amp; 1</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(Past Faithfulness)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Love Laws)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4:44–26:19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 </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 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(Future Hope)</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27:1–34:12</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DIVISIONS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Preamble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God’s Acts for Israel</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Commandments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(4:44–11:32)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Ceremonial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(12:1–16:17)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Civil  &amp; Social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(16:18–26:19)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Blessings &amp; Curses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Land Covenant   (29–30)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Leadership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Transition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TOPICS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Has Done</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Historical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Expects</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Legal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Will Do</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Prophetic</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en-US" sz="1800" b="1" dirty="0">
                          <a:solidFill>
                            <a:srgbClr val="000000"/>
                          </a:solidFill>
                          <a:effectLst/>
                          <a:latin typeface="Arial" panose="020B0604020202020204" pitchFamily="34" charset="0"/>
                          <a:cs typeface="Arial" panose="020B0604020202020204" pitchFamily="34" charset="0"/>
                        </a:rPr>
                        <a:t>Plains of Moab</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About 1 Month</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0" name="Oval 9">
            <a:extLst>
              <a:ext uri="{FF2B5EF4-FFF2-40B4-BE49-F238E27FC236}">
                <a16:creationId xmlns:a16="http://schemas.microsoft.com/office/drawing/2014/main" id="{A7437306-0333-FE4F-BF72-43DC9D5FCBF2}"/>
              </a:ext>
            </a:extLst>
          </p:cNvPr>
          <p:cNvSpPr/>
          <p:nvPr/>
        </p:nvSpPr>
        <p:spPr bwMode="auto">
          <a:xfrm>
            <a:off x="146153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
        <p:nvSpPr>
          <p:cNvPr id="11" name="Oval 10">
            <a:extLst>
              <a:ext uri="{FF2B5EF4-FFF2-40B4-BE49-F238E27FC236}">
                <a16:creationId xmlns:a16="http://schemas.microsoft.com/office/drawing/2014/main" id="{80591458-99C2-1D4C-A4C3-D164B919ACC2}"/>
              </a:ext>
            </a:extLst>
          </p:cNvPr>
          <p:cNvSpPr/>
          <p:nvPr/>
        </p:nvSpPr>
        <p:spPr bwMode="auto">
          <a:xfrm>
            <a:off x="4039568"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
        <p:nvSpPr>
          <p:cNvPr id="12" name="Oval 11">
            <a:extLst>
              <a:ext uri="{FF2B5EF4-FFF2-40B4-BE49-F238E27FC236}">
                <a16:creationId xmlns:a16="http://schemas.microsoft.com/office/drawing/2014/main" id="{5EB79CC8-3C9B-F142-BE96-997D92BEBB51}"/>
              </a:ext>
            </a:extLst>
          </p:cNvPr>
          <p:cNvSpPr/>
          <p:nvPr/>
        </p:nvSpPr>
        <p:spPr bwMode="auto">
          <a:xfrm>
            <a:off x="661296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25315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800" decel="100000"/>
                                        <p:tgtEl>
                                          <p:spTgt spid="10"/>
                                        </p:tgtEl>
                                      </p:cBhvr>
                                    </p:animEffect>
                                    <p:anim calcmode="lin" valueType="num">
                                      <p:cBhvr>
                                        <p:cTn id="12" dur="800" decel="100000" fill="hold"/>
                                        <p:tgtEl>
                                          <p:spTgt spid="10"/>
                                        </p:tgtEl>
                                        <p:attrNameLst>
                                          <p:attrName>style.rotation</p:attrName>
                                        </p:attrNameLst>
                                      </p:cBhvr>
                                      <p:tavLst>
                                        <p:tav tm="0">
                                          <p:val>
                                            <p:fltVal val="-90"/>
                                          </p:val>
                                        </p:tav>
                                        <p:tav tm="100000">
                                          <p:val>
                                            <p:fltVal val="0"/>
                                          </p:val>
                                        </p:tav>
                                      </p:tavLst>
                                    </p:anim>
                                    <p:anim calcmode="lin" valueType="num">
                                      <p:cBhvr>
                                        <p:cTn id="13" dur="800" decel="100000" fill="hold"/>
                                        <p:tgtEl>
                                          <p:spTgt spid="10"/>
                                        </p:tgtEl>
                                        <p:attrNameLst>
                                          <p:attrName>ppt_x</p:attrName>
                                        </p:attrNameLst>
                                      </p:cBhvr>
                                      <p:tavLst>
                                        <p:tav tm="0">
                                          <p:val>
                                            <p:strVal val="#ppt_x+0.4"/>
                                          </p:val>
                                        </p:tav>
                                        <p:tav tm="100000">
                                          <p:val>
                                            <p:strVal val="#ppt_x-0.05"/>
                                          </p:val>
                                        </p:tav>
                                      </p:tavLst>
                                    </p:anim>
                                    <p:anim calcmode="lin" valueType="num">
                                      <p:cBhvr>
                                        <p:cTn id="14" dur="800" decel="100000" fill="hold"/>
                                        <p:tgtEl>
                                          <p:spTgt spid="10"/>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3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800" decel="100000"/>
                                        <p:tgtEl>
                                          <p:spTgt spid="11"/>
                                        </p:tgtEl>
                                      </p:cBhvr>
                                    </p:animEffect>
                                    <p:anim calcmode="lin" valueType="num">
                                      <p:cBhvr>
                                        <p:cTn id="21" dur="800" decel="100000" fill="hold"/>
                                        <p:tgtEl>
                                          <p:spTgt spid="11"/>
                                        </p:tgtEl>
                                        <p:attrNameLst>
                                          <p:attrName>style.rotation</p:attrName>
                                        </p:attrNameLst>
                                      </p:cBhvr>
                                      <p:tavLst>
                                        <p:tav tm="0">
                                          <p:val>
                                            <p:fltVal val="-90"/>
                                          </p:val>
                                        </p:tav>
                                        <p:tav tm="100000">
                                          <p:val>
                                            <p:fltVal val="0"/>
                                          </p:val>
                                        </p:tav>
                                      </p:tavLst>
                                    </p:anim>
                                    <p:anim calcmode="lin" valueType="num">
                                      <p:cBhvr>
                                        <p:cTn id="22" dur="800" decel="100000" fill="hold"/>
                                        <p:tgtEl>
                                          <p:spTgt spid="11"/>
                                        </p:tgtEl>
                                        <p:attrNameLst>
                                          <p:attrName>ppt_x</p:attrName>
                                        </p:attrNameLst>
                                      </p:cBhvr>
                                      <p:tavLst>
                                        <p:tav tm="0">
                                          <p:val>
                                            <p:strVal val="#ppt_x+0.4"/>
                                          </p:val>
                                        </p:tav>
                                        <p:tav tm="100000">
                                          <p:val>
                                            <p:strVal val="#ppt_x-0.05"/>
                                          </p:val>
                                        </p:tav>
                                      </p:tavLst>
                                    </p:anim>
                                    <p:anim calcmode="lin" valueType="num">
                                      <p:cBhvr>
                                        <p:cTn id="23" dur="800" decel="100000" fill="hold"/>
                                        <p:tgtEl>
                                          <p:spTgt spid="1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3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800" decel="100000"/>
                                        <p:tgtEl>
                                          <p:spTgt spid="12"/>
                                        </p:tgtEl>
                                      </p:cBhvr>
                                    </p:animEffect>
                                    <p:anim calcmode="lin" valueType="num">
                                      <p:cBhvr>
                                        <p:cTn id="30" dur="800" decel="100000" fill="hold"/>
                                        <p:tgtEl>
                                          <p:spTgt spid="12"/>
                                        </p:tgtEl>
                                        <p:attrNameLst>
                                          <p:attrName>style.rotation</p:attrName>
                                        </p:attrNameLst>
                                      </p:cBhvr>
                                      <p:tavLst>
                                        <p:tav tm="0">
                                          <p:val>
                                            <p:fltVal val="-90"/>
                                          </p:val>
                                        </p:tav>
                                        <p:tav tm="100000">
                                          <p:val>
                                            <p:fltVal val="0"/>
                                          </p:val>
                                        </p:tav>
                                      </p:tavLst>
                                    </p:anim>
                                    <p:anim calcmode="lin" valueType="num">
                                      <p:cBhvr>
                                        <p:cTn id="31" dur="800" decel="100000" fill="hold"/>
                                        <p:tgtEl>
                                          <p:spTgt spid="12"/>
                                        </p:tgtEl>
                                        <p:attrNameLst>
                                          <p:attrName>ppt_x</p:attrName>
                                        </p:attrNameLst>
                                      </p:cBhvr>
                                      <p:tavLst>
                                        <p:tav tm="0">
                                          <p:val>
                                            <p:strVal val="#ppt_x+0.4"/>
                                          </p:val>
                                        </p:tav>
                                        <p:tav tm="100000">
                                          <p:val>
                                            <p:strVal val="#ppt_x-0.05"/>
                                          </p:val>
                                        </p:tav>
                                      </p:tavLst>
                                    </p:anim>
                                    <p:anim calcmode="lin" valueType="num">
                                      <p:cBhvr>
                                        <p:cTn id="32" dur="800" decel="100000" fill="hold"/>
                                        <p:tgtEl>
                                          <p:spTgt spid="12"/>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spiritually </a:t>
            </a:r>
            <a:r>
              <a:rPr lang="en-US" sz="5400" b="1" dirty="0">
                <a:solidFill>
                  <a:srgbClr val="FFFF00"/>
                </a:solidFill>
                <a:effectLst>
                  <a:glow rad="127000">
                    <a:schemeClr val="tx1"/>
                  </a:glow>
                </a:effectLst>
                <a:latin typeface="Arial" charset="0"/>
                <a:ea typeface="ＭＳ Ｐゴシック" charset="0"/>
                <a:cs typeface="ＭＳ Ｐゴシック" charset="0"/>
              </a:rPr>
              <a:t>renewed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1256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Thank</a:t>
            </a:r>
            <a:r>
              <a:rPr lang="en-US" sz="4800" b="1" dirty="0">
                <a:effectLst>
                  <a:glow rad="127000">
                    <a:schemeClr val="tx1"/>
                  </a:glow>
                </a:effectLst>
                <a:latin typeface="Arial" charset="0"/>
                <a:ea typeface="ＭＳ Ｐゴシック" charset="0"/>
                <a:cs typeface="ＭＳ Ｐゴシック" charset="0"/>
              </a:rPr>
              <a:t> God for his faithfulness in your past.</a:t>
            </a: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1:1–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4:43</a:t>
            </a: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en-US" sz="3200" dirty="0">
                <a:solidFill>
                  <a:schemeClr val="tx1"/>
                </a:solidFill>
              </a:rPr>
              <a:t>Deuteronomy</a:t>
            </a:r>
          </a:p>
        </p:txBody>
      </p:sp>
      <p:sp>
        <p:nvSpPr>
          <p:cNvPr id="312323"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364228"/>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en-US" sz="2400" b="1" kern="1200" dirty="0">
                          <a:solidFill>
                            <a:schemeClr val="lt1"/>
                          </a:solidFill>
                          <a:effectLst/>
                          <a:latin typeface="Arial" panose="020B0604020202020204" pitchFamily="34" charset="0"/>
                          <a:ea typeface="+mn-ea"/>
                          <a:cs typeface="Arial" panose="020B0604020202020204" pitchFamily="34" charset="0"/>
                        </a:rPr>
                        <a:t>Renewal of the Mosaic Covenant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Intro &amp; 1</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(Past Faithfulness)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Love Laws)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4:44–26:19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 </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 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(Future Hope)</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27:1–34:12</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DIVISIONS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Preamble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God’s Acts for Israel</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Commandments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(4:44–11:32)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Ceremonial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(12:1–16:17)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Civil  &amp; Social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(16:18–26:19)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Blessings &amp; Curses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Land Covenant   (29–30)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Leadership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Transition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TOPICS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Has Done</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Historical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Expects</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Legal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Will Do</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Prophetic</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en-US" sz="1800" b="1" dirty="0">
                          <a:solidFill>
                            <a:srgbClr val="000000"/>
                          </a:solidFill>
                          <a:effectLst/>
                          <a:latin typeface="Arial" panose="020B0604020202020204" pitchFamily="34" charset="0"/>
                          <a:cs typeface="Arial" panose="020B0604020202020204" pitchFamily="34" charset="0"/>
                        </a:rPr>
                        <a:t>Plains of Moab</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About 1 Month</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0" name="Oval 9">
            <a:extLst>
              <a:ext uri="{FF2B5EF4-FFF2-40B4-BE49-F238E27FC236}">
                <a16:creationId xmlns:a16="http://schemas.microsoft.com/office/drawing/2014/main" id="{A7437306-0333-FE4F-BF72-43DC9D5FCBF2}"/>
              </a:ext>
            </a:extLst>
          </p:cNvPr>
          <p:cNvSpPr/>
          <p:nvPr/>
        </p:nvSpPr>
        <p:spPr bwMode="auto">
          <a:xfrm>
            <a:off x="146153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17852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800" decel="100000"/>
                                        <p:tgtEl>
                                          <p:spTgt spid="10"/>
                                        </p:tgtEl>
                                      </p:cBhvr>
                                    </p:animEffect>
                                    <p:anim calcmode="lin" valueType="num">
                                      <p:cBhvr>
                                        <p:cTn id="12" dur="800" decel="100000" fill="hold"/>
                                        <p:tgtEl>
                                          <p:spTgt spid="10"/>
                                        </p:tgtEl>
                                        <p:attrNameLst>
                                          <p:attrName>style.rotation</p:attrName>
                                        </p:attrNameLst>
                                      </p:cBhvr>
                                      <p:tavLst>
                                        <p:tav tm="0">
                                          <p:val>
                                            <p:fltVal val="-90"/>
                                          </p:val>
                                        </p:tav>
                                        <p:tav tm="100000">
                                          <p:val>
                                            <p:fltVal val="0"/>
                                          </p:val>
                                        </p:tav>
                                      </p:tavLst>
                                    </p:anim>
                                    <p:anim calcmode="lin" valueType="num">
                                      <p:cBhvr>
                                        <p:cTn id="13" dur="800" decel="100000" fill="hold"/>
                                        <p:tgtEl>
                                          <p:spTgt spid="10"/>
                                        </p:tgtEl>
                                        <p:attrNameLst>
                                          <p:attrName>ppt_x</p:attrName>
                                        </p:attrNameLst>
                                      </p:cBhvr>
                                      <p:tavLst>
                                        <p:tav tm="0">
                                          <p:val>
                                            <p:strVal val="#ppt_x+0.4"/>
                                          </p:val>
                                        </p:tav>
                                        <p:tav tm="100000">
                                          <p:val>
                                            <p:strVal val="#ppt_x-0.05"/>
                                          </p:val>
                                        </p:tav>
                                      </p:tavLst>
                                    </p:anim>
                                    <p:anim calcmode="lin" valueType="num">
                                      <p:cBhvr>
                                        <p:cTn id="14" dur="800" decel="100000" fill="hold"/>
                                        <p:tgtEl>
                                          <p:spTgt spid="10"/>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Kadesh- barnea</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Wilderness Wanderings</a:t>
            </a: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Egypt</a:t>
            </a: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Mt. Sinai</a:t>
            </a:r>
          </a:p>
        </p:txBody>
      </p:sp>
    </p:spTree>
    <p:extLst>
      <p:ext uri="{BB962C8B-B14F-4D97-AF65-F5344CB8AC3E}">
        <p14:creationId xmlns:p14="http://schemas.microsoft.com/office/powerpoint/2010/main" val="37661886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125859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6" y="-8898"/>
            <a:ext cx="6228184" cy="62281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1619" y="76496"/>
            <a:ext cx="3081451" cy="4576640"/>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Don’t forget what Christ did in your life.</a:t>
            </a:r>
          </a:p>
        </p:txBody>
      </p:sp>
    </p:spTree>
    <p:extLst>
      <p:ext uri="{BB962C8B-B14F-4D97-AF65-F5344CB8AC3E}">
        <p14:creationId xmlns:p14="http://schemas.microsoft.com/office/powerpoint/2010/main" val="11658382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Thank</a:t>
            </a:r>
            <a:r>
              <a:rPr lang="en-US" sz="4800" b="1" dirty="0">
                <a:effectLst>
                  <a:glow rad="127000">
                    <a:schemeClr val="tx1"/>
                  </a:glow>
                </a:effectLst>
                <a:latin typeface="Arial" charset="0"/>
                <a:ea typeface="ＭＳ Ｐゴシック" charset="0"/>
                <a:cs typeface="ＭＳ Ｐゴシック" charset="0"/>
              </a:rPr>
              <a:t> God for his faithfulness in your past.</a:t>
            </a: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1:1–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4:43</a:t>
            </a: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God now in your present.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1:1–</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4:43</a:t>
            </a:r>
          </a:p>
        </p:txBody>
      </p:sp>
      <p:sp>
        <p:nvSpPr>
          <p:cNvPr id="9"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4:44–</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26:19</a:t>
            </a:r>
          </a:p>
        </p:txBody>
      </p:sp>
    </p:spTree>
    <p:extLst>
      <p:ext uri="{BB962C8B-B14F-4D97-AF65-F5344CB8AC3E}">
        <p14:creationId xmlns:p14="http://schemas.microsoft.com/office/powerpoint/2010/main" val="3425061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en-US" sz="3200" dirty="0">
                <a:solidFill>
                  <a:schemeClr val="tx1"/>
                </a:solidFill>
              </a:rPr>
              <a:t>Deuteronomy</a:t>
            </a:r>
          </a:p>
        </p:txBody>
      </p:sp>
      <p:sp>
        <p:nvSpPr>
          <p:cNvPr id="312323"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364228"/>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en-US" sz="2400" b="1" kern="1200" dirty="0">
                          <a:solidFill>
                            <a:schemeClr val="lt1"/>
                          </a:solidFill>
                          <a:effectLst/>
                          <a:latin typeface="Arial" panose="020B0604020202020204" pitchFamily="34" charset="0"/>
                          <a:ea typeface="+mn-ea"/>
                          <a:cs typeface="Arial" panose="020B0604020202020204" pitchFamily="34" charset="0"/>
                        </a:rPr>
                        <a:t>Renewal of the Mosaic Covenant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Intro &amp; 1</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(Past Faithfulness)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Love Laws)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4:44–26:19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 </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 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(Future Hope)</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27:1–34:12</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DIVISIONS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Preamble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God’s Acts for Israel</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Commandments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(4:44–11:32)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Ceremonial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(12:1–16:17)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Civil  &amp; Social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(16:18–26:19)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Blessings &amp; Curses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Land Covenant   (29–30)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Leadership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Transition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TOPICS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Has Done</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Historical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Expects</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Legal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Will Do</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Prophetic</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en-US" sz="1800" b="1" dirty="0">
                          <a:solidFill>
                            <a:srgbClr val="000000"/>
                          </a:solidFill>
                          <a:effectLst/>
                          <a:latin typeface="Arial" panose="020B0604020202020204" pitchFamily="34" charset="0"/>
                          <a:cs typeface="Arial" panose="020B0604020202020204" pitchFamily="34" charset="0"/>
                        </a:rPr>
                        <a:t>Plains of Moab</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About 1 Month</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1" name="Oval 10">
            <a:extLst>
              <a:ext uri="{FF2B5EF4-FFF2-40B4-BE49-F238E27FC236}">
                <a16:creationId xmlns:a16="http://schemas.microsoft.com/office/drawing/2014/main" id="{80591458-99C2-1D4C-A4C3-D164B919ACC2}"/>
              </a:ext>
            </a:extLst>
          </p:cNvPr>
          <p:cNvSpPr/>
          <p:nvPr/>
        </p:nvSpPr>
        <p:spPr bwMode="auto">
          <a:xfrm>
            <a:off x="4039568"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89877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4</a:t>
            </a:r>
          </a:p>
        </p:txBody>
      </p:sp>
    </p:spTree>
    <p:extLst>
      <p:ext uri="{BB962C8B-B14F-4D97-AF65-F5344CB8AC3E}">
        <p14:creationId xmlns:p14="http://schemas.microsoft.com/office/powerpoint/2010/main" val="4239734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buFont typeface="Webdings" pitchFamily="-111" charset="2"/>
              <a:buChar char="¨"/>
              <a:defRPr/>
            </a:pPr>
            <a:r>
              <a:rPr lang="en-US" sz="3600" b="1" dirty="0">
                <a:solidFill>
                  <a:srgbClr val="000000"/>
                </a:solidFill>
                <a:latin typeface="Arial"/>
                <a:cs typeface="Arial"/>
              </a:rPr>
              <a:t> Introduction to Decalogue </a:t>
            </a:r>
            <a:r>
              <a:rPr lang="en-US" sz="2000" b="1" dirty="0">
                <a:solidFill>
                  <a:srgbClr val="000000"/>
                </a:solidFill>
                <a:latin typeface="Arial"/>
                <a:cs typeface="Arial"/>
              </a:rPr>
              <a:t>(4:44–5:33)</a:t>
            </a:r>
            <a:r>
              <a:rPr lang="en-US" sz="3600" b="1" dirty="0">
                <a:solidFill>
                  <a:srgbClr val="000000"/>
                </a:solidFill>
                <a:latin typeface="Arial"/>
                <a:cs typeface="Arial"/>
              </a:rPr>
              <a:t> </a:t>
            </a: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en-US" sz="3600" b="1" dirty="0">
                <a:solidFill>
                  <a:srgbClr val="FFFFFF"/>
                </a:solidFill>
                <a:effectLst/>
                <a:latin typeface="Arial"/>
                <a:cs typeface="Arial"/>
              </a:rPr>
              <a:t>Sermon # 2: Stipulations </a:t>
            </a:r>
            <a:br>
              <a:rPr lang="en-US" sz="3600" b="1" dirty="0">
                <a:solidFill>
                  <a:srgbClr val="FFFFFF"/>
                </a:solidFill>
                <a:effectLst/>
                <a:latin typeface="Arial"/>
                <a:cs typeface="Arial"/>
              </a:rPr>
            </a:br>
            <a:r>
              <a:rPr lang="en-US" sz="3600" b="1" dirty="0">
                <a:solidFill>
                  <a:srgbClr val="FFFFFF"/>
                </a:solidFill>
                <a:effectLst/>
                <a:latin typeface="Arial"/>
                <a:cs typeface="Arial"/>
              </a:rPr>
              <a:t>(4:44–26:19)</a:t>
            </a:r>
          </a:p>
        </p:txBody>
      </p:sp>
    </p:spTree>
    <p:extLst>
      <p:ext uri="{BB962C8B-B14F-4D97-AF65-F5344CB8AC3E}">
        <p14:creationId xmlns:p14="http://schemas.microsoft.com/office/powerpoint/2010/main" val="1844082372"/>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5</a:t>
            </a:r>
          </a:p>
        </p:txBody>
      </p:sp>
    </p:spTree>
    <p:extLst>
      <p:ext uri="{BB962C8B-B14F-4D97-AF65-F5344CB8AC3E}">
        <p14:creationId xmlns:p14="http://schemas.microsoft.com/office/powerpoint/2010/main" val="3986689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2656"/>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3999" cy="784797"/>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The Big Ten</a:t>
            </a:r>
          </a:p>
        </p:txBody>
      </p:sp>
      <p:sp>
        <p:nvSpPr>
          <p:cNvPr id="5" name="Rectangle 2"/>
          <p:cNvSpPr txBox="1">
            <a:spLocks noChangeArrowheads="1"/>
          </p:cNvSpPr>
          <p:nvPr/>
        </p:nvSpPr>
        <p:spPr bwMode="auto">
          <a:xfrm>
            <a:off x="1" y="6021288"/>
            <a:ext cx="9143999" cy="784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Exodus 20 &amp; Deut 5</a:t>
            </a:r>
          </a:p>
        </p:txBody>
      </p:sp>
    </p:spTree>
    <p:extLst>
      <p:ext uri="{BB962C8B-B14F-4D97-AF65-F5344CB8AC3E}">
        <p14:creationId xmlns:p14="http://schemas.microsoft.com/office/powerpoint/2010/main" val="36027744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en-US" sz="6000" b="1">
                <a:solidFill>
                  <a:schemeClr val="bg1"/>
                </a:solidFill>
                <a:effectLst>
                  <a:outerShdw blurRad="50800" dist="88900" dir="2700000" algn="tl" rotWithShape="0">
                    <a:srgbClr val="000000">
                      <a:alpha val="80000"/>
                    </a:srgbClr>
                  </a:outerShdw>
                </a:effectLst>
              </a:rPr>
              <a:t>The Ten Commandments</a:t>
            </a:r>
          </a:p>
        </p:txBody>
      </p:sp>
      <p:sp>
        <p:nvSpPr>
          <p:cNvPr id="3" name="Title 1"/>
          <p:cNvSpPr txBox="1">
            <a:spLocks/>
          </p:cNvSpPr>
          <p:nvPr/>
        </p:nvSpPr>
        <p:spPr bwMode="auto">
          <a:xfrm>
            <a:off x="409686" y="871454"/>
            <a:ext cx="4854950"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sz="5400" b="1">
                <a:solidFill>
                  <a:srgbClr val="983225"/>
                </a:solidFill>
                <a:latin typeface="Calibri"/>
              </a:rPr>
              <a:t>What are they?</a:t>
            </a:r>
          </a:p>
        </p:txBody>
      </p:sp>
    </p:spTree>
    <p:extLst>
      <p:ext uri="{BB962C8B-B14F-4D97-AF65-F5344CB8AC3E}">
        <p14:creationId xmlns:p14="http://schemas.microsoft.com/office/powerpoint/2010/main" val="33981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srgbClr val="FFFFFF"/>
                </a:solidFill>
                <a:latin typeface="Arial"/>
                <a:cs typeface="Arial"/>
              </a:rPr>
              <a:t>Commands 1-4</a:t>
            </a:r>
            <a:endParaRPr lang="en-US" sz="3600" b="1">
              <a:solidFill>
                <a:srgbClr val="FFFFFF"/>
              </a:solidFill>
              <a:latin typeface="Arial"/>
              <a:cs typeface="Arial"/>
              <a:hlinkClick r:id="rId4"/>
            </a:endParaRPr>
          </a:p>
        </p:txBody>
      </p:sp>
      <p:sp>
        <p:nvSpPr>
          <p:cNvPr id="4" name="Title 3"/>
          <p:cNvSpPr>
            <a:spLocks noGrp="1"/>
          </p:cNvSpPr>
          <p:nvPr>
            <p:ph type="ctrTitle"/>
          </p:nvPr>
        </p:nvSpPr>
        <p:spPr>
          <a:xfrm>
            <a:off x="1256149" y="-41442"/>
            <a:ext cx="7772400" cy="726003"/>
          </a:xfrm>
        </p:spPr>
        <p:txBody>
          <a:bodyPr/>
          <a:lstStyle/>
          <a:p>
            <a:pPr algn="r"/>
            <a:r>
              <a:rPr lang="en-US" sz="3600" b="1">
                <a:latin typeface="Arial"/>
                <a:cs typeface="Arial"/>
              </a:rPr>
              <a:t>The Two-Fold Structure</a:t>
            </a:r>
          </a:p>
        </p:txBody>
      </p:sp>
      <p:sp>
        <p:nvSpPr>
          <p:cNvPr id="7" name="Title 3"/>
          <p:cNvSpPr txBox="1">
            <a:spLocks/>
          </p:cNvSpPr>
          <p:nvPr/>
        </p:nvSpPr>
        <p:spPr bwMode="auto">
          <a:xfrm>
            <a:off x="0" y="0"/>
            <a:ext cx="2482273" cy="661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2400" b="1">
                <a:solidFill>
                  <a:prstClr val="black"/>
                </a:solidFill>
                <a:latin typeface="Arial"/>
                <a:cs typeface="Arial"/>
              </a:rPr>
              <a:t>"Jesus replied, '"You must love the L</a:t>
            </a:r>
            <a:r>
              <a:rPr lang="en-US" sz="2000" b="1">
                <a:solidFill>
                  <a:prstClr val="black"/>
                </a:solidFill>
                <a:latin typeface="Arial"/>
                <a:cs typeface="Arial"/>
              </a:rPr>
              <a:t>ORD</a:t>
            </a:r>
            <a:r>
              <a:rPr lang="en-US" sz="2400" b="1">
                <a:solidFill>
                  <a:prstClr val="black"/>
                </a:solidFill>
                <a:latin typeface="Arial"/>
                <a:cs typeface="Arial"/>
              </a:rPr>
              <a:t> your God with all your heart, all your soul, and all your mind.'</a:t>
            </a:r>
            <a:r>
              <a:rPr lang="en-US" sz="2400" b="1" baseline="30000">
                <a:solidFill>
                  <a:prstClr val="black"/>
                </a:solidFill>
                <a:latin typeface="Arial"/>
                <a:cs typeface="Arial"/>
              </a:rPr>
              <a:t> 38</a:t>
            </a:r>
            <a:r>
              <a:rPr lang="en-US" sz="2400" b="1">
                <a:solidFill>
                  <a:prstClr val="black"/>
                </a:solidFill>
                <a:latin typeface="Arial"/>
                <a:cs typeface="Arial"/>
              </a:rPr>
              <a:t>This is the first and greatest command-ment'"</a:t>
            </a:r>
          </a:p>
          <a:p>
            <a:r>
              <a:rPr lang="en-US" sz="2400" b="1">
                <a:solidFill>
                  <a:prstClr val="black"/>
                </a:solidFill>
                <a:latin typeface="Arial"/>
                <a:cs typeface="Arial"/>
              </a:rPr>
              <a:t>(Matt 22:37-38).</a:t>
            </a:r>
          </a:p>
        </p:txBody>
      </p:sp>
    </p:spTree>
    <p:extLst>
      <p:ext uri="{BB962C8B-B14F-4D97-AF65-F5344CB8AC3E}">
        <p14:creationId xmlns:p14="http://schemas.microsoft.com/office/powerpoint/2010/main" val="42907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2223888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20:2-3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"I am the L</a:t>
            </a:r>
            <a:r>
              <a:rPr lang="en-US" sz="3200" b="1">
                <a:solidFill>
                  <a:prstClr val="black"/>
                </a:solidFill>
                <a:latin typeface="Arial"/>
                <a:cs typeface="Arial"/>
              </a:rPr>
              <a:t>ORD</a:t>
            </a:r>
            <a:r>
              <a:rPr lang="en-US" sz="3600" b="1">
                <a:solidFill>
                  <a:prstClr val="black"/>
                </a:solidFill>
                <a:latin typeface="Arial"/>
                <a:cs typeface="Arial"/>
              </a:rPr>
              <a:t> your God, who rescued you from the land of Egypt, the place of your slavery.  </a:t>
            </a:r>
            <a:r>
              <a:rPr lang="en-US" sz="3600" b="1" baseline="30000">
                <a:solidFill>
                  <a:prstClr val="black"/>
                </a:solidFill>
                <a:latin typeface="Arial"/>
                <a:cs typeface="Arial"/>
              </a:rPr>
              <a:t>3</a:t>
            </a:r>
            <a:r>
              <a:rPr lang="en-US" sz="3600" b="1">
                <a:solidFill>
                  <a:prstClr val="black"/>
                </a:solidFill>
                <a:latin typeface="Arial"/>
                <a:cs typeface="Arial"/>
              </a:rPr>
              <a:t>You must not have any other god but me."</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1</a:t>
            </a:r>
          </a:p>
        </p:txBody>
      </p:sp>
    </p:spTree>
    <p:extLst>
      <p:ext uri="{BB962C8B-B14F-4D97-AF65-F5344CB8AC3E}">
        <p14:creationId xmlns:p14="http://schemas.microsoft.com/office/powerpoint/2010/main" val="121277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20:4-5a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defTabSz="457200"/>
            <a:r>
              <a:rPr lang="en-US">
                <a:solidFill>
                  <a:prstClr val="black"/>
                </a:solidFill>
              </a:rPr>
              <a:t>"You must not make for yourself an idol of any kind or an image of anything in the heavens or on the earth or in the sea. </a:t>
            </a:r>
            <a:r>
              <a:rPr lang="en-US" baseline="30000">
                <a:solidFill>
                  <a:prstClr val="black"/>
                </a:solidFill>
              </a:rPr>
              <a:t>5</a:t>
            </a:r>
            <a:r>
              <a:rPr lang="en-US">
                <a:solidFill>
                  <a:prstClr val="black"/>
                </a:solidFill>
              </a:rPr>
              <a:t>You must not bow down to them or worship them, for I, the L</a:t>
            </a:r>
            <a:r>
              <a:rPr lang="en-US" sz="3200">
                <a:solidFill>
                  <a:prstClr val="black"/>
                </a:solidFill>
              </a:rPr>
              <a:t>ORD</a:t>
            </a:r>
            <a:r>
              <a:rPr lang="en-US">
                <a:solidFill>
                  <a:prstClr val="black"/>
                </a:solidFill>
              </a:rPr>
              <a:t> your God, am a jealous God who will not tolerate your affection for any other gods."</a:t>
            </a:r>
            <a:endParaRPr lang="en-US">
              <a:solidFill>
                <a:prstClr val="black"/>
              </a:solidFil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2</a:t>
            </a:r>
          </a:p>
        </p:txBody>
      </p:sp>
    </p:spTree>
    <p:extLst>
      <p:ext uri="{BB962C8B-B14F-4D97-AF65-F5344CB8AC3E}">
        <p14:creationId xmlns:p14="http://schemas.microsoft.com/office/powerpoint/2010/main" val="53484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20:5a-6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defTabSz="457200"/>
            <a:r>
              <a:rPr lang="en-US">
                <a:solidFill>
                  <a:prstClr val="black"/>
                </a:solidFill>
              </a:rPr>
              <a:t>"I lay the sins of the parents upon their children; the entire family is affected—even children in the third and fourth generations of those who reject me. </a:t>
            </a:r>
            <a:br>
              <a:rPr lang="en-US">
                <a:solidFill>
                  <a:prstClr val="black"/>
                </a:solidFill>
              </a:rPr>
            </a:br>
            <a:r>
              <a:rPr lang="en-US" baseline="30000">
                <a:solidFill>
                  <a:prstClr val="black"/>
                </a:solidFill>
              </a:rPr>
              <a:t>6</a:t>
            </a:r>
            <a:r>
              <a:rPr lang="en-US">
                <a:solidFill>
                  <a:prstClr val="black"/>
                </a:solidFill>
              </a:rPr>
              <a:t>But I lavish unfailing love for a thousand generations on those who love me and obey my commands."</a:t>
            </a: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2</a:t>
            </a:r>
          </a:p>
        </p:txBody>
      </p:sp>
    </p:spTree>
    <p:extLst>
      <p:ext uri="{BB962C8B-B14F-4D97-AF65-F5344CB8AC3E}">
        <p14:creationId xmlns:p14="http://schemas.microsoft.com/office/powerpoint/2010/main" val="332070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20:7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477352" y="870532"/>
            <a:ext cx="8206183"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misuse the name of the L</a:t>
            </a:r>
            <a:r>
              <a:rPr lang="en-US" sz="3200" b="1">
                <a:solidFill>
                  <a:prstClr val="black"/>
                </a:solidFill>
                <a:latin typeface="Arial"/>
                <a:cs typeface="Arial"/>
              </a:rPr>
              <a:t>ORD</a:t>
            </a:r>
            <a:r>
              <a:rPr lang="en-US" sz="3600" b="1">
                <a:solidFill>
                  <a:prstClr val="black"/>
                </a:solidFill>
                <a:latin typeface="Arial"/>
                <a:cs typeface="Arial"/>
              </a:rPr>
              <a:t> your God. The L</a:t>
            </a:r>
            <a:r>
              <a:rPr lang="en-US" sz="3200" b="1">
                <a:solidFill>
                  <a:prstClr val="black"/>
                </a:solidFill>
                <a:latin typeface="Arial"/>
                <a:cs typeface="Arial"/>
              </a:rPr>
              <a:t>ORD</a:t>
            </a:r>
            <a:r>
              <a:rPr lang="en-US" sz="3600" b="1">
                <a:solidFill>
                  <a:prstClr val="black"/>
                </a:solidFill>
                <a:latin typeface="Arial"/>
                <a:cs typeface="Arial"/>
              </a:rPr>
              <a:t> will not let you go unpunished if you misuse his name."</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3</a:t>
            </a:r>
          </a:p>
        </p:txBody>
      </p:sp>
    </p:spTree>
    <p:extLst>
      <p:ext uri="{BB962C8B-B14F-4D97-AF65-F5344CB8AC3E}">
        <p14:creationId xmlns:p14="http://schemas.microsoft.com/office/powerpoint/2010/main" val="2619616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20:8-10a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a:t>
            </a:r>
            <a:r>
              <a:rPr lang="en-SG" sz="3600" b="1">
                <a:solidFill>
                  <a:prstClr val="black"/>
                </a:solidFill>
                <a:latin typeface="Arial"/>
                <a:cs typeface="Arial"/>
              </a:rPr>
              <a:t>Remember to observe the Sabbath day by keeping it holy.  </a:t>
            </a:r>
            <a:r>
              <a:rPr lang="en-SG" sz="3600" b="1" baseline="30000">
                <a:solidFill>
                  <a:prstClr val="black"/>
                </a:solidFill>
                <a:latin typeface="Arial"/>
                <a:cs typeface="Arial"/>
              </a:rPr>
              <a:t>9</a:t>
            </a:r>
            <a:r>
              <a:rPr lang="en-SG" sz="3600" b="1">
                <a:solidFill>
                  <a:prstClr val="black"/>
                </a:solidFill>
                <a:latin typeface="Arial"/>
                <a:cs typeface="Arial"/>
              </a:rPr>
              <a:t>You have six days each week for your ordinary work,  </a:t>
            </a:r>
            <a:r>
              <a:rPr lang="en-SG" sz="3600" b="1" baseline="30000">
                <a:solidFill>
                  <a:prstClr val="black"/>
                </a:solidFill>
                <a:latin typeface="Arial"/>
                <a:cs typeface="Arial"/>
              </a:rPr>
              <a:t>10</a:t>
            </a:r>
            <a:r>
              <a:rPr lang="en-SG" sz="3600" b="1">
                <a:solidFill>
                  <a:prstClr val="black"/>
                </a:solidFill>
                <a:latin typeface="Arial"/>
                <a:cs typeface="Arial"/>
              </a:rPr>
              <a:t>but the seventh day is a Sabbath day of rest dedicated to the L</a:t>
            </a:r>
            <a:r>
              <a:rPr lang="en-SG" sz="3200" b="1">
                <a:solidFill>
                  <a:prstClr val="black"/>
                </a:solidFill>
                <a:latin typeface="Arial"/>
                <a:cs typeface="Arial"/>
              </a:rPr>
              <a:t>ORD</a:t>
            </a:r>
            <a:r>
              <a:rPr lang="en-SG" sz="3600" b="1">
                <a:solidFill>
                  <a:prstClr val="black"/>
                </a:solidFill>
                <a:latin typeface="Arial"/>
                <a:cs typeface="Arial"/>
              </a:rPr>
              <a:t> your God. On that day no one in your household may do any work."</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4</a:t>
            </a:r>
          </a:p>
        </p:txBody>
      </p:sp>
    </p:spTree>
    <p:extLst>
      <p:ext uri="{BB962C8B-B14F-4D97-AF65-F5344CB8AC3E}">
        <p14:creationId xmlns:p14="http://schemas.microsoft.com/office/powerpoint/2010/main" val="3014340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20:10a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a:t>
            </a:r>
            <a:r>
              <a:rPr lang="en-SG" sz="3600" b="1">
                <a:solidFill>
                  <a:prstClr val="black"/>
                </a:solidFill>
                <a:latin typeface="Arial"/>
                <a:cs typeface="Arial"/>
              </a:rPr>
              <a:t>This includes you, your sons and daughters, your male and female servants, your livestock, and any foreigners living among you."</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4</a:t>
            </a:r>
          </a:p>
        </p:txBody>
      </p:sp>
    </p:spTree>
    <p:extLst>
      <p:ext uri="{BB962C8B-B14F-4D97-AF65-F5344CB8AC3E}">
        <p14:creationId xmlns:p14="http://schemas.microsoft.com/office/powerpoint/2010/main" val="418318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20:11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a:t>
            </a:r>
            <a:r>
              <a:rPr lang="en-SG" sz="3600" b="1">
                <a:solidFill>
                  <a:prstClr val="black"/>
                </a:solidFill>
                <a:latin typeface="Arial"/>
                <a:cs typeface="Arial"/>
              </a:rPr>
              <a:t>For in six days the L</a:t>
            </a:r>
            <a:r>
              <a:rPr lang="en-SG" sz="3200" b="1">
                <a:solidFill>
                  <a:prstClr val="black"/>
                </a:solidFill>
                <a:latin typeface="Arial"/>
                <a:cs typeface="Arial"/>
              </a:rPr>
              <a:t>ORD</a:t>
            </a:r>
            <a:r>
              <a:rPr lang="en-SG" sz="3600" b="1">
                <a:solidFill>
                  <a:prstClr val="black"/>
                </a:solidFill>
                <a:latin typeface="Arial"/>
                <a:cs typeface="Arial"/>
              </a:rPr>
              <a:t> made the heavens, the earth, the sea, and everything in them; </a:t>
            </a:r>
            <a:br>
              <a:rPr lang="en-SG" sz="3600" b="1">
                <a:solidFill>
                  <a:prstClr val="black"/>
                </a:solidFill>
                <a:latin typeface="Arial"/>
                <a:cs typeface="Arial"/>
              </a:rPr>
            </a:br>
            <a:r>
              <a:rPr lang="en-SG" sz="3600" b="1">
                <a:solidFill>
                  <a:prstClr val="black"/>
                </a:solidFill>
                <a:latin typeface="Arial"/>
                <a:cs typeface="Arial"/>
              </a:rPr>
              <a:t>but on the seventh day he rested. </a:t>
            </a:r>
            <a:br>
              <a:rPr lang="en-SG" sz="3600" b="1">
                <a:solidFill>
                  <a:prstClr val="black"/>
                </a:solidFill>
                <a:latin typeface="Arial"/>
                <a:cs typeface="Arial"/>
              </a:rPr>
            </a:br>
            <a:r>
              <a:rPr lang="en-SG" sz="3600" b="1">
                <a:solidFill>
                  <a:prstClr val="black"/>
                </a:solidFill>
                <a:latin typeface="Arial"/>
                <a:cs typeface="Arial"/>
              </a:rPr>
              <a:t>That is why the L</a:t>
            </a:r>
            <a:r>
              <a:rPr lang="en-SG" sz="3200" b="1">
                <a:solidFill>
                  <a:prstClr val="black"/>
                </a:solidFill>
                <a:latin typeface="Arial"/>
                <a:cs typeface="Arial"/>
              </a:rPr>
              <a:t>ORD</a:t>
            </a:r>
            <a:r>
              <a:rPr lang="en-SG" sz="3600" b="1">
                <a:solidFill>
                  <a:prstClr val="black"/>
                </a:solidFill>
                <a:latin typeface="Arial"/>
                <a:cs typeface="Arial"/>
              </a:rPr>
              <a:t> blessed the Sabbath day and set it apart as holy."</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4</a:t>
            </a:r>
          </a:p>
        </p:txBody>
      </p:sp>
    </p:spTree>
    <p:extLst>
      <p:ext uri="{BB962C8B-B14F-4D97-AF65-F5344CB8AC3E}">
        <p14:creationId xmlns:p14="http://schemas.microsoft.com/office/powerpoint/2010/main" val="253803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srgbClr val="FFFFFF"/>
                </a:solidFill>
                <a:latin typeface="Arial"/>
                <a:cs typeface="Arial"/>
              </a:rPr>
              <a:t>Commands 1-4</a:t>
            </a:r>
            <a:endParaRPr lang="en-US" sz="3600" b="1">
              <a:solidFill>
                <a:srgbClr val="FFFFFF"/>
              </a:solidFill>
              <a:latin typeface="Arial"/>
              <a:cs typeface="Arial"/>
              <a:hlinkClick r:id="rId4"/>
            </a:endParaRPr>
          </a:p>
        </p:txBody>
      </p:sp>
      <p:sp>
        <p:nvSpPr>
          <p:cNvPr id="4" name="Title 3"/>
          <p:cNvSpPr>
            <a:spLocks noGrp="1"/>
          </p:cNvSpPr>
          <p:nvPr>
            <p:ph type="ctrTitle"/>
          </p:nvPr>
        </p:nvSpPr>
        <p:spPr>
          <a:xfrm>
            <a:off x="1256149" y="-41442"/>
            <a:ext cx="7772400" cy="726003"/>
          </a:xfrm>
        </p:spPr>
        <p:txBody>
          <a:bodyPr/>
          <a:lstStyle/>
          <a:p>
            <a:pPr algn="r"/>
            <a:r>
              <a:rPr lang="en-US" sz="3600" b="1">
                <a:latin typeface="Arial"/>
                <a:cs typeface="Arial"/>
              </a:rPr>
              <a:t>The Two-Fold Structure</a:t>
            </a:r>
          </a:p>
        </p:txBody>
      </p:sp>
      <p:sp>
        <p:nvSpPr>
          <p:cNvPr id="5" name="Up-Down Arrow 4"/>
          <p:cNvSpPr/>
          <p:nvPr/>
        </p:nvSpPr>
        <p:spPr>
          <a:xfrm rot="5400000">
            <a:off x="5011892" y="-680363"/>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algn="ctr" defTabSz="457200" eaLnBrk="0" hangingPunct="0"/>
            <a:endParaRPr lang="en-US" sz="3600" b="1">
              <a:solidFill>
                <a:srgbClr val="FFFFFF"/>
              </a:solidFill>
              <a:latin typeface="Arial"/>
              <a:ea typeface="MS PGothic" pitchFamily="34" charset="-128"/>
              <a:cs typeface="Arial"/>
            </a:endParaRPr>
          </a:p>
        </p:txBody>
      </p:sp>
      <p:sp>
        <p:nvSpPr>
          <p:cNvPr id="6" name="Title 1"/>
          <p:cNvSpPr txBox="1">
            <a:spLocks/>
          </p:cNvSpPr>
          <p:nvPr/>
        </p:nvSpPr>
        <p:spPr bwMode="auto">
          <a:xfrm>
            <a:off x="3803473" y="991941"/>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srgbClr val="FFFFFF"/>
                </a:solidFill>
                <a:latin typeface="Arial"/>
                <a:cs typeface="Arial"/>
              </a:rPr>
              <a:t>Commands 5-10</a:t>
            </a:r>
            <a:endParaRPr lang="en-US" sz="3600" b="1">
              <a:solidFill>
                <a:srgbClr val="FFFFFF"/>
              </a:solidFill>
              <a:latin typeface="Arial"/>
              <a:cs typeface="Arial"/>
              <a:hlinkClick r:id="rId4"/>
            </a:endParaRPr>
          </a:p>
        </p:txBody>
      </p:sp>
      <p:sp>
        <p:nvSpPr>
          <p:cNvPr id="7" name="Title 3"/>
          <p:cNvSpPr txBox="1">
            <a:spLocks/>
          </p:cNvSpPr>
          <p:nvPr/>
        </p:nvSpPr>
        <p:spPr bwMode="auto">
          <a:xfrm>
            <a:off x="0" y="0"/>
            <a:ext cx="2482273" cy="661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2400" b="1">
                <a:solidFill>
                  <a:prstClr val="black"/>
                </a:solidFill>
                <a:latin typeface="Arial"/>
                <a:cs typeface="Arial"/>
              </a:rPr>
              <a:t>"Jesus replied, '"You must love the L</a:t>
            </a:r>
            <a:r>
              <a:rPr lang="en-US" sz="2000" b="1">
                <a:solidFill>
                  <a:prstClr val="black"/>
                </a:solidFill>
                <a:latin typeface="Arial"/>
                <a:cs typeface="Arial"/>
              </a:rPr>
              <a:t>ORD</a:t>
            </a:r>
            <a:r>
              <a:rPr lang="en-US" sz="2400" b="1">
                <a:solidFill>
                  <a:prstClr val="black"/>
                </a:solidFill>
                <a:latin typeface="Arial"/>
                <a:cs typeface="Arial"/>
              </a:rPr>
              <a:t> your God with all your heart, all your soul, and all your mind.'</a:t>
            </a:r>
            <a:r>
              <a:rPr lang="en-US" sz="2400" b="1" baseline="30000">
                <a:solidFill>
                  <a:prstClr val="black"/>
                </a:solidFill>
                <a:latin typeface="Arial"/>
                <a:cs typeface="Arial"/>
              </a:rPr>
              <a:t> 38</a:t>
            </a:r>
            <a:r>
              <a:rPr lang="en-US" sz="2400" b="1">
                <a:solidFill>
                  <a:prstClr val="black"/>
                </a:solidFill>
                <a:latin typeface="Arial"/>
                <a:cs typeface="Arial"/>
              </a:rPr>
              <a:t>This is the first and greatest command-ment'"</a:t>
            </a:r>
          </a:p>
          <a:p>
            <a:r>
              <a:rPr lang="en-US" sz="2400" b="1">
                <a:solidFill>
                  <a:prstClr val="black"/>
                </a:solidFill>
                <a:latin typeface="Arial"/>
                <a:cs typeface="Arial"/>
              </a:rPr>
              <a:t>(Matt 22:37-38).</a:t>
            </a:r>
          </a:p>
        </p:txBody>
      </p:sp>
      <p:sp>
        <p:nvSpPr>
          <p:cNvPr id="8" name="Title 3"/>
          <p:cNvSpPr txBox="1">
            <a:spLocks/>
          </p:cNvSpPr>
          <p:nvPr/>
        </p:nvSpPr>
        <p:spPr bwMode="auto">
          <a:xfrm>
            <a:off x="3335355" y="2317566"/>
            <a:ext cx="4446285" cy="4251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2400" b="1">
                <a:solidFill>
                  <a:prstClr val="black"/>
                </a:solidFill>
                <a:latin typeface="Arial"/>
                <a:cs typeface="Arial"/>
              </a:rPr>
              <a:t>"A second is equally important: 'Love your neighbor as yourself.' </a:t>
            </a:r>
            <a:br>
              <a:rPr lang="en-US" sz="2400" b="1">
                <a:solidFill>
                  <a:prstClr val="black"/>
                </a:solidFill>
                <a:latin typeface="Arial"/>
                <a:cs typeface="Arial"/>
              </a:rPr>
            </a:br>
            <a:r>
              <a:rPr lang="en-US" sz="2400" b="1" baseline="30000">
                <a:solidFill>
                  <a:prstClr val="black"/>
                </a:solidFill>
                <a:latin typeface="Arial"/>
                <a:cs typeface="Arial"/>
              </a:rPr>
              <a:t>40</a:t>
            </a:r>
            <a:r>
              <a:rPr lang="en-US" sz="2400" b="1">
                <a:solidFill>
                  <a:prstClr val="black"/>
                </a:solidFill>
                <a:latin typeface="Arial"/>
                <a:cs typeface="Arial"/>
              </a:rPr>
              <a:t>The entire law and all the demands of the prophets are based on these two commandments"</a:t>
            </a:r>
          </a:p>
          <a:p>
            <a:r>
              <a:rPr lang="en-US" sz="2400" b="1">
                <a:solidFill>
                  <a:prstClr val="black"/>
                </a:solidFill>
                <a:latin typeface="Arial"/>
                <a:cs typeface="Arial"/>
              </a:rPr>
              <a:t>(Matt 22:39-40).</a:t>
            </a:r>
          </a:p>
        </p:txBody>
      </p:sp>
    </p:spTree>
    <p:extLst>
      <p:ext uri="{BB962C8B-B14F-4D97-AF65-F5344CB8AC3E}">
        <p14:creationId xmlns:p14="http://schemas.microsoft.com/office/powerpoint/2010/main" val="20447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animBg="1"/>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20:12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"Honor your father and mother. Then you will live a long, full life in the land the L</a:t>
            </a:r>
            <a:r>
              <a:rPr lang="en-US" sz="3200" b="1">
                <a:solidFill>
                  <a:prstClr val="black"/>
                </a:solidFill>
                <a:latin typeface="Arial"/>
                <a:cs typeface="Arial"/>
              </a:rPr>
              <a:t>ORD</a:t>
            </a:r>
            <a:r>
              <a:rPr lang="en-US" sz="3600" b="1">
                <a:solidFill>
                  <a:prstClr val="black"/>
                </a:solidFill>
                <a:latin typeface="Arial"/>
                <a:cs typeface="Arial"/>
              </a:rPr>
              <a:t> your God is giving you."</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5</a:t>
            </a:r>
          </a:p>
        </p:txBody>
      </p:sp>
    </p:spTree>
    <p:extLst>
      <p:ext uri="{BB962C8B-B14F-4D97-AF65-F5344CB8AC3E}">
        <p14:creationId xmlns:p14="http://schemas.microsoft.com/office/powerpoint/2010/main" val="1040035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20:13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murder."</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6</a:t>
            </a:r>
          </a:p>
        </p:txBody>
      </p:sp>
    </p:spTree>
    <p:extLst>
      <p:ext uri="{BB962C8B-B14F-4D97-AF65-F5344CB8AC3E}">
        <p14:creationId xmlns:p14="http://schemas.microsoft.com/office/powerpoint/2010/main" val="360399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
            <a:ext cx="9144000" cy="6622446"/>
          </a:xfrm>
          <a:prstGeom prst="rect">
            <a:avLst/>
          </a:prstGeom>
        </p:spPr>
      </p:pic>
      <p:sp>
        <p:nvSpPr>
          <p:cNvPr id="900098" name="Rectangle 2"/>
          <p:cNvSpPr>
            <a:spLocks noGrp="1" noChangeArrowheads="1"/>
          </p:cNvSpPr>
          <p:nvPr>
            <p:ph type="ctrTitle"/>
          </p:nvPr>
        </p:nvSpPr>
        <p:spPr>
          <a:xfrm>
            <a:off x="0" y="232008"/>
            <a:ext cx="9144000" cy="154080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are you doing spiritually right now? </a:t>
            </a:r>
          </a:p>
        </p:txBody>
      </p:sp>
    </p:spTree>
    <p:extLst>
      <p:ext uri="{BB962C8B-B14F-4D97-AF65-F5344CB8AC3E}">
        <p14:creationId xmlns:p14="http://schemas.microsoft.com/office/powerpoint/2010/main" val="376652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20:14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commit adultery."</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7</a:t>
            </a:r>
          </a:p>
        </p:txBody>
      </p:sp>
    </p:spTree>
    <p:extLst>
      <p:ext uri="{BB962C8B-B14F-4D97-AF65-F5344CB8AC3E}">
        <p14:creationId xmlns:p14="http://schemas.microsoft.com/office/powerpoint/2010/main" val="163045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20:15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steal."</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8</a:t>
            </a:r>
          </a:p>
        </p:txBody>
      </p:sp>
    </p:spTree>
    <p:extLst>
      <p:ext uri="{BB962C8B-B14F-4D97-AF65-F5344CB8AC3E}">
        <p14:creationId xmlns:p14="http://schemas.microsoft.com/office/powerpoint/2010/main" val="3748059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20:16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testify falsely against your neighbor."</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9</a:t>
            </a:r>
          </a:p>
        </p:txBody>
      </p:sp>
    </p:spTree>
    <p:extLst>
      <p:ext uri="{BB962C8B-B14F-4D97-AF65-F5344CB8AC3E}">
        <p14:creationId xmlns:p14="http://schemas.microsoft.com/office/powerpoint/2010/main" val="1523974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en-US" b="1">
                <a:solidFill>
                  <a:schemeClr val="bg1"/>
                </a:solidFill>
                <a:effectLst>
                  <a:outerShdw blurRad="50800" dist="76200" dir="2700000" algn="tl" rotWithShape="0">
                    <a:srgbClr val="000000">
                      <a:alpha val="90000"/>
                    </a:srgbClr>
                  </a:outerShdw>
                </a:effectLst>
                <a:latin typeface="Arial"/>
                <a:cs typeface="Arial"/>
              </a:rPr>
              <a:t>Exodus 20:17 </a:t>
            </a:r>
            <a:r>
              <a:rPr lang="en-US" sz="3600" b="1">
                <a:solidFill>
                  <a:schemeClr val="bg1"/>
                </a:solidFill>
                <a:effectLst>
                  <a:outerShdw blurRad="50800" dist="76200" dir="2700000" algn="tl" rotWithShape="0">
                    <a:srgbClr val="000000">
                      <a:alpha val="90000"/>
                    </a:srgbClr>
                  </a:outerShdw>
                </a:effectLst>
                <a:latin typeface="Arial"/>
                <a:cs typeface="Arial"/>
              </a:rPr>
              <a:t>NLT</a:t>
            </a:r>
            <a:endParaRPr lang="en-US" b="1">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3600" b="1">
                <a:solidFill>
                  <a:prstClr val="black"/>
                </a:solidFill>
                <a:latin typeface="Arial"/>
                <a:cs typeface="Arial"/>
              </a:rPr>
              <a:t>"You must not covet your neighbor’s house. You must not covet your neighbor’s wife, male or female servant, ox or donkey, or anything else that belongs to your neighbor."</a:t>
            </a:r>
            <a:endParaRPr lang="en-US" sz="3600" b="1">
              <a:solidFill>
                <a:prstClr val="black"/>
              </a:solidFill>
              <a:latin typeface="Arial"/>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defTabSz="457200"/>
            <a:r>
              <a:rPr lang="en-US" sz="2000"/>
              <a:t>Command 10</a:t>
            </a:r>
          </a:p>
        </p:txBody>
      </p:sp>
    </p:spTree>
    <p:extLst>
      <p:ext uri="{BB962C8B-B14F-4D97-AF65-F5344CB8AC3E}">
        <p14:creationId xmlns:p14="http://schemas.microsoft.com/office/powerpoint/2010/main" val="2582836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en-US" sz="6000" b="1">
                <a:solidFill>
                  <a:schemeClr val="bg1"/>
                </a:solidFill>
                <a:effectLst>
                  <a:outerShdw blurRad="50800" dist="88900" dir="2700000" algn="tl" rotWithShape="0">
                    <a:srgbClr val="000000">
                      <a:alpha val="80000"/>
                    </a:srgbClr>
                  </a:outerShdw>
                </a:effectLst>
              </a:rPr>
              <a:t>The Ten Commandments</a:t>
            </a:r>
          </a:p>
        </p:txBody>
      </p:sp>
      <p:sp>
        <p:nvSpPr>
          <p:cNvPr id="3" name="Title 1"/>
          <p:cNvSpPr txBox="1">
            <a:spLocks/>
          </p:cNvSpPr>
          <p:nvPr/>
        </p:nvSpPr>
        <p:spPr bwMode="auto">
          <a:xfrm>
            <a:off x="409686" y="871454"/>
            <a:ext cx="4854950"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a:solidFill>
                  <a:prstClr val="white">
                    <a:lumMod val="65000"/>
                  </a:prstClr>
                </a:solidFill>
                <a:latin typeface="Calibri"/>
              </a:rPr>
              <a:t>How do they</a:t>
            </a:r>
            <a:r>
              <a:rPr lang="en-US">
                <a:solidFill>
                  <a:prstClr val="white"/>
                </a:solidFill>
                <a:latin typeface="Calibri"/>
              </a:rPr>
              <a:t> </a:t>
            </a:r>
            <a:br>
              <a:rPr lang="en-US" b="1">
                <a:solidFill>
                  <a:prstClr val="white"/>
                </a:solidFill>
                <a:latin typeface="Calibri"/>
              </a:rPr>
            </a:br>
            <a:r>
              <a:rPr lang="en-US" sz="5400" b="1">
                <a:solidFill>
                  <a:srgbClr val="983225"/>
                </a:solidFill>
                <a:latin typeface="Calibri"/>
              </a:rPr>
              <a:t>APPLY TODAY?</a:t>
            </a:r>
          </a:p>
        </p:txBody>
      </p:sp>
    </p:spTree>
    <p:extLst>
      <p:ext uri="{BB962C8B-B14F-4D97-AF65-F5344CB8AC3E}">
        <p14:creationId xmlns:p14="http://schemas.microsoft.com/office/powerpoint/2010/main" val="80485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200"/>
            <a:ext cx="6989361" cy="2455520"/>
          </a:xfrm>
        </p:spPr>
        <p:txBody>
          <a:bodyPr/>
          <a:lstStyle/>
          <a:p>
            <a:pPr defTabSz="914400" eaLnBrk="1" hangingPunct="1">
              <a:defRPr/>
            </a:pPr>
            <a:r>
              <a:rPr lang="en-US" altLang="zh-CN" sz="6000" b="1" dirty="0">
                <a:solidFill>
                  <a:srgbClr val="FFFFFF"/>
                </a:solidFill>
                <a:effectLst>
                  <a:glow rad="254000">
                    <a:srgbClr val="000000">
                      <a:alpha val="85000"/>
                    </a:srgbClr>
                  </a:glow>
                </a:effectLst>
                <a:cs typeface="Arial"/>
              </a:rPr>
              <a:t>The Christian</a:t>
            </a:r>
            <a:r>
              <a:rPr lang="fr-FR" altLang="zh-CN" sz="6000" b="1" dirty="0">
                <a:solidFill>
                  <a:srgbClr val="FFFFFF"/>
                </a:solidFill>
                <a:effectLst>
                  <a:glow rad="254000">
                    <a:srgbClr val="000000">
                      <a:alpha val="85000"/>
                    </a:srgbClr>
                  </a:glow>
                </a:effectLst>
                <a:cs typeface="Arial"/>
              </a:rPr>
              <a:t>'</a:t>
            </a:r>
            <a:r>
              <a:rPr lang="en-US" altLang="zh-CN" sz="6000" b="1" dirty="0">
                <a:solidFill>
                  <a:srgbClr val="FFFFFF"/>
                </a:solidFill>
                <a:effectLst>
                  <a:glow rad="254000">
                    <a:srgbClr val="000000">
                      <a:alpha val="85000"/>
                    </a:srgbClr>
                  </a:glow>
                </a:effectLst>
                <a:cs typeface="Arial"/>
              </a:rPr>
              <a:t>s Relationship to the Law</a:t>
            </a:r>
          </a:p>
        </p:txBody>
      </p:sp>
      <p:sp>
        <p:nvSpPr>
          <p:cNvPr id="9" name="Text Box 27"/>
          <p:cNvSpPr txBox="1">
            <a:spLocks noChangeArrowheads="1"/>
          </p:cNvSpPr>
          <p:nvPr/>
        </p:nvSpPr>
        <p:spPr bwMode="auto">
          <a:xfrm>
            <a:off x="8228304" y="87313"/>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112</a:t>
            </a:r>
          </a:p>
        </p:txBody>
      </p:sp>
    </p:spTree>
    <p:extLst>
      <p:ext uri="{BB962C8B-B14F-4D97-AF65-F5344CB8AC3E}">
        <p14:creationId xmlns:p14="http://schemas.microsoft.com/office/powerpoint/2010/main" val="5845993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eaLnBrk="0" hangingPunct="0"/>
            <a:endParaRPr lang="en-US">
              <a:solidFill>
                <a:srgbClr val="000000"/>
              </a:solidFill>
              <a:latin typeface="Arial"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pPr>
            <a:r>
              <a:rPr lang="mr-IN"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What then is the </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old covenant</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 in contrast with the </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new covenant</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 in Christ?  It is not the whole of the Old Testament, because the covenants with Abraham and David are never called </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old</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 in the New Testament.  Rather, only the covenant under Moses, the covenant made at Mount Sinai (Ex. 19-24) is called the </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old covenant</a:t>
            </a:r>
            <a:r>
              <a:rPr lang="fr-FR"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 (2 Cor. 3:14; cf. Heb. 8:6, 13), to be replaced by the </a:t>
            </a:r>
            <a:r>
              <a:rPr lang="mr-IN"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new covenant</a:t>
            </a:r>
            <a:r>
              <a:rPr lang="mr-IN" altLang="ja-JP" sz="2800" b="1" dirty="0">
                <a:solidFill>
                  <a:srgbClr val="000000"/>
                </a:solidFill>
                <a:effectLst>
                  <a:glow rad="101600">
                    <a:srgbClr val="FFFFFF">
                      <a:alpha val="75000"/>
                    </a:srgbClr>
                  </a:glow>
                </a:effectLst>
              </a:rPr>
              <a:t>"</a:t>
            </a:r>
            <a:r>
              <a:rPr lang="en-US" sz="2800" b="1" dirty="0">
                <a:solidFill>
                  <a:srgbClr val="000000"/>
                </a:solidFill>
                <a:effectLst>
                  <a:glow rad="101600">
                    <a:srgbClr val="FFFFFF">
                      <a:alpha val="75000"/>
                    </a:srgbClr>
                  </a:glow>
                </a:effectLst>
              </a:rPr>
              <a:t> in Christ (Luke 22:20; 1 Cor. 11:25; 2 Cor. 3:6; Heb. 8:8, 13; 9:15; 12:24).</a:t>
            </a:r>
            <a:r>
              <a:rPr lang="mr-IN" altLang="ja-JP" sz="2800" b="1" dirty="0">
                <a:solidFill>
                  <a:srgbClr val="000000"/>
                </a:solidFill>
                <a:effectLst>
                  <a:glow rad="101600">
                    <a:srgbClr val="FFFFFF">
                      <a:alpha val="75000"/>
                    </a:srgbClr>
                  </a:glow>
                </a:effectLst>
              </a:rPr>
              <a:t>"</a:t>
            </a:r>
            <a:endParaRPr lang="en-US" sz="2800" b="1" dirty="0">
              <a:solidFill>
                <a:srgbClr val="000000"/>
              </a:solidFill>
              <a:effectLst>
                <a:glow rad="101600">
                  <a:srgbClr val="FFFFFF">
                    <a:alpha val="75000"/>
                  </a:srgbClr>
                </a:glow>
              </a:effectLst>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eaLnBrk="0" hangingPunct="0">
              <a:defRPr/>
            </a:pPr>
            <a:r>
              <a:rPr lang="en-US" sz="2800" b="1" kern="0" dirty="0">
                <a:solidFill>
                  <a:srgbClr val="FFFFFF"/>
                </a:solidFill>
                <a:latin typeface="Arial"/>
                <a:ea typeface="ＭＳ Ｐゴシック"/>
                <a:cs typeface="ＭＳ Ｐゴシック"/>
              </a:rPr>
              <a:t>Wayne Grudem, </a:t>
            </a:r>
            <a:r>
              <a:rPr lang="en-US" sz="2800" b="1" i="1" kern="0" dirty="0">
                <a:solidFill>
                  <a:srgbClr val="FFFFFF"/>
                </a:solidFill>
                <a:latin typeface="Arial"/>
                <a:ea typeface="ＭＳ Ｐゴシック"/>
                <a:cs typeface="ＭＳ Ｐゴシック"/>
              </a:rPr>
              <a:t>Systematic Theology</a:t>
            </a:r>
            <a:r>
              <a:rPr lang="en-US" sz="2800" b="1" kern="0" dirty="0">
                <a:solidFill>
                  <a:srgbClr val="FFFFFF"/>
                </a:solidFill>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NTS 266hh</a:t>
            </a:r>
          </a:p>
        </p:txBody>
      </p:sp>
    </p:spTree>
    <p:extLst>
      <p:ext uri="{BB962C8B-B14F-4D97-AF65-F5344CB8AC3E}">
        <p14:creationId xmlns:p14="http://schemas.microsoft.com/office/powerpoint/2010/main" val="24263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eaLnBrk="0" hangingPunct="0"/>
            <a:endParaRPr lang="zh-CN" altLang="en-US">
              <a:solidFill>
                <a:srgbClr val="FFFFFF"/>
              </a:solidFill>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351236" name="Rectangle 4"/>
          <p:cNvSpPr>
            <a:spLocks noChangeArrowheads="1"/>
          </p:cNvSpPr>
          <p:nvPr/>
        </p:nvSpPr>
        <p:spPr bwMode="auto">
          <a:xfrm>
            <a:off x="1219200" y="762000"/>
            <a:ext cx="7327900" cy="471805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endParaRPr lang="en-US" sz="4400" b="1">
              <a:solidFill>
                <a:srgbClr val="FAFD00"/>
              </a:solidFill>
              <a:latin typeface="Times" pitchFamily="-112" charset="0"/>
            </a:endParaRPr>
          </a:p>
          <a:p>
            <a:pPr algn="ctr" eaLnBrk="0" hangingPunct="0">
              <a:defRPr/>
            </a:pPr>
            <a:r>
              <a:rPr lang="en-US" sz="3200" b="1">
                <a:solidFill>
                  <a:srgbClr val="00DFCA"/>
                </a:solidFill>
                <a:latin typeface="Times" pitchFamily="-112" charset="0"/>
              </a:rPr>
              <a:t>A Godly Education In Three Parts:</a:t>
            </a:r>
            <a:r>
              <a:rPr lang="en-US" b="1">
                <a:solidFill>
                  <a:srgbClr val="00DFCA"/>
                </a:solidFill>
                <a:latin typeface="Times" pitchFamily="-112" charset="0"/>
              </a:rPr>
              <a:t>                          </a:t>
            </a:r>
            <a:endParaRPr lang="en-US" sz="2800" b="1">
              <a:solidFill>
                <a:srgbClr val="00DFCA"/>
              </a:solidFill>
              <a:latin typeface="Times" pitchFamily="-112" charset="0"/>
            </a:endParaRPr>
          </a:p>
          <a:p>
            <a:pPr eaLnBrk="0" hangingPunct="0">
              <a:defRPr/>
            </a:pPr>
            <a:endParaRPr lang="en-US" b="1">
              <a:solidFill>
                <a:srgbClr val="FFFFFF"/>
              </a:solidFill>
              <a:latin typeface="Times" pitchFamily="-112" charset="0"/>
            </a:endParaRPr>
          </a:p>
          <a:p>
            <a:pPr eaLnBrk="0" hangingPunct="0">
              <a:defRPr/>
            </a:pPr>
            <a:r>
              <a:rPr lang="en-US" sz="2800" b="1">
                <a:solidFill>
                  <a:srgbClr val="FAFD00"/>
                </a:solidFill>
                <a:latin typeface="Times" pitchFamily="-112" charset="0"/>
              </a:rPr>
              <a:t>MORAL: </a:t>
            </a:r>
            <a:r>
              <a:rPr lang="en-US" b="1">
                <a:solidFill>
                  <a:srgbClr val="FFFFFF"/>
                </a:solidFill>
                <a:latin typeface="Times" pitchFamily="-112" charset="0"/>
              </a:rPr>
              <a:t>The Ten Commandments; a basis for our current legal system.</a:t>
            </a:r>
          </a:p>
          <a:p>
            <a:pPr eaLnBrk="0" hangingPunct="0">
              <a:defRPr/>
            </a:pPr>
            <a:endParaRPr lang="en-US" b="1">
              <a:solidFill>
                <a:srgbClr val="FFFFFF"/>
              </a:solidFill>
              <a:latin typeface="Times" pitchFamily="-112" charset="0"/>
            </a:endParaRPr>
          </a:p>
          <a:p>
            <a:pPr eaLnBrk="0" hangingPunct="0">
              <a:defRPr/>
            </a:pPr>
            <a:r>
              <a:rPr lang="en-US" sz="2800" b="1">
                <a:solidFill>
                  <a:srgbClr val="FAFD00"/>
                </a:solidFill>
                <a:latin typeface="Times" pitchFamily="-112" charset="0"/>
              </a:rPr>
              <a:t>CIVIL: </a:t>
            </a:r>
            <a:r>
              <a:rPr lang="en-US" b="1">
                <a:solidFill>
                  <a:srgbClr val="FFFFFF"/>
                </a:solidFill>
                <a:latin typeface="Times" pitchFamily="-112" charset="0"/>
              </a:rPr>
              <a:t>How the people are to live with each 	other in the new social structure.</a:t>
            </a:r>
          </a:p>
          <a:p>
            <a:pPr eaLnBrk="0" hangingPunct="0">
              <a:defRPr/>
            </a:pPr>
            <a:endParaRPr lang="en-US" b="1">
              <a:solidFill>
                <a:srgbClr val="FFFFFF"/>
              </a:solidFill>
              <a:latin typeface="Times" pitchFamily="-112" charset="0"/>
            </a:endParaRPr>
          </a:p>
          <a:p>
            <a:pPr eaLnBrk="0" hangingPunct="0">
              <a:defRPr/>
            </a:pPr>
            <a:r>
              <a:rPr lang="en-US" sz="2800" b="1">
                <a:solidFill>
                  <a:srgbClr val="FAFD00"/>
                </a:solidFill>
                <a:latin typeface="Times" pitchFamily="-112" charset="0"/>
              </a:rPr>
              <a:t>CEREMONIAL: </a:t>
            </a:r>
            <a:r>
              <a:rPr lang="en-US" b="1">
                <a:solidFill>
                  <a:srgbClr val="FFFFFF"/>
                </a:solidFill>
                <a:latin typeface="Times" pitchFamily="-112" charset="0"/>
              </a:rPr>
              <a:t>How to worship God in the new social structure.</a:t>
            </a:r>
          </a:p>
        </p:txBody>
      </p:sp>
      <p:sp>
        <p:nvSpPr>
          <p:cNvPr id="35123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rPr>
              <a:t>7</a:t>
            </a:r>
          </a:p>
        </p:txBody>
      </p:sp>
      <p:sp>
        <p:nvSpPr>
          <p:cNvPr id="35123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Times New Roman" pitchFamily="-108"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defRPr/>
            </a:pPr>
            <a:r>
              <a:rPr lang="en-US" sz="1400" b="1">
                <a:solidFill>
                  <a:srgbClr val="FFFFFF"/>
                </a:solidFill>
                <a:latin typeface="Comic Sans MS" charset="0"/>
              </a:rPr>
              <a:t>Ex. 25-31</a:t>
            </a:r>
            <a:endParaRPr lang="en-US" sz="800" b="1" u="sng">
              <a:solidFill>
                <a:srgbClr val="000000"/>
              </a:solidFill>
              <a:latin typeface="Geneva"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490504"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800" b="1">
                <a:solidFill>
                  <a:srgbClr val="000000"/>
                </a:solidFill>
                <a:latin typeface="Helvetica"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3"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MOSES</a:t>
            </a:r>
          </a:p>
        </p:txBody>
      </p:sp>
      <p:sp>
        <p:nvSpPr>
          <p:cNvPr id="490514"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Sinai</a:t>
            </a:r>
          </a:p>
        </p:txBody>
      </p:sp>
      <p:sp>
        <p:nvSpPr>
          <p:cNvPr id="490515"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endParaRPr>
          </a:p>
        </p:txBody>
      </p:sp>
      <p:sp>
        <p:nvSpPr>
          <p:cNvPr id="490517"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pPr>
            <a:r>
              <a:rPr lang="zh-CN" altLang="en-US" sz="2000">
                <a:solidFill>
                  <a:srgbClr val="FFA27C"/>
                </a:solidFill>
                <a:latin typeface="Comic Sans MS"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13</a:t>
            </a:r>
          </a:p>
        </p:txBody>
      </p:sp>
      <p:sp>
        <p:nvSpPr>
          <p:cNvPr id="490520"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pPr>
            <a:r>
              <a:rPr lang="en-US" altLang="zh-CN" sz="1200" b="1">
                <a:solidFill>
                  <a:srgbClr val="FFFFFF"/>
                </a:solidFill>
                <a:latin typeface="Arial" charset="0"/>
              </a:rPr>
              <a:t>Handbook pg. 26-29</a:t>
            </a:r>
          </a:p>
        </p:txBody>
      </p:sp>
      <p:sp>
        <p:nvSpPr>
          <p:cNvPr id="351258" name="Text Box 26"/>
          <p:cNvSpPr txBox="1">
            <a:spLocks noChangeArrowheads="1"/>
          </p:cNvSpPr>
          <p:nvPr/>
        </p:nvSpPr>
        <p:spPr bwMode="auto">
          <a:xfrm rot="-1159807">
            <a:off x="290513" y="3357563"/>
            <a:ext cx="8956675" cy="7016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altLang="zh-CN" sz="4000" b="1">
                <a:solidFill>
                  <a:srgbClr val="FAFD00"/>
                </a:solidFill>
                <a:latin typeface="Times" charset="0"/>
              </a:rPr>
              <a:t>BUT ARE THE BIG 10 </a:t>
            </a:r>
            <a:r>
              <a:rPr lang="en-US" altLang="zh-CN" sz="4000" b="1" i="1">
                <a:solidFill>
                  <a:srgbClr val="FAFD00"/>
                </a:solidFill>
                <a:latin typeface="Times" charset="0"/>
              </a:rPr>
              <a:t>MORAL</a:t>
            </a:r>
            <a:r>
              <a:rPr lang="en-US" altLang="zh-CN" sz="4000" b="1">
                <a:solidFill>
                  <a:srgbClr val="FAFD00"/>
                </a:solidFill>
                <a:latin typeface="Times" charset="0"/>
              </a:rPr>
              <a:t> LAW?</a:t>
            </a:r>
            <a:endParaRPr lang="en-US" altLang="zh-CN" sz="4400" b="1">
              <a:solidFill>
                <a:srgbClr val="FAFD00"/>
              </a:solidFill>
              <a:latin typeface="Times" charset="0"/>
            </a:endParaRPr>
          </a:p>
        </p:txBody>
      </p:sp>
      <p:sp>
        <p:nvSpPr>
          <p:cNvPr id="490522" name="Text Box 27"/>
          <p:cNvSpPr txBox="1">
            <a:spLocks noChangeArrowheads="1"/>
          </p:cNvSpPr>
          <p:nvPr/>
        </p:nvSpPr>
        <p:spPr bwMode="auto">
          <a:xfrm>
            <a:off x="8450263" y="0"/>
            <a:ext cx="692150"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FFFFFF"/>
                </a:solidFill>
                <a:latin typeface="Arial" charset="0"/>
              </a:rPr>
              <a:t>104</a:t>
            </a:r>
          </a:p>
        </p:txBody>
      </p:sp>
      <p:sp>
        <p:nvSpPr>
          <p:cNvPr id="351260" name="Rectangle 28"/>
          <p:cNvSpPr>
            <a:spLocks noGrp="1" noChangeArrowheads="1"/>
          </p:cNvSpPr>
          <p:nvPr>
            <p:ph type="title" idx="4294967295"/>
          </p:nvPr>
        </p:nvSpPr>
        <p:spPr bwMode="auto">
          <a:xfrm>
            <a:off x="1066800" y="914400"/>
            <a:ext cx="79248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en-US" sz="3600" b="1">
                <a:solidFill>
                  <a:srgbClr val="FAFD00"/>
                </a:solidFill>
                <a:effectLst/>
                <a:latin typeface="Times" charset="0"/>
                <a:cs typeface="ＭＳ Ｐゴシック" charset="0"/>
              </a:rPr>
              <a:t>TRADITIONAL VIEW ON LAW</a:t>
            </a:r>
            <a:endParaRPr lang="en-US" sz="4000">
              <a:latin typeface="Times" charset="0"/>
              <a:cs typeface="ＭＳ Ｐゴシック" charset="0"/>
            </a:endParaRPr>
          </a:p>
        </p:txBody>
      </p:sp>
    </p:spTree>
    <p:extLst>
      <p:ext uri="{BB962C8B-B14F-4D97-AF65-F5344CB8AC3E}">
        <p14:creationId xmlns:p14="http://schemas.microsoft.com/office/powerpoint/2010/main" val="258923413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indent="-571500">
              <a:buFont typeface="Arial"/>
              <a:buChar char="•"/>
            </a:pPr>
            <a:r>
              <a:rPr lang="en-US" b="1" dirty="0">
                <a:solidFill>
                  <a:srgbClr val="FFFFFF"/>
                </a:solidFill>
                <a:effectLst>
                  <a:glow rad="228600">
                    <a:srgbClr val="000000"/>
                  </a:glow>
                </a:effectLst>
                <a:latin typeface="Arial"/>
              </a:rPr>
              <a:t>Every time period</a:t>
            </a:r>
          </a:p>
          <a:p>
            <a:pPr marL="571500" indent="-571500">
              <a:buFont typeface="Arial"/>
              <a:buChar char="•"/>
            </a:pPr>
            <a:r>
              <a:rPr lang="en-US" b="1" dirty="0">
                <a:solidFill>
                  <a:srgbClr val="FFFFFF"/>
                </a:solidFill>
                <a:effectLst>
                  <a:glow rad="228600">
                    <a:srgbClr val="000000"/>
                  </a:glow>
                </a:effectLst>
                <a:latin typeface="Arial"/>
              </a:rPr>
              <a:t>Every culture</a:t>
            </a:r>
          </a:p>
          <a:p>
            <a:pPr marL="571500" indent="-571500">
              <a:buFont typeface="Arial"/>
              <a:buChar char="•"/>
            </a:pPr>
            <a:r>
              <a:rPr lang="en-US" b="1" dirty="0">
                <a:solidFill>
                  <a:srgbClr val="FFFFFF"/>
                </a:solidFill>
                <a:effectLst>
                  <a:glow rad="228600">
                    <a:srgbClr val="000000"/>
                  </a:glow>
                </a:effectLst>
                <a:latin typeface="Arial"/>
              </a:rPr>
              <a:t>Every place</a:t>
            </a:r>
          </a:p>
          <a:p>
            <a:pPr marL="571500" indent="-571500">
              <a:buFont typeface="Arial"/>
              <a:buChar char="•"/>
            </a:pPr>
            <a:r>
              <a:rPr lang="en-US" b="1" dirty="0">
                <a:solidFill>
                  <a:srgbClr val="FFFFFF"/>
                </a:solidFill>
                <a:effectLst>
                  <a:glow rad="228600">
                    <a:srgbClr val="000000"/>
                  </a:glow>
                </a:effectLst>
                <a:latin typeface="Arial"/>
              </a:rPr>
              <a:t>Every people</a:t>
            </a:r>
          </a:p>
        </p:txBody>
      </p:sp>
    </p:spTree>
    <p:extLst>
      <p:ext uri="{BB962C8B-B14F-4D97-AF65-F5344CB8AC3E}">
        <p14:creationId xmlns:p14="http://schemas.microsoft.com/office/powerpoint/2010/main" val="1311344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000000"/>
                </a:solidFill>
                <a:latin typeface="Arial" charset="0"/>
              </a:rPr>
              <a:t>113a</a:t>
            </a: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1F7E9"/>
                    </a:solidFill>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1F7E9"/>
                    </a:solidFill>
                    <a:latin typeface="Arial Narrow" charset="0"/>
                    <a:ea typeface="宋体" charset="0"/>
                    <a:cs typeface="宋体" charset="0"/>
                  </a:rPr>
                  <a:t> Old Testament Commands</a:t>
                </a: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1F7E9"/>
                    </a:solidFill>
                    <a:latin typeface="Arial Narrow" charset="0"/>
                    <a:ea typeface="宋体" charset="0"/>
                    <a:cs typeface="宋体" charset="0"/>
                  </a:rPr>
                  <a:t> New Testament Repetitions</a:t>
                </a: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3300"/>
                    </a:solidFill>
                    <a:latin typeface="Arial Narrow" charset="0"/>
                    <a:ea typeface="宋体" charset="0"/>
                    <a:cs typeface="宋体" charset="0"/>
                  </a:rPr>
                  <a:t>1</a:t>
                </a: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And God spoke all these words: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I am the L</a:t>
                </a:r>
                <a:r>
                  <a:rPr lang="en-US" altLang="zh-CN" sz="1800" b="1" dirty="0">
                    <a:solidFill>
                      <a:srgbClr val="003300"/>
                    </a:solidFill>
                    <a:latin typeface="Arial Narrow" charset="0"/>
                    <a:ea typeface="宋体" charset="0"/>
                    <a:cs typeface="宋体" charset="0"/>
                  </a:rPr>
                  <a:t>ORD</a:t>
                </a:r>
                <a:r>
                  <a:rPr lang="en-US" altLang="zh-CN" sz="2000" b="1" dirty="0">
                    <a:solidFill>
                      <a:srgbClr val="003300"/>
                    </a:solidFill>
                    <a:latin typeface="Arial Narrow" charset="0"/>
                    <a:ea typeface="宋体" charset="0"/>
                    <a:cs typeface="宋体" charset="0"/>
                  </a:rPr>
                  <a:t> your God, who brought you out of Egypt, out of the land of slavery.  You shall have no other gods before me</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(Exod. 20:1-3).</a:t>
                </a: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Men, why are you doing this? We too are only men, human like you. We are bringing you good news, telling you to turn from these worthless things to the living God…</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(Acts 14:15; noted 50+ times).</a:t>
                </a: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3300"/>
                    </a:solidFill>
                    <a:latin typeface="Arial Narrow" charset="0"/>
                    <a:ea typeface="宋体" charset="0"/>
                    <a:cs typeface="宋体" charset="0"/>
                  </a:rPr>
                  <a:t>2</a:t>
                </a: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You shall not make for yourself an idol… of anything in heaven above or on the earth beneath or in the waters below… for I… am a jealous God, punishing the children for the sin of the fathers … but showing love to a thousand generations of those who love me…</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(Exod. 20:4-6).</a:t>
                </a: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Dear children, keep yourselves from idols</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(1 John 5:21; cf. 1 Thess. 1:9; Rev. 2:14, 20; 9:20; mentioned in the NT 12 times = 12x). </a:t>
                </a:r>
              </a:p>
              <a:p>
                <a:pPr algn="ctr" eaLnBrk="0" hangingPunct="0"/>
                <a:r>
                  <a:rPr lang="en-US" altLang="zh-CN" sz="2000" b="1" dirty="0">
                    <a:solidFill>
                      <a:srgbClr val="003300"/>
                    </a:solidFill>
                    <a:latin typeface="Arial Narrow" charset="0"/>
                    <a:ea typeface="宋体" charset="0"/>
                    <a:cs typeface="宋体" charset="0"/>
                  </a:rPr>
                  <a:t>* This chart is adapted and expanded from one by Lewis Sperry Chafer, </a:t>
                </a:r>
                <a:r>
                  <a:rPr lang="en-US" altLang="zh-CN" sz="2000" b="1" i="1" dirty="0">
                    <a:solidFill>
                      <a:srgbClr val="003300"/>
                    </a:solidFill>
                    <a:latin typeface="Arial Narrow" charset="0"/>
                    <a:ea typeface="宋体" charset="0"/>
                    <a:cs typeface="宋体" charset="0"/>
                  </a:rPr>
                  <a:t>Systematic Theology</a:t>
                </a:r>
                <a:r>
                  <a:rPr lang="en-US" altLang="zh-CN" sz="2000" b="1" dirty="0">
                    <a:solidFill>
                      <a:srgbClr val="003300"/>
                    </a:solidFill>
                    <a:latin typeface="Arial Narrow" charset="0"/>
                    <a:ea typeface="宋体" charset="0"/>
                    <a:cs typeface="宋体" charset="0"/>
                  </a:rPr>
                  <a:t>, 4:209-10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3300"/>
                    </a:solidFill>
                    <a:latin typeface="Arial Narrow" charset="0"/>
                    <a:ea typeface="宋体" charset="0"/>
                    <a:cs typeface="宋体" charset="0"/>
                  </a:rPr>
                  <a:t>3</a:t>
                </a: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You shall not misuse the name of the L</a:t>
                </a:r>
                <a:r>
                  <a:rPr lang="en-US" altLang="zh-CN" sz="1800" b="1" dirty="0">
                    <a:solidFill>
                      <a:srgbClr val="003300"/>
                    </a:solidFill>
                    <a:latin typeface="Arial Narrow" charset="0"/>
                    <a:ea typeface="宋体" charset="0"/>
                    <a:cs typeface="宋体" charset="0"/>
                  </a:rPr>
                  <a:t>ORD</a:t>
                </a:r>
                <a:r>
                  <a:rPr lang="en-US" altLang="zh-CN" sz="2000" b="1" dirty="0">
                    <a:solidFill>
                      <a:srgbClr val="003300"/>
                    </a:solidFill>
                    <a:latin typeface="Arial Narrow" charset="0"/>
                    <a:ea typeface="宋体" charset="0"/>
                    <a:cs typeface="宋体" charset="0"/>
                  </a:rPr>
                  <a:t> your God, for the LORD will not hold anyone guiltless who misuses his name</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(Exod. 20:7).</a:t>
                </a: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Above all…do not swear–not by heaven or by earth or by anything else. Let your </a:t>
                </a:r>
                <a:r>
                  <a:rPr lang="fr-FR"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Yes</a:t>
                </a:r>
                <a:r>
                  <a:rPr lang="fr-FR"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be yes, and your </a:t>
                </a:r>
                <a:r>
                  <a:rPr lang="fr-FR"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No,</a:t>
                </a:r>
                <a:r>
                  <a:rPr lang="fr-FR"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no, or you will be condemned</a:t>
                </a:r>
                <a:r>
                  <a:rPr lang="mr-IN" altLang="zh-CN" sz="2000" b="1" dirty="0">
                    <a:solidFill>
                      <a:srgbClr val="003300"/>
                    </a:solidFill>
                    <a:latin typeface="Arial Narrow" charset="0"/>
                    <a:ea typeface="宋体" charset="0"/>
                    <a:cs typeface="宋体" charset="0"/>
                  </a:rPr>
                  <a:t>"</a:t>
                </a:r>
                <a:r>
                  <a:rPr lang="en-US" altLang="zh-CN" sz="2000" b="1" dirty="0">
                    <a:solidFill>
                      <a:srgbClr val="003300"/>
                    </a:solidFill>
                    <a:latin typeface="Arial Narrow" charset="0"/>
                    <a:ea typeface="宋体" charset="0"/>
                    <a:cs typeface="宋体" charset="0"/>
                  </a:rPr>
                  <a:t> (James 5:12; 4x).</a:t>
                </a: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sp>
        <p:nvSpPr>
          <p:cNvPr id="55298" name="Rectangle 2"/>
          <p:cNvSpPr>
            <a:spLocks noGrp="1" noChangeArrowheads="1"/>
          </p:cNvSpPr>
          <p:nvPr>
            <p:ph type="title"/>
          </p:nvPr>
        </p:nvSpPr>
        <p:spPr>
          <a:xfrm>
            <a:off x="0" y="76200"/>
            <a:ext cx="8077200" cy="4572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58149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6475"/>
          </a:xfrm>
          <a:prstGeom prst="rect">
            <a:avLst/>
          </a:prstGeom>
        </p:spPr>
      </p:pic>
      <p:sp>
        <p:nvSpPr>
          <p:cNvPr id="900098" name="Rectangle 2"/>
          <p:cNvSpPr>
            <a:spLocks noGrp="1" noChangeArrowheads="1"/>
          </p:cNvSpPr>
          <p:nvPr>
            <p:ph type="ctrTitle"/>
          </p:nvPr>
        </p:nvSpPr>
        <p:spPr>
          <a:xfrm>
            <a:off x="0" y="5486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Sinking</a:t>
            </a:r>
          </a:p>
        </p:txBody>
      </p:sp>
    </p:spTree>
    <p:extLst>
      <p:ext uri="{BB962C8B-B14F-4D97-AF65-F5344CB8AC3E}">
        <p14:creationId xmlns:p14="http://schemas.microsoft.com/office/powerpoint/2010/main" val="74746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4200" y="0"/>
            <a:ext cx="862013"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000000"/>
                </a:solidFill>
                <a:latin typeface="Arial" charset="0"/>
              </a:rPr>
              <a:t>113a</a:t>
            </a: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1F7E9"/>
                    </a:solidFill>
                    <a:latin typeface="Arial Narrow"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1F7E9"/>
                    </a:solidFill>
                    <a:latin typeface="Arial Narrow" charset="0"/>
                    <a:cs typeface="Times New Roman" charset="0"/>
                  </a:rPr>
                  <a:t>Old Testament Commands</a:t>
                </a: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1F7E9"/>
                    </a:solidFill>
                    <a:latin typeface="Arial Narrow" charset="0"/>
                    <a:cs typeface="Times New Roman" charset="0"/>
                  </a:rPr>
                  <a:t> </a:t>
                </a:r>
                <a:r>
                  <a:rPr lang="en-US" altLang="zh-CN" b="1">
                    <a:solidFill>
                      <a:srgbClr val="F1F7E9"/>
                    </a:solidFill>
                    <a:latin typeface="Arial Narrow" charset="0"/>
                    <a:cs typeface="Times New Roman" charset="0"/>
                  </a:rPr>
                  <a:t>New Testament Repetitions</a:t>
                </a: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a:solidFill>
                        <a:srgbClr val="003300"/>
                      </a:solidFill>
                      <a:latin typeface="Arial Narrow" charset="0"/>
                      <a:cs typeface="Times New Roman" charset="0"/>
                    </a:rPr>
                    <a:t>5</a:t>
                  </a: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b="1" dirty="0">
                      <a:solidFill>
                        <a:srgbClr val="003300"/>
                      </a:solidFill>
                      <a:latin typeface="Arial Narrow" charset="0"/>
                      <a:cs typeface="Times New Roman" charset="0"/>
                    </a:rPr>
                    <a:t> </a:t>
                  </a:r>
                  <a:r>
                    <a:rPr lang="mr-IN" altLang="zh-CN"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Honor your father and your mother, so that you may live long in the land the L</a:t>
                  </a:r>
                  <a:r>
                    <a:rPr lang="en-US" altLang="ja-JP" sz="1600" b="1" dirty="0">
                      <a:solidFill>
                        <a:srgbClr val="003300"/>
                      </a:solidFill>
                      <a:latin typeface="Arial Narrow" charset="0"/>
                      <a:cs typeface="Times New Roman" charset="0"/>
                    </a:rPr>
                    <a:t>ORD</a:t>
                  </a:r>
                  <a:r>
                    <a:rPr lang="en-US" altLang="ja-JP" sz="1800" b="1" dirty="0">
                      <a:solidFill>
                        <a:srgbClr val="003300"/>
                      </a:solidFill>
                      <a:latin typeface="Arial Narrow" charset="0"/>
                      <a:cs typeface="Times New Roman" charset="0"/>
                    </a:rPr>
                    <a:t> your God is giving you</a:t>
                  </a:r>
                  <a:r>
                    <a:rPr lang="mr-IN"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 (Exod. 20:12).</a:t>
                  </a:r>
                  <a:endParaRPr lang="en-US" altLang="zh-CN" sz="1800" b="1" dirty="0">
                    <a:solidFill>
                      <a:srgbClr val="003300"/>
                    </a:solidFill>
                    <a:latin typeface="Arial Narrow" charset="0"/>
                    <a:cs typeface="Times New Roman"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b="1" dirty="0">
                      <a:solidFill>
                        <a:srgbClr val="003300"/>
                      </a:solidFill>
                      <a:latin typeface="Arial Narrow" charset="0"/>
                      <a:cs typeface="Times New Roman" charset="0"/>
                    </a:rPr>
                    <a:t> </a:t>
                  </a:r>
                  <a:r>
                    <a:rPr lang="mr-IN" altLang="zh-CN"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Children, obey your parents in the Lord, for this is right.  </a:t>
                  </a:r>
                  <a:r>
                    <a:rPr lang="fr-FR"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Honor your father and mother</a:t>
                  </a:r>
                  <a:r>
                    <a:rPr lang="fr-FR"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which is the first commandment with a promise–that it may go well with you and that you may enjoy long life on the earth</a:t>
                  </a:r>
                  <a:r>
                    <a:rPr lang="mr-IN"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 (Eph. 6:1-3; Matt. 15:4-6; 19:19; Mark 7:10; 10:19; 6x).</a:t>
                  </a:r>
                  <a:endParaRPr lang="en-US" altLang="zh-CN" sz="1800" b="1" dirty="0">
                    <a:solidFill>
                      <a:srgbClr val="003300"/>
                    </a:solidFill>
                    <a:latin typeface="Arial Narrow" charset="0"/>
                    <a:cs typeface="Times New Roman" charset="0"/>
                  </a:endParaRP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a:solidFill>
                        <a:srgbClr val="003300"/>
                      </a:solidFill>
                      <a:latin typeface="Arial Narrow" charset="0"/>
                      <a:cs typeface="Times New Roman" charset="0"/>
                    </a:rPr>
                    <a:t>6</a:t>
                  </a: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mr-IN"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You shall not murder</a:t>
                  </a:r>
                  <a:r>
                    <a:rPr lang="mr-IN"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 (Exod. 20:13).</a:t>
                  </a:r>
                  <a:endParaRPr lang="en-US" altLang="zh-CN" sz="1800" b="1" dirty="0">
                    <a:solidFill>
                      <a:srgbClr val="003300"/>
                    </a:solidFill>
                    <a:latin typeface="Arial Narrow" charset="0"/>
                    <a:cs typeface="Times New Roman"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b="1" dirty="0">
                      <a:solidFill>
                        <a:srgbClr val="003300"/>
                      </a:solidFill>
                      <a:latin typeface="Arial Narrow" charset="0"/>
                      <a:cs typeface="Times New Roman" charset="0"/>
                    </a:rPr>
                    <a:t> </a:t>
                  </a:r>
                  <a:r>
                    <a:rPr lang="mr-IN" altLang="zh-CN"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Anyone who hates his brother is a murderer, and you know that no murderer has eternal life in him</a:t>
                  </a:r>
                  <a:r>
                    <a:rPr lang="mr-IN" altLang="ja-JP" sz="1800" b="1" dirty="0">
                      <a:solidFill>
                        <a:srgbClr val="003300"/>
                      </a:solidFill>
                      <a:latin typeface="Arial Narrow" charset="0"/>
                      <a:cs typeface="Times New Roman" charset="0"/>
                    </a:rPr>
                    <a:t>"</a:t>
                  </a:r>
                  <a:r>
                    <a:rPr lang="en-US" altLang="ja-JP" sz="1800" b="1" dirty="0">
                      <a:solidFill>
                        <a:srgbClr val="003300"/>
                      </a:solidFill>
                      <a:latin typeface="Arial Narrow" charset="0"/>
                      <a:cs typeface="Times New Roman" charset="0"/>
                    </a:rPr>
                    <a:t> (1 John 3:15; cf. Matt. 19:18; Mark 10:19; Luke 18:20; Rom. 13:9; James 2:11; 6x).</a:t>
                  </a:r>
                  <a:endParaRPr lang="en-US" altLang="zh-CN" sz="1800" b="1" dirty="0">
                    <a:solidFill>
                      <a:srgbClr val="003300"/>
                    </a:solidFill>
                    <a:latin typeface="Arial Narrow" charset="0"/>
                    <a:cs typeface="Times New Roman" charset="0"/>
                  </a:endParaRP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a:solidFill>
                        <a:srgbClr val="003300"/>
                      </a:solidFill>
                      <a:latin typeface="Arial Narrow" charset="0"/>
                      <a:ea typeface="宋体" charset="0"/>
                      <a:cs typeface="宋体" charset="0"/>
                    </a:rPr>
                    <a:t>4</a:t>
                  </a: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003300"/>
                      </a:solidFill>
                      <a:latin typeface="Arial Narrow" charset="0"/>
                      <a:ea typeface="宋体" charset="0"/>
                      <a:cs typeface="宋体" charset="0"/>
                    </a:rPr>
                    <a:t> </a:t>
                  </a:r>
                  <a:r>
                    <a:rPr lang="mr-IN" altLang="zh-CN" sz="1800" b="1" dirty="0">
                      <a:solidFill>
                        <a:srgbClr val="003300"/>
                      </a:solidFill>
                      <a:latin typeface="Arial Narrow" charset="0"/>
                      <a:ea typeface="宋体" charset="0"/>
                      <a:cs typeface="宋体" charset="0"/>
                    </a:rPr>
                    <a:t>"</a:t>
                  </a:r>
                  <a:r>
                    <a:rPr lang="en-US" altLang="zh-CN" sz="1800" b="1" dirty="0">
                      <a:solidFill>
                        <a:srgbClr val="003300"/>
                      </a:solidFill>
                      <a:latin typeface="Arial Narrow" charset="0"/>
                      <a:ea typeface="宋体" charset="0"/>
                      <a:cs typeface="宋体" charset="0"/>
                    </a:rPr>
                    <a:t>Remember the Sabbath day by keeping it holy.  Six days you shall labor and do all your work, but the seventh day is a Sabbath to the L</a:t>
                  </a:r>
                  <a:r>
                    <a:rPr lang="en-US" altLang="zh-CN" sz="1600" b="1" dirty="0">
                      <a:solidFill>
                        <a:srgbClr val="003300"/>
                      </a:solidFill>
                      <a:latin typeface="Arial Narrow" charset="0"/>
                      <a:ea typeface="宋体" charset="0"/>
                      <a:cs typeface="宋体" charset="0"/>
                    </a:rPr>
                    <a:t>ORD</a:t>
                  </a:r>
                  <a:r>
                    <a:rPr lang="en-US" altLang="zh-CN" sz="1800" b="1" dirty="0">
                      <a:solidFill>
                        <a:srgbClr val="003300"/>
                      </a:solidFill>
                      <a:latin typeface="Arial Narrow" charset="0"/>
                      <a:ea typeface="宋体" charset="0"/>
                      <a:cs typeface="宋体" charset="0"/>
                    </a:rPr>
                    <a:t> your God. On it you shall not do any work… nor your son or daughter, nor your manservant or maidservant, nor your animals, nor the alien within your gates.  For in six days the L</a:t>
                  </a:r>
                  <a:r>
                    <a:rPr lang="en-US" altLang="zh-CN" sz="1600" b="1" dirty="0">
                      <a:solidFill>
                        <a:srgbClr val="003300"/>
                      </a:solidFill>
                      <a:latin typeface="Arial Narrow" charset="0"/>
                      <a:ea typeface="宋体" charset="0"/>
                      <a:cs typeface="宋体" charset="0"/>
                    </a:rPr>
                    <a:t>ORD</a:t>
                  </a:r>
                  <a:r>
                    <a:rPr lang="en-US" altLang="zh-CN" sz="1800" b="1" dirty="0">
                      <a:solidFill>
                        <a:srgbClr val="003300"/>
                      </a:solidFill>
                      <a:latin typeface="Arial Narrow" charset="0"/>
                      <a:ea typeface="宋体" charset="0"/>
                      <a:cs typeface="宋体" charset="0"/>
                    </a:rPr>
                    <a:t> made the heavens and the earth… but he rested on the seventh day…</a:t>
                  </a:r>
                  <a:r>
                    <a:rPr lang="mr-IN" altLang="zh-CN" sz="1800" b="1" dirty="0">
                      <a:solidFill>
                        <a:srgbClr val="003300"/>
                      </a:solidFill>
                      <a:latin typeface="Arial Narrow" charset="0"/>
                      <a:ea typeface="宋体" charset="0"/>
                      <a:cs typeface="宋体" charset="0"/>
                    </a:rPr>
                    <a:t>"</a:t>
                  </a:r>
                  <a:r>
                    <a:rPr lang="en-US" altLang="zh-CN" sz="1800" b="1" dirty="0">
                      <a:solidFill>
                        <a:srgbClr val="003300"/>
                      </a:solidFill>
                      <a:latin typeface="Arial Narrow" charset="0"/>
                      <a:ea typeface="宋体" charset="0"/>
                      <a:cs typeface="宋体" charset="0"/>
                    </a:rPr>
                    <a:t> (Exod. 20:8-11).</a:t>
                  </a: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2966"/>
                  <a:ext cx="1944"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dirty="0">
                      <a:solidFill>
                        <a:srgbClr val="003300"/>
                      </a:solidFill>
                      <a:latin typeface="Arial Narrow" charset="0"/>
                      <a:ea typeface="宋体" charset="0"/>
                      <a:cs typeface="宋体" charset="0"/>
                    </a:rPr>
                    <a:t> No NT text requires this of Christians. </a:t>
                  </a:r>
                </a:p>
                <a:p>
                  <a:pPr algn="ctr" eaLnBrk="0" hangingPunct="0"/>
                  <a:r>
                    <a:rPr lang="en-US" altLang="zh-CN" sz="1800" b="1" dirty="0">
                      <a:solidFill>
                        <a:srgbClr val="003300"/>
                      </a:solidFill>
                      <a:latin typeface="Arial Narrow" charset="0"/>
                      <a:ea typeface="宋体" charset="0"/>
                      <a:cs typeface="宋体" charset="0"/>
                    </a:rPr>
                    <a:t>However, one passage clearly </a:t>
                  </a:r>
                  <a:r>
                    <a:rPr lang="en-US" altLang="zh-CN" sz="1800" b="1" i="1" dirty="0">
                      <a:solidFill>
                        <a:srgbClr val="003300"/>
                      </a:solidFill>
                      <a:latin typeface="Arial Narrow" charset="0"/>
                      <a:ea typeface="宋体" charset="0"/>
                      <a:cs typeface="宋体" charset="0"/>
                    </a:rPr>
                    <a:t>prohibits</a:t>
                  </a:r>
                  <a:r>
                    <a:rPr lang="en-US" altLang="zh-CN" sz="1800" b="1" dirty="0">
                      <a:solidFill>
                        <a:srgbClr val="003300"/>
                      </a:solidFill>
                      <a:latin typeface="Arial Narrow" charset="0"/>
                      <a:ea typeface="宋体" charset="0"/>
                      <a:cs typeface="宋体" charset="0"/>
                    </a:rPr>
                    <a:t> the practice as required for believers: </a:t>
                  </a:r>
                  <a:r>
                    <a:rPr lang="mr-IN" altLang="zh-CN" sz="1800" b="1" dirty="0">
                      <a:solidFill>
                        <a:srgbClr val="003300"/>
                      </a:solidFill>
                      <a:latin typeface="Arial Narrow" charset="0"/>
                      <a:ea typeface="宋体" charset="0"/>
                      <a:cs typeface="宋体" charset="0"/>
                    </a:rPr>
                    <a:t>"</a:t>
                  </a:r>
                  <a:r>
                    <a:rPr lang="en-US" altLang="zh-CN" sz="1800" b="1" dirty="0">
                      <a:solidFill>
                        <a:srgbClr val="003300"/>
                      </a:solidFill>
                      <a:latin typeface="Arial Narrow" charset="0"/>
                      <a:ea typeface="宋体" charset="0"/>
                      <a:cs typeface="宋体" charset="0"/>
                    </a:rPr>
                    <a:t>Therefore do not let anyone judge you by what you eat or drink, or with regard to a religious festival, a New Moon celebration or a Sabbath day.  These are a shadow of the things that were to come; the reality, however, is found in Christ</a:t>
                  </a:r>
                  <a:r>
                    <a:rPr lang="mr-IN" altLang="zh-CN" sz="1800" b="1" dirty="0">
                      <a:solidFill>
                        <a:srgbClr val="003300"/>
                      </a:solidFill>
                      <a:latin typeface="Arial Narrow" charset="0"/>
                      <a:ea typeface="宋体" charset="0"/>
                      <a:cs typeface="宋体" charset="0"/>
                    </a:rPr>
                    <a:t>"</a:t>
                  </a:r>
                  <a:r>
                    <a:rPr lang="en-US" altLang="zh-CN" sz="1800" b="1" dirty="0">
                      <a:solidFill>
                        <a:srgbClr val="003300"/>
                      </a:solidFill>
                      <a:latin typeface="Arial Narrow" charset="0"/>
                      <a:ea typeface="宋体" charset="0"/>
                      <a:cs typeface="宋体" charset="0"/>
                    </a:rPr>
                    <a:t> </a:t>
                  </a:r>
                  <a:br>
                    <a:rPr lang="en-US" altLang="zh-CN" sz="1800" b="1" dirty="0">
                      <a:solidFill>
                        <a:srgbClr val="003300"/>
                      </a:solidFill>
                      <a:latin typeface="Arial Narrow" charset="0"/>
                      <a:ea typeface="宋体" charset="0"/>
                      <a:cs typeface="宋体" charset="0"/>
                    </a:rPr>
                  </a:br>
                  <a:r>
                    <a:rPr lang="en-US" altLang="zh-CN" sz="1800" b="1" dirty="0">
                      <a:solidFill>
                        <a:srgbClr val="003300"/>
                      </a:solidFill>
                      <a:latin typeface="Arial Narrow" charset="0"/>
                      <a:ea typeface="宋体" charset="0"/>
                      <a:cs typeface="宋体" charset="0"/>
                    </a:rPr>
                    <a:t>(Col. 2:16-17; 0x).</a:t>
                  </a: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grpSp>
      <p:sp>
        <p:nvSpPr>
          <p:cNvPr id="56484" name="Oval 164"/>
          <p:cNvSpPr>
            <a:spLocks noChangeArrowheads="1"/>
          </p:cNvSpPr>
          <p:nvPr/>
        </p:nvSpPr>
        <p:spPr bwMode="auto">
          <a:xfrm>
            <a:off x="4572000" y="1196752"/>
            <a:ext cx="4572000" cy="432048"/>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003300"/>
              </a:solidFill>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37180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000000"/>
                </a:solidFill>
                <a:latin typeface="Arial" charset="0"/>
              </a:rPr>
              <a:t>113a</a:t>
            </a: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en-US" altLang="zh-CN" sz="2800" b="1">
                    <a:solidFill>
                      <a:srgbClr val="F1F7E9"/>
                    </a:solidFill>
                    <a:latin typeface="Arial Narrow"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en-US" altLang="zh-CN" sz="2800" b="1">
                    <a:solidFill>
                      <a:srgbClr val="F1F7E9"/>
                    </a:solidFill>
                    <a:latin typeface="Arial Narrow" charset="0"/>
                    <a:cs typeface="Times New Roman" charset="0"/>
                  </a:rPr>
                  <a:t>Old Testament Commands</a:t>
                </a: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a:r>
                  <a:rPr lang="zh-CN" altLang="en-US" sz="2800" b="1">
                    <a:solidFill>
                      <a:srgbClr val="F1F7E9"/>
                    </a:solidFill>
                    <a:latin typeface="Arial Narrow" charset="0"/>
                    <a:cs typeface="Times New Roman" charset="0"/>
                  </a:rPr>
                  <a:t> </a:t>
                </a:r>
                <a:r>
                  <a:rPr lang="en-US" altLang="zh-CN" sz="2800" b="1">
                    <a:solidFill>
                      <a:srgbClr val="F1F7E9"/>
                    </a:solidFill>
                    <a:latin typeface="Arial Narrow" charset="0"/>
                    <a:cs typeface="Times New Roman" charset="0"/>
                  </a:rPr>
                  <a:t>New Testament Repetitions</a:t>
                </a: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b="1">
                    <a:solidFill>
                      <a:srgbClr val="003300"/>
                    </a:solidFill>
                    <a:latin typeface="Arial Narrow" charset="0"/>
                    <a:cs typeface="Times New Roman" charset="0"/>
                  </a:rPr>
                  <a:t>7</a:t>
                </a: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You shall not commit adultery</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(Exod. 20:14).</a:t>
                </a:r>
                <a:endParaRPr lang="en-US" altLang="zh-CN" sz="2000" b="1" dirty="0">
                  <a:solidFill>
                    <a:srgbClr val="003300"/>
                  </a:solidFill>
                  <a:latin typeface="Arial Narrow" charset="0"/>
                  <a:cs typeface="Times New Roman"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Marriage should be honored by all, and the marriage bed kept pure, for God will judge the adulterer and all the sexually immoral</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(Heb. 13:4; cf. Mark 10:19; 12x).</a:t>
                </a:r>
                <a:endParaRPr lang="en-US" altLang="zh-CN" sz="2000" b="1" dirty="0">
                  <a:solidFill>
                    <a:srgbClr val="003300"/>
                  </a:solidFill>
                  <a:latin typeface="Arial Narrow" charset="0"/>
                  <a:cs typeface="Times New Roman"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b="1">
                    <a:solidFill>
                      <a:srgbClr val="003300"/>
                    </a:solidFill>
                    <a:latin typeface="Arial Narrow" charset="0"/>
                    <a:cs typeface="Times New Roman" charset="0"/>
                  </a:rPr>
                  <a:t>8</a:t>
                </a: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You shall not steal</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(Exod. 20:15).</a:t>
                </a:r>
                <a:endParaRPr lang="en-US" altLang="zh-CN" sz="2000" b="1" dirty="0">
                  <a:solidFill>
                    <a:srgbClr val="003300"/>
                  </a:solidFill>
                  <a:latin typeface="Arial Narrow" charset="0"/>
                  <a:cs typeface="Times New Roman"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He who has been stealing must steal no longer, but must work, doing something useful with his own hands…</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(Eph. 4:28; cf. Matt. 27:64; Mark 10:19; Luke 18:20; Rom. 13:9; Titus 2:10; 6x).</a:t>
                </a:r>
                <a:endParaRPr lang="en-US" altLang="zh-CN" sz="2000" b="1" dirty="0">
                  <a:solidFill>
                    <a:srgbClr val="003300"/>
                  </a:solidFill>
                  <a:latin typeface="Arial Narrow" charset="0"/>
                  <a:cs typeface="Times New Roman" charset="0"/>
                </a:endParaRP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b="1">
                    <a:solidFill>
                      <a:srgbClr val="003300"/>
                    </a:solidFill>
                    <a:latin typeface="Arial Narrow" charset="0"/>
                    <a:cs typeface="Times New Roman" charset="0"/>
                  </a:rPr>
                  <a:t>9</a:t>
                </a: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You shall not give false testimony against your neighbor</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(Exod. 20:16).</a:t>
                </a:r>
                <a:endParaRPr lang="en-US" altLang="zh-CN" sz="2000" b="1" dirty="0">
                  <a:solidFill>
                    <a:srgbClr val="003300"/>
                  </a:solidFill>
                  <a:latin typeface="Arial Narrow" charset="0"/>
                  <a:cs typeface="Times New Roman"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Do not lie to each other, since you have taken off your old self with its practices</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(Col. 3:9; cf. Eph. 4:25; 4x).</a:t>
                </a:r>
                <a:endParaRPr lang="en-US" altLang="zh-CN" sz="2000" b="1" dirty="0">
                  <a:solidFill>
                    <a:srgbClr val="003300"/>
                  </a:solidFill>
                  <a:latin typeface="Arial Narrow" charset="0"/>
                  <a:cs typeface="Times New Roman" charset="0"/>
                </a:endParaRP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ltLang="zh-CN" sz="2000" b="1">
                    <a:solidFill>
                      <a:srgbClr val="003300"/>
                    </a:solidFill>
                    <a:latin typeface="Arial Narrow" charset="0"/>
                    <a:cs typeface="Times New Roman" charset="0"/>
                  </a:rPr>
                  <a:t>10</a:t>
                </a: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You shall not covet your neighbor</a:t>
                </a:r>
                <a:r>
                  <a:rPr lang="fr-FR"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s house… wife, or his manservant or maidservant, his ox or donkey, or anything that belongs to your neighbor</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(Exod. 20:17).</a:t>
                </a:r>
                <a:endParaRPr lang="en-US" altLang="zh-CN" sz="2000" b="1" dirty="0">
                  <a:solidFill>
                    <a:srgbClr val="003300"/>
                  </a:solidFill>
                  <a:latin typeface="Arial Narrow" charset="0"/>
                  <a:cs typeface="Times New Roman"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dirty="0">
                    <a:solidFill>
                      <a:srgbClr val="003300"/>
                    </a:solidFill>
                    <a:latin typeface="Arial Narrow" charset="0"/>
                    <a:cs typeface="Times New Roman" charset="0"/>
                  </a:rPr>
                  <a:t> </a:t>
                </a:r>
                <a:r>
                  <a:rPr lang="mr-IN" altLang="zh-CN" sz="2000" b="1" dirty="0">
                    <a:solidFill>
                      <a:srgbClr val="003300"/>
                    </a:solidFill>
                    <a:latin typeface="Arial Narrow" charset="0"/>
                    <a:cs typeface="Times New Roman" charset="0"/>
                  </a:rPr>
                  <a:t>"</a:t>
                </a:r>
                <a:r>
                  <a:rPr lang="fr-FR"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Watch out! Be on your guard against all kinds of greed; a man</a:t>
                </a:r>
                <a:r>
                  <a:rPr lang="fr-FR"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s life does not consist in the abundance of his possessions</a:t>
                </a:r>
                <a:r>
                  <a:rPr lang="fr-FR" altLang="ja-JP" sz="2000" b="1" dirty="0">
                    <a:solidFill>
                      <a:srgbClr val="003300"/>
                    </a:solidFill>
                    <a:latin typeface="Arial Narrow" charset="0"/>
                    <a:cs typeface="Times New Roman" charset="0"/>
                  </a:rPr>
                  <a:t>'</a:t>
                </a:r>
                <a:r>
                  <a:rPr lang="mr-IN" altLang="ja-JP" sz="2000" b="1" dirty="0">
                    <a:solidFill>
                      <a:srgbClr val="003300"/>
                    </a:solidFill>
                    <a:latin typeface="Arial Narrow" charset="0"/>
                    <a:cs typeface="Times New Roman" charset="0"/>
                  </a:rPr>
                  <a:t>"</a:t>
                </a:r>
                <a:r>
                  <a:rPr lang="en-US" altLang="ja-JP" sz="2000" b="1" dirty="0">
                    <a:solidFill>
                      <a:srgbClr val="003300"/>
                    </a:solidFill>
                    <a:latin typeface="Arial Narrow" charset="0"/>
                    <a:cs typeface="Times New Roman" charset="0"/>
                  </a:rPr>
                  <a:t> (Luke 12:15; Rom. 7:7; 13:9; Eph. 5:3; James 4:2; 2 Pet. 2:3, 14; </a:t>
                </a:r>
                <a:r>
                  <a:rPr lang="en-US" altLang="zh-CN" sz="2000" b="1" dirty="0">
                    <a:solidFill>
                      <a:srgbClr val="003300"/>
                    </a:solidFill>
                    <a:latin typeface="Arial Narrow" charset="0"/>
                    <a:cs typeface="Times New Roman" charset="0"/>
                  </a:rPr>
                  <a:t>9x</a:t>
                </a:r>
                <a:r>
                  <a:rPr lang="en-US" altLang="ja-JP" sz="2000" b="1" dirty="0">
                    <a:solidFill>
                      <a:srgbClr val="003300"/>
                    </a:solidFill>
                    <a:latin typeface="Arial Narrow" charset="0"/>
                    <a:cs typeface="Times New Roman" charset="0"/>
                  </a:rPr>
                  <a:t>).</a:t>
                </a:r>
                <a:endParaRPr lang="en-US" altLang="zh-CN" sz="2000" b="1" dirty="0">
                  <a:solidFill>
                    <a:srgbClr val="003300"/>
                  </a:solidFill>
                  <a:latin typeface="Arial Narrow" charset="0"/>
                  <a:cs typeface="Times New Roman" charset="0"/>
                </a:endParaRP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endParaRPr lang="zh-CN" altLang="en-US">
                  <a:solidFill>
                    <a:srgbClr val="003300"/>
                  </a:solidFill>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1816766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eaLnBrk="0" hangingPunct="0">
              <a:defRPr/>
            </a:pPr>
            <a:endParaRPr lang="en-US" sz="2800">
              <a:solidFill>
                <a:srgbClr val="FFFFFF"/>
              </a:solidFill>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eaLnBrk="0" hangingPunct="0">
              <a:tabLst>
                <a:tab pos="457200" algn="r"/>
                <a:tab pos="2743200" algn="ctr"/>
                <a:tab pos="5486400" algn="r"/>
              </a:tabLst>
            </a:pPr>
            <a:endParaRPr lang="en-US" altLang="zh-CN" sz="2800">
              <a:solidFill>
                <a:srgbClr val="FFFFFF"/>
              </a:solidFill>
              <a:latin typeface="Arial"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766721046"/>
              </p:ext>
            </p:extLst>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eaLnBrk="0" hangingPunct="0"/>
            <a:endParaRPr lang="en-US" sz="2800">
              <a:solidFill>
                <a:srgbClr val="FFFFFF"/>
              </a:solidFill>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i="1" dirty="0">
                <a:solidFill>
                  <a:srgbClr val="FFFFFF"/>
                </a:solidFill>
                <a:latin typeface="Arial"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600" dirty="0">
                <a:solidFill>
                  <a:srgbClr val="FFFFFF"/>
                </a:solidFill>
                <a:latin typeface="Arial" charset="0"/>
                <a:cs typeface="Arial" charset="0"/>
              </a:rPr>
              <a:t>This chart summarizes Stanley N. Gundry, ed.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a:t>
            </a:r>
            <a:r>
              <a:rPr lang="en-US" sz="1600" b="1" dirty="0">
                <a:solidFill>
                  <a:srgbClr val="FFFFFF"/>
                </a:solidFill>
                <a:latin typeface="Arial" charset="0"/>
                <a:cs typeface="Arial" charset="0"/>
              </a:rPr>
              <a:t>is a</a:t>
            </a:r>
            <a:r>
              <a:rPr lang="en-US" sz="1600" dirty="0">
                <a:solidFill>
                  <a:srgbClr val="FFFFFF"/>
                </a:solidFill>
                <a:latin typeface="Arial" charset="0"/>
                <a:cs typeface="Arial" charset="0"/>
              </a:rPr>
              <a:t>dapted from 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The Applicability of the Law Today,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unpublished research paper for the course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Old Testament Survey,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r>
              <a:rPr lang="en-US" b="1" i="1" dirty="0">
                <a:solidFill>
                  <a:srgbClr val="FFFF00"/>
                </a:solidFill>
                <a:latin typeface="Arial" charset="0"/>
                <a:cs typeface="Arial" charset="0"/>
              </a:rPr>
              <a:t>applicable</a:t>
            </a:r>
            <a:r>
              <a:rPr lang="en-US" dirty="0">
                <a:solidFill>
                  <a:srgbClr val="FFFF00"/>
                </a:solidFill>
                <a:latin typeface="Arial" charset="0"/>
                <a:cs typeface="Arial" charset="0"/>
              </a:rPr>
              <a:t> </a:t>
            </a:r>
            <a:br>
              <a:rPr lang="en-US"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
        <p:nvSpPr>
          <p:cNvPr id="606236" name="TextBox 16"/>
          <p:cNvSpPr txBox="1">
            <a:spLocks noChangeArrowheads="1"/>
          </p:cNvSpPr>
          <p:nvPr/>
        </p:nvSpPr>
        <p:spPr bwMode="auto">
          <a:xfrm>
            <a:off x="6902869" y="2588712"/>
            <a:ext cx="220779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a:solidFill>
                  <a:srgbClr val="FFFFFF"/>
                </a:solidFill>
                <a:latin typeface="Arial" charset="0"/>
                <a:cs typeface="Arial" charset="0"/>
              </a:rPr>
              <a:t>Law as </a:t>
            </a:r>
            <a:r>
              <a:rPr lang="en-US" b="1" i="1">
                <a:solidFill>
                  <a:srgbClr val="FFFF00"/>
                </a:solidFill>
                <a:latin typeface="Arial" charset="0"/>
                <a:cs typeface="Arial" charset="0"/>
              </a:rPr>
              <a:t>not applicable </a:t>
            </a:r>
            <a:br>
              <a:rPr lang="en-US" b="1" i="1">
                <a:solidFill>
                  <a:srgbClr val="FFFF00"/>
                </a:solidFill>
                <a:latin typeface="Arial" charset="0"/>
                <a:cs typeface="Arial" charset="0"/>
              </a:rPr>
            </a:br>
            <a:r>
              <a:rPr lang="en-US">
                <a:solidFill>
                  <a:srgbClr val="FFFFFF"/>
                </a:solidFill>
                <a:latin typeface="Arial" charset="0"/>
                <a:cs typeface="Arial" charset="0"/>
              </a:rPr>
              <a:t>in every sense</a:t>
            </a:r>
          </a:p>
        </p:txBody>
      </p:sp>
    </p:spTree>
    <p:extLst>
      <p:ext uri="{BB962C8B-B14F-4D97-AF65-F5344CB8AC3E}">
        <p14:creationId xmlns:p14="http://schemas.microsoft.com/office/powerpoint/2010/main" val="189479952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8278"/>
            <a:ext cx="9144000" cy="82149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Covenants</a:t>
            </a:r>
          </a:p>
        </p:txBody>
      </p:sp>
      <p:grpSp>
        <p:nvGrpSpPr>
          <p:cNvPr id="5" name="Group 4"/>
          <p:cNvGrpSpPr/>
          <p:nvPr/>
        </p:nvGrpSpPr>
        <p:grpSpPr>
          <a:xfrm>
            <a:off x="0" y="839425"/>
            <a:ext cx="9200886" cy="4111034"/>
            <a:chOff x="0" y="839425"/>
            <a:chExt cx="9200886" cy="4111034"/>
          </a:xfrm>
        </p:grpSpPr>
        <p:pic>
          <p:nvPicPr>
            <p:cNvPr id="3" name="Picture 2"/>
            <p:cNvPicPr>
              <a:picLocks noChangeAspect="1"/>
            </p:cNvPicPr>
            <p:nvPr/>
          </p:nvPicPr>
          <p:blipFill>
            <a:blip r:embed="rId3"/>
            <a:stretch>
              <a:fillRect/>
            </a:stretch>
          </p:blipFill>
          <p:spPr>
            <a:xfrm>
              <a:off x="0" y="839425"/>
              <a:ext cx="9200886" cy="4111034"/>
            </a:xfrm>
            <a:prstGeom prst="rect">
              <a:avLst/>
            </a:prstGeom>
          </p:spPr>
        </p:pic>
        <p:sp>
          <p:nvSpPr>
            <p:cNvPr id="2" name="Rectangle 1"/>
            <p:cNvSpPr/>
            <p:nvPr/>
          </p:nvSpPr>
          <p:spPr bwMode="auto">
            <a:xfrm>
              <a:off x="968757"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5"/>
            <p:cNvSpPr/>
            <p:nvPr/>
          </p:nvSpPr>
          <p:spPr bwMode="auto">
            <a:xfrm>
              <a:off x="6738250"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612718" y="2303043"/>
              <a:ext cx="2028712"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7" name="Rectangle 2"/>
          <p:cNvSpPr txBox="1">
            <a:spLocks noChangeArrowheads="1"/>
          </p:cNvSpPr>
          <p:nvPr/>
        </p:nvSpPr>
        <p:spPr bwMode="auto">
          <a:xfrm>
            <a:off x="5593914"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000000"/>
                </a:solidFill>
                <a:latin typeface="Arial" charset="0"/>
                <a:ea typeface="ＭＳ Ｐゴシック" charset="0"/>
                <a:cs typeface="ＭＳ Ｐゴシック" charset="0"/>
              </a:rPr>
              <a:t>NEW</a:t>
            </a:r>
          </a:p>
        </p:txBody>
      </p:sp>
      <p:sp>
        <p:nvSpPr>
          <p:cNvPr id="4" name="Rectangle 2"/>
          <p:cNvSpPr txBox="1">
            <a:spLocks noChangeArrowheads="1"/>
          </p:cNvSpPr>
          <p:nvPr/>
        </p:nvSpPr>
        <p:spPr bwMode="auto">
          <a:xfrm>
            <a:off x="69447"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000000"/>
                </a:solidFill>
                <a:latin typeface="Arial" charset="0"/>
                <a:ea typeface="ＭＳ Ｐゴシック" charset="0"/>
                <a:cs typeface="ＭＳ Ｐゴシック" charset="0"/>
              </a:rPr>
              <a:t>OLD</a:t>
            </a:r>
          </a:p>
        </p:txBody>
      </p:sp>
      <p:sp>
        <p:nvSpPr>
          <p:cNvPr id="10" name="Rectangle 2"/>
          <p:cNvSpPr txBox="1">
            <a:spLocks noChangeArrowheads="1"/>
          </p:cNvSpPr>
          <p:nvPr/>
        </p:nvSpPr>
        <p:spPr bwMode="auto">
          <a:xfrm>
            <a:off x="2773752" y="2216949"/>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latin typeface="Arial" charset="0"/>
                <a:ea typeface="ＭＳ Ｐゴシック" charset="0"/>
                <a:cs typeface="ＭＳ Ｐゴシック" charset="0"/>
              </a:rPr>
              <a:t>Transition</a:t>
            </a:r>
          </a:p>
        </p:txBody>
      </p:sp>
    </p:spTree>
    <p:extLst>
      <p:ext uri="{BB962C8B-B14F-4D97-AF65-F5344CB8AC3E}">
        <p14:creationId xmlns:p14="http://schemas.microsoft.com/office/powerpoint/2010/main" val="2140501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64738" cy="637102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Old vs. New Covenants</a:t>
            </a:r>
          </a:p>
        </p:txBody>
      </p:sp>
    </p:spTree>
    <p:extLst>
      <p:ext uri="{BB962C8B-B14F-4D97-AF65-F5344CB8AC3E}">
        <p14:creationId xmlns:p14="http://schemas.microsoft.com/office/powerpoint/2010/main" val="4073999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Arial" charset="0"/>
              <a:cs typeface="Arial" charset="0"/>
            </a:endParaRPr>
          </a:p>
        </p:txBody>
      </p:sp>
      <p:sp>
        <p:nvSpPr>
          <p:cNvPr id="177154" name="Title 48"/>
          <p:cNvSpPr>
            <a:spLocks noGrp="1"/>
          </p:cNvSpPr>
          <p:nvPr>
            <p:ph type="title" idx="4294967295"/>
          </p:nvPr>
        </p:nvSpPr>
        <p:spPr>
          <a:xfrm rot="16200000">
            <a:off x="-3162300" y="3162300"/>
            <a:ext cx="6858000" cy="533400"/>
          </a:xfrm>
        </p:spPr>
        <p:txBody>
          <a:bodyPr/>
          <a:lstStyle/>
          <a:p>
            <a:pPr algn="l"/>
            <a:r>
              <a:rPr lang="en-US" sz="2800" b="1" dirty="0">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extLst>
              <p:ext uri="{D42A27DB-BD31-4B8C-83A1-F6EECF244321}">
                <p14:modId xmlns:p14="http://schemas.microsoft.com/office/powerpoint/2010/main" val="775472774"/>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7210" name="Text Box 2"/>
          <p:cNvSpPr txBox="1">
            <a:spLocks noChangeArrowheads="1"/>
          </p:cNvSpPr>
          <p:nvPr/>
        </p:nvSpPr>
        <p:spPr bwMode="auto">
          <a:xfrm>
            <a:off x="6895018" y="0"/>
            <a:ext cx="21414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cs typeface="Arial" charset="0"/>
              </a:rPr>
              <a:t>NTS 166c</a:t>
            </a:r>
          </a:p>
        </p:txBody>
      </p:sp>
    </p:spTree>
    <p:extLst>
      <p:ext uri="{BB962C8B-B14F-4D97-AF65-F5344CB8AC3E}">
        <p14:creationId xmlns:p14="http://schemas.microsoft.com/office/powerpoint/2010/main" val="1907532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6</a:t>
            </a:r>
          </a:p>
        </p:txBody>
      </p:sp>
    </p:spTree>
    <p:extLst>
      <p:ext uri="{BB962C8B-B14F-4D97-AF65-F5344CB8AC3E}">
        <p14:creationId xmlns:p14="http://schemas.microsoft.com/office/powerpoint/2010/main" val="2487478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ctrTitle"/>
          </p:nvPr>
        </p:nvSpPr>
        <p:spPr>
          <a:xfrm>
            <a:off x="1676400" y="228600"/>
            <a:ext cx="6781800" cy="1143000"/>
          </a:xfrm>
        </p:spPr>
        <p:txBody>
          <a:bodyPr/>
          <a:lstStyle/>
          <a:p>
            <a:pPr eaLnBrk="1" hangingPunct="1"/>
            <a:r>
              <a:rPr lang="en-US" sz="5400" b="1">
                <a:latin typeface="Arial" charset="0"/>
                <a:ea typeface="ヒラギノ角ゴ Pro W3" charset="0"/>
              </a:rPr>
              <a:t>The Jewish Shema</a:t>
            </a:r>
          </a:p>
        </p:txBody>
      </p:sp>
      <p:sp>
        <p:nvSpPr>
          <p:cNvPr id="4" name="Rectangle 3"/>
          <p:cNvSpPr txBox="1">
            <a:spLocks noChangeArrowheads="1"/>
          </p:cNvSpPr>
          <p:nvPr/>
        </p:nvSpPr>
        <p:spPr bwMode="auto">
          <a:xfrm>
            <a:off x="611560" y="2636912"/>
            <a:ext cx="7315200" cy="3581400"/>
          </a:xfrm>
          <a:prstGeom prst="rect">
            <a:avLst/>
          </a:prstGeom>
          <a:noFill/>
          <a:ln w="9525">
            <a:noFill/>
            <a:miter lim="800000"/>
            <a:headEnd/>
            <a:tailEnd/>
          </a:ln>
        </p:spPr>
        <p:txBody>
          <a:bodyPr/>
          <a:lstStyle/>
          <a:p>
            <a:pPr algn="r">
              <a:spcBef>
                <a:spcPct val="20000"/>
              </a:spcBef>
              <a:buSzPct val="90000"/>
              <a:buFont typeface="Wingdings" charset="2"/>
              <a:buNone/>
              <a:defRPr/>
            </a:pPr>
            <a:r>
              <a:rPr lang="en-US" sz="4000" b="1" i="1" kern="0" dirty="0">
                <a:solidFill>
                  <a:srgbClr val="000000"/>
                </a:solidFill>
                <a:latin typeface="Arial"/>
                <a:ea typeface="ヒラギノ角ゴ Pro W3"/>
                <a:cs typeface="Arial"/>
              </a:rPr>
              <a:t>"Hear, O Israel: </a:t>
            </a:r>
          </a:p>
          <a:p>
            <a:pPr algn="r">
              <a:spcBef>
                <a:spcPct val="20000"/>
              </a:spcBef>
              <a:buSzPct val="90000"/>
              <a:buFont typeface="Wingdings" charset="2"/>
              <a:buNone/>
              <a:defRPr/>
            </a:pPr>
            <a:r>
              <a:rPr lang="en-US" sz="4000" b="1" i="1" kern="0" dirty="0">
                <a:solidFill>
                  <a:srgbClr val="000000"/>
                </a:solidFill>
                <a:latin typeface="Arial"/>
                <a:ea typeface="ヒラギノ角ゴ Pro W3"/>
                <a:cs typeface="Arial"/>
              </a:rPr>
              <a:t>The L</a:t>
            </a:r>
            <a:r>
              <a:rPr lang="en-US" sz="3200" b="1" i="1" kern="0" dirty="0">
                <a:solidFill>
                  <a:srgbClr val="000000"/>
                </a:solidFill>
                <a:latin typeface="Arial"/>
                <a:ea typeface="ヒラギノ角ゴ Pro W3"/>
                <a:cs typeface="Arial"/>
              </a:rPr>
              <a:t>ORD</a:t>
            </a:r>
            <a:r>
              <a:rPr lang="en-US" sz="4000" b="1" i="1" kern="0" dirty="0">
                <a:solidFill>
                  <a:srgbClr val="000000"/>
                </a:solidFill>
                <a:latin typeface="Arial"/>
                <a:ea typeface="ヒラギノ角ゴ Pro W3"/>
                <a:cs typeface="Arial"/>
              </a:rPr>
              <a:t> our God, </a:t>
            </a:r>
          </a:p>
          <a:p>
            <a:pPr algn="r">
              <a:spcBef>
                <a:spcPct val="20000"/>
              </a:spcBef>
              <a:buSzPct val="90000"/>
              <a:buFont typeface="Wingdings" charset="2"/>
              <a:buNone/>
              <a:defRPr/>
            </a:pPr>
            <a:r>
              <a:rPr lang="en-US" sz="4000" b="1" i="1" kern="0" dirty="0">
                <a:solidFill>
                  <a:srgbClr val="000000"/>
                </a:solidFill>
                <a:latin typeface="Arial"/>
                <a:ea typeface="ヒラギノ角ゴ Pro W3"/>
                <a:cs typeface="Arial"/>
              </a:rPr>
              <a:t>the L</a:t>
            </a:r>
            <a:r>
              <a:rPr lang="en-US" sz="3200" b="1" i="1" kern="0" dirty="0">
                <a:solidFill>
                  <a:srgbClr val="000000"/>
                </a:solidFill>
                <a:latin typeface="Arial"/>
                <a:ea typeface="ヒラギノ角ゴ Pro W3"/>
                <a:cs typeface="Arial"/>
              </a:rPr>
              <a:t>ORD</a:t>
            </a:r>
            <a:r>
              <a:rPr lang="en-US" sz="4000" b="1" i="1" kern="0" dirty="0">
                <a:solidFill>
                  <a:srgbClr val="000000"/>
                </a:solidFill>
                <a:latin typeface="Arial"/>
                <a:ea typeface="ヒラギノ角ゴ Pro W3"/>
                <a:cs typeface="Arial"/>
              </a:rPr>
              <a:t> is one"</a:t>
            </a:r>
          </a:p>
          <a:p>
            <a:pPr algn="r">
              <a:spcBef>
                <a:spcPct val="20000"/>
              </a:spcBef>
              <a:buSzPct val="90000"/>
              <a:buFont typeface="Wingdings" charset="2"/>
              <a:buNone/>
              <a:defRPr/>
            </a:pPr>
            <a:r>
              <a:rPr lang="en-US" sz="4000" b="1" i="1" kern="0" dirty="0">
                <a:solidFill>
                  <a:srgbClr val="000000"/>
                </a:solidFill>
                <a:latin typeface="Arial"/>
                <a:ea typeface="ヒラギノ角ゴ Pro W3"/>
                <a:cs typeface="Arial"/>
              </a:rPr>
              <a:t>(Deut. 6:4)</a:t>
            </a:r>
          </a:p>
        </p:txBody>
      </p:sp>
      <p:pic>
        <p:nvPicPr>
          <p:cNvPr id="2" name="Picture 1"/>
          <p:cNvPicPr>
            <a:picLocks noChangeAspect="1"/>
          </p:cNvPicPr>
          <p:nvPr/>
        </p:nvPicPr>
        <p:blipFill>
          <a:blip r:embed="rId3"/>
          <a:stretch>
            <a:fillRect/>
          </a:stretch>
        </p:blipFill>
        <p:spPr>
          <a:xfrm>
            <a:off x="323528" y="2132856"/>
            <a:ext cx="3111500" cy="4572000"/>
          </a:xfrm>
          <a:prstGeom prst="rect">
            <a:avLst/>
          </a:prstGeom>
        </p:spPr>
      </p:pic>
      <p:pic>
        <p:nvPicPr>
          <p:cNvPr id="3" name="Picture 2"/>
          <p:cNvPicPr>
            <a:picLocks noChangeAspect="1"/>
          </p:cNvPicPr>
          <p:nvPr/>
        </p:nvPicPr>
        <p:blipFill>
          <a:blip r:embed="rId4"/>
          <a:stretch>
            <a:fillRect/>
          </a:stretch>
        </p:blipFill>
        <p:spPr>
          <a:xfrm>
            <a:off x="2489" y="-33827"/>
            <a:ext cx="1905215" cy="2415891"/>
          </a:xfrm>
          <a:prstGeom prst="rect">
            <a:avLst/>
          </a:prstGeom>
        </p:spPr>
      </p:pic>
    </p:spTree>
    <p:extLst>
      <p:ext uri="{BB962C8B-B14F-4D97-AF65-F5344CB8AC3E}">
        <p14:creationId xmlns:p14="http://schemas.microsoft.com/office/powerpoint/2010/main" val="4267451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bib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1027113"/>
            <a:ext cx="8261350" cy="3400425"/>
          </a:xfrm>
        </p:spPr>
        <p:txBody>
          <a:bodyPr rtlCol="0">
            <a:normAutofit/>
          </a:bodyPr>
          <a:lstStyle/>
          <a:p>
            <a:pPr eaLnBrk="1" fontAlgn="auto" hangingPunct="1">
              <a:spcAft>
                <a:spcPts val="0"/>
              </a:spcAft>
              <a:defRPr/>
            </a:pPr>
            <a:r>
              <a:rPr lang="en-US" sz="7200" b="1" dirty="0">
                <a:solidFill>
                  <a:schemeClr val="bg1"/>
                </a:solidFill>
                <a:effectLst>
                  <a:outerShdw blurRad="50800" dist="38100" dir="10800000" algn="r" rotWithShape="0">
                    <a:prstClr val="black">
                      <a:alpha val="40000"/>
                    </a:prstClr>
                  </a:outerShdw>
                </a:effectLst>
                <a:latin typeface="Arial"/>
                <a:ea typeface="+mj-ea"/>
                <a:cs typeface="Arial"/>
              </a:rPr>
              <a:t>Hear &amp; Obey</a:t>
            </a:r>
            <a:br>
              <a:rPr lang="en-US" sz="5400" b="1" dirty="0">
                <a:solidFill>
                  <a:schemeClr val="bg1"/>
                </a:solidFill>
                <a:effectLst>
                  <a:outerShdw blurRad="50800" dist="38100" dir="10800000" algn="r" rotWithShape="0">
                    <a:prstClr val="black">
                      <a:alpha val="40000"/>
                    </a:prstClr>
                  </a:outerShdw>
                </a:effectLst>
                <a:latin typeface="Arial"/>
                <a:ea typeface="+mj-ea"/>
                <a:cs typeface="Arial"/>
              </a:rPr>
            </a:br>
            <a:r>
              <a:rPr lang="en-US" sz="4000" b="1" dirty="0">
                <a:solidFill>
                  <a:schemeClr val="bg1"/>
                </a:solidFill>
                <a:effectLst>
                  <a:outerShdw blurRad="50800" dist="38100" dir="10800000" algn="r" rotWithShape="0">
                    <a:prstClr val="black">
                      <a:alpha val="40000"/>
                    </a:prstClr>
                  </a:outerShdw>
                </a:effectLst>
                <a:latin typeface="Arial"/>
                <a:ea typeface="+mj-ea"/>
                <a:cs typeface="Arial"/>
              </a:rPr>
              <a:t>Deuteronomy 6:4-12 (ESV)</a:t>
            </a:r>
          </a:p>
        </p:txBody>
      </p:sp>
    </p:spTree>
    <p:extLst>
      <p:ext uri="{BB962C8B-B14F-4D97-AF65-F5344CB8AC3E}">
        <p14:creationId xmlns:p14="http://schemas.microsoft.com/office/powerpoint/2010/main" val="1478771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3" descr="bib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665163"/>
            <a:ext cx="8816975" cy="3402012"/>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4</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"Hear, O Israel: The L</a:t>
            </a:r>
            <a:r>
              <a:rPr lang="en-US" sz="3200" b="1" dirty="0">
                <a:solidFill>
                  <a:schemeClr val="bg1"/>
                </a:solidFill>
                <a:effectLst>
                  <a:outerShdw blurRad="50800" dist="38100" dir="10800000" algn="r" rotWithShape="0">
                    <a:prstClr val="black">
                      <a:alpha val="40000"/>
                    </a:prstClr>
                  </a:outerShdw>
                </a:effectLst>
                <a:latin typeface="Arial"/>
                <a:ea typeface="+mj-ea"/>
                <a:cs typeface="Arial"/>
              </a:rPr>
              <a:t>ORD</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our God, the L</a:t>
            </a:r>
            <a:r>
              <a:rPr lang="en-US" sz="3200" b="1" dirty="0">
                <a:solidFill>
                  <a:schemeClr val="bg1"/>
                </a:solidFill>
                <a:effectLst>
                  <a:outerShdw blurRad="50800" dist="38100" dir="10800000" algn="r" rotWithShape="0">
                    <a:prstClr val="black">
                      <a:alpha val="40000"/>
                    </a:prstClr>
                  </a:outerShdw>
                </a:effectLst>
                <a:latin typeface="Arial"/>
                <a:ea typeface="+mj-ea"/>
                <a:cs typeface="Arial"/>
              </a:rPr>
              <a:t>ORD</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is one. </a:t>
            </a: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5</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You shall love the L</a:t>
            </a:r>
            <a:r>
              <a:rPr lang="en-US" sz="3200" b="1" dirty="0">
                <a:solidFill>
                  <a:schemeClr val="bg1"/>
                </a:solidFill>
                <a:effectLst>
                  <a:outerShdw blurRad="50800" dist="38100" dir="10800000" algn="r" rotWithShape="0">
                    <a:prstClr val="black">
                      <a:alpha val="40000"/>
                    </a:prstClr>
                  </a:outerShdw>
                </a:effectLst>
                <a:latin typeface="Arial"/>
                <a:ea typeface="+mj-ea"/>
                <a:cs typeface="Arial"/>
              </a:rPr>
              <a:t>ORD</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your God with all your heart and with all your soul and with all your might. </a:t>
            </a: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6</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And these words that I command you today shall be on your heart.</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103984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11687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keys to spiritual renewal?</a:t>
            </a:r>
          </a:p>
        </p:txBody>
      </p:sp>
      <p:pic>
        <p:nvPicPr>
          <p:cNvPr id="3" name="Picture 2"/>
          <p:cNvPicPr>
            <a:picLocks noChangeAspect="1"/>
          </p:cNvPicPr>
          <p:nvPr/>
        </p:nvPicPr>
        <p:blipFill>
          <a:blip r:embed="rId3"/>
          <a:stretch>
            <a:fillRect/>
          </a:stretch>
        </p:blipFill>
        <p:spPr>
          <a:xfrm>
            <a:off x="2195736" y="2420888"/>
            <a:ext cx="4178300" cy="2667000"/>
          </a:xfrm>
          <a:prstGeom prst="rect">
            <a:avLst/>
          </a:prstGeom>
        </p:spPr>
      </p:pic>
    </p:spTree>
    <p:extLst>
      <p:ext uri="{BB962C8B-B14F-4D97-AF65-F5344CB8AC3E}">
        <p14:creationId xmlns:p14="http://schemas.microsoft.com/office/powerpoint/2010/main" val="1773207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638175"/>
            <a:ext cx="8261350" cy="3402013"/>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7</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You shall teach them diligently to your children, and shall talk of them when you sit in your house, and when you walk by the way, and when you lie down, and when you rise. </a:t>
            </a: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8</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You shall bind them as a sign on your hand, and they shall be as frontlets between your eyes.</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1803272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04665"/>
            <a:ext cx="9143999" cy="3635524"/>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9</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You shall write them on the doorposts of your house and on your gates. </a:t>
            </a: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10</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And when the L</a:t>
            </a:r>
            <a:r>
              <a:rPr lang="en-US" sz="3200" b="1" dirty="0">
                <a:solidFill>
                  <a:schemeClr val="bg1"/>
                </a:solidFill>
                <a:effectLst>
                  <a:outerShdw blurRad="50800" dist="38100" dir="10800000" algn="r" rotWithShape="0">
                    <a:prstClr val="black">
                      <a:alpha val="40000"/>
                    </a:prstClr>
                  </a:outerShdw>
                </a:effectLst>
                <a:latin typeface="Arial"/>
                <a:ea typeface="+mj-ea"/>
                <a:cs typeface="Arial"/>
              </a:rPr>
              <a:t>ORD</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your God brings you into the land that he swore to your fathers, to Abraham, to Isaac, and to Jacob, to give you—with great and good cities that you did not build, </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217192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descr="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025" y="332656"/>
            <a:ext cx="8716963" cy="4014961"/>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11</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and houses full of all good things that you did not fill, and cisterns that you did not dig, and vineyards and olive trees that you did not plant—and when you eat and are full, </a:t>
            </a: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12</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then take care lest you forget the L</a:t>
            </a:r>
            <a:r>
              <a:rPr lang="en-US" sz="3200" b="1" dirty="0">
                <a:solidFill>
                  <a:schemeClr val="bg1"/>
                </a:solidFill>
                <a:effectLst>
                  <a:outerShdw blurRad="50800" dist="38100" dir="10800000" algn="r" rotWithShape="0">
                    <a:prstClr val="black">
                      <a:alpha val="40000"/>
                    </a:prstClr>
                  </a:outerShdw>
                </a:effectLst>
                <a:latin typeface="Arial"/>
                <a:ea typeface="+mj-ea"/>
                <a:cs typeface="Arial"/>
              </a:rPr>
              <a:t>ORD</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who brought you out of the land of Egypt, out of the house of slavery."</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087165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Taking Scripture Literally</a:t>
            </a:r>
          </a:p>
        </p:txBody>
      </p:sp>
    </p:spTree>
    <p:extLst>
      <p:ext uri="{BB962C8B-B14F-4D97-AF65-F5344CB8AC3E}">
        <p14:creationId xmlns:p14="http://schemas.microsoft.com/office/powerpoint/2010/main" val="3707591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0856"/>
            <a:ext cx="9144000" cy="6827143"/>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Taking Scripture Literally</a:t>
            </a:r>
          </a:p>
        </p:txBody>
      </p:sp>
    </p:spTree>
    <p:extLst>
      <p:ext uri="{BB962C8B-B14F-4D97-AF65-F5344CB8AC3E}">
        <p14:creationId xmlns:p14="http://schemas.microsoft.com/office/powerpoint/2010/main" val="288939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7</a:t>
            </a:r>
          </a:p>
        </p:txBody>
      </p:sp>
    </p:spTree>
    <p:extLst>
      <p:ext uri="{BB962C8B-B14F-4D97-AF65-F5344CB8AC3E}">
        <p14:creationId xmlns:p14="http://schemas.microsoft.com/office/powerpoint/2010/main" val="47683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140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cs typeface="Arial" charset="0"/>
              </a:rPr>
              <a:t>"When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brings you into the land you are entering to possess and drives out before you many nations – the Hittites, Girgashites, Amorites, Canaanites, Perizzites, Hivites, and Jebusites, seven nations larger and stronger than you – and when the L</a:t>
            </a:r>
            <a:r>
              <a:rPr lang="en-US" altLang="ja-JP" sz="2800" b="1">
                <a:solidFill>
                  <a:srgbClr val="FFFFFF"/>
                </a:solidFill>
                <a:latin typeface="Arial" charset="0"/>
                <a:cs typeface="Arial" charset="0"/>
              </a:rPr>
              <a:t>ORD</a:t>
            </a:r>
            <a:r>
              <a:rPr lang="en-US" altLang="ja-JP" sz="3200" b="1">
                <a:solidFill>
                  <a:srgbClr val="FFFFFF"/>
                </a:solidFill>
                <a:latin typeface="Arial" charset="0"/>
                <a:cs typeface="Arial" charset="0"/>
              </a:rPr>
              <a:t> your God has delivered them over to you and you have defeated them, then </a:t>
            </a:r>
            <a:br>
              <a:rPr lang="en-US" altLang="ja-JP" sz="3200" b="1">
                <a:solidFill>
                  <a:srgbClr val="FFFFFF"/>
                </a:solidFill>
                <a:latin typeface="Arial" charset="0"/>
                <a:cs typeface="Arial" charset="0"/>
              </a:rPr>
            </a:br>
            <a:r>
              <a:rPr lang="en-US" altLang="ja-JP" sz="3600" b="1" u="sng">
                <a:solidFill>
                  <a:srgbClr val="FFFFFF"/>
                </a:solidFill>
                <a:latin typeface="Arial" charset="0"/>
                <a:cs typeface="Arial" charset="0"/>
              </a:rPr>
              <a:t>you must destroy them totally."</a:t>
            </a:r>
            <a:endParaRPr lang="en-US" sz="3600" b="1" u="sng">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en-US" sz="4800" b="1">
                <a:latin typeface="Arial" charset="0"/>
                <a:ea typeface="ＭＳ Ｐゴシック" charset="0"/>
              </a:rPr>
              <a:t>Deuteronomy 7:1-4</a:t>
            </a:r>
          </a:p>
        </p:txBody>
      </p:sp>
    </p:spTree>
    <p:extLst>
      <p:ext uri="{BB962C8B-B14F-4D97-AF65-F5344CB8AC3E}">
        <p14:creationId xmlns:p14="http://schemas.microsoft.com/office/powerpoint/2010/main" val="5990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71575"/>
            <a:ext cx="9144000" cy="82963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Destroying Pagan Images</a:t>
            </a:r>
          </a:p>
        </p:txBody>
      </p:sp>
    </p:spTree>
    <p:extLst>
      <p:ext uri="{BB962C8B-B14F-4D97-AF65-F5344CB8AC3E}">
        <p14:creationId xmlns:p14="http://schemas.microsoft.com/office/powerpoint/2010/main" val="1850672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468313" y="1447800"/>
            <a:ext cx="8135937" cy="4586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cs typeface="Arial" charset="0"/>
              </a:rPr>
              <a:t>"Make no treaty with them, and show them no mercy. Do not intermarry with them.  Do not give your daughters to their sons or take their daughters for your sons, for they will turn your sons away from following me to serve other gods, and the L</a:t>
            </a:r>
            <a:r>
              <a:rPr lang="en-US" altLang="ja-JP" sz="2800" b="1">
                <a:solidFill>
                  <a:srgbClr val="FFFFFF"/>
                </a:solidFill>
                <a:latin typeface="Arial" charset="0"/>
                <a:cs typeface="Arial" charset="0"/>
              </a:rPr>
              <a:t>ORD</a:t>
            </a:r>
            <a:r>
              <a:rPr lang="fr-FR" altLang="ja-JP" sz="3200" b="1">
                <a:solidFill>
                  <a:srgbClr val="FFFFFF"/>
                </a:solidFill>
                <a:latin typeface="Arial" charset="0"/>
                <a:cs typeface="Arial" charset="0"/>
              </a:rPr>
              <a:t>'</a:t>
            </a:r>
            <a:r>
              <a:rPr lang="en-US" altLang="ja-JP" sz="3200" b="1">
                <a:solidFill>
                  <a:srgbClr val="FFFFFF"/>
                </a:solidFill>
                <a:latin typeface="Arial" charset="0"/>
                <a:cs typeface="Arial" charset="0"/>
              </a:rPr>
              <a:t>s anger will burn against you and </a:t>
            </a:r>
            <a:br>
              <a:rPr lang="en-US" altLang="ja-JP" sz="3200" b="1">
                <a:solidFill>
                  <a:srgbClr val="FFFFFF"/>
                </a:solidFill>
                <a:latin typeface="Arial" charset="0"/>
                <a:cs typeface="Arial" charset="0"/>
              </a:rPr>
            </a:br>
            <a:r>
              <a:rPr lang="en-US" altLang="ja-JP" sz="3200" b="1" u="sng">
                <a:solidFill>
                  <a:srgbClr val="FFFFFF"/>
                </a:solidFill>
                <a:latin typeface="Arial" charset="0"/>
                <a:cs typeface="Arial" charset="0"/>
              </a:rPr>
              <a:t>will quickly destroy you.</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en-US" b="1">
                <a:latin typeface="Arial" charset="0"/>
                <a:ea typeface="ＭＳ Ｐゴシック" charset="0"/>
              </a:rPr>
              <a:t>Deuteronomy 7:1-4</a:t>
            </a:r>
          </a:p>
        </p:txBody>
      </p:sp>
    </p:spTree>
    <p:extLst>
      <p:ext uri="{BB962C8B-B14F-4D97-AF65-F5344CB8AC3E}">
        <p14:creationId xmlns:p14="http://schemas.microsoft.com/office/powerpoint/2010/main" val="111274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8</a:t>
            </a:r>
          </a:p>
        </p:txBody>
      </p:sp>
    </p:spTree>
    <p:extLst>
      <p:ext uri="{BB962C8B-B14F-4D97-AF65-F5344CB8AC3E}">
        <p14:creationId xmlns:p14="http://schemas.microsoft.com/office/powerpoint/2010/main" val="57922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spiritually </a:t>
            </a:r>
            <a:r>
              <a:rPr lang="en-US" sz="5400" b="1" dirty="0">
                <a:solidFill>
                  <a:srgbClr val="FFFF00"/>
                </a:solidFill>
                <a:effectLst>
                  <a:glow rad="127000">
                    <a:schemeClr val="tx1"/>
                  </a:glow>
                </a:effectLst>
                <a:latin typeface="Arial" charset="0"/>
                <a:ea typeface="ＭＳ Ｐゴシック" charset="0"/>
                <a:cs typeface="ＭＳ Ｐゴシック" charset="0"/>
              </a:rPr>
              <a:t>renewed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8724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6" name="Title 1"/>
          <p:cNvSpPr>
            <a:spLocks noGrp="1"/>
          </p:cNvSpPr>
          <p:nvPr>
            <p:ph type="title"/>
          </p:nvPr>
        </p:nvSpPr>
        <p:spPr>
          <a:xfrm>
            <a:off x="250825" y="365125"/>
            <a:ext cx="8424863" cy="2058988"/>
          </a:xfrm>
        </p:spPr>
        <p:txBody>
          <a:bodyPr/>
          <a:lstStyle/>
          <a:p>
            <a:pPr algn="r" eaLnBrk="1" hangingPunct="1"/>
            <a:r>
              <a:rPr lang="en-US" b="1">
                <a:solidFill>
                  <a:schemeClr val="bg1"/>
                </a:solidFill>
                <a:latin typeface="Arial" charset="0"/>
                <a:cs typeface="Arial" charset="0"/>
              </a:rPr>
              <a:t>Remember the L</a:t>
            </a:r>
            <a:r>
              <a:rPr lang="en-US" sz="4000" b="1">
                <a:solidFill>
                  <a:schemeClr val="bg1"/>
                </a:solidFill>
                <a:latin typeface="Arial" charset="0"/>
                <a:cs typeface="Arial" charset="0"/>
              </a:rPr>
              <a:t>ORD</a:t>
            </a:r>
            <a:r>
              <a:rPr lang="en-US" b="1">
                <a:solidFill>
                  <a:schemeClr val="bg1"/>
                </a:solidFill>
                <a:latin typeface="Arial" charset="0"/>
                <a:cs typeface="Arial" charset="0"/>
              </a:rPr>
              <a:t> Your God</a:t>
            </a:r>
            <a:br>
              <a:rPr lang="en-US" b="1">
                <a:solidFill>
                  <a:schemeClr val="bg1"/>
                </a:solidFill>
                <a:latin typeface="Arial" charset="0"/>
                <a:cs typeface="Arial" charset="0"/>
              </a:rPr>
            </a:br>
            <a:r>
              <a:rPr lang="en-US" sz="2400" b="1" i="1">
                <a:solidFill>
                  <a:schemeClr val="bg1"/>
                </a:solidFill>
                <a:latin typeface="Arial" charset="0"/>
                <a:cs typeface="Arial" charset="0"/>
              </a:rPr>
              <a:t>	</a:t>
            </a:r>
            <a:r>
              <a:rPr lang="en-US" sz="3600" b="1" i="1">
                <a:solidFill>
                  <a:schemeClr val="bg1"/>
                </a:solidFill>
                <a:latin typeface="Arial" charset="0"/>
                <a:cs typeface="Arial" charset="0"/>
              </a:rPr>
              <a:t>Deut. 8:1-5 (ESV)</a:t>
            </a:r>
            <a:endParaRPr lang="en-US" sz="2800" b="1" i="1">
              <a:solidFill>
                <a:schemeClr val="bg1"/>
              </a:solidFill>
              <a:latin typeface="Arial" charset="0"/>
              <a:cs typeface="Arial" charset="0"/>
            </a:endParaRPr>
          </a:p>
        </p:txBody>
      </p:sp>
    </p:spTree>
    <p:extLst>
      <p:ext uri="{BB962C8B-B14F-4D97-AF65-F5344CB8AC3E}">
        <p14:creationId xmlns:p14="http://schemas.microsoft.com/office/powerpoint/2010/main" val="2525670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Title 1"/>
          <p:cNvSpPr>
            <a:spLocks noGrp="1"/>
          </p:cNvSpPr>
          <p:nvPr>
            <p:ph type="title"/>
          </p:nvPr>
        </p:nvSpPr>
        <p:spPr>
          <a:xfrm>
            <a:off x="628650" y="365125"/>
            <a:ext cx="7886700" cy="2722563"/>
          </a:xfrm>
        </p:spPr>
        <p:txBody>
          <a:bodyPr anchor="t"/>
          <a:lstStyle/>
          <a:p>
            <a:pPr eaLnBrk="1" hangingPunct="1"/>
            <a:r>
              <a:rPr lang="en-US" sz="3200" b="1" dirty="0">
                <a:solidFill>
                  <a:schemeClr val="bg1"/>
                </a:solidFill>
                <a:latin typeface="Arial" charset="0"/>
                <a:cs typeface="Arial" charset="0"/>
              </a:rPr>
              <a:t>"The whole commandment that I command you today you shall be careful to do, that you may live and multiply, and go in and possess the land that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swore to give to your fathers (8:1). </a:t>
            </a:r>
          </a:p>
        </p:txBody>
      </p:sp>
    </p:spTree>
    <p:extLst>
      <p:ext uri="{BB962C8B-B14F-4D97-AF65-F5344CB8AC3E}">
        <p14:creationId xmlns:p14="http://schemas.microsoft.com/office/powerpoint/2010/main" val="2916439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628650" y="365125"/>
            <a:ext cx="7886700" cy="3479800"/>
          </a:xfrm>
        </p:spPr>
        <p:txBody>
          <a:bodyPr anchor="t"/>
          <a:lstStyle/>
          <a:p>
            <a:pPr eaLnBrk="1" hangingPunct="1"/>
            <a:r>
              <a:rPr lang="en-US" sz="3200" b="1" dirty="0">
                <a:solidFill>
                  <a:schemeClr val="bg1"/>
                </a:solidFill>
                <a:latin typeface="Arial" charset="0"/>
                <a:cs typeface="Arial" charset="0"/>
              </a:rPr>
              <a:t>"And you shall remember the whole way that the L</a:t>
            </a:r>
            <a:r>
              <a:rPr lang="en-US" sz="2800" b="1" dirty="0">
                <a:solidFill>
                  <a:srgbClr val="FFFFFF"/>
                </a:solidFill>
                <a:latin typeface="Arial" charset="0"/>
                <a:cs typeface="Arial" charset="0"/>
              </a:rPr>
              <a:t>ORD</a:t>
            </a:r>
            <a:r>
              <a:rPr lang="en-US" sz="3200" b="1" dirty="0">
                <a:solidFill>
                  <a:schemeClr val="bg1"/>
                </a:solidFill>
                <a:latin typeface="Arial" charset="0"/>
                <a:cs typeface="Arial" charset="0"/>
              </a:rPr>
              <a:t> your God has led you these forty years in the wilderness, that he might humble you, testing you to know what was in your heart, whether you would keep his commandments or not" (8:2). </a:t>
            </a:r>
          </a:p>
        </p:txBody>
      </p:sp>
    </p:spTree>
    <p:extLst>
      <p:ext uri="{BB962C8B-B14F-4D97-AF65-F5344CB8AC3E}">
        <p14:creationId xmlns:p14="http://schemas.microsoft.com/office/powerpoint/2010/main" val="4284263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Title 1"/>
          <p:cNvSpPr>
            <a:spLocks noGrp="1"/>
          </p:cNvSpPr>
          <p:nvPr>
            <p:ph type="title"/>
          </p:nvPr>
        </p:nvSpPr>
        <p:spPr>
          <a:xfrm>
            <a:off x="628650" y="365125"/>
            <a:ext cx="7886700" cy="3370263"/>
          </a:xfrm>
        </p:spPr>
        <p:txBody>
          <a:bodyPr anchor="t"/>
          <a:lstStyle/>
          <a:p>
            <a:pPr eaLnBrk="1" hangingPunct="1"/>
            <a:r>
              <a:rPr lang="en-US" sz="3200" b="1" dirty="0">
                <a:solidFill>
                  <a:schemeClr val="bg1"/>
                </a:solidFill>
                <a:latin typeface="Arial" charset="0"/>
                <a:cs typeface="Arial" charset="0"/>
              </a:rPr>
              <a:t>"And he humbled you and let you hunger and fed you with manna, which you did not know, nor did your fathers know, that he might make you know that man does not live by bread alone, but man lives by every word that comes from the mouth of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(8:3).</a:t>
            </a:r>
          </a:p>
        </p:txBody>
      </p:sp>
    </p:spTree>
    <p:extLst>
      <p:ext uri="{BB962C8B-B14F-4D97-AF65-F5344CB8AC3E}">
        <p14:creationId xmlns:p14="http://schemas.microsoft.com/office/powerpoint/2010/main" val="2332916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2" name="Title 1"/>
          <p:cNvSpPr>
            <a:spLocks noGrp="1"/>
          </p:cNvSpPr>
          <p:nvPr>
            <p:ph type="title"/>
          </p:nvPr>
        </p:nvSpPr>
        <p:spPr>
          <a:xfrm>
            <a:off x="628650" y="365125"/>
            <a:ext cx="7886700" cy="3370263"/>
          </a:xfrm>
        </p:spPr>
        <p:txBody>
          <a:bodyPr anchor="t"/>
          <a:lstStyle/>
          <a:p>
            <a:pPr eaLnBrk="1" hangingPunct="1"/>
            <a:r>
              <a:rPr lang="en-US" sz="3200" b="1" dirty="0">
                <a:solidFill>
                  <a:schemeClr val="bg1"/>
                </a:solidFill>
                <a:latin typeface="Arial" charset="0"/>
                <a:cs typeface="Arial" charset="0"/>
              </a:rPr>
              <a:t>"Your clothing did not wear out on you and your foot did not swell these forty years. </a:t>
            </a:r>
            <a:br>
              <a:rPr lang="en-US" sz="3200" b="1" dirty="0">
                <a:solidFill>
                  <a:schemeClr val="bg1"/>
                </a:solidFill>
                <a:latin typeface="Arial" charset="0"/>
                <a:cs typeface="Arial" charset="0"/>
              </a:rPr>
            </a:br>
            <a:br>
              <a:rPr lang="en-US" sz="3200" b="1" dirty="0">
                <a:solidFill>
                  <a:schemeClr val="bg1"/>
                </a:solidFill>
                <a:latin typeface="Arial" charset="0"/>
                <a:cs typeface="Arial" charset="0"/>
              </a:rPr>
            </a:br>
            <a:r>
              <a:rPr lang="en-US" sz="3200" b="1" baseline="30000" dirty="0">
                <a:solidFill>
                  <a:schemeClr val="bg1"/>
                </a:solidFill>
                <a:latin typeface="Arial" charset="0"/>
                <a:cs typeface="Arial" charset="0"/>
              </a:rPr>
              <a:t>5</a:t>
            </a:r>
            <a:r>
              <a:rPr lang="en-US" sz="3200" b="1" dirty="0">
                <a:solidFill>
                  <a:schemeClr val="bg1"/>
                </a:solidFill>
                <a:latin typeface="Arial" charset="0"/>
                <a:cs typeface="Arial" charset="0"/>
              </a:rPr>
              <a:t> Know then in your heart that, as a man disciplines his son,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your God disciplines you" (8:4-5).</a:t>
            </a:r>
          </a:p>
        </p:txBody>
      </p:sp>
    </p:spTree>
    <p:extLst>
      <p:ext uri="{BB962C8B-B14F-4D97-AF65-F5344CB8AC3E}">
        <p14:creationId xmlns:p14="http://schemas.microsoft.com/office/powerpoint/2010/main" val="658478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12</a:t>
            </a:r>
          </a:p>
        </p:txBody>
      </p:sp>
    </p:spTree>
    <p:extLst>
      <p:ext uri="{BB962C8B-B14F-4D97-AF65-F5344CB8AC3E}">
        <p14:creationId xmlns:p14="http://schemas.microsoft.com/office/powerpoint/2010/main" val="887120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buFont typeface="Webdings" pitchFamily="-111" charset="2"/>
              <a:buChar char="¨"/>
              <a:defRPr/>
            </a:pPr>
            <a:r>
              <a:rPr lang="en-US" sz="3600" b="1" dirty="0">
                <a:solidFill>
                  <a:srgbClr val="000000"/>
                </a:solidFill>
                <a:latin typeface="Arial"/>
                <a:cs typeface="Arial"/>
              </a:rPr>
              <a:t> Introduction to Decalogue </a:t>
            </a:r>
            <a:r>
              <a:rPr lang="en-US" sz="2000" b="1" dirty="0">
                <a:solidFill>
                  <a:srgbClr val="000000"/>
                </a:solidFill>
                <a:latin typeface="Arial"/>
                <a:cs typeface="Arial"/>
              </a:rPr>
              <a:t>(4:44–5:33)</a:t>
            </a:r>
            <a:r>
              <a:rPr lang="en-US" sz="3600" b="1" dirty="0">
                <a:solidFill>
                  <a:srgbClr val="000000"/>
                </a:solidFill>
                <a:latin typeface="Arial"/>
                <a:cs typeface="Arial"/>
              </a:rPr>
              <a:t> </a:t>
            </a:r>
          </a:p>
        </p:txBody>
      </p:sp>
      <p:sp>
        <p:nvSpPr>
          <p:cNvPr id="65540" name="Text Box 4"/>
          <p:cNvSpPr txBox="1">
            <a:spLocks noChangeArrowheads="1"/>
          </p:cNvSpPr>
          <p:nvPr/>
        </p:nvSpPr>
        <p:spPr bwMode="auto">
          <a:xfrm>
            <a:off x="323850" y="3141663"/>
            <a:ext cx="67865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eaLnBrk="1" hangingPunct="1">
              <a:buFont typeface="Webdings" charset="0"/>
              <a:buChar char="¨"/>
              <a:defRPr/>
            </a:pPr>
            <a:r>
              <a:rPr lang="en-US" sz="3600" b="1" dirty="0">
                <a:solidFill>
                  <a:srgbClr val="000000"/>
                </a:solidFill>
                <a:latin typeface="Arial"/>
                <a:cs typeface="Arial"/>
              </a:rPr>
              <a:t> The </a:t>
            </a:r>
            <a:r>
              <a:rPr lang="en-US" sz="3600" b="1" dirty="0" err="1">
                <a:solidFill>
                  <a:srgbClr val="000000"/>
                </a:solidFill>
                <a:latin typeface="Arial"/>
                <a:cs typeface="Arial"/>
              </a:rPr>
              <a:t>Shema</a:t>
            </a:r>
            <a:r>
              <a:rPr lang="en-US" sz="3600" b="1" dirty="0">
                <a:solidFill>
                  <a:srgbClr val="000000"/>
                </a:solidFill>
                <a:latin typeface="Arial"/>
                <a:cs typeface="Arial"/>
              </a:rPr>
              <a:t> </a:t>
            </a:r>
            <a:r>
              <a:rPr lang="en-US" sz="2000" b="1" dirty="0">
                <a:solidFill>
                  <a:srgbClr val="000000"/>
                </a:solidFill>
                <a:latin typeface="Arial"/>
                <a:cs typeface="Arial"/>
              </a:rPr>
              <a:t>(6–11)</a:t>
            </a:r>
            <a:endParaRPr lang="en-US" sz="3600" b="1" dirty="0">
              <a:solidFill>
                <a:srgbClr val="000000"/>
              </a:solidFill>
              <a:latin typeface="Arial"/>
              <a:cs typeface="Arial"/>
            </a:endParaRPr>
          </a:p>
        </p:txBody>
      </p:sp>
      <p:sp>
        <p:nvSpPr>
          <p:cNvPr id="65541" name="Text Box 5"/>
          <p:cNvSpPr txBox="1">
            <a:spLocks noChangeArrowheads="1"/>
          </p:cNvSpPr>
          <p:nvPr/>
        </p:nvSpPr>
        <p:spPr bwMode="auto">
          <a:xfrm>
            <a:off x="323850" y="4114800"/>
            <a:ext cx="8883650"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ebdings" charset="0"/>
              <a:buChar char="¨"/>
              <a:defRPr/>
            </a:pPr>
            <a:r>
              <a:rPr lang="en-US" sz="3600" b="1" dirty="0">
                <a:solidFill>
                  <a:srgbClr val="000000"/>
                </a:solidFill>
                <a:latin typeface="Arial"/>
                <a:cs typeface="Arial"/>
              </a:rPr>
              <a:t> Religious &amp; Ceremonial Laws </a:t>
            </a:r>
            <a:r>
              <a:rPr lang="en-US" sz="2000" b="1" dirty="0">
                <a:solidFill>
                  <a:srgbClr val="000000"/>
                </a:solidFill>
                <a:latin typeface="Arial"/>
                <a:cs typeface="Arial"/>
              </a:rPr>
              <a:t>(12:1–16:17)</a:t>
            </a:r>
            <a:endParaRPr lang="en-US" sz="3600"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en-US" sz="3600" b="1" dirty="0">
                <a:solidFill>
                  <a:srgbClr val="FFFFFF"/>
                </a:solidFill>
                <a:effectLst/>
                <a:latin typeface="Arial"/>
                <a:cs typeface="Arial"/>
              </a:rPr>
              <a:t>Sermon # 2: Stipulations </a:t>
            </a:r>
            <a:br>
              <a:rPr lang="en-US" sz="3600" b="1" dirty="0">
                <a:solidFill>
                  <a:srgbClr val="FFFFFF"/>
                </a:solidFill>
                <a:effectLst/>
                <a:latin typeface="Arial"/>
                <a:cs typeface="Arial"/>
              </a:rPr>
            </a:br>
            <a:r>
              <a:rPr lang="en-US" sz="3600" b="1" dirty="0">
                <a:solidFill>
                  <a:srgbClr val="FFFFFF"/>
                </a:solidFill>
                <a:effectLst/>
                <a:latin typeface="Arial"/>
                <a:cs typeface="Arial"/>
              </a:rPr>
              <a:t>(4:44–26:19)</a:t>
            </a:r>
          </a:p>
        </p:txBody>
      </p:sp>
    </p:spTree>
    <p:extLst>
      <p:ext uri="{BB962C8B-B14F-4D97-AF65-F5344CB8AC3E}">
        <p14:creationId xmlns:p14="http://schemas.microsoft.com/office/powerpoint/2010/main" val="4257856373"/>
      </p:ext>
    </p:extLst>
  </p:cSld>
  <p:clrMapOvr>
    <a:overrideClrMapping bg1="lt1" tx1="dk1" bg2="lt2" tx2="dk2" accent1="accent1" accent2="accent2" accent3="accent3" accent4="accent4" accent5="accent5" accent6="accent6" hlink="hlink" folHlink="folHlink"/>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13</a:t>
            </a:r>
          </a:p>
        </p:txBody>
      </p:sp>
    </p:spTree>
    <p:extLst>
      <p:ext uri="{BB962C8B-B14F-4D97-AF65-F5344CB8AC3E}">
        <p14:creationId xmlns:p14="http://schemas.microsoft.com/office/powerpoint/2010/main" val="1358696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1476375" y="1447800"/>
            <a:ext cx="5111750" cy="4359275"/>
          </a:xfrm>
          <a:prstGeom prst="rect">
            <a:avLst/>
          </a:prstGeom>
          <a:noFill/>
          <a:ln w="9525">
            <a:noFill/>
            <a:miter lim="800000"/>
            <a:headEnd/>
            <a:tailEnd/>
          </a:ln>
          <a:effectLst/>
        </p:spPr>
        <p:txBody>
          <a:bodyPr>
            <a:spAutoFit/>
          </a:bodyPr>
          <a:lstStyle/>
          <a:p>
            <a:pPr marL="442913" indent="-442913">
              <a:spcBef>
                <a:spcPct val="50000"/>
              </a:spcBef>
              <a:buFontTx/>
              <a:buChar char="•"/>
              <a:defRPr/>
            </a:pPr>
            <a:r>
              <a:rPr lang="en-US" sz="4000" b="1" dirty="0">
                <a:solidFill>
                  <a:srgbClr val="FFFFFF"/>
                </a:solidFill>
                <a:latin typeface="Arial"/>
                <a:cs typeface="Arial"/>
              </a:rPr>
              <a:t>Criminal </a:t>
            </a:r>
          </a:p>
          <a:p>
            <a:pPr marL="442913" indent="-442913">
              <a:spcBef>
                <a:spcPct val="50000"/>
              </a:spcBef>
              <a:buFontTx/>
              <a:buChar char="•"/>
              <a:defRPr/>
            </a:pPr>
            <a:r>
              <a:rPr lang="en-US" sz="4000" b="1" dirty="0">
                <a:solidFill>
                  <a:srgbClr val="FFFFFF"/>
                </a:solidFill>
                <a:latin typeface="Arial"/>
                <a:cs typeface="Arial"/>
              </a:rPr>
              <a:t>Civil</a:t>
            </a:r>
          </a:p>
          <a:p>
            <a:pPr marL="442913" indent="-442913">
              <a:spcBef>
                <a:spcPct val="50000"/>
              </a:spcBef>
              <a:buFontTx/>
              <a:buChar char="•"/>
              <a:defRPr/>
            </a:pPr>
            <a:r>
              <a:rPr lang="en-US" sz="4000" b="1" dirty="0">
                <a:solidFill>
                  <a:srgbClr val="FFFFFF"/>
                </a:solidFill>
                <a:latin typeface="Arial"/>
                <a:cs typeface="Arial"/>
              </a:rPr>
              <a:t>Family</a:t>
            </a:r>
          </a:p>
          <a:p>
            <a:pPr marL="442913" indent="-442913">
              <a:spcBef>
                <a:spcPct val="50000"/>
              </a:spcBef>
              <a:buFontTx/>
              <a:buChar char="•"/>
              <a:defRPr/>
            </a:pPr>
            <a:r>
              <a:rPr lang="en-US" sz="4000" b="1" dirty="0">
                <a:solidFill>
                  <a:srgbClr val="FFFFFF"/>
                </a:solidFill>
                <a:latin typeface="Arial"/>
                <a:cs typeface="Arial"/>
              </a:rPr>
              <a:t>Religious</a:t>
            </a:r>
          </a:p>
          <a:p>
            <a:pPr marL="442913" indent="-442913">
              <a:spcBef>
                <a:spcPct val="50000"/>
              </a:spcBef>
              <a:buFontTx/>
              <a:buChar char="•"/>
              <a:defRPr/>
            </a:pPr>
            <a:r>
              <a:rPr lang="en-US" sz="4000" b="1" dirty="0">
                <a:solidFill>
                  <a:srgbClr val="FFFFFF"/>
                </a:solidFill>
                <a:latin typeface="Arial"/>
                <a:cs typeface="Arial"/>
              </a:rPr>
              <a:t>Charitable</a:t>
            </a:r>
          </a:p>
        </p:txBody>
      </p:sp>
      <p:sp>
        <p:nvSpPr>
          <p:cNvPr id="4" name="Title 3"/>
          <p:cNvSpPr>
            <a:spLocks noGrp="1"/>
          </p:cNvSpPr>
          <p:nvPr>
            <p:ph type="title" idx="4294967295"/>
          </p:nvPr>
        </p:nvSpPr>
        <p:spPr>
          <a:xfrm>
            <a:off x="228600" y="304800"/>
            <a:ext cx="8534400" cy="914400"/>
          </a:xfrm>
          <a:solidFill>
            <a:srgbClr val="0000FF"/>
          </a:solidFill>
        </p:spPr>
        <p:txBody>
          <a:bodyPr/>
          <a:lstStyle/>
          <a:p>
            <a:pPr>
              <a:defRPr/>
            </a:pPr>
            <a:r>
              <a:rPr lang="en-US" b="1">
                <a:solidFill>
                  <a:schemeClr val="bg1"/>
                </a:solidFill>
                <a:effectLst>
                  <a:outerShdw blurRad="38100" dist="38100" dir="2700000" algn="tl">
                    <a:srgbClr val="000000"/>
                  </a:outerShdw>
                </a:effectLst>
                <a:ea typeface="ＭＳ Ｐゴシック" charset="0"/>
              </a:rPr>
              <a:t>Categories of the Mosaic Law</a:t>
            </a:r>
            <a:endParaRPr lang="en-US" sz="4800" b="1">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1360041542"/>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Deuteronomy 16</a:t>
            </a:r>
          </a:p>
        </p:txBody>
      </p:sp>
    </p:spTree>
    <p:extLst>
      <p:ext uri="{BB962C8B-B14F-4D97-AF65-F5344CB8AC3E}">
        <p14:creationId xmlns:p14="http://schemas.microsoft.com/office/powerpoint/2010/main" val="91490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cstate="screen">
            <a:extLst>
              <a:ext uri="{28A0092B-C50C-407E-A947-70E740481C1C}">
                <a14:useLocalDpi xmlns:a14="http://schemas.microsoft.com/office/drawing/2010/main"/>
              </a:ext>
            </a:extLst>
          </a:blip>
          <a:srcRect r="-321"/>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Kadesh- barnea</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Wilderness Wanderings</a:t>
            </a: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fontAlgn="auto" hangingPunct="0">
              <a:spcBef>
                <a:spcPct val="50000"/>
              </a:spcBef>
              <a:spcAft>
                <a:spcPts val="0"/>
              </a:spcAft>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Egypt</a:t>
            </a: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eaLnBrk="0" fontAlgn="auto" hangingPunct="0">
              <a:spcBef>
                <a:spcPct val="50000"/>
              </a:spcBef>
              <a:spcAft>
                <a:spcPts val="0"/>
              </a:spcAft>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ct val="50000"/>
              </a:spcBef>
              <a:spcAft>
                <a:spcPts val="0"/>
              </a:spcAft>
            </a:pPr>
            <a:r>
              <a:rPr lang="en-US" sz="3200" b="1">
                <a:solidFill>
                  <a:srgbClr val="FFFFFF"/>
                </a:solidFill>
                <a:effectLst>
                  <a:glow rad="228600">
                    <a:srgbClr val="000000"/>
                  </a:glow>
                </a:effectLst>
                <a:latin typeface="Arial" charset="0"/>
                <a:cs typeface="Arial" charset="0"/>
              </a:rPr>
              <a:t>Mt. Sinai</a:t>
            </a:r>
          </a:p>
        </p:txBody>
      </p:sp>
    </p:spTree>
    <p:extLst>
      <p:ext uri="{BB962C8B-B14F-4D97-AF65-F5344CB8AC3E}">
        <p14:creationId xmlns:p14="http://schemas.microsoft.com/office/powerpoint/2010/main" val="493532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0843"/>
                                        </p:tgtEl>
                                        <p:attrNameLst>
                                          <p:attrName>style.visibility</p:attrName>
                                        </p:attrNameLst>
                                      </p:cBhvr>
                                      <p:to>
                                        <p:strVal val="visible"/>
                                      </p:to>
                                    </p:set>
                                    <p:animEffect transition="in" filter="wipe(left)">
                                      <p:cBhvr>
                                        <p:cTn id="16"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buFont typeface="Webdings" pitchFamily="-111" charset="2"/>
              <a:buChar char="¨"/>
              <a:defRPr/>
            </a:pPr>
            <a:r>
              <a:rPr lang="en-US" sz="3600" b="1" dirty="0">
                <a:solidFill>
                  <a:srgbClr val="000000"/>
                </a:solidFill>
                <a:latin typeface="Arial"/>
                <a:cs typeface="Arial"/>
              </a:rPr>
              <a:t> Introduction to Decalogue </a:t>
            </a:r>
            <a:r>
              <a:rPr lang="en-US" sz="2000" b="1" dirty="0">
                <a:solidFill>
                  <a:srgbClr val="000000"/>
                </a:solidFill>
                <a:latin typeface="Arial"/>
                <a:cs typeface="Arial"/>
              </a:rPr>
              <a:t>(4:44–5:33)</a:t>
            </a:r>
            <a:r>
              <a:rPr lang="en-US" sz="3600" b="1" dirty="0">
                <a:solidFill>
                  <a:srgbClr val="000000"/>
                </a:solidFill>
                <a:latin typeface="Arial"/>
                <a:cs typeface="Arial"/>
              </a:rPr>
              <a:t> </a:t>
            </a:r>
          </a:p>
        </p:txBody>
      </p:sp>
      <p:sp>
        <p:nvSpPr>
          <p:cNvPr id="65540" name="Text Box 4"/>
          <p:cNvSpPr txBox="1">
            <a:spLocks noChangeArrowheads="1"/>
          </p:cNvSpPr>
          <p:nvPr/>
        </p:nvSpPr>
        <p:spPr bwMode="auto">
          <a:xfrm>
            <a:off x="323850" y="3141663"/>
            <a:ext cx="67865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eaLnBrk="1" hangingPunct="1">
              <a:buFont typeface="Webdings" charset="0"/>
              <a:buChar char="¨"/>
              <a:defRPr/>
            </a:pPr>
            <a:r>
              <a:rPr lang="en-US" sz="3600" b="1" dirty="0">
                <a:solidFill>
                  <a:srgbClr val="000000"/>
                </a:solidFill>
                <a:latin typeface="Arial"/>
                <a:cs typeface="Arial"/>
              </a:rPr>
              <a:t> The </a:t>
            </a:r>
            <a:r>
              <a:rPr lang="en-US" sz="3600" b="1" dirty="0" err="1">
                <a:solidFill>
                  <a:srgbClr val="000000"/>
                </a:solidFill>
                <a:latin typeface="Arial"/>
                <a:cs typeface="Arial"/>
              </a:rPr>
              <a:t>Shema</a:t>
            </a:r>
            <a:r>
              <a:rPr lang="en-US" sz="3600" b="1" dirty="0">
                <a:solidFill>
                  <a:srgbClr val="000000"/>
                </a:solidFill>
                <a:latin typeface="Arial"/>
                <a:cs typeface="Arial"/>
              </a:rPr>
              <a:t> </a:t>
            </a:r>
            <a:r>
              <a:rPr lang="en-US" sz="2000" b="1" dirty="0">
                <a:solidFill>
                  <a:srgbClr val="000000"/>
                </a:solidFill>
                <a:latin typeface="Arial"/>
                <a:cs typeface="Arial"/>
              </a:rPr>
              <a:t>(6–11)</a:t>
            </a:r>
            <a:endParaRPr lang="en-US" sz="3600" b="1" dirty="0">
              <a:solidFill>
                <a:srgbClr val="000000"/>
              </a:solidFill>
              <a:latin typeface="Arial"/>
              <a:cs typeface="Arial"/>
            </a:endParaRPr>
          </a:p>
        </p:txBody>
      </p:sp>
      <p:sp>
        <p:nvSpPr>
          <p:cNvPr id="65541" name="Text Box 5"/>
          <p:cNvSpPr txBox="1">
            <a:spLocks noChangeArrowheads="1"/>
          </p:cNvSpPr>
          <p:nvPr/>
        </p:nvSpPr>
        <p:spPr bwMode="auto">
          <a:xfrm>
            <a:off x="323850" y="4114800"/>
            <a:ext cx="8883650"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ebdings" charset="0"/>
              <a:buChar char="¨"/>
              <a:defRPr/>
            </a:pPr>
            <a:r>
              <a:rPr lang="en-US" sz="3600" b="1" dirty="0">
                <a:solidFill>
                  <a:srgbClr val="000000"/>
                </a:solidFill>
                <a:latin typeface="Arial"/>
                <a:cs typeface="Arial"/>
              </a:rPr>
              <a:t> Religious &amp; Ceremonial Laws </a:t>
            </a:r>
            <a:r>
              <a:rPr lang="en-US" sz="2000" b="1" dirty="0">
                <a:solidFill>
                  <a:srgbClr val="000000"/>
                </a:solidFill>
                <a:latin typeface="Arial"/>
                <a:cs typeface="Arial"/>
              </a:rPr>
              <a:t>(12:1–16:17)</a:t>
            </a:r>
            <a:endParaRPr lang="en-US" sz="3600" b="1" dirty="0">
              <a:solidFill>
                <a:srgbClr val="000000"/>
              </a:solidFill>
              <a:latin typeface="Arial"/>
              <a:cs typeface="Arial"/>
            </a:endParaRPr>
          </a:p>
        </p:txBody>
      </p:sp>
      <p:sp>
        <p:nvSpPr>
          <p:cNvPr id="65542" name="Text Box 6"/>
          <p:cNvSpPr txBox="1">
            <a:spLocks noChangeArrowheads="1"/>
          </p:cNvSpPr>
          <p:nvPr/>
        </p:nvSpPr>
        <p:spPr bwMode="auto">
          <a:xfrm>
            <a:off x="323850" y="5089525"/>
            <a:ext cx="8836025"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ebdings" charset="0"/>
              <a:buChar char="¨"/>
              <a:defRPr/>
            </a:pPr>
            <a:r>
              <a:rPr lang="en-US" sz="3600" b="1" dirty="0">
                <a:solidFill>
                  <a:srgbClr val="000000"/>
                </a:solidFill>
                <a:latin typeface="Arial"/>
                <a:cs typeface="Arial"/>
              </a:rPr>
              <a:t> Civil and Social Laws </a:t>
            </a:r>
            <a:r>
              <a:rPr lang="en-US" sz="2000" b="1" dirty="0">
                <a:solidFill>
                  <a:srgbClr val="000000"/>
                </a:solidFill>
                <a:latin typeface="Arial"/>
                <a:cs typeface="Arial"/>
              </a:rPr>
              <a:t>(16:18–26:19)</a:t>
            </a:r>
            <a:endParaRPr lang="en-US" sz="3600"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en-US" sz="3600" b="1" dirty="0">
                <a:solidFill>
                  <a:srgbClr val="FFFFFF"/>
                </a:solidFill>
                <a:effectLst/>
                <a:latin typeface="Arial"/>
                <a:cs typeface="Arial"/>
              </a:rPr>
              <a:t>Sermon # 2: Stipulations </a:t>
            </a:r>
            <a:br>
              <a:rPr lang="en-US" sz="3600" b="1" dirty="0">
                <a:solidFill>
                  <a:srgbClr val="FFFFFF"/>
                </a:solidFill>
                <a:effectLst/>
                <a:latin typeface="Arial"/>
                <a:cs typeface="Arial"/>
              </a:rPr>
            </a:br>
            <a:r>
              <a:rPr lang="en-US" sz="3600" b="1" dirty="0">
                <a:solidFill>
                  <a:srgbClr val="FFFFFF"/>
                </a:solidFill>
                <a:effectLst/>
                <a:latin typeface="Arial"/>
                <a:cs typeface="Arial"/>
              </a:rPr>
              <a:t>(4:44–26:19)</a:t>
            </a:r>
          </a:p>
        </p:txBody>
      </p:sp>
    </p:spTree>
    <p:extLst>
      <p:ext uri="{BB962C8B-B14F-4D97-AF65-F5344CB8AC3E}">
        <p14:creationId xmlns:p14="http://schemas.microsoft.com/office/powerpoint/2010/main" val="2156788076"/>
      </p:ext>
    </p:extLst>
  </p:cSld>
  <p:clrMapOvr>
    <a:overrideClrMapping bg1="lt1" tx1="dk1" bg2="lt2" tx2="dk2" accent1="accent1" accent2="accent2" accent3="accent3" accent4="accent4" accent5="accent5" accent6="accent6" hlink="hlink" folHlink="folHlink"/>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6" name="Text Box 8"/>
          <p:cNvSpPr txBox="1">
            <a:spLocks noChangeArrowheads="1"/>
          </p:cNvSpPr>
          <p:nvPr/>
        </p:nvSpPr>
        <p:spPr bwMode="auto">
          <a:xfrm>
            <a:off x="683568" y="2348880"/>
            <a:ext cx="75438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0800" dirty="0">
                <a:latin typeface="Arial"/>
                <a:cs typeface="Arial"/>
              </a:rPr>
              <a:t>LOVE </a:t>
            </a:r>
            <a:br>
              <a:rPr lang="en-US" sz="10800" dirty="0">
                <a:latin typeface="Arial"/>
                <a:cs typeface="Arial"/>
              </a:rPr>
            </a:br>
            <a:r>
              <a:rPr lang="en-US" sz="10800" dirty="0">
                <a:latin typeface="Arial"/>
                <a:cs typeface="Arial"/>
              </a:rPr>
              <a:t>&amp; OBEY</a:t>
            </a:r>
          </a:p>
        </p:txBody>
      </p:sp>
      <p:sp>
        <p:nvSpPr>
          <p:cNvPr id="349186" name="Title 3"/>
          <p:cNvSpPr>
            <a:spLocks noGrp="1"/>
          </p:cNvSpPr>
          <p:nvPr>
            <p:ph type="ctrTitle"/>
          </p:nvPr>
        </p:nvSpPr>
        <p:spPr>
          <a:xfrm>
            <a:off x="685800" y="152400"/>
            <a:ext cx="6189663" cy="2286000"/>
          </a:xfrm>
        </p:spPr>
        <p:txBody>
          <a:bodyPr/>
          <a:lstStyle/>
          <a:p>
            <a:r>
              <a:rPr lang="en-US" sz="5400" i="1">
                <a:solidFill>
                  <a:srgbClr val="EBF010"/>
                </a:solidFill>
                <a:latin typeface="Arial"/>
                <a:ea typeface="ＭＳ Ｐゴシック" charset="0"/>
                <a:cs typeface="Arial"/>
              </a:rPr>
              <a:t>What does it have to do with me?</a:t>
            </a:r>
            <a:endParaRPr lang="en-US" sz="2800">
              <a:latin typeface="Arial"/>
              <a:ea typeface="ＭＳ Ｐゴシック" charset="0"/>
              <a:cs typeface="Arial"/>
            </a:endParaRPr>
          </a:p>
        </p:txBody>
      </p:sp>
    </p:spTree>
    <p:extLst>
      <p:ext uri="{BB962C8B-B14F-4D97-AF65-F5344CB8AC3E}">
        <p14:creationId xmlns:p14="http://schemas.microsoft.com/office/powerpoint/2010/main" val="1029680348"/>
      </p:ext>
    </p:extLst>
  </p:cSld>
  <p:clrMapOvr>
    <a:overrideClrMapping bg1="dk2" tx1="lt1" bg2="dk1" tx2="lt2" accent1="accent1" accent2="accent2" accent3="accent3" accent4="accent4" accent5="accent5" accent6="accent6" hlink="hlink" folHlink="folHlink"/>
  </p:clrMapOvr>
  <p:transition spd="med">
    <p:comb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000" b="1" dirty="0">
                  <a:solidFill>
                    <a:srgbClr val="FFFFFF"/>
                  </a:solidFill>
                </a:rPr>
                <a:t>Love God</a:t>
              </a:r>
              <a:endParaRPr lang="en-US" sz="3200" b="1" dirty="0">
                <a:solidFill>
                  <a:srgbClr val="FFFFFF"/>
                </a:solidFill>
                <a:latin typeface="Times New Roman"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spiritually </a:t>
            </a:r>
            <a:r>
              <a:rPr lang="en-US" sz="5400" b="1" dirty="0">
                <a:solidFill>
                  <a:srgbClr val="FFFF00"/>
                </a:solidFill>
                <a:effectLst>
                  <a:glow rad="127000">
                    <a:schemeClr val="tx1"/>
                  </a:glow>
                </a:effectLst>
                <a:latin typeface="Arial" charset="0"/>
                <a:ea typeface="ＭＳ Ｐゴシック" charset="0"/>
                <a:cs typeface="ＭＳ Ｐゴシック" charset="0"/>
              </a:rPr>
              <a:t>renewed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378846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Thank</a:t>
            </a:r>
            <a:r>
              <a:rPr lang="en-US" sz="4800" b="1" dirty="0">
                <a:effectLst>
                  <a:glow rad="127000">
                    <a:schemeClr val="tx1"/>
                  </a:glow>
                </a:effectLst>
                <a:latin typeface="Arial" charset="0"/>
                <a:ea typeface="ＭＳ Ｐゴシック" charset="0"/>
                <a:cs typeface="ＭＳ Ｐゴシック" charset="0"/>
              </a:rPr>
              <a:t> God for his faithfulness in your past.</a:t>
            </a: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1:1–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4:43</a:t>
            </a:r>
          </a:p>
        </p:txBody>
      </p:sp>
    </p:spTree>
    <p:extLst>
      <p:ext uri="{BB962C8B-B14F-4D97-AF65-F5344CB8AC3E}">
        <p14:creationId xmlns:p14="http://schemas.microsoft.com/office/powerpoint/2010/main" val="239869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God now in your present.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1:1–</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4:43</a:t>
            </a:r>
          </a:p>
        </p:txBody>
      </p:sp>
      <p:sp>
        <p:nvSpPr>
          <p:cNvPr id="9"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4:44–</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26:19</a:t>
            </a:r>
          </a:p>
        </p:txBody>
      </p:sp>
    </p:spTree>
    <p:extLst>
      <p:ext uri="{BB962C8B-B14F-4D97-AF65-F5344CB8AC3E}">
        <p14:creationId xmlns:p14="http://schemas.microsoft.com/office/powerpoint/2010/main" val="3563782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with hope in your future.</a:t>
            </a: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1:1–</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4:43</a:t>
            </a:r>
          </a:p>
        </p:txBody>
      </p:sp>
      <p:sp>
        <p:nvSpPr>
          <p:cNvPr id="10"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4:44–</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26:19</a:t>
            </a:r>
          </a:p>
        </p:txBody>
      </p:sp>
      <p:sp>
        <p:nvSpPr>
          <p:cNvPr id="11" name="Rectangle 2"/>
          <p:cNvSpPr txBox="1">
            <a:spLocks noChangeArrowheads="1"/>
          </p:cNvSpPr>
          <p:nvPr/>
        </p:nvSpPr>
        <p:spPr bwMode="auto">
          <a:xfrm>
            <a:off x="6156176" y="5365519"/>
            <a:ext cx="298782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27:1–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34:12</a:t>
            </a:r>
          </a:p>
        </p:txBody>
      </p:sp>
    </p:spTree>
    <p:extLst>
      <p:ext uri="{BB962C8B-B14F-4D97-AF65-F5344CB8AC3E}">
        <p14:creationId xmlns:p14="http://schemas.microsoft.com/office/powerpoint/2010/main" val="2771587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66187" cy="495300"/>
          </a:xfrm>
        </p:spPr>
        <p:txBody>
          <a:bodyPr/>
          <a:lstStyle/>
          <a:p>
            <a:pPr>
              <a:defRPr/>
            </a:pPr>
            <a:r>
              <a:rPr lang="en-US" sz="3200" dirty="0">
                <a:solidFill>
                  <a:schemeClr val="tx1"/>
                </a:solidFill>
              </a:rPr>
              <a:t>Deuteronomy</a:t>
            </a:r>
          </a:p>
        </p:txBody>
      </p:sp>
      <p:sp>
        <p:nvSpPr>
          <p:cNvPr id="312323"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147</a:t>
            </a:r>
          </a:p>
        </p:txBody>
      </p:sp>
      <p:graphicFrame>
        <p:nvGraphicFramePr>
          <p:cNvPr id="3" name="Table 5">
            <a:extLst>
              <a:ext uri="{FF2B5EF4-FFF2-40B4-BE49-F238E27FC236}">
                <a16:creationId xmlns:a16="http://schemas.microsoft.com/office/drawing/2014/main" id="{B247B5BB-8F80-A64C-9F4A-3A776FDA5863}"/>
              </a:ext>
            </a:extLst>
          </p:cNvPr>
          <p:cNvGraphicFramePr>
            <a:graphicFrameLocks noGrp="1"/>
          </p:cNvGraphicFramePr>
          <p:nvPr/>
        </p:nvGraphicFramePr>
        <p:xfrm>
          <a:off x="0" y="539924"/>
          <a:ext cx="9144000" cy="6364228"/>
        </p:xfrm>
        <a:graphic>
          <a:graphicData uri="http://schemas.openxmlformats.org/drawingml/2006/table">
            <a:tbl>
              <a:tblPr firstRow="1" bandRow="1">
                <a:tableStyleId>{5C22544A-7EE6-4342-B048-85BDC9FD1C3A}</a:tableStyleId>
              </a:tblPr>
              <a:tblGrid>
                <a:gridCol w="1456267">
                  <a:extLst>
                    <a:ext uri="{9D8B030D-6E8A-4147-A177-3AD203B41FA5}">
                      <a16:colId xmlns:a16="http://schemas.microsoft.com/office/drawing/2014/main" val="1771209613"/>
                    </a:ext>
                  </a:extLst>
                </a:gridCol>
                <a:gridCol w="2531533">
                  <a:extLst>
                    <a:ext uri="{9D8B030D-6E8A-4147-A177-3AD203B41FA5}">
                      <a16:colId xmlns:a16="http://schemas.microsoft.com/office/drawing/2014/main" val="2619648304"/>
                    </a:ext>
                  </a:extLst>
                </a:gridCol>
                <a:gridCol w="2565400">
                  <a:extLst>
                    <a:ext uri="{9D8B030D-6E8A-4147-A177-3AD203B41FA5}">
                      <a16:colId xmlns:a16="http://schemas.microsoft.com/office/drawing/2014/main" val="189638092"/>
                    </a:ext>
                  </a:extLst>
                </a:gridCol>
                <a:gridCol w="1303867">
                  <a:extLst>
                    <a:ext uri="{9D8B030D-6E8A-4147-A177-3AD203B41FA5}">
                      <a16:colId xmlns:a16="http://schemas.microsoft.com/office/drawing/2014/main" val="1748899449"/>
                    </a:ext>
                  </a:extLst>
                </a:gridCol>
                <a:gridCol w="1286933">
                  <a:extLst>
                    <a:ext uri="{9D8B030D-6E8A-4147-A177-3AD203B41FA5}">
                      <a16:colId xmlns:a16="http://schemas.microsoft.com/office/drawing/2014/main" val="3983121113"/>
                    </a:ext>
                  </a:extLst>
                </a:gridCol>
              </a:tblGrid>
              <a:tr h="467643">
                <a:tc gridSpan="5">
                  <a:txBody>
                    <a:bodyPr/>
                    <a:lstStyle/>
                    <a:p>
                      <a:pPr algn="ctr"/>
                      <a:r>
                        <a:rPr lang="en-US" sz="2400" b="1" kern="1200" dirty="0">
                          <a:solidFill>
                            <a:schemeClr val="lt1"/>
                          </a:solidFill>
                          <a:effectLst/>
                          <a:latin typeface="Arial" panose="020B0604020202020204" pitchFamily="34" charset="0"/>
                          <a:ea typeface="+mn-ea"/>
                          <a:cs typeface="Arial" panose="020B0604020202020204" pitchFamily="34" charset="0"/>
                        </a:rPr>
                        <a:t>Renewal of the Mosaic Covenant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31965363"/>
                  </a:ext>
                </a:extLst>
              </a:tr>
              <a:tr h="1202665">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Intro &amp; 1</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(Past Faithfulness)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Love Laws)</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4:44–26:19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 </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&amp; 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Sermons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(Future Hope)</a:t>
                      </a:r>
                      <a:br>
                        <a:rPr lang="en-US" sz="1800" b="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27:1–34:12</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FOCUS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216919"/>
                  </a:ext>
                </a:extLst>
              </a:tr>
              <a:tr h="2405330">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DIVISIONS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Preamble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God’s Acts for Israel</a:t>
                      </a:r>
                      <a:b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(1:5–4:43)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Commandments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(4:44–11:32)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Ceremonial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(12:1–16:17)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Civil  &amp; Social Laws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(16:18–26:19)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Blessings &amp; Curses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18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Land Covenant   (29–30)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Leadership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Transition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134515"/>
                  </a:ext>
                </a:extLst>
              </a:tr>
              <a:tr h="721599">
                <a:tc>
                  <a:txBody>
                    <a:bodyPr/>
                    <a:lstStyle/>
                    <a:p>
                      <a:pPr marL="71755" marR="71755"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TOPICS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Has Done</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Historical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Expects</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cs typeface="Arial" panose="020B0604020202020204" pitchFamily="34" charset="0"/>
                        </a:rPr>
                        <a:t>Legal</a:t>
                      </a:r>
                      <a:endParaRPr lang="en-US" sz="1800" b="1" dirty="0">
                        <a:solidFill>
                          <a:srgbClr val="C0C0C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What God </a:t>
                      </a:r>
                      <a:br>
                        <a:rPr lang="en-US" sz="1800" b="1" dirty="0">
                          <a:solidFill>
                            <a:srgbClr val="000000"/>
                          </a:solidFill>
                          <a:effectLst/>
                          <a:latin typeface="Arial" panose="020B0604020202020204" pitchFamily="34" charset="0"/>
                          <a:cs typeface="Arial" panose="020B0604020202020204" pitchFamily="34" charset="0"/>
                        </a:rPr>
                      </a:br>
                      <a:r>
                        <a:rPr lang="en-US" sz="1800" b="1" dirty="0">
                          <a:solidFill>
                            <a:srgbClr val="000000"/>
                          </a:solidFill>
                          <a:effectLst/>
                          <a:latin typeface="Arial" panose="020B0604020202020204" pitchFamily="34" charset="0"/>
                          <a:cs typeface="Arial" panose="020B0604020202020204" pitchFamily="34" charset="0"/>
                        </a:rPr>
                        <a:t>Will Do</a:t>
                      </a:r>
                      <a:endParaRPr lang="en-US" sz="1800" b="1" dirty="0">
                        <a:solidFill>
                          <a:srgbClr val="C0C0C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Prophetic</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71755" marR="71755" algn="ctr">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2031674919"/>
                  </a:ext>
                </a:extLst>
              </a:tr>
              <a:tr h="548640">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7938" marR="0" indent="0" algn="ctr">
                        <a:spcBef>
                          <a:spcPts val="0"/>
                        </a:spcBef>
                        <a:spcAft>
                          <a:spcPts val="0"/>
                        </a:spcAft>
                        <a:tabLst/>
                      </a:pPr>
                      <a:r>
                        <a:rPr lang="en-US" sz="1800" b="1" dirty="0">
                          <a:solidFill>
                            <a:srgbClr val="000000"/>
                          </a:solidFill>
                          <a:effectLst/>
                          <a:latin typeface="Arial" panose="020B0604020202020204" pitchFamily="34" charset="0"/>
                          <a:cs typeface="Arial" panose="020B0604020202020204" pitchFamily="34" charset="0"/>
                        </a:rPr>
                        <a:t>Plains of Moab</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17285104"/>
                  </a:ext>
                </a:extLst>
              </a:tr>
              <a:tr h="548640">
                <a:tc>
                  <a:txBody>
                    <a:bodyPr/>
                    <a:lstStyle/>
                    <a:p>
                      <a:pPr marL="0" marR="0" algn="ctr">
                        <a:spcBef>
                          <a:spcPts val="0"/>
                        </a:spcBef>
                        <a:spcAft>
                          <a:spcPts val="0"/>
                        </a:spcAft>
                      </a:pP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About 1 Month</a:t>
                      </a:r>
                      <a:endParaRPr lang="en-US" sz="1800" b="1" dirty="0">
                        <a:effectLst/>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3540509"/>
                  </a:ext>
                </a:extLst>
              </a:tr>
              <a:tr h="282711">
                <a:tc gridSpan="5">
                  <a:txBody>
                    <a:bodyPr/>
                    <a:lstStyle/>
                    <a:p>
                      <a:pPr algn="ctr"/>
                      <a:r>
                        <a:rPr lang="en-US" sz="1400" b="1" kern="1200" dirty="0">
                          <a:solidFill>
                            <a:schemeClr val="dk1"/>
                          </a:solidFill>
                          <a:effectLst/>
                          <a:latin typeface="Arial" panose="020B0604020202020204" pitchFamily="34" charset="0"/>
                          <a:ea typeface="+mn-ea"/>
                          <a:cs typeface="Arial" panose="020B0604020202020204" pitchFamily="34" charset="0"/>
                        </a:rPr>
                        <a:t>Adapted from Bruce Wilkinson &amp; Kenneth Boa, </a:t>
                      </a:r>
                      <a:r>
                        <a:rPr lang="en-US" sz="1400" b="1" i="1" kern="1200" dirty="0">
                          <a:solidFill>
                            <a:schemeClr val="dk1"/>
                          </a:solidFill>
                          <a:effectLst/>
                          <a:latin typeface="Arial" panose="020B0604020202020204" pitchFamily="34" charset="0"/>
                          <a:ea typeface="+mn-ea"/>
                          <a:cs typeface="Arial" panose="020B0604020202020204" pitchFamily="34" charset="0"/>
                        </a:rPr>
                        <a:t>Talk Thru the Bible, </a:t>
                      </a:r>
                      <a:r>
                        <a:rPr lang="en-US" sz="1400" b="1" kern="1200" dirty="0">
                          <a:solidFill>
                            <a:schemeClr val="dk1"/>
                          </a:solidFill>
                          <a:effectLst/>
                          <a:latin typeface="Arial" panose="020B0604020202020204" pitchFamily="34" charset="0"/>
                          <a:ea typeface="+mn-ea"/>
                          <a:cs typeface="Arial" panose="020B0604020202020204" pitchFamily="34" charset="0"/>
                        </a:rPr>
                        <a:t>Vol. 1 (Nashville: Nelson, 1983)</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69439977"/>
                  </a:ext>
                </a:extLst>
              </a:tr>
            </a:tbl>
          </a:graphicData>
        </a:graphic>
      </p:graphicFrame>
      <p:sp>
        <p:nvSpPr>
          <p:cNvPr id="12" name="Oval 11">
            <a:extLst>
              <a:ext uri="{FF2B5EF4-FFF2-40B4-BE49-F238E27FC236}">
                <a16:creationId xmlns:a16="http://schemas.microsoft.com/office/drawing/2014/main" id="{5EB79CC8-3C9B-F142-BE96-997D92BEBB51}"/>
              </a:ext>
            </a:extLst>
          </p:cNvPr>
          <p:cNvSpPr/>
          <p:nvPr/>
        </p:nvSpPr>
        <p:spPr bwMode="auto">
          <a:xfrm>
            <a:off x="6612962" y="4586619"/>
            <a:ext cx="2531037" cy="1005840"/>
          </a:xfrm>
          <a:prstGeom prst="ellipse">
            <a:avLst/>
          </a:prstGeom>
          <a:noFill/>
          <a:ln w="57150" cap="sq" cmpd="sng" algn="ctr">
            <a:solidFill>
              <a:srgbClr val="E8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endParaRPr>
          </a:p>
        </p:txBody>
      </p:sp>
    </p:spTree>
    <p:extLst>
      <p:ext uri="{BB962C8B-B14F-4D97-AF65-F5344CB8AC3E}">
        <p14:creationId xmlns:p14="http://schemas.microsoft.com/office/powerpoint/2010/main" val="13748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en-US" sz="3200" b="1" dirty="0">
                <a:solidFill>
                  <a:srgbClr val="FFFFFF"/>
                </a:solidFill>
                <a:effectLst/>
              </a:rPr>
              <a:t>Mount Gerizim Looking East (Deut. 27:9-13) </a:t>
            </a:r>
          </a:p>
        </p:txBody>
      </p:sp>
      <p:sp>
        <p:nvSpPr>
          <p:cNvPr id="7" name="Title 5"/>
          <p:cNvSpPr txBox="1">
            <a:spLocks/>
          </p:cNvSpPr>
          <p:nvPr/>
        </p:nvSpPr>
        <p:spPr bwMode="auto">
          <a:xfrm>
            <a:off x="107504" y="3068960"/>
            <a:ext cx="2448272"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a:solidFill>
                  <a:srgbClr val="FFFFFF"/>
                </a:solidFill>
                <a:effectLst>
                  <a:glow rad="228600">
                    <a:srgbClr val="000000"/>
                  </a:glow>
                </a:effectLst>
                <a:latin typeface="Arial"/>
              </a:rPr>
              <a:t>Mount </a:t>
            </a:r>
            <a:r>
              <a:rPr lang="en-US" sz="3600" b="1" dirty="0" err="1">
                <a:solidFill>
                  <a:srgbClr val="FFFFFF"/>
                </a:solidFill>
                <a:effectLst>
                  <a:glow rad="228600">
                    <a:srgbClr val="000000"/>
                  </a:glow>
                </a:effectLst>
                <a:latin typeface="Arial"/>
              </a:rPr>
              <a:t>Ebal</a:t>
            </a:r>
            <a:r>
              <a:rPr lang="en-US" sz="3600" b="1" dirty="0">
                <a:solidFill>
                  <a:srgbClr val="FFFFFF"/>
                </a:solidFill>
                <a:effectLst>
                  <a:glow rad="228600">
                    <a:srgbClr val="000000"/>
                  </a:glow>
                </a:effectLst>
                <a:latin typeface="Arial"/>
              </a:rPr>
              <a:t> </a:t>
            </a:r>
            <a:r>
              <a:rPr lang="en-US" sz="3600" b="1">
                <a:solidFill>
                  <a:srgbClr val="FFFFFF"/>
                </a:solidFill>
                <a:effectLst>
                  <a:glow rad="228600">
                    <a:srgbClr val="000000"/>
                  </a:glow>
                </a:effectLst>
                <a:latin typeface="Arial"/>
              </a:rPr>
              <a:t>(cursing) </a:t>
            </a:r>
            <a:endParaRPr lang="en-US" sz="3600" b="1" dirty="0">
              <a:solidFill>
                <a:srgbClr val="FFFFFF"/>
              </a:solidFill>
              <a:effectLst>
                <a:glow rad="228600">
                  <a:srgbClr val="000000"/>
                </a:glow>
              </a:effectLst>
              <a:latin typeface="Arial"/>
            </a:endParaRP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a:solidFill>
                  <a:srgbClr val="FFFFFF"/>
                </a:solidFill>
                <a:effectLst>
                  <a:glow rad="228600">
                    <a:srgbClr val="000000"/>
                  </a:glow>
                </a:effectLst>
                <a:latin typeface="Arial"/>
              </a:rPr>
              <a:t>Mount Gerizim (blessing)</a:t>
            </a: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a:defRPr/>
            </a:pPr>
            <a:r>
              <a:rPr lang="en-US" sz="3600" b="1" dirty="0">
                <a:solidFill>
                  <a:srgbClr val="FFFFFF"/>
                </a:solidFill>
                <a:effectLst>
                  <a:glow rad="228600">
                    <a:srgbClr val="000000"/>
                  </a:glow>
                </a:effectLst>
                <a:latin typeface="Arial"/>
              </a:rPr>
              <a:t>Shechem</a:t>
            </a: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endParaRPr lang="en-US">
              <a:solidFill>
                <a:srgbClr val="EAEAEA"/>
              </a:solidFill>
              <a:latin typeface="Times New Roman" pitchFamily="-112" charset="0"/>
            </a:endParaRPr>
          </a:p>
        </p:txBody>
      </p:sp>
    </p:spTree>
    <p:extLst>
      <p:ext uri="{BB962C8B-B14F-4D97-AF65-F5344CB8AC3E}">
        <p14:creationId xmlns:p14="http://schemas.microsoft.com/office/powerpoint/2010/main" val="3032875413"/>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337922" name="Title 1"/>
          <p:cNvSpPr>
            <a:spLocks noGrp="1"/>
          </p:cNvSpPr>
          <p:nvPr>
            <p:ph type="title"/>
          </p:nvPr>
        </p:nvSpPr>
        <p:spPr>
          <a:xfrm>
            <a:off x="2123728" y="115888"/>
            <a:ext cx="7056784" cy="792162"/>
          </a:xfrm>
        </p:spPr>
        <p:txBody>
          <a:bodyPr/>
          <a:lstStyle/>
          <a:p>
            <a:pPr algn="l"/>
            <a:r>
              <a:rPr lang="en-US" sz="3600" b="1" dirty="0">
                <a:solidFill>
                  <a:srgbClr val="000090"/>
                </a:solidFill>
                <a:latin typeface="Arial" charset="0"/>
                <a:ea typeface="ＭＳ Ｐゴシック" charset="0"/>
              </a:rPr>
              <a:t>Blessings </a:t>
            </a:r>
            <a:r>
              <a:rPr lang="en-US" sz="3600" b="1" dirty="0">
                <a:solidFill>
                  <a:schemeClr val="bg1"/>
                </a:solidFill>
                <a:latin typeface="Arial" charset="0"/>
                <a:ea typeface="ＭＳ Ｐゴシック" charset="0"/>
              </a:rPr>
              <a:t>&amp;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towns and your fields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children and your crops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towns and your fields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children and your crops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They will lend to money to you, but you will not lend to them </a:t>
            </a:r>
            <a:br>
              <a:rPr lang="en-US" sz="2000" b="1">
                <a:solidFill>
                  <a:srgbClr val="FFFFFF"/>
                </a:solidFill>
                <a:latin typeface="Arial" charset="0"/>
                <a:cs typeface="Arial" charset="0"/>
              </a:rPr>
            </a:br>
            <a:r>
              <a:rPr lang="en-US" sz="2000" b="1">
                <a:solidFill>
                  <a:srgbClr val="FFFFFF"/>
                </a:solidFill>
                <a:latin typeface="Arial" charset="0"/>
                <a:cs typeface="Arial" charset="0"/>
              </a:rPr>
              <a:t>(44)</a:t>
            </a: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3600" b="1" dirty="0">
                <a:solidFill>
                  <a:srgbClr val="000090"/>
                </a:solidFill>
                <a:latin typeface="Arial" charset="0"/>
                <a:ea typeface="ＭＳ Ｐゴシック" charset="0"/>
              </a:rPr>
              <a:t>Deut. 28</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21078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2776"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166551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227511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76" name="AutoShape 8"/>
          <p:cNvSpPr>
            <a:spLocks noChangeArrowheads="1"/>
          </p:cNvSpPr>
          <p:nvPr/>
        </p:nvSpPr>
        <p:spPr bwMode="auto">
          <a:xfrm>
            <a:off x="3113312" y="1612900"/>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eaLnBrk="0" hangingPunct="0">
              <a:spcBef>
                <a:spcPct val="50000"/>
              </a:spcBef>
              <a:buFont typeface="Wingdings" charset="0"/>
              <a:buChar char="§"/>
            </a:pPr>
            <a:endParaRPr lang="en-US" b="1">
              <a:solidFill>
                <a:srgbClr val="000000"/>
              </a:solidFill>
              <a:latin typeface="Arial" charset="0"/>
              <a:cs typeface="Arial" charset="0"/>
            </a:endParaRPr>
          </a:p>
        </p:txBody>
      </p:sp>
      <p:sp>
        <p:nvSpPr>
          <p:cNvPr id="284677" name="Text Box 9"/>
          <p:cNvSpPr txBox="1">
            <a:spLocks noChangeArrowheads="1"/>
          </p:cNvSpPr>
          <p:nvPr/>
        </p:nvSpPr>
        <p:spPr bwMode="auto">
          <a:xfrm>
            <a:off x="755875" y="4049712"/>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185601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43" name="Freeform 11"/>
          <p:cNvSpPr>
            <a:spLocks/>
          </p:cNvSpPr>
          <p:nvPr/>
        </p:nvSpPr>
        <p:spPr bwMode="auto">
          <a:xfrm>
            <a:off x="2789462" y="774700"/>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490762" y="1949450"/>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Kadesh- barnea</a:t>
            </a:r>
          </a:p>
        </p:txBody>
      </p:sp>
      <p:sp>
        <p:nvSpPr>
          <p:cNvPr id="284681" name="Text Box 13"/>
          <p:cNvSpPr txBox="1">
            <a:spLocks noChangeArrowheads="1"/>
          </p:cNvSpPr>
          <p:nvPr/>
        </p:nvSpPr>
        <p:spPr bwMode="auto">
          <a:xfrm>
            <a:off x="2940275" y="1870075"/>
            <a:ext cx="1775741"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Mt. Hor</a:t>
            </a:r>
          </a:p>
        </p:txBody>
      </p:sp>
      <p:sp>
        <p:nvSpPr>
          <p:cNvPr id="284682" name="Rectangle 14"/>
          <p:cNvSpPr>
            <a:spLocks noGrp="1" noChangeArrowheads="1"/>
          </p:cNvSpPr>
          <p:nvPr>
            <p:ph type="title" idx="4294967295"/>
          </p:nvPr>
        </p:nvSpPr>
        <p:spPr>
          <a:xfrm>
            <a:off x="4644008" y="0"/>
            <a:ext cx="4499992" cy="1052736"/>
          </a:xfrm>
        </p:spPr>
        <p:txBody>
          <a:bodyPr/>
          <a:lstStyle/>
          <a:p>
            <a:pPr eaLnBrk="1" hangingPunct="1"/>
            <a:r>
              <a:rPr lang="en-US" sz="4000" b="1">
                <a:latin typeface="Arial" charset="0"/>
                <a:ea typeface="ＭＳ Ｐゴシック" charset="0"/>
              </a:rPr>
              <a:t>Moses at Moab</a:t>
            </a:r>
          </a:p>
        </p:txBody>
      </p:sp>
      <p:sp>
        <p:nvSpPr>
          <p:cNvPr id="13" name="Oval 6"/>
          <p:cNvSpPr>
            <a:spLocks noChangeArrowheads="1"/>
          </p:cNvSpPr>
          <p:nvPr/>
        </p:nvSpPr>
        <p:spPr bwMode="auto">
          <a:xfrm>
            <a:off x="3851500" y="52228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284684" name="Text Box 13"/>
          <p:cNvSpPr txBox="1">
            <a:spLocks noChangeArrowheads="1"/>
          </p:cNvSpPr>
          <p:nvPr/>
        </p:nvSpPr>
        <p:spPr bwMode="auto">
          <a:xfrm>
            <a:off x="2916462" y="-26988"/>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3200" b="1">
                <a:solidFill>
                  <a:srgbClr val="3333CC"/>
                </a:solidFill>
                <a:latin typeface="Arial" charset="0"/>
                <a:cs typeface="Arial" charset="0"/>
              </a:rPr>
              <a:t>Moab</a:t>
            </a:r>
          </a:p>
        </p:txBody>
      </p:sp>
      <p:sp>
        <p:nvSpPr>
          <p:cNvPr id="14" name="Rectangle 2"/>
          <p:cNvSpPr txBox="1">
            <a:spLocks noChangeArrowheads="1"/>
          </p:cNvSpPr>
          <p:nvPr/>
        </p:nvSpPr>
        <p:spPr>
          <a:xfrm>
            <a:off x="4644008" y="1052736"/>
            <a:ext cx="4499992" cy="5703787"/>
          </a:xfrm>
          <a:prstGeom prst="rect">
            <a:avLst/>
          </a:prstGeom>
          <a:no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the words that Moses spoke to all the people of Israel while they were in the wilderness east of the Jordan River. They were camped in the Jordan Valley near Suph, between Paran on one side and Tophel, Laban, Hazeroth, and Di-zahab on the other</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2527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a:spcBef>
                <a:spcPct val="50000"/>
              </a:spcBef>
            </a:pPr>
            <a:endParaRPr lang="en-US" sz="2800">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a:spcBef>
                <a:spcPct val="50000"/>
              </a:spcBef>
            </a:pPr>
            <a:r>
              <a:rPr lang="en-US" sz="7200">
                <a:solidFill>
                  <a:srgbClr val="FFFFFF"/>
                </a:solidFill>
                <a:latin typeface="Arial" charset="0"/>
              </a:rPr>
              <a:t>Exile</a:t>
            </a:r>
            <a:endParaRPr lang="en-US" sz="2800">
              <a:solidFill>
                <a:srgbClr val="000000"/>
              </a:solidFill>
              <a:latin typeface="Arial"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a:spcBef>
                <a:spcPct val="50000"/>
              </a:spcBef>
            </a:pPr>
            <a:r>
              <a:rPr lang="en-US" sz="5400" b="1" dirty="0">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a:spcBef>
                <a:spcPct val="50000"/>
              </a:spcBef>
            </a:pPr>
            <a:endParaRPr lang="en-US" sz="2800">
              <a:solidFill>
                <a:srgbClr val="000000"/>
              </a:solidFill>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59"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eaLnBrk="0" hangingPunct="0">
              <a:defRPr/>
            </a:pPr>
            <a:r>
              <a:rPr lang="en-US" sz="4400" b="1">
                <a:solidFill>
                  <a:srgbClr val="FAFD00"/>
                </a:solidFill>
                <a:latin typeface="Arial" charset="0"/>
              </a:rPr>
              <a:t>The Abrahamic Covenant</a:t>
            </a:r>
            <a:endParaRPr lang="en-US" sz="3600">
              <a:solidFill>
                <a:srgbClr val="00FF00"/>
              </a:solidFill>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3600" b="1">
                <a:solidFill>
                  <a:srgbClr val="00FF00"/>
                </a:solidFill>
                <a:latin typeface="Arial" pitchFamily="-107" charset="0"/>
              </a:rPr>
              <a:t>BLESSING</a:t>
            </a: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3600" b="1">
                <a:solidFill>
                  <a:srgbClr val="00FF00"/>
                </a:solidFill>
                <a:latin typeface="Arial" pitchFamily="-107" charset="0"/>
              </a:rPr>
              <a:t>SEED</a:t>
            </a: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3600" b="1">
                <a:solidFill>
                  <a:srgbClr val="00FF00"/>
                </a:solidFill>
                <a:latin typeface="Arial" pitchFamily="-107" charset="0"/>
              </a:rPr>
              <a:t>LAND</a:t>
            </a: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4000" b="1">
                <a:solidFill>
                  <a:srgbClr val="FAFD00"/>
                </a:solidFill>
                <a:latin typeface="Arial" pitchFamily="-107" charset="0"/>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4000" b="1">
                <a:solidFill>
                  <a:srgbClr val="FAFD00"/>
                </a:solidFill>
                <a:latin typeface="Arial" pitchFamily="-107" charset="0"/>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spcBef>
                <a:spcPct val="50000"/>
              </a:spcBef>
              <a:defRPr/>
            </a:pPr>
            <a:r>
              <a:rPr lang="en-US" sz="4000" b="1">
                <a:solidFill>
                  <a:srgbClr val="FAFD00"/>
                </a:solidFill>
                <a:latin typeface="Arial" pitchFamily="-107" charset="0"/>
              </a:rPr>
              <a:t>12:2</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eaLnBrk="0" hangingPunct="0">
              <a:spcBef>
                <a:spcPct val="50000"/>
              </a:spcBef>
              <a:defRPr/>
            </a:pPr>
            <a:r>
              <a:rPr lang="en-US" sz="3200" b="1" i="1" dirty="0">
                <a:solidFill>
                  <a:srgbClr val="00FF00"/>
                </a:solidFill>
                <a:latin typeface="Arial" pitchFamily="-107" charset="0"/>
              </a:rPr>
              <a:t>Genesis 12:1-3</a:t>
            </a: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eaLnBrk="0" hangingPunct="0">
              <a:defRPr/>
            </a:pPr>
            <a:r>
              <a:rPr lang="en-US" sz="3200" b="1" dirty="0">
                <a:solidFill>
                  <a:srgbClr val="FAFD00"/>
                </a:solidFill>
                <a:latin typeface="Arial" charset="0"/>
              </a:rPr>
              <a:t>(</a:t>
            </a:r>
            <a:r>
              <a:rPr lang="en-US" altLang="ja-JP" sz="3200" b="1" dirty="0">
                <a:solidFill>
                  <a:srgbClr val="FAFD00"/>
                </a:solidFill>
                <a:latin typeface="Arial" charset="0"/>
              </a:rPr>
              <a:t>"</a:t>
            </a:r>
            <a:r>
              <a:rPr lang="en-US" sz="3200" b="1" dirty="0">
                <a:solidFill>
                  <a:srgbClr val="FAFD00"/>
                </a:solidFill>
                <a:latin typeface="Arial" charset="0"/>
              </a:rPr>
              <a:t>The Call</a:t>
            </a:r>
            <a:r>
              <a:rPr lang="en-US" altLang="ja-JP" sz="3200" b="1" dirty="0">
                <a:solidFill>
                  <a:srgbClr val="FAFD00"/>
                </a:solidFill>
                <a:latin typeface="Arial" charset="0"/>
              </a:rPr>
              <a:t>"</a:t>
            </a:r>
            <a:r>
              <a:rPr lang="en-US" sz="3200" b="1" dirty="0">
                <a:solidFill>
                  <a:srgbClr val="FAFD00"/>
                </a:solidFill>
                <a:latin typeface="Arial" charset="0"/>
              </a:rPr>
              <a:t>)</a:t>
            </a:r>
            <a:endParaRPr lang="en-US" dirty="0">
              <a:solidFill>
                <a:srgbClr val="00FF00"/>
              </a:solidFill>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481" name="Rectangle 25"/>
          <p:cNvSpPr>
            <a:spLocks noChangeArrowheads="1"/>
          </p:cNvSpPr>
          <p:nvPr/>
        </p:nvSpPr>
        <p:spPr bwMode="auto">
          <a:xfrm>
            <a:off x="2670175" y="5116513"/>
            <a:ext cx="382587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altLang="ja-JP" sz="8000" i="1" dirty="0">
                <a:solidFill>
                  <a:srgbClr val="FFFFFF"/>
                </a:solidFill>
                <a:latin typeface="Times" charset="0"/>
              </a:rPr>
              <a:t>"</a:t>
            </a:r>
            <a:r>
              <a:rPr lang="en-US" sz="8000" i="1" dirty="0">
                <a:solidFill>
                  <a:srgbClr val="FFFFFF"/>
                </a:solidFill>
                <a:latin typeface="Times" charset="0"/>
              </a:rPr>
              <a:t>L-S-B</a:t>
            </a:r>
            <a:r>
              <a:rPr lang="en-US" altLang="ja-JP" sz="8000" i="1" dirty="0">
                <a:solidFill>
                  <a:srgbClr val="FFFFFF"/>
                </a:solidFill>
                <a:latin typeface="Times" charset="0"/>
              </a:rPr>
              <a:t>"</a:t>
            </a:r>
            <a:endParaRPr lang="en-US" sz="8000" i="1" dirty="0">
              <a:solidFill>
                <a:srgbClr val="FFFFFF"/>
              </a:solidFill>
              <a:latin typeface="Times"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37921" name="Rectangle 55"/>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37922" name="Rectangle 56"/>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Times"/>
                <a:ea typeface="ＭＳ Ｐゴシック"/>
                <a:cs typeface="ＭＳ Ｐゴシック"/>
              </a:rPr>
              <a:t>The Elements Expanded</a:t>
            </a:r>
            <a:r>
              <a:rPr lang="en-US"/>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2609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200" b="1" baseline="30000" dirty="0">
                <a:solidFill>
                  <a:srgbClr val="FFFFFF"/>
                </a:solidFill>
                <a:effectLst>
                  <a:outerShdw blurRad="50800" dist="76200" dir="2700000" algn="tl" rotWithShape="0">
                    <a:srgbClr val="000000">
                      <a:alpha val="80000"/>
                    </a:srgbClr>
                  </a:outerShdw>
                </a:effectLst>
                <a:latin typeface="Times" pitchFamily="-112" charset="0"/>
              </a:rPr>
              <a:t>1</a:t>
            </a:r>
            <a:r>
              <a:rPr lang="en-US" sz="2800" b="1" dirty="0">
                <a:solidFill>
                  <a:srgbClr val="FFFFFF"/>
                </a:solidFill>
                <a:effectLst>
                  <a:outerShdw blurRad="50800" dist="76200" dir="2700000" algn="tl" rotWithShape="0">
                    <a:srgbClr val="000000">
                      <a:alpha val="80000"/>
                    </a:srgbClr>
                  </a:outerShdw>
                </a:effectLst>
                <a:latin typeface="Times" pitchFamily="-112" charset="0"/>
              </a:rPr>
              <a:t> </a:t>
            </a:r>
            <a:r>
              <a:rPr lang="en-US" sz="2800" b="1" dirty="0">
                <a:solidFill>
                  <a:srgbClr val="FFFF00"/>
                </a:solidFill>
                <a:effectLst>
                  <a:outerShdw blurRad="50800" dist="76200" dir="2700000" algn="tl" rotWithShape="0">
                    <a:srgbClr val="000000">
                      <a:alpha val="80000"/>
                    </a:srgbClr>
                  </a:outerShdw>
                </a:effectLst>
                <a:latin typeface="Times" pitchFamily="-112" charset="0"/>
              </a:rPr>
              <a:t>When</a:t>
            </a:r>
            <a:r>
              <a:rPr lang="en-US" sz="2800" b="1" dirty="0">
                <a:solidFill>
                  <a:srgbClr val="FFFFFF"/>
                </a:solidFill>
                <a:effectLst>
                  <a:outerShdw blurRad="50800" dist="76200" dir="2700000" algn="tl" rotWithShape="0">
                    <a:srgbClr val="000000">
                      <a:alpha val="80000"/>
                    </a:srgbClr>
                  </a:outerShdw>
                </a:effectLst>
                <a:latin typeface="Times" pitchFamily="-112" charset="0"/>
              </a:rPr>
              <a:t> all these blessings and curses I have set before you come upon you and you take them to heart wherever the Lord your God disperses you among the nations,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2</a:t>
            </a:r>
            <a:r>
              <a:rPr lang="en-US" sz="2800" b="1" dirty="0">
                <a:solidFill>
                  <a:srgbClr val="FFFF00"/>
                </a:solidFill>
                <a:effectLst>
                  <a:outerShdw blurRad="50800" dist="76200" dir="2700000" algn="tl" rotWithShape="0">
                    <a:srgbClr val="000000">
                      <a:alpha val="80000"/>
                    </a:srgbClr>
                  </a:outerShdw>
                </a:effectLst>
                <a:latin typeface="Times" pitchFamily="-112" charset="0"/>
              </a:rPr>
              <a:t>and when </a:t>
            </a:r>
            <a:r>
              <a:rPr lang="en-US" sz="2800" b="1" dirty="0">
                <a:solidFill>
                  <a:srgbClr val="FFFFFF"/>
                </a:solidFill>
                <a:effectLst>
                  <a:outerShdw blurRad="50800" dist="76200" dir="2700000" algn="tl" rotWithShape="0">
                    <a:srgbClr val="000000">
                      <a:alpha val="80000"/>
                    </a:srgbClr>
                  </a:outerShdw>
                </a:effectLst>
                <a:latin typeface="Times" pitchFamily="-112" charset="0"/>
              </a:rPr>
              <a:t>you and your children return to the Lord your God and obey him with all your heart and with all your soul according to everything I command you today,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3</a:t>
            </a:r>
            <a:r>
              <a:rPr lang="en-US" sz="2800" b="1" dirty="0">
                <a:solidFill>
                  <a:srgbClr val="FFFF00"/>
                </a:solidFill>
                <a:effectLst>
                  <a:outerShdw blurRad="50800" dist="76200" dir="2700000" algn="tl" rotWithShape="0">
                    <a:srgbClr val="000000">
                      <a:alpha val="80000"/>
                    </a:srgbClr>
                  </a:outerShdw>
                </a:effectLst>
                <a:latin typeface="Times" pitchFamily="-112" charset="0"/>
              </a:rPr>
              <a:t>then</a:t>
            </a:r>
            <a:r>
              <a:rPr lang="en-US" sz="2800" b="1" dirty="0">
                <a:solidFill>
                  <a:srgbClr val="FFFFFF"/>
                </a:solidFill>
                <a:effectLst>
                  <a:outerShdw blurRad="50800" dist="76200" dir="2700000" algn="tl" rotWithShape="0">
                    <a:srgbClr val="000000">
                      <a:alpha val="80000"/>
                    </a:srgbClr>
                  </a:outerShdw>
                </a:effectLst>
                <a:latin typeface="Times" pitchFamily="-112" charset="0"/>
              </a:rPr>
              <a:t> the Lord your God will restore your fortunes and have compassion on you and gather you again from all the nations where he scattered you.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4</a:t>
            </a:r>
            <a:r>
              <a:rPr lang="en-US" sz="2800" b="1" dirty="0">
                <a:solidFill>
                  <a:srgbClr val="FFFFFF"/>
                </a:solidFill>
                <a:effectLst>
                  <a:outerShdw blurRad="50800" dist="76200" dir="2700000" algn="tl" rotWithShape="0">
                    <a:srgbClr val="000000">
                      <a:alpha val="80000"/>
                    </a:srgbClr>
                  </a:outerShdw>
                </a:effectLst>
                <a:latin typeface="Times" pitchFamily="-112" charset="0"/>
              </a:rPr>
              <a:t>Even if you have been banished to the most distant land under the heavens, from there the Lord your God will gather you and bring you back </a:t>
            </a:r>
            <a:r>
              <a:rPr lang="en-US" sz="1800" b="1" dirty="0">
                <a:solidFill>
                  <a:srgbClr val="FFFFFF"/>
                </a:solidFill>
                <a:effectLst>
                  <a:outerShdw blurRad="50800" dist="76200" dir="2700000" algn="tl" rotWithShape="0">
                    <a:srgbClr val="000000">
                      <a:alpha val="80000"/>
                    </a:srgbClr>
                  </a:outerShdw>
                </a:effectLst>
                <a:latin typeface="Times" pitchFamily="-112" charset="0"/>
              </a:rPr>
              <a:t>(NIV).</a:t>
            </a: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en-US" sz="2800" b="1">
                <a:solidFill>
                  <a:srgbClr val="00FFCC"/>
                </a:solidFill>
                <a:latin typeface="Times" charset="0"/>
              </a:rPr>
              <a:t>EXILE &amp; RETURN PROMISED</a:t>
            </a:r>
            <a:endParaRPr lang="en-US" sz="2800" b="1">
              <a:solidFill>
                <a:srgbClr val="FFD34A"/>
              </a:solidFill>
              <a:latin typeface="Times" charset="0"/>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23558" name="Oval 6"/>
          <p:cNvSpPr>
            <a:spLocks noChangeArrowheads="1"/>
          </p:cNvSpPr>
          <p:nvPr/>
        </p:nvSpPr>
        <p:spPr bwMode="auto">
          <a:xfrm>
            <a:off x="4724400" y="20574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D34A"/>
                </a:solidFill>
              </a:rPr>
              <a:t>44</a:t>
            </a:r>
            <a:endParaRPr lang="en-US">
              <a:solidFill>
                <a:srgbClr val="FFD34A"/>
              </a:solidFill>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en-US" sz="3200" b="1">
                <a:solidFill>
                  <a:schemeClr val="tx1"/>
                </a:solidFill>
                <a:effectLst/>
                <a:latin typeface="Times" charset="0"/>
                <a:ea typeface="ＭＳ Ｐゴシック" charset="0"/>
                <a:cs typeface="ＭＳ Ｐゴシック" charset="0"/>
              </a:rPr>
              <a:t>Deuteronomy</a:t>
            </a:r>
            <a:r>
              <a:rPr lang="en-US" sz="2800">
                <a:effectLst/>
                <a:latin typeface="Times" charset="0"/>
                <a:ea typeface="ＭＳ Ｐゴシック" charset="0"/>
                <a:cs typeface="ＭＳ Ｐゴシック" charset="0"/>
              </a:rPr>
              <a:t> </a:t>
            </a:r>
            <a:r>
              <a:rPr lang="en-US" sz="3200" b="1">
                <a:solidFill>
                  <a:schemeClr val="tx1"/>
                </a:solidFill>
                <a:effectLst/>
                <a:latin typeface="Times" charset="0"/>
                <a:ea typeface="ＭＳ Ｐゴシック" charset="0"/>
                <a:cs typeface="ＭＳ Ｐゴシック" charset="0"/>
              </a:rPr>
              <a:t>30:1-4</a:t>
            </a:r>
            <a:endParaRPr lang="en-US">
              <a:latin typeface="Times" charset="0"/>
              <a:ea typeface="ＭＳ Ｐゴシック" charset="0"/>
              <a:cs typeface="ＭＳ Ｐゴシック" charset="0"/>
            </a:endParaRPr>
          </a:p>
        </p:txBody>
      </p:sp>
      <p:sp>
        <p:nvSpPr>
          <p:cNvPr id="30" name="Oval 6"/>
          <p:cNvSpPr>
            <a:spLocks noChangeArrowheads="1"/>
          </p:cNvSpPr>
          <p:nvPr/>
        </p:nvSpPr>
        <p:spPr bwMode="auto">
          <a:xfrm>
            <a:off x="6705600" y="25146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1" name="Oval 6"/>
          <p:cNvSpPr>
            <a:spLocks noChangeArrowheads="1"/>
          </p:cNvSpPr>
          <p:nvPr/>
        </p:nvSpPr>
        <p:spPr bwMode="auto">
          <a:xfrm>
            <a:off x="5791200" y="3810000"/>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2" name="Oval 6"/>
          <p:cNvSpPr>
            <a:spLocks noChangeArrowheads="1"/>
          </p:cNvSpPr>
          <p:nvPr/>
        </p:nvSpPr>
        <p:spPr bwMode="auto">
          <a:xfrm>
            <a:off x="3200400" y="5905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Tree>
    <p:extLst>
      <p:ext uri="{BB962C8B-B14F-4D97-AF65-F5344CB8AC3E}">
        <p14:creationId xmlns:p14="http://schemas.microsoft.com/office/powerpoint/2010/main" val="345584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110412" cy="22240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2800" b="1">
                <a:solidFill>
                  <a:srgbClr val="FFFFFF"/>
                </a:solidFill>
                <a:latin typeface="Times" pitchFamily="-107" charset="0"/>
              </a:rPr>
              <a:t>                 </a:t>
            </a:r>
            <a:endParaRPr lang="en-US" b="1">
              <a:solidFill>
                <a:srgbClr val="FFFFFF"/>
              </a:solidFill>
              <a:latin typeface="Times" pitchFamily="-107" charset="0"/>
            </a:endParaRPr>
          </a:p>
          <a:p>
            <a:pPr eaLnBrk="0" hangingPunct="0">
              <a:defRPr/>
            </a:pPr>
            <a:r>
              <a:rPr lang="en-US" b="1">
                <a:solidFill>
                  <a:srgbClr val="FFFFFF"/>
                </a:solidFill>
                <a:latin typeface="Times" pitchFamily="-107" charset="0"/>
              </a:rPr>
              <a:t>	</a:t>
            </a:r>
            <a:r>
              <a:rPr lang="en-US" sz="3200" b="1" baseline="30000">
                <a:solidFill>
                  <a:srgbClr val="FFFFFF"/>
                </a:solidFill>
                <a:latin typeface="Times" pitchFamily="-107" charset="0"/>
              </a:rPr>
              <a:t>5</a:t>
            </a:r>
            <a:r>
              <a:rPr lang="en-US" sz="2800" b="1">
                <a:solidFill>
                  <a:srgbClr val="FFFFFF"/>
                </a:solidFill>
                <a:latin typeface="Times" pitchFamily="-107" charset="0"/>
              </a:rPr>
              <a:t> He will bring you to </a:t>
            </a:r>
            <a:r>
              <a:rPr lang="en-US" sz="2800" b="1">
                <a:solidFill>
                  <a:srgbClr val="FFFF00"/>
                </a:solidFill>
                <a:latin typeface="Times" pitchFamily="-107" charset="0"/>
              </a:rPr>
              <a:t>the land</a:t>
            </a:r>
            <a:r>
              <a:rPr lang="en-US" sz="2800" b="1">
                <a:solidFill>
                  <a:srgbClr val="FFD34A"/>
                </a:solidFill>
                <a:latin typeface="Times" pitchFamily="-107" charset="0"/>
              </a:rPr>
              <a:t> </a:t>
            </a:r>
            <a:r>
              <a:rPr lang="en-US" sz="2800" b="1">
                <a:solidFill>
                  <a:srgbClr val="66FF66"/>
                </a:solidFill>
                <a:latin typeface="Times" pitchFamily="-107" charset="0"/>
              </a:rPr>
              <a:t>that belonged to your fathers, and you will take possession of it.</a:t>
            </a:r>
            <a:r>
              <a:rPr lang="en-US" sz="2800" b="1">
                <a:solidFill>
                  <a:srgbClr val="FFD34A"/>
                </a:solidFill>
                <a:latin typeface="Times" pitchFamily="-107" charset="0"/>
              </a:rPr>
              <a:t>  </a:t>
            </a:r>
            <a:r>
              <a:rPr lang="en-US" sz="2800" b="1">
                <a:solidFill>
                  <a:srgbClr val="FFFFFF"/>
                </a:solidFill>
                <a:latin typeface="Times" pitchFamily="-107" charset="0"/>
              </a:rPr>
              <a:t>He will make you more prosperous and numerous than your fathers.</a:t>
            </a:r>
          </a:p>
        </p:txBody>
      </p:sp>
      <p:sp>
        <p:nvSpPr>
          <p:cNvPr id="357380" name="Rectangle 4"/>
          <p:cNvSpPr>
            <a:spLocks noChangeArrowheads="1"/>
          </p:cNvSpPr>
          <p:nvPr/>
        </p:nvSpPr>
        <p:spPr bwMode="auto">
          <a:xfrm>
            <a:off x="1674813" y="798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en-US" sz="3200" b="1">
                <a:solidFill>
                  <a:srgbClr val="FFFFFF"/>
                </a:solidFill>
                <a:latin typeface="Times" charset="0"/>
              </a:rPr>
              <a:t>Deuteronomy 30</a:t>
            </a:r>
            <a:r>
              <a:rPr lang="en-US" sz="2800" b="1">
                <a:solidFill>
                  <a:srgbClr val="FFFFFF"/>
                </a:solidFill>
                <a:latin typeface="Times" charset="0"/>
              </a:rPr>
              <a:t> </a:t>
            </a:r>
          </a:p>
          <a:p>
            <a:pPr algn="ctr" eaLnBrk="0" hangingPunct="0">
              <a:spcBef>
                <a:spcPct val="50000"/>
              </a:spcBef>
              <a:defRPr/>
            </a:pPr>
            <a:r>
              <a:rPr lang="en-US" sz="2800" b="1">
                <a:solidFill>
                  <a:srgbClr val="00FFCC"/>
                </a:solidFill>
                <a:latin typeface="Times" charset="0"/>
              </a:rPr>
              <a:t>THE LAND (PALESTINIAN) PROMISES</a:t>
            </a:r>
            <a:endParaRPr lang="en-US" sz="2800" b="1">
              <a:solidFill>
                <a:srgbClr val="FFD34A"/>
              </a:solidFill>
              <a:latin typeface="Times" charset="0"/>
            </a:endParaRPr>
          </a:p>
        </p:txBody>
      </p:sp>
      <p:sp>
        <p:nvSpPr>
          <p:cNvPr id="357383" name="Oval 7"/>
          <p:cNvSpPr>
            <a:spLocks noChangeArrowheads="1"/>
          </p:cNvSpPr>
          <p:nvPr/>
        </p:nvSpPr>
        <p:spPr bwMode="auto">
          <a:xfrm>
            <a:off x="5118100" y="21463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600" b="1">
              <a:solidFill>
                <a:srgbClr val="00DFCA"/>
              </a:solidFill>
              <a:latin typeface="Comic Sans MS" pitchFamily="-107" charset="0"/>
            </a:endParaRPr>
          </a:p>
        </p:txBody>
      </p:sp>
      <p:sp>
        <p:nvSpPr>
          <p:cNvPr id="61444" name="Rectangle 2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61445" name="Rectangle 2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61446" name="AutoShape 3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1600" b="1">
              <a:solidFill>
                <a:srgbClr val="00DFCA"/>
              </a:solidFill>
              <a:latin typeface="Comic Sans MS" charset="0"/>
            </a:endParaRPr>
          </a:p>
        </p:txBody>
      </p:sp>
      <p:sp>
        <p:nvSpPr>
          <p:cNvPr id="61447" name="Rectangle 3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1600" b="1">
              <a:solidFill>
                <a:srgbClr val="00DFCA"/>
              </a:solidFill>
              <a:latin typeface="Comic Sans MS" charset="0"/>
            </a:endParaRPr>
          </a:p>
        </p:txBody>
      </p:sp>
      <p:sp>
        <p:nvSpPr>
          <p:cNvPr id="61448"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61449" name="Line 3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0" name="Line 3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1" name="Line 3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2" name="Line 3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3" name="Line 3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54" name="Rectangle 3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61455" name="Rectangle 3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61456" name="Rectangle 4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61457" name="Rectangle 41"/>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61458" name="Rectangle 42"/>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61459" name="Rectangle 43"/>
          <p:cNvSpPr>
            <a:spLocks noChangeArrowheads="1"/>
          </p:cNvSpPr>
          <p:nvPr/>
        </p:nvSpPr>
        <p:spPr bwMode="auto">
          <a:xfrm>
            <a:off x="8032750" y="4552950"/>
            <a:ext cx="7651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5 Sermons</a:t>
            </a:r>
          </a:p>
        </p:txBody>
      </p:sp>
      <p:sp>
        <p:nvSpPr>
          <p:cNvPr id="61460" name="Line 4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600" b="1">
              <a:solidFill>
                <a:srgbClr val="00DFCA"/>
              </a:solidFill>
              <a:latin typeface="Comic Sans MS" charset="0"/>
            </a:endParaRPr>
          </a:p>
        </p:txBody>
      </p:sp>
      <p:sp>
        <p:nvSpPr>
          <p:cNvPr id="61461" name="Rectangle 45"/>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146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r>
              <a:rPr lang="en-US" sz="1200">
                <a:solidFill>
                  <a:srgbClr val="FFFFFF"/>
                </a:solidFill>
                <a:latin typeface="Arial" charset="0"/>
              </a:rPr>
              <a:t>Handbook pg. 26-29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pPr>
            <a:endParaRPr lang="en-US" sz="2000" b="0">
              <a:solidFill>
                <a:srgbClr val="FFFFFF"/>
              </a:solidFill>
              <a:latin typeface="Arial" charset="0"/>
            </a:endParaRPr>
          </a:p>
        </p:txBody>
      </p:sp>
      <p:grpSp>
        <p:nvGrpSpPr>
          <p:cNvPr id="61466" name="Group 53"/>
          <p:cNvGrpSpPr>
            <a:grpSpLocks/>
          </p:cNvGrpSpPr>
          <p:nvPr/>
        </p:nvGrpSpPr>
        <p:grpSpPr bwMode="auto">
          <a:xfrm>
            <a:off x="519113" y="7938"/>
            <a:ext cx="854075" cy="1704975"/>
            <a:chOff x="327" y="5"/>
            <a:chExt cx="538" cy="1074"/>
          </a:xfrm>
        </p:grpSpPr>
        <p:sp>
          <p:nvSpPr>
            <p:cNvPr id="357430" name="Rectangle 5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a:solidFill>
                    <a:srgbClr val="FFFF00"/>
                  </a:solidFill>
                  <a:latin typeface="Times" charset="0"/>
                </a:rPr>
                <a:t>7</a:t>
              </a:r>
              <a:endParaRPr lang="en-US" sz="1600" b="1">
                <a:solidFill>
                  <a:srgbClr val="00DFCA"/>
                </a:solidFill>
                <a:latin typeface="Comic Sans MS" charset="0"/>
              </a:endParaRPr>
            </a:p>
          </p:txBody>
        </p:sp>
        <p:sp>
          <p:nvSpPr>
            <p:cNvPr id="357431" name="Line 5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600" b="1">
                <a:solidFill>
                  <a:srgbClr val="00DFCA"/>
                </a:solidFill>
                <a:latin typeface="Comic Sans MS" pitchFamily="-108" charset="0"/>
              </a:endParaRPr>
            </a:p>
          </p:txBody>
        </p:sp>
      </p:grpSp>
      <p:sp>
        <p:nvSpPr>
          <p:cNvPr id="357432" name="Text Box 56"/>
          <p:cNvSpPr txBox="1">
            <a:spLocks noChangeArrowheads="1"/>
          </p:cNvSpPr>
          <p:nvPr/>
        </p:nvSpPr>
        <p:spPr bwMode="auto">
          <a:xfrm>
            <a:off x="1016000" y="3910013"/>
            <a:ext cx="6959600" cy="222726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eaLnBrk="0" hangingPunct="0">
              <a:defRPr/>
            </a:pPr>
            <a:r>
              <a:rPr lang="en-US" dirty="0"/>
              <a:t> </a:t>
            </a:r>
            <a:r>
              <a:rPr lang="en-US" dirty="0">
                <a:solidFill>
                  <a:srgbClr val="FFFFFF"/>
                </a:solidFill>
              </a:rPr>
              <a:t>	</a:t>
            </a:r>
            <a:r>
              <a:rPr lang="en-US" sz="2800" baseline="30000" dirty="0">
                <a:solidFill>
                  <a:srgbClr val="FFFFFF"/>
                </a:solidFill>
                <a:latin typeface="Times" charset="0"/>
              </a:rPr>
              <a:t>6</a:t>
            </a:r>
            <a:r>
              <a:rPr lang="en-US" sz="2800" dirty="0">
                <a:solidFill>
                  <a:srgbClr val="FFFFFF"/>
                </a:solidFill>
                <a:latin typeface="Times" charset="0"/>
              </a:rPr>
              <a:t> The Lord your </a:t>
            </a:r>
            <a:r>
              <a:rPr lang="en-US" sz="2800" dirty="0">
                <a:solidFill>
                  <a:srgbClr val="66FF66"/>
                </a:solidFill>
                <a:latin typeface="Times" charset="0"/>
              </a:rPr>
              <a:t>God will circumcise your hearts and the hearts of your descendants</a:t>
            </a:r>
            <a:r>
              <a:rPr lang="en-US" sz="2800" dirty="0">
                <a:solidFill>
                  <a:srgbClr val="FFD34A"/>
                </a:solidFill>
                <a:latin typeface="Times" charset="0"/>
              </a:rPr>
              <a:t> </a:t>
            </a:r>
            <a:r>
              <a:rPr lang="en-US" sz="2800" dirty="0">
                <a:solidFill>
                  <a:srgbClr val="FFFFFF"/>
                </a:solidFill>
                <a:latin typeface="Times" charset="0"/>
              </a:rPr>
              <a:t>so that you may love him with all your heart and with all your soul, and live (NIV).</a:t>
            </a:r>
            <a:endParaRPr lang="en-US" sz="2800" dirty="0">
              <a:latin typeface="Times"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r>
              <a:rPr lang="en-US" sz="1400">
                <a:solidFill>
                  <a:srgbClr val="FFFFFF"/>
                </a:solidFill>
              </a:rPr>
              <a:t>2</a:t>
            </a:r>
            <a:endParaRPr lang="en-US" sz="1400"/>
          </a:p>
        </p:txBody>
      </p:sp>
    </p:spTree>
    <p:extLst>
      <p:ext uri="{BB962C8B-B14F-4D97-AF65-F5344CB8AC3E}">
        <p14:creationId xmlns:p14="http://schemas.microsoft.com/office/powerpoint/2010/main" val="2582153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0269" cy="687155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Future Hope</a:t>
            </a:r>
          </a:p>
        </p:txBody>
      </p:sp>
    </p:spTree>
    <p:extLst>
      <p:ext uri="{BB962C8B-B14F-4D97-AF65-F5344CB8AC3E}">
        <p14:creationId xmlns:p14="http://schemas.microsoft.com/office/powerpoint/2010/main" val="1818978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spiritually </a:t>
            </a:r>
            <a:r>
              <a:rPr lang="en-US" sz="5400" b="1" dirty="0">
                <a:solidFill>
                  <a:srgbClr val="FFFF00"/>
                </a:solidFill>
                <a:effectLst>
                  <a:glow rad="127000">
                    <a:schemeClr val="tx1"/>
                  </a:glow>
                </a:effectLst>
                <a:latin typeface="Arial" charset="0"/>
                <a:ea typeface="ＭＳ Ｐゴシック" charset="0"/>
                <a:cs typeface="ＭＳ Ｐゴシック" charset="0"/>
              </a:rPr>
              <a:t>renewed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6830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23033"/>
            <a:ext cx="9144000" cy="544632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4076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Show Jesus you </a:t>
            </a:r>
            <a:r>
              <a:rPr lang="en-US" sz="5400" b="1" i="1" dirty="0">
                <a:solidFill>
                  <a:srgbClr val="FFFF00"/>
                </a:solidFill>
                <a:effectLst>
                  <a:glow rad="127000">
                    <a:srgbClr val="000000"/>
                  </a:glow>
                </a:effectLst>
                <a:latin typeface="Arial" charset="0"/>
                <a:ea typeface="ＭＳ Ｐゴシック" charset="0"/>
                <a:cs typeface="ＭＳ Ｐゴシック" charset="0"/>
              </a:rPr>
              <a:t>love </a:t>
            </a:r>
            <a:r>
              <a:rPr lang="en-US" sz="5400" b="1" i="1" dirty="0">
                <a:solidFill>
                  <a:srgbClr val="FFFFFF"/>
                </a:solidFill>
                <a:effectLst>
                  <a:glow rad="127000">
                    <a:srgbClr val="000000"/>
                  </a:glow>
                </a:effectLst>
                <a:latin typeface="Arial" charset="0"/>
                <a:ea typeface="ＭＳ Ｐゴシック" charset="0"/>
                <a:cs typeface="ＭＳ Ｐゴシック" charset="0"/>
              </a:rPr>
              <a:t>him</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860" y="4005064"/>
            <a:ext cx="9144000" cy="23145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by serving him with thanks.</a:t>
            </a:r>
          </a:p>
        </p:txBody>
      </p:sp>
    </p:spTree>
    <p:extLst>
      <p:ext uri="{BB962C8B-B14F-4D97-AF65-F5344CB8AC3E}">
        <p14:creationId xmlns:p14="http://schemas.microsoft.com/office/powerpoint/2010/main" val="2435551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Thank</a:t>
            </a:r>
            <a:r>
              <a:rPr lang="en-US" sz="4800" b="1" dirty="0">
                <a:effectLst>
                  <a:glow rad="127000">
                    <a:schemeClr val="tx1"/>
                  </a:glow>
                </a:effectLst>
                <a:latin typeface="Arial" charset="0"/>
                <a:ea typeface="ＭＳ Ｐゴシック" charset="0"/>
                <a:cs typeface="ＭＳ Ｐゴシック" charset="0"/>
              </a:rPr>
              <a:t> God for his faithfulness in your past.</a:t>
            </a: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1:1–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4:43</a:t>
            </a:r>
          </a:p>
        </p:txBody>
      </p:sp>
    </p:spTree>
    <p:extLst>
      <p:ext uri="{BB962C8B-B14F-4D97-AF65-F5344CB8AC3E}">
        <p14:creationId xmlns:p14="http://schemas.microsoft.com/office/powerpoint/2010/main" val="2537111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God now in your present.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1:1–</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4:43</a:t>
            </a:r>
          </a:p>
        </p:txBody>
      </p:sp>
      <p:sp>
        <p:nvSpPr>
          <p:cNvPr id="9"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4:44–</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26:19</a:t>
            </a:r>
          </a:p>
        </p:txBody>
      </p:sp>
    </p:spTree>
    <p:extLst>
      <p:ext uri="{BB962C8B-B14F-4D97-AF65-F5344CB8AC3E}">
        <p14:creationId xmlns:p14="http://schemas.microsoft.com/office/powerpoint/2010/main" val="3425061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with hope in your future.</a:t>
            </a: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 name="Rectangle 2"/>
          <p:cNvSpPr txBox="1">
            <a:spLocks noChangeArrowheads="1"/>
          </p:cNvSpPr>
          <p:nvPr/>
        </p:nvSpPr>
        <p:spPr bwMode="auto">
          <a:xfrm>
            <a:off x="-180528"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1:1–</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4:43</a:t>
            </a:r>
          </a:p>
        </p:txBody>
      </p:sp>
      <p:sp>
        <p:nvSpPr>
          <p:cNvPr id="10" name="Rectangle 2"/>
          <p:cNvSpPr txBox="1">
            <a:spLocks noChangeArrowheads="1"/>
          </p:cNvSpPr>
          <p:nvPr/>
        </p:nvSpPr>
        <p:spPr bwMode="auto">
          <a:xfrm>
            <a:off x="2987824" y="5365519"/>
            <a:ext cx="345638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4:44–</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26:19</a:t>
            </a:r>
          </a:p>
        </p:txBody>
      </p:sp>
      <p:sp>
        <p:nvSpPr>
          <p:cNvPr id="11" name="Rectangle 2"/>
          <p:cNvSpPr txBox="1">
            <a:spLocks noChangeArrowheads="1"/>
          </p:cNvSpPr>
          <p:nvPr/>
        </p:nvSpPr>
        <p:spPr bwMode="auto">
          <a:xfrm>
            <a:off x="6156176" y="5365519"/>
            <a:ext cx="2987824" cy="1375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27:1–</a:t>
            </a:r>
            <a:br>
              <a:rPr lang="en-US" sz="4800" b="1" dirty="0">
                <a:solidFill>
                  <a:srgbClr val="FFFF00"/>
                </a:solidFill>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34:12</a:t>
            </a:r>
          </a:p>
        </p:txBody>
      </p:sp>
    </p:spTree>
    <p:extLst>
      <p:ext uri="{BB962C8B-B14F-4D97-AF65-F5344CB8AC3E}">
        <p14:creationId xmlns:p14="http://schemas.microsoft.com/office/powerpoint/2010/main" val="208666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3.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4.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5.xml><?xml version="1.0" encoding="utf-8"?>
<a:themeOverride xmlns:a="http://schemas.openxmlformats.org/drawingml/2006/main">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8065</TotalTime>
  <Words>6861</Words>
  <Application>Microsoft Macintosh PowerPoint</Application>
  <PresentationFormat>On-screen Show (4:3)</PresentationFormat>
  <Paragraphs>854</Paragraphs>
  <Slides>103</Slides>
  <Notes>80</Notes>
  <HiddenSlides>0</HiddenSlides>
  <MMClips>0</MMClips>
  <ScaleCrop>false</ScaleCrop>
  <HeadingPairs>
    <vt:vector size="6" baseType="variant">
      <vt:variant>
        <vt:lpstr>Fonts Used</vt:lpstr>
      </vt:variant>
      <vt:variant>
        <vt:i4>16</vt:i4>
      </vt:variant>
      <vt:variant>
        <vt:lpstr>Theme</vt:lpstr>
      </vt:variant>
      <vt:variant>
        <vt:i4>31</vt:i4>
      </vt:variant>
      <vt:variant>
        <vt:lpstr>Slide Titles</vt:lpstr>
      </vt:variant>
      <vt:variant>
        <vt:i4>103</vt:i4>
      </vt:variant>
    </vt:vector>
  </HeadingPairs>
  <TitlesOfParts>
    <vt:vector size="150" baseType="lpstr">
      <vt:lpstr>Chicago</vt:lpstr>
      <vt:lpstr>Arial</vt:lpstr>
      <vt:lpstr>Arial Black</vt:lpstr>
      <vt:lpstr>Arial Narrow</vt:lpstr>
      <vt:lpstr>Calibri</vt:lpstr>
      <vt:lpstr>Comic Sans MS</vt:lpstr>
      <vt:lpstr>Garamond</vt:lpstr>
      <vt:lpstr>Geneva</vt:lpstr>
      <vt:lpstr>Helvetica</vt:lpstr>
      <vt:lpstr>Monotype Sorts</vt:lpstr>
      <vt:lpstr>Tahoma</vt:lpstr>
      <vt:lpstr>Times</vt:lpstr>
      <vt:lpstr>Times New Roman</vt:lpstr>
      <vt:lpstr>Verdana</vt:lpstr>
      <vt:lpstr>Webdings</vt:lpstr>
      <vt:lpstr>Wingdings</vt:lpstr>
      <vt:lpstr>Default Design</vt:lpstr>
      <vt:lpstr>Balance</vt:lpstr>
      <vt:lpstr>1_Default Design</vt:lpstr>
      <vt:lpstr>2_Default Design</vt:lpstr>
      <vt:lpstr>3_Default Design</vt:lpstr>
      <vt:lpstr>2_untitled 3</vt:lpstr>
      <vt:lpstr>Office Theme</vt:lpstr>
      <vt:lpstr>4_Default Design</vt:lpstr>
      <vt:lpstr>Blank Presentation</vt:lpstr>
      <vt:lpstr>49_Blank Presentation</vt:lpstr>
      <vt:lpstr>8_Default Design</vt:lpstr>
      <vt:lpstr>9_Default Design</vt:lpstr>
      <vt:lpstr>3_untitled 3</vt:lpstr>
      <vt:lpstr>1_Supernova</vt:lpstr>
      <vt:lpstr>2_Balance</vt:lpstr>
      <vt:lpstr>3_Balance</vt:lpstr>
      <vt:lpstr>1_Cliff</vt:lpstr>
      <vt:lpstr>1_Profile</vt:lpstr>
      <vt:lpstr>1_untitled 3</vt:lpstr>
      <vt:lpstr>4_untitled 3</vt:lpstr>
      <vt:lpstr>5_Default Design</vt:lpstr>
      <vt:lpstr>6_Default Design</vt:lpstr>
      <vt:lpstr>3_Office Theme</vt:lpstr>
      <vt:lpstr>24_Default Design</vt:lpstr>
      <vt:lpstr>3_Blank Presentation</vt:lpstr>
      <vt:lpstr>5_untitled 3</vt:lpstr>
      <vt:lpstr>Cascade</vt:lpstr>
      <vt:lpstr>6_MEADOW</vt:lpstr>
      <vt:lpstr>6_untitled 3</vt:lpstr>
      <vt:lpstr>Notebook</vt:lpstr>
      <vt:lpstr>5_Stream</vt:lpstr>
      <vt:lpstr>Be Renewed</vt:lpstr>
      <vt:lpstr>The Second Law of Thermodynamics</vt:lpstr>
      <vt:lpstr>The Second Law of Thermodynamics</vt:lpstr>
      <vt:lpstr>How are you doing spiritually right now? </vt:lpstr>
      <vt:lpstr>Sinking</vt:lpstr>
      <vt:lpstr>What are the keys to spiritual renewal?</vt:lpstr>
      <vt:lpstr>How can you be spiritually renewed?</vt:lpstr>
      <vt:lpstr>Wilderness Wanderings</vt:lpstr>
      <vt:lpstr>Moses at Moab</vt:lpstr>
      <vt:lpstr>The Normal Trip</vt:lpstr>
      <vt:lpstr>Transjordan Events</vt:lpstr>
      <vt:lpstr>Crossing to Jericho</vt:lpstr>
      <vt:lpstr>Deuteronomy</vt:lpstr>
      <vt:lpstr>Key Word</vt:lpstr>
      <vt:lpstr>Deuteronomy</vt:lpstr>
      <vt:lpstr>How can you be spiritually renewed?</vt:lpstr>
      <vt:lpstr>I. Thank God for his faithfulness in your past.</vt:lpstr>
      <vt:lpstr>Deuteronomy</vt:lpstr>
      <vt:lpstr>Wilderness Wanderings</vt:lpstr>
      <vt:lpstr>Don’t forget what Christ did in your life.</vt:lpstr>
      <vt:lpstr>I. Thank God for his faithfulness in your past.</vt:lpstr>
      <vt:lpstr>II. Love God now in your present.</vt:lpstr>
      <vt:lpstr>Deuteronomy</vt:lpstr>
      <vt:lpstr>Slides on  Deuteronomy 4</vt:lpstr>
      <vt:lpstr>Sermon # 2: Stipulations  (4:44–26:19)</vt:lpstr>
      <vt:lpstr>Slides on  Deuteronomy 5</vt:lpstr>
      <vt:lpstr>The Big Ten</vt:lpstr>
      <vt:lpstr>The Ten Commandments</vt:lpstr>
      <vt:lpstr>The Two-Fold Structure</vt:lpstr>
      <vt:lpstr>Exodus 20:2-3 NLT</vt:lpstr>
      <vt:lpstr>Exodus 20:4-5a NLT</vt:lpstr>
      <vt:lpstr>Exodus 20:5a-6 NLT</vt:lpstr>
      <vt:lpstr>Exodus 20:7 NLT</vt:lpstr>
      <vt:lpstr>Exodus 20:8-10a NLT</vt:lpstr>
      <vt:lpstr>Exodus 20:10a NLT</vt:lpstr>
      <vt:lpstr>Exodus 20:11 NLT</vt:lpstr>
      <vt:lpstr>The Two-Fold Structure</vt:lpstr>
      <vt:lpstr>Exodus 20:12 NLT</vt:lpstr>
      <vt:lpstr>Exodus 20:13 NLT</vt:lpstr>
      <vt:lpstr>Exodus 20:14 NLT</vt:lpstr>
      <vt:lpstr>Exodus 20:15 NLT</vt:lpstr>
      <vt:lpstr>Exodus 20:16 NLT</vt:lpstr>
      <vt:lpstr>Exodus 20:17 NLT</vt:lpstr>
      <vt:lpstr>The Ten Commandments</vt:lpstr>
      <vt:lpstr>The Christian's Relationship to the Law</vt:lpstr>
      <vt:lpstr>"Old" Replaced by "New"</vt:lpstr>
      <vt:lpstr>TRADITIONAL VIEW ON LAW</vt:lpstr>
      <vt:lpstr>Moral law means God's rules that apply to…</vt:lpstr>
      <vt:lpstr>The Ten Commandments </vt:lpstr>
      <vt:lpstr>The Ten Commandments </vt:lpstr>
      <vt:lpstr>The Ten Commandments </vt:lpstr>
      <vt:lpstr>Does the Law of Moses Apply to Me? (5 Views)</vt:lpstr>
      <vt:lpstr>Two Covenants</vt:lpstr>
      <vt:lpstr>Old vs. New Covenants</vt:lpstr>
      <vt:lpstr>Contrasting the Covenants (2 Cor. 3–4)</vt:lpstr>
      <vt:lpstr>Slides on  Deuteronomy 6</vt:lpstr>
      <vt:lpstr>The Jewish Shema</vt:lpstr>
      <vt:lpstr>Hear &amp; Obey Deuteronomy 6:4-12 (ESV)</vt:lpstr>
      <vt:lpstr>4"Hear, O Israel: The LORD our God, the LORD is one. 5You shall love the LORD your God with all your heart and with all your soul and with all your might. 6And these words that I command you today shall be on your heart.</vt:lpstr>
      <vt:lpstr>7You shall teach them diligently to your children, and shall talk of them when you sit in your house, and when you walk by the way, and when you lie down, and when you rise. 8You shall bind them as a sign on your hand, and they shall be as frontlets between your eyes.</vt:lpstr>
      <vt:lpstr>9You shall write them on the doorposts of your house and on your gates. 10And when the LORD your God brings you into the land that he swore to your fathers, to Abraham, to Isaac, and to Jacob, to give you—with great and good cities that you did not build, </vt:lpstr>
      <vt:lpstr>11and houses full of all good things that you did not fill, and cisterns that you did not dig, and vineyards and olive trees that you did not plant—and when you eat and are full, 12then take care lest you forget the LORD, who brought you out of the land of Egypt, out of the house of slavery."</vt:lpstr>
      <vt:lpstr>Taking Scripture Literally</vt:lpstr>
      <vt:lpstr>Taking Scripture Literally</vt:lpstr>
      <vt:lpstr>Slides on  Deuteronomy 7</vt:lpstr>
      <vt:lpstr>Deuteronomy 7:1-4</vt:lpstr>
      <vt:lpstr>Destroying Pagan Images</vt:lpstr>
      <vt:lpstr>Deuteronomy 7:1-4</vt:lpstr>
      <vt:lpstr>Slides on  Deuteronomy 8</vt:lpstr>
      <vt:lpstr>Remember the LORD Your God  Deut. 8:1-5 (ESV)</vt:lpstr>
      <vt:lpstr>"The whole commandment that I command you today you shall be careful to do, that you may live and multiply, and go in and possess the land that the LORD swore to give to your fathers (8:1). </vt:lpstr>
      <vt:lpstr>"And you shall remember the whole way that the LORD your God has led you these forty years in the wilderness, that he might humble you, testing you to know what was in your heart, whether you would keep his commandments or not" (8:2). </vt:lpstr>
      <vt:lpstr>"And he humbled you and let you hunger and fed you with manna, which you did not know, nor did your fathers know, that he might make you know that man does not live by bread alone, but man lives by every word that comes from the mouth of the LORD" (8:3).</vt:lpstr>
      <vt:lpstr>"Your clothing did not wear out on you and your foot did not swell these forty years.   5 Know then in your heart that, as a man disciplines his son, the LORD your God disciplines you" (8:4-5).</vt:lpstr>
      <vt:lpstr>Slides on  Deuteronomy 12</vt:lpstr>
      <vt:lpstr>Sermon # 2: Stipulations  (4:44–26:19)</vt:lpstr>
      <vt:lpstr>Slides on  Deuteronomy 13</vt:lpstr>
      <vt:lpstr>Categories of the Mosaic Law</vt:lpstr>
      <vt:lpstr>Slides on  Deuteronomy 16</vt:lpstr>
      <vt:lpstr>Sermon # 2: Stipulations  (4:44–26:19)</vt:lpstr>
      <vt:lpstr>What does it have to do with me?</vt:lpstr>
      <vt:lpstr>Our Vision</vt:lpstr>
      <vt:lpstr>How can you be spiritually renewed?</vt:lpstr>
      <vt:lpstr>I. Thank God for his faithfulness in your past.</vt:lpstr>
      <vt:lpstr>II. Love God now in your present.</vt:lpstr>
      <vt:lpstr>III. Serve God with hope in your future.</vt:lpstr>
      <vt:lpstr>Deuteronomy</vt:lpstr>
      <vt:lpstr>Mount Gerizim Looking East (Deut. 27:9-13) </vt:lpstr>
      <vt:lpstr>Blessings &amp; Curses</vt:lpstr>
      <vt:lpstr>Prophetic Curses</vt:lpstr>
      <vt:lpstr>The Elements Expanded </vt:lpstr>
      <vt:lpstr>Deuteronomy 30:1-4</vt:lpstr>
      <vt:lpstr>PowerPoint Presentation</vt:lpstr>
      <vt:lpstr>Future Hope</vt:lpstr>
      <vt:lpstr>How can you be spiritually renewed?</vt:lpstr>
      <vt:lpstr>Main Idea</vt:lpstr>
      <vt:lpstr>I. Thank God for his faithfulness in your past.</vt:lpstr>
      <vt:lpstr>II. Love God now in your present.</vt:lpstr>
      <vt:lpstr>III. Serve God with hope in your future.</vt:lpstr>
      <vt:lpstr>Key Verse</vt:lpstr>
      <vt:lpstr>Spiritual Renewal</vt:lpstr>
      <vt:lpstr>Black</vt:lpstr>
      <vt:lpstr>OT Sermons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381</cp:revision>
  <dcterms:created xsi:type="dcterms:W3CDTF">2009-08-18T15:15:29Z</dcterms:created>
  <dcterms:modified xsi:type="dcterms:W3CDTF">2021-11-30T18:24:17Z</dcterms:modified>
</cp:coreProperties>
</file>