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theme/theme1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theme/theme2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6" r:id="rId2"/>
    <p:sldMasterId id="2147483763" r:id="rId3"/>
    <p:sldMasterId id="2147483800" r:id="rId4"/>
    <p:sldMasterId id="2147483812" r:id="rId5"/>
    <p:sldMasterId id="2147483836" r:id="rId6"/>
    <p:sldMasterId id="2147483919" r:id="rId7"/>
    <p:sldMasterId id="2147483931" r:id="rId8"/>
    <p:sldMasterId id="2147483954" r:id="rId9"/>
    <p:sldMasterId id="2147483971" r:id="rId10"/>
    <p:sldMasterId id="2147483985" r:id="rId11"/>
    <p:sldMasterId id="2147483987" r:id="rId12"/>
    <p:sldMasterId id="2147483990" r:id="rId13"/>
    <p:sldMasterId id="2147483993" r:id="rId14"/>
    <p:sldMasterId id="2147484005" r:id="rId15"/>
    <p:sldMasterId id="2147484019" r:id="rId16"/>
    <p:sldMasterId id="2147484021" r:id="rId17"/>
    <p:sldMasterId id="2147484033" r:id="rId18"/>
    <p:sldMasterId id="2147484058" r:id="rId19"/>
    <p:sldMasterId id="2147484070" r:id="rId20"/>
    <p:sldMasterId id="2147484121" r:id="rId21"/>
    <p:sldMasterId id="2147484133" r:id="rId22"/>
  </p:sldMasterIdLst>
  <p:notesMasterIdLst>
    <p:notesMasterId r:id="rId166"/>
  </p:notesMasterIdLst>
  <p:sldIdLst>
    <p:sldId id="435" r:id="rId23"/>
    <p:sldId id="699" r:id="rId24"/>
    <p:sldId id="685" r:id="rId25"/>
    <p:sldId id="684" r:id="rId26"/>
    <p:sldId id="433" r:id="rId27"/>
    <p:sldId id="781" r:id="rId28"/>
    <p:sldId id="782" r:id="rId29"/>
    <p:sldId id="687" r:id="rId30"/>
    <p:sldId id="701" r:id="rId31"/>
    <p:sldId id="702" r:id="rId32"/>
    <p:sldId id="703" r:id="rId33"/>
    <p:sldId id="694" r:id="rId34"/>
    <p:sldId id="780" r:id="rId35"/>
    <p:sldId id="779" r:id="rId36"/>
    <p:sldId id="689" r:id="rId37"/>
    <p:sldId id="432" r:id="rId38"/>
    <p:sldId id="485" r:id="rId39"/>
    <p:sldId id="434" r:id="rId40"/>
    <p:sldId id="705" r:id="rId41"/>
    <p:sldId id="783" r:id="rId42"/>
    <p:sldId id="706" r:id="rId43"/>
    <p:sldId id="489" r:id="rId44"/>
    <p:sldId id="458" r:id="rId45"/>
    <p:sldId id="459" r:id="rId46"/>
    <p:sldId id="707" r:id="rId47"/>
    <p:sldId id="2517" r:id="rId48"/>
    <p:sldId id="2515" r:id="rId49"/>
    <p:sldId id="4027" r:id="rId50"/>
    <p:sldId id="498" r:id="rId51"/>
    <p:sldId id="502" r:id="rId52"/>
    <p:sldId id="503" r:id="rId53"/>
    <p:sldId id="504" r:id="rId54"/>
    <p:sldId id="505" r:id="rId55"/>
    <p:sldId id="506" r:id="rId56"/>
    <p:sldId id="507" r:id="rId57"/>
    <p:sldId id="526" r:id="rId58"/>
    <p:sldId id="527" r:id="rId59"/>
    <p:sldId id="528" r:id="rId60"/>
    <p:sldId id="529" r:id="rId61"/>
    <p:sldId id="530" r:id="rId62"/>
    <p:sldId id="531" r:id="rId63"/>
    <p:sldId id="532" r:id="rId64"/>
    <p:sldId id="536" r:id="rId65"/>
    <p:sldId id="537" r:id="rId66"/>
    <p:sldId id="538" r:id="rId67"/>
    <p:sldId id="541" r:id="rId68"/>
    <p:sldId id="542" r:id="rId69"/>
    <p:sldId id="543" r:id="rId70"/>
    <p:sldId id="548" r:id="rId71"/>
    <p:sldId id="550" r:id="rId72"/>
    <p:sldId id="555" r:id="rId73"/>
    <p:sldId id="556" r:id="rId74"/>
    <p:sldId id="557" r:id="rId75"/>
    <p:sldId id="766" r:id="rId76"/>
    <p:sldId id="564" r:id="rId77"/>
    <p:sldId id="4028" r:id="rId78"/>
    <p:sldId id="569" r:id="rId79"/>
    <p:sldId id="765" r:id="rId80"/>
    <p:sldId id="570" r:id="rId81"/>
    <p:sldId id="571" r:id="rId82"/>
    <p:sldId id="572" r:id="rId83"/>
    <p:sldId id="573" r:id="rId84"/>
    <p:sldId id="574" r:id="rId85"/>
    <p:sldId id="575" r:id="rId86"/>
    <p:sldId id="576" r:id="rId87"/>
    <p:sldId id="578" r:id="rId88"/>
    <p:sldId id="580" r:id="rId89"/>
    <p:sldId id="581" r:id="rId90"/>
    <p:sldId id="582" r:id="rId91"/>
    <p:sldId id="583" r:id="rId92"/>
    <p:sldId id="4029" r:id="rId93"/>
    <p:sldId id="767" r:id="rId94"/>
    <p:sldId id="4677" r:id="rId95"/>
    <p:sldId id="770" r:id="rId96"/>
    <p:sldId id="771" r:id="rId97"/>
    <p:sldId id="772" r:id="rId98"/>
    <p:sldId id="710" r:id="rId99"/>
    <p:sldId id="585" r:id="rId100"/>
    <p:sldId id="760" r:id="rId101"/>
    <p:sldId id="584" r:id="rId102"/>
    <p:sldId id="761" r:id="rId103"/>
    <p:sldId id="725" r:id="rId104"/>
    <p:sldId id="759" r:id="rId105"/>
    <p:sldId id="586" r:id="rId106"/>
    <p:sldId id="587" r:id="rId107"/>
    <p:sldId id="588" r:id="rId108"/>
    <p:sldId id="589" r:id="rId109"/>
    <p:sldId id="590" r:id="rId110"/>
    <p:sldId id="591" r:id="rId111"/>
    <p:sldId id="592" r:id="rId112"/>
    <p:sldId id="593" r:id="rId113"/>
    <p:sldId id="594" r:id="rId114"/>
    <p:sldId id="595" r:id="rId115"/>
    <p:sldId id="596" r:id="rId116"/>
    <p:sldId id="597" r:id="rId117"/>
    <p:sldId id="598" r:id="rId118"/>
    <p:sldId id="599" r:id="rId119"/>
    <p:sldId id="600" r:id="rId120"/>
    <p:sldId id="601" r:id="rId121"/>
    <p:sldId id="602" r:id="rId122"/>
    <p:sldId id="604" r:id="rId123"/>
    <p:sldId id="606" r:id="rId124"/>
    <p:sldId id="608" r:id="rId125"/>
    <p:sldId id="609" r:id="rId126"/>
    <p:sldId id="610" r:id="rId127"/>
    <p:sldId id="612" r:id="rId128"/>
    <p:sldId id="611" r:id="rId129"/>
    <p:sldId id="616" r:id="rId130"/>
    <p:sldId id="617" r:id="rId131"/>
    <p:sldId id="618" r:id="rId132"/>
    <p:sldId id="619" r:id="rId133"/>
    <p:sldId id="620" r:id="rId134"/>
    <p:sldId id="621" r:id="rId135"/>
    <p:sldId id="622" r:id="rId136"/>
    <p:sldId id="623" r:id="rId137"/>
    <p:sldId id="624" r:id="rId138"/>
    <p:sldId id="626" r:id="rId139"/>
    <p:sldId id="628" r:id="rId140"/>
    <p:sldId id="629" r:id="rId141"/>
    <p:sldId id="632" r:id="rId142"/>
    <p:sldId id="634" r:id="rId143"/>
    <p:sldId id="635" r:id="rId144"/>
    <p:sldId id="636" r:id="rId145"/>
    <p:sldId id="637" r:id="rId146"/>
    <p:sldId id="641" r:id="rId147"/>
    <p:sldId id="642" r:id="rId148"/>
    <p:sldId id="643" r:id="rId149"/>
    <p:sldId id="644" r:id="rId150"/>
    <p:sldId id="670" r:id="rId151"/>
    <p:sldId id="671" r:id="rId152"/>
    <p:sldId id="672" r:id="rId153"/>
    <p:sldId id="714" r:id="rId154"/>
    <p:sldId id="659" r:id="rId155"/>
    <p:sldId id="660" r:id="rId156"/>
    <p:sldId id="678" r:id="rId157"/>
    <p:sldId id="762" r:id="rId158"/>
    <p:sldId id="726" r:id="rId159"/>
    <p:sldId id="763" r:id="rId160"/>
    <p:sldId id="764" r:id="rId161"/>
    <p:sldId id="713" r:id="rId162"/>
    <p:sldId id="715" r:id="rId163"/>
    <p:sldId id="320" r:id="rId164"/>
    <p:sldId id="345"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E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87559" autoAdjust="0"/>
  </p:normalViewPr>
  <p:slideViewPr>
    <p:cSldViewPr snapToGrid="0" snapToObjects="1">
      <p:cViewPr varScale="1">
        <p:scale>
          <a:sx n="98" d="100"/>
          <a:sy n="98" d="100"/>
        </p:scale>
        <p:origin x="200" y="79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 d="1"/>
        <a:sy n="1" d="1"/>
      </p:scale>
      <p:origin x="0" y="31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tableStyles" Target="tableStyles.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12/10/22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Jesus</a:t>
            </a:r>
            <a:r>
              <a:rPr lang="en-US" baseline="0" dirty="0">
                <a:latin typeface="Arial"/>
                <a:cs typeface="Arial"/>
              </a:rPr>
              <a:t> called the Spirit our advocate or counselor or comforter</a:t>
            </a:r>
            <a:r>
              <a:rPr lang="mr-IN" baseline="0"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3358373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Yet the reality for most of us is that we don’t really sense God with us</a:t>
            </a:r>
            <a:r>
              <a:rPr lang="en-SG" sz="1200" kern="1200" dirty="0">
                <a:solidFill>
                  <a:schemeClr val="tx1"/>
                </a:solidFill>
                <a:effectLst/>
                <a:latin typeface="Arial"/>
                <a:ea typeface="+mn-ea"/>
                <a:cs typeface="Arial"/>
              </a:rPr>
              <a:t>.</a:t>
            </a:r>
            <a:r>
              <a:rPr lang="en-SG" sz="1200" kern="1200" baseline="0" dirty="0">
                <a:solidFill>
                  <a:schemeClr val="tx1"/>
                </a:solidFill>
                <a:effectLst/>
                <a:latin typeface="Arial"/>
                <a:ea typeface="+mn-ea"/>
                <a:cs typeface="Arial"/>
              </a:rPr>
              <a:t> T</a:t>
            </a:r>
            <a:r>
              <a:rPr lang="en-US" sz="1200" kern="1200" dirty="0" err="1">
                <a:solidFill>
                  <a:schemeClr val="tx1"/>
                </a:solidFill>
                <a:effectLst/>
                <a:latin typeface="Arial"/>
                <a:ea typeface="+mn-ea"/>
                <a:cs typeface="Arial"/>
              </a:rPr>
              <a:t>oo</a:t>
            </a:r>
            <a:r>
              <a:rPr lang="en-US" sz="1200" kern="1200" dirty="0">
                <a:solidFill>
                  <a:schemeClr val="tx1"/>
                </a:solidFill>
                <a:effectLst/>
                <a:latin typeface="Arial"/>
                <a:ea typeface="+mn-ea"/>
                <a:cs typeface="Arial"/>
              </a:rPr>
              <a:t> often we live as if he isn’t first on our thoughts. We can go for days without listening to him or talking to him (prayer and Bible reading).</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mn-ea"/>
                <a:cs typeface="Arial"/>
              </a:rPr>
              <a:t>Some of us are even “two-timers” since we attend church only on Christmas and Easter. That means we only hear about his birth and death/resurrection.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We know that God is with us, but sometimes we don’t see his fruit. Too often we’re Christian in name but atheist in practice</a:t>
            </a:r>
            <a:r>
              <a:rPr lang="en-SG" sz="1200" kern="1200" dirty="0">
                <a:solidFill>
                  <a:schemeClr val="tx1"/>
                </a:solidFill>
                <a:effectLst/>
                <a:latin typeface="Arial"/>
                <a:ea typeface="+mn-ea"/>
                <a:cs typeface="Arial"/>
              </a:rPr>
              <a:t>.</a:t>
            </a:r>
            <a:r>
              <a:rPr lang="en-SG" sz="1200" kern="1200" baseline="0" dirty="0">
                <a:solidFill>
                  <a:schemeClr val="tx1"/>
                </a:solidFill>
                <a:effectLst/>
                <a:latin typeface="Arial"/>
                <a:ea typeface="+mn-ea"/>
                <a:cs typeface="Arial"/>
              </a:rPr>
              <a:t> Since we don't live in dependence on the Holy Spirit, we lack the fruit of the Spirit</a:t>
            </a:r>
            <a:r>
              <a:rPr lang="mr-IN" sz="1200" kern="1200" baseline="0" dirty="0">
                <a:solidFill>
                  <a:schemeClr val="tx1"/>
                </a:solidFill>
                <a:effectLst/>
                <a:latin typeface="Arial"/>
                <a:ea typeface="+mn-ea"/>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746458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know that we’ll never be completely holy in this life, but we need to be holy enough for God to want to fellowship with us. So here is our practical question…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experience the</a:t>
            </a:r>
            <a:r>
              <a:rPr lang="en-US" baseline="0" dirty="0">
                <a:latin typeface="Arial"/>
                <a:cs typeface="Arial"/>
              </a:rPr>
              <a:t> indwelling of the Holy God now, and he promises to stay with us, but how can we keep a sense of his fellowship?</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1C9B671-86BD-DA4D-A0C2-BA4C90CDF5D8}" type="slidenum">
              <a:rPr lang="en-US" sz="1200">
                <a:solidFill>
                  <a:prstClr val="black"/>
                </a:solidFill>
                <a:latin typeface="Times New Roman" charset="0"/>
              </a:rPr>
              <a:pPr/>
              <a:t>17</a:t>
            </a:fld>
            <a:endParaRPr lang="en-US" sz="1200">
              <a:solidFill>
                <a:prstClr val="black"/>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#14 in original file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Israel invited God’s presence at Mt. Sinai and God was pleased to dwell with them (Exodus 40:34).</a:t>
            </a:r>
            <a:r>
              <a:rPr lang="en-SG" dirty="0">
                <a:effectLst/>
                <a:latin typeface="Arial"/>
                <a:cs typeface="Arial"/>
              </a:rPr>
              <a:t> </a:t>
            </a:r>
          </a:p>
          <a:p>
            <a:r>
              <a:rPr lang="en-US" sz="1200" kern="1200" dirty="0">
                <a:solidFill>
                  <a:schemeClr val="tx1"/>
                </a:solidFill>
                <a:effectLst/>
                <a:latin typeface="Arial"/>
                <a:ea typeface="+mn-ea"/>
                <a:cs typeface="Arial"/>
              </a:rPr>
              <a:t>Despite God’s awesome holiness at Sinai, they had come into a relationship with God though the Passover lamb at the Exodus 1–18.</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They had agreed to follow God’s laws and saw him inhabit the tabernacle just completed.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Over 50 years ago when I was seven years old I went to my first camp. It was at the YMCA: Young Men's Christian Association. Of course, I wasn't from a Christian family, and</a:t>
            </a:r>
            <a:r>
              <a:rPr lang="en-US" baseline="0" dirty="0">
                <a:latin typeface="Arial"/>
                <a:cs typeface="Arial"/>
              </a:rPr>
              <a:t> I had never read the Bible before, but I recall a sense of awe in the outdoor amphitheater looking up within the circle of redwoods.</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they stand there at the tabernacle wondering how long this will last. </a:t>
            </a:r>
            <a:r>
              <a:rPr lang="en-US" sz="1200" dirty="0">
                <a:effectLst/>
                <a:latin typeface="Arial"/>
                <a:ea typeface="Times New Roman"/>
              </a:rPr>
              <a:t>How could they experience God’s blessing, guidance and reality continually?</a:t>
            </a:r>
            <a:r>
              <a:rPr lang="en-SG" dirty="0">
                <a:effectLst/>
              </a:rPr>
              <a:t> </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5CC2CCC-D217-3441-8193-C6ABD2F2485B}" type="slidenum">
              <a:rPr lang="en-US" sz="1200">
                <a:solidFill>
                  <a:prstClr val="black"/>
                </a:solidFill>
                <a:latin typeface="Times New Roman" charset="0"/>
              </a:rPr>
              <a:pPr/>
              <a:t>22</a:t>
            </a:fld>
            <a:endParaRPr lang="en-US" sz="1200">
              <a:solidFill>
                <a:prstClr val="black"/>
              </a:solidFill>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E2234AF-407A-A54D-980E-0A4145566862}" type="slidenum">
              <a:rPr lang="en-US" sz="1200">
                <a:solidFill>
                  <a:prstClr val="black"/>
                </a:solidFill>
                <a:latin typeface="Times New Roman" charset="0"/>
              </a:rPr>
              <a:pPr/>
              <a:t>23</a:t>
            </a:fld>
            <a:endParaRPr lang="en-US" sz="1200">
              <a:solidFill>
                <a:prstClr val="black"/>
              </a:solidFill>
              <a:latin typeface="Times New Roman" charset="0"/>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As Christians, we know that Jesus will never leave us or forsake us (Heb 13:5). But how can we experience his presence in our daily experience?</a:t>
            </a: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rPr>
              <a:t>Admit that you are nothing without the LORD.</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Then we sang the</a:t>
            </a:r>
            <a:r>
              <a:rPr lang="en-US" baseline="0" dirty="0">
                <a:latin typeface="Arial"/>
                <a:cs typeface="Arial"/>
              </a:rPr>
              <a:t> first hymn I ever remember, called "Holy, Holy, Holy."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787E880-94DB-5947-8FAD-79CE1229DBF1}" type="slidenum">
              <a:rPr lang="en-US" sz="1200">
                <a:solidFill>
                  <a:prstClr val="black"/>
                </a:solidFill>
                <a:latin typeface="Times New Roman" charset="0"/>
              </a:rPr>
              <a:pPr/>
              <a:t>33</a:t>
            </a:fld>
            <a:endParaRPr lang="en-US" sz="1200">
              <a:solidFill>
                <a:prstClr val="black"/>
              </a:solidFill>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34</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35</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76631AD-D120-8849-BE19-E4B34E37C93C}" type="slidenum">
              <a:rPr lang="en-US" sz="1200">
                <a:solidFill>
                  <a:prstClr val="black"/>
                </a:solidFill>
                <a:latin typeface="Times New Roman" charset="0"/>
              </a:rPr>
              <a:pPr/>
              <a:t>37</a:t>
            </a:fld>
            <a:endParaRPr lang="en-US" sz="1200">
              <a:solidFill>
                <a:prstClr val="black"/>
              </a:solidFill>
              <a:latin typeface="Times New Roman"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#35 in original file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101A08C-5F0C-D447-8939-6F15038D2519}" type="slidenum">
              <a:rPr lang="en-US" sz="1200">
                <a:solidFill>
                  <a:prstClr val="black"/>
                </a:solidFill>
                <a:latin typeface="Times New Roman" charset="0"/>
              </a:rPr>
              <a:pPr/>
              <a:t>38</a:t>
            </a:fld>
            <a:endParaRPr lang="en-US" sz="1200">
              <a:solidFill>
                <a:prstClr val="black"/>
              </a:solidFill>
              <a:latin typeface="Times New Roman"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AEB1B1D-83E9-DC4A-9212-DDE512F04405}"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E225A73-B596-C748-9AA9-F9B81884935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472BC96-A4AF-ED46-820A-1695C222CD70}" type="slidenum">
              <a:rPr lang="en-US" sz="1200">
                <a:solidFill>
                  <a:prstClr val="black"/>
                </a:solidFill>
                <a:latin typeface="Times New Roman" charset="0"/>
              </a:rPr>
              <a:pPr/>
              <a:t>42</a:t>
            </a:fld>
            <a:endParaRPr lang="en-US" sz="1200">
              <a:solidFill>
                <a:prstClr val="black"/>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fld id="{01A820FC-3371-EB49-842B-4C4BBAC617DA}" type="slidenum">
              <a:rPr lang="en-US">
                <a:solidFill>
                  <a:prstClr val="black"/>
                </a:solidFill>
              </a:rPr>
              <a:pPr/>
              <a:t>43</a:t>
            </a:fld>
            <a:endParaRPr lang="en-US">
              <a:solidFill>
                <a:prstClr val="black"/>
              </a:solidFill>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word "holy" was curious to me, so I went forward</a:t>
            </a:r>
            <a:r>
              <a:rPr lang="en-US" baseline="0" dirty="0">
                <a:latin typeface="Arial"/>
                <a:cs typeface="Arial"/>
              </a:rPr>
              <a:t> after chapel and asked a camp counselor, "What does it mean to be holy?"</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681207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38253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27B32E75-8ED0-754B-A760-6C22B35533AB}" type="slidenum">
              <a:rPr lang="en-US" sz="1200">
                <a:solidFill>
                  <a:prstClr val="black"/>
                </a:solidFill>
                <a:latin typeface="Times New Roman" charset="0"/>
              </a:rPr>
              <a:pPr/>
              <a:t>46</a:t>
            </a:fld>
            <a:endParaRPr lang="en-US" sz="1200">
              <a:solidFill>
                <a:prstClr val="black"/>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7C242D0-B773-6148-92B0-9B3ED73DEDB4}" type="slidenum">
              <a:rPr lang="en-US" sz="1200">
                <a:solidFill>
                  <a:prstClr val="black"/>
                </a:solidFill>
                <a:latin typeface="Times New Roman" charset="0"/>
              </a:rPr>
              <a:pPr/>
              <a:t>52</a:t>
            </a:fld>
            <a:endParaRPr lang="en-US" sz="1200">
              <a:solidFill>
                <a:prstClr val="black"/>
              </a:solidFill>
              <a:latin typeface="Times New Roman"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ED1987-52D7-5D4D-A089-1BA45B2F46A8}" type="slidenum">
              <a:rPr lang="en-US" sz="1200">
                <a:solidFill>
                  <a:prstClr val="black"/>
                </a:solidFill>
                <a:latin typeface="Times New Roman" charset="0"/>
              </a:rPr>
              <a:pPr/>
              <a:t>55</a:t>
            </a:fld>
            <a:endParaRPr lang="en-US" sz="1200">
              <a:solidFill>
                <a:prstClr val="black"/>
              </a:solidFill>
              <a:latin typeface="Times New Roman"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We restore our fellowship with God with Jesus</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 blood that saves us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32D63F0-C6AC-3145-A189-45B73FF51D52}" type="slidenum">
              <a:rPr lang="en-US" sz="1200">
                <a:solidFill>
                  <a:prstClr val="black"/>
                </a:solidFill>
                <a:latin typeface="Times New Roman" charset="0"/>
              </a:rPr>
              <a:pPr/>
              <a:t>57</a:t>
            </a:fld>
            <a:endParaRPr lang="en-US" sz="1200">
              <a:solidFill>
                <a:prstClr val="black"/>
              </a:solidFill>
              <a:latin typeface="Times New Roman"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If someone asked you such a question, what would</a:t>
            </a:r>
            <a:r>
              <a:rPr lang="en-US" baseline="0" dirty="0">
                <a:latin typeface="Arial"/>
                <a:cs typeface="Arial"/>
              </a:rPr>
              <a:t> you say?</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261B467-FD67-DF48-95E9-61205D151FB9}" type="slidenum">
              <a:rPr lang="en-US" sz="1200">
                <a:solidFill>
                  <a:prstClr val="black"/>
                </a:solidFill>
                <a:latin typeface="Times New Roman" charset="0"/>
              </a:rPr>
              <a:pPr/>
              <a:t>60</a:t>
            </a:fld>
            <a:endParaRPr lang="en-US" sz="1200">
              <a:solidFill>
                <a:prstClr val="black"/>
              </a:solidFill>
              <a:latin typeface="Times New Roman"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EBA866-3278-8D45-8786-3C3306E919CD}" type="slidenum">
              <a:rPr lang="en-US" sz="1200">
                <a:solidFill>
                  <a:prstClr val="black"/>
                </a:solidFill>
                <a:latin typeface="Times New Roman" charset="0"/>
              </a:rPr>
              <a:pPr/>
              <a:t>61</a:t>
            </a:fld>
            <a:endParaRPr lang="en-US" sz="1200">
              <a:solidFill>
                <a:prstClr val="black"/>
              </a:solidFill>
              <a:latin typeface="Times New Roman"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ADBB62C3-E0FD-DF4A-944A-A3F236E8FF84}" type="slidenum">
              <a:rPr lang="en-US" sz="1200">
                <a:solidFill>
                  <a:prstClr val="black"/>
                </a:solidFill>
                <a:latin typeface="Times New Roman" charset="0"/>
              </a:rPr>
              <a:pPr/>
              <a:t>63</a:t>
            </a:fld>
            <a:endParaRPr lang="en-US" sz="1200">
              <a:solidFill>
                <a:prstClr val="black"/>
              </a:solidFill>
              <a:latin typeface="Times New Roman"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64</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65</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D1D21C8-CA70-8F47-B043-0E3C095C4134}" type="slidenum">
              <a:rPr lang="en-US" sz="1200">
                <a:solidFill>
                  <a:prstClr val="black"/>
                </a:solidFill>
                <a:latin typeface="Times New Roman" charset="0"/>
              </a:rPr>
              <a:pPr/>
              <a:t>67</a:t>
            </a:fld>
            <a:endParaRPr lang="en-US" sz="1200">
              <a:solidFill>
                <a:prstClr val="black"/>
              </a:solidFill>
              <a:latin typeface="Times New Roman"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0F6F365-DFA6-C34C-86AA-1D5685C3C315}" type="slidenum">
              <a:rPr lang="en-US" sz="1200">
                <a:solidFill>
                  <a:prstClr val="black"/>
                </a:solidFill>
                <a:latin typeface="Times New Roman" charset="0"/>
              </a:rPr>
              <a:pPr/>
              <a:t>68</a:t>
            </a:fld>
            <a:endParaRPr lang="en-US" sz="1200">
              <a:solidFill>
                <a:prstClr val="black"/>
              </a:solidFill>
              <a:latin typeface="Times New Roman" charset="0"/>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1064CDC8-5684-3B43-A5A3-A18B48677573}" type="slidenum">
              <a:rPr lang="en-US" sz="1200">
                <a:solidFill>
                  <a:prstClr val="black"/>
                </a:solidFill>
                <a:latin typeface="Times New Roman" charset="0"/>
              </a:rPr>
              <a:pPr/>
              <a:t>69</a:t>
            </a:fld>
            <a:endParaRPr lang="en-US" sz="1200">
              <a:solidFill>
                <a:prstClr val="black"/>
              </a:solidFill>
              <a:latin typeface="Times New Roman"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70</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The counselor</a:t>
            </a:r>
            <a:r>
              <a:rPr lang="en-US" baseline="0" dirty="0">
                <a:latin typeface="Arial"/>
                <a:cs typeface="Arial"/>
              </a:rPr>
              <a:t> looked down at this scrawy 7-year-old and said, "Well, I guess it means 100% pure. God is like that. He is 100% pure."</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Times New Roman" panose="02020603050405020304" pitchFamily="18" charset="0"/>
              </a:rPr>
              <a:t>Admit that you are nothing without the LORD.</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a:latin typeface="Times New Roman" charset="0"/>
                <a:ea typeface="ＭＳ Ｐゴシック" charset="0"/>
                <a:cs typeface="ＭＳ Ｐゴシック" charset="0"/>
              </a:rPr>
              <a:t>OS-03-Leviticus-193</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76C19D5-2825-8A40-96AE-9CA28FA41D03}" type="slidenum">
              <a:rPr lang="en-US" sz="1200">
                <a:solidFill>
                  <a:prstClr val="black"/>
                </a:solidFill>
                <a:latin typeface="Times New Roman" charset="0"/>
              </a:rPr>
              <a:pPr/>
              <a:t>80</a:t>
            </a:fld>
            <a:endParaRPr lang="en-US" sz="1200">
              <a:solidFill>
                <a:prstClr val="black"/>
              </a:solidFill>
              <a:latin typeface="Times New Roman"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Seven</a:t>
            </a:r>
            <a:r>
              <a:rPr lang="en-US" baseline="0" dirty="0">
                <a:latin typeface="Arial"/>
                <a:cs typeface="Arial"/>
              </a:rPr>
              <a:t> years later I came into a relationship with that God and found that not only is God 100% pure, he requires that of me at well. </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E9922C0-7914-234E-AF85-C621005E444F}" type="slidenum">
              <a:rPr lang="en-US" sz="1200">
                <a:solidFill>
                  <a:prstClr val="black"/>
                </a:solidFill>
                <a:latin typeface="Times New Roman" charset="0"/>
              </a:rPr>
              <a:pPr/>
              <a:t>83</a:t>
            </a:fld>
            <a:endParaRPr lang="en-US" sz="1200">
              <a:solidFill>
                <a:prstClr val="black"/>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D0A3DF5-4D03-0243-82EC-D8C41C4673C7}" type="slidenum">
              <a:rPr lang="en-US" sz="1200">
                <a:solidFill>
                  <a:prstClr val="black"/>
                </a:solidFill>
                <a:latin typeface="Times New Roman" charset="0"/>
              </a:rPr>
              <a:pPr/>
              <a:t>84</a:t>
            </a:fld>
            <a:endParaRPr lang="en-US" sz="1200">
              <a:solidFill>
                <a:prstClr val="black"/>
              </a:solidFill>
              <a:latin typeface="Times New Roman"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4BD9078-813A-744F-8E15-853209F1BC97}" type="slidenum">
              <a:rPr lang="en-US" sz="1200">
                <a:solidFill>
                  <a:prstClr val="black"/>
                </a:solidFill>
                <a:latin typeface="Times New Roman" charset="0"/>
              </a:rPr>
              <a:pPr/>
              <a:t>85</a:t>
            </a:fld>
            <a:endParaRPr lang="en-US" sz="1200">
              <a:solidFill>
                <a:prstClr val="black"/>
              </a:solidFill>
              <a:latin typeface="Times New Roman"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buClr>
                <a:srgbClr val="0000FF"/>
              </a:buClr>
            </a:pPr>
            <a:fld id="{67599483-C773-6D47-8A9D-BE97CEEC0CA6}" type="slidenum">
              <a:rPr lang="en-US" sz="1200">
                <a:latin typeface="Times New Roman" charset="0"/>
              </a:rPr>
              <a:pPr>
                <a:buClr>
                  <a:srgbClr val="0000FF"/>
                </a:buClr>
              </a:pPr>
              <a:t>86</a:t>
            </a:fld>
            <a:endParaRPr lang="en-US" sz="1200">
              <a:latin typeface="Times New Roman"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buClr>
                <a:srgbClr val="0000FF"/>
              </a:buClr>
            </a:pPr>
            <a:fld id="{6BDA63C5-F1F2-6244-B23B-AB213860398A}" type="slidenum">
              <a:rPr lang="en-US" sz="1200">
                <a:latin typeface="Arial" charset="0"/>
              </a:rPr>
              <a:pPr>
                <a:buClr>
                  <a:srgbClr val="0000FF"/>
                </a:buClr>
              </a:pPr>
              <a:t>87</a:t>
            </a:fld>
            <a:endParaRPr lang="en-US" sz="1200">
              <a:latin typeface="Arial"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8B35754-0BB5-8F48-9722-9F52CEE0AF7B}" type="slidenum">
              <a:rPr lang="en-US" sz="1200">
                <a:solidFill>
                  <a:prstClr val="black"/>
                </a:solidFill>
                <a:latin typeface="Times New Roman" charset="0"/>
              </a:rPr>
              <a:pPr/>
              <a:t>88</a:t>
            </a:fld>
            <a:endParaRPr lang="en-US" sz="1200">
              <a:solidFill>
                <a:prstClr val="black"/>
              </a:solidFill>
              <a:latin typeface="Times New Roman"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0B681D0-AE88-2140-8EE3-336899297B04}" type="slidenum">
              <a:rPr lang="en-US" sz="1200">
                <a:solidFill>
                  <a:prstClr val="black"/>
                </a:solidFill>
                <a:latin typeface="Times New Roman" charset="0"/>
              </a:rPr>
              <a:pPr/>
              <a:t>89</a:t>
            </a:fld>
            <a:endParaRPr lang="en-US" sz="1200">
              <a:solidFill>
                <a:prstClr val="black"/>
              </a:solidFill>
              <a:latin typeface="Times New Roman"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91987BE-8AD7-2641-8B59-5EAFE1B28C95}" type="slidenum">
              <a:rPr lang="en-US" sz="1200">
                <a:solidFill>
                  <a:prstClr val="black"/>
                </a:solidFill>
                <a:latin typeface="Times New Roman" charset="0"/>
              </a:rPr>
              <a:pPr/>
              <a:t>90</a:t>
            </a:fld>
            <a:endParaRPr lang="en-US" sz="1200">
              <a:solidFill>
                <a:prstClr val="black"/>
              </a:solidFill>
              <a:latin typeface="Times New Roman"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91987BE-8AD7-2641-8B59-5EAFE1B28C95}" type="slidenum">
              <a:rPr lang="en-US" sz="1200">
                <a:solidFill>
                  <a:prstClr val="black"/>
                </a:solidFill>
                <a:latin typeface="Times New Roman" charset="0"/>
              </a:rPr>
              <a:pPr/>
              <a:t>92</a:t>
            </a:fld>
            <a:endParaRPr lang="en-US" sz="1200">
              <a:solidFill>
                <a:prstClr val="black"/>
              </a:solidFill>
              <a:latin typeface="Times New Roman"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fact, God gave us his Holy</a:t>
            </a:r>
            <a:r>
              <a:rPr lang="en-US" baseline="0" dirty="0">
                <a:latin typeface="Arial"/>
                <a:cs typeface="Arial"/>
              </a:rPr>
              <a:t> Spirit. </a:t>
            </a:r>
          </a:p>
          <a:p>
            <a:r>
              <a:rPr lang="en-US" baseline="0" dirty="0">
                <a:latin typeface="Arial"/>
                <a:cs typeface="Arial"/>
              </a:rPr>
              <a:t>He is also a gracious Spirit, but his title is Holy Spirit. </a:t>
            </a:r>
          </a:p>
          <a:p>
            <a:r>
              <a:rPr lang="en-US" baseline="0" dirty="0">
                <a:latin typeface="Arial"/>
                <a:cs typeface="Arial"/>
              </a:rPr>
              <a:t>He is also a loving Spirit, but his title is Holy Spirit. </a:t>
            </a:r>
          </a:p>
          <a:p>
            <a:r>
              <a:rPr lang="en-US" baseline="0" dirty="0">
                <a:latin typeface="Arial"/>
                <a:cs typeface="Arial"/>
              </a:rPr>
              <a:t>He is also an indwelling Spirit, but his title is Holy Spirit. </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Circumcision is not bad in itself.  God commanded it in the OT on the eighth day of a Jewish boy</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life, which had the highest blood-clotting Prothrombin of any day in a male</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life.</a:t>
            </a:r>
          </a:p>
          <a:p>
            <a:r>
              <a:rPr lang="en-US">
                <a:latin typeface="Times New Roman" charset="0"/>
                <a:ea typeface="ＭＳ Ｐゴシック" charset="0"/>
                <a:cs typeface="ＭＳ Ｐゴシック" charset="0"/>
              </a:rPr>
              <a:t>However, the problem was with God</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people, who made circumcision a requirement for salvation that had to be imposed on the Gentiles as well as the Jews.</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solidFill>
                  <a:prstClr val="black"/>
                </a:solidFill>
              </a:rPr>
              <a:pPr eaLnBrk="1" hangingPunct="1"/>
              <a:t>93</a:t>
            </a:fld>
            <a:endParaRPr lang="en-US" sz="120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61E15D6-AA62-1D4F-B3EB-9328F3F02929}" type="slidenum">
              <a:rPr lang="en-US" sz="1200">
                <a:solidFill>
                  <a:prstClr val="black"/>
                </a:solidFill>
                <a:latin typeface="Times New Roman" charset="0"/>
              </a:rPr>
              <a:pPr/>
              <a:t>98</a:t>
            </a:fld>
            <a:endParaRPr lang="en-US" sz="1200">
              <a:solidFill>
                <a:prstClr val="black"/>
              </a:solidFill>
              <a:latin typeface="Times New Roman"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61E15D6-AA62-1D4F-B3EB-9328F3F02929}" type="slidenum">
              <a:rPr lang="en-US" sz="1200">
                <a:solidFill>
                  <a:prstClr val="black"/>
                </a:solidFill>
                <a:latin typeface="Times New Roman" charset="0"/>
              </a:rPr>
              <a:pPr/>
              <a:t>100</a:t>
            </a:fld>
            <a:endParaRPr lang="en-US" sz="1200">
              <a:solidFill>
                <a:prstClr val="black"/>
              </a:solidFill>
              <a:latin typeface="Times New Roman"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102</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E5EB6C9-B752-E74E-856E-2695689C4550}" type="slidenum">
              <a:rPr lang="en-US" sz="1200">
                <a:solidFill>
                  <a:prstClr val="black"/>
                </a:solidFill>
                <a:latin typeface="Times New Roman" charset="0"/>
              </a:rPr>
              <a:pPr/>
              <a:t>109</a:t>
            </a:fld>
            <a:endParaRPr lang="en-US" sz="1200">
              <a:solidFill>
                <a:prstClr val="black"/>
              </a:solidFill>
              <a:latin typeface="Times New Roman"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3A5C07A-AE44-2E46-8647-8457ECA7291B}" type="slidenum">
              <a:rPr lang="en-US" sz="1200">
                <a:solidFill>
                  <a:prstClr val="black"/>
                </a:solidFill>
                <a:latin typeface="Times New Roman" charset="0"/>
              </a:rPr>
              <a:pPr/>
              <a:t>110</a:t>
            </a:fld>
            <a:endParaRPr lang="en-US" sz="1200">
              <a:solidFill>
                <a:prstClr val="black"/>
              </a:solidFill>
              <a:latin typeface="Times New Roman"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273106C-C8CD-BD40-AE9E-2E19A47665C9}" type="slidenum">
              <a:rPr lang="en-US" sz="1200">
                <a:solidFill>
                  <a:prstClr val="black"/>
                </a:solidFill>
                <a:latin typeface="Times New Roman" charset="0"/>
              </a:rPr>
              <a:pPr/>
              <a:t>111</a:t>
            </a:fld>
            <a:endParaRPr lang="en-US" sz="1200">
              <a:solidFill>
                <a:prstClr val="black"/>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DC4F556-25F2-EB44-B9D7-D8B2FA328482}" type="slidenum">
              <a:rPr lang="en-US" sz="1200">
                <a:solidFill>
                  <a:prstClr val="black"/>
                </a:solidFill>
                <a:latin typeface="Times New Roman" charset="0"/>
              </a:rPr>
              <a:pPr/>
              <a:t>112</a:t>
            </a:fld>
            <a:endParaRPr lang="en-US" sz="1200">
              <a:solidFill>
                <a:prstClr val="black"/>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8BED198-014B-C149-9104-43223391675D}" type="slidenum">
              <a:rPr lang="en-US" sz="1200">
                <a:solidFill>
                  <a:prstClr val="black"/>
                </a:solidFill>
              </a:rPr>
              <a:pPr/>
              <a:t>9</a:t>
            </a:fld>
            <a:endParaRPr lang="en-US" sz="1200">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Jesus promised that the Holy Spirit would be with us forever.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0E396C0-9D5F-CD43-AF0C-24A6EE43325F}" type="slidenum">
              <a:rPr lang="en-US" sz="1200">
                <a:solidFill>
                  <a:prstClr val="black"/>
                </a:solidFill>
                <a:latin typeface="Times New Roman" charset="0"/>
              </a:rPr>
              <a:pPr/>
              <a:t>113</a:t>
            </a:fld>
            <a:endParaRPr lang="en-US" sz="1200">
              <a:solidFill>
                <a:prstClr val="black"/>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114</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b="1">
                <a:latin typeface="Times New Roman" charset="0"/>
                <a:ea typeface="ＭＳ Ｐゴシック" charset="0"/>
                <a:cs typeface="ＭＳ Ｐゴシック" charset="0"/>
              </a:rPr>
              <a:t>Slavery Instead of Jails in Mosaic Legal System!</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solidFill>
                  <a:prstClr val="black"/>
                </a:solidFill>
              </a:rPr>
              <a:pPr eaLnBrk="1" hangingPunct="1"/>
              <a:t>118</a:t>
            </a:fld>
            <a:endParaRPr lang="en-US" sz="120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7E4061-D33D-8B47-8C65-9A4EE717C6E7}" type="slidenum">
              <a:rPr lang="en-US" sz="1200">
                <a:solidFill>
                  <a:prstClr val="black"/>
                </a:solidFill>
                <a:latin typeface="Times New Roman" charset="0"/>
              </a:rPr>
              <a:pPr/>
              <a:t>121</a:t>
            </a:fld>
            <a:endParaRPr lang="en-US" sz="1200">
              <a:solidFill>
                <a:prstClr val="black"/>
              </a:solidFill>
              <a:latin typeface="Times New Roman"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919C21-E561-F34E-AADF-EA644B0271E6}" type="slidenum">
              <a:rPr lang="en-US" sz="1200">
                <a:solidFill>
                  <a:prstClr val="black"/>
                </a:solidFill>
                <a:latin typeface="Times New Roman" charset="0"/>
              </a:rPr>
              <a:pPr/>
              <a:t>123</a:t>
            </a:fld>
            <a:endParaRPr lang="en-US" sz="1200">
              <a:solidFill>
                <a:prstClr val="black"/>
              </a:solidFill>
              <a:latin typeface="Times New Roman"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BB7DC2-7147-274F-9421-2A4EFEB7A637}" type="slidenum">
              <a:rPr lang="en-US" sz="1200">
                <a:solidFill>
                  <a:prstClr val="black"/>
                </a:solidFill>
                <a:latin typeface="Arial" charset="0"/>
              </a:rPr>
              <a:pPr/>
              <a:t>125</a:t>
            </a:fld>
            <a:endParaRPr lang="en-US" sz="1200">
              <a:solidFill>
                <a:prstClr val="black"/>
              </a:solidFill>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bwMode="auto">
          <a:xfrm>
            <a:off x="6604000" y="8774113"/>
            <a:ext cx="254000" cy="3698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2E15A7-1EE3-9A4A-ABF0-91EDF31EDE4E}" type="slidenum">
              <a:rPr lang="en-US" sz="1200">
                <a:solidFill>
                  <a:srgbClr val="000000"/>
                </a:solidFill>
                <a:latin typeface="Times New Roman" charset="0"/>
              </a:rPr>
              <a:pPr eaLnBrk="1" hangingPunct="1"/>
              <a:t>130</a:t>
            </a:fld>
            <a:endParaRPr lang="en-US" sz="1200">
              <a:solidFill>
                <a:srgbClr val="000000"/>
              </a:solidFill>
              <a:latin typeface="Times New Roman" charset="0"/>
            </a:endParaRPr>
          </a:p>
        </p:txBody>
      </p:sp>
      <p:sp>
        <p:nvSpPr>
          <p:cNvPr id="367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7619" name="Rectangle 3"/>
          <p:cNvSpPr>
            <a:spLocks noGrp="1" noChangeArrowheads="1"/>
          </p:cNvSpPr>
          <p:nvPr>
            <p:ph type="body" idx="1"/>
          </p:nvPr>
        </p:nvSpPr>
        <p:spPr bwMode="auto">
          <a:xfrm>
            <a:off x="914400" y="4343400"/>
            <a:ext cx="57472263" cy="7064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20000"/>
              </a:spcBef>
              <a:buFont typeface="Wingdings" charset="0"/>
              <a:buChar char="v"/>
            </a:pPr>
            <a:r>
              <a:rPr lang="en-US" altLang="zh-CN" sz="3100" b="1">
                <a:solidFill>
                  <a:srgbClr val="FFFF00"/>
                </a:solidFill>
                <a:latin typeface="Times" charset="0"/>
                <a:ea typeface="宋体" charset="0"/>
                <a:cs typeface="宋体" charset="0"/>
              </a:rPr>
              <a:t>Jeremiah</a:t>
            </a:r>
            <a:r>
              <a:rPr lang="fr-FR" altLang="zh-CN" sz="3100" b="1">
                <a:solidFill>
                  <a:srgbClr val="FFFF00"/>
                </a:solidFill>
                <a:latin typeface="Times" charset="0"/>
                <a:ea typeface="宋体" charset="0"/>
                <a:cs typeface="宋体" charset="0"/>
              </a:rPr>
              <a:t>'</a:t>
            </a:r>
            <a:r>
              <a:rPr lang="en-US" altLang="zh-CN" sz="3100" b="1">
                <a:solidFill>
                  <a:srgbClr val="FFFF00"/>
                </a:solidFill>
                <a:latin typeface="Times" charset="0"/>
                <a:ea typeface="宋体" charset="0"/>
                <a:cs typeface="宋体" charset="0"/>
              </a:rPr>
              <a:t>s prophecy and Lamentations record his eyewitness account of Babylon</a:t>
            </a:r>
            <a:r>
              <a:rPr lang="fr-FR" altLang="zh-CN" sz="3100" b="1">
                <a:solidFill>
                  <a:srgbClr val="FFFF00"/>
                </a:solidFill>
                <a:latin typeface="Times" charset="0"/>
                <a:ea typeface="宋体" charset="0"/>
                <a:cs typeface="宋体" charset="0"/>
              </a:rPr>
              <a:t>'</a:t>
            </a:r>
            <a:r>
              <a:rPr lang="en-US" altLang="zh-CN" sz="3100" b="1">
                <a:solidFill>
                  <a:srgbClr val="FFFF00"/>
                </a:solidFill>
                <a:latin typeface="Times" charset="0"/>
                <a:ea typeface="宋体" charset="0"/>
                <a:cs typeface="宋体" charset="0"/>
              </a:rPr>
              <a:t>s siege and destruction of Jerusalem for the nation</a:t>
            </a:r>
            <a:r>
              <a:rPr lang="fr-FR" altLang="zh-CN" sz="3100" b="1">
                <a:solidFill>
                  <a:srgbClr val="FFFF00"/>
                </a:solidFill>
                <a:latin typeface="Times" charset="0"/>
                <a:ea typeface="宋体" charset="0"/>
                <a:cs typeface="宋体" charset="0"/>
              </a:rPr>
              <a:t>'</a:t>
            </a:r>
            <a:r>
              <a:rPr lang="en-US" altLang="zh-CN" sz="3100" b="1">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1">
                <a:solidFill>
                  <a:srgbClr val="FFFF00"/>
                </a:solidFill>
                <a:latin typeface="Times" charset="0"/>
                <a:ea typeface="宋体" charset="0"/>
                <a:cs typeface="宋体" charset="0"/>
              </a:rPr>
              <a:t>'</a:t>
            </a:r>
            <a:r>
              <a:rPr lang="en-US" altLang="zh-CN" sz="3100" b="1">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endParaRPr lang="en-US">
              <a:latin typeface="Calibri"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526907-B9D1-1644-B9C7-3F6F568609B7}" type="slidenum">
              <a:rPr lang="zh-CN" altLang="en-US" sz="1200">
                <a:solidFill>
                  <a:prstClr val="black"/>
                </a:solidFill>
              </a:rPr>
              <a:pPr/>
              <a:t>133</a:t>
            </a:fld>
            <a:endParaRPr lang="en-US" altLang="zh-CN" sz="1200">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48CF54B-E579-1141-87EE-1C20E78E8C06}" type="slidenum">
              <a:rPr lang="en-US" sz="1200">
                <a:solidFill>
                  <a:prstClr val="black"/>
                </a:solidFill>
                <a:latin typeface="Times New Roman" charset="0"/>
              </a:rPr>
              <a:pPr/>
              <a:t>135</a:t>
            </a:fld>
            <a:endParaRPr lang="en-US" sz="1200">
              <a:solidFill>
                <a:prstClr val="black"/>
              </a:solidFill>
              <a:latin typeface="Times New Roman" charset="0"/>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One worship leader at another church recently got drunk.</a:t>
            </a:r>
          </a:p>
          <a:p>
            <a:pPr eaLnBrk="1" hangingPunct="1"/>
            <a:r>
              <a:rPr lang="en-US">
                <a:latin typeface="Arial"/>
                <a:ea typeface="ＭＳ Ｐゴシック" charset="0"/>
                <a:cs typeface="Arial"/>
              </a:rPr>
              <a:t>The movies we see Saturday night should reinforce what we learn Sunday morning.</a:t>
            </a:r>
          </a:p>
          <a:p>
            <a:pPr eaLnBrk="1" hangingPunct="1"/>
            <a:endParaRPr 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235F74B-D158-1748-B3B5-164C9C98CD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4828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3A7977A-F9E8-9547-83D0-C7FB95C05D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71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6A70B61-7A84-974A-8E98-79A44CC240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2661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CD2B22-E914-E546-B8CE-0FF5E27CF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6842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0B399F52-F919-7342-A4A6-B5AA3F9273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851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693A5AA-B2A5-7B4F-97D6-A6BF70F74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31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38DE3258-151E-1E46-B2CB-0F0A8612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5784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2D5E934-47A2-B244-AFA4-BA01ED603DC1}" type="slidenum">
              <a:rPr lang="en-US"/>
              <a:pPr>
                <a:defRPr/>
              </a:pPr>
              <a:t>‹#›</a:t>
            </a:fld>
            <a:endParaRPr lang="en-US"/>
          </a:p>
        </p:txBody>
      </p:sp>
    </p:spTree>
    <p:extLst>
      <p:ext uri="{BB962C8B-B14F-4D97-AF65-F5344CB8AC3E}">
        <p14:creationId xmlns:p14="http://schemas.microsoft.com/office/powerpoint/2010/main" val="18827480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4FCBC10B-0D7A-8A4C-A30D-BA3C21FD43D7}" type="slidenum">
              <a:rPr lang="en-US"/>
              <a:pPr>
                <a:defRPr/>
              </a:pPr>
              <a:t>‹#›</a:t>
            </a:fld>
            <a:endParaRPr lang="en-US"/>
          </a:p>
        </p:txBody>
      </p:sp>
    </p:spTree>
    <p:extLst>
      <p:ext uri="{BB962C8B-B14F-4D97-AF65-F5344CB8AC3E}">
        <p14:creationId xmlns:p14="http://schemas.microsoft.com/office/powerpoint/2010/main" val="1463506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F9B0A6CE-CD63-704F-A326-E5E9F8DBBE70}" type="slidenum">
              <a:rPr lang="en-US"/>
              <a:pPr>
                <a:defRPr/>
              </a:pPr>
              <a:t>‹#›</a:t>
            </a:fld>
            <a:endParaRPr lang="en-US"/>
          </a:p>
        </p:txBody>
      </p:sp>
    </p:spTree>
    <p:extLst>
      <p:ext uri="{BB962C8B-B14F-4D97-AF65-F5344CB8AC3E}">
        <p14:creationId xmlns:p14="http://schemas.microsoft.com/office/powerpoint/2010/main" val="383171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886290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0120696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647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5460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7254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2136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8175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8729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9687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202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51681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8548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46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90863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4417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7555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9617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73036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9687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534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5324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93235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6789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61333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823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061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378752549"/>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946259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5792463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8602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2C22499-63D3-2E47-90E3-AA200D605090}" type="slidenum">
              <a:rPr lang="en-US"/>
              <a:pPr>
                <a:defRPr/>
              </a:pPr>
              <a:t>‹#›</a:t>
            </a:fld>
            <a:endParaRPr lang="en-US"/>
          </a:p>
        </p:txBody>
      </p:sp>
    </p:spTree>
    <p:extLst>
      <p:ext uri="{BB962C8B-B14F-4D97-AF65-F5344CB8AC3E}">
        <p14:creationId xmlns:p14="http://schemas.microsoft.com/office/powerpoint/2010/main" val="1527994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344438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6106736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393002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7471878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059956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187980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70575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492171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253782"/>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34774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49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0167650"/>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43680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02081"/>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73473407"/>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62211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827848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1677838"/>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809897"/>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4069"/>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96521366"/>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408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70973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24458550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1629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614935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634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640430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5163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14276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81606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94688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2001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17176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91343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78375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31174013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68712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7282827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3635663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1372036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2056960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150594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117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12975289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2991560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24137259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81527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3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7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99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40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720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263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88914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97249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3764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363993"/>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6174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16453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88806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40120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36664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27526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40613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1870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6155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09245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23684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72264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28434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83174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64242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93358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932362"/>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59722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28881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760556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119767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029114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075086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45837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02542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65878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801289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068411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34793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240284897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1739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22390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32253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86260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2728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04652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62250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6416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3444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460944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393329911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233129787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64838962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4751009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287828020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160330805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230000269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418262367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38789074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16510481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2824221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60A7C280-935D-E040-A6F2-F741E96CC787}" type="slidenum">
              <a:rPr lang="en-US"/>
              <a:pPr>
                <a:defRPr/>
              </a:pPr>
              <a:t>‹#›</a:t>
            </a:fld>
            <a:endParaRPr lang="en-US"/>
          </a:p>
        </p:txBody>
      </p:sp>
    </p:spTree>
    <p:extLst>
      <p:ext uri="{BB962C8B-B14F-4D97-AF65-F5344CB8AC3E}">
        <p14:creationId xmlns:p14="http://schemas.microsoft.com/office/powerpoint/2010/main" val="4027787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30881E-447E-4E46-959F-DBBD3B6F38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1495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D4962F-C387-C647-B30F-5C0302B7DA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29560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6A7D1-9FAE-8E42-9768-4A0D92883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549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FFB9CE52-E813-454C-A782-EA613C1BF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037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D0A071E-B629-D44E-8B40-B342F2390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18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7581AB7-2D4F-E84C-96A6-06B451333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78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188189A-7241-AD4D-A487-AB8FB67FD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763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F2806726-764C-F844-824F-ADDF51479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4885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5598E94-BA9E-6F4B-A132-D62DC3F81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7EF4183-C57F-6B4F-807F-781AC03502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9282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C1BA81-AA8F-6640-B5DF-B1CD806248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4721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A144D1A2-8C8F-CF45-9334-ED40474DC1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560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AB0DFF7-1E76-7B43-B7C8-6A6FDD517C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3877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2524EAC-9FEB-B74B-A845-BBE2249A18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9613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2A54D5F-E443-F34F-BA0D-0FF124021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1950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40AA2655-6C7D-A34D-9392-851292CE39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086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13CC1006-6C77-6245-B987-D41326570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82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2.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8.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9.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0.xml"/><Relationship Id="rId1" Type="http://schemas.openxmlformats.org/officeDocument/2006/relationships/slideLayout" Target="../slideLayouts/slideLayout1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5.emf"/><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2.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pitchFamily="-111" charset="-52"/>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cs typeface="Times New Roman" charset="0"/>
              </a:defRPr>
            </a:lvl1pPr>
          </a:lstStyle>
          <a:p>
            <a:pPr algn="r" defTabSz="914400" fontAlgn="base">
              <a:spcBef>
                <a:spcPct val="0"/>
              </a:spcBef>
              <a:spcAft>
                <a:spcPct val="0"/>
              </a:spcAft>
              <a:defRPr/>
            </a:pPr>
            <a:fld id="{C46C7DFE-C368-8241-B94A-C4DDC9D775B4}"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389213046"/>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1" hangingPunct="1">
              <a:spcBef>
                <a:spcPct val="0"/>
              </a:spcBef>
              <a:buClrTx/>
              <a:buFontTx/>
              <a:buNone/>
              <a:defRPr sz="1400" b="1">
                <a:solidFill>
                  <a:srgbClr val="000000"/>
                </a:solidFill>
                <a:latin typeface="Arial"/>
                <a:ea typeface="+mn-ea"/>
                <a:cs typeface="+mn-cs"/>
              </a:defRPr>
            </a:lvl1pPr>
          </a:lstStyle>
          <a:p>
            <a:pPr defTabSz="914400" fontAlgn="base">
              <a:spcAft>
                <a:spcPct val="0"/>
              </a:spcAft>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spcBef>
                <a:spcPct val="0"/>
              </a:spcBef>
              <a:buClrTx/>
              <a:buFontTx/>
              <a:buNone/>
              <a:defRPr sz="1400" b="1">
                <a:solidFill>
                  <a:srgbClr val="000000"/>
                </a:solidFill>
                <a:latin typeface="Arial"/>
                <a:ea typeface="+mn-ea"/>
                <a:cs typeface="+mn-cs"/>
              </a:defRPr>
            </a:lvl1pPr>
          </a:lstStyle>
          <a:p>
            <a:pPr defTabSz="914400" fontAlgn="base">
              <a:spcAft>
                <a:spcPct val="0"/>
              </a:spcAft>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rgbClr val="000000"/>
                </a:solidFill>
                <a:latin typeface="Arial" charset="0"/>
              </a:defRPr>
            </a:lvl1pPr>
          </a:lstStyle>
          <a:p>
            <a:pPr defTabSz="914400" fontAlgn="base">
              <a:spcBef>
                <a:spcPct val="0"/>
              </a:spcBef>
              <a:spcAft>
                <a:spcPct val="0"/>
              </a:spcAft>
              <a:defRPr/>
            </a:pPr>
            <a:fld id="{F8662F73-11E5-2B40-85EA-0622279E92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6365103"/>
      </p:ext>
    </p:extLst>
  </p:cSld>
  <p:clrMap bg1="dk2" tx1="lt1" bg2="dk1" tx2="lt2" accent1="accent1" accent2="accent2" accent3="accent3" accent4="accent4" accent5="accent5" accent6="accent6" hlink="hlink" folHlink="folHlink"/>
  <p:sldLayoutIdLst>
    <p:sldLayoutId id="2147483986" r:id="rId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9" charset="-52"/>
                <a:ea typeface="ＭＳ Ｐゴシック" charset="0"/>
                <a:cs typeface="ＭＳ Ｐゴシック"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defTabSz="914400" fontAlgn="base">
              <a:spcAft>
                <a:spcPct val="0"/>
              </a:spcAft>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defTabSz="914400" fontAlgn="base">
              <a:spcAft>
                <a:spcPct val="0"/>
              </a:spcAft>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defTabSz="914400" fontAlgn="base">
              <a:spcBef>
                <a:spcPct val="0"/>
              </a:spcBef>
              <a:spcAft>
                <a:spcPct val="0"/>
              </a:spcAft>
              <a:defRPr/>
            </a:pPr>
            <a:fld id="{5B47CA83-29E4-8B40-9B60-9DB25AFDB31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2678743"/>
      </p:ext>
    </p:extLst>
  </p:cSld>
  <p:clrMap bg1="dk2" tx1="lt1" bg2="dk1" tx2="lt2" accent1="accent1" accent2="accent2" accent3="accent3" accent4="accent4" accent5="accent5" accent6="accent6" hlink="hlink" folHlink="folHlink"/>
  <p:sldLayoutIdLst>
    <p:sldLayoutId id="2147483988" r:id="rId1"/>
    <p:sldLayoutId id="214748398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ADEBA4A3-5119-E348-8B50-B6ED910F2F8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3270465"/>
      </p:ext>
    </p:extLst>
  </p:cSld>
  <p:clrMap bg1="dk2" tx1="lt1" bg2="dk1" tx2="lt2" accent1="accent1" accent2="accent2" accent3="accent3" accent4="accent4" accent5="accent5" accent6="accent6" hlink="hlink" folHlink="folHlink"/>
  <p:sldLayoutIdLst>
    <p:sldLayoutId id="2147483991" r:id="rId1"/>
    <p:sldLayoutId id="214748399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666664"/>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949473674"/>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82024592"/>
      </p:ext>
    </p:extLst>
  </p:cSld>
  <p:clrMap bg1="lt1" tx1="dk1" bg2="lt2" tx2="dk2" accent1="accent1" accent2="accent2" accent3="accent3" accent4="accent4" accent5="accent5" accent6="accent6" hlink="hlink" folHlink="folHlink"/>
  <p:sldLayoutIdLst>
    <p:sldLayoutId id="214748402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164673590"/>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522393319"/>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685800" y="117475"/>
            <a:ext cx="8456613" cy="6738938"/>
            <a:chOff x="432" y="74"/>
            <a:chExt cx="5327" cy="4245"/>
          </a:xfrm>
        </p:grpSpPr>
        <p:sp>
          <p:nvSpPr>
            <p:cNvPr id="11572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15721" name="Group 4"/>
            <p:cNvGrpSpPr>
              <a:grpSpLocks/>
            </p:cNvGrpSpPr>
            <p:nvPr/>
          </p:nvGrpSpPr>
          <p:grpSpPr bwMode="auto">
            <a:xfrm>
              <a:off x="2859" y="4250"/>
              <a:ext cx="2729" cy="41"/>
              <a:chOff x="2859" y="4250"/>
              <a:chExt cx="2729" cy="41"/>
            </a:xfrm>
          </p:grpSpPr>
          <p:sp>
            <p:nvSpPr>
              <p:cNvPr id="11572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2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1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571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6AF0195E-8652-FC4E-8D1C-7640863C9A3F}"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2788744057"/>
      </p:ext>
    </p:extLst>
  </p:cSld>
  <p:clrMap bg1="dk2" tx1="lt1" bg2="dk1" tx2="lt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4218840690"/>
      </p:ext>
    </p:extLst>
  </p:cSld>
  <p:clrMap bg1="dk2" tx1="lt1" bg2="dk1" tx2="lt2" accent1="accent1" accent2="accent2" accent3="accent3" accent4="accent4" accent5="accent5" accent6="accent6" hlink="hlink" folHlink="folHlink"/>
  <p:sldLayoutIdLst>
    <p:sldLayoutId id="214748407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5454786"/>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defTabSz="914400" fontAlgn="base">
              <a:spcBef>
                <a:spcPct val="0"/>
              </a:spcBef>
              <a:spcAft>
                <a:spcPct val="0"/>
              </a:spcAft>
              <a:defRPr/>
            </a:pPr>
            <a:fld id="{37A3F00B-9D3F-5049-BD77-AD8C4B4255D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36561164"/>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97563429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2104583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60911568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98455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11401104"/>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C688EB4F-E169-2240-A34E-11F0C301D17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5734971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6E99D16-C07E-824F-955D-692B9FB47E0A}"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988075198"/>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86.xml"/><Relationship Id="rId1" Type="http://schemas.openxmlformats.org/officeDocument/2006/relationships/slideLayout" Target="../slideLayouts/slideLayout113.xml"/><Relationship Id="rId4" Type="http://schemas.openxmlformats.org/officeDocument/2006/relationships/image" Target="../media/image8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71.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113.xml"/></Relationships>
</file>

<file path=ppt/slides/_rels/slide1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93.xml"/><Relationship Id="rId1" Type="http://schemas.openxmlformats.org/officeDocument/2006/relationships/slideLayout" Target="../slideLayouts/slideLayout105.xml"/><Relationship Id="rId4" Type="http://schemas.openxmlformats.org/officeDocument/2006/relationships/image" Target="../media/image8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3.xml.rels><?xml version="1.0" encoding="UTF-8" standalone="yes"?>
<Relationships xmlns="http://schemas.openxmlformats.org/package/2006/relationships"><Relationship Id="rId3" Type="http://schemas.openxmlformats.org/officeDocument/2006/relationships/hyperlink" Target="http://images.google.com/imgres?imgurl=www.gospelcom.net/rbc/ds_images/q0408/priest.gif&amp;imgrefurl=http://www.gospelcom.net/rbc/ds/q0408/point1.html&amp;h=180&amp;w=167&amp;prev=/images?q=Jewish+Priest&amp;svnum=10&amp;hl=en&amp;lr=&amp;ie=UTF-8&amp;oe=UTF-8" TargetMode="External"/><Relationship Id="rId2" Type="http://schemas.openxmlformats.org/officeDocument/2006/relationships/notesSlide" Target="../notesSlides/notesSlide94.xml"/><Relationship Id="rId1" Type="http://schemas.openxmlformats.org/officeDocument/2006/relationships/slideLayout" Target="../slideLayouts/slideLayout105.xml"/><Relationship Id="rId4" Type="http://schemas.openxmlformats.org/officeDocument/2006/relationships/image" Target="../media/image9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4.png"/><Relationship Id="rId2" Type="http://schemas.openxmlformats.org/officeDocument/2006/relationships/notesSlide" Target="../notesSlides/notesSlide95.xml"/><Relationship Id="rId1" Type="http://schemas.openxmlformats.org/officeDocument/2006/relationships/slideLayout" Target="../slideLayouts/slideLayout123.xml"/><Relationship Id="rId6" Type="http://schemas.openxmlformats.org/officeDocument/2006/relationships/image" Target="../media/image93.jpeg"/><Relationship Id="rId5" Type="http://schemas.openxmlformats.org/officeDocument/2006/relationships/hyperlink" Target="http://www.jtsa.edu/images/art/s_priest.jpg" TargetMode="External"/><Relationship Id="rId4" Type="http://schemas.openxmlformats.org/officeDocument/2006/relationships/image" Target="../media/image92.jpeg"/></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2.jpeg"/><Relationship Id="rId1" Type="http://schemas.openxmlformats.org/officeDocument/2006/relationships/slideLayout" Target="../slideLayouts/slideLayout1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2.jpeg"/><Relationship Id="rId1" Type="http://schemas.openxmlformats.org/officeDocument/2006/relationships/slideLayout" Target="../slideLayouts/slideLayout1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2.jpeg"/><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96.xml"/><Relationship Id="rId1" Type="http://schemas.openxmlformats.org/officeDocument/2006/relationships/slideLayout" Target="../slideLayouts/slideLayout5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8.xml"/></Relationships>
</file>

<file path=ppt/slides/_rels/slide1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8.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hemeOverride" Target="../theme/themeOverride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1.xml"/><Relationship Id="rId1" Type="http://schemas.openxmlformats.org/officeDocument/2006/relationships/themeOverride" Target="../theme/themeOverride7.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1.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8.xml"/><Relationship Id="rId1" Type="http://schemas.openxmlformats.org/officeDocument/2006/relationships/themeOverride" Target="../theme/themeOverride8.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44.xml"/><Relationship Id="rId5" Type="http://schemas.openxmlformats.org/officeDocument/2006/relationships/image" Target="../media/image55.jpe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44.xml"/><Relationship Id="rId5" Type="http://schemas.openxmlformats.org/officeDocument/2006/relationships/image" Target="../media/image58.jpeg"/><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07.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2" y="3379513"/>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i="1" dirty="0">
                <a:solidFill>
                  <a:schemeClr val="tx1"/>
                </a:solidFill>
                <a:effectLst/>
                <a:latin typeface="Arial" charset="0"/>
                <a:ea typeface="ＭＳ Ｐゴシック" charset="0"/>
                <a:cs typeface="ＭＳ Ｐゴシック" charset="0"/>
              </a:rPr>
              <a:t>Leviticus</a:t>
            </a:r>
          </a:p>
        </p:txBody>
      </p:sp>
      <p:sp>
        <p:nvSpPr>
          <p:cNvPr id="900098" name="Rectangle 2"/>
          <p:cNvSpPr>
            <a:spLocks noGrp="1" noChangeArrowheads="1"/>
          </p:cNvSpPr>
          <p:nvPr>
            <p:ph type="ctrTitle"/>
          </p:nvPr>
        </p:nvSpPr>
        <p:spPr>
          <a:xfrm>
            <a:off x="23812" y="1730081"/>
            <a:ext cx="9120187" cy="1446653"/>
          </a:xfrm>
          <a:effectLst/>
        </p:spPr>
        <p:txBody>
          <a:bodyPr/>
          <a:lstStyle/>
          <a:p>
            <a:pPr>
              <a:defRPr/>
            </a:pPr>
            <a:r>
              <a:rPr lang="en-US" sz="11500" b="1" dirty="0">
                <a:solidFill>
                  <a:schemeClr val="tx1"/>
                </a:solidFill>
                <a:effectLst/>
                <a:latin typeface="Arial" charset="0"/>
                <a:ea typeface="ＭＳ Ｐゴシック" charset="0"/>
                <a:cs typeface="ＭＳ Ｐゴシック" charset="0"/>
              </a:rPr>
              <a:t>Be Holy</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pic>
        <p:nvPicPr>
          <p:cNvPr id="6" name="Picture 5"/>
          <p:cNvPicPr>
            <a:picLocks noChangeAspect="1"/>
          </p:cNvPicPr>
          <p:nvPr/>
        </p:nvPicPr>
        <p:blipFill>
          <a:blip r:embed="rId4"/>
          <a:stretch>
            <a:fillRect/>
          </a:stretch>
        </p:blipFill>
        <p:spPr>
          <a:xfrm>
            <a:off x="-1" y="0"/>
            <a:ext cx="9144000" cy="1828800"/>
          </a:xfrm>
          <a:prstGeom prst="rect">
            <a:avLst/>
          </a:prstGeom>
        </p:spPr>
      </p:pic>
    </p:spTree>
    <p:extLst>
      <p:ext uri="{BB962C8B-B14F-4D97-AF65-F5344CB8AC3E}">
        <p14:creationId xmlns:p14="http://schemas.microsoft.com/office/powerpoint/2010/main" val="180840589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a:latin typeface="Arial" charset="0"/>
                <a:ea typeface="ＭＳ Ｐゴシック" charset="0"/>
                <a:cs typeface="Arial" charset="0"/>
              </a:rPr>
              <a:t>The Paraclete (John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000" b="1" kern="0" dirty="0">
                <a:solidFill>
                  <a:srgbClr val="000000"/>
                </a:solidFill>
                <a:latin typeface="Arial"/>
                <a:ea typeface="ＭＳ Ｐゴシック" charset="-128"/>
                <a:cs typeface="Arial"/>
              </a:rPr>
              <a:t>Advocate = Counselor = Comforter </a:t>
            </a: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defTabSz="914400" eaLnBrk="0" fontAlgn="base" hangingPunct="0">
              <a:spcBef>
                <a:spcPct val="0"/>
              </a:spcBef>
              <a:spcAft>
                <a:spcPct val="0"/>
              </a:spcAft>
              <a:defRPr/>
            </a:pPr>
            <a:r>
              <a:rPr lang="en-US" sz="4000" b="1" kern="0" dirty="0">
                <a:solidFill>
                  <a:srgbClr val="000000"/>
                </a:solidFill>
                <a:latin typeface="Arial"/>
                <a:ea typeface="ＭＳ Ｐゴシック" charset="-128"/>
                <a:cs typeface="Arial"/>
              </a:rPr>
              <a:t>Greek options for “another”:</a:t>
            </a: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600" b="1" i="1">
                <a:solidFill>
                  <a:srgbClr val="000000"/>
                </a:solidFill>
                <a:cs typeface="Arial" charset="0"/>
              </a:rPr>
              <a:t>Heteros</a:t>
            </a:r>
            <a:r>
              <a:rPr lang="en-US" sz="3600" b="1">
                <a:solidFill>
                  <a:srgbClr val="000000"/>
                </a:solidFill>
                <a:cs typeface="Arial" charset="0"/>
              </a:rPr>
              <a:t> = </a:t>
            </a:r>
            <a:r>
              <a:rPr lang="ja-JP" altLang="en-US" sz="3600" b="1">
                <a:solidFill>
                  <a:srgbClr val="000000"/>
                </a:solidFill>
                <a:cs typeface="Arial" charset="0"/>
              </a:rPr>
              <a:t>“</a:t>
            </a:r>
            <a:r>
              <a:rPr lang="en-US" sz="3600" b="1">
                <a:solidFill>
                  <a:srgbClr val="000000"/>
                </a:solidFill>
                <a:cs typeface="Arial" charset="0"/>
              </a:rPr>
              <a:t>another of a different kind</a:t>
            </a:r>
            <a:r>
              <a:rPr lang="ja-JP" altLang="en-US" sz="3600" b="1">
                <a:solidFill>
                  <a:srgbClr val="000000"/>
                </a:solidFill>
                <a:cs typeface="Arial" charset="0"/>
              </a:rPr>
              <a:t>”</a:t>
            </a:r>
            <a:endParaRPr lang="en-US" sz="3600" b="1" i="1">
              <a:solidFill>
                <a:srgbClr val="000000"/>
              </a:solidFill>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a:solidFill>
                  <a:srgbClr val="000000"/>
                </a:solidFill>
                <a:cs typeface="Arial" charset="0"/>
              </a:rPr>
              <a:t>Greek = </a:t>
            </a:r>
            <a:r>
              <a:rPr lang="ja-JP" altLang="en-US" sz="4000" b="1">
                <a:solidFill>
                  <a:srgbClr val="000000"/>
                </a:solidFill>
                <a:cs typeface="Arial" charset="0"/>
              </a:rPr>
              <a:t>“</a:t>
            </a:r>
            <a:r>
              <a:rPr lang="en-US" sz="4000" b="1">
                <a:solidFill>
                  <a:srgbClr val="000000"/>
                </a:solidFill>
                <a:cs typeface="Arial" charset="0"/>
              </a:rPr>
              <a:t>one who comes alongside</a:t>
            </a:r>
            <a:r>
              <a:rPr lang="ja-JP" altLang="en-US" sz="4000" b="1">
                <a:solidFill>
                  <a:srgbClr val="000000"/>
                </a:solidFill>
                <a:cs typeface="Arial" charset="0"/>
              </a:rPr>
              <a:t>”</a:t>
            </a:r>
            <a:endParaRPr lang="en-US" sz="4000" b="1">
              <a:solidFill>
                <a:srgbClr val="000000"/>
              </a:solidFill>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3600" b="1" i="1">
                <a:solidFill>
                  <a:srgbClr val="000000"/>
                </a:solidFill>
                <a:cs typeface="Arial" charset="0"/>
              </a:rPr>
              <a:t>Allos </a:t>
            </a:r>
            <a:r>
              <a:rPr lang="en-US" sz="3600" b="1">
                <a:solidFill>
                  <a:srgbClr val="000000"/>
                </a:solidFill>
                <a:cs typeface="Arial" charset="0"/>
              </a:rPr>
              <a:t>= </a:t>
            </a:r>
            <a:r>
              <a:rPr lang="ja-JP" altLang="en-US" sz="3600" b="1">
                <a:solidFill>
                  <a:srgbClr val="000000"/>
                </a:solidFill>
                <a:cs typeface="Arial" charset="0"/>
              </a:rPr>
              <a:t>“</a:t>
            </a:r>
            <a:r>
              <a:rPr lang="en-US" sz="3600" b="1">
                <a:solidFill>
                  <a:srgbClr val="000000"/>
                </a:solidFill>
                <a:cs typeface="Arial" charset="0"/>
              </a:rPr>
              <a:t>another of the same kind</a:t>
            </a:r>
            <a:r>
              <a:rPr lang="ja-JP" altLang="en-US" sz="3600" b="1">
                <a:solidFill>
                  <a:srgbClr val="000000"/>
                </a:solidFill>
                <a:cs typeface="Arial" charset="0"/>
              </a:rPr>
              <a:t>”</a:t>
            </a:r>
            <a:endParaRPr lang="en-US" sz="3600" b="1" i="1">
              <a:solidFill>
                <a:srgbClr val="000000"/>
              </a:solidFill>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algn="ctr" defTabSz="914400" eaLnBrk="0" fontAlgn="base" hangingPunct="0">
              <a:spcBef>
                <a:spcPct val="0"/>
              </a:spcBef>
              <a:spcAft>
                <a:spcPct val="0"/>
              </a:spcAft>
              <a:defRPr/>
            </a:pPr>
            <a:r>
              <a:rPr lang="en-US" sz="3600" b="1" i="1" kern="0" dirty="0">
                <a:solidFill>
                  <a:srgbClr val="FFFFFF"/>
                </a:solidFill>
                <a:latin typeface="Arial"/>
                <a:ea typeface="ＭＳ Ｐゴシック" charset="-128"/>
                <a:cs typeface="Arial"/>
              </a:rPr>
              <a:t>The Spirit will come alongside us in the same way as Jesus Himself!</a:t>
            </a:r>
          </a:p>
        </p:txBody>
      </p:sp>
    </p:spTree>
    <p:extLst>
      <p:ext uri="{BB962C8B-B14F-4D97-AF65-F5344CB8AC3E}">
        <p14:creationId xmlns:p14="http://schemas.microsoft.com/office/powerpoint/2010/main" val="25757996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en-US" altLang="zh-CN" sz="2800" b="1">
                <a:solidFill>
                  <a:schemeClr val="tx1"/>
                </a:solidFill>
                <a:latin typeface="Geneva" charset="0"/>
                <a:ea typeface="ＭＳ Ｐゴシック" charset="0"/>
                <a:cs typeface="Geneva" charset="0"/>
              </a:rPr>
              <a:t>Why No Pork? (And Other Law Questions) </a:t>
            </a:r>
            <a:endParaRPr lang="en-US" sz="2800" b="1">
              <a:solidFill>
                <a:schemeClr val="tx1"/>
              </a:solidFill>
              <a:latin typeface="Geneva" charset="0"/>
              <a:ea typeface="ＭＳ Ｐゴシック" charset="0"/>
              <a:cs typeface="Geneva"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159923493"/>
              </p:ext>
            </p:extLst>
          </p:nvPr>
        </p:nvGraphicFramePr>
        <p:xfrm>
          <a:off x="0" y="792163"/>
          <a:ext cx="9067800" cy="4206252"/>
        </p:xfrm>
        <a:graphic>
          <a:graphicData uri="http://schemas.openxmlformats.org/drawingml/2006/table">
            <a:tbl>
              <a:tblPr/>
              <a:tblGrid>
                <a:gridCol w="1295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962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Issue</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Law Command</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Reasons</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29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What</a:t>
                      </a:r>
                      <a:r>
                        <a:rPr kumimoji="0" lang="uk-UA"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wrong with mixing meat and milk?</a:t>
                      </a: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Do not cook a young goat in its mother</a:t>
                      </a:r>
                      <a:r>
                        <a:rPr kumimoji="0" lang="uk-UA"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milk</a:t>
                      </a: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 </a:t>
                      </a:r>
                      <a:br>
                        <a:rPr kumimoji="0" lang="en-US" sz="2400" b="1" i="0" u="none" strike="noStrike" cap="none" normalizeH="0" baseline="0" dirty="0">
                          <a:ln>
                            <a:noFill/>
                          </a:ln>
                          <a:solidFill>
                            <a:schemeClr val="tx1"/>
                          </a:solidFill>
                          <a:effectLst/>
                          <a:latin typeface="Arial" charset="0"/>
                          <a:ea typeface="ＭＳ Ｐゴシック" charset="0"/>
                          <a:cs typeface="Arial" charset="0"/>
                        </a:rPr>
                      </a:br>
                      <a:r>
                        <a:rPr kumimoji="0" lang="en-US" sz="2400" b="1" i="0" u="none" strike="noStrike" cap="none" normalizeH="0" baseline="0" dirty="0">
                          <a:ln>
                            <a:noFill/>
                          </a:ln>
                          <a:solidFill>
                            <a:schemeClr val="tx1"/>
                          </a:solidFill>
                          <a:effectLst/>
                          <a:latin typeface="Arial" charset="0"/>
                          <a:ea typeface="ＭＳ Ｐゴシック" charset="0"/>
                          <a:cs typeface="Arial" charset="0"/>
                        </a:rPr>
                        <a:t>(Deut. 14:21; Exod 23:19; 34:26). </a:t>
                      </a: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457200" algn="ctr" defTabSz="457200" rtl="0" eaLnBrk="1" fontAlgn="base" latinLnBrk="0" hangingPunct="1">
                        <a:lnSpc>
                          <a:spcPct val="100000"/>
                        </a:lnSpc>
                        <a:spcBef>
                          <a:spcPct val="0"/>
                        </a:spcBef>
                        <a:spcAft>
                          <a:spcPct val="0"/>
                        </a:spcAft>
                        <a:buClrTx/>
                        <a:buSzTx/>
                        <a:buFontTx/>
                        <a:buAutoNum type="arabicParenBoth"/>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Avoid Canaanite fertility practices</a:t>
                      </a:r>
                    </a:p>
                    <a:p>
                      <a:pPr marL="457200" marR="0" lvl="0" indent="-45720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(2) Calcium cannot be assimilated easily on a milk and meat diet, which weakens teeth and slows the healing of broken bones</a:t>
                      </a:r>
                    </a:p>
                    <a:p>
                      <a:pPr marL="457200" marR="0" lvl="0" indent="-45720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131</a:t>
            </a:r>
          </a:p>
        </p:txBody>
      </p:sp>
    </p:spTree>
    <p:extLst>
      <p:ext uri="{BB962C8B-B14F-4D97-AF65-F5344CB8AC3E}">
        <p14:creationId xmlns:p14="http://schemas.microsoft.com/office/powerpoint/2010/main" val="3977340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16</a:t>
            </a:r>
          </a:p>
        </p:txBody>
      </p:sp>
    </p:spTree>
    <p:extLst>
      <p:ext uri="{BB962C8B-B14F-4D97-AF65-F5344CB8AC3E}">
        <p14:creationId xmlns:p14="http://schemas.microsoft.com/office/powerpoint/2010/main" val="1616191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0" y="0"/>
            <a:ext cx="9263063" cy="7086600"/>
            <a:chOff x="0" y="0"/>
            <a:chExt cx="5835" cy="4464"/>
          </a:xfrm>
        </p:grpSpPr>
        <p:pic>
          <p:nvPicPr>
            <p:cNvPr id="29389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Freeform 4"/>
            <p:cNvSpPr>
              <a:spLocks/>
            </p:cNvSpPr>
            <p:nvPr/>
          </p:nvSpPr>
          <p:spPr bwMode="auto">
            <a:xfrm>
              <a:off x="1152" y="0"/>
              <a:ext cx="4683" cy="12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Courtyard</a:t>
            </a: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effectLst>
                  <a:glow rad="254000">
                    <a:srgbClr val="000000">
                      <a:alpha val="75000"/>
                    </a:srgbClr>
                  </a:glow>
                </a:effectLst>
                <a:latin typeface="Arial"/>
                <a:ea typeface="Times New Roman" pitchFamily="-111" charset="0"/>
                <a:cs typeface="Arial"/>
              </a:rPr>
              <a:t>Holy Place</a:t>
            </a:r>
          </a:p>
        </p:txBody>
      </p:sp>
      <p:sp>
        <p:nvSpPr>
          <p:cNvPr id="161801" name="Text Box 9"/>
          <p:cNvSpPr txBox="1">
            <a:spLocks noChangeArrowheads="1"/>
          </p:cNvSpPr>
          <p:nvPr/>
        </p:nvSpPr>
        <p:spPr bwMode="auto">
          <a:xfrm>
            <a:off x="7162800" y="2310383"/>
            <a:ext cx="19812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Holy of Holies</a:t>
            </a:r>
          </a:p>
        </p:txBody>
      </p:sp>
      <p:sp>
        <p:nvSpPr>
          <p:cNvPr id="293893" name="Rectangle 10"/>
          <p:cNvSpPr>
            <a:spLocks noGrp="1" noChangeArrowheads="1"/>
          </p:cNvSpPr>
          <p:nvPr>
            <p:ph type="title" idx="4294967295"/>
          </p:nvPr>
        </p:nvSpPr>
        <p:spPr>
          <a:xfrm>
            <a:off x="0" y="5943600"/>
            <a:ext cx="9144000" cy="1143000"/>
          </a:xfrm>
        </p:spPr>
        <p:txBody>
          <a:bodyPr/>
          <a:lstStyle/>
          <a:p>
            <a:pPr eaLnBrk="1" hangingPunct="1"/>
            <a:r>
              <a:rPr lang="en-US" sz="4000" b="1">
                <a:solidFill>
                  <a:schemeClr val="tx1"/>
                </a:solidFill>
                <a:latin typeface="Arial" charset="0"/>
                <a:ea typeface="ＭＳ Ｐゴシック" charset="0"/>
              </a:rPr>
              <a:t>Day of Atonement (Lev. 16:29-34)</a:t>
            </a:r>
          </a:p>
        </p:txBody>
      </p:sp>
    </p:spTree>
    <p:extLst>
      <p:ext uri="{BB962C8B-B14F-4D97-AF65-F5344CB8AC3E}">
        <p14:creationId xmlns:p14="http://schemas.microsoft.com/office/powerpoint/2010/main" val="328275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03448"/>
            <a:ext cx="9144000" cy="6254552"/>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Then he must take the two male goats and present them to the Lord at the entrance of the Tabernacle.  </a:t>
            </a:r>
            <a:r>
              <a:rPr lang="en-US" sz="2400" b="1" baseline="30000" dirty="0">
                <a:solidFill>
                  <a:srgbClr val="FFFFFF"/>
                </a:solidFill>
                <a:latin typeface="Arial" charset="0"/>
                <a:ea typeface="ＭＳ Ｐゴシック" charset="0"/>
              </a:rPr>
              <a:t>8</a:t>
            </a:r>
            <a:r>
              <a:rPr lang="en-US" sz="2400" b="1" dirty="0">
                <a:solidFill>
                  <a:srgbClr val="FFFFFF"/>
                </a:solidFill>
                <a:latin typeface="Arial" charset="0"/>
                <a:ea typeface="ＭＳ Ｐゴシック" charset="0"/>
              </a:rPr>
              <a:t>He is to cast sacred lots to determine which goat will be reserved as an offering to the Lord and which will carry the sins of the people to the wilderness of </a:t>
            </a:r>
            <a:r>
              <a:rPr lang="en-US" sz="2400" b="1" dirty="0" err="1">
                <a:solidFill>
                  <a:srgbClr val="FFFFFF"/>
                </a:solidFill>
                <a:latin typeface="Arial" charset="0"/>
                <a:ea typeface="ＭＳ Ｐゴシック" charset="0"/>
              </a:rPr>
              <a:t>Azazel</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(Leviticus 16:7-8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294940089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2833" cy="6858000"/>
          </a:xfrm>
          <a:prstGeom prst="rect">
            <a:avLst/>
          </a:prstGeom>
        </p:spPr>
      </p:pic>
      <p:sp>
        <p:nvSpPr>
          <p:cNvPr id="334850" name="Title 1"/>
          <p:cNvSpPr>
            <a:spLocks noGrp="1"/>
          </p:cNvSpPr>
          <p:nvPr>
            <p:ph type="title"/>
          </p:nvPr>
        </p:nvSpPr>
        <p:spPr>
          <a:xfrm>
            <a:off x="6012160" y="0"/>
            <a:ext cx="3131840" cy="3501008"/>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Aaron will then present as a sin offering the goat chosen by lot for the L</a:t>
            </a:r>
            <a:r>
              <a:rPr lang="en-US" sz="2000" b="1" dirty="0">
                <a:solidFill>
                  <a:srgbClr val="FFFFFF"/>
                </a:solidFill>
                <a:latin typeface="Arial" charset="0"/>
                <a:ea typeface="ＭＳ Ｐゴシック" charset="0"/>
              </a:rPr>
              <a:t>ORD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(Leviticus 16:9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3556293458"/>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Then Aaron must slaughter the first goat as a sin offering for the people and carry its blood behind the inner curtain.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There he will sprinkle the goat</a:t>
            </a:r>
            <a:r>
              <a:rPr lang="uk-UA"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 blood over the atonement cover and in front of it, just as he did with the bull</a:t>
            </a:r>
            <a:r>
              <a:rPr lang="uk-UA"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 blood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(Leviticus 16:15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4012168076"/>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220200" cy="566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0" name="Title 1"/>
          <p:cNvSpPr>
            <a:spLocks noGrp="1"/>
          </p:cNvSpPr>
          <p:nvPr>
            <p:ph type="title"/>
          </p:nvPr>
        </p:nvSpPr>
        <p:spPr>
          <a:xfrm>
            <a:off x="0" y="5445125"/>
            <a:ext cx="9144000" cy="1412875"/>
          </a:xfrm>
          <a:solidFill>
            <a:srgbClr val="000000"/>
          </a:solidFill>
        </p:spPr>
        <p:txBody>
          <a:bodyPr/>
          <a:lstStyle/>
          <a:p>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As the goat goes into the wilderness, </a:t>
            </a:r>
            <a:br>
              <a:rPr lang="en-US" sz="2800" b="1" dirty="0">
                <a:solidFill>
                  <a:srgbClr val="FFFFFF"/>
                </a:solidFill>
                <a:latin typeface="Arial" charset="0"/>
                <a:ea typeface="ＭＳ Ｐゴシック" charset="0"/>
              </a:rPr>
            </a:br>
            <a:r>
              <a:rPr lang="en-US" sz="2800" b="1" dirty="0">
                <a:solidFill>
                  <a:srgbClr val="FFFFFF"/>
                </a:solidFill>
                <a:latin typeface="Arial" charset="0"/>
                <a:ea typeface="ＭＳ Ｐゴシック" charset="0"/>
              </a:rPr>
              <a:t>it will carry all the people</a:t>
            </a:r>
            <a:r>
              <a:rPr lang="uk-UA"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s sins upon itself into a desolate land</a:t>
            </a: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 (Leviticus 16:22). </a:t>
            </a:r>
          </a:p>
        </p:txBody>
      </p:sp>
    </p:spTree>
    <p:extLst>
      <p:ext uri="{BB962C8B-B14F-4D97-AF65-F5344CB8AC3E}">
        <p14:creationId xmlns:p14="http://schemas.microsoft.com/office/powerpoint/2010/main" val="1120458787"/>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So Christ has now become the High Priest over all the good things that have come. He has entered that greater, more perfect Tabernacle in heaven, which was not made by human hands and is not part of this created world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(Hebrews 9:11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pic>
        <p:nvPicPr>
          <p:cNvPr id="8" name="Picture 7"/>
          <p:cNvPicPr>
            <a:picLocks noChangeAspect="1"/>
          </p:cNvPicPr>
          <p:nvPr/>
        </p:nvPicPr>
        <p:blipFill>
          <a:blip r:embed="rId2"/>
          <a:stretch>
            <a:fillRect/>
          </a:stretch>
        </p:blipFill>
        <p:spPr>
          <a:xfrm>
            <a:off x="-288032" y="2132856"/>
            <a:ext cx="9505056" cy="4752528"/>
          </a:xfrm>
          <a:prstGeom prst="rect">
            <a:avLst/>
          </a:prstGeom>
        </p:spPr>
      </p:pic>
    </p:spTree>
    <p:extLst>
      <p:ext uri="{BB962C8B-B14F-4D97-AF65-F5344CB8AC3E}">
        <p14:creationId xmlns:p14="http://schemas.microsoft.com/office/powerpoint/2010/main" val="2745835109"/>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17</a:t>
            </a:r>
          </a:p>
        </p:txBody>
      </p:sp>
    </p:spTree>
    <p:extLst>
      <p:ext uri="{BB962C8B-B14F-4D97-AF65-F5344CB8AC3E}">
        <p14:creationId xmlns:p14="http://schemas.microsoft.com/office/powerpoint/2010/main" val="22297940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3858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0"/>
              </a:spcBef>
              <a:spcAft>
                <a:spcPct val="0"/>
              </a:spcAft>
              <a:defRPr/>
            </a:pPr>
            <a:r>
              <a:rPr lang="ru-RU" sz="2800" b="1" dirty="0">
                <a:solidFill>
                  <a:srgbClr val="FFFFFF"/>
                </a:solidFill>
                <a:latin typeface="Arial"/>
                <a:ea typeface="Times New Roman" pitchFamily="-111" charset="0"/>
                <a:cs typeface="Arial"/>
              </a:rPr>
              <a:t>"</a:t>
            </a:r>
            <a:r>
              <a:rPr lang="en-US" sz="2800" b="1" dirty="0">
                <a:solidFill>
                  <a:srgbClr val="FFFFFF"/>
                </a:solidFill>
                <a:latin typeface="Arial"/>
                <a:ea typeface="Times New Roman" pitchFamily="-111" charset="0"/>
                <a:cs typeface="Arial"/>
              </a:rPr>
              <a:t>In fact, the law requires that nearly everything be cleansed with blood, and without the shedding of blood there is no forgiveness</a:t>
            </a:r>
            <a:r>
              <a:rPr lang="ru-RU" sz="2800" b="1" dirty="0">
                <a:solidFill>
                  <a:srgbClr val="FFFFFF"/>
                </a:solidFill>
                <a:latin typeface="Arial"/>
                <a:ea typeface="Times New Roman" pitchFamily="-111" charset="0"/>
                <a:cs typeface="Arial"/>
              </a:rPr>
              <a:t>"</a:t>
            </a:r>
            <a:r>
              <a:rPr lang="en-US" sz="2800" b="1" dirty="0">
                <a:solidFill>
                  <a:srgbClr val="FFFFFF"/>
                </a:solidFill>
                <a:latin typeface="Arial"/>
                <a:ea typeface="Times New Roman" pitchFamily="-111" charset="0"/>
                <a:cs typeface="Arial"/>
              </a:rPr>
              <a:t> (Heb. 9:22</a:t>
            </a:r>
            <a:r>
              <a:rPr lang="en-US" sz="2000" b="1" dirty="0">
                <a:solidFill>
                  <a:srgbClr val="FFFFFF"/>
                </a:solidFill>
                <a:latin typeface="Arial"/>
                <a:ea typeface="Times New Roman" pitchFamily="-111" charset="0"/>
                <a:cs typeface="Arial"/>
              </a:rPr>
              <a:t> NIV</a:t>
            </a:r>
            <a:r>
              <a:rPr lang="en-US" sz="2800" b="1" dirty="0">
                <a:solidFill>
                  <a:srgbClr val="FFFFFF"/>
                </a:solidFill>
                <a:latin typeface="Arial"/>
                <a:ea typeface="Times New Roman" pitchFamily="-111" charset="0"/>
                <a:cs typeface="Arial"/>
              </a:rPr>
              <a:t>) </a:t>
            </a: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defTabSz="914400" fontAlgn="base">
              <a:spcBef>
                <a:spcPct val="0"/>
              </a:spcBef>
              <a:spcAft>
                <a:spcPct val="0"/>
              </a:spcAft>
              <a:defRPr/>
            </a:pPr>
            <a:r>
              <a:rPr kumimoji="1" lang="en-US" sz="5400" b="1" dirty="0">
                <a:solidFill>
                  <a:srgbClr val="FFFFFF"/>
                </a:solidFill>
                <a:effectLst>
                  <a:outerShdw blurRad="38100" dist="38100" dir="2700000" algn="tl">
                    <a:srgbClr val="000000"/>
                  </a:outerShdw>
                </a:effectLst>
                <a:latin typeface="Arial"/>
                <a:ea typeface="ＭＳ Ｐゴシック" charset="0"/>
                <a:cs typeface="Arial"/>
              </a:rPr>
              <a:t>What</a:t>
            </a:r>
            <a:r>
              <a:rPr kumimoji="1" lang="uk-UA" altLang="ja-JP" sz="5400" b="1" dirty="0">
                <a:solidFill>
                  <a:srgbClr val="FFFFFF"/>
                </a:solidFill>
                <a:effectLst>
                  <a:outerShdw blurRad="38100" dist="38100" dir="2700000" algn="tl">
                    <a:srgbClr val="000000"/>
                  </a:outerShdw>
                </a:effectLst>
                <a:latin typeface="Arial"/>
                <a:ea typeface="ＭＳ Ｐゴシック" charset="0"/>
                <a:cs typeface="Arial"/>
              </a:rPr>
              <a:t>'</a:t>
            </a:r>
            <a:r>
              <a:rPr kumimoji="1" lang="en-US" sz="5400" b="1" dirty="0">
                <a:solidFill>
                  <a:srgbClr val="FFFFFF"/>
                </a:solidFill>
                <a:effectLst>
                  <a:outerShdw blurRad="38100" dist="38100" dir="2700000" algn="tl">
                    <a:srgbClr val="000000"/>
                  </a:outerShdw>
                </a:effectLst>
                <a:latin typeface="Arial"/>
                <a:ea typeface="ＭＳ Ｐゴシック" charset="0"/>
                <a:cs typeface="Arial"/>
              </a:rPr>
              <a:t>s the Significance of</a:t>
            </a: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en-US" sz="18200" dirty="0">
                <a:solidFill>
                  <a:srgbClr val="FF0066"/>
                </a:solidFill>
                <a:ea typeface="ＭＳ Ｐゴシック" charset="0"/>
              </a:rPr>
              <a:t>Blood?</a:t>
            </a:r>
          </a:p>
        </p:txBody>
      </p:sp>
      <p:sp>
        <p:nvSpPr>
          <p:cNvPr id="6" name="Text Box 9"/>
          <p:cNvSpPr txBox="1">
            <a:spLocks noChangeArrowheads="1"/>
          </p:cNvSpPr>
          <p:nvPr/>
        </p:nvSpPr>
        <p:spPr bwMode="auto">
          <a:xfrm>
            <a:off x="8202613" y="76200"/>
            <a:ext cx="868362" cy="461963"/>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127a</a:t>
            </a:r>
          </a:p>
        </p:txBody>
      </p:sp>
    </p:spTree>
    <p:extLst>
      <p:ext uri="{BB962C8B-B14F-4D97-AF65-F5344CB8AC3E}">
        <p14:creationId xmlns:p14="http://schemas.microsoft.com/office/powerpoint/2010/main" val="5168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a:defRPr/>
            </a:pPr>
            <a:r>
              <a:rPr lang="en-US"/>
              <a:t>The Spirit indwelling is God’s new work!</a:t>
            </a:r>
          </a:p>
        </p:txBody>
      </p:sp>
    </p:spTree>
    <p:extLst>
      <p:ext uri="{BB962C8B-B14F-4D97-AF65-F5344CB8AC3E}">
        <p14:creationId xmlns:p14="http://schemas.microsoft.com/office/powerpoint/2010/main" val="1963309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ru-RU" altLang="ja-JP" sz="4800" dirty="0">
                <a:ea typeface="ＭＳ Ｐゴシック" charset="0"/>
              </a:rPr>
              <a:t>"</a:t>
            </a:r>
            <a:r>
              <a:rPr kumimoji="1" lang="en-US" sz="4800" dirty="0">
                <a:ea typeface="ＭＳ Ｐゴシック" charset="0"/>
              </a:rPr>
              <a:t>The life is in the blood</a:t>
            </a:r>
            <a:r>
              <a:rPr kumimoji="1" lang="ru-RU" altLang="ja-JP" sz="4800" dirty="0">
                <a:ea typeface="ＭＳ Ｐゴシック" charset="0"/>
              </a:rPr>
              <a:t>"</a:t>
            </a:r>
            <a:endParaRPr kumimoji="1" lang="en-US" sz="4800" dirty="0">
              <a:ea typeface="ＭＳ Ｐゴシック"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defTabSz="914400" fontAlgn="base">
              <a:lnSpc>
                <a:spcPct val="80000"/>
              </a:lnSpc>
              <a:spcBef>
                <a:spcPct val="20000"/>
              </a:spcBef>
              <a:spcAft>
                <a:spcPct val="0"/>
              </a:spcAft>
              <a:buClr>
                <a:srgbClr val="FFCC00"/>
              </a:buClr>
              <a:buSzPct val="70000"/>
              <a:defRPr/>
            </a:pPr>
            <a:r>
              <a:rPr kumimoji="1" lang="ru-RU" altLang="ja-JP"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For the life of a creature is in the blood, and I have given it to you to make atonement for yourselves on the altar; it is the blood that makes atonement for one</a:t>
            </a:r>
            <a:r>
              <a:rPr kumimoji="1" lang="uk-UA"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s life</a:t>
            </a:r>
            <a:r>
              <a:rPr kumimoji="1" lang="ru-RU" altLang="ja-JP"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 (Lev. 17:11)</a:t>
            </a:r>
          </a:p>
        </p:txBody>
      </p:sp>
      <p:sp>
        <p:nvSpPr>
          <p:cNvPr id="5" name="Text Box 9"/>
          <p:cNvSpPr txBox="1">
            <a:spLocks noChangeArrowheads="1"/>
          </p:cNvSpPr>
          <p:nvPr/>
        </p:nvSpPr>
        <p:spPr bwMode="auto">
          <a:xfrm>
            <a:off x="8202613" y="76200"/>
            <a:ext cx="868362" cy="461963"/>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127a</a:t>
            </a:r>
          </a:p>
        </p:txBody>
      </p:sp>
    </p:spTree>
    <p:extLst>
      <p:ext uri="{BB962C8B-B14F-4D97-AF65-F5344CB8AC3E}">
        <p14:creationId xmlns:p14="http://schemas.microsoft.com/office/powerpoint/2010/main" val="418263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9:12 (NIV)</a:t>
            </a:r>
          </a:p>
        </p:txBody>
      </p:sp>
      <p:sp>
        <p:nvSpPr>
          <p:cNvPr id="164869" name="Text Box 5"/>
          <p:cNvSpPr txBox="1">
            <a:spLocks noChangeArrowheads="1"/>
          </p:cNvSpPr>
          <p:nvPr/>
        </p:nvSpPr>
        <p:spPr bwMode="auto">
          <a:xfrm>
            <a:off x="381000" y="1812925"/>
            <a:ext cx="8153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cs typeface="Arial"/>
              </a:rPr>
              <a:t>"</a:t>
            </a:r>
            <a:r>
              <a:rPr lang="en-US" sz="3600" b="1" i="1" dirty="0">
                <a:solidFill>
                  <a:srgbClr val="FFFFFF"/>
                </a:solidFill>
                <a:effectLst>
                  <a:glow rad="228600">
                    <a:srgbClr val="000000"/>
                  </a:glow>
                </a:effectLst>
                <a:latin typeface="Arial"/>
                <a:cs typeface="Arial"/>
              </a:rPr>
              <a:t>He did not enter by means of the blood of goats and calves; but he entered the Most Holy Place once for all by his own blood, having obtained eternal redemption.</a:t>
            </a:r>
            <a:r>
              <a:rPr lang="ru-RU" sz="3600" b="1" i="1" dirty="0">
                <a:solidFill>
                  <a:srgbClr val="FFFFFF"/>
                </a:solidFill>
                <a:effectLst>
                  <a:glow rad="228600">
                    <a:srgbClr val="000000"/>
                  </a:glow>
                </a:effectLst>
                <a:latin typeface="Arial"/>
                <a:cs typeface="Arial"/>
              </a:rPr>
              <a:t>"</a:t>
            </a:r>
            <a:endParaRPr lang="en-US" sz="3600" b="1" i="1" dirty="0">
              <a:solidFill>
                <a:srgbClr val="FFFFFF"/>
              </a:solidFill>
              <a:effectLst>
                <a:glow rad="228600">
                  <a:srgbClr val="000000"/>
                </a:glow>
              </a:effectLst>
              <a:latin typeface="Arial"/>
              <a:cs typeface="Arial"/>
            </a:endParaRPr>
          </a:p>
          <a:p>
            <a:pPr defTabSz="914400" fontAlgn="base">
              <a:spcBef>
                <a:spcPct val="50000"/>
              </a:spcBef>
              <a:spcAft>
                <a:spcPct val="0"/>
              </a:spcAft>
              <a:defRPr/>
            </a:pPr>
            <a:endParaRPr lang="en-US" sz="3600" b="1" i="1" dirty="0">
              <a:solidFill>
                <a:srgbClr val="FFFFFF"/>
              </a:solidFill>
              <a:effectLst>
                <a:glow rad="228600">
                  <a:srgbClr val="000000"/>
                </a:glow>
              </a:effectLst>
              <a:latin typeface="Arial"/>
              <a:cs typeface="Arial"/>
            </a:endParaRPr>
          </a:p>
        </p:txBody>
      </p:sp>
      <p:sp>
        <p:nvSpPr>
          <p:cNvPr id="300036" name="Rectangle 6"/>
          <p:cNvSpPr>
            <a:spLocks noGrp="1" noChangeArrowheads="1"/>
          </p:cNvSpPr>
          <p:nvPr>
            <p:ph type="title" idx="4294967295"/>
          </p:nvPr>
        </p:nvSpPr>
        <p:spPr>
          <a:xfrm>
            <a:off x="0" y="609600"/>
            <a:ext cx="9144000" cy="1143000"/>
          </a:xfrm>
        </p:spPr>
        <p:txBody>
          <a:bodyPr/>
          <a:lstStyle/>
          <a:p>
            <a:pPr eaLnBrk="1" hangingPunct="1"/>
            <a:r>
              <a:rPr lang="en-US" sz="3600" b="1" dirty="0">
                <a:solidFill>
                  <a:srgbClr val="FFFF00"/>
                </a:solidFill>
                <a:effectLst>
                  <a:glow rad="228600">
                    <a:schemeClr val="tx1"/>
                  </a:glow>
                </a:effectLst>
                <a:latin typeface="Arial" charset="0"/>
                <a:ea typeface="ＭＳ Ｐゴシック" charset="0"/>
              </a:rPr>
              <a:t>Once with His Own Blood for All!</a:t>
            </a:r>
            <a:endParaRPr lang="en-US" sz="4000" dirty="0">
              <a:solidFill>
                <a:srgbClr val="FFFF00"/>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3404137596"/>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9:25 (NIV)</a:t>
            </a:r>
          </a:p>
        </p:txBody>
      </p:sp>
      <p:sp>
        <p:nvSpPr>
          <p:cNvPr id="165893" name="Text Box 5"/>
          <p:cNvSpPr txBox="1">
            <a:spLocks noChangeArrowheads="1"/>
          </p:cNvSpPr>
          <p:nvPr/>
        </p:nvSpPr>
        <p:spPr bwMode="auto">
          <a:xfrm>
            <a:off x="381000" y="1812925"/>
            <a:ext cx="8153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ea typeface="Times New Roman" pitchFamily="-111" charset="0"/>
                <a:cs typeface="Arial"/>
              </a:rPr>
              <a:t>"</a:t>
            </a:r>
            <a:r>
              <a:rPr lang="en-US" sz="3600" b="1" i="1" dirty="0">
                <a:solidFill>
                  <a:srgbClr val="FFFFFF"/>
                </a:solidFill>
                <a:effectLst>
                  <a:glow rad="228600">
                    <a:srgbClr val="000000"/>
                  </a:glow>
                </a:effectLst>
                <a:latin typeface="Arial"/>
                <a:ea typeface="Times New Roman" pitchFamily="-111" charset="0"/>
                <a:cs typeface="Arial"/>
              </a:rPr>
              <a:t>Nor did he enter heaven to offer himself again and again, the way the high priest enters the Most Holy Place every year with blood that is not his own.</a:t>
            </a:r>
            <a:r>
              <a:rPr lang="ru-RU" sz="3600" b="1" i="1" dirty="0">
                <a:solidFill>
                  <a:srgbClr val="FFFFFF"/>
                </a:solidFill>
                <a:effectLst>
                  <a:glow rad="228600">
                    <a:srgbClr val="000000"/>
                  </a:glow>
                </a:effectLst>
                <a:latin typeface="Arial"/>
                <a:ea typeface="Times New Roman" pitchFamily="-111" charset="0"/>
                <a:cs typeface="Arial"/>
              </a:rPr>
              <a:t>"</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8"/>
              </a:schemeClr>
            </a:outerShdw>
          </a:effectLst>
        </p:spPr>
        <p:txBody>
          <a:bodyPr anchor="t">
            <a:spAutoFit/>
          </a:bodyPr>
          <a:lstStyle/>
          <a:p>
            <a:pPr eaLnBrk="1" hangingPunct="1">
              <a:spcBef>
                <a:spcPct val="50000"/>
              </a:spcBef>
              <a:defRPr/>
            </a:pPr>
            <a:r>
              <a:rPr lang="en-US" sz="4000" b="1" dirty="0">
                <a:solidFill>
                  <a:srgbClr val="FFFF00"/>
                </a:solidFill>
                <a:effectLst>
                  <a:glow rad="228600">
                    <a:schemeClr val="tx1"/>
                  </a:glow>
                </a:effectLst>
                <a:ea typeface="ＭＳ Ｐゴシック" charset="0"/>
              </a:rPr>
              <a:t>No More Atonement Needed</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94935310"/>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9:26 (NIV)</a:t>
            </a:r>
          </a:p>
        </p:txBody>
      </p:sp>
      <p:sp>
        <p:nvSpPr>
          <p:cNvPr id="166917" name="Text Box 5"/>
          <p:cNvSpPr txBox="1">
            <a:spLocks noChangeArrowheads="1"/>
          </p:cNvSpPr>
          <p:nvPr/>
        </p:nvSpPr>
        <p:spPr bwMode="auto">
          <a:xfrm>
            <a:off x="381000" y="1812925"/>
            <a:ext cx="81534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ea typeface="Times New Roman" pitchFamily="-111" charset="0"/>
                <a:cs typeface="Arial"/>
              </a:rPr>
              <a:t>"</a:t>
            </a:r>
            <a:r>
              <a:rPr lang="en-US" sz="3600" b="1" i="1" dirty="0">
                <a:solidFill>
                  <a:srgbClr val="FFFFFF"/>
                </a:solidFill>
                <a:effectLst>
                  <a:glow rad="228600">
                    <a:srgbClr val="000000"/>
                  </a:glow>
                </a:effectLst>
                <a:latin typeface="Arial"/>
                <a:ea typeface="Times New Roman" pitchFamily="-111" charset="0"/>
                <a:cs typeface="Arial"/>
              </a:rPr>
              <a:t>Then Christ would have had to suffer many times since the creation of the world. But now he has appeared once for all at the end of the ages to do away with sin by the sacrifice of himself.</a:t>
            </a:r>
            <a:r>
              <a:rPr lang="ru-RU" sz="3600" b="1" i="1" dirty="0">
                <a:solidFill>
                  <a:srgbClr val="FFFFFF"/>
                </a:solidFill>
                <a:effectLst>
                  <a:glow rad="228600">
                    <a:srgbClr val="000000"/>
                  </a:glow>
                </a:effectLst>
                <a:latin typeface="Arial"/>
                <a:ea typeface="Times New Roman" pitchFamily="-111" charset="0"/>
                <a:cs typeface="Arial"/>
              </a:rPr>
              <a:t>"</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600" b="1" dirty="0">
                <a:solidFill>
                  <a:srgbClr val="FFFF00"/>
                </a:solidFill>
                <a:effectLst>
                  <a:glow rad="228600">
                    <a:schemeClr val="tx1"/>
                  </a:glow>
                </a:effectLst>
                <a:ea typeface="ＭＳ Ｐゴシック" charset="0"/>
              </a:rPr>
              <a:t>Sin Done Away With (Not Just Covered)</a:t>
            </a:r>
          </a:p>
        </p:txBody>
      </p:sp>
    </p:spTree>
    <p:extLst>
      <p:ext uri="{BB962C8B-B14F-4D97-AF65-F5344CB8AC3E}">
        <p14:creationId xmlns:p14="http://schemas.microsoft.com/office/powerpoint/2010/main" val="282228017"/>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10:12 (NIV)</a:t>
            </a:r>
          </a:p>
        </p:txBody>
      </p:sp>
      <p:sp>
        <p:nvSpPr>
          <p:cNvPr id="167941" name="Text Box 5"/>
          <p:cNvSpPr txBox="1">
            <a:spLocks noChangeArrowheads="1"/>
          </p:cNvSpPr>
          <p:nvPr/>
        </p:nvSpPr>
        <p:spPr bwMode="auto">
          <a:xfrm>
            <a:off x="381000" y="1812925"/>
            <a:ext cx="8153400" cy="2586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cs typeface="Arial"/>
              </a:rPr>
              <a:t>"</a:t>
            </a:r>
            <a:r>
              <a:rPr lang="en-US" sz="3600" b="1" i="1" dirty="0">
                <a:solidFill>
                  <a:srgbClr val="FFFFFF"/>
                </a:solidFill>
                <a:effectLst>
                  <a:glow rad="228600">
                    <a:srgbClr val="000000"/>
                  </a:glow>
                </a:effectLst>
                <a:latin typeface="Arial"/>
                <a:cs typeface="Arial"/>
              </a:rPr>
              <a:t>But when this priest had offered for all time one sacrifice for sins, he sat down at the right hand of God.</a:t>
            </a:r>
            <a:r>
              <a:rPr lang="ru-RU" sz="3600" b="1" i="1" dirty="0">
                <a:solidFill>
                  <a:srgbClr val="FFFFFF"/>
                </a:solidFill>
                <a:effectLst>
                  <a:glow rad="228600">
                    <a:srgbClr val="000000"/>
                  </a:glow>
                </a:effectLst>
                <a:latin typeface="Arial"/>
                <a:cs typeface="Arial"/>
              </a:rPr>
              <a:t>"</a:t>
            </a:r>
            <a:endParaRPr lang="en-US" sz="3600" b="1" i="1" dirty="0">
              <a:solidFill>
                <a:srgbClr val="FFFFFF"/>
              </a:solidFill>
              <a:effectLst>
                <a:glow rad="228600">
                  <a:srgbClr val="000000"/>
                </a:glow>
              </a:effectLst>
              <a:latin typeface="Arial"/>
              <a:cs typeface="Arial"/>
            </a:endParaRPr>
          </a:p>
          <a:p>
            <a:pPr defTabSz="914400" fontAlgn="base">
              <a:spcBef>
                <a:spcPct val="50000"/>
              </a:spcBef>
              <a:spcAft>
                <a:spcPct val="0"/>
              </a:spcAft>
              <a:defRPr/>
            </a:pPr>
            <a:endParaRPr lang="en-US" sz="3600" b="1" i="1" dirty="0">
              <a:solidFill>
                <a:srgbClr val="FFFFFF"/>
              </a:solidFill>
              <a:effectLst>
                <a:glow rad="228600">
                  <a:srgbClr val="000000"/>
                </a:glow>
              </a:effectLst>
              <a:latin typeface="Arial"/>
              <a:cs typeface="Arial"/>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600" b="1" dirty="0">
                <a:solidFill>
                  <a:srgbClr val="FFFF00"/>
                </a:solidFill>
                <a:effectLst>
                  <a:glow rad="228600">
                    <a:schemeClr val="tx1"/>
                  </a:glow>
                </a:effectLst>
              </a:rPr>
              <a:t>A Seat in the Holy of Holies?</a:t>
            </a:r>
          </a:p>
        </p:txBody>
      </p:sp>
    </p:spTree>
    <p:extLst>
      <p:ext uri="{BB962C8B-B14F-4D97-AF65-F5344CB8AC3E}">
        <p14:creationId xmlns:p14="http://schemas.microsoft.com/office/powerpoint/2010/main" val="3636301711"/>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18</a:t>
            </a:r>
          </a:p>
        </p:txBody>
      </p:sp>
    </p:spTree>
    <p:extLst>
      <p:ext uri="{BB962C8B-B14F-4D97-AF65-F5344CB8AC3E}">
        <p14:creationId xmlns:p14="http://schemas.microsoft.com/office/powerpoint/2010/main" val="79832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32" y="1529332"/>
            <a:ext cx="9144000" cy="6007100"/>
          </a:xfrm>
          <a:prstGeom prst="rect">
            <a:avLst/>
          </a:prstGeom>
        </p:spPr>
      </p:pic>
      <p:sp>
        <p:nvSpPr>
          <p:cNvPr id="2" name="Title 1"/>
          <p:cNvSpPr>
            <a:spLocks noGrp="1"/>
          </p:cNvSpPr>
          <p:nvPr>
            <p:ph type="ctrTitle"/>
          </p:nvPr>
        </p:nvSpPr>
        <p:spPr>
          <a:xfrm>
            <a:off x="25232" y="5712027"/>
            <a:ext cx="8816975" cy="1025419"/>
          </a:xfrm>
        </p:spPr>
        <p:txBody>
          <a:bodyPr rtlCol="0">
            <a:noAutofit/>
          </a:bodyPr>
          <a:lstStyle/>
          <a:p>
            <a:pPr eaLnBrk="1" fontAlgn="auto" hangingPunct="1">
              <a:spcAft>
                <a:spcPts val="0"/>
              </a:spcAft>
              <a:defRPr/>
            </a:pPr>
            <a:r>
              <a:rPr lang="en-US" sz="4800" b="1" dirty="0">
                <a:solidFill>
                  <a:schemeClr val="bg1"/>
                </a:solidFill>
                <a:effectLst>
                  <a:outerShdw blurRad="50800" dist="38100" dir="10800000" algn="r" rotWithShape="0">
                    <a:prstClr val="black">
                      <a:alpha val="40000"/>
                    </a:prstClr>
                  </a:outerShdw>
                </a:effectLst>
                <a:latin typeface="Arial"/>
                <a:ea typeface="+mj-ea"/>
                <a:cs typeface="Arial"/>
              </a:rPr>
              <a:t>Homosexuality</a:t>
            </a:r>
            <a:endParaRPr lang="en-US" sz="32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
        <p:nvSpPr>
          <p:cNvPr id="4" name="Rectangle 2"/>
          <p:cNvSpPr txBox="1">
            <a:spLocks noChangeArrowheads="1"/>
          </p:cNvSpPr>
          <p:nvPr/>
        </p:nvSpPr>
        <p:spPr bwMode="auto">
          <a:xfrm>
            <a:off x="1261533" y="0"/>
            <a:ext cx="6484270" cy="295221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“Do not practice homosexuality, having sex with another man as with a woman. It is a detestable sin."</a:t>
            </a:r>
          </a:p>
          <a:p>
            <a:pPr>
              <a:defRPr/>
            </a:pP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charset="0"/>
                <a:ea typeface="ＭＳ Ｐゴシック" charset="0"/>
                <a:cs typeface="ＭＳ Ｐゴシック" charset="0"/>
              </a:rPr>
              <a:t>——</a:t>
            </a:r>
            <a:r>
              <a:rPr lang="en-US" sz="2400" b="1" i="1" dirty="0">
                <a:effectLst/>
                <a:latin typeface="Arial" charset="0"/>
                <a:ea typeface="ＭＳ Ｐゴシック" charset="0"/>
                <a:cs typeface="ＭＳ Ｐゴシック" charset="0"/>
              </a:rPr>
              <a:t>Leviticus 18:22 NLT——</a:t>
            </a:r>
          </a:p>
        </p:txBody>
      </p:sp>
    </p:spTree>
    <p:extLst>
      <p:ext uri="{BB962C8B-B14F-4D97-AF65-F5344CB8AC3E}">
        <p14:creationId xmlns:p14="http://schemas.microsoft.com/office/powerpoint/2010/main" val="34629079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19</a:t>
            </a:r>
          </a:p>
        </p:txBody>
      </p:sp>
    </p:spTree>
    <p:extLst>
      <p:ext uri="{BB962C8B-B14F-4D97-AF65-F5344CB8AC3E}">
        <p14:creationId xmlns:p14="http://schemas.microsoft.com/office/powerpoint/2010/main" val="24598252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So Christ has truly set us free. Now make sure that you stay free, and don</a:t>
            </a:r>
            <a:r>
              <a:rPr lang="uk-UA" sz="2000" b="1" dirty="0">
                <a:latin typeface="Arial" charset="0"/>
                <a:ea typeface="ＭＳ Ｐゴシック" charset="0"/>
                <a:cs typeface="Arial" charset="0"/>
              </a:rPr>
              <a:t>'</a:t>
            </a:r>
            <a:r>
              <a:rPr lang="en-US" sz="2000" b="1" dirty="0">
                <a:latin typeface="Arial" charset="0"/>
                <a:ea typeface="ＭＳ Ｐゴシック" charset="0"/>
                <a:cs typeface="Arial" charset="0"/>
              </a:rPr>
              <a:t>t get tied up again in slavery to the law</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(Gal. 5:1 </a:t>
            </a:r>
            <a:r>
              <a:rPr lang="en-US" altLang="ja-JP" sz="1800" b="1" dirty="0">
                <a:latin typeface="Arial" charset="0"/>
                <a:ea typeface="ＭＳ Ｐゴシック" charset="0"/>
                <a:cs typeface="Arial" charset="0"/>
              </a:rPr>
              <a:t>NLT</a:t>
            </a:r>
            <a:r>
              <a:rPr lang="en-US" altLang="ja-JP" sz="2000" b="1" dirty="0">
                <a:latin typeface="Arial" charset="0"/>
                <a:ea typeface="ＭＳ Ｐゴシック" charset="0"/>
                <a:cs typeface="Arial" charset="0"/>
              </a:rPr>
              <a:t>).</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0" y="-10444"/>
            <a:ext cx="9144000" cy="703140"/>
          </a:xfrm>
          <a:prstGeom prst="rect">
            <a:avLst/>
          </a:prstGeom>
          <a:solidFill>
            <a:schemeClr val="tx1"/>
          </a:solidFill>
          <a:ln>
            <a:noFill/>
          </a:ln>
          <a:extLst>
            <a:ext uri="{FAA26D3D-D897-4be2-8F04-BA451C77F1D7}">
              <ma14:placeholderFlag xmlns:ma14="http://schemas.microsoft.com/office/mac/drawingml/2011/main" xmlns=""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defRPr/>
            </a:pPr>
            <a:r>
              <a:rPr lang="en-US" sz="3200" b="1" dirty="0">
                <a:solidFill>
                  <a:srgbClr val="CB4CD3"/>
                </a:solidFill>
                <a:effectLst>
                  <a:glow rad="50800">
                    <a:srgbClr val="000000"/>
                  </a:glow>
                </a:effectLst>
                <a:latin typeface="Arial" charset="0"/>
                <a:ea typeface="ＭＳ Ｐゴシック" charset="0"/>
                <a:cs typeface="Arial" charset="0"/>
              </a:rPr>
              <a:t>No Prisons or Jails in the Law of Moses</a:t>
            </a:r>
          </a:p>
        </p:txBody>
      </p:sp>
    </p:spTree>
    <p:extLst>
      <p:ext uri="{BB962C8B-B14F-4D97-AF65-F5344CB8AC3E}">
        <p14:creationId xmlns:p14="http://schemas.microsoft.com/office/powerpoint/2010/main" val="3264336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96996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5" name="Rectangle 2"/>
          <p:cNvSpPr txBox="1">
            <a:spLocks noChangeArrowheads="1"/>
          </p:cNvSpPr>
          <p:nvPr/>
        </p:nvSpPr>
        <p:spPr bwMode="auto">
          <a:xfrm>
            <a:off x="1" y="4600736"/>
            <a:ext cx="9144000" cy="225726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sz="7200">
                <a:solidFill>
                  <a:srgbClr val="FFFFFF"/>
                </a:solidFill>
                <a:latin typeface="Times New Roman"/>
                <a:ea typeface="ＭＳ Ｐゴシック" charset="0"/>
                <a:cs typeface="Times New Roman"/>
              </a:rPr>
              <a:t>Holiness</a:t>
            </a:r>
            <a:endParaRPr lang="en-US" sz="3600">
              <a:solidFill>
                <a:srgbClr val="FFFFFF"/>
              </a:solidFill>
              <a:latin typeface="Times New Roman"/>
              <a:ea typeface="ＭＳ Ｐゴシック" charset="0"/>
              <a:cs typeface="Times New Roman"/>
            </a:endParaRPr>
          </a:p>
          <a:p>
            <a:pPr eaLnBrk="1" hangingPunct="1"/>
            <a:r>
              <a:rPr lang="en-US" sz="3600">
                <a:solidFill>
                  <a:srgbClr val="FFFFFF"/>
                </a:solidFill>
                <a:latin typeface="Times New Roman"/>
                <a:ea typeface="ＭＳ Ｐゴシック" charset="0"/>
                <a:cs typeface="Times New Roman"/>
              </a:rPr>
              <a:t>Of Course We Take It Seriously.</a:t>
            </a:r>
            <a:br>
              <a:rPr lang="en-US" sz="3600">
                <a:solidFill>
                  <a:srgbClr val="FFFFFF"/>
                </a:solidFill>
                <a:latin typeface="Times New Roman"/>
                <a:ea typeface="ＭＳ Ｐゴシック" charset="0"/>
                <a:cs typeface="Times New Roman"/>
              </a:rPr>
            </a:br>
            <a:r>
              <a:rPr lang="en-US" sz="3600">
                <a:solidFill>
                  <a:srgbClr val="FFFFFF"/>
                </a:solidFill>
                <a:latin typeface="Times New Roman"/>
                <a:ea typeface="ＭＳ Ｐゴシック" charset="0"/>
                <a:cs typeface="Times New Roman"/>
              </a:rPr>
              <a:t>Why Do You Ask?</a:t>
            </a:r>
            <a:endParaRPr lang="en-US" sz="3200">
              <a:solidFill>
                <a:srgbClr val="FFFFFF"/>
              </a:solidFill>
              <a:latin typeface="Times New Roman"/>
              <a:ea typeface="ＭＳ Ｐゴシック" charset="0"/>
              <a:cs typeface="Times New Roman"/>
            </a:endParaRPr>
          </a:p>
        </p:txBody>
      </p:sp>
    </p:spTree>
    <p:extLst>
      <p:ext uri="{BB962C8B-B14F-4D97-AF65-F5344CB8AC3E}">
        <p14:creationId xmlns:p14="http://schemas.microsoft.com/office/powerpoint/2010/main" val="20552660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21</a:t>
            </a:r>
          </a:p>
        </p:txBody>
      </p:sp>
    </p:spTree>
    <p:extLst>
      <p:ext uri="{BB962C8B-B14F-4D97-AF65-F5344CB8AC3E}">
        <p14:creationId xmlns:p14="http://schemas.microsoft.com/office/powerpoint/2010/main" val="1618362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charset="0"/>
              <a:ea typeface="ＭＳ Ｐゴシック" charset="0"/>
              <a:cs typeface="Arial" charset="0"/>
            </a:endParaRPr>
          </a:p>
        </p:txBody>
      </p:sp>
      <p:sp>
        <p:nvSpPr>
          <p:cNvPr id="482306" name="Rectangle 1026"/>
          <p:cNvSpPr>
            <a:spLocks noGrp="1" noChangeArrowheads="1"/>
          </p:cNvSpPr>
          <p:nvPr>
            <p:ph type="title"/>
          </p:nvPr>
        </p:nvSpPr>
        <p:spPr>
          <a:xfrm>
            <a:off x="442913" y="152400"/>
            <a:ext cx="8229600" cy="865188"/>
          </a:xfrm>
          <a:solidFill>
            <a:srgbClr val="000000"/>
          </a:solidFill>
        </p:spPr>
        <p:txBody>
          <a:bodyPr/>
          <a:lstStyle/>
          <a:p>
            <a:pPr eaLnBrk="1" hangingPunct="1">
              <a:defRPr/>
            </a:pPr>
            <a:r>
              <a:rPr kumimoji="1" lang="en-US" sz="4000" b="1">
                <a:latin typeface="Arial" charset="0"/>
                <a:ea typeface="ＭＳ Ｐゴシック" charset="0"/>
                <a:cs typeface="ＭＳ Ｐゴシック" charset="0"/>
              </a:rPr>
              <a:t>Leviticus 21 Requirements:</a:t>
            </a:r>
          </a:p>
        </p:txBody>
      </p:sp>
      <p:pic>
        <p:nvPicPr>
          <p:cNvPr id="313347" name="Picture 1028"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819400" y="4784725"/>
            <a:ext cx="3429000" cy="1920875"/>
          </a:xfrm>
        </p:spPr>
      </p:pic>
      <p:sp>
        <p:nvSpPr>
          <p:cNvPr id="482309" name="Text Box 1029"/>
          <p:cNvSpPr txBox="1">
            <a:spLocks noChangeArrowheads="1"/>
          </p:cNvSpPr>
          <p:nvPr/>
        </p:nvSpPr>
        <p:spPr bwMode="auto">
          <a:xfrm>
            <a:off x="8416925" y="44450"/>
            <a:ext cx="692150" cy="457200"/>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rPr>
              <a:t>179</a:t>
            </a:r>
          </a:p>
        </p:txBody>
      </p:sp>
      <p:sp>
        <p:nvSpPr>
          <p:cNvPr id="482310" name="Rectangle 1030"/>
          <p:cNvSpPr>
            <a:spLocks noChangeArrowheads="1"/>
          </p:cNvSpPr>
          <p:nvPr/>
        </p:nvSpPr>
        <p:spPr bwMode="auto">
          <a:xfrm>
            <a:off x="395288" y="1752600"/>
            <a:ext cx="8748712" cy="2971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66"/>
              </a:buClr>
              <a:buSzPct val="65000"/>
              <a:buFont typeface="Wingdings" charset="0"/>
              <a:buChar char="n"/>
              <a:defRPr/>
            </a:pPr>
            <a:r>
              <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Ritually clean (1-4)</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No shaven heads, beards, or bodies (5)</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Marriage to a divorcee prohibited (7)</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Marriage to a former harlot prohibited (7, 14)</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dirty="0">
                <a:solidFill>
                  <a:srgbClr val="FFFFFF"/>
                </a:solidFill>
                <a:effectLst>
                  <a:outerShdw blurRad="38100" dist="38100" dir="2700000" algn="tl">
                    <a:srgbClr val="000000"/>
                  </a:outerShdw>
                </a:effectLst>
                <a:latin typeface="Tahoma" charset="0"/>
                <a:ea typeface="ＭＳ Ｐゴシック" charset="0"/>
                <a:cs typeface="Times New Roman" charset="0"/>
              </a:rPr>
              <a:t>Not physically disabled (17-21)</a:t>
            </a:r>
          </a:p>
        </p:txBody>
      </p:sp>
      <p:sp>
        <p:nvSpPr>
          <p:cNvPr id="482312" name="Text Box 1032"/>
          <p:cNvSpPr txBox="1">
            <a:spLocks noChangeArrowheads="1"/>
          </p:cNvSpPr>
          <p:nvPr/>
        </p:nvSpPr>
        <p:spPr bwMode="auto">
          <a:xfrm>
            <a:off x="442913" y="987425"/>
            <a:ext cx="8232775"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kumimoji="1" lang="en-US" sz="4000" b="1" dirty="0">
                <a:solidFill>
                  <a:srgbClr val="DBBD71"/>
                </a:solidFill>
                <a:effectLst>
                  <a:outerShdw blurRad="38100" dist="38100" dir="2700000" algn="tl">
                    <a:srgbClr val="000000"/>
                  </a:outerShdw>
                </a:effectLst>
                <a:latin typeface="Arial" charset="0"/>
              </a:rPr>
              <a:t>What Did it Take to Be a Priest?</a:t>
            </a:r>
          </a:p>
        </p:txBody>
      </p:sp>
    </p:spTree>
    <p:extLst>
      <p:ext uri="{BB962C8B-B14F-4D97-AF65-F5344CB8AC3E}">
        <p14:creationId xmlns:p14="http://schemas.microsoft.com/office/powerpoint/2010/main" val="944083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2310">
                                            <p:txEl>
                                              <p:pRg st="0" end="0"/>
                                            </p:txEl>
                                          </p:spTgt>
                                        </p:tgtEl>
                                        <p:attrNameLst>
                                          <p:attrName>style.visibility</p:attrName>
                                        </p:attrNameLst>
                                      </p:cBhvr>
                                      <p:to>
                                        <p:strVal val="visible"/>
                                      </p:to>
                                    </p:set>
                                    <p:animEffect transition="in" filter="checkerboard(across)">
                                      <p:cBhvr>
                                        <p:cTn id="7" dur="500"/>
                                        <p:tgtEl>
                                          <p:spTgt spid="4823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2310">
                                            <p:txEl>
                                              <p:pRg st="1" end="1"/>
                                            </p:txEl>
                                          </p:spTgt>
                                        </p:tgtEl>
                                        <p:attrNameLst>
                                          <p:attrName>style.visibility</p:attrName>
                                        </p:attrNameLst>
                                      </p:cBhvr>
                                      <p:to>
                                        <p:strVal val="visible"/>
                                      </p:to>
                                    </p:set>
                                    <p:animEffect transition="in" filter="checkerboard(across)">
                                      <p:cBhvr>
                                        <p:cTn id="12" dur="500"/>
                                        <p:tgtEl>
                                          <p:spTgt spid="4823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2310">
                                            <p:txEl>
                                              <p:pRg st="2" end="2"/>
                                            </p:txEl>
                                          </p:spTgt>
                                        </p:tgtEl>
                                        <p:attrNameLst>
                                          <p:attrName>style.visibility</p:attrName>
                                        </p:attrNameLst>
                                      </p:cBhvr>
                                      <p:to>
                                        <p:strVal val="visible"/>
                                      </p:to>
                                    </p:set>
                                    <p:animEffect transition="in" filter="checkerboard(across)">
                                      <p:cBhvr>
                                        <p:cTn id="17" dur="500"/>
                                        <p:tgtEl>
                                          <p:spTgt spid="4823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2310">
                                            <p:txEl>
                                              <p:pRg st="3" end="3"/>
                                            </p:txEl>
                                          </p:spTgt>
                                        </p:tgtEl>
                                        <p:attrNameLst>
                                          <p:attrName>style.visibility</p:attrName>
                                        </p:attrNameLst>
                                      </p:cBhvr>
                                      <p:to>
                                        <p:strVal val="visible"/>
                                      </p:to>
                                    </p:set>
                                    <p:animEffect transition="in" filter="checkerboard(across)">
                                      <p:cBhvr>
                                        <p:cTn id="22" dur="500"/>
                                        <p:tgtEl>
                                          <p:spTgt spid="4823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2310">
                                            <p:txEl>
                                              <p:pRg st="4" end="4"/>
                                            </p:txEl>
                                          </p:spTgt>
                                        </p:tgtEl>
                                        <p:attrNameLst>
                                          <p:attrName>style.visibility</p:attrName>
                                        </p:attrNameLst>
                                      </p:cBhvr>
                                      <p:to>
                                        <p:strVal val="visible"/>
                                      </p:to>
                                    </p:set>
                                    <p:animEffect transition="in" filter="checkerboard(across)">
                                      <p:cBhvr>
                                        <p:cTn id="27" dur="500"/>
                                        <p:tgtEl>
                                          <p:spTgt spid="48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22</a:t>
            </a:r>
          </a:p>
        </p:txBody>
      </p:sp>
    </p:spTree>
    <p:extLst>
      <p:ext uri="{BB962C8B-B14F-4D97-AF65-F5344CB8AC3E}">
        <p14:creationId xmlns:p14="http://schemas.microsoft.com/office/powerpoint/2010/main" val="2565563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b="1">
              <a:solidFill>
                <a:srgbClr val="000000"/>
              </a:solidFill>
              <a:latin typeface="Arial" charset="0"/>
              <a:ea typeface="ＭＳ Ｐゴシック" charset="0"/>
              <a:cs typeface="Arial" charset="0"/>
            </a:endParaRPr>
          </a:p>
        </p:txBody>
      </p:sp>
      <p:sp>
        <p:nvSpPr>
          <p:cNvPr id="483330" name="Rectangle 1026"/>
          <p:cNvSpPr>
            <a:spLocks noGrp="1" noChangeArrowheads="1"/>
          </p:cNvSpPr>
          <p:nvPr>
            <p:ph type="title"/>
          </p:nvPr>
        </p:nvSpPr>
        <p:spPr>
          <a:xfrm>
            <a:off x="539750" y="-4763"/>
            <a:ext cx="8229600" cy="1143001"/>
          </a:xfrm>
          <a:solidFill>
            <a:srgbClr val="000000"/>
          </a:solidFill>
        </p:spPr>
        <p:txBody>
          <a:bodyPr/>
          <a:lstStyle/>
          <a:p>
            <a:pPr eaLnBrk="1" hangingPunct="1">
              <a:defRPr/>
            </a:pPr>
            <a:r>
              <a:rPr kumimoji="1" lang="en-US" sz="4000" b="1" dirty="0">
                <a:latin typeface="Arial" charset="0"/>
                <a:ea typeface="ＭＳ Ｐゴシック" charset="0"/>
                <a:cs typeface="ＭＳ Ｐゴシック" charset="0"/>
              </a:rPr>
              <a:t>Uniqueness:</a:t>
            </a:r>
          </a:p>
        </p:txBody>
      </p:sp>
      <p:pic>
        <p:nvPicPr>
          <p:cNvPr id="315395" name="Picture 1028" descr="pries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346825" y="2846388"/>
            <a:ext cx="2401888" cy="2563812"/>
          </a:xfrm>
        </p:spPr>
      </p:pic>
      <p:sp>
        <p:nvSpPr>
          <p:cNvPr id="483333" name="Text Box 1029"/>
          <p:cNvSpPr txBox="1">
            <a:spLocks noChangeArrowheads="1"/>
          </p:cNvSpPr>
          <p:nvPr/>
        </p:nvSpPr>
        <p:spPr bwMode="auto">
          <a:xfrm>
            <a:off x="8101013" y="76200"/>
            <a:ext cx="692150"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rPr>
              <a:t>179</a:t>
            </a:r>
          </a:p>
        </p:txBody>
      </p:sp>
      <p:sp>
        <p:nvSpPr>
          <p:cNvPr id="483334" name="Rectangle 1030"/>
          <p:cNvSpPr>
            <a:spLocks noChangeArrowheads="1"/>
          </p:cNvSpPr>
          <p:nvPr/>
        </p:nvSpPr>
        <p:spPr bwMode="auto">
          <a:xfrm>
            <a:off x="762000" y="2555875"/>
            <a:ext cx="5638800" cy="4530725"/>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Genealogically determined</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Appointed by God</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Salary paid by worshippers</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No tribal allotment</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High standards</a:t>
            </a:r>
          </a:p>
          <a:p>
            <a:pPr marL="342900" indent="-342900" defTabSz="914400" fontAlgn="base">
              <a:spcBef>
                <a:spcPct val="20000"/>
              </a:spcBef>
              <a:spcAft>
                <a:spcPct val="0"/>
              </a:spcAft>
              <a:buClr>
                <a:srgbClr val="FFCC66"/>
              </a:buClr>
              <a:buSzPct val="65000"/>
              <a:buFont typeface="Wingdings" charset="0"/>
              <a:buChar char="n"/>
              <a:defRPr/>
            </a:pPr>
            <a:r>
              <a:rPr kumimoji="1" lang="en-US" sz="2800" b="1">
                <a:solidFill>
                  <a:srgbClr val="FFFFFF"/>
                </a:solidFill>
                <a:effectLst>
                  <a:outerShdw blurRad="38100" dist="38100" dir="2700000" algn="tl">
                    <a:srgbClr val="000000"/>
                  </a:outerShdw>
                </a:effectLst>
                <a:latin typeface="Tahoma" charset="0"/>
                <a:ea typeface="ＭＳ Ｐゴシック" charset="0"/>
                <a:cs typeface="Times New Roman" charset="0"/>
              </a:rPr>
              <a:t>Served two weeks annually</a:t>
            </a:r>
          </a:p>
        </p:txBody>
      </p:sp>
      <p:sp>
        <p:nvSpPr>
          <p:cNvPr id="483336" name="Text Box 1032"/>
          <p:cNvSpPr txBox="1">
            <a:spLocks noChangeArrowheads="1"/>
          </p:cNvSpPr>
          <p:nvPr/>
        </p:nvSpPr>
        <p:spPr bwMode="auto">
          <a:xfrm>
            <a:off x="539750" y="1130300"/>
            <a:ext cx="8240713" cy="121920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eaLnBrk="0" fontAlgn="base" hangingPunct="0">
              <a:spcBef>
                <a:spcPct val="0"/>
              </a:spcBef>
              <a:spcAft>
                <a:spcPct val="0"/>
              </a:spcAft>
              <a:defRPr/>
            </a:pPr>
            <a:r>
              <a:rPr kumimoji="1" lang="en-US" sz="4000" b="1" dirty="0">
                <a:solidFill>
                  <a:srgbClr val="DBBD71"/>
                </a:solidFill>
                <a:effectLst>
                  <a:outerShdw blurRad="38100" dist="38100" dir="2700000" algn="tl">
                    <a:srgbClr val="000000"/>
                  </a:outerShdw>
                </a:effectLst>
                <a:latin typeface="Arial" charset="0"/>
              </a:rPr>
              <a:t>How did Israel</a:t>
            </a:r>
            <a:r>
              <a:rPr kumimoji="1" lang="uk-UA" altLang="ja-JP" sz="4000" b="1" dirty="0">
                <a:solidFill>
                  <a:srgbClr val="DBBD71"/>
                </a:solidFill>
                <a:effectLst>
                  <a:outerShdw blurRad="38100" dist="38100" dir="2700000" algn="tl">
                    <a:srgbClr val="000000"/>
                  </a:outerShdw>
                </a:effectLst>
                <a:latin typeface="Arial" charset="0"/>
              </a:rPr>
              <a:t>'</a:t>
            </a:r>
            <a:r>
              <a:rPr kumimoji="1" lang="en-US" sz="4000" b="1" dirty="0">
                <a:solidFill>
                  <a:srgbClr val="DBBD71"/>
                </a:solidFill>
                <a:effectLst>
                  <a:outerShdw blurRad="38100" dist="38100" dir="2700000" algn="tl">
                    <a:srgbClr val="000000"/>
                  </a:outerShdw>
                </a:effectLst>
                <a:latin typeface="Arial" charset="0"/>
              </a:rPr>
              <a:t>s Priests Differ from Pagan Priesthoods?</a:t>
            </a:r>
          </a:p>
        </p:txBody>
      </p:sp>
    </p:spTree>
    <p:extLst>
      <p:ext uri="{BB962C8B-B14F-4D97-AF65-F5344CB8AC3E}">
        <p14:creationId xmlns:p14="http://schemas.microsoft.com/office/powerpoint/2010/main" val="2319668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83334">
                                            <p:txEl>
                                              <p:pRg st="0" end="0"/>
                                            </p:txEl>
                                          </p:spTgt>
                                        </p:tgtEl>
                                        <p:attrNameLst>
                                          <p:attrName>style.visibility</p:attrName>
                                        </p:attrNameLst>
                                      </p:cBhvr>
                                      <p:to>
                                        <p:strVal val="visible"/>
                                      </p:to>
                                    </p:set>
                                    <p:anim to="" calcmode="lin" valueType="num">
                                      <p:cBhvr>
                                        <p:cTn id="7" dur="1" fill="hold"/>
                                        <p:tgtEl>
                                          <p:spTgt spid="48333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83334">
                                            <p:txEl>
                                              <p:pRg st="1" end="1"/>
                                            </p:txEl>
                                          </p:spTgt>
                                        </p:tgtEl>
                                        <p:attrNameLst>
                                          <p:attrName>style.visibility</p:attrName>
                                        </p:attrNameLst>
                                      </p:cBhvr>
                                      <p:to>
                                        <p:strVal val="visible"/>
                                      </p:to>
                                    </p:set>
                                    <p:anim to="" calcmode="lin" valueType="num">
                                      <p:cBhvr>
                                        <p:cTn id="12" dur="1" fill="hold"/>
                                        <p:tgtEl>
                                          <p:spTgt spid="48333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83334">
                                            <p:txEl>
                                              <p:pRg st="2" end="2"/>
                                            </p:txEl>
                                          </p:spTgt>
                                        </p:tgtEl>
                                        <p:attrNameLst>
                                          <p:attrName>style.visibility</p:attrName>
                                        </p:attrNameLst>
                                      </p:cBhvr>
                                      <p:to>
                                        <p:strVal val="visible"/>
                                      </p:to>
                                    </p:set>
                                    <p:anim to="" calcmode="lin" valueType="num">
                                      <p:cBhvr>
                                        <p:cTn id="17" dur="1" fill="hold"/>
                                        <p:tgtEl>
                                          <p:spTgt spid="48333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83334">
                                            <p:txEl>
                                              <p:pRg st="3" end="3"/>
                                            </p:txEl>
                                          </p:spTgt>
                                        </p:tgtEl>
                                        <p:attrNameLst>
                                          <p:attrName>style.visibility</p:attrName>
                                        </p:attrNameLst>
                                      </p:cBhvr>
                                      <p:to>
                                        <p:strVal val="visible"/>
                                      </p:to>
                                    </p:set>
                                    <p:anim to="" calcmode="lin" valueType="num">
                                      <p:cBhvr>
                                        <p:cTn id="22" dur="1" fill="hold"/>
                                        <p:tgtEl>
                                          <p:spTgt spid="48333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83334">
                                            <p:txEl>
                                              <p:pRg st="4" end="4"/>
                                            </p:txEl>
                                          </p:spTgt>
                                        </p:tgtEl>
                                        <p:attrNameLst>
                                          <p:attrName>style.visibility</p:attrName>
                                        </p:attrNameLst>
                                      </p:cBhvr>
                                      <p:to>
                                        <p:strVal val="visible"/>
                                      </p:to>
                                    </p:set>
                                    <p:anim to="" calcmode="lin" valueType="num">
                                      <p:cBhvr>
                                        <p:cTn id="27" dur="1" fill="hold"/>
                                        <p:tgtEl>
                                          <p:spTgt spid="483334">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483334">
                                            <p:txEl>
                                              <p:pRg st="5" end="5"/>
                                            </p:txEl>
                                          </p:spTgt>
                                        </p:tgtEl>
                                        <p:attrNameLst>
                                          <p:attrName>style.visibility</p:attrName>
                                        </p:attrNameLst>
                                      </p:cBhvr>
                                      <p:to>
                                        <p:strVal val="visible"/>
                                      </p:to>
                                    </p:set>
                                    <p:anim to="" calcmode="lin" valueType="num">
                                      <p:cBhvr>
                                        <p:cTn id="32" dur="1" fill="hold"/>
                                        <p:tgtEl>
                                          <p:spTgt spid="48333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23</a:t>
            </a:r>
          </a:p>
        </p:txBody>
      </p:sp>
    </p:spTree>
    <p:extLst>
      <p:ext uri="{BB962C8B-B14F-4D97-AF65-F5344CB8AC3E}">
        <p14:creationId xmlns:p14="http://schemas.microsoft.com/office/powerpoint/2010/main" val="22113499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en-US" dirty="0">
                <a:solidFill>
                  <a:schemeClr val="hlink"/>
                </a:solidFill>
                <a:latin typeface="Arial" charset="0"/>
                <a:ea typeface="ＭＳ Ｐゴシック" charset="0"/>
                <a:cs typeface="ＭＳ Ｐゴシック" charset="0"/>
              </a:rPr>
              <a:t>Bible Feasts</a:t>
            </a: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en-US" sz="3600" dirty="0">
                <a:latin typeface="Tahoma" charset="0"/>
                <a:ea typeface="ＭＳ Ｐゴシック" charset="0"/>
                <a:cs typeface="ＭＳ Ｐゴシック" charset="0"/>
              </a:rPr>
              <a:t>Holy Day Celebrations in the Old Testament</a:t>
            </a: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rPr>
              <a:t>134</a:t>
            </a:r>
            <a:endParaRPr lang="en-US" sz="1800" dirty="0">
              <a:solidFill>
                <a:srgbClr val="FFFFFF"/>
              </a:solidFill>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13225005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Historically Looked Backward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Past</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1800">
                <a:solidFill>
                  <a:srgbClr val="FFFFFF"/>
                </a:solidFill>
                <a:cs typeface="Times New Roman" charset="0"/>
              </a:rPr>
              <a:t>3 Pilgrimage Feasts</a:t>
            </a:r>
          </a:p>
        </p:txBody>
      </p:sp>
      <p:sp>
        <p:nvSpPr>
          <p:cNvPr id="42"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defTabSz="914400">
              <a:defRPr/>
            </a:pPr>
            <a:r>
              <a:rPr lang="en-US" sz="2400" b="1" kern="0" dirty="0">
                <a:solidFill>
                  <a:srgbClr val="FFFFFF"/>
                </a:solidFill>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Also Prophetically Look Forward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Future</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1800">
                <a:solidFill>
                  <a:srgbClr val="FFFFFF"/>
                </a:solidFill>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b="1">
                <a:solidFill>
                  <a:srgbClr val="0000FF"/>
                </a:solidFill>
                <a:cs typeface="Times New Roman" charset="0"/>
              </a:rPr>
              <a:t>Kingdom</a:t>
            </a:r>
          </a:p>
        </p:txBody>
      </p:sp>
      <p:sp>
        <p:nvSpPr>
          <p:cNvPr id="215054"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defTabSz="914400">
              <a:defRPr/>
            </a:pPr>
            <a:r>
              <a:rPr lang="en-US" sz="2400" b="1" kern="0" dirty="0">
                <a:solidFill>
                  <a:srgbClr val="FFFFFF"/>
                </a:solidFill>
                <a:latin typeface="Arial" charset="0"/>
                <a:ea typeface="Times New Roman" charset="0"/>
                <a:cs typeface="Times New Roman" charset="0"/>
              </a:rPr>
              <a:t>134</a:t>
            </a:r>
          </a:p>
        </p:txBody>
      </p:sp>
      <p:sp>
        <p:nvSpPr>
          <p:cNvPr id="21506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Tabernacles/Booths</a:t>
            </a:r>
          </a:p>
        </p:txBody>
      </p:sp>
      <p:sp>
        <p:nvSpPr>
          <p:cNvPr id="21506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fontAlgn="base">
              <a:spcBef>
                <a:spcPct val="0"/>
              </a:spcBef>
              <a:spcAft>
                <a:spcPct val="0"/>
              </a:spcAft>
            </a:pPr>
            <a:r>
              <a:rPr lang="en-US" sz="2000" b="1">
                <a:solidFill>
                  <a:srgbClr val="336600"/>
                </a:solidFill>
                <a:latin typeface="Arial"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42" name="Title 3"/>
          <p:cNvSpPr>
            <a:spLocks noGrp="1"/>
          </p:cNvSpPr>
          <p:nvPr>
            <p:ph type="title"/>
          </p:nvPr>
        </p:nvSpPr>
        <p:spPr>
          <a:xfrm>
            <a:off x="3200400" y="2438400"/>
            <a:ext cx="3048000" cy="1752600"/>
          </a:xfrm>
        </p:spPr>
        <p:txBody>
          <a:bodyPr/>
          <a:lstStyle/>
          <a:p>
            <a:r>
              <a:rPr kumimoji="1" lang="en-US" sz="3600" b="1">
                <a:solidFill>
                  <a:srgbClr val="DBBD71"/>
                </a:solidFill>
                <a:latin typeface="Arial" charset="0"/>
                <a:ea typeface="ＭＳ Ｐゴシック" charset="0"/>
                <a:cs typeface="ＭＳ Ｐゴシック" charset="0"/>
              </a:rPr>
              <a:t>Leviticus 23 Feasts</a:t>
            </a:r>
            <a:endParaRPr lang="en-US" sz="3600" b="1">
              <a:latin typeface="Times New Roman" charset="0"/>
              <a:ea typeface="ＭＳ Ｐゴシック"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spAutoFit/>
          </a:bodyPr>
          <a:lstStyle/>
          <a:p>
            <a:pPr defTabSz="914400">
              <a:defRPr/>
            </a:pPr>
            <a:r>
              <a:rPr lang="en-US" kern="0" dirty="0">
                <a:solidFill>
                  <a:srgbClr val="FFFFFF"/>
                </a:solidFill>
                <a:latin typeface="Tahoma" charset="-52"/>
                <a:ea typeface="Times New Roman" charset="0"/>
                <a:cs typeface="Times New Roman" charset="0"/>
              </a:rPr>
              <a:t>3 Pilgrimage Feasts</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defTabSz="914400">
              <a:defRPr/>
            </a:pPr>
            <a:r>
              <a:rPr lang="en-US" sz="2400" b="1" kern="0" dirty="0">
                <a:solidFill>
                  <a:srgbClr val="FFFFFF"/>
                </a:solidFill>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spAutoFit/>
          </a:bodyPr>
          <a:lstStyle/>
          <a:p>
            <a:pPr defTabSz="914400">
              <a:defRPr/>
            </a:pPr>
            <a:r>
              <a:rPr lang="en-US" sz="2000" b="1" kern="0" dirty="0">
                <a:solidFill>
                  <a:srgbClr val="336600"/>
                </a:solidFill>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a:defRPr/>
            </a:pPr>
            <a:endParaRPr lang="en-US" kern="0">
              <a:solidFill>
                <a:sysClr val="windowText" lastClr="000000"/>
              </a:solidFill>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endParaRPr lang="en-US"/>
          </a:p>
        </p:txBody>
      </p:sp>
      <p:sp>
        <p:nvSpPr>
          <p:cNvPr id="57" name="Text Box 23"/>
          <p:cNvSpPr txBox="1">
            <a:spLocks noChangeArrowheads="1"/>
          </p:cNvSpPr>
          <p:nvPr/>
        </p:nvSpPr>
        <p:spPr bwMode="auto">
          <a:xfrm>
            <a:off x="304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algn="ctr" defTabSz="914400">
              <a:defRPr/>
            </a:pPr>
            <a:r>
              <a:rPr lang="en-US" sz="2400" b="1" kern="0" dirty="0">
                <a:solidFill>
                  <a:srgbClr val="FFFFFF"/>
                </a:solidFill>
                <a:latin typeface="Arial" charset="0"/>
                <a:ea typeface="Times New Roman" charset="0"/>
                <a:cs typeface="Times New Roman" charset="0"/>
              </a:rPr>
              <a:t>WINTER</a:t>
            </a:r>
          </a:p>
        </p:txBody>
      </p:sp>
      <p:sp>
        <p:nvSpPr>
          <p:cNvPr id="58" name="Text Box 23"/>
          <p:cNvSpPr txBox="1">
            <a:spLocks noChangeArrowheads="1"/>
          </p:cNvSpPr>
          <p:nvPr/>
        </p:nvSpPr>
        <p:spPr bwMode="auto">
          <a:xfrm>
            <a:off x="8686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algn="ctr" defTabSz="914400">
              <a:defRPr/>
            </a:pPr>
            <a:r>
              <a:rPr lang="en-US" sz="2400" b="1" kern="0" dirty="0">
                <a:solidFill>
                  <a:srgbClr val="FFFFFF"/>
                </a:solidFill>
                <a:latin typeface="Arial" charset="0"/>
                <a:ea typeface="Times New Roman" charset="0"/>
                <a:cs typeface="Times New Roman" charset="0"/>
              </a:rPr>
              <a:t>SUMMER</a:t>
            </a:r>
          </a:p>
        </p:txBody>
      </p:sp>
      <p:sp>
        <p:nvSpPr>
          <p:cNvPr id="35" name="Text Box 9"/>
          <p:cNvSpPr txBox="1">
            <a:spLocks noChangeArrowheads="1"/>
          </p:cNvSpPr>
          <p:nvPr/>
        </p:nvSpPr>
        <p:spPr bwMode="auto">
          <a:xfrm>
            <a:off x="5348288" y="9144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0000FF"/>
                </a:solidFill>
                <a:latin typeface="Tahoma" charset="0"/>
              </a:rPr>
              <a:t>Redemption</a:t>
            </a: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26</a:t>
            </a:r>
          </a:p>
        </p:txBody>
      </p:sp>
    </p:spTree>
    <p:extLst>
      <p:ext uri="{BB962C8B-B14F-4D97-AF65-F5344CB8AC3E}">
        <p14:creationId xmlns:p14="http://schemas.microsoft.com/office/powerpoint/2010/main" val="12754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ight Arrow 1"/>
          <p:cNvSpPr/>
          <p:nvPr/>
        </p:nvSpPr>
        <p:spPr bwMode="auto">
          <a:xfrm>
            <a:off x="2990082" y="2510181"/>
            <a:ext cx="5020137" cy="2790203"/>
          </a:xfrm>
          <a:prstGeom prst="rightArrow">
            <a:avLst>
              <a:gd name="adj1" fmla="val 50000"/>
              <a:gd name="adj2" fmla="val 65770"/>
            </a:avLst>
          </a:prstGeom>
          <a:solidFill>
            <a:srgbClr val="4180B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2990082" y="3388520"/>
            <a:ext cx="6153918" cy="1080120"/>
          </a:xfrm>
          <a:effectLst/>
        </p:spPr>
        <p:txBody>
          <a:bodyPr/>
          <a:lstStyle/>
          <a:p>
            <a:pPr algn="l">
              <a:defRPr/>
            </a:pPr>
            <a:r>
              <a:rPr lang="en-US" sz="7200" b="1" dirty="0">
                <a:effectLst/>
                <a:latin typeface="Arial" charset="0"/>
                <a:ea typeface="ＭＳ Ｐゴシック" charset="0"/>
                <a:cs typeface="ＭＳ Ｐゴシック" charset="0"/>
              </a:rPr>
              <a:t>holiness</a:t>
            </a:r>
          </a:p>
        </p:txBody>
      </p:sp>
      <p:sp>
        <p:nvSpPr>
          <p:cNvPr id="6" name="Right Arrow 5"/>
          <p:cNvSpPr/>
          <p:nvPr/>
        </p:nvSpPr>
        <p:spPr bwMode="auto">
          <a:xfrm rot="10800000">
            <a:off x="1150030" y="1220086"/>
            <a:ext cx="6560180" cy="2790203"/>
          </a:xfrm>
          <a:prstGeom prst="rightArrow">
            <a:avLst>
              <a:gd name="adj1" fmla="val 50000"/>
              <a:gd name="adj2" fmla="val 65770"/>
            </a:avLst>
          </a:prstGeom>
          <a:solidFill>
            <a:srgbClr val="01A0C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1990055" y="1938411"/>
            <a:ext cx="615391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dirty="0">
                <a:solidFill>
                  <a:srgbClr val="FFFFFF"/>
                </a:solidFill>
                <a:effectLst/>
                <a:latin typeface="Arial" charset="0"/>
                <a:ea typeface="ＭＳ Ｐゴシック" charset="0"/>
                <a:cs typeface="ＭＳ Ｐゴシック" charset="0"/>
              </a:rPr>
              <a:t>pursuing</a:t>
            </a:r>
          </a:p>
        </p:txBody>
      </p:sp>
    </p:spTree>
    <p:extLst>
      <p:ext uri="{BB962C8B-B14F-4D97-AF65-F5344CB8AC3E}">
        <p14:creationId xmlns:p14="http://schemas.microsoft.com/office/powerpoint/2010/main" val="116957153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36147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eaLnBrk="0" fontAlgn="base" hangingPunct="0">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361475"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220</a:t>
            </a:r>
            <a:endParaRPr lang="en-US">
              <a:solidFill>
                <a:srgbClr val="FFFFFF"/>
              </a:solidFill>
            </a:endParaRPr>
          </a:p>
        </p:txBody>
      </p:sp>
      <p:sp>
        <p:nvSpPr>
          <p:cNvPr id="36147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361477"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algn="ct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defTabSz="914400" eaLnBrk="0" fontAlgn="base" hangingPunct="0">
              <a:spcBef>
                <a:spcPct val="50000"/>
              </a:spcBef>
              <a:spcAft>
                <a:spcPct val="0"/>
              </a:spcAft>
            </a:pPr>
            <a:r>
              <a:rPr lang="en-US" sz="7200">
                <a:solidFill>
                  <a:srgbClr val="FFFFFF"/>
                </a:solidFill>
                <a:latin typeface="Arial Narrow" charset="0"/>
                <a:ea typeface="ＭＳ Ｐゴシック" charset="0"/>
                <a:cs typeface="ＭＳ Ｐゴシック" charset="0"/>
              </a:rPr>
              <a:t>Exile</a:t>
            </a:r>
            <a:endParaRPr lang="en-US" sz="2800">
              <a:solidFill>
                <a:srgbClr val="000000"/>
              </a:solidFill>
              <a:latin typeface="Arial Narrow" charset="0"/>
              <a:ea typeface="ＭＳ Ｐゴシック" charset="0"/>
              <a:cs typeface="ＭＳ Ｐゴシック"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algn="r" defTabSz="914400" eaLnBrk="0" fontAlgn="base" hangingPunct="0">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6" name="AutoShape 16"/>
          <p:cNvSpPr>
            <a:spLocks noChangeArrowheads="1"/>
          </p:cNvSpPr>
          <p:nvPr/>
        </p:nvSpPr>
        <p:spPr bwMode="auto">
          <a:xfrm>
            <a:off x="-44655" y="3665172"/>
            <a:ext cx="3502441" cy="2331184"/>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eaLnBrk="0" fontAlgn="base" hangingPunct="0">
              <a:spcBef>
                <a:spcPct val="50000"/>
              </a:spcBef>
              <a:spcAft>
                <a:spcPct val="0"/>
              </a:spcAft>
            </a:pPr>
            <a:r>
              <a:rPr lang="en-US" sz="5400" b="1">
                <a:solidFill>
                  <a:srgbClr val="000000"/>
                </a:solidFill>
                <a:latin typeface="Arial Narrow" charset="0"/>
                <a:ea typeface="ＭＳ Ｐゴシック" charset="0"/>
                <a:cs typeface="ＭＳ Ｐゴシック" charset="0"/>
              </a:rPr>
              <a:t>Lev 26 &amp; </a:t>
            </a:r>
            <a:br>
              <a:rPr lang="en-US" sz="5400" b="1">
                <a:solidFill>
                  <a:srgbClr val="000000"/>
                </a:solidFill>
                <a:latin typeface="Arial Narrow" charset="0"/>
                <a:ea typeface="ＭＳ Ｐゴシック" charset="0"/>
                <a:cs typeface="ＭＳ Ｐゴシック" charset="0"/>
              </a:rPr>
            </a:br>
            <a:r>
              <a:rPr lang="en-US" sz="5400" b="1">
                <a:solidFill>
                  <a:srgbClr val="000000"/>
                </a:solidFill>
                <a:latin typeface="Arial Narrow" charset="0"/>
                <a:ea typeface="ＭＳ Ｐゴシック" charset="0"/>
                <a:cs typeface="ＭＳ Ｐゴシック" charset="0"/>
              </a:rPr>
              <a:t>Deut 28</a:t>
            </a:r>
          </a:p>
        </p:txBody>
      </p:sp>
    </p:spTree>
    <p:extLst>
      <p:ext uri="{BB962C8B-B14F-4D97-AF65-F5344CB8AC3E}">
        <p14:creationId xmlns:p14="http://schemas.microsoft.com/office/powerpoint/2010/main" val="13484437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8" grpId="0" animBg="1"/>
      <p:bldP spid="9729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27</a:t>
            </a:r>
          </a:p>
        </p:txBody>
      </p:sp>
    </p:spTree>
    <p:extLst>
      <p:ext uri="{BB962C8B-B14F-4D97-AF65-F5344CB8AC3E}">
        <p14:creationId xmlns:p14="http://schemas.microsoft.com/office/powerpoint/2010/main" val="651151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356531"/>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Our habits must reflect God’s holiness</a:t>
            </a:r>
          </a:p>
        </p:txBody>
      </p:sp>
      <p:pic>
        <p:nvPicPr>
          <p:cNvPr id="3" name="Picture 2"/>
          <p:cNvPicPr>
            <a:picLocks noChangeAspect="1"/>
          </p:cNvPicPr>
          <p:nvPr/>
        </p:nvPicPr>
        <p:blipFill>
          <a:blip r:embed="rId3"/>
          <a:stretch>
            <a:fillRect/>
          </a:stretch>
        </p:blipFill>
        <p:spPr>
          <a:xfrm>
            <a:off x="571500" y="2190467"/>
            <a:ext cx="8001000" cy="4495800"/>
          </a:xfrm>
          <a:prstGeom prst="rect">
            <a:avLst/>
          </a:prstGeom>
        </p:spPr>
      </p:pic>
    </p:spTree>
    <p:extLst>
      <p:ext uri="{BB962C8B-B14F-4D97-AF65-F5344CB8AC3E}">
        <p14:creationId xmlns:p14="http://schemas.microsoft.com/office/powerpoint/2010/main" val="4074162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indent="-539750" defTabSz="914400" eaLnBrk="0" fontAlgn="base" hangingPunct="0">
              <a:spcBef>
                <a:spcPct val="20000"/>
              </a:spcBef>
              <a:spcAft>
                <a:spcPct val="0"/>
              </a:spcAft>
              <a:buClr>
                <a:srgbClr val="808000"/>
              </a:buClr>
            </a:pPr>
            <a:r>
              <a:rPr kumimoji="1" lang="en-US" altLang="zh-CN" sz="3200" b="1" dirty="0">
                <a:solidFill>
                  <a:srgbClr val="003300"/>
                </a:solidFill>
                <a:latin typeface="Arial" charset="0"/>
                <a:ea typeface="ＭＳ Ｐゴシック" charset="0"/>
                <a:cs typeface="Arial" charset="0"/>
              </a:rPr>
              <a:t>1.	</a:t>
            </a:r>
            <a:r>
              <a:rPr kumimoji="1" lang="en-US" altLang="zh-CN" sz="3200" b="1" u="sng" dirty="0">
                <a:solidFill>
                  <a:srgbClr val="003300"/>
                </a:solidFill>
                <a:latin typeface="Arial" charset="0"/>
                <a:ea typeface="ＭＳ Ｐゴシック" charset="0"/>
                <a:cs typeface="Arial" charset="0"/>
              </a:rPr>
              <a:t>Interpretation</a:t>
            </a:r>
            <a:r>
              <a:rPr kumimoji="1" lang="en-US" altLang="zh-CN" sz="3200" b="1" dirty="0">
                <a:solidFill>
                  <a:srgbClr val="003300"/>
                </a:solidFill>
                <a:latin typeface="Arial" charset="0"/>
                <a:ea typeface="ＭＳ Ｐゴシック" charset="0"/>
                <a:cs typeface="Arial" charset="0"/>
              </a:rPr>
              <a:t>: Study the </a:t>
            </a:r>
            <a:r>
              <a:rPr kumimoji="1" lang="en-US" altLang="zh-CN" sz="3200" b="1" i="1" dirty="0">
                <a:solidFill>
                  <a:srgbClr val="FF0000"/>
                </a:solidFill>
                <a:latin typeface="Arial" charset="0"/>
                <a:ea typeface="ＭＳ Ｐゴシック" charset="0"/>
                <a:cs typeface="Arial" charset="0"/>
              </a:rPr>
              <a:t>intent behind</a:t>
            </a:r>
            <a:r>
              <a:rPr kumimoji="1" lang="en-US" altLang="zh-CN" sz="3200" b="1" dirty="0">
                <a:solidFill>
                  <a:srgbClr val="FF0000"/>
                </a:solidFill>
                <a:latin typeface="Arial" charset="0"/>
                <a:ea typeface="ＭＳ Ｐゴシック" charset="0"/>
                <a:cs typeface="Arial" charset="0"/>
              </a:rPr>
              <a:t> </a:t>
            </a:r>
            <a:r>
              <a:rPr kumimoji="1" lang="en-US" altLang="zh-CN" sz="3200" b="1" dirty="0">
                <a:solidFill>
                  <a:srgbClr val="003300"/>
                </a:solidFill>
                <a:latin typeface="Arial" charset="0"/>
                <a:ea typeface="ＭＳ Ｐゴシック" charset="0"/>
                <a:cs typeface="Arial" charset="0"/>
              </a:rPr>
              <a:t>the legal command, asking, </a:t>
            </a:r>
            <a:r>
              <a:rPr kumimoji="1" lang="mr-IN" altLang="zh-CN" sz="3200" b="1" dirty="0">
                <a:solidFill>
                  <a:srgbClr val="003300"/>
                </a:solidFill>
                <a:latin typeface="Arial" charset="0"/>
                <a:ea typeface="ＭＳ Ｐゴシック" charset="0"/>
                <a:cs typeface="Arial" charset="0"/>
              </a:rPr>
              <a:t>"</a:t>
            </a:r>
            <a:r>
              <a:rPr kumimoji="1" lang="en-US" altLang="zh-CN" sz="3200" b="1" dirty="0">
                <a:solidFill>
                  <a:srgbClr val="003300"/>
                </a:solidFill>
                <a:latin typeface="Arial" charset="0"/>
                <a:ea typeface="ＭＳ Ｐゴシック" charset="0"/>
                <a:cs typeface="Arial" charset="0"/>
              </a:rPr>
              <a:t>Why was this command given in Israel?</a:t>
            </a:r>
            <a:r>
              <a:rPr kumimoji="1" lang="mr-IN" altLang="zh-CN" sz="3200" b="1" dirty="0">
                <a:solidFill>
                  <a:srgbClr val="003300"/>
                </a:solidFill>
                <a:latin typeface="Arial" charset="0"/>
                <a:ea typeface="ＭＳ Ｐゴシック" charset="0"/>
                <a:cs typeface="Arial" charset="0"/>
              </a:rPr>
              <a:t>"</a:t>
            </a:r>
            <a:endParaRPr kumimoji="1" lang="en-US" altLang="zh-CN" sz="3200" b="1" dirty="0">
              <a:solidFill>
                <a:srgbClr val="003300"/>
              </a:solidFill>
              <a:latin typeface="Arial" charset="0"/>
              <a:ea typeface="ＭＳ Ｐゴシック" charset="0"/>
              <a:cs typeface="Arial" charset="0"/>
            </a:endParaRPr>
          </a:p>
          <a:p>
            <a:pPr marL="539750" indent="-539750" defTabSz="914400" eaLnBrk="0" fontAlgn="base" hangingPunct="0">
              <a:spcBef>
                <a:spcPct val="20000"/>
              </a:spcBef>
              <a:spcAft>
                <a:spcPct val="0"/>
              </a:spcAft>
              <a:buClr>
                <a:srgbClr val="808000"/>
              </a:buClr>
            </a:pPr>
            <a:r>
              <a:rPr kumimoji="1" lang="en-US" altLang="zh-CN" sz="3200" b="1" dirty="0">
                <a:solidFill>
                  <a:srgbClr val="003300"/>
                </a:solidFill>
                <a:latin typeface="Arial" charset="0"/>
                <a:ea typeface="ＭＳ Ｐゴシック" charset="0"/>
                <a:cs typeface="Arial" charset="0"/>
              </a:rPr>
              <a:t>2.	</a:t>
            </a:r>
            <a:r>
              <a:rPr kumimoji="1" lang="en-US" altLang="zh-CN" sz="3200" b="1" u="sng" dirty="0" err="1">
                <a:solidFill>
                  <a:srgbClr val="003300"/>
                </a:solidFill>
                <a:latin typeface="Arial" charset="0"/>
                <a:ea typeface="ＭＳ Ｐゴシック" charset="0"/>
                <a:cs typeface="Arial" charset="0"/>
              </a:rPr>
              <a:t>Principlizing</a:t>
            </a:r>
            <a:r>
              <a:rPr kumimoji="1" lang="en-US" altLang="zh-CN" sz="3200" b="1" dirty="0">
                <a:solidFill>
                  <a:srgbClr val="003300"/>
                </a:solidFill>
                <a:latin typeface="Arial" charset="0"/>
                <a:ea typeface="ＭＳ Ｐゴシック" charset="0"/>
                <a:cs typeface="Arial" charset="0"/>
              </a:rPr>
              <a:t>: State the law</a:t>
            </a:r>
            <a:r>
              <a:rPr kumimoji="1" lang="fr-FR" altLang="zh-CN" sz="3200" b="1" dirty="0">
                <a:solidFill>
                  <a:srgbClr val="003300"/>
                </a:solidFill>
                <a:latin typeface="Arial" charset="0"/>
                <a:ea typeface="ＭＳ Ｐゴシック" charset="0"/>
                <a:cs typeface="Arial" charset="0"/>
              </a:rPr>
              <a:t>'</a:t>
            </a:r>
            <a:r>
              <a:rPr kumimoji="1" lang="en-US" altLang="zh-CN" sz="3200" b="1" dirty="0">
                <a:solidFill>
                  <a:srgbClr val="003300"/>
                </a:solidFill>
                <a:latin typeface="Arial" charset="0"/>
                <a:ea typeface="ＭＳ Ｐゴシック" charset="0"/>
                <a:cs typeface="Arial" charset="0"/>
              </a:rPr>
              <a:t>s intent in a </a:t>
            </a:r>
            <a:r>
              <a:rPr kumimoji="1" lang="en-US" altLang="zh-CN" sz="3200" b="1" i="1" dirty="0">
                <a:solidFill>
                  <a:srgbClr val="FF0000"/>
                </a:solidFill>
                <a:latin typeface="Arial" charset="0"/>
                <a:ea typeface="ＭＳ Ｐゴシック" charset="0"/>
                <a:cs typeface="Arial" charset="0"/>
              </a:rPr>
              <a:t>general principle</a:t>
            </a:r>
            <a:r>
              <a:rPr kumimoji="1" lang="en-US" altLang="zh-CN" sz="3200" b="1" i="1" dirty="0">
                <a:solidFill>
                  <a:srgbClr val="003300"/>
                </a:solidFill>
                <a:latin typeface="Arial" charset="0"/>
                <a:ea typeface="ＭＳ Ｐゴシック" charset="0"/>
                <a:cs typeface="Arial" charset="0"/>
              </a:rPr>
              <a:t> </a:t>
            </a:r>
            <a:r>
              <a:rPr kumimoji="1" lang="en-US" altLang="zh-CN" sz="3200" b="1" dirty="0">
                <a:solidFill>
                  <a:srgbClr val="003300"/>
                </a:solidFill>
                <a:latin typeface="Arial" charset="0"/>
                <a:ea typeface="ＭＳ Ｐゴシック" charset="0"/>
                <a:cs typeface="Arial" charset="0"/>
              </a:rPr>
              <a:t>showing God</a:t>
            </a:r>
            <a:r>
              <a:rPr kumimoji="1" lang="fr-FR" altLang="zh-CN" sz="3200" b="1" dirty="0">
                <a:solidFill>
                  <a:srgbClr val="003300"/>
                </a:solidFill>
                <a:latin typeface="Arial" charset="0"/>
                <a:ea typeface="ＭＳ Ｐゴシック" charset="0"/>
                <a:cs typeface="Arial" charset="0"/>
              </a:rPr>
              <a:t>'</a:t>
            </a:r>
            <a:r>
              <a:rPr kumimoji="1" lang="en-US" altLang="zh-CN" sz="3200" b="1" dirty="0">
                <a:solidFill>
                  <a:srgbClr val="003300"/>
                </a:solidFill>
                <a:latin typeface="Arial" charset="0"/>
                <a:ea typeface="ＭＳ Ｐゴシック" charset="0"/>
                <a:cs typeface="Arial" charset="0"/>
              </a:rPr>
              <a:t>s character.</a:t>
            </a:r>
          </a:p>
          <a:p>
            <a:pPr marL="539750" indent="-539750" defTabSz="914400" eaLnBrk="0" fontAlgn="base" hangingPunct="0">
              <a:spcBef>
                <a:spcPct val="20000"/>
              </a:spcBef>
              <a:spcAft>
                <a:spcPct val="0"/>
              </a:spcAft>
              <a:buClr>
                <a:srgbClr val="808000"/>
              </a:buClr>
            </a:pPr>
            <a:r>
              <a:rPr kumimoji="1" lang="en-US" altLang="zh-CN" sz="3200" b="1" dirty="0">
                <a:solidFill>
                  <a:srgbClr val="003300"/>
                </a:solidFill>
                <a:latin typeface="Arial" charset="0"/>
                <a:ea typeface="ＭＳ Ｐゴシック" charset="0"/>
                <a:cs typeface="Arial" charset="0"/>
              </a:rPr>
              <a:t>3.	</a:t>
            </a:r>
            <a:r>
              <a:rPr kumimoji="1" lang="en-US" altLang="zh-CN" sz="3200" b="1" u="sng" dirty="0">
                <a:solidFill>
                  <a:srgbClr val="003300"/>
                </a:solidFill>
                <a:latin typeface="Arial" charset="0"/>
                <a:ea typeface="ＭＳ Ｐゴシック" charset="0"/>
                <a:cs typeface="Arial" charset="0"/>
              </a:rPr>
              <a:t>Application</a:t>
            </a:r>
            <a:r>
              <a:rPr kumimoji="1" lang="en-US" altLang="zh-CN" sz="3200" b="1" dirty="0">
                <a:solidFill>
                  <a:srgbClr val="003300"/>
                </a:solidFill>
                <a:latin typeface="Arial" charset="0"/>
                <a:ea typeface="ＭＳ Ｐゴシック" charset="0"/>
                <a:cs typeface="Arial" charset="0"/>
              </a:rPr>
              <a:t>: Show </a:t>
            </a:r>
            <a:r>
              <a:rPr kumimoji="1" lang="en-US" altLang="zh-CN" sz="3200" b="1" i="1" dirty="0">
                <a:solidFill>
                  <a:srgbClr val="FF0000"/>
                </a:solidFill>
                <a:latin typeface="Arial" charset="0"/>
                <a:ea typeface="ＭＳ Ｐゴシック" charset="0"/>
                <a:cs typeface="Arial" charset="0"/>
              </a:rPr>
              <a:t>how this principle relates</a:t>
            </a:r>
            <a:r>
              <a:rPr kumimoji="1" lang="en-US" altLang="zh-CN" sz="3200" b="1" dirty="0">
                <a:solidFill>
                  <a:srgbClr val="003300"/>
                </a:solidFill>
                <a:latin typeface="Arial" charset="0"/>
                <a:ea typeface="ＭＳ Ｐゴシック" charset="0"/>
                <a:cs typeface="Arial" charset="0"/>
              </a:rPr>
              <a:t> to a modern parallel situation.</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altLang="zh-CN" b="1" dirty="0">
                <a:solidFill>
                  <a:srgbClr val="FFFFFF"/>
                </a:solidFill>
                <a:latin typeface="Arial" charset="0"/>
                <a:cs typeface="Arial" charset="0"/>
              </a:rPr>
              <a:t>113</a:t>
            </a:r>
          </a:p>
        </p:txBody>
      </p:sp>
    </p:spTree>
    <p:extLst>
      <p:ext uri="{BB962C8B-B14F-4D97-AF65-F5344CB8AC3E}">
        <p14:creationId xmlns:p14="http://schemas.microsoft.com/office/powerpoint/2010/main" val="385130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800" b="1" dirty="0">
                <a:solidFill>
                  <a:srgbClr val="FFFF00"/>
                </a:solidFill>
                <a:latin typeface="Arial" pitchFamily="-107" charset="0"/>
                <a:ea typeface="ＭＳ Ｐゴシック" charset="0"/>
                <a:cs typeface="ＭＳ Ｐゴシック" charset="0"/>
              </a:rPr>
              <a:t>Interpretation</a:t>
            </a:r>
            <a:r>
              <a:rPr lang="en-US" sz="2800" b="1" dirty="0">
                <a:solidFill>
                  <a:srgbClr val="FFFFFF"/>
                </a:solidFill>
                <a:latin typeface="Arial" pitchFamily="-107" charset="0"/>
                <a:ea typeface="ＭＳ Ｐゴシック" charset="0"/>
                <a:cs typeface="ＭＳ Ｐゴシック" charset="0"/>
              </a:rPr>
              <a:t>: </a:t>
            </a:r>
            <a:br>
              <a:rPr lang="en-US" sz="2800" b="1" dirty="0">
                <a:solidFill>
                  <a:srgbClr val="FFFFFF"/>
                </a:solidFill>
                <a:latin typeface="Arial" pitchFamily="-107" charset="0"/>
                <a:ea typeface="ＭＳ Ｐゴシック" charset="0"/>
                <a:cs typeface="ＭＳ Ｐゴシック" charset="0"/>
              </a:rPr>
            </a:br>
            <a:r>
              <a:rPr lang="en-US" sz="2800" b="1" dirty="0">
                <a:solidFill>
                  <a:srgbClr val="FFFFFF"/>
                </a:solidFill>
                <a:latin typeface="Arial" pitchFamily="-107" charset="0"/>
                <a:ea typeface="ＭＳ Ｐゴシック" charset="0"/>
                <a:cs typeface="ＭＳ Ｐゴシック" charset="0"/>
              </a:rPr>
              <a:t>Intent behind </a:t>
            </a:r>
            <a:br>
              <a:rPr lang="en-US" sz="2800" b="1" dirty="0">
                <a:solidFill>
                  <a:srgbClr val="FFFFFF"/>
                </a:solidFill>
                <a:latin typeface="Arial" pitchFamily="-107" charset="0"/>
                <a:ea typeface="ＭＳ Ｐゴシック" charset="0"/>
                <a:cs typeface="ＭＳ Ｐゴシック" charset="0"/>
              </a:rPr>
            </a:br>
            <a:r>
              <a:rPr lang="en-US" sz="2800" b="1" dirty="0">
                <a:solidFill>
                  <a:srgbClr val="FFFFFF"/>
                </a:solidFill>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800" b="1" dirty="0">
                <a:solidFill>
                  <a:srgbClr val="FFFF00"/>
                </a:solidFill>
                <a:latin typeface="Arial" pitchFamily="-107" charset="0"/>
                <a:ea typeface="ＭＳ Ｐゴシック" charset="0"/>
                <a:cs typeface="ＭＳ Ｐゴシック" charset="0"/>
              </a:rPr>
              <a:t>Application</a:t>
            </a:r>
            <a:r>
              <a:rPr lang="en-US" sz="2800" b="1" dirty="0">
                <a:solidFill>
                  <a:srgbClr val="FFFFFF"/>
                </a:solidFill>
                <a:latin typeface="Arial" pitchFamily="-107" charset="0"/>
                <a:ea typeface="ＭＳ Ｐゴシック" charset="0"/>
                <a:cs typeface="ＭＳ Ｐゴシック" charset="0"/>
              </a:rPr>
              <a:t>: </a:t>
            </a:r>
            <a:br>
              <a:rPr lang="en-US" sz="2800" b="1" dirty="0">
                <a:solidFill>
                  <a:srgbClr val="FFFFFF"/>
                </a:solidFill>
                <a:latin typeface="Arial" pitchFamily="-107" charset="0"/>
                <a:ea typeface="ＭＳ Ｐゴシック" charset="0"/>
                <a:cs typeface="ＭＳ Ｐゴシック" charset="0"/>
              </a:rPr>
            </a:br>
            <a:r>
              <a:rPr lang="en-US" sz="2800" b="1" dirty="0">
                <a:solidFill>
                  <a:srgbClr val="FFFFFF"/>
                </a:solidFill>
                <a:latin typeface="Arial" pitchFamily="-107" charset="0"/>
                <a:ea typeface="ＭＳ Ｐゴシック" charset="0"/>
                <a:cs typeface="ＭＳ Ｐゴシック" charset="0"/>
              </a:rPr>
              <a:t>Parallel Modern </a:t>
            </a:r>
            <a:br>
              <a:rPr lang="en-US" sz="2800" b="1" dirty="0">
                <a:solidFill>
                  <a:srgbClr val="FFFFFF"/>
                </a:solidFill>
                <a:latin typeface="Arial" pitchFamily="-107" charset="0"/>
                <a:ea typeface="ＭＳ Ｐゴシック" charset="0"/>
                <a:cs typeface="ＭＳ Ｐゴシック" charset="0"/>
              </a:rPr>
            </a:br>
            <a:r>
              <a:rPr lang="en-US" sz="2800" b="1" dirty="0">
                <a:solidFill>
                  <a:srgbClr val="FFFFFF"/>
                </a:solidFill>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800" b="1" dirty="0">
                <a:solidFill>
                  <a:srgbClr val="FFFF00"/>
                </a:solidFill>
                <a:latin typeface="Arial" pitchFamily="-107" charset="0"/>
                <a:ea typeface="ＭＳ Ｐゴシック" charset="0"/>
                <a:cs typeface="ＭＳ Ｐゴシック" charset="0"/>
              </a:rPr>
              <a:t>Principlizing</a:t>
            </a:r>
            <a:r>
              <a:rPr lang="en-US" sz="2800" b="1" dirty="0">
                <a:solidFill>
                  <a:srgbClr val="FFFFFF"/>
                </a:solidFill>
                <a:latin typeface="Arial" pitchFamily="-107" charset="0"/>
                <a:ea typeface="ＭＳ Ｐゴシック" charset="0"/>
                <a:cs typeface="ＭＳ Ｐゴシック" charset="0"/>
              </a:rPr>
              <a:t>: Universal truth</a:t>
            </a: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113</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Tree>
    <p:extLst>
      <p:ext uri="{BB962C8B-B14F-4D97-AF65-F5344CB8AC3E}">
        <p14:creationId xmlns:p14="http://schemas.microsoft.com/office/powerpoint/2010/main" val="186251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solidFill>
            <a:srgbClr val="000000"/>
          </a:solidFill>
        </p:spPr>
        <p:txBody>
          <a:bodyPr/>
          <a:lstStyle/>
          <a:p>
            <a:r>
              <a:rPr lang="en-US" sz="5400" b="1">
                <a:solidFill>
                  <a:srgbClr val="FFFFFF"/>
                </a:solidFill>
                <a:latin typeface="Arial" charset="0"/>
                <a:ea typeface="ＭＳ Ｐゴシック" charset="0"/>
              </a:rPr>
              <a:t>Application</a:t>
            </a:r>
            <a:endParaRPr lang="en-US" b="1">
              <a:solidFill>
                <a:srgbClr val="FFFFFF"/>
              </a:solidFill>
              <a:latin typeface="Arial" charset="0"/>
              <a:ea typeface="ＭＳ Ｐゴシック" charset="0"/>
            </a:endParaRPr>
          </a:p>
        </p:txBody>
      </p:sp>
      <p:sp>
        <p:nvSpPr>
          <p:cNvPr id="368643" name="Text Box 3"/>
          <p:cNvSpPr txBox="1">
            <a:spLocks noChangeArrowheads="1"/>
          </p:cNvSpPr>
          <p:nvPr/>
        </p:nvSpPr>
        <p:spPr bwMode="auto">
          <a:xfrm>
            <a:off x="8488363" y="1905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CBCBCB"/>
                </a:solidFill>
                <a:latin typeface="Arial" charset="0"/>
                <a:cs typeface="Arial" charset="0"/>
              </a:rPr>
              <a:t>122</a:t>
            </a:r>
          </a:p>
        </p:txBody>
      </p:sp>
      <p:sp>
        <p:nvSpPr>
          <p:cNvPr id="28676" name="Text Box 4"/>
          <p:cNvSpPr txBox="1">
            <a:spLocks noChangeArrowheads="1"/>
          </p:cNvSpPr>
          <p:nvPr/>
        </p:nvSpPr>
        <p:spPr bwMode="auto">
          <a:xfrm>
            <a:off x="685800" y="2166938"/>
            <a:ext cx="7848600" cy="2832100"/>
          </a:xfrm>
          <a:prstGeom prst="rect">
            <a:avLst/>
          </a:prstGeom>
          <a:solidFill>
            <a:srgbClr val="66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en-US" altLang="zh-CN" sz="3600" b="1">
                <a:latin typeface="Arial" charset="0"/>
                <a:cs typeface="Arial" charset="0"/>
              </a:rPr>
              <a:t>We as believers need to continually </a:t>
            </a:r>
            <a:r>
              <a:rPr lang="en-US" altLang="zh-CN" sz="4000" b="1">
                <a:solidFill>
                  <a:srgbClr val="330099"/>
                </a:solidFill>
                <a:latin typeface="Arial" charset="0"/>
                <a:cs typeface="Arial" charset="0"/>
              </a:rPr>
              <a:t>separate (sanctify)</a:t>
            </a:r>
            <a:r>
              <a:rPr lang="en-US" altLang="zh-CN" sz="3600" b="1">
                <a:latin typeface="Arial" charset="0"/>
                <a:cs typeface="Arial" charset="0"/>
              </a:rPr>
              <a:t> ourselves by confessing our sin and walking in holiness before God in order to experience His presence with us. </a:t>
            </a:r>
            <a:endParaRPr lang="en-US" sz="3600" b="1">
              <a:latin typeface="Arial" charset="0"/>
              <a:cs typeface="Arial" charset="0"/>
            </a:endParaRPr>
          </a:p>
        </p:txBody>
      </p:sp>
    </p:spTree>
    <p:extLst>
      <p:ext uri="{BB962C8B-B14F-4D97-AF65-F5344CB8AC3E}">
        <p14:creationId xmlns:p14="http://schemas.microsoft.com/office/powerpoint/2010/main" val="353100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we continue to enjoy God’s </a:t>
            </a:r>
            <a:r>
              <a:rPr lang="en-US" b="1" dirty="0">
                <a:solidFill>
                  <a:srgbClr val="FFFF00"/>
                </a:solidFill>
                <a:effectLst>
                  <a:glow rad="127000">
                    <a:schemeClr val="tx1"/>
                  </a:glow>
                </a:effectLst>
                <a:latin typeface="Arial" charset="0"/>
                <a:ea typeface="ＭＳ Ｐゴシック" charset="0"/>
                <a:cs typeface="ＭＳ Ｐゴシック" charset="0"/>
              </a:rPr>
              <a:t>presence </a:t>
            </a:r>
            <a:r>
              <a:rPr lang="en-US" b="1" dirty="0">
                <a:effectLst>
                  <a:glow rad="127000">
                    <a:schemeClr val="tx1"/>
                  </a:glow>
                </a:effectLst>
                <a:latin typeface="Arial" charset="0"/>
                <a:ea typeface="ＭＳ Ｐゴシック" charset="0"/>
                <a:cs typeface="ＭＳ Ｐゴシック" charset="0"/>
              </a:rPr>
              <a:t>after coming to know him?</a:t>
            </a: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3146810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155"/>
          <a:stretch/>
        </p:blipFill>
        <p:spPr>
          <a:xfrm>
            <a:off x="0" y="27092"/>
            <a:ext cx="9144000" cy="56850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a:t>
            </a:r>
            <a:r>
              <a:rPr lang="en-US" sz="5400" b="1" dirty="0">
                <a:solidFill>
                  <a:srgbClr val="FFFF00"/>
                </a:solidFill>
                <a:effectLst>
                  <a:glow rad="127000">
                    <a:srgbClr val="000000"/>
                  </a:glow>
                </a:effectLst>
                <a:latin typeface="Arial" charset="0"/>
                <a:ea typeface="ＭＳ Ｐゴシック" charset="0"/>
                <a:cs typeface="ＭＳ Ｐゴシック" charset="0"/>
              </a:rPr>
              <a:t>holy</a:t>
            </a:r>
            <a:r>
              <a:rPr lang="en-US" sz="5400" b="1" dirty="0">
                <a:solidFill>
                  <a:srgbClr val="FFFFFF"/>
                </a:solidFill>
                <a:effectLst>
                  <a:glow rad="127000">
                    <a:srgbClr val="000000"/>
                  </a:glow>
                </a:effectLst>
                <a:latin typeface="Arial" charset="0"/>
                <a:ea typeface="ＭＳ Ｐゴシック" charset="0"/>
                <a:cs typeface="ＭＳ Ｐゴシック" charset="0"/>
              </a:rPr>
              <a:t> as God is holy.</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Leviticus</a:t>
            </a:r>
          </a:p>
        </p:txBody>
      </p:sp>
    </p:spTree>
    <p:extLst>
      <p:ext uri="{BB962C8B-B14F-4D97-AF65-F5344CB8AC3E}">
        <p14:creationId xmlns:p14="http://schemas.microsoft.com/office/powerpoint/2010/main" val="3384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Confess</a:t>
            </a:r>
            <a:r>
              <a:rPr lang="en-US" sz="4800" b="1" dirty="0">
                <a:effectLst>
                  <a:glow rad="127000">
                    <a:schemeClr val="tx1"/>
                  </a:glow>
                </a:effectLst>
                <a:latin typeface="Arial" charset="0"/>
                <a:ea typeface="ＭＳ Ｐゴシック" charset="0"/>
                <a:cs typeface="ＭＳ Ｐゴシック" charset="0"/>
              </a:rPr>
              <a:t> that God is all you need (Lev 1–10). </a:t>
            </a:r>
          </a:p>
        </p:txBody>
      </p:sp>
    </p:spTree>
    <p:extLst>
      <p:ext uri="{BB962C8B-B14F-4D97-AF65-F5344CB8AC3E}">
        <p14:creationId xmlns:p14="http://schemas.microsoft.com/office/powerpoint/2010/main" val="169226081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Practice</a:t>
            </a:r>
            <a:r>
              <a:rPr lang="en-US" sz="4800" b="1" dirty="0">
                <a:effectLst>
                  <a:glow rad="127000">
                    <a:schemeClr val="tx1"/>
                  </a:glow>
                </a:effectLst>
                <a:latin typeface="Arial" charset="0"/>
                <a:ea typeface="ＭＳ Ｐゴシック" charset="0"/>
                <a:cs typeface="ＭＳ Ｐゴシック" charset="0"/>
              </a:rPr>
              <a:t> godly habits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11–27). </a:t>
            </a: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Tree>
    <p:extLst>
      <p:ext uri="{BB962C8B-B14F-4D97-AF65-F5344CB8AC3E}">
        <p14:creationId xmlns:p14="http://schemas.microsoft.com/office/powerpoint/2010/main" val="29389123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defTabSz="914400">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defTabSz="914400">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defTabSz="914400">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Tree>
    <p:extLst>
      <p:ext uri="{BB962C8B-B14F-4D97-AF65-F5344CB8AC3E}">
        <p14:creationId xmlns:p14="http://schemas.microsoft.com/office/powerpoint/2010/main" val="3329542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43625" y="1364185"/>
            <a:ext cx="4931645"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How little people know who think that holiness is dull... When one meets the real thing, it's irresistible!</a:t>
            </a:r>
          </a:p>
          <a:p>
            <a:pPr>
              <a:defRPr/>
            </a:pP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charset="0"/>
                <a:ea typeface="ＭＳ Ｐゴシック" charset="0"/>
                <a:cs typeface="ＭＳ Ｐゴシック" charset="0"/>
              </a:rPr>
              <a:t>——</a:t>
            </a:r>
            <a:r>
              <a:rPr lang="en-US" sz="2400" b="1" i="1" dirty="0">
                <a:effectLst/>
                <a:latin typeface="Arial" charset="0"/>
                <a:ea typeface="ＭＳ Ｐゴシック" charset="0"/>
                <a:cs typeface="ＭＳ Ｐゴシック" charset="0"/>
              </a:rPr>
              <a:t>C. S. Lewis——</a:t>
            </a:r>
          </a:p>
        </p:txBody>
      </p:sp>
    </p:spTree>
    <p:extLst>
      <p:ext uri="{BB962C8B-B14F-4D97-AF65-F5344CB8AC3E}">
        <p14:creationId xmlns:p14="http://schemas.microsoft.com/office/powerpoint/2010/main" val="21465560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254000"/>
            <a:ext cx="9093200" cy="6350000"/>
          </a:xfrm>
          <a:prstGeom prst="rect">
            <a:avLst/>
          </a:prstGeom>
        </p:spPr>
      </p:pic>
      <p:sp>
        <p:nvSpPr>
          <p:cNvPr id="900098" name="Rectangle 2"/>
          <p:cNvSpPr>
            <a:spLocks noGrp="1" noChangeArrowheads="1"/>
          </p:cNvSpPr>
          <p:nvPr>
            <p:ph type="ctrTitle"/>
          </p:nvPr>
        </p:nvSpPr>
        <p:spPr>
          <a:xfrm>
            <a:off x="5226308" y="232008"/>
            <a:ext cx="3820006" cy="636144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practice in your life must you confess and purge? </a:t>
            </a:r>
          </a:p>
        </p:txBody>
      </p:sp>
      <p:sp>
        <p:nvSpPr>
          <p:cNvPr id="4" name="Rectangle 2"/>
          <p:cNvSpPr txBox="1">
            <a:spLocks noChangeArrowheads="1"/>
          </p:cNvSpPr>
          <p:nvPr/>
        </p:nvSpPr>
        <p:spPr bwMode="auto">
          <a:xfrm>
            <a:off x="0" y="3339856"/>
            <a:ext cx="4931645" cy="351814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Follow peace with all men, and holiness, without which no man shall see the Lord.</a:t>
            </a:r>
          </a:p>
          <a:p>
            <a:pPr>
              <a:defRPr/>
            </a:pPr>
            <a:endParaRPr lang="en-US" sz="2000" b="1" i="1" dirty="0">
              <a:effectLst/>
              <a:latin typeface="Arial" charset="0"/>
              <a:ea typeface="ＭＳ Ｐゴシック" charset="0"/>
              <a:cs typeface="ＭＳ Ｐゴシック" charset="0"/>
            </a:endParaRPr>
          </a:p>
          <a:p>
            <a:pPr>
              <a:defRPr/>
            </a:pPr>
            <a:r>
              <a:rPr lang="en-US" sz="2000" b="1" i="1" dirty="0">
                <a:effectLst/>
                <a:latin typeface="Arial" charset="0"/>
                <a:ea typeface="ＭＳ Ｐゴシック" charset="0"/>
                <a:cs typeface="ＭＳ Ｐゴシック" charset="0"/>
              </a:rPr>
              <a:t>Hebrews 12:14 KJV</a:t>
            </a:r>
          </a:p>
        </p:txBody>
      </p:sp>
    </p:spTree>
    <p:extLst>
      <p:ext uri="{BB962C8B-B14F-4D97-AF65-F5344CB8AC3E}">
        <p14:creationId xmlns:p14="http://schemas.microsoft.com/office/powerpoint/2010/main" val="11659910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1164157"/>
            <a:ext cx="9144000" cy="5694853"/>
          </a:xfrm>
          <a:prstGeom prst="rect">
            <a:avLst/>
          </a:prstGeom>
        </p:spPr>
      </p:pic>
    </p:spTree>
    <p:extLst>
      <p:ext uri="{BB962C8B-B14F-4D97-AF65-F5344CB8AC3E}">
        <p14:creationId xmlns:p14="http://schemas.microsoft.com/office/powerpoint/2010/main" val="93631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we continue to enjoy God’s </a:t>
            </a:r>
            <a:r>
              <a:rPr lang="en-US" b="1" dirty="0">
                <a:solidFill>
                  <a:srgbClr val="FFFF00"/>
                </a:solidFill>
                <a:effectLst>
                  <a:glow rad="127000">
                    <a:schemeClr val="tx1"/>
                  </a:glow>
                </a:effectLst>
                <a:latin typeface="Arial" charset="0"/>
                <a:ea typeface="ＭＳ Ｐゴシック" charset="0"/>
                <a:cs typeface="ＭＳ Ｐゴシック" charset="0"/>
              </a:rPr>
              <a:t>presence </a:t>
            </a:r>
            <a:r>
              <a:rPr lang="en-US" b="1" dirty="0">
                <a:effectLst>
                  <a:glow rad="127000">
                    <a:schemeClr val="tx1"/>
                  </a:glow>
                </a:effectLst>
                <a:latin typeface="Arial" charset="0"/>
                <a:ea typeface="ＭＳ Ｐゴシック" charset="0"/>
                <a:cs typeface="ＭＳ Ｐゴシック" charset="0"/>
              </a:rPr>
              <a:t>after coming to know him?</a:t>
            </a: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Freeform 6"/>
          <p:cNvSpPr>
            <a:spLocks/>
          </p:cNvSpPr>
          <p:nvPr/>
        </p:nvSpPr>
        <p:spPr bwMode="auto">
          <a:xfrm>
            <a:off x="2209800" y="2133600"/>
            <a:ext cx="2667000" cy="3352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algn="r" defTabSz="914400" eaLnBrk="0" fontAlgn="base" hangingPunct="0">
              <a:spcBef>
                <a:spcPct val="0"/>
              </a:spcBef>
              <a:spcAft>
                <a:spcPct val="0"/>
              </a:spcAft>
              <a:defRPr/>
            </a:pPr>
            <a:endParaRPr lang="en-US" sz="1400">
              <a:solidFill>
                <a:srgbClr val="000000"/>
              </a:solidFill>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228600" y="-76200"/>
            <a:ext cx="7772400" cy="70167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dirty="0">
                <a:solidFill>
                  <a:schemeClr val="bg1"/>
                </a:solidFill>
              </a:rPr>
              <a:t>Route of the Exodus</a:t>
            </a:r>
          </a:p>
        </p:txBody>
      </p:sp>
      <p:sp>
        <p:nvSpPr>
          <p:cNvPr id="8" name="Rectangle 7"/>
          <p:cNvSpPr txBox="1">
            <a:spLocks noChangeArrowheads="1"/>
          </p:cNvSpPr>
          <p:nvPr/>
        </p:nvSpPr>
        <p:spPr bwMode="auto">
          <a:xfrm>
            <a:off x="0" y="1295400"/>
            <a:ext cx="3276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defTabSz="914400" fontAlgn="base">
              <a:spcBef>
                <a:spcPct val="50000"/>
              </a:spcBef>
              <a:spcAft>
                <a:spcPct val="0"/>
              </a:spcAft>
              <a:defRPr/>
            </a:pPr>
            <a:r>
              <a:rPr lang="en-US" sz="4000" b="1" kern="0" dirty="0">
                <a:solidFill>
                  <a:srgbClr val="FFFFFF"/>
                </a:solidFill>
                <a:latin typeface="Arial"/>
                <a:ea typeface="ＭＳ Ｐゴシック" pitchFamily="-111" charset="-128"/>
                <a:cs typeface="Arial"/>
              </a:rPr>
              <a:t>Goshen</a:t>
            </a:r>
          </a:p>
        </p:txBody>
      </p:sp>
      <p:sp>
        <p:nvSpPr>
          <p:cNvPr id="9" name="Rectangle 7"/>
          <p:cNvSpPr txBox="1">
            <a:spLocks noChangeArrowheads="1"/>
          </p:cNvSpPr>
          <p:nvPr/>
        </p:nvSpPr>
        <p:spPr bwMode="auto">
          <a:xfrm>
            <a:off x="685800" y="30480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en-US" sz="4000" b="1" kern="0" dirty="0" err="1">
                <a:solidFill>
                  <a:srgbClr val="000000"/>
                </a:solidFill>
                <a:latin typeface="Arial"/>
                <a:ea typeface="ＭＳ Ｐゴシック" pitchFamily="-111" charset="-128"/>
                <a:cs typeface="Arial"/>
              </a:rPr>
              <a:t>Marah</a:t>
            </a:r>
            <a:endParaRPr lang="en-US" sz="4000" b="1" kern="0" dirty="0">
              <a:solidFill>
                <a:srgbClr val="000000"/>
              </a:solidFill>
              <a:latin typeface="Arial"/>
              <a:ea typeface="ＭＳ Ｐゴシック" pitchFamily="-111" charset="-128"/>
              <a:cs typeface="Arial"/>
            </a:endParaRPr>
          </a:p>
        </p:txBody>
      </p:sp>
      <p:sp>
        <p:nvSpPr>
          <p:cNvPr id="159750" name="Oval 9"/>
          <p:cNvSpPr>
            <a:spLocks noChangeArrowheads="1"/>
          </p:cNvSpPr>
          <p:nvPr/>
        </p:nvSpPr>
        <p:spPr bwMode="auto">
          <a:xfrm>
            <a:off x="3352800" y="3352800"/>
            <a:ext cx="228600" cy="22860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11" name="Rectangle 7"/>
          <p:cNvSpPr txBox="1">
            <a:spLocks noChangeArrowheads="1"/>
          </p:cNvSpPr>
          <p:nvPr/>
        </p:nvSpPr>
        <p:spPr bwMode="auto">
          <a:xfrm>
            <a:off x="838200" y="35814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en-US" sz="4000" b="1" kern="0" dirty="0" err="1">
                <a:solidFill>
                  <a:srgbClr val="000000"/>
                </a:solidFill>
                <a:latin typeface="Arial"/>
                <a:ea typeface="ＭＳ Ｐゴシック" pitchFamily="-111" charset="-128"/>
                <a:cs typeface="Arial"/>
              </a:rPr>
              <a:t>Elim</a:t>
            </a:r>
            <a:endParaRPr lang="en-US" sz="4000" b="1" kern="0" dirty="0">
              <a:solidFill>
                <a:srgbClr val="000000"/>
              </a:solidFill>
              <a:latin typeface="Arial"/>
              <a:ea typeface="ＭＳ Ｐゴシック" pitchFamily="-111" charset="-128"/>
              <a:cs typeface="Arial"/>
            </a:endParaRPr>
          </a:p>
        </p:txBody>
      </p:sp>
      <p:sp>
        <p:nvSpPr>
          <p:cNvPr id="159752" name="Oval 11"/>
          <p:cNvSpPr>
            <a:spLocks noChangeArrowheads="1"/>
          </p:cNvSpPr>
          <p:nvPr/>
        </p:nvSpPr>
        <p:spPr bwMode="auto">
          <a:xfrm>
            <a:off x="3505200" y="3886200"/>
            <a:ext cx="228600" cy="22860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13" name="Rectangle 7"/>
          <p:cNvSpPr txBox="1">
            <a:spLocks noChangeArrowheads="1"/>
          </p:cNvSpPr>
          <p:nvPr/>
        </p:nvSpPr>
        <p:spPr bwMode="auto">
          <a:xfrm>
            <a:off x="4191000" y="2971800"/>
            <a:ext cx="22098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en-US" sz="4000" b="1" kern="0" dirty="0">
                <a:solidFill>
                  <a:srgbClr val="000000"/>
                </a:solidFill>
                <a:latin typeface="Arial"/>
                <a:ea typeface="ＭＳ Ｐゴシック" pitchFamily="-111" charset="-128"/>
                <a:cs typeface="Arial"/>
              </a:rPr>
              <a:t>Desert of Sin</a:t>
            </a:r>
          </a:p>
        </p:txBody>
      </p:sp>
      <p:sp>
        <p:nvSpPr>
          <p:cNvPr id="14" name="Rectangle 7"/>
          <p:cNvSpPr txBox="1">
            <a:spLocks noChangeArrowheads="1"/>
          </p:cNvSpPr>
          <p:nvPr/>
        </p:nvSpPr>
        <p:spPr bwMode="auto">
          <a:xfrm>
            <a:off x="4191000" y="4772025"/>
            <a:ext cx="2057400" cy="13239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en-US" sz="4000" b="1" kern="0" dirty="0">
                <a:solidFill>
                  <a:srgbClr val="000000"/>
                </a:solidFill>
                <a:latin typeface="Arial"/>
                <a:ea typeface="ＭＳ Ｐゴシック" pitchFamily="-111" charset="-128"/>
                <a:cs typeface="Arial"/>
              </a:rPr>
              <a:t>Mt. Sinai</a:t>
            </a:r>
          </a:p>
        </p:txBody>
      </p:sp>
      <p:sp>
        <p:nvSpPr>
          <p:cNvPr id="15" name="Rectangle 7"/>
          <p:cNvSpPr txBox="1">
            <a:spLocks noChangeArrowheads="1"/>
          </p:cNvSpPr>
          <p:nvPr/>
        </p:nvSpPr>
        <p:spPr bwMode="auto">
          <a:xfrm>
            <a:off x="6400800" y="4419600"/>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en-US" sz="4000" b="1" kern="0" dirty="0" err="1">
                <a:solidFill>
                  <a:srgbClr val="000000"/>
                </a:solidFill>
                <a:latin typeface="Arial"/>
                <a:ea typeface="ＭＳ Ｐゴシック" pitchFamily="-111" charset="-128"/>
                <a:cs typeface="Arial"/>
              </a:rPr>
              <a:t>Midian</a:t>
            </a:r>
            <a:endParaRPr lang="en-US" sz="4000" b="1" kern="0" dirty="0">
              <a:solidFill>
                <a:srgbClr val="000000"/>
              </a:solidFill>
              <a:latin typeface="Arial"/>
              <a:ea typeface="ＭＳ Ｐゴシック" pitchFamily="-111" charset="-128"/>
              <a:cs typeface="Arial"/>
            </a:endParaRPr>
          </a:p>
        </p:txBody>
      </p:sp>
      <p:sp>
        <p:nvSpPr>
          <p:cNvPr id="16" name="Rectangle 7"/>
          <p:cNvSpPr txBox="1">
            <a:spLocks noChangeArrowheads="1"/>
          </p:cNvSpPr>
          <p:nvPr/>
        </p:nvSpPr>
        <p:spPr bwMode="auto">
          <a:xfrm>
            <a:off x="5257800" y="517525"/>
            <a:ext cx="2743200" cy="701675"/>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en-US" sz="4000" b="1" kern="0" dirty="0">
                <a:solidFill>
                  <a:srgbClr val="000000"/>
                </a:solidFill>
                <a:latin typeface="Arial"/>
                <a:ea typeface="ＭＳ Ｐゴシック" pitchFamily="-111" charset="-128"/>
                <a:cs typeface="Arial"/>
              </a:rPr>
              <a:t>Canaan</a:t>
            </a:r>
          </a:p>
        </p:txBody>
      </p:sp>
      <p:sp>
        <p:nvSpPr>
          <p:cNvPr id="159757" name="Text Box 6"/>
          <p:cNvSpPr txBox="1">
            <a:spLocks noChangeArrowheads="1"/>
          </p:cNvSpPr>
          <p:nvPr/>
        </p:nvSpPr>
        <p:spPr bwMode="auto">
          <a:xfrm>
            <a:off x="8232775" y="76200"/>
            <a:ext cx="8350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latin typeface="Arial" charset="0"/>
              </a:rPr>
              <a:t>107</a:t>
            </a:r>
          </a:p>
          <a:p>
            <a:pPr defTabSz="914400" eaLnBrk="0" fontAlgn="base" hangingPunct="0">
              <a:spcBef>
                <a:spcPct val="0"/>
              </a:spcBef>
              <a:spcAft>
                <a:spcPct val="0"/>
              </a:spcAft>
            </a:pPr>
            <a:r>
              <a:rPr lang="en-US" sz="2400" b="1">
                <a:latin typeface="Arial" charset="0"/>
              </a:rPr>
              <a:t>111a</a:t>
            </a:r>
          </a:p>
          <a:p>
            <a:pPr defTabSz="914400" eaLnBrk="0" fontAlgn="base" hangingPunct="0">
              <a:spcBef>
                <a:spcPct val="0"/>
              </a:spcBef>
              <a:spcAft>
                <a:spcPct val="0"/>
              </a:spcAft>
            </a:pPr>
            <a:r>
              <a:rPr lang="en-US" sz="2400" b="1">
                <a:latin typeface="Arial" charset="0"/>
              </a:rPr>
              <a:t>123</a:t>
            </a:r>
          </a:p>
        </p:txBody>
      </p:sp>
    </p:spTree>
    <p:extLst>
      <p:ext uri="{BB962C8B-B14F-4D97-AF65-F5344CB8AC3E}">
        <p14:creationId xmlns:p14="http://schemas.microsoft.com/office/powerpoint/2010/main" val="37700633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9779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Mount Sinai</a:t>
            </a:r>
          </a:p>
        </p:txBody>
      </p:sp>
    </p:spTree>
    <p:extLst>
      <p:ext uri="{BB962C8B-B14F-4D97-AF65-F5344CB8AC3E}">
        <p14:creationId xmlns:p14="http://schemas.microsoft.com/office/powerpoint/2010/main" val="245086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 name="Picture 1"/>
          <p:cNvPicPr>
            <a:picLocks noChangeAspect="1"/>
          </p:cNvPicPr>
          <p:nvPr/>
        </p:nvPicPr>
        <p:blipFill>
          <a:blip r:embed="rId3"/>
          <a:stretch>
            <a:fillRect/>
          </a:stretch>
        </p:blipFill>
        <p:spPr>
          <a:xfrm>
            <a:off x="0" y="381000"/>
            <a:ext cx="9144000" cy="6090047"/>
          </a:xfrm>
          <a:prstGeom prst="rect">
            <a:avLst/>
          </a:prstGeom>
        </p:spPr>
      </p:pic>
    </p:spTree>
    <p:extLst>
      <p:ext uri="{BB962C8B-B14F-4D97-AF65-F5344CB8AC3E}">
        <p14:creationId xmlns:p14="http://schemas.microsoft.com/office/powerpoint/2010/main" val="393867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4" name="Picture 1" descr="Redwood cir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School Pics 62-760001"/>
          <p:cNvPicPr>
            <a:picLocks noChangeAspect="1" noChangeArrowheads="1"/>
          </p:cNvPicPr>
          <p:nvPr/>
        </p:nvPicPr>
        <p:blipFill>
          <a:blip r:embed="rId4">
            <a:extLst>
              <a:ext uri="{28A0092B-C50C-407E-A947-70E740481C1C}">
                <a14:useLocalDpi xmlns:a14="http://schemas.microsoft.com/office/drawing/2010/main" val="0"/>
              </a:ext>
            </a:extLst>
          </a:blip>
          <a:srcRect l="66528" t="5702" b="62216"/>
          <a:stretch>
            <a:fillRect/>
          </a:stretch>
        </p:blipFill>
        <p:spPr bwMode="auto">
          <a:xfrm>
            <a:off x="7797179" y="7081852"/>
            <a:ext cx="1218347" cy="1651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97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7500" cy="60983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6184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saved you to enjoy his </a:t>
            </a:r>
            <a:r>
              <a:rPr lang="en-US" sz="6000" b="1" dirty="0">
                <a:solidFill>
                  <a:srgbClr val="FFFF00"/>
                </a:solidFill>
                <a:effectLst>
                  <a:glow rad="127000">
                    <a:srgbClr val="000000"/>
                  </a:glow>
                </a:effectLst>
                <a:latin typeface="Arial" charset="0"/>
                <a:ea typeface="ＭＳ Ｐゴシック" charset="0"/>
                <a:cs typeface="ＭＳ Ｐゴシック" charset="0"/>
              </a:rPr>
              <a:t>presence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Exodus</a:t>
            </a:r>
          </a:p>
        </p:txBody>
      </p:sp>
    </p:spTree>
    <p:extLst>
      <p:ext uri="{BB962C8B-B14F-4D97-AF65-F5344CB8AC3E}">
        <p14:creationId xmlns:p14="http://schemas.microsoft.com/office/powerpoint/2010/main" val="24572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993900" y="0"/>
            <a:ext cx="5134779" cy="6858000"/>
          </a:xfrm>
          <a:prstGeom prst="rect">
            <a:avLst/>
          </a:prstGeom>
        </p:spPr>
      </p:pic>
    </p:spTree>
    <p:extLst>
      <p:ext uri="{BB962C8B-B14F-4D97-AF65-F5344CB8AC3E}">
        <p14:creationId xmlns:p14="http://schemas.microsoft.com/office/powerpoint/2010/main" val="309378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49213" y="-171450"/>
            <a:ext cx="9193213" cy="7056438"/>
            <a:chOff x="-26" y="-62"/>
            <a:chExt cx="5930" cy="4619"/>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2" name="Rectangle 10"/>
            <p:cNvSpPr>
              <a:spLocks noChangeArrowheads="1"/>
            </p:cNvSpPr>
            <p:nvPr/>
          </p:nvSpPr>
          <p:spPr bwMode="auto">
            <a:xfrm>
              <a:off x="1753" y="-62"/>
              <a:ext cx="119" cy="4478"/>
            </a:xfrm>
            <a:prstGeom prst="rect">
              <a:avLst/>
            </a:prstGeom>
            <a:solidFill>
              <a:schemeClr val="bg2"/>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7938" name="Rectangle 5"/>
          <p:cNvSpPr>
            <a:spLocks noGrp="1" noChangeArrowheads="1"/>
          </p:cNvSpPr>
          <p:nvPr>
            <p:ph type="title"/>
          </p:nvPr>
        </p:nvSpPr>
        <p:spPr>
          <a:xfrm>
            <a:off x="0" y="0"/>
            <a:ext cx="5562600" cy="1981200"/>
          </a:xfrm>
          <a:solidFill>
            <a:schemeClr val="hlink"/>
          </a:solidFill>
        </p:spPr>
        <p:txBody>
          <a:bodyPr/>
          <a:lstStyle/>
          <a:p>
            <a:r>
              <a:rPr lang="en-US" b="1" dirty="0">
                <a:solidFill>
                  <a:srgbClr val="FFFFFF"/>
                </a:solidFill>
                <a:ea typeface="ＭＳ Ｐゴシック" charset="0"/>
              </a:rPr>
              <a:t>Circumstances When Leviticus Was Written</a:t>
            </a:r>
          </a:p>
        </p:txBody>
      </p:sp>
      <p:sp>
        <p:nvSpPr>
          <p:cNvPr id="16793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FFFFFF"/>
                </a:solidFill>
                <a:latin typeface="Arial" charset="0"/>
              </a:rPr>
              <a:t>123</a:t>
            </a:r>
            <a:endParaRPr lang="en-US" sz="2400">
              <a:solidFill>
                <a:srgbClr val="FFFFFF"/>
              </a:solidFill>
              <a:latin typeface="Arial" charset="0"/>
            </a:endParaRPr>
          </a:p>
        </p:txBody>
      </p:sp>
      <p:sp>
        <p:nvSpPr>
          <p:cNvPr id="37892" name="Text Box 4"/>
          <p:cNvSpPr txBox="1">
            <a:spLocks noChangeArrowheads="1"/>
          </p:cNvSpPr>
          <p:nvPr/>
        </p:nvSpPr>
        <p:spPr bwMode="auto">
          <a:xfrm>
            <a:off x="2971800" y="1828800"/>
            <a:ext cx="6172200" cy="4924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endParaRPr lang="en-US" altLang="zh-CN" sz="3200" b="1" dirty="0">
              <a:solidFill>
                <a:srgbClr val="FFFFFF"/>
              </a:solidFill>
              <a:effectLst>
                <a:glow rad="228600">
                  <a:srgbClr val="000000"/>
                </a:glow>
              </a:effectLst>
              <a:latin typeface="Arial"/>
              <a:ea typeface="SimSun" charset="0"/>
              <a:cs typeface="Arial"/>
            </a:endParaRPr>
          </a:p>
          <a:p>
            <a:pPr defTabSz="914400" eaLnBrk="0" fontAlgn="base" hangingPunct="0">
              <a:spcBef>
                <a:spcPct val="0"/>
              </a:spcBef>
              <a:spcAft>
                <a:spcPct val="0"/>
              </a:spcAft>
              <a:buFontTx/>
              <a:buChar char="•"/>
            </a:pPr>
            <a:r>
              <a:rPr lang="en-US" altLang="zh-CN" sz="3200" b="1" dirty="0">
                <a:solidFill>
                  <a:srgbClr val="FFFFFF"/>
                </a:solidFill>
                <a:effectLst>
                  <a:glow rad="228600">
                    <a:srgbClr val="000000"/>
                  </a:glow>
                </a:effectLst>
                <a:latin typeface="Arial"/>
                <a:ea typeface="SimSun" charset="0"/>
                <a:cs typeface="Arial"/>
              </a:rPr>
              <a:t>Israel has a new tabernacle built in the book of Exodus.</a:t>
            </a:r>
          </a:p>
          <a:p>
            <a:pPr defTabSz="914400" eaLnBrk="0" fontAlgn="base" hangingPunct="0">
              <a:spcBef>
                <a:spcPct val="0"/>
              </a:spcBef>
              <a:spcAft>
                <a:spcPct val="0"/>
              </a:spcAft>
            </a:pPr>
            <a:endParaRPr lang="en-US" altLang="zh-CN" sz="3200" b="1" dirty="0">
              <a:solidFill>
                <a:srgbClr val="FFFFFF"/>
              </a:solidFill>
              <a:effectLst>
                <a:glow rad="228600">
                  <a:srgbClr val="000000"/>
                </a:glow>
              </a:effectLst>
              <a:latin typeface="Arial"/>
              <a:ea typeface="SimSun" charset="0"/>
              <a:cs typeface="Arial"/>
            </a:endParaRPr>
          </a:p>
          <a:p>
            <a:pPr algn="ctr" defTabSz="914400" eaLnBrk="0" fontAlgn="base" hangingPunct="0">
              <a:spcBef>
                <a:spcPct val="0"/>
              </a:spcBef>
              <a:spcAft>
                <a:spcPct val="0"/>
              </a:spcAft>
              <a:buFontTx/>
              <a:buChar char="•"/>
            </a:pPr>
            <a:r>
              <a:rPr lang="en-US" altLang="zh-CN" sz="3200" b="1" dirty="0">
                <a:solidFill>
                  <a:srgbClr val="FFFFFF"/>
                </a:solidFill>
                <a:effectLst>
                  <a:glow rad="228600">
                    <a:srgbClr val="000000"/>
                  </a:glow>
                </a:effectLst>
                <a:latin typeface="Arial"/>
                <a:ea typeface="SimSun" charset="0"/>
                <a:cs typeface="Arial"/>
              </a:rPr>
              <a:t>But they don</a:t>
            </a:r>
            <a:r>
              <a:rPr lang="uk-UA" altLang="zh-CN" sz="3200" b="1" dirty="0">
                <a:solidFill>
                  <a:srgbClr val="FFFFFF"/>
                </a:solidFill>
                <a:effectLst>
                  <a:glow rad="228600">
                    <a:srgbClr val="000000"/>
                  </a:glow>
                </a:effectLst>
                <a:latin typeface="Arial"/>
                <a:ea typeface="SimSun" charset="0"/>
                <a:cs typeface="Arial"/>
              </a:rPr>
              <a:t>'</a:t>
            </a:r>
            <a:r>
              <a:rPr lang="en-US" altLang="zh-CN" sz="3200" b="1" dirty="0">
                <a:solidFill>
                  <a:srgbClr val="FFFFFF"/>
                </a:solidFill>
                <a:effectLst>
                  <a:glow rad="228600">
                    <a:srgbClr val="000000"/>
                  </a:glow>
                </a:effectLst>
                <a:latin typeface="Arial"/>
                <a:ea typeface="SimSun" charset="0"/>
                <a:cs typeface="Arial"/>
              </a:rPr>
              <a:t>t know how to use it.  </a:t>
            </a:r>
          </a:p>
          <a:p>
            <a:pPr algn="ctr" defTabSz="914400" eaLnBrk="0" fontAlgn="base" hangingPunct="0">
              <a:spcBef>
                <a:spcPct val="0"/>
              </a:spcBef>
              <a:spcAft>
                <a:spcPct val="0"/>
              </a:spcAft>
              <a:buFontTx/>
              <a:buChar char="•"/>
            </a:pPr>
            <a:endParaRPr lang="en-US" altLang="zh-CN" sz="3200" b="1" dirty="0">
              <a:solidFill>
                <a:srgbClr val="FFFFFF"/>
              </a:solidFill>
              <a:effectLst>
                <a:glow rad="228600">
                  <a:srgbClr val="000000"/>
                </a:glow>
              </a:effectLst>
              <a:latin typeface="Arial"/>
              <a:ea typeface="SimSun" charset="0"/>
              <a:cs typeface="Arial"/>
            </a:endParaRPr>
          </a:p>
          <a:p>
            <a:pPr algn="ctr" defTabSz="914400" eaLnBrk="0" fontAlgn="base" hangingPunct="0">
              <a:spcBef>
                <a:spcPct val="0"/>
              </a:spcBef>
              <a:spcAft>
                <a:spcPct val="0"/>
              </a:spcAft>
              <a:buFontTx/>
              <a:buChar char="•"/>
            </a:pPr>
            <a:r>
              <a:rPr lang="en-US" altLang="zh-CN" sz="3200" b="1" dirty="0">
                <a:solidFill>
                  <a:srgbClr val="FFFFFF"/>
                </a:solidFill>
                <a:effectLst>
                  <a:glow rad="228600">
                    <a:srgbClr val="000000"/>
                  </a:glow>
                </a:effectLst>
                <a:latin typeface="Arial"/>
                <a:ea typeface="SimSun" charset="0"/>
                <a:cs typeface="Arial"/>
              </a:rPr>
              <a:t>So Moses wrote Leviticus to explain the worship and walk of the new nation. </a:t>
            </a:r>
            <a:endParaRPr lang="en-US" sz="3200" b="1" dirty="0">
              <a:solidFill>
                <a:srgbClr val="FFFFFF"/>
              </a:solidFill>
              <a:effectLst>
                <a:glow rad="228600">
                  <a:srgbClr val="000000"/>
                </a:glow>
              </a:effectLst>
              <a:latin typeface="Arial"/>
              <a:ea typeface="SimSun" charset="0"/>
              <a:cs typeface="Arial"/>
            </a:endParaRPr>
          </a:p>
        </p:txBody>
      </p:sp>
    </p:spTree>
    <p:extLst>
      <p:ext uri="{BB962C8B-B14F-4D97-AF65-F5344CB8AC3E}">
        <p14:creationId xmlns:p14="http://schemas.microsoft.com/office/powerpoint/2010/main" val="362932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1" end="1"/>
                                            </p:txEl>
                                          </p:spTgt>
                                        </p:tgtEl>
                                        <p:attrNameLst>
                                          <p:attrName>style.visibility</p:attrName>
                                        </p:attrNameLst>
                                      </p:cBhvr>
                                      <p:to>
                                        <p:strVal val="visible"/>
                                      </p:to>
                                    </p:set>
                                    <p:anim calcmode="lin" valueType="num">
                                      <p:cBhvr>
                                        <p:cTn id="7" dur="500" fill="hold"/>
                                        <p:tgtEl>
                                          <p:spTgt spid="3789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7892">
                                            <p:txEl>
                                              <p:pRg st="3" end="3"/>
                                            </p:txEl>
                                          </p:spTgt>
                                        </p:tgtEl>
                                        <p:attrNameLst>
                                          <p:attrName>style.visibility</p:attrName>
                                        </p:attrNameLst>
                                      </p:cBhvr>
                                      <p:to>
                                        <p:strVal val="visible"/>
                                      </p:to>
                                    </p:set>
                                    <p:anim calcmode="lin" valueType="num">
                                      <p:cBhvr>
                                        <p:cTn id="13" dur="500" fill="hold"/>
                                        <p:tgtEl>
                                          <p:spTgt spid="37892">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789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7892">
                                            <p:txEl>
                                              <p:pRg st="5" end="5"/>
                                            </p:txEl>
                                          </p:spTgt>
                                        </p:tgtEl>
                                        <p:attrNameLst>
                                          <p:attrName>style.visibility</p:attrName>
                                        </p:attrNameLst>
                                      </p:cBhvr>
                                      <p:to>
                                        <p:strVal val="visible"/>
                                      </p:to>
                                    </p:set>
                                    <p:anim calcmode="lin" valueType="num">
                                      <p:cBhvr>
                                        <p:cTn id="19" dur="500" fill="hold"/>
                                        <p:tgtEl>
                                          <p:spTgt spid="37892">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789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5" descr="leviti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2263"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Picture 5" descr="leviticus.jpg"/>
          <p:cNvSpPr>
            <a:spLocks noChangeAspect="1"/>
          </p:cNvSpPr>
          <p:nvPr/>
        </p:nvSpPr>
        <p:spPr bwMode="auto">
          <a:xfrm>
            <a:off x="0" y="0"/>
            <a:ext cx="9144000" cy="576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33123" name="Rectangle 2"/>
          <p:cNvSpPr>
            <a:spLocks noGrp="1" noChangeArrowheads="1"/>
          </p:cNvSpPr>
          <p:nvPr>
            <p:ph type="title"/>
          </p:nvPr>
        </p:nvSpPr>
        <p:spPr>
          <a:xfrm>
            <a:off x="304800" y="76200"/>
            <a:ext cx="7772400" cy="1143000"/>
          </a:xfrm>
        </p:spPr>
        <p:txBody>
          <a:bodyPr/>
          <a:lstStyle/>
          <a:p>
            <a:pPr algn="l"/>
            <a:r>
              <a:rPr lang="en-US" sz="7200" dirty="0">
                <a:solidFill>
                  <a:schemeClr val="bg2"/>
                </a:solidFill>
                <a:latin typeface="Impact" charset="0"/>
                <a:ea typeface="ＭＳ Ｐゴシック" charset="0"/>
                <a:cs typeface="ＭＳ Ｐゴシック" charset="0"/>
              </a:rPr>
              <a:t>Leviticus</a:t>
            </a:r>
          </a:p>
        </p:txBody>
      </p:sp>
      <p:sp>
        <p:nvSpPr>
          <p:cNvPr id="133124" name="Text Box 7"/>
          <p:cNvSpPr txBox="1">
            <a:spLocks noChangeArrowheads="1"/>
          </p:cNvSpPr>
          <p:nvPr/>
        </p:nvSpPr>
        <p:spPr bwMode="auto">
          <a:xfrm>
            <a:off x="0" y="5562600"/>
            <a:ext cx="9144000" cy="1600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en-US" sz="4800" b="1">
                <a:solidFill>
                  <a:srgbClr val="FFFFFF"/>
                </a:solidFill>
                <a:latin typeface="Arial Black" charset="0"/>
              </a:rPr>
              <a:t>Sanctification </a:t>
            </a:r>
            <a:br>
              <a:rPr lang="en-US" sz="5400" b="1">
                <a:solidFill>
                  <a:srgbClr val="FFFFFF"/>
                </a:solidFill>
                <a:latin typeface="Arial Black" charset="0"/>
              </a:rPr>
            </a:br>
            <a:r>
              <a:rPr lang="en-US" sz="2800" b="1">
                <a:solidFill>
                  <a:srgbClr val="FFFFFF"/>
                </a:solidFill>
                <a:latin typeface="Arial Black" charset="0"/>
              </a:rPr>
              <a:t>through sacrifice &amp; separation</a:t>
            </a:r>
            <a:endParaRPr lang="en-US" sz="1800" b="1">
              <a:solidFill>
                <a:srgbClr val="FFFFFF"/>
              </a:solidFill>
              <a:latin typeface="Arial Black" charset="0"/>
            </a:endParaRPr>
          </a:p>
          <a:p>
            <a:pPr algn="ctr" defTabSz="914400" fontAlgn="base">
              <a:spcBef>
                <a:spcPct val="0"/>
              </a:spcBef>
              <a:spcAft>
                <a:spcPct val="0"/>
              </a:spcAft>
            </a:pPr>
            <a:endParaRPr lang="en-US" sz="2800">
              <a:latin typeface="Arial Black" charset="0"/>
            </a:endParaRPr>
          </a:p>
        </p:txBody>
      </p:sp>
    </p:spTree>
    <p:extLst>
      <p:ext uri="{BB962C8B-B14F-4D97-AF65-F5344CB8AC3E}">
        <p14:creationId xmlns:p14="http://schemas.microsoft.com/office/powerpoint/2010/main" val="14487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p:tgtEl>
                                          <p:spTgt spid="133123"/>
                                        </p:tgtEl>
                                        <p:attrNameLst>
                                          <p:attrName>ppt_y</p:attrName>
                                        </p:attrNameLst>
                                      </p:cBhvr>
                                      <p:tavLst>
                                        <p:tav tm="0">
                                          <p:val>
                                            <p:strVal val="#ppt_y+#ppt_h*1.125000"/>
                                          </p:val>
                                        </p:tav>
                                        <p:tav tm="100000">
                                          <p:val>
                                            <p:strVal val="#ppt_y"/>
                                          </p:val>
                                        </p:tav>
                                      </p:tavLst>
                                    </p:anim>
                                    <p:animEffect transition="in" filter="wipe(up)">
                                      <p:cBhvr>
                                        <p:cTn id="8"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Sanctification</a:t>
            </a:r>
            <a:br>
              <a:rPr lang="en-US" sz="7200" b="1" dirty="0">
                <a:solidFill>
                  <a:srgbClr val="FFFFFF"/>
                </a:solidFill>
                <a:effectLst>
                  <a:glow rad="127000">
                    <a:srgbClr val="000000"/>
                  </a:glow>
                </a:effectLst>
                <a:latin typeface="Arial" charset="0"/>
                <a:ea typeface="ＭＳ Ｐゴシック" charset="0"/>
                <a:cs typeface="ＭＳ Ｐゴシック" charset="0"/>
              </a:rPr>
            </a:br>
            <a:r>
              <a:rPr lang="en-US" sz="7200" b="1" dirty="0">
                <a:solidFill>
                  <a:srgbClr val="FFFFFF"/>
                </a:solidFill>
                <a:effectLst>
                  <a:glow rad="127000">
                    <a:srgbClr val="000000"/>
                  </a:glow>
                </a:effectLst>
                <a:latin typeface="Arial" charset="0"/>
                <a:ea typeface="ＭＳ Ｐゴシック" charset="0"/>
                <a:cs typeface="ＭＳ Ｐゴシック" charset="0"/>
              </a:rPr>
              <a:t>= "set apart"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Leviticus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122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659730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we continue to enjoy God’s </a:t>
            </a:r>
            <a:r>
              <a:rPr lang="en-US" b="1" dirty="0">
                <a:solidFill>
                  <a:srgbClr val="FFFF00"/>
                </a:solidFill>
                <a:effectLst>
                  <a:glow rad="127000">
                    <a:schemeClr val="tx1"/>
                  </a:glow>
                </a:effectLst>
                <a:latin typeface="Arial" charset="0"/>
                <a:ea typeface="ＭＳ Ｐゴシック" charset="0"/>
                <a:cs typeface="ＭＳ Ｐゴシック" charset="0"/>
              </a:rPr>
              <a:t>presence </a:t>
            </a:r>
            <a:r>
              <a:rPr lang="en-US" b="1" dirty="0">
                <a:effectLst>
                  <a:glow rad="127000">
                    <a:schemeClr val="tx1"/>
                  </a:glow>
                </a:effectLst>
                <a:latin typeface="Arial" charset="0"/>
                <a:ea typeface="ＭＳ Ｐゴシック" charset="0"/>
                <a:cs typeface="ＭＳ Ｐゴシック" charset="0"/>
              </a:rPr>
              <a:t>after coming to know him?</a:t>
            </a: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1554679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Confess</a:t>
            </a:r>
            <a:r>
              <a:rPr lang="en-US" sz="4800" b="1" dirty="0">
                <a:effectLst>
                  <a:glow rad="127000">
                    <a:schemeClr val="tx1"/>
                  </a:glow>
                </a:effectLst>
                <a:latin typeface="Arial" charset="0"/>
                <a:ea typeface="ＭＳ Ｐゴシック" charset="0"/>
                <a:cs typeface="ＭＳ Ｐゴシック" charset="0"/>
              </a:rPr>
              <a:t> that God is all you need.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Leviticus 1–10</a:t>
            </a:r>
          </a:p>
        </p:txBody>
      </p:sp>
    </p:spTree>
    <p:extLst>
      <p:ext uri="{BB962C8B-B14F-4D97-AF65-F5344CB8AC3E}">
        <p14:creationId xmlns:p14="http://schemas.microsoft.com/office/powerpoint/2010/main" val="862027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a:t>
            </a:r>
          </a:p>
        </p:txBody>
      </p:sp>
    </p:spTree>
    <p:extLst>
      <p:ext uri="{BB962C8B-B14F-4D97-AF65-F5344CB8AC3E}">
        <p14:creationId xmlns:p14="http://schemas.microsoft.com/office/powerpoint/2010/main" val="426889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133171"/>
          </a:xfrm>
          <a:prstGeom prst="rect">
            <a:avLst/>
          </a:prstGeom>
        </p:spPr>
      </p:pic>
      <p:sp>
        <p:nvSpPr>
          <p:cNvPr id="900098" name="Rectangle 2"/>
          <p:cNvSpPr>
            <a:spLocks noGrp="1" noChangeArrowheads="1"/>
          </p:cNvSpPr>
          <p:nvPr>
            <p:ph type="ctrTitle"/>
          </p:nvPr>
        </p:nvSpPr>
        <p:spPr>
          <a:xfrm>
            <a:off x="230909" y="381550"/>
            <a:ext cx="8682182" cy="408654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HOLY, HOLY,</a:t>
            </a:r>
            <a:br>
              <a:rPr lang="en-US" sz="8800" b="1" dirty="0">
                <a:effectLst>
                  <a:glow rad="127000">
                    <a:schemeClr val="tx1"/>
                  </a:glow>
                </a:effectLst>
                <a:latin typeface="Arial" charset="0"/>
                <a:ea typeface="ＭＳ Ｐゴシック" charset="0"/>
                <a:cs typeface="ＭＳ Ｐゴシック" charset="0"/>
              </a:rPr>
            </a:br>
            <a:r>
              <a:rPr lang="en-US" sz="8800" b="1" dirty="0">
                <a:effectLst>
                  <a:glow rad="127000">
                    <a:schemeClr val="tx1"/>
                  </a:glow>
                </a:effectLst>
                <a:latin typeface="Arial" charset="0"/>
                <a:ea typeface="ＭＳ Ｐゴシック" charset="0"/>
                <a:cs typeface="ＭＳ Ｐゴシック" charset="0"/>
              </a:rPr>
              <a:t>HOLY</a:t>
            </a:r>
          </a:p>
        </p:txBody>
      </p:sp>
      <p:sp>
        <p:nvSpPr>
          <p:cNvPr id="4" name="Rectangle 2"/>
          <p:cNvSpPr txBox="1">
            <a:spLocks noChangeArrowheads="1"/>
          </p:cNvSpPr>
          <p:nvPr/>
        </p:nvSpPr>
        <p:spPr bwMode="auto">
          <a:xfrm>
            <a:off x="0" y="5686437"/>
            <a:ext cx="9144000" cy="1236182"/>
          </a:xfrm>
          <a:prstGeom prst="rect">
            <a:avLst/>
          </a:prstGeom>
          <a:solidFill>
            <a:srgbClr val="090E1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Isaiah 6:1-7</a:t>
            </a:r>
          </a:p>
        </p:txBody>
      </p:sp>
    </p:spTree>
    <p:extLst>
      <p:ext uri="{BB962C8B-B14F-4D97-AF65-F5344CB8AC3E}">
        <p14:creationId xmlns:p14="http://schemas.microsoft.com/office/powerpoint/2010/main" val="93631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492896"/>
            <a:ext cx="4797431" cy="4365104"/>
          </a:xfrm>
          <a:prstGeom prst="rect">
            <a:avLst/>
          </a:prstGeom>
        </p:spPr>
      </p:pic>
      <p:sp>
        <p:nvSpPr>
          <p:cNvPr id="900098" name="Rectangle 2"/>
          <p:cNvSpPr>
            <a:spLocks noGrp="1" noChangeArrowheads="1"/>
          </p:cNvSpPr>
          <p:nvPr>
            <p:ph type="ctrTitle"/>
          </p:nvPr>
        </p:nvSpPr>
        <p:spPr>
          <a:xfrm>
            <a:off x="0" y="232008"/>
            <a:ext cx="9144000" cy="1828840"/>
          </a:xfrm>
          <a:effectLst/>
        </p:spPr>
        <p:txBody>
          <a:bodyPr/>
          <a:lstStyle/>
          <a:p>
            <a:pPr>
              <a:defRPr/>
            </a:pPr>
            <a:r>
              <a:rPr lang="en-US" b="1" dirty="0">
                <a:solidFill>
                  <a:srgbClr val="000000"/>
                </a:solidFill>
                <a:effectLst/>
                <a:latin typeface="Arial" charset="0"/>
                <a:ea typeface="ＭＳ Ｐゴシック" charset="0"/>
                <a:cs typeface="ＭＳ Ｐゴシック" charset="0"/>
              </a:rPr>
              <a:t>What attitude do you have about your weaknesses and sins?</a:t>
            </a:r>
          </a:p>
        </p:txBody>
      </p:sp>
      <p:sp>
        <p:nvSpPr>
          <p:cNvPr id="4" name="Rectangle 2"/>
          <p:cNvSpPr txBox="1">
            <a:spLocks noChangeArrowheads="1"/>
          </p:cNvSpPr>
          <p:nvPr/>
        </p:nvSpPr>
        <p:spPr bwMode="auto">
          <a:xfrm>
            <a:off x="3419872" y="2276872"/>
            <a:ext cx="5750078" cy="30243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000000"/>
                </a:solidFill>
                <a:latin typeface="Arial" charset="0"/>
                <a:ea typeface="ＭＳ Ｐゴシック" charset="0"/>
                <a:cs typeface="ＭＳ Ｐゴシック" charset="0"/>
              </a:rPr>
              <a:t>Do you admit that you need forgiveness for sin? </a:t>
            </a:r>
          </a:p>
        </p:txBody>
      </p:sp>
    </p:spTree>
    <p:extLst>
      <p:ext uri="{BB962C8B-B14F-4D97-AF65-F5344CB8AC3E}">
        <p14:creationId xmlns:p14="http://schemas.microsoft.com/office/powerpoint/2010/main" val="3368804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b="1">
              <a:solidFill>
                <a:srgbClr val="000000"/>
              </a:solidFill>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en-US" sz="4000" b="1">
                <a:solidFill>
                  <a:schemeClr val="tx1"/>
                </a:solidFill>
                <a:latin typeface="Arial" charset="0"/>
                <a:ea typeface="ＭＳ Ｐゴシック" charset="0"/>
              </a:rPr>
              <a:t>Why did God prescribe </a:t>
            </a:r>
            <a:r>
              <a:rPr lang="en-US" sz="4000" b="1">
                <a:solidFill>
                  <a:srgbClr val="FFFF00"/>
                </a:solidFill>
                <a:latin typeface="Arial" charset="0"/>
                <a:ea typeface="ＭＳ Ｐゴシック" charset="0"/>
              </a:rPr>
              <a:t>offerings</a:t>
            </a:r>
            <a:r>
              <a:rPr lang="en-US" sz="4000" b="1">
                <a:solidFill>
                  <a:schemeClr val="tx1"/>
                </a:solidFill>
                <a:latin typeface="Arial" charset="0"/>
                <a:ea typeface="ＭＳ Ｐゴシック" charset="0"/>
              </a:rPr>
              <a:t> for Israel</a:t>
            </a:r>
            <a:r>
              <a:rPr lang="uk-UA" sz="4000" b="1">
                <a:solidFill>
                  <a:schemeClr val="tx1"/>
                </a:solidFill>
                <a:latin typeface="Arial" charset="0"/>
                <a:ea typeface="ＭＳ Ｐゴシック" charset="0"/>
              </a:rPr>
              <a:t>'</a:t>
            </a:r>
            <a:r>
              <a:rPr lang="en-US" sz="4000" b="1">
                <a:solidFill>
                  <a:schemeClr val="tx1"/>
                </a:solidFill>
                <a:latin typeface="Arial" charset="0"/>
                <a:ea typeface="ＭＳ Ｐゴシック" charset="0"/>
              </a:rPr>
              <a:t>s weaknesses and sins?</a:t>
            </a: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5655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4:1–5:13; 6:24-30). </a:t>
            </a:r>
          </a:p>
        </p:txBody>
      </p:sp>
    </p:spTree>
    <p:extLst>
      <p:ext uri="{BB962C8B-B14F-4D97-AF65-F5344CB8AC3E}">
        <p14:creationId xmlns:p14="http://schemas.microsoft.com/office/powerpoint/2010/main" val="18587535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en-US" sz="6000" b="1">
                <a:latin typeface="Arial" charset="0"/>
                <a:ea typeface="ＭＳ Ｐゴシック" charset="0"/>
              </a:rPr>
              <a:t>Why did God institute the sacrificial system?</a:t>
            </a:r>
            <a:endParaRPr lang="en-US">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defTabSz="914400" eaLnBrk="0" fontAlgn="base" hangingPunct="0">
              <a:spcBef>
                <a:spcPct val="20000"/>
              </a:spcBef>
              <a:spcAft>
                <a:spcPct val="0"/>
              </a:spcAft>
            </a:pPr>
            <a:r>
              <a:rPr kumimoji="1" lang="en-US" sz="4000" b="1" dirty="0">
                <a:solidFill>
                  <a:srgbClr val="FFFFFF"/>
                </a:solidFill>
                <a:latin typeface="Arial" charset="0"/>
                <a:ea typeface="ＭＳ Ｐゴシック" charset="0"/>
                <a:cs typeface="Arial" charset="0"/>
              </a:rPr>
              <a:t>Did the blood actually forgive sin?</a:t>
            </a:r>
          </a:p>
        </p:txBody>
      </p:sp>
    </p:spTree>
    <p:extLst>
      <p:ext uri="{BB962C8B-B14F-4D97-AF65-F5344CB8AC3E}">
        <p14:creationId xmlns:p14="http://schemas.microsoft.com/office/powerpoint/2010/main" val="90503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algn="ctr" defTabSz="914400" eaLnBrk="0" fontAlgn="base" hangingPunct="0">
              <a:spcBef>
                <a:spcPct val="0"/>
              </a:spcBef>
              <a:spcAft>
                <a:spcPct val="0"/>
              </a:spcAft>
              <a:defRPr/>
            </a:pPr>
            <a:r>
              <a:rPr lang="en-US" sz="13800" dirty="0">
                <a:solidFill>
                  <a:srgbClr val="FF0000"/>
                </a:solidFill>
                <a:effectLst>
                  <a:reflection stA="50000" endPos="75000" dist="12700" dir="5400000" sy="-100000" algn="bl" rotWithShape="0"/>
                </a:effectLst>
                <a:latin typeface="Arial Black"/>
                <a:ea typeface="ＭＳ Ｐゴシック" charset="0"/>
                <a:cs typeface="Arial Black"/>
              </a:rPr>
              <a:t>BLOOD</a:t>
            </a:r>
          </a:p>
        </p:txBody>
      </p:sp>
    </p:spTree>
    <p:extLst>
      <p:ext uri="{BB962C8B-B14F-4D97-AF65-F5344CB8AC3E}">
        <p14:creationId xmlns:p14="http://schemas.microsoft.com/office/powerpoint/2010/main" val="387684381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a:solidFill>
                  <a:srgbClr val="FFFFFF"/>
                </a:solidFill>
                <a:ea typeface="ＭＳ Ｐゴシック" charset="0"/>
              </a:rPr>
              <a:t>Sacrifices forgave sin</a:t>
            </a: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defTabSz="914400" eaLnBrk="0" fontAlgn="base" hangingPunct="0">
              <a:spcBef>
                <a:spcPct val="20000"/>
              </a:spcBef>
              <a:spcAft>
                <a:spcPct val="0"/>
              </a:spcAft>
            </a:pPr>
            <a:r>
              <a:rPr kumimoji="1" lang="ru-RU" sz="3200" b="1" dirty="0">
                <a:solidFill>
                  <a:srgbClr val="FFFFFF"/>
                </a:solidFill>
                <a:latin typeface="Arial" charset="0"/>
                <a:ea typeface="ＭＳ Ｐゴシック" charset="0"/>
                <a:cs typeface="Arial" charset="0"/>
              </a:rPr>
              <a:t>"</a:t>
            </a:r>
            <a:r>
              <a:rPr kumimoji="1" lang="en-US" sz="3200" b="1" dirty="0">
                <a:solidFill>
                  <a:srgbClr val="FFFFFF"/>
                </a:solidFill>
                <a:latin typeface="Arial" charset="0"/>
                <a:ea typeface="ＭＳ Ｐゴシック" charset="0"/>
                <a:cs typeface="Arial" charset="0"/>
              </a:rPr>
              <a:t>Through this process, the priest will purify the people, making them right with the L</a:t>
            </a:r>
            <a:r>
              <a:rPr kumimoji="1" lang="en-US" sz="2800" b="1" dirty="0">
                <a:solidFill>
                  <a:srgbClr val="FFFFFF"/>
                </a:solidFill>
                <a:latin typeface="Arial" charset="0"/>
                <a:ea typeface="ＭＳ Ｐゴシック" charset="0"/>
                <a:cs typeface="Arial" charset="0"/>
              </a:rPr>
              <a:t>ORD</a:t>
            </a:r>
            <a:r>
              <a:rPr kumimoji="1" lang="en-US" sz="3200" b="1" dirty="0">
                <a:solidFill>
                  <a:srgbClr val="FFFFFF"/>
                </a:solidFill>
                <a:latin typeface="Arial" charset="0"/>
                <a:ea typeface="ＭＳ Ｐゴシック" charset="0"/>
                <a:cs typeface="Arial" charset="0"/>
              </a:rPr>
              <a:t>, and </a:t>
            </a:r>
            <a:br>
              <a:rPr kumimoji="1" lang="en-US" sz="3200" b="1" dirty="0">
                <a:solidFill>
                  <a:srgbClr val="FFFFFF"/>
                </a:solidFill>
                <a:latin typeface="Arial" charset="0"/>
                <a:ea typeface="ＭＳ Ｐゴシック" charset="0"/>
                <a:cs typeface="Arial" charset="0"/>
              </a:rPr>
            </a:br>
            <a:r>
              <a:rPr kumimoji="1" lang="en-US" sz="3200" b="1" dirty="0">
                <a:solidFill>
                  <a:srgbClr val="FFFF00"/>
                </a:solidFill>
                <a:latin typeface="Arial" charset="0"/>
                <a:ea typeface="ＭＳ Ｐゴシック" charset="0"/>
                <a:cs typeface="Arial" charset="0"/>
              </a:rPr>
              <a:t>they will be forgiven</a:t>
            </a:r>
            <a:r>
              <a:rPr kumimoji="1" lang="ru-RU" sz="3200" b="1" dirty="0">
                <a:solidFill>
                  <a:srgbClr val="FFFFFF"/>
                </a:solidFill>
                <a:latin typeface="Arial" charset="0"/>
                <a:ea typeface="ＭＳ Ｐゴシック" charset="0"/>
                <a:cs typeface="Arial" charset="0"/>
              </a:rPr>
              <a:t>"</a:t>
            </a:r>
            <a:r>
              <a:rPr kumimoji="1" lang="en-US" sz="3200" b="1" dirty="0">
                <a:solidFill>
                  <a:srgbClr val="FFFFFF"/>
                </a:solidFill>
                <a:latin typeface="Arial" charset="0"/>
                <a:ea typeface="ＭＳ Ｐゴシック" charset="0"/>
                <a:cs typeface="Arial" charset="0"/>
              </a:rPr>
              <a:t> </a:t>
            </a:r>
            <a:br>
              <a:rPr kumimoji="1" lang="en-US" sz="3200" b="1" dirty="0">
                <a:solidFill>
                  <a:srgbClr val="FFFFFF"/>
                </a:solidFill>
                <a:latin typeface="Arial" charset="0"/>
                <a:ea typeface="ＭＳ Ｐゴシック" charset="0"/>
                <a:cs typeface="Arial" charset="0"/>
              </a:rPr>
            </a:br>
            <a:r>
              <a:rPr kumimoji="1" lang="en-US" sz="3200" b="1" dirty="0">
                <a:solidFill>
                  <a:srgbClr val="FFFFFF"/>
                </a:solidFill>
                <a:latin typeface="Arial" charset="0"/>
                <a:ea typeface="ＭＳ Ｐゴシック" charset="0"/>
                <a:cs typeface="Arial" charset="0"/>
              </a:rPr>
              <a:t>(4:20 NLT; cf. 4:26, 31, 35).</a:t>
            </a:r>
          </a:p>
        </p:txBody>
      </p:sp>
    </p:spTree>
    <p:extLst>
      <p:ext uri="{BB962C8B-B14F-4D97-AF65-F5344CB8AC3E}">
        <p14:creationId xmlns:p14="http://schemas.microsoft.com/office/powerpoint/2010/main" val="189313881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2</a:t>
            </a:r>
          </a:p>
        </p:txBody>
      </p:sp>
    </p:spTree>
    <p:extLst>
      <p:ext uri="{BB962C8B-B14F-4D97-AF65-F5344CB8AC3E}">
        <p14:creationId xmlns:p14="http://schemas.microsoft.com/office/powerpoint/2010/main" val="361213477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en-US" sz="4000" b="1">
                <a:solidFill>
                  <a:schemeClr val="bg1"/>
                </a:solidFill>
                <a:latin typeface="Arial" charset="0"/>
                <a:ea typeface="ＭＳ Ｐゴシック" charset="0"/>
              </a:rPr>
              <a:t>The Tabernacle &amp; Courtyard</a:t>
            </a: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Court</a:t>
            </a: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Tabernacle</a:t>
            </a: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Pillars</a:t>
            </a:r>
          </a:p>
        </p:txBody>
      </p:sp>
      <p:sp>
        <p:nvSpPr>
          <p:cNvPr id="201734"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en-US" sz="2400" b="1" dirty="0">
                <a:solidFill>
                  <a:srgbClr val="FFFFFF"/>
                </a:solidFill>
                <a:latin typeface="Arial" charset="0"/>
              </a:rPr>
              <a:t>Linen </a:t>
            </a:r>
            <a:r>
              <a:rPr lang="ru-RU" altLang="ja-JP" sz="2400" b="1" dirty="0">
                <a:solidFill>
                  <a:srgbClr val="FFFFFF"/>
                </a:solidFill>
                <a:latin typeface="Arial" charset="0"/>
              </a:rPr>
              <a:t>"</a:t>
            </a:r>
            <a:r>
              <a:rPr lang="en-US" altLang="ja-JP" sz="2400" b="1" dirty="0">
                <a:solidFill>
                  <a:srgbClr val="FFFFFF"/>
                </a:solidFill>
                <a:latin typeface="Arial" charset="0"/>
              </a:rPr>
              <a:t>Hangings</a:t>
            </a:r>
            <a:r>
              <a:rPr lang="ru-RU" altLang="ja-JP" sz="2400" b="1" dirty="0">
                <a:solidFill>
                  <a:srgbClr val="FFFFFF"/>
                </a:solidFill>
                <a:latin typeface="Arial" charset="0"/>
              </a:rPr>
              <a:t>"</a:t>
            </a:r>
            <a:endParaRPr lang="en-US" sz="2400" b="1" dirty="0">
              <a:solidFill>
                <a:srgbClr val="FFFFFF"/>
              </a:solidFill>
              <a:latin typeface="Arial"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Altar of Burnt Offering</a:t>
            </a: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Laver</a:t>
            </a: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algn="ctr" defTabSz="914400" fontAlgn="base">
              <a:spcBef>
                <a:spcPct val="0"/>
              </a:spcBef>
              <a:spcAft>
                <a:spcPct val="0"/>
              </a:spcAft>
              <a:defRPr/>
            </a:pPr>
            <a:r>
              <a:rPr lang="en-US" sz="2400" b="1" kern="0" dirty="0">
                <a:solidFill>
                  <a:srgbClr val="FFFFFF"/>
                </a:solidFill>
                <a:latin typeface="Arial"/>
                <a:ea typeface="ＭＳ Ｐゴシック" charset="-128"/>
                <a:cs typeface="Arial"/>
              </a:rPr>
              <a:t>Gate</a:t>
            </a:r>
          </a:p>
        </p:txBody>
      </p:sp>
    </p:spTree>
    <p:extLst>
      <p:ext uri="{BB962C8B-B14F-4D97-AF65-F5344CB8AC3E}">
        <p14:creationId xmlns:p14="http://schemas.microsoft.com/office/powerpoint/2010/main" val="1002824173"/>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3970338"/>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buFontTx/>
              <a:buAutoNum type="arabicPeriod"/>
              <a:defRPr/>
            </a:pPr>
            <a:r>
              <a:rPr lang="en-US" sz="3600" b="1" dirty="0">
                <a:solidFill>
                  <a:srgbClr val="FFFFFF"/>
                </a:solidFill>
                <a:effectLst>
                  <a:outerShdw blurRad="50800" dist="38100" dir="2700000" algn="tl" rotWithShape="0">
                    <a:srgbClr val="000000"/>
                  </a:outerShdw>
                </a:effectLst>
                <a:latin typeface="Arial"/>
                <a:cs typeface="Arial"/>
              </a:rPr>
              <a:t> The worshipper presents his offering </a:t>
            </a:r>
          </a:p>
          <a:p>
            <a:pPr defTabSz="914400" fontAlgn="base">
              <a:spcBef>
                <a:spcPct val="50000"/>
              </a:spcBef>
              <a:spcAft>
                <a:spcPct val="0"/>
              </a:spcAft>
              <a:buFontTx/>
              <a:buAutoNum type="arabicPeriod"/>
              <a:defRPr/>
            </a:pPr>
            <a:r>
              <a:rPr lang="en-US" sz="3600" b="1" dirty="0">
                <a:solidFill>
                  <a:srgbClr val="FFFFFF"/>
                </a:solidFill>
                <a:effectLst>
                  <a:outerShdw blurRad="50800" dist="38100" dir="2700000" algn="tl" rotWithShape="0">
                    <a:srgbClr val="000000"/>
                  </a:outerShdw>
                </a:effectLst>
                <a:latin typeface="Arial"/>
                <a:cs typeface="Arial"/>
              </a:rPr>
              <a:t> He lays his hand(s) upon the victim,  and possibly confesses his sin. </a:t>
            </a:r>
          </a:p>
          <a:p>
            <a:pPr defTabSz="914400" fontAlgn="base">
              <a:spcBef>
                <a:spcPct val="50000"/>
              </a:spcBef>
              <a:spcAft>
                <a:spcPct val="0"/>
              </a:spcAft>
              <a:defRPr/>
            </a:pPr>
            <a:r>
              <a:rPr lang="en-US" sz="3600" b="1" dirty="0">
                <a:solidFill>
                  <a:srgbClr val="FFFFFF"/>
                </a:solidFill>
                <a:effectLst>
                  <a:outerShdw blurRad="50800" dist="38100" dir="2700000" algn="tl" rotWithShape="0">
                    <a:srgbClr val="000000"/>
                  </a:outerShdw>
                </a:effectLst>
                <a:latin typeface="Arial"/>
                <a:cs typeface="Arial"/>
              </a:rPr>
              <a:t>3. The worshipper slaughters the offering.</a:t>
            </a:r>
          </a:p>
        </p:txBody>
      </p:sp>
      <p:sp>
        <p:nvSpPr>
          <p:cNvPr id="778244"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Times New Roman" pitchFamily="-111" charset="0"/>
                <a:cs typeface="Arial"/>
              </a:rPr>
              <a:t>R. T. Beckwith, </a:t>
            </a:r>
            <a:r>
              <a:rPr lang="en-US" sz="2400" b="1" i="1" dirty="0">
                <a:solidFill>
                  <a:srgbClr val="FFFFFF"/>
                </a:solidFill>
                <a:latin typeface="Arial"/>
                <a:ea typeface="Times New Roman" pitchFamily="-111" charset="0"/>
                <a:cs typeface="Arial"/>
              </a:rPr>
              <a:t>New Bible Dictionary</a:t>
            </a:r>
            <a:r>
              <a:rPr lang="en-US" sz="2400" b="1" dirty="0">
                <a:solidFill>
                  <a:srgbClr val="FFFFFF"/>
                </a:solidFill>
                <a:latin typeface="Arial"/>
                <a:ea typeface="Times New Roman" pitchFamily="-111" charset="0"/>
                <a:cs typeface="Arial"/>
              </a:rPr>
              <a:t>, 1962</a:t>
            </a: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Times New Roman" pitchFamily="-111" charset="0"/>
                <a:cs typeface="Arial"/>
              </a:rPr>
              <a:t>128</a:t>
            </a: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rPr>
              <a:t>Offering Rituals in Lev. 1–5</a:t>
            </a:r>
          </a:p>
        </p:txBody>
      </p:sp>
    </p:spTree>
    <p:extLst>
      <p:ext uri="{BB962C8B-B14F-4D97-AF65-F5344CB8AC3E}">
        <p14:creationId xmlns:p14="http://schemas.microsoft.com/office/powerpoint/2010/main" val="6164106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1" name="Text Box 3"/>
          <p:cNvSpPr txBox="1">
            <a:spLocks noChangeArrowheads="1"/>
          </p:cNvSpPr>
          <p:nvPr/>
        </p:nvSpPr>
        <p:spPr bwMode="auto">
          <a:xfrm>
            <a:off x="533400" y="1773238"/>
            <a:ext cx="7924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en-US" sz="3600" b="1" dirty="0">
                <a:solidFill>
                  <a:srgbClr val="FFFFFF"/>
                </a:solidFill>
                <a:latin typeface="Arial"/>
                <a:cs typeface="Arial"/>
              </a:rPr>
              <a:t>4. The priest collects the blood in a basin and dashes it against the NE and SW corners of the altar in such a way that all four sides are spattered. The remainder of the blood is then poured out at the base of the altar.</a:t>
            </a: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Times New Roman" pitchFamily="-111" charset="0"/>
                <a:cs typeface="Arial"/>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en-US" sz="4000" b="1">
                <a:solidFill>
                  <a:schemeClr val="bg1"/>
                </a:solidFill>
                <a:ea typeface="ＭＳ Ｐゴシック" charset="0"/>
              </a:rPr>
              <a:t>Offering Rituals in Lev. 1–5</a:t>
            </a:r>
            <a:endParaRPr lang="en-US">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Times New Roman" pitchFamily="-111" charset="0"/>
                <a:cs typeface="Arial"/>
              </a:rPr>
              <a:t>R. T. Beckwith, </a:t>
            </a:r>
            <a:r>
              <a:rPr lang="en-US" sz="2400" b="1" i="1" dirty="0">
                <a:solidFill>
                  <a:srgbClr val="FFFFFF"/>
                </a:solidFill>
                <a:latin typeface="Arial"/>
                <a:ea typeface="Times New Roman" pitchFamily="-111" charset="0"/>
                <a:cs typeface="Arial"/>
              </a:rPr>
              <a:t>New Bible Dictionary</a:t>
            </a:r>
            <a:r>
              <a:rPr lang="en-US" sz="2400"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113291061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744" r="17949"/>
          <a:stretch/>
        </p:blipFill>
        <p:spPr>
          <a:xfrm>
            <a:off x="1" y="1001356"/>
            <a:ext cx="9144000" cy="5856643"/>
          </a:xfrm>
          <a:prstGeom prst="rect">
            <a:avLst/>
          </a:prstGeom>
        </p:spPr>
      </p:pic>
      <p:sp>
        <p:nvSpPr>
          <p:cNvPr id="900098" name="Rectangle 2"/>
          <p:cNvSpPr>
            <a:spLocks noGrp="1" noChangeArrowheads="1"/>
          </p:cNvSpPr>
          <p:nvPr>
            <p:ph type="ctrTitle"/>
          </p:nvPr>
        </p:nvSpPr>
        <p:spPr>
          <a:xfrm>
            <a:off x="0" y="232008"/>
            <a:ext cx="9144000" cy="196580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does it mean to be holy?</a:t>
            </a:r>
          </a:p>
        </p:txBody>
      </p:sp>
    </p:spTree>
    <p:extLst>
      <p:ext uri="{BB962C8B-B14F-4D97-AF65-F5344CB8AC3E}">
        <p14:creationId xmlns:p14="http://schemas.microsoft.com/office/powerpoint/2010/main" val="93631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33400" y="1557338"/>
            <a:ext cx="8610600" cy="4278312"/>
          </a:xfrm>
          <a:prstGeom prst="rect">
            <a:avLst/>
          </a:prstGeom>
          <a:noFill/>
          <a:ln w="9525">
            <a:noFill/>
            <a:miter lim="800000"/>
            <a:headEnd/>
            <a:tailEnd/>
          </a:ln>
          <a:effectLst/>
        </p:spPr>
        <p:txBody>
          <a:bodyPr>
            <a:spAutoFit/>
          </a:bodyPr>
          <a:lstStyle/>
          <a:p>
            <a:pPr marL="461963" indent="-461963" defTabSz="914400" eaLnBrk="0" fontAlgn="base" hangingPunct="0">
              <a:spcBef>
                <a:spcPct val="0"/>
              </a:spcBef>
              <a:spcAft>
                <a:spcPct val="0"/>
              </a:spcAft>
              <a:defRPr/>
            </a:pPr>
            <a:r>
              <a:rPr lang="en-US"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5. A portion of the sacrifice is burned.  </a:t>
            </a:r>
          </a:p>
          <a:p>
            <a:pPr marL="461963" indent="-461963" defTabSz="914400" eaLnBrk="0" fontAlgn="base" hangingPunct="0">
              <a:spcBef>
                <a:spcPct val="0"/>
              </a:spcBef>
              <a:spcAft>
                <a:spcPct val="0"/>
              </a:spcAft>
              <a:defRPr/>
            </a:pPr>
            <a:endParaRPr lang="en-US" sz="20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a:p>
            <a:pPr marL="461963" indent="-461963" defTabSz="914400" eaLnBrk="0" fontAlgn="base" hangingPunct="0">
              <a:spcBef>
                <a:spcPct val="0"/>
              </a:spcBef>
              <a:spcAft>
                <a:spcPct val="0"/>
              </a:spcAft>
              <a:defRPr/>
            </a:pPr>
            <a:r>
              <a:rPr lang="en-US"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6. Any remaining portions of the sacrifice were eaten in a sacrificial meal, either by the priests and worshippers (fellowship-offering), or by the priests and their families, or by the priests alone. </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en-US" sz="4000" b="1">
                <a:solidFill>
                  <a:schemeClr val="bg1"/>
                </a:solidFill>
                <a:ea typeface="ＭＳ Ｐゴシック" charset="0"/>
              </a:rPr>
              <a:t>Offering Rituals in Lev. 1–5</a:t>
            </a:r>
            <a:endParaRPr lang="en-US">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Times New Roman" pitchFamily="-111" charset="0"/>
                <a:cs typeface="Arial"/>
              </a:rPr>
              <a:t>R. T. Beckwith, </a:t>
            </a:r>
            <a:r>
              <a:rPr lang="en-US" sz="2400" b="1" i="1" dirty="0">
                <a:solidFill>
                  <a:srgbClr val="FFFFFF"/>
                </a:solidFill>
                <a:latin typeface="Arial"/>
                <a:ea typeface="Times New Roman" pitchFamily="-111" charset="0"/>
                <a:cs typeface="Arial"/>
              </a:rPr>
              <a:t>New Bible Dictionary</a:t>
            </a:r>
            <a:r>
              <a:rPr lang="en-US" sz="2400"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3438850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3</a:t>
            </a:r>
          </a:p>
        </p:txBody>
      </p:sp>
    </p:spTree>
    <p:extLst>
      <p:ext uri="{BB962C8B-B14F-4D97-AF65-F5344CB8AC3E}">
        <p14:creationId xmlns:p14="http://schemas.microsoft.com/office/powerpoint/2010/main" val="1489341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218115"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8116"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8117"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rPr>
              <a:t>128</a:t>
            </a:r>
          </a:p>
        </p:txBody>
      </p:sp>
      <p:sp>
        <p:nvSpPr>
          <p:cNvPr id="218118" name="Text Box 3"/>
          <p:cNvSpPr>
            <a:spLocks noGrp="1" noChangeArrowheads="1"/>
          </p:cNvSpPr>
          <p:nvPr>
            <p:ph type="title"/>
          </p:nvPr>
        </p:nvSpPr>
        <p:spPr>
          <a:xfrm>
            <a:off x="304800" y="152400"/>
            <a:ext cx="7772400" cy="762000"/>
          </a:xfrm>
          <a:solidFill>
            <a:srgbClr val="000000"/>
          </a:solidFill>
        </p:spPr>
        <p:txBody>
          <a:bodyPr/>
          <a:lstStyle/>
          <a:p>
            <a:r>
              <a:rPr kumimoji="0" lang="en-US" altLang="zh-CN" sz="3600" b="1">
                <a:solidFill>
                  <a:schemeClr val="tx1"/>
                </a:solidFill>
                <a:latin typeface="Arial" charset="0"/>
                <a:ea typeface="SimSun" charset="0"/>
                <a:cs typeface="SimSun" charset="0"/>
              </a:rPr>
              <a:t>Old Testament Sacrifices</a:t>
            </a:r>
            <a:endParaRPr kumimoji="0" lang="en-US" sz="2000" b="1">
              <a:solidFill>
                <a:schemeClr val="tx1"/>
              </a:solidFill>
              <a:latin typeface="Arial" charset="0"/>
              <a:ea typeface="SimSun" charset="0"/>
              <a:cs typeface="SimSun" charset="0"/>
            </a:endParaRPr>
          </a:p>
        </p:txBody>
      </p:sp>
      <p:grpSp>
        <p:nvGrpSpPr>
          <p:cNvPr id="218119" name="Group 4"/>
          <p:cNvGrpSpPr>
            <a:grpSpLocks/>
          </p:cNvGrpSpPr>
          <p:nvPr/>
        </p:nvGrpSpPr>
        <p:grpSpPr bwMode="auto">
          <a:xfrm>
            <a:off x="0" y="993775"/>
            <a:ext cx="9124950" cy="5864225"/>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NAME</a:t>
                </a: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OT TEXTS</a:t>
                </a: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ELEMENTS</a:t>
                </a: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PURPOSE</a:t>
                </a: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BURNT OFFERING</a:t>
                </a: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Lev 1 </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6:8-13</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8:18-21 </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16:24</a:t>
                </a: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bull, ram or male bird (dove or young pigeon for poor); wholly consumed</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act of worship; atone for unintentional sin in general; expression of surrender to God</a:t>
                </a: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GRAIN OFFERING</a:t>
                </a: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Lev 2 </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6:14-23</a:t>
                </a: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Grain, flour, olive oil, incense, bread, with salt &amp; burnt or fellowship offering</a:t>
                </a: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act of worship; recognition of God</a:t>
                </a:r>
                <a:r>
                  <a:rPr lang="uk-UA"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a:t>
                </a: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s goodness and provisions; devotion to God</a:t>
                </a: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218120"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altLang="zh-CN" sz="2000" i="1">
                <a:solidFill>
                  <a:srgbClr val="FFFFFF"/>
                </a:solidFill>
                <a:latin typeface="Arial" charset="0"/>
                <a:ea typeface="SimSun" charset="0"/>
                <a:cs typeface="SimSun" charset="0"/>
              </a:rPr>
              <a:t>The Bible Visual Resource Book</a:t>
            </a:r>
            <a:r>
              <a:rPr lang="en-US" altLang="zh-CN" sz="2000">
                <a:solidFill>
                  <a:srgbClr val="FFFFFF"/>
                </a:solidFill>
                <a:latin typeface="Arial" charset="0"/>
                <a:ea typeface="SimSun" charset="0"/>
                <a:cs typeface="SimSun" charset="0"/>
              </a:rPr>
              <a:t>, 29</a:t>
            </a:r>
            <a:endParaRPr lang="en-US" sz="2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378416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en-US" b="1">
                <a:solidFill>
                  <a:schemeClr val="bg2"/>
                </a:solidFill>
                <a:latin typeface="Impact" charset="0"/>
                <a:ea typeface="ＭＳ Ｐゴシック" charset="0"/>
                <a:cs typeface="ＭＳ Ｐゴシック" charset="0"/>
              </a:rPr>
              <a:t>Romans 12:1</a:t>
            </a: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000000"/>
                </a:solidFill>
                <a:latin typeface="Arial" charset="0"/>
                <a:ea typeface="ＭＳ Ｐゴシック" charset="-128"/>
                <a:cs typeface="ＭＳ Ｐゴシック" charset="-128"/>
              </a:rPr>
              <a:t>154e</a:t>
            </a:r>
          </a:p>
        </p:txBody>
      </p:sp>
      <p:sp>
        <p:nvSpPr>
          <p:cNvPr id="564231"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algn="ctr" defTabSz="914400" fontAlgn="base">
              <a:spcBef>
                <a:spcPct val="0"/>
              </a:spcBef>
              <a:spcAft>
                <a:spcPct val="0"/>
              </a:spcAft>
              <a:defRPr/>
            </a:pPr>
            <a:r>
              <a:rPr lang="en-US" altLang="zh-CN" sz="2800" b="1" dirty="0">
                <a:solidFill>
                  <a:srgbClr val="000000"/>
                </a:solidFill>
                <a:latin typeface="Arial Black" charset="0"/>
                <a:ea typeface="SimSun" pitchFamily="2" charset="-122"/>
                <a:cs typeface="SimSun" pitchFamily="2" charset="-122"/>
              </a:rPr>
              <a:t>"Offer your body as a </a:t>
            </a:r>
            <a:br>
              <a:rPr lang="en-US" altLang="zh-CN" sz="2800" b="1" dirty="0">
                <a:solidFill>
                  <a:srgbClr val="000000"/>
                </a:solidFill>
                <a:latin typeface="Arial Black" charset="0"/>
                <a:ea typeface="SimSun" pitchFamily="2" charset="-122"/>
                <a:cs typeface="SimSun" pitchFamily="2" charset="-122"/>
              </a:rPr>
            </a:br>
            <a:r>
              <a:rPr lang="en-US" altLang="zh-CN" sz="2800" b="1" dirty="0">
                <a:solidFill>
                  <a:srgbClr val="000000"/>
                </a:solidFill>
                <a:latin typeface="Arial Black" charset="0"/>
                <a:ea typeface="SimSun" pitchFamily="2" charset="-122"/>
                <a:cs typeface="SimSun" pitchFamily="2" charset="-122"/>
              </a:rPr>
              <a:t>living sacrifice…"</a:t>
            </a:r>
          </a:p>
        </p:txBody>
      </p:sp>
    </p:spTree>
    <p:extLst>
      <p:ext uri="{BB962C8B-B14F-4D97-AF65-F5344CB8AC3E}">
        <p14:creationId xmlns:p14="http://schemas.microsoft.com/office/powerpoint/2010/main" val="3105628013"/>
      </p:ext>
    </p:extLst>
  </p:cSld>
  <p:clrMapOvr>
    <a:overrideClrMapping bg1="dk2" tx1="lt1" bg2="dk1" tx2="lt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991100" y="332656"/>
            <a:ext cx="4152900" cy="559420"/>
          </a:xfrm>
          <a:solidFill>
            <a:srgbClr val="000055"/>
          </a:solidFill>
        </p:spPr>
        <p:txBody>
          <a:bodyPr/>
          <a:lstStyle/>
          <a:p>
            <a:r>
              <a:rPr lang="en-US" sz="3200" b="1" dirty="0">
                <a:solidFill>
                  <a:srgbClr val="FFFFFF"/>
                </a:solidFill>
                <a:latin typeface="Geneva"/>
                <a:cs typeface="Geneva"/>
              </a:rPr>
              <a:t>ROMANS 12:2</a:t>
            </a:r>
          </a:p>
        </p:txBody>
      </p:sp>
      <p:sp>
        <p:nvSpPr>
          <p:cNvPr id="4" name="Title 1"/>
          <p:cNvSpPr txBox="1">
            <a:spLocks/>
          </p:cNvSpPr>
          <p:nvPr/>
        </p:nvSpPr>
        <p:spPr bwMode="auto">
          <a:xfrm>
            <a:off x="12302" y="4986188"/>
            <a:ext cx="9145016" cy="1844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BE </a:t>
            </a:r>
            <a:r>
              <a:rPr lang="en-US" sz="7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TRANSFORMED </a:t>
            </a:r>
            <a:br>
              <a:rPr lang="en-US" sz="7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br>
            <a:r>
              <a:rPr lang="en-US" sz="32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BY THE RENEWING OF YOUR MIND</a:t>
            </a:r>
          </a:p>
        </p:txBody>
      </p:sp>
    </p:spTree>
    <p:extLst>
      <p:ext uri="{BB962C8B-B14F-4D97-AF65-F5344CB8AC3E}">
        <p14:creationId xmlns:p14="http://schemas.microsoft.com/office/powerpoint/2010/main" val="29760930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r" defTabSz="914400"/>
            <a:r>
              <a:rPr lang="en-US" sz="2400" b="1" dirty="0">
                <a:solidFill>
                  <a:srgbClr val="CCFFCC"/>
                </a:solidFill>
                <a:latin typeface="Geneva"/>
                <a:ea typeface="ヒラギノ角ゴ Pro W3"/>
                <a:cs typeface="Geneva"/>
              </a:rPr>
              <a:t>And do not be conformed to this world, </a:t>
            </a:r>
            <a:br>
              <a:rPr lang="en-US" sz="2400" b="1" dirty="0">
                <a:solidFill>
                  <a:srgbClr val="CCFFCC"/>
                </a:solidFill>
                <a:latin typeface="Geneva"/>
                <a:ea typeface="ヒラギノ角ゴ Pro W3"/>
                <a:cs typeface="Geneva"/>
              </a:rPr>
            </a:br>
            <a:r>
              <a:rPr lang="en-US" sz="2400" b="1" dirty="0">
                <a:solidFill>
                  <a:srgbClr val="CCFFCC"/>
                </a:solidFill>
                <a:latin typeface="Geneva"/>
                <a:ea typeface="ヒラギノ角ゴ Pro W3"/>
                <a:cs typeface="Geneva"/>
              </a:rPr>
              <a:t>but be transformed by the renewing of your mind, </a:t>
            </a:r>
            <a:br>
              <a:rPr lang="en-US" sz="2400" b="1" dirty="0">
                <a:solidFill>
                  <a:srgbClr val="CCFFCC"/>
                </a:solidFill>
                <a:latin typeface="Geneva"/>
                <a:ea typeface="ヒラギノ角ゴ Pro W3"/>
                <a:cs typeface="Geneva"/>
              </a:rPr>
            </a:br>
            <a:r>
              <a:rPr lang="en-US" sz="2400" b="1" dirty="0">
                <a:solidFill>
                  <a:srgbClr val="CCFFCC"/>
                </a:solidFill>
                <a:latin typeface="Geneva"/>
                <a:ea typeface="ヒラギノ角ゴ Pro W3"/>
                <a:cs typeface="Geneva"/>
              </a:rPr>
              <a:t>that you may prove what is that good</a:t>
            </a:r>
            <a:br>
              <a:rPr lang="en-US" sz="2400" b="1" dirty="0">
                <a:solidFill>
                  <a:srgbClr val="CCFFCC"/>
                </a:solidFill>
                <a:latin typeface="Geneva"/>
                <a:ea typeface="ヒラギノ角ゴ Pro W3"/>
                <a:cs typeface="Geneva"/>
              </a:rPr>
            </a:br>
            <a:r>
              <a:rPr lang="en-US" sz="2400" b="1" dirty="0">
                <a:solidFill>
                  <a:srgbClr val="CCFFCC"/>
                </a:solidFill>
                <a:latin typeface="Geneva"/>
                <a:ea typeface="ヒラギノ角ゴ Pro W3"/>
                <a:cs typeface="Geneva"/>
              </a:rPr>
              <a:t>and acceptable and perfect will of God.</a:t>
            </a:r>
          </a:p>
        </p:txBody>
      </p:sp>
    </p:spTree>
    <p:extLst>
      <p:ext uri="{BB962C8B-B14F-4D97-AF65-F5344CB8AC3E}">
        <p14:creationId xmlns:p14="http://schemas.microsoft.com/office/powerpoint/2010/main" val="24061628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ＭＳ Ｐゴシック" charset="0"/>
            </a:endParaRPr>
          </a:p>
        </p:txBody>
      </p:sp>
      <p:sp>
        <p:nvSpPr>
          <p:cNvPr id="220163"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20164"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20165"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rPr>
              <a:t>128</a:t>
            </a:r>
          </a:p>
        </p:txBody>
      </p:sp>
      <p:sp>
        <p:nvSpPr>
          <p:cNvPr id="2201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b="1">
                <a:solidFill>
                  <a:schemeClr val="tx1"/>
                </a:solidFill>
                <a:latin typeface="Arial" charset="0"/>
                <a:ea typeface="SimSun" charset="0"/>
                <a:cs typeface="SimSun" charset="0"/>
              </a:rPr>
              <a:t>Old Testament Sacrifices</a:t>
            </a:r>
            <a:endParaRPr kumimoji="0" lang="en-US" sz="2000" b="1">
              <a:solidFill>
                <a:schemeClr val="tx1"/>
              </a:solidFill>
              <a:latin typeface="Arial" charset="0"/>
              <a:ea typeface="SimSun" charset="0"/>
              <a:cs typeface="SimSun" charset="0"/>
            </a:endParaRPr>
          </a:p>
        </p:txBody>
      </p:sp>
      <p:grpSp>
        <p:nvGrpSpPr>
          <p:cNvPr id="220167" name="Group 41"/>
          <p:cNvGrpSpPr>
            <a:grpSpLocks/>
          </p:cNvGrpSpPr>
          <p:nvPr/>
        </p:nvGrpSpPr>
        <p:grpSpPr bwMode="auto">
          <a:xfrm>
            <a:off x="0" y="993775"/>
            <a:ext cx="9124950" cy="5864225"/>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NAME</a:t>
                </a: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OT TEXTS</a:t>
                </a: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ELEMENTS</a:t>
                </a: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800" b="1">
                    <a:solidFill>
                      <a:srgbClr val="FFFFFF"/>
                    </a:solidFill>
                    <a:effectLst>
                      <a:outerShdw blurRad="38100" dist="38100" dir="2700000" algn="tl">
                        <a:srgbClr val="000000"/>
                      </a:outerShdw>
                    </a:effectLst>
                    <a:latin typeface="Arial Narrow" charset="0"/>
                    <a:ea typeface="ＭＳ Ｐゴシック" charset="0"/>
                    <a:cs typeface="Times New Roman" charset="0"/>
                  </a:rPr>
                  <a:t>PURPOSE</a:t>
                </a: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FELLOWSHIP OFFERING</a:t>
                  </a: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Lev 3 </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7:11-34</a:t>
                  </a: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goat or sheep; variety of breads</a:t>
                  </a: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thanksgiving with group meal</a:t>
                  </a: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SIN </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OFFERING</a:t>
                  </a: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Lev 4:1–5:13 6:24-30</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8:14-17 </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16:3-22</a:t>
                  </a: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bull, goat, or lamb; dove/pigeon (poor); 1/10 ephah fine flour for very poor</a:t>
                  </a: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Mandatory; atoned for unintentional sin; confession, forgiveness &amp; cleansing</a:t>
                  </a: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GUILT OFFERING</a:t>
                  </a: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Lev 5:14–6:7 </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7:1-6</a:t>
                  </a: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ram or lamb</a:t>
                  </a: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Narrow" charset="0"/>
                      <a:ea typeface="ＭＳ Ｐゴシック" charset="0"/>
                      <a:cs typeface="Times New Roman" charset="0"/>
                    </a:rPr>
                    <a:t>Mandatory to atone for unintentional sin; pay 20% fine</a:t>
                  </a: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grpSp>
      <p:sp>
        <p:nvSpPr>
          <p:cNvPr id="220168"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altLang="zh-CN" sz="2000" i="1">
                <a:solidFill>
                  <a:srgbClr val="FFFFFF"/>
                </a:solidFill>
                <a:latin typeface="Arial" charset="0"/>
                <a:ea typeface="SimSun" charset="0"/>
                <a:cs typeface="SimSun" charset="0"/>
              </a:rPr>
              <a:t>The Bible Visual Resource Book</a:t>
            </a:r>
            <a:r>
              <a:rPr lang="en-US" altLang="zh-CN" sz="2000">
                <a:solidFill>
                  <a:srgbClr val="FFFFFF"/>
                </a:solidFill>
                <a:latin typeface="Arial" charset="0"/>
                <a:ea typeface="SimSun" charset="0"/>
                <a:cs typeface="SimSun" charset="0"/>
              </a:rPr>
              <a:t>, 29</a:t>
            </a:r>
            <a:endParaRPr lang="en-US" sz="2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847712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4</a:t>
            </a:r>
          </a:p>
        </p:txBody>
      </p:sp>
    </p:spTree>
    <p:extLst>
      <p:ext uri="{BB962C8B-B14F-4D97-AF65-F5344CB8AC3E}">
        <p14:creationId xmlns:p14="http://schemas.microsoft.com/office/powerpoint/2010/main" val="1036134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blood of the </a:t>
            </a:r>
            <a:r>
              <a:rPr lang="en-US" sz="3600" b="1" dirty="0">
                <a:solidFill>
                  <a:srgbClr val="FFFF00"/>
                </a:solidFill>
                <a:effectLst>
                  <a:glow rad="127000">
                    <a:schemeClr val="tx1"/>
                  </a:glow>
                </a:effectLst>
                <a:latin typeface="Arial" charset="0"/>
                <a:ea typeface="ＭＳ Ｐゴシック" charset="0"/>
                <a:cs typeface="ＭＳ Ｐゴシック" charset="0"/>
              </a:rPr>
              <a:t>sin offering</a:t>
            </a:r>
            <a:r>
              <a:rPr lang="en-US" sz="3600" b="1" dirty="0">
                <a:effectLst>
                  <a:glow rad="127000">
                    <a:schemeClr val="tx1"/>
                  </a:glow>
                </a:effectLst>
                <a:latin typeface="Arial" charset="0"/>
                <a:ea typeface="ＭＳ Ｐゴシック" charset="0"/>
                <a:cs typeface="ＭＳ Ｐゴシック" charset="0"/>
              </a:rPr>
              <a:t> forgave unintentional sin (4:1–5:13; 6:24-30). </a:t>
            </a:r>
          </a:p>
        </p:txBody>
      </p:sp>
      <p:pic>
        <p:nvPicPr>
          <p:cNvPr id="5" name="Picture 4"/>
          <p:cNvPicPr>
            <a:picLocks noChangeAspect="1"/>
          </p:cNvPicPr>
          <p:nvPr/>
        </p:nvPicPr>
        <p:blipFill>
          <a:blip r:embed="rId3"/>
          <a:stretch>
            <a:fillRect/>
          </a:stretch>
        </p:blipFill>
        <p:spPr>
          <a:xfrm>
            <a:off x="539552" y="1268760"/>
            <a:ext cx="7861300" cy="5308600"/>
          </a:xfrm>
          <a:prstGeom prst="rect">
            <a:avLst/>
          </a:prstGeom>
        </p:spPr>
      </p:pic>
    </p:spTree>
    <p:extLst>
      <p:ext uri="{BB962C8B-B14F-4D97-AF65-F5344CB8AC3E}">
        <p14:creationId xmlns:p14="http://schemas.microsoft.com/office/powerpoint/2010/main" val="333818777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5</a:t>
            </a:r>
          </a:p>
        </p:txBody>
      </p:sp>
    </p:spTree>
    <p:extLst>
      <p:ext uri="{BB962C8B-B14F-4D97-AF65-F5344CB8AC3E}">
        <p14:creationId xmlns:p14="http://schemas.microsoft.com/office/powerpoint/2010/main" val="195981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7891"/>
          <a:stretch/>
        </p:blipFill>
        <p:spPr>
          <a:xfrm>
            <a:off x="-1" y="-62494"/>
            <a:ext cx="9144001" cy="69204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spTree>
    <p:extLst>
      <p:ext uri="{BB962C8B-B14F-4D97-AF65-F5344CB8AC3E}">
        <p14:creationId xmlns:p14="http://schemas.microsoft.com/office/powerpoint/2010/main" val="1386731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blood and restitution of the </a:t>
            </a:r>
            <a:r>
              <a:rPr lang="en-US" sz="3600" b="1" dirty="0">
                <a:solidFill>
                  <a:srgbClr val="FFFF00"/>
                </a:solidFill>
                <a:effectLst>
                  <a:glow rad="127000">
                    <a:schemeClr val="tx1"/>
                  </a:glow>
                </a:effectLst>
                <a:latin typeface="Arial" charset="0"/>
                <a:ea typeface="ＭＳ Ｐゴシック" charset="0"/>
                <a:cs typeface="ＭＳ Ｐゴシック" charset="0"/>
              </a:rPr>
              <a:t>guilt offering</a:t>
            </a:r>
            <a:r>
              <a:rPr lang="en-US" sz="3600" b="1" dirty="0">
                <a:effectLst>
                  <a:glow rad="127000">
                    <a:schemeClr val="tx1"/>
                  </a:glow>
                </a:effectLst>
                <a:latin typeface="Arial" charset="0"/>
                <a:ea typeface="ＭＳ Ｐゴシック" charset="0"/>
                <a:cs typeface="ＭＳ Ｐゴシック" charset="0"/>
              </a:rPr>
              <a:t> forgave unintentional sin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(5:14–6:7; 7:1-10). </a:t>
            </a: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3800" b="1" dirty="0">
                <a:solidFill>
                  <a:srgbClr val="FFFFFF"/>
                </a:solidFill>
                <a:effectLst>
                  <a:glow rad="127000">
                    <a:srgbClr val="000000"/>
                  </a:glow>
                </a:effectLst>
                <a:latin typeface="Arial" charset="0"/>
                <a:ea typeface="ＭＳ Ｐゴシック" charset="0"/>
                <a:cs typeface="ＭＳ Ｐゴシック" charset="0"/>
              </a:rPr>
              <a:t>+20%</a:t>
            </a:r>
          </a:p>
        </p:txBody>
      </p:sp>
    </p:spTree>
    <p:extLst>
      <p:ext uri="{BB962C8B-B14F-4D97-AF65-F5344CB8AC3E}">
        <p14:creationId xmlns:p14="http://schemas.microsoft.com/office/powerpoint/2010/main" val="245222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6</a:t>
            </a:r>
          </a:p>
        </p:txBody>
      </p:sp>
    </p:spTree>
    <p:extLst>
      <p:ext uri="{BB962C8B-B14F-4D97-AF65-F5344CB8AC3E}">
        <p14:creationId xmlns:p14="http://schemas.microsoft.com/office/powerpoint/2010/main" val="3386968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Whole burnt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Grain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Fellowship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Sin offering       </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Guilt offering</a:t>
            </a:r>
          </a:p>
        </p:txBody>
      </p:sp>
      <p:sp>
        <p:nvSpPr>
          <p:cNvPr id="770052"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1" charset="0"/>
                <a:ea typeface="Times New Roman" pitchFamily="-111" charset="0"/>
                <a:cs typeface="Times New Roman" pitchFamily="-111" charset="0"/>
              </a:rPr>
              <a:t>128</a:t>
            </a:r>
          </a:p>
        </p:txBody>
      </p:sp>
      <p:sp>
        <p:nvSpPr>
          <p:cNvPr id="770053" name="Text Box 5"/>
          <p:cNvSpPr txBox="1">
            <a:spLocks noChangeArrowheads="1"/>
          </p:cNvSpPr>
          <p:nvPr/>
        </p:nvSpPr>
        <p:spPr bwMode="auto">
          <a:xfrm>
            <a:off x="5873750" y="2057400"/>
            <a:ext cx="2662238"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Consecration</a:t>
            </a:r>
          </a:p>
        </p:txBody>
      </p:sp>
      <p:sp>
        <p:nvSpPr>
          <p:cNvPr id="770054" name="Text Box 6"/>
          <p:cNvSpPr txBox="1">
            <a:spLocks noChangeArrowheads="1"/>
          </p:cNvSpPr>
          <p:nvPr/>
        </p:nvSpPr>
        <p:spPr bwMode="auto">
          <a:xfrm>
            <a:off x="5875338" y="4114800"/>
            <a:ext cx="1990725"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Cleansing</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7" name="Text Box 9"/>
          <p:cNvSpPr txBox="1">
            <a:spLocks noChangeArrowheads="1"/>
          </p:cNvSpPr>
          <p:nvPr/>
        </p:nvSpPr>
        <p:spPr bwMode="auto">
          <a:xfrm>
            <a:off x="6230938" y="2667000"/>
            <a:ext cx="2066925"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Voluntary</a:t>
            </a:r>
          </a:p>
        </p:txBody>
      </p:sp>
      <p:sp>
        <p:nvSpPr>
          <p:cNvPr id="770058" name="Text Box 10"/>
          <p:cNvSpPr txBox="1">
            <a:spLocks noChangeArrowheads="1"/>
          </p:cNvSpPr>
          <p:nvPr/>
        </p:nvSpPr>
        <p:spPr bwMode="auto">
          <a:xfrm>
            <a:off x="6230938" y="4724400"/>
            <a:ext cx="2228850"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Obligatory</a:t>
            </a: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rPr>
              <a:t>Offerings in Leviticus 1–7</a:t>
            </a:r>
          </a:p>
        </p:txBody>
      </p:sp>
    </p:spTree>
    <p:extLst>
      <p:ext uri="{BB962C8B-B14F-4D97-AF65-F5344CB8AC3E}">
        <p14:creationId xmlns:p14="http://schemas.microsoft.com/office/powerpoint/2010/main" val="438026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7</a:t>
            </a:r>
          </a:p>
        </p:txBody>
      </p:sp>
    </p:spTree>
    <p:extLst>
      <p:ext uri="{BB962C8B-B14F-4D97-AF65-F5344CB8AC3E}">
        <p14:creationId xmlns:p14="http://schemas.microsoft.com/office/powerpoint/2010/main" val="70954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4784" cy="6831995"/>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animals save?</a:t>
            </a:r>
          </a:p>
        </p:txBody>
      </p:sp>
    </p:spTree>
    <p:extLst>
      <p:ext uri="{BB962C8B-B14F-4D97-AF65-F5344CB8AC3E}">
        <p14:creationId xmlns:p14="http://schemas.microsoft.com/office/powerpoint/2010/main" val="26878314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pic>
        <p:nvPicPr>
          <p:cNvPr id="240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33338"/>
            <a:ext cx="918845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0" y="609600"/>
            <a:ext cx="9144000" cy="1739280"/>
          </a:xfrm>
          <a:solidFill>
            <a:schemeClr val="accent2">
              <a:lumMod val="40000"/>
              <a:lumOff val="60000"/>
            </a:schemeClr>
          </a:solidFill>
        </p:spPr>
        <p:txBody>
          <a:bodyPr/>
          <a:lstStyle/>
          <a:p>
            <a:pPr>
              <a:defRPr/>
            </a:pPr>
            <a:r>
              <a:rPr lang="en-US" sz="4800" b="1">
                <a:solidFill>
                  <a:srgbClr val="000000"/>
                </a:solidFill>
                <a:ea typeface="ＭＳ Ｐゴシック" charset="0"/>
              </a:rPr>
              <a:t>God forgives us though the </a:t>
            </a:r>
            <a:r>
              <a:rPr lang="en-US" sz="4800" b="1">
                <a:solidFill>
                  <a:srgbClr val="800000"/>
                </a:solidFill>
                <a:ea typeface="ＭＳ Ｐゴシック" charset="0"/>
              </a:rPr>
              <a:t>blood</a:t>
            </a:r>
            <a:r>
              <a:rPr lang="en-US" sz="4800" b="1">
                <a:solidFill>
                  <a:srgbClr val="000000"/>
                </a:solidFill>
                <a:ea typeface="ＭＳ Ｐゴシック" charset="0"/>
              </a:rPr>
              <a:t> of Christ </a:t>
            </a:r>
          </a:p>
        </p:txBody>
      </p:sp>
      <p:sp>
        <p:nvSpPr>
          <p:cNvPr id="4" name="Rectangle 2"/>
          <p:cNvSpPr txBox="1">
            <a:spLocks noChangeArrowheads="1"/>
          </p:cNvSpPr>
          <p:nvPr/>
        </p:nvSpPr>
        <p:spPr bwMode="auto">
          <a:xfrm>
            <a:off x="0" y="4149080"/>
            <a:ext cx="9144000" cy="1739280"/>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defTabSz="914400">
              <a:defRPr/>
            </a:pPr>
            <a:r>
              <a:rPr lang="en-US" sz="4800" b="1">
                <a:solidFill>
                  <a:srgbClr val="FFFFFF"/>
                </a:solidFill>
                <a:ea typeface="ＭＳ Ｐゴシック" charset="0"/>
              </a:rPr>
              <a:t>So why did God send Jesus?</a:t>
            </a:r>
          </a:p>
        </p:txBody>
      </p:sp>
    </p:spTree>
    <p:extLst>
      <p:ext uri="{BB962C8B-B14F-4D97-AF65-F5344CB8AC3E}">
        <p14:creationId xmlns:p14="http://schemas.microsoft.com/office/powerpoint/2010/main" val="42629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Text Box 3"/>
          <p:cNvSpPr txBox="1">
            <a:spLocks noChangeArrowheads="1"/>
          </p:cNvSpPr>
          <p:nvPr/>
        </p:nvSpPr>
        <p:spPr bwMode="auto">
          <a:xfrm>
            <a:off x="1143000" y="1676400"/>
            <a:ext cx="7010400" cy="2862263"/>
          </a:xfrm>
          <a:prstGeom prst="rect">
            <a:avLst/>
          </a:prstGeom>
          <a:solidFill>
            <a:srgbClr val="A60000"/>
          </a:solid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latin typeface="Arial"/>
                <a:ea typeface="Times New Roman" pitchFamily="-111" charset="0"/>
                <a:cs typeface="Arial"/>
              </a:rPr>
              <a:t>"</a:t>
            </a:r>
            <a:r>
              <a:rPr lang="en-US" sz="3600" b="1" i="1" dirty="0">
                <a:solidFill>
                  <a:srgbClr val="FFFFFF"/>
                </a:solidFill>
                <a:latin typeface="Arial"/>
                <a:ea typeface="Times New Roman" pitchFamily="-111" charset="0"/>
                <a:cs typeface="Arial"/>
              </a:rPr>
              <a:t>In fact, the law requires that nearly everything be cleansed with blood, and without the shedding of blood there is no forgiveness.</a:t>
            </a:r>
            <a:r>
              <a:rPr lang="ru-RU" sz="3600" b="1" i="1" dirty="0">
                <a:solidFill>
                  <a:srgbClr val="FFFFFF"/>
                </a:solidFill>
                <a:latin typeface="Arial"/>
                <a:ea typeface="Times New Roman" pitchFamily="-111" charset="0"/>
                <a:cs typeface="Arial"/>
              </a:rPr>
              <a:t>"</a:t>
            </a:r>
            <a:endParaRPr lang="en-US" sz="3600" b="1" i="1" dirty="0">
              <a:solidFill>
                <a:srgbClr val="FFFFFF"/>
              </a:solidFill>
              <a:latin typeface="Arial"/>
              <a:ea typeface="Times New Roman" pitchFamily="-111" charset="0"/>
              <a:cs typeface="Arial"/>
            </a:endParaRPr>
          </a:p>
        </p:txBody>
      </p:sp>
      <p:sp>
        <p:nvSpPr>
          <p:cNvPr id="14336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Times New Roman" pitchFamily="-111" charset="0"/>
                <a:cs typeface="Arial"/>
              </a:rPr>
              <a:t>Hebrews 9:22 (NIV)</a:t>
            </a:r>
          </a:p>
        </p:txBody>
      </p:sp>
      <p:sp>
        <p:nvSpPr>
          <p:cNvPr id="248836" name="Rectangle 5"/>
          <p:cNvSpPr>
            <a:spLocks noGrp="1" noChangeArrowheads="1"/>
          </p:cNvSpPr>
          <p:nvPr>
            <p:ph type="title" idx="4294967295"/>
          </p:nvPr>
        </p:nvSpPr>
        <p:spPr>
          <a:xfrm>
            <a:off x="685800" y="304800"/>
            <a:ext cx="7772400" cy="762000"/>
          </a:xfrm>
          <a:solidFill>
            <a:srgbClr val="000000"/>
          </a:solidFill>
        </p:spPr>
        <p:txBody>
          <a:bodyPr/>
          <a:lstStyle/>
          <a:p>
            <a:pPr eaLnBrk="1" hangingPunct="1"/>
            <a:r>
              <a:rPr lang="en-US" sz="4000">
                <a:solidFill>
                  <a:schemeClr val="bg1"/>
                </a:solidFill>
                <a:latin typeface="Arial" charset="0"/>
                <a:ea typeface="ＭＳ Ｐゴシック" charset="0"/>
              </a:rPr>
              <a:t>Blood &amp; Forgiveness</a:t>
            </a:r>
          </a:p>
        </p:txBody>
      </p:sp>
    </p:spTree>
    <p:extLst>
      <p:ext uri="{BB962C8B-B14F-4D97-AF65-F5344CB8AC3E}">
        <p14:creationId xmlns:p14="http://schemas.microsoft.com/office/powerpoint/2010/main" val="159330248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15522" y="1492894"/>
            <a:ext cx="5234336"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latin typeface="Arial" charset="0"/>
                <a:ea typeface="ＭＳ Ｐゴシック" charset="0"/>
                <a:cs typeface="ＭＳ Ｐゴシック" charset="0"/>
              </a:rPr>
              <a:t>Christian holiness is not a matter of painstaking conformity to the individual precepts of an external law code; it is rather a question of the Holy Spirit's producing His fruit in the life, reproducing those graces which were seen in perfection in the life of Christ.</a:t>
            </a:r>
          </a:p>
          <a:p>
            <a:pPr>
              <a:defRPr/>
            </a:pPr>
            <a:endParaRPr lang="en-US" sz="2000" b="1" dirty="0">
              <a:effectLst/>
              <a:latin typeface="Arial" charset="0"/>
              <a:ea typeface="ＭＳ Ｐゴシック" charset="0"/>
              <a:cs typeface="ＭＳ Ｐゴシック" charset="0"/>
            </a:endParaRPr>
          </a:p>
          <a:p>
            <a:pPr>
              <a:defRPr/>
            </a:pPr>
            <a:r>
              <a:rPr lang="en-US" sz="2000" b="1" i="1" dirty="0">
                <a:effectLst/>
                <a:latin typeface="Arial" charset="0"/>
                <a:ea typeface="ＭＳ Ｐゴシック" charset="0"/>
                <a:cs typeface="ＭＳ Ｐゴシック" charset="0"/>
              </a:rPr>
              <a:t> </a:t>
            </a:r>
            <a:r>
              <a:rPr lang="en-US" sz="2000" b="1" i="1" dirty="0">
                <a:latin typeface="Arial" charset="0"/>
                <a:ea typeface="ＭＳ Ｐゴシック" charset="0"/>
                <a:cs typeface="ＭＳ Ｐゴシック" charset="0"/>
              </a:rPr>
              <a:t>——</a:t>
            </a:r>
            <a:r>
              <a:rPr lang="en-US" sz="2000" b="1" i="1" dirty="0">
                <a:effectLst/>
                <a:latin typeface="Arial" charset="0"/>
                <a:ea typeface="ＭＳ Ｐゴシック" charset="0"/>
                <a:cs typeface="ＭＳ Ｐゴシック" charset="0"/>
              </a:rPr>
              <a:t>F. F. Bruce——</a:t>
            </a:r>
          </a:p>
        </p:txBody>
      </p:sp>
    </p:spTree>
    <p:extLst>
      <p:ext uri="{BB962C8B-B14F-4D97-AF65-F5344CB8AC3E}">
        <p14:creationId xmlns:p14="http://schemas.microsoft.com/office/powerpoint/2010/main" val="1546578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8</a:t>
            </a:r>
          </a:p>
        </p:txBody>
      </p:sp>
    </p:spTree>
    <p:extLst>
      <p:ext uri="{BB962C8B-B14F-4D97-AF65-F5344CB8AC3E}">
        <p14:creationId xmlns:p14="http://schemas.microsoft.com/office/powerpoint/2010/main" val="211478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098"/>
            <a:ext cx="9022050" cy="43683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617291">
            <a:off x="-163744" y="1494625"/>
            <a:ext cx="9143999" cy="1548119"/>
          </a:xfrm>
          <a:solidFill>
            <a:schemeClr val="bg1"/>
          </a:solidFill>
          <a:effectLst/>
        </p:spPr>
        <p:txBody>
          <a:bodyPr/>
          <a:lstStyle/>
          <a:p>
            <a:pPr>
              <a:defRPr/>
            </a:pPr>
            <a:r>
              <a:rPr lang="en-US" sz="8800" b="1" dirty="0">
                <a:solidFill>
                  <a:srgbClr val="0972BF"/>
                </a:solidFill>
                <a:effectLst>
                  <a:glow rad="127000">
                    <a:schemeClr val="bg1"/>
                  </a:glow>
                </a:effectLst>
                <a:latin typeface="Arial Black"/>
                <a:ea typeface="ＭＳ Ｐゴシック" charset="0"/>
                <a:cs typeface="Arial Black"/>
              </a:rPr>
              <a:t>100% PURE</a:t>
            </a:r>
          </a:p>
        </p:txBody>
      </p:sp>
    </p:spTree>
    <p:extLst>
      <p:ext uri="{BB962C8B-B14F-4D97-AF65-F5344CB8AC3E}">
        <p14:creationId xmlns:p14="http://schemas.microsoft.com/office/powerpoint/2010/main" val="158543476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36"/>
          <p:cNvSpPr>
            <a:spLocks noGrp="1" noChangeArrowheads="1"/>
          </p:cNvSpPr>
          <p:nvPr>
            <p:ph type="title" idx="4294967295"/>
          </p:nvPr>
        </p:nvSpPr>
        <p:spPr/>
        <p:txBody>
          <a:bodyPr/>
          <a:lstStyle/>
          <a:p>
            <a:pPr eaLnBrk="1" hangingPunct="1"/>
            <a:r>
              <a:rPr lang="en-US" sz="4000">
                <a:latin typeface="Arial" charset="0"/>
                <a:ea typeface="ＭＳ Ｐゴシック" charset="0"/>
              </a:rPr>
              <a:t>Leviticus 8-10 Chart</a:t>
            </a:r>
          </a:p>
        </p:txBody>
      </p:sp>
      <p:sp>
        <p:nvSpPr>
          <p:cNvPr id="250882"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200">
              <a:solidFill>
                <a:srgbClr val="000000"/>
              </a:solidFill>
              <a:latin typeface="Arial" charset="0"/>
              <a:ea typeface="ＭＳ Ｐゴシック" charset="0"/>
              <a:cs typeface="Arial" charset="0"/>
            </a:endParaRPr>
          </a:p>
        </p:txBody>
      </p:sp>
      <p:sp>
        <p:nvSpPr>
          <p:cNvPr id="156675"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676" name="Text Box 4"/>
          <p:cNvSpPr txBox="1">
            <a:spLocks noChangeArrowheads="1"/>
          </p:cNvSpPr>
          <p:nvPr/>
        </p:nvSpPr>
        <p:spPr bwMode="auto">
          <a:xfrm>
            <a:off x="1447800" y="457200"/>
            <a:ext cx="18954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Offerings 1–7</a:t>
            </a:r>
          </a:p>
        </p:txBody>
      </p:sp>
      <p:sp>
        <p:nvSpPr>
          <p:cNvPr id="156677"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50886" name="Group 6"/>
          <p:cNvGrpSpPr>
            <a:grpSpLocks/>
          </p:cNvGrpSpPr>
          <p:nvPr/>
        </p:nvGrpSpPr>
        <p:grpSpPr bwMode="auto">
          <a:xfrm>
            <a:off x="3819525" y="4905375"/>
            <a:ext cx="76200" cy="1371600"/>
            <a:chOff x="2352" y="3120"/>
            <a:chExt cx="48" cy="864"/>
          </a:xfrm>
        </p:grpSpPr>
        <p:sp>
          <p:nvSpPr>
            <p:cNvPr id="156679"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50913" name="Group 8"/>
            <p:cNvGrpSpPr>
              <a:grpSpLocks/>
            </p:cNvGrpSpPr>
            <p:nvPr/>
          </p:nvGrpSpPr>
          <p:grpSpPr bwMode="auto">
            <a:xfrm>
              <a:off x="2352" y="3120"/>
              <a:ext cx="48" cy="432"/>
              <a:chOff x="2016" y="3120"/>
              <a:chExt cx="0" cy="864"/>
            </a:xfrm>
          </p:grpSpPr>
          <p:sp>
            <p:nvSpPr>
              <p:cNvPr id="156681"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82"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grpSp>
      <p:sp>
        <p:nvSpPr>
          <p:cNvPr id="156683"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84" name="Text Box 12"/>
          <p:cNvSpPr txBox="1">
            <a:spLocks noChangeArrowheads="1"/>
          </p:cNvSpPr>
          <p:nvPr/>
        </p:nvSpPr>
        <p:spPr bwMode="auto">
          <a:xfrm>
            <a:off x="1219200" y="4953000"/>
            <a:ext cx="18954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Sacrifices</a:t>
            </a:r>
          </a:p>
        </p:txBody>
      </p:sp>
      <p:sp>
        <p:nvSpPr>
          <p:cNvPr id="156685" name="Text Box 13"/>
          <p:cNvSpPr txBox="1">
            <a:spLocks noChangeArrowheads="1"/>
          </p:cNvSpPr>
          <p:nvPr/>
        </p:nvSpPr>
        <p:spPr bwMode="auto">
          <a:xfrm rot="17112393">
            <a:off x="-629443" y="2683669"/>
            <a:ext cx="39497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Worship 1–3</a:t>
            </a:r>
          </a:p>
        </p:txBody>
      </p:sp>
      <p:sp>
        <p:nvSpPr>
          <p:cNvPr id="156686" name="Text Box 14"/>
          <p:cNvSpPr txBox="1">
            <a:spLocks noChangeArrowheads="1"/>
          </p:cNvSpPr>
          <p:nvPr/>
        </p:nvSpPr>
        <p:spPr bwMode="auto">
          <a:xfrm rot="17082697">
            <a:off x="10319" y="2815432"/>
            <a:ext cx="38195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Restoration 4–6:7</a:t>
            </a:r>
          </a:p>
        </p:txBody>
      </p:sp>
      <p:sp>
        <p:nvSpPr>
          <p:cNvPr id="156687" name="Text Box 15"/>
          <p:cNvSpPr txBox="1">
            <a:spLocks noChangeArrowheads="1"/>
          </p:cNvSpPr>
          <p:nvPr/>
        </p:nvSpPr>
        <p:spPr bwMode="auto">
          <a:xfrm rot="17108616">
            <a:off x="525462" y="2570163"/>
            <a:ext cx="4195763"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Directions 6:8–7:38</a:t>
            </a:r>
          </a:p>
        </p:txBody>
      </p:sp>
      <p:sp>
        <p:nvSpPr>
          <p:cNvPr id="156688" name="Text Box 16"/>
          <p:cNvSpPr txBox="1">
            <a:spLocks noChangeArrowheads="1"/>
          </p:cNvSpPr>
          <p:nvPr/>
        </p:nvSpPr>
        <p:spPr bwMode="auto">
          <a:xfrm rot="17096383">
            <a:off x="1844675" y="3187700"/>
            <a:ext cx="396398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a:solidFill>
                  <a:srgbClr val="FFFFFF"/>
                </a:solidFill>
                <a:latin typeface="Arial"/>
                <a:ea typeface="Times New Roman" pitchFamily="-111" charset="0"/>
                <a:cs typeface="Arial"/>
              </a:rPr>
              <a:t>Contaminated 10</a:t>
            </a:r>
          </a:p>
        </p:txBody>
      </p:sp>
      <p:sp>
        <p:nvSpPr>
          <p:cNvPr id="156689" name="Line 17"/>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0" name="Line 18"/>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1" name="Line 19"/>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2" name="Line 20"/>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3" name="Line 21"/>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4" name="Line 22"/>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5" name="Line 23"/>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6" name="Line 24"/>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7" name="Line 25"/>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8" name="Line 26"/>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699" name="Line 27"/>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0" name="Line 28"/>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1" name="Rectangle 29"/>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702" name="Rectangle 30"/>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6703" name="Text Box 31"/>
          <p:cNvSpPr txBox="1">
            <a:spLocks noChangeArrowheads="1"/>
          </p:cNvSpPr>
          <p:nvPr/>
        </p:nvSpPr>
        <p:spPr bwMode="auto">
          <a:xfrm>
            <a:off x="838200" y="5638800"/>
            <a:ext cx="2514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Worship</a:t>
            </a:r>
          </a:p>
        </p:txBody>
      </p:sp>
      <p:sp>
        <p:nvSpPr>
          <p:cNvPr id="156704" name="Text Box 32"/>
          <p:cNvSpPr txBox="1">
            <a:spLocks noChangeArrowheads="1"/>
          </p:cNvSpPr>
          <p:nvPr/>
        </p:nvSpPr>
        <p:spPr bwMode="auto">
          <a:xfrm>
            <a:off x="3124200" y="457200"/>
            <a:ext cx="18954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Priests  8–10</a:t>
            </a:r>
          </a:p>
        </p:txBody>
      </p:sp>
      <p:sp>
        <p:nvSpPr>
          <p:cNvPr id="156705" name="Line 33"/>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6706" name="Text Box 34"/>
          <p:cNvSpPr txBox="1">
            <a:spLocks noChangeArrowheads="1"/>
          </p:cNvSpPr>
          <p:nvPr/>
        </p:nvSpPr>
        <p:spPr bwMode="auto">
          <a:xfrm rot="17121546">
            <a:off x="1142207" y="3244056"/>
            <a:ext cx="38417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dirty="0">
                <a:solidFill>
                  <a:srgbClr val="FFFFFF"/>
                </a:solidFill>
                <a:latin typeface="Arial"/>
                <a:ea typeface="Times New Roman" pitchFamily="-111" charset="0"/>
                <a:cs typeface="Arial"/>
              </a:rPr>
              <a:t>Commenced 8–9</a:t>
            </a:r>
          </a:p>
        </p:txBody>
      </p:sp>
      <p:sp>
        <p:nvSpPr>
          <p:cNvPr id="250911" name="Text Box 35"/>
          <p:cNvSpPr txBox="1">
            <a:spLocks noChangeArrowheads="1"/>
          </p:cNvSpPr>
          <p:nvPr/>
        </p:nvSpPr>
        <p:spPr bwMode="auto">
          <a:xfrm>
            <a:off x="8374063"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124</a:t>
            </a:r>
          </a:p>
        </p:txBody>
      </p:sp>
    </p:spTree>
    <p:extLst>
      <p:ext uri="{BB962C8B-B14F-4D97-AF65-F5344CB8AC3E}">
        <p14:creationId xmlns:p14="http://schemas.microsoft.com/office/powerpoint/2010/main" val="163907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6704"/>
                                        </p:tgtEl>
                                        <p:attrNameLst>
                                          <p:attrName>style.visibility</p:attrName>
                                        </p:attrNameLst>
                                      </p:cBhvr>
                                      <p:to>
                                        <p:strVal val="visible"/>
                                      </p:to>
                                    </p:set>
                                    <p:animEffect transition="in" filter="dissolve">
                                      <p:cBhvr>
                                        <p:cTn id="7" dur="500"/>
                                        <p:tgtEl>
                                          <p:spTgt spid="156704"/>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56706"/>
                                        </p:tgtEl>
                                        <p:attrNameLst>
                                          <p:attrName>style.visibility</p:attrName>
                                        </p:attrNameLst>
                                      </p:cBhvr>
                                      <p:to>
                                        <p:strVal val="visible"/>
                                      </p:to>
                                    </p:set>
                                    <p:animEffect transition="in" filter="dissolve">
                                      <p:cBhvr>
                                        <p:cTn id="11" dur="500"/>
                                        <p:tgtEl>
                                          <p:spTgt spid="15670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56688"/>
                                        </p:tgtEl>
                                        <p:attrNameLst>
                                          <p:attrName>style.visibility</p:attrName>
                                        </p:attrNameLst>
                                      </p:cBhvr>
                                      <p:to>
                                        <p:strVal val="visible"/>
                                      </p:to>
                                    </p:set>
                                    <p:animEffect transition="in" filter="dissolve">
                                      <p:cBhvr>
                                        <p:cTn id="15" dur="500"/>
                                        <p:tgtEl>
                                          <p:spTgt spid="156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8" grpId="0" autoUpdateAnimBg="0"/>
      <p:bldP spid="156704" grpId="0" autoUpdateAnimBg="0"/>
      <p:bldP spid="15670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p:cNvSpPr>
            <a:spLocks noGrp="1" noChangeArrowheads="1"/>
          </p:cNvSpPr>
          <p:nvPr>
            <p:ph type="title" idx="4294967295"/>
          </p:nvPr>
        </p:nvSpPr>
        <p:spPr>
          <a:xfrm>
            <a:off x="0" y="44624"/>
            <a:ext cx="9144000" cy="707886"/>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en-US" sz="4000" b="1" dirty="0" err="1">
                <a:solidFill>
                  <a:schemeClr val="bg1"/>
                </a:solidFill>
              </a:rPr>
              <a:t>The Priesthood Begins</a:t>
            </a:r>
            <a:endParaRPr lang="en-US" sz="4000" b="1" dirty="0">
              <a:solidFill>
                <a:schemeClr val="bg1"/>
              </a:solidFill>
            </a:endParaRPr>
          </a:p>
        </p:txBody>
      </p:sp>
      <p:sp>
        <p:nvSpPr>
          <p:cNvPr id="6" name="Text Box 9"/>
          <p:cNvSpPr txBox="1">
            <a:spLocks noChangeArrowheads="1"/>
          </p:cNvSpPr>
          <p:nvPr/>
        </p:nvSpPr>
        <p:spPr bwMode="auto">
          <a:xfrm>
            <a:off x="8288338" y="76200"/>
            <a:ext cx="696912" cy="461963"/>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pic>
        <p:nvPicPr>
          <p:cNvPr id="2" name="Picture 1"/>
          <p:cNvPicPr>
            <a:picLocks noChangeAspect="1"/>
          </p:cNvPicPr>
          <p:nvPr/>
        </p:nvPicPr>
        <p:blipFill>
          <a:blip r:embed="rId3"/>
          <a:stretch>
            <a:fillRect/>
          </a:stretch>
        </p:blipFill>
        <p:spPr>
          <a:xfrm>
            <a:off x="12738" y="764704"/>
            <a:ext cx="9131261" cy="4565631"/>
          </a:xfrm>
          <a:prstGeom prst="rect">
            <a:avLst/>
          </a:prstGeom>
        </p:spPr>
      </p:pic>
      <p:sp>
        <p:nvSpPr>
          <p:cNvPr id="157699" name="Text Box 3"/>
          <p:cNvSpPr txBox="1">
            <a:spLocks noChangeArrowheads="1"/>
          </p:cNvSpPr>
          <p:nvPr/>
        </p:nvSpPr>
        <p:spPr bwMode="auto">
          <a:xfrm>
            <a:off x="0" y="5301208"/>
            <a:ext cx="9144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ru-RU" sz="2400" b="1" dirty="0">
                <a:solidFill>
                  <a:srgbClr val="FFFFFF"/>
                </a:solidFill>
                <a:latin typeface="Arial"/>
                <a:ea typeface="Times New Roman" pitchFamily="-111" charset="0"/>
                <a:cs typeface="Arial"/>
              </a:rPr>
              <a:t>"</a:t>
            </a:r>
            <a:r>
              <a:rPr lang="en-SG" sz="2400" b="1">
                <a:solidFill>
                  <a:srgbClr val="FFFFFF"/>
                </a:solidFill>
                <a:latin typeface="Arial"/>
                <a:ea typeface="Times New Roman" pitchFamily="-111" charset="0"/>
                <a:cs typeface="Arial"/>
              </a:rPr>
              <a:t>Next Moses presented Aaron</a:t>
            </a:r>
            <a:r>
              <a:rPr lang="uk-UA" sz="2400" b="1">
                <a:solidFill>
                  <a:srgbClr val="FFFFFF"/>
                </a:solidFill>
                <a:latin typeface="Arial"/>
                <a:ea typeface="Times New Roman" pitchFamily="-111" charset="0"/>
                <a:cs typeface="Arial"/>
              </a:rPr>
              <a:t>'</a:t>
            </a:r>
            <a:r>
              <a:rPr lang="en-SG" sz="2400" b="1">
                <a:solidFill>
                  <a:srgbClr val="FFFFFF"/>
                </a:solidFill>
                <a:latin typeface="Arial"/>
                <a:ea typeface="Times New Roman" pitchFamily="-111" charset="0"/>
                <a:cs typeface="Arial"/>
              </a:rPr>
              <a:t>s sons. He clothed them in their tunics, tied their sashes around them, and put their special head coverings on them, just as the Lord had commanded him</a:t>
            </a:r>
            <a:r>
              <a:rPr lang="ru-RU" sz="2400" b="1">
                <a:solidFill>
                  <a:srgbClr val="FFFFFF"/>
                </a:solidFill>
                <a:latin typeface="Arial"/>
                <a:ea typeface="Times New Roman" pitchFamily="-111" charset="0"/>
                <a:cs typeface="Arial"/>
              </a:rPr>
              <a:t>"</a:t>
            </a:r>
            <a:r>
              <a:rPr lang="en-SG" sz="2400" b="1">
                <a:solidFill>
                  <a:srgbClr val="FFFFFF"/>
                </a:solidFill>
                <a:latin typeface="Arial"/>
                <a:ea typeface="Times New Roman" pitchFamily="-111" charset="0"/>
                <a:cs typeface="Arial"/>
              </a:rPr>
              <a:t> (Leviticus 8:13 </a:t>
            </a:r>
            <a:r>
              <a:rPr lang="en-SG" sz="2000" b="1">
                <a:solidFill>
                  <a:srgbClr val="FFFFFF"/>
                </a:solidFill>
                <a:latin typeface="Arial"/>
                <a:ea typeface="Times New Roman" pitchFamily="-111" charset="0"/>
                <a:cs typeface="Arial"/>
              </a:rPr>
              <a:t>NLT</a:t>
            </a:r>
            <a:r>
              <a:rPr lang="en-SG" sz="2400" b="1">
                <a:solidFill>
                  <a:srgbClr val="FFFFFF"/>
                </a:solidFill>
                <a:latin typeface="Arial"/>
                <a:ea typeface="Times New Roman" pitchFamily="-111" charset="0"/>
                <a:cs typeface="Arial"/>
              </a:rPr>
              <a:t>).</a:t>
            </a:r>
            <a:endParaRPr lang="en-US" sz="2400" b="1" dirty="0">
              <a:solidFill>
                <a:srgbClr val="FFFFFF"/>
              </a:solidFill>
              <a:latin typeface="Arial"/>
              <a:ea typeface="Times New Roman" pitchFamily="-111" charset="0"/>
              <a:cs typeface="Arial"/>
            </a:endParaRPr>
          </a:p>
        </p:txBody>
      </p:sp>
    </p:spTree>
    <p:extLst>
      <p:ext uri="{BB962C8B-B14F-4D97-AF65-F5344CB8AC3E}">
        <p14:creationId xmlns:p14="http://schemas.microsoft.com/office/powerpoint/2010/main" val="178469305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9</a:t>
            </a:r>
          </a:p>
        </p:txBody>
      </p:sp>
    </p:spTree>
    <p:extLst>
      <p:ext uri="{BB962C8B-B14F-4D97-AF65-F5344CB8AC3E}">
        <p14:creationId xmlns:p14="http://schemas.microsoft.com/office/powerpoint/2010/main" val="993376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pic>
        <p:nvPicPr>
          <p:cNvPr id="252930" name="Picture 9" descr="high pri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8225" y="0"/>
            <a:ext cx="4371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1" name="Rectangle 8"/>
          <p:cNvSpPr>
            <a:spLocks noGrp="1" noChangeArrowheads="1"/>
          </p:cNvSpPr>
          <p:nvPr>
            <p:ph type="title"/>
          </p:nvPr>
        </p:nvSpPr>
        <p:spPr>
          <a:xfrm>
            <a:off x="0" y="0"/>
            <a:ext cx="6248400" cy="1600200"/>
          </a:xfrm>
          <a:solidFill>
            <a:srgbClr val="000000"/>
          </a:solidFill>
        </p:spPr>
        <p:txBody>
          <a:bodyPr/>
          <a:lstStyle/>
          <a:p>
            <a:pPr algn="l" eaLnBrk="1" hangingPunct="1"/>
            <a:r>
              <a:rPr kumimoji="1" lang="en-US" sz="4000" b="1" dirty="0">
                <a:solidFill>
                  <a:srgbClr val="FFFFFF"/>
                </a:solidFill>
                <a:effectLst/>
                <a:latin typeface="Arial" charset="0"/>
                <a:ea typeface="ＭＳ Ｐゴシック" charset="0"/>
                <a:cs typeface="ＭＳ Ｐゴシック" charset="0"/>
              </a:rPr>
              <a:t>Ordination of Aaron and His Sons as Priests</a:t>
            </a:r>
          </a:p>
        </p:txBody>
      </p:sp>
      <p:sp>
        <p:nvSpPr>
          <p:cNvPr id="66571" name="Rectangle 11"/>
          <p:cNvSpPr>
            <a:spLocks noChangeArrowheads="1"/>
          </p:cNvSpPr>
          <p:nvPr/>
        </p:nvSpPr>
        <p:spPr bwMode="auto">
          <a:xfrm>
            <a:off x="117475" y="6096000"/>
            <a:ext cx="3733800" cy="762000"/>
          </a:xfrm>
          <a:prstGeom prst="rect">
            <a:avLst/>
          </a:prstGeom>
          <a:noFill/>
          <a:ln w="9525">
            <a:noFill/>
            <a:miter lim="800000"/>
            <a:headEnd/>
            <a:tailEnd/>
          </a:ln>
          <a:effectLst/>
        </p:spPr>
        <p:txBody>
          <a:bodyPr anchor="ctr"/>
          <a:lstStyle/>
          <a:p>
            <a:pPr defTabSz="914400" fontAlgn="base">
              <a:spcBef>
                <a:spcPct val="0"/>
              </a:spcBef>
              <a:spcAft>
                <a:spcPct val="0"/>
              </a:spcAft>
              <a:defRPr/>
            </a:pPr>
            <a:r>
              <a:rPr lang="en-US" sz="3600" b="1" i="1" dirty="0">
                <a:solidFill>
                  <a:srgbClr val="FFFFFF"/>
                </a:solidFill>
                <a:effectLst>
                  <a:outerShdw blurRad="38100" dist="38100" dir="2700000" algn="tl">
                    <a:srgbClr val="000000"/>
                  </a:outerShdw>
                </a:effectLst>
                <a:latin typeface="Arial" charset="0"/>
                <a:ea typeface="ＭＳ Ｐゴシック" charset="0"/>
                <a:cs typeface="Times New Roman" charset="0"/>
              </a:rPr>
              <a:t>Leviticus 8–10</a:t>
            </a:r>
          </a:p>
        </p:txBody>
      </p:sp>
    </p:spTree>
    <p:extLst>
      <p:ext uri="{BB962C8B-B14F-4D97-AF65-F5344CB8AC3E}">
        <p14:creationId xmlns:p14="http://schemas.microsoft.com/office/powerpoint/2010/main" val="4149404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en-US" altLang="zh-CN" sz="3600" b="1">
                <a:solidFill>
                  <a:schemeClr val="tx1"/>
                </a:solidFill>
                <a:latin typeface="Arial" charset="0"/>
                <a:ea typeface="ＭＳ Ｐゴシック" charset="0"/>
              </a:rPr>
              <a:t>Contrasting Levites and Priests</a:t>
            </a:r>
            <a:endParaRPr lang="en-US" sz="3600" b="1">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9495" name="Text Box 39"/>
          <p:cNvSpPr txBox="1">
            <a:spLocks noChangeArrowheads="1"/>
          </p:cNvSpPr>
          <p:nvPr/>
        </p:nvSpPr>
        <p:spPr bwMode="auto">
          <a:xfrm>
            <a:off x="4194175" y="1295400"/>
            <a:ext cx="167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en-US" sz="2400">
                <a:solidFill>
                  <a:srgbClr val="FFFFFF"/>
                </a:solidFill>
                <a:latin typeface="Arial Black" charset="0"/>
              </a:rPr>
              <a:t>Abraham</a:t>
            </a:r>
          </a:p>
        </p:txBody>
      </p:sp>
      <p:sp>
        <p:nvSpPr>
          <p:cNvPr id="19496" name="Text Box 40"/>
          <p:cNvSpPr txBox="1">
            <a:spLocks noChangeArrowheads="1"/>
          </p:cNvSpPr>
          <p:nvPr/>
        </p:nvSpPr>
        <p:spPr bwMode="auto">
          <a:xfrm>
            <a:off x="4419600" y="2182813"/>
            <a:ext cx="1098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en-US" sz="2400">
                <a:solidFill>
                  <a:srgbClr val="FFFFFF"/>
                </a:solidFill>
                <a:latin typeface="Arial Black" charset="0"/>
              </a:rPr>
              <a:t>Isaac</a:t>
            </a:r>
          </a:p>
        </p:txBody>
      </p:sp>
      <p:sp>
        <p:nvSpPr>
          <p:cNvPr id="19499" name="Text Box 43"/>
          <p:cNvSpPr txBox="1">
            <a:spLocks noChangeArrowheads="1"/>
          </p:cNvSpPr>
          <p:nvPr/>
        </p:nvSpPr>
        <p:spPr bwMode="auto">
          <a:xfrm>
            <a:off x="4419600" y="2895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en-US" sz="2400">
                <a:solidFill>
                  <a:srgbClr val="FFFFFF"/>
                </a:solidFill>
                <a:latin typeface="Arial Black" charset="0"/>
              </a:rPr>
              <a:t>Jacob</a:t>
            </a:r>
            <a:endParaRPr lang="en-US" sz="240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eaLnBrk="0" fontAlgn="base" hangingPunct="0">
              <a:spcBef>
                <a:spcPct val="0"/>
              </a:spcBef>
              <a:spcAft>
                <a:spcPct val="0"/>
              </a:spcAft>
            </a:pPr>
            <a:r>
              <a:rPr lang="en-US" sz="2200" dirty="0">
                <a:solidFill>
                  <a:srgbClr val="FFFFFF"/>
                </a:solidFill>
                <a:latin typeface="Arial Black" charset="0"/>
              </a:rPr>
              <a:t>12 Sons: Reuben–Simeon–Levi–Judah– etc. </a:t>
            </a:r>
          </a:p>
        </p:txBody>
      </p:sp>
      <p:sp>
        <p:nvSpPr>
          <p:cNvPr id="19501" name="Text Box 45"/>
          <p:cNvSpPr txBox="1">
            <a:spLocks noChangeArrowheads="1"/>
          </p:cNvSpPr>
          <p:nvPr/>
        </p:nvSpPr>
        <p:spPr bwMode="auto">
          <a:xfrm>
            <a:off x="2438400" y="4724400"/>
            <a:ext cx="3910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a:solidFill>
                  <a:srgbClr val="FFFFFF"/>
                </a:solidFill>
                <a:latin typeface="Arial Black" charset="0"/>
              </a:rPr>
              <a:t>All other lines	Aaron</a:t>
            </a:r>
          </a:p>
        </p:txBody>
      </p:sp>
      <p:sp>
        <p:nvSpPr>
          <p:cNvPr id="19502" name="Text Box 46"/>
          <p:cNvSpPr txBox="1">
            <a:spLocks noChangeArrowheads="1"/>
          </p:cNvSpPr>
          <p:nvPr/>
        </p:nvSpPr>
        <p:spPr bwMode="auto">
          <a:xfrm>
            <a:off x="3352800" y="5516563"/>
            <a:ext cx="32972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a:solidFill>
                  <a:srgbClr val="FFFFFF"/>
                </a:solidFill>
                <a:latin typeface="Arial Black" charset="0"/>
              </a:rPr>
              <a:t>Levites	Priests</a:t>
            </a:r>
          </a:p>
          <a:p>
            <a:pPr defTabSz="914400" eaLnBrk="0" fontAlgn="base" hangingPunct="0">
              <a:spcBef>
                <a:spcPct val="0"/>
              </a:spcBef>
              <a:spcAft>
                <a:spcPct val="0"/>
              </a:spcAft>
            </a:pPr>
            <a:r>
              <a:rPr lang="en-US" sz="1800">
                <a:solidFill>
                  <a:srgbClr val="FFFFFF"/>
                </a:solidFill>
                <a:latin typeface="Arial Black" charset="0"/>
              </a:rPr>
              <a:t>see p. 171a	see p. 202</a:t>
            </a:r>
            <a:endParaRPr lang="en-US" sz="180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17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en-US" altLang="zh-CN" sz="3600" b="1">
                <a:solidFill>
                  <a:srgbClr val="FFFFFF"/>
                </a:solidFill>
                <a:latin typeface="Arial" charset="0"/>
                <a:ea typeface="ＭＳ Ｐゴシック" charset="0"/>
              </a:rPr>
              <a:t>Contrasting Levites and Priests</a:t>
            </a:r>
            <a:endParaRPr lang="en-US" sz="3600" b="1">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 Descendants of…</a:t>
              </a:r>
              <a:endParaRPr lang="en-US" altLang="zh-CN" sz="240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 Levi</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 Aaron (also a descendant of Levi)</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Population</a:t>
              </a:r>
              <a:endParaRPr lang="en-US" altLang="zh-CN" sz="240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Many (the larger group)</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Few (a subset of the Levites, Josh. 21:4)</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Role</a:t>
              </a:r>
              <a:endParaRPr lang="en-US" altLang="zh-CN" sz="240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Assisted priests and supervised religious activities permitted outside of the sanctuary: teaching, singing, leading worship, officials, administration, judges &amp; gatekeepers</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Mediators between God and Israel</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Sacrificial Role</a:t>
              </a:r>
              <a:endParaRPr lang="en-US" altLang="zh-CN" sz="2400">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dirty="0" err="1">
                  <a:solidFill>
                    <a:srgbClr val="FFFFFF"/>
                  </a:solidFill>
                  <a:latin typeface="Arial Narrow" charset="0"/>
                  <a:ea typeface="SimSun" charset="0"/>
                  <a:cs typeface="SimSun" charset="0"/>
                </a:rPr>
                <a:t>Didn</a:t>
              </a:r>
              <a:r>
                <a:rPr lang="uk-UA" altLang="zh-CN"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t offer sacrifices though they did offer incense (Deut. 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Offered sacrifices (Deut. 33:10b)</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400" b="1">
                  <a:solidFill>
                    <a:srgbClr val="FFFFFF"/>
                  </a:solidFill>
                  <a:latin typeface="Arial Narrow" charset="0"/>
                  <a:ea typeface="SimSun" charset="0"/>
                  <a:cs typeface="SimSun" charset="0"/>
                </a:rPr>
                <a:t>Location of Homes</a:t>
              </a:r>
              <a:endParaRPr lang="en-US" altLang="zh-CN" sz="240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dirty="0">
                  <a:solidFill>
                    <a:srgbClr val="FFFFFF"/>
                  </a:solidFill>
                  <a:latin typeface="Arial Narrow" charset="0"/>
                  <a:ea typeface="SimSun" charset="0"/>
                  <a:cs typeface="SimSun" charset="0"/>
                </a:rPr>
                <a:t>Extensive–in 35 cities throughout the tribes in the central, northern, and eastern parts of Israel (Josh. 21:5-7)</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Limited to 13 cities in Judah, Simeon, &amp; Benjamin that were near the temple (Josh. 21:4, 9-13)</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a:solidFill>
                      <a:srgbClr val="FFFFFF"/>
                    </a:solidFill>
                    <a:latin typeface="Arial Narrow" charset="0"/>
                    <a:ea typeface="SimSun" charset="0"/>
                    <a:cs typeface="SimSun" charset="0"/>
                  </a:rPr>
                  <a:t> </a:t>
                </a:r>
              </a:p>
              <a:p>
                <a:pPr algn="ctr" defTabSz="914400" eaLnBrk="0" fontAlgn="base" hangingPunct="0">
                  <a:spcBef>
                    <a:spcPct val="0"/>
                  </a:spcBef>
                  <a:spcAft>
                    <a:spcPct val="0"/>
                  </a:spcAft>
                </a:pPr>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defTabSz="914400" fontAlgn="base">
                  <a:spcBef>
                    <a:spcPct val="0"/>
                  </a:spcBef>
                  <a:spcAft>
                    <a:spcPct val="0"/>
                  </a:spcAft>
                  <a:defRPr/>
                </a:pPr>
                <a:r>
                  <a:rPr lang="en-US" altLang="zh-CN" sz="4400" b="1" i="1">
                    <a:solidFill>
                      <a:srgbClr val="FFFFFF"/>
                    </a:solidFill>
                    <a:latin typeface="Helvetica" charset="0"/>
                    <a:ea typeface="SimSun" charset="0"/>
                    <a:cs typeface="SimSun" charset="0"/>
                  </a:rPr>
                  <a:t>Levites</a:t>
                </a:r>
                <a:endParaRPr lang="en-US" altLang="zh-CN" sz="4400" i="1">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defTabSz="914400" fontAlgn="base">
                  <a:spcBef>
                    <a:spcPct val="0"/>
                  </a:spcBef>
                  <a:spcAft>
                    <a:spcPct val="0"/>
                  </a:spcAft>
                  <a:defRPr/>
                </a:pPr>
                <a:r>
                  <a:rPr lang="en-US" altLang="zh-CN" sz="4400" b="1" i="1">
                    <a:solidFill>
                      <a:srgbClr val="FFFFFF"/>
                    </a:solidFill>
                    <a:latin typeface="Helvetica" charset="0"/>
                    <a:ea typeface="SimSun" charset="0"/>
                    <a:cs typeface="SimSun" charset="0"/>
                  </a:rPr>
                  <a:t>Priests</a:t>
                </a:r>
                <a:endParaRPr lang="en-US" altLang="zh-CN" sz="4400" i="1">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3392753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10</a:t>
            </a:r>
          </a:p>
        </p:txBody>
      </p:sp>
    </p:spTree>
    <p:extLst>
      <p:ext uri="{BB962C8B-B14F-4D97-AF65-F5344CB8AC3E}">
        <p14:creationId xmlns:p14="http://schemas.microsoft.com/office/powerpoint/2010/main" val="1348246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Leviticus 10</a:t>
            </a:r>
          </a:p>
        </p:txBody>
      </p:sp>
      <p:sp>
        <p:nvSpPr>
          <p:cNvPr id="157701" name="Rectangle 5"/>
          <p:cNvSpPr>
            <a:spLocks noGrp="1" noChangeArrowheads="1"/>
          </p:cNvSpPr>
          <p:nvPr>
            <p:ph type="title" idx="4294967295"/>
          </p:nvPr>
        </p:nvSpPr>
        <p:spPr>
          <a:xfrm>
            <a:off x="6011863" y="609600"/>
            <a:ext cx="3132137" cy="13239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rPr>
              <a:t>Nadab</a:t>
            </a:r>
            <a:r>
              <a:rPr lang="en-US" sz="4000" b="1" dirty="0">
                <a:solidFill>
                  <a:schemeClr val="bg1"/>
                </a:solidFill>
              </a:rPr>
              <a:t> &amp; </a:t>
            </a:r>
            <a:r>
              <a:rPr lang="en-US" sz="4000" b="1" dirty="0" err="1">
                <a:solidFill>
                  <a:schemeClr val="bg1"/>
                </a:solidFill>
              </a:rPr>
              <a:t>Abihu</a:t>
            </a:r>
            <a:endParaRPr lang="en-US" sz="4000" b="1" dirty="0">
              <a:solidFill>
                <a:schemeClr val="bg1"/>
              </a:solidFill>
            </a:endParaRPr>
          </a:p>
        </p:txBody>
      </p:sp>
      <p:pic>
        <p:nvPicPr>
          <p:cNvPr id="263171" name="Picture 1" descr="drunk Nada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6011863"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a:off x="8288338" y="76200"/>
            <a:ext cx="696912" cy="461963"/>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spTree>
    <p:extLst>
      <p:ext uri="{BB962C8B-B14F-4D97-AF65-F5344CB8AC3E}">
        <p14:creationId xmlns:p14="http://schemas.microsoft.com/office/powerpoint/2010/main" val="2456825471"/>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Times New Roman" pitchFamily="-111" charset="0"/>
                <a:cs typeface="Arial"/>
              </a:rPr>
              <a:t>Leviticus 10</a:t>
            </a:r>
          </a:p>
        </p:txBody>
      </p:sp>
      <p:sp>
        <p:nvSpPr>
          <p:cNvPr id="157701" name="Rectangle 5"/>
          <p:cNvSpPr>
            <a:spLocks noGrp="1" noChangeArrowheads="1"/>
          </p:cNvSpPr>
          <p:nvPr>
            <p:ph type="title" idx="4294967295"/>
          </p:nvPr>
        </p:nvSpPr>
        <p:spPr>
          <a:xfrm>
            <a:off x="6011863" y="609600"/>
            <a:ext cx="3132137" cy="13239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rPr>
              <a:t>Nadab</a:t>
            </a:r>
            <a:r>
              <a:rPr lang="en-US" sz="4000" b="1" dirty="0">
                <a:solidFill>
                  <a:schemeClr val="bg1"/>
                </a:solidFill>
              </a:rPr>
              <a:t> &amp; </a:t>
            </a:r>
            <a:r>
              <a:rPr lang="en-US" sz="4000" b="1" dirty="0" err="1">
                <a:solidFill>
                  <a:schemeClr val="bg1"/>
                </a:solidFill>
              </a:rPr>
              <a:t>Abihu</a:t>
            </a:r>
            <a:endParaRPr lang="en-US" sz="4000" b="1" dirty="0">
              <a:solidFill>
                <a:schemeClr val="bg1"/>
              </a:solidFill>
            </a:endParaRPr>
          </a:p>
        </p:txBody>
      </p:sp>
      <p:pic>
        <p:nvPicPr>
          <p:cNvPr id="265219" name="Picture 2" descr="nadab&amp;abihu[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336800"/>
            <a:ext cx="6502400" cy="452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5220" name="Picture 3" descr="nadab.gif"/>
          <p:cNvPicPr>
            <a:picLocks noChangeAspect="1"/>
          </p:cNvPicPr>
          <p:nvPr/>
        </p:nvPicPr>
        <p:blipFill>
          <a:blip r:embed="rId4" cstate="screen">
            <a:extLst>
              <a:ext uri="{28A0092B-C50C-407E-A947-70E740481C1C}">
                <a14:useLocalDpi xmlns:a14="http://schemas.microsoft.com/office/drawing/2010/main"/>
              </a:ext>
            </a:extLst>
          </a:blip>
          <a:srcRect t="5057"/>
          <a:stretch>
            <a:fillRect/>
          </a:stretch>
        </p:blipFill>
        <p:spPr bwMode="auto">
          <a:xfrm>
            <a:off x="0" y="-26988"/>
            <a:ext cx="5659438"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5221" name="Picture 4" descr="fire on nadab.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11638" y="1916113"/>
            <a:ext cx="4435475" cy="391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9"/>
          <p:cNvSpPr txBox="1">
            <a:spLocks noChangeArrowheads="1"/>
          </p:cNvSpPr>
          <p:nvPr/>
        </p:nvSpPr>
        <p:spPr bwMode="auto">
          <a:xfrm>
            <a:off x="8288338" y="76200"/>
            <a:ext cx="696912" cy="461963"/>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spTree>
    <p:extLst>
      <p:ext uri="{BB962C8B-B14F-4D97-AF65-F5344CB8AC3E}">
        <p14:creationId xmlns:p14="http://schemas.microsoft.com/office/powerpoint/2010/main" val="3921303500"/>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flam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305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effectLst>
                  <a:glow rad="241300">
                    <a:srgbClr val="000000">
                      <a:alpha val="75000"/>
                    </a:srgbClr>
                  </a:glow>
                </a:effectLst>
                <a:latin typeface="Arial"/>
                <a:ea typeface="Times New Roman" pitchFamily="-111" charset="0"/>
                <a:cs typeface="Arial"/>
              </a:rPr>
              <a:t>Leviticus 10:8-9</a:t>
            </a:r>
          </a:p>
        </p:txBody>
      </p:sp>
      <p:sp>
        <p:nvSpPr>
          <p:cNvPr id="157701" name="Rectangle 5"/>
          <p:cNvSpPr>
            <a:spLocks noGrp="1" noChangeArrowheads="1"/>
          </p:cNvSpPr>
          <p:nvPr>
            <p:ph type="title" idx="4294967295"/>
          </p:nvPr>
        </p:nvSpPr>
        <p:spPr>
          <a:xfrm>
            <a:off x="6011863" y="609600"/>
            <a:ext cx="3132137" cy="13239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effectLst>
                  <a:glow rad="241300">
                    <a:schemeClr val="tx1">
                      <a:alpha val="75000"/>
                    </a:schemeClr>
                  </a:glow>
                </a:effectLst>
              </a:rPr>
              <a:t>Nadab</a:t>
            </a:r>
            <a:r>
              <a:rPr lang="en-US" sz="4000" b="1" dirty="0">
                <a:solidFill>
                  <a:schemeClr val="bg1"/>
                </a:solidFill>
                <a:effectLst>
                  <a:glow rad="241300">
                    <a:schemeClr val="tx1">
                      <a:alpha val="75000"/>
                    </a:schemeClr>
                  </a:glow>
                </a:effectLst>
              </a:rPr>
              <a:t> &amp; </a:t>
            </a:r>
            <a:r>
              <a:rPr lang="en-US" sz="4000" b="1" dirty="0" err="1">
                <a:solidFill>
                  <a:schemeClr val="bg1"/>
                </a:solidFill>
                <a:effectLst>
                  <a:glow rad="241300">
                    <a:schemeClr val="tx1">
                      <a:alpha val="75000"/>
                    </a:schemeClr>
                  </a:glow>
                </a:effectLst>
              </a:rPr>
              <a:t>Abihu</a:t>
            </a:r>
            <a:endParaRPr lang="en-US" sz="4000" b="1" dirty="0">
              <a:solidFill>
                <a:schemeClr val="bg1"/>
              </a:solidFill>
              <a:effectLst>
                <a:glow rad="241300">
                  <a:schemeClr val="tx1">
                    <a:alpha val="75000"/>
                  </a:schemeClr>
                </a:glow>
              </a:effectLst>
            </a:endParaRPr>
          </a:p>
        </p:txBody>
      </p:sp>
      <p:sp>
        <p:nvSpPr>
          <p:cNvPr id="6" name="Text Box 3"/>
          <p:cNvSpPr txBox="1">
            <a:spLocks noChangeArrowheads="1"/>
          </p:cNvSpPr>
          <p:nvPr/>
        </p:nvSpPr>
        <p:spPr bwMode="auto">
          <a:xfrm>
            <a:off x="34925" y="476250"/>
            <a:ext cx="5616575" cy="5510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effectLst>
                  <a:glow rad="241300">
                    <a:srgbClr val="000000">
                      <a:alpha val="75000"/>
                    </a:srgbClr>
                  </a:glow>
                </a:effectLst>
                <a:latin typeface="Arial"/>
                <a:ea typeface="Times New Roman" pitchFamily="-111" charset="0"/>
                <a:cs typeface="Arial"/>
              </a:rPr>
              <a:t>Then the L</a:t>
            </a:r>
            <a:r>
              <a:rPr lang="en-US" sz="2800" b="1" dirty="0">
                <a:solidFill>
                  <a:srgbClr val="FFFFFF"/>
                </a:solidFill>
                <a:effectLst>
                  <a:glow rad="241300">
                    <a:srgbClr val="000000">
                      <a:alpha val="75000"/>
                    </a:srgbClr>
                  </a:glow>
                </a:effectLst>
                <a:latin typeface="Arial"/>
                <a:ea typeface="Times New Roman" pitchFamily="-111" charset="0"/>
                <a:cs typeface="Arial"/>
              </a:rPr>
              <a:t>ORD</a:t>
            </a:r>
            <a:r>
              <a:rPr lang="en-US" sz="3200" b="1" dirty="0">
                <a:solidFill>
                  <a:srgbClr val="FFFFFF"/>
                </a:solidFill>
                <a:effectLst>
                  <a:glow rad="241300">
                    <a:srgbClr val="000000">
                      <a:alpha val="75000"/>
                    </a:srgbClr>
                  </a:glow>
                </a:effectLst>
                <a:latin typeface="Arial"/>
                <a:ea typeface="Times New Roman" pitchFamily="-111" charset="0"/>
                <a:cs typeface="Arial"/>
              </a:rPr>
              <a:t> said to Aaron,  </a:t>
            </a:r>
            <a:r>
              <a:rPr lang="ru-RU" sz="3200" b="1" dirty="0">
                <a:solidFill>
                  <a:srgbClr val="FFFFFF"/>
                </a:solidFill>
                <a:effectLst>
                  <a:glow rad="241300">
                    <a:srgbClr val="000000">
                      <a:alpha val="75000"/>
                    </a:srgbClr>
                  </a:glow>
                </a:effectLst>
                <a:latin typeface="Arial"/>
                <a:ea typeface="Times New Roman" pitchFamily="-111" charset="0"/>
                <a:cs typeface="Arial"/>
              </a:rPr>
              <a:t>"</a:t>
            </a:r>
            <a:r>
              <a:rPr lang="en-US" sz="3200" b="1" dirty="0">
                <a:solidFill>
                  <a:srgbClr val="FFFFFF"/>
                </a:solidFill>
                <a:effectLst>
                  <a:glow rad="241300">
                    <a:srgbClr val="000000">
                      <a:alpha val="75000"/>
                    </a:srgbClr>
                  </a:glow>
                </a:effectLst>
                <a:latin typeface="Arial"/>
                <a:ea typeface="Times New Roman" pitchFamily="-111" charset="0"/>
                <a:cs typeface="Arial"/>
              </a:rPr>
              <a:t>You and your descendants must never drink wine or any other alcoholic drink before going into the Tabernacle. </a:t>
            </a:r>
            <a:br>
              <a:rPr lang="en-US" sz="3200" b="1" dirty="0">
                <a:solidFill>
                  <a:srgbClr val="FFFFFF"/>
                </a:solidFill>
                <a:effectLst>
                  <a:glow rad="241300">
                    <a:srgbClr val="000000">
                      <a:alpha val="75000"/>
                    </a:srgbClr>
                  </a:glow>
                </a:effectLst>
                <a:latin typeface="Arial"/>
                <a:ea typeface="Times New Roman" pitchFamily="-111" charset="0"/>
                <a:cs typeface="Arial"/>
              </a:rPr>
            </a:br>
            <a:r>
              <a:rPr lang="en-US" sz="3200" b="1" dirty="0">
                <a:solidFill>
                  <a:srgbClr val="FFFFFF"/>
                </a:solidFill>
                <a:effectLst>
                  <a:glow rad="241300">
                    <a:srgbClr val="000000">
                      <a:alpha val="75000"/>
                    </a:srgbClr>
                  </a:glow>
                </a:effectLst>
                <a:latin typeface="Arial"/>
                <a:ea typeface="Times New Roman" pitchFamily="-111" charset="0"/>
                <a:cs typeface="Arial"/>
              </a:rPr>
              <a:t>If you do, you will die. This is a permanent law for you, and it must be observed from generation to generation.</a:t>
            </a:r>
            <a:r>
              <a:rPr lang="ru-RU" sz="3200" b="1" dirty="0">
                <a:solidFill>
                  <a:srgbClr val="FFFFFF"/>
                </a:solidFill>
                <a:effectLst>
                  <a:glow rad="241300">
                    <a:srgbClr val="000000">
                      <a:alpha val="75000"/>
                    </a:srgbClr>
                  </a:glow>
                </a:effectLst>
                <a:latin typeface="Arial"/>
                <a:ea typeface="Times New Roman" pitchFamily="-111" charset="0"/>
                <a:cs typeface="Arial"/>
              </a:rPr>
              <a:t>"</a:t>
            </a:r>
            <a:endParaRPr lang="en-US" sz="3200" b="1" dirty="0">
              <a:solidFill>
                <a:srgbClr val="FFFFFF"/>
              </a:solidFill>
              <a:effectLst>
                <a:glow rad="241300">
                  <a:srgbClr val="000000">
                    <a:alpha val="75000"/>
                  </a:srgbClr>
                </a:glow>
              </a:effectLst>
              <a:latin typeface="Arial"/>
              <a:ea typeface="Times New Roman" pitchFamily="-111" charset="0"/>
              <a:cs typeface="Arial"/>
            </a:endParaRPr>
          </a:p>
        </p:txBody>
      </p:sp>
      <p:pic>
        <p:nvPicPr>
          <p:cNvPr id="267269" name="Picture 4" descr="Nadab_w_Abihu_C-23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3" y="2133600"/>
            <a:ext cx="2286000" cy="259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no-win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2492375"/>
            <a:ext cx="28702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p:cNvSpPr txBox="1">
            <a:spLocks noChangeArrowheads="1"/>
          </p:cNvSpPr>
          <p:nvPr/>
        </p:nvSpPr>
        <p:spPr bwMode="auto">
          <a:xfrm>
            <a:off x="8288338" y="76200"/>
            <a:ext cx="696912" cy="461963"/>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spTree>
    <p:extLst>
      <p:ext uri="{BB962C8B-B14F-4D97-AF65-F5344CB8AC3E}">
        <p14:creationId xmlns:p14="http://schemas.microsoft.com/office/powerpoint/2010/main" val="20777973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4" name="Rectangle 2"/>
          <p:cNvSpPr txBox="1">
            <a:spLocks noChangeArrowheads="1"/>
          </p:cNvSpPr>
          <p:nvPr/>
        </p:nvSpPr>
        <p:spPr bwMode="auto">
          <a:xfrm>
            <a:off x="1160028" y="2456699"/>
            <a:ext cx="6750184" cy="1863627"/>
          </a:xfrm>
          <a:prstGeom prst="rect">
            <a:avLst/>
          </a:prstGeom>
          <a:solidFill>
            <a:srgbClr val="BB383A"/>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latin typeface="Arial Black"/>
                <a:ea typeface="ＭＳ Ｐゴシック" charset="0"/>
                <a:cs typeface="Arial Black"/>
              </a:rPr>
              <a:t>100% PURE</a:t>
            </a:r>
            <a:br>
              <a:rPr lang="en-US" sz="5400" b="1" dirty="0">
                <a:solidFill>
                  <a:srgbClr val="FFFFFF"/>
                </a:solidFill>
                <a:effectLst/>
                <a:latin typeface="Arial Black"/>
                <a:ea typeface="ＭＳ Ｐゴシック" charset="0"/>
                <a:cs typeface="Arial Black"/>
              </a:rPr>
            </a:br>
            <a:r>
              <a:rPr lang="en-US" sz="4000" b="1" dirty="0">
                <a:solidFill>
                  <a:srgbClr val="FFFFFF"/>
                </a:solidFill>
                <a:effectLst/>
                <a:latin typeface="Arial Black"/>
                <a:ea typeface="ＭＳ Ｐゴシック" charset="0"/>
                <a:cs typeface="Arial Black"/>
              </a:rPr>
              <a:t>God's Call to Holiness</a:t>
            </a:r>
            <a:endParaRPr lang="en-US" sz="5400" b="1" dirty="0">
              <a:solidFill>
                <a:srgbClr val="FFFFFF"/>
              </a:solidFill>
              <a:effectLst/>
              <a:latin typeface="Arial Black"/>
              <a:ea typeface="ＭＳ Ｐゴシック" charset="0"/>
              <a:cs typeface="Arial Black"/>
            </a:endParaRPr>
          </a:p>
        </p:txBody>
      </p:sp>
    </p:spTree>
    <p:extLst>
      <p:ext uri="{BB962C8B-B14F-4D97-AF65-F5344CB8AC3E}">
        <p14:creationId xmlns:p14="http://schemas.microsoft.com/office/powerpoint/2010/main" val="20786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b="1">
                <a:solidFill>
                  <a:srgbClr val="000000"/>
                </a:solidFill>
                <a:latin typeface="Arial Narrow" charset="0"/>
                <a:ea typeface="ＭＳ Ｐゴシック" charset="0"/>
                <a:cs typeface="ＭＳ Ｐゴシック"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Levi</a:t>
              </a:r>
              <a:r>
                <a:rPr lang="uk-UA"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a:t>
              </a: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s Family Tree</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LEVI</a:t>
            </a: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Gershon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Kohath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Century Gothic" charset="0"/>
                <a:ea typeface="ＭＳ Ｐゴシック" charset="0"/>
                <a:cs typeface="ＭＳ Ｐゴシック" charset="0"/>
              </a:rPr>
              <a:t>Merari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Miriam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Moses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n-US" b="1">
                <a:solidFill>
                  <a:srgbClr val="FFFFFF"/>
                </a:solidFill>
                <a:effectLst>
                  <a:outerShdw blurRad="38100" dist="38100" dir="2700000" algn="tl">
                    <a:srgbClr val="000000"/>
                  </a:outerShdw>
                </a:effectLst>
                <a:latin typeface="Arial" charset="0"/>
                <a:ea typeface="ＭＳ Ｐゴシック" charset="0"/>
                <a:cs typeface="Times New Roman" charset="0"/>
              </a:rPr>
              <a:t>Aaron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Amram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Nadab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n-US" b="1">
                <a:solidFill>
                  <a:srgbClr val="FFFFFF"/>
                </a:solidFill>
                <a:effectLst>
                  <a:outerShdw blurRad="38100" dist="38100" dir="2700000" algn="tl">
                    <a:srgbClr val="000000"/>
                  </a:outerShdw>
                </a:effectLst>
                <a:latin typeface="Arial" charset="0"/>
                <a:ea typeface="ＭＳ Ｐゴシック" charset="0"/>
                <a:cs typeface="Times New Roman" charset="0"/>
              </a:rPr>
              <a:t>Eleazar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b="1">
                <a:solidFill>
                  <a:srgbClr val="000000"/>
                </a:solidFill>
                <a:latin typeface="Arial" charset="0"/>
                <a:ea typeface="ＭＳ Ｐゴシック" charset="0"/>
                <a:cs typeface="ＭＳ Ｐゴシック" charset="0"/>
              </a:rPr>
              <a:t>Ithamar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Century Gothic" charset="0"/>
              <a:ea typeface="ＭＳ Ｐゴシック" charset="0"/>
              <a:cs typeface="ＭＳ Ｐゴシック"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1" name="Text Box 40"/>
          <p:cNvSpPr txBox="1">
            <a:spLocks noChangeArrowheads="1"/>
          </p:cNvSpPr>
          <p:nvPr/>
        </p:nvSpPr>
        <p:spPr bwMode="auto">
          <a:xfrm>
            <a:off x="7316788" y="2667000"/>
            <a:ext cx="769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en-US" b="1">
                <a:latin typeface="Century Gothic" charset="0"/>
              </a:rPr>
              <a:t>Levites</a:t>
            </a:r>
          </a:p>
        </p:txBody>
      </p:sp>
      <p:sp>
        <p:nvSpPr>
          <p:cNvPr id="269352" name="Text Box 41"/>
          <p:cNvSpPr txBox="1">
            <a:spLocks noChangeArrowheads="1"/>
          </p:cNvSpPr>
          <p:nvPr/>
        </p:nvSpPr>
        <p:spPr bwMode="auto">
          <a:xfrm>
            <a:off x="7310438" y="3352800"/>
            <a:ext cx="7127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en-US" b="1">
                <a:latin typeface="Century Gothic" charset="0"/>
              </a:rPr>
              <a:t>Priests</a:t>
            </a:r>
          </a:p>
        </p:txBody>
      </p:sp>
      <p:sp>
        <p:nvSpPr>
          <p:cNvPr id="269353" name="Text Box 42"/>
          <p:cNvSpPr txBox="1">
            <a:spLocks noChangeArrowheads="1"/>
          </p:cNvSpPr>
          <p:nvPr/>
        </p:nvSpPr>
        <p:spPr bwMode="auto">
          <a:xfrm>
            <a:off x="7315200" y="4038600"/>
            <a:ext cx="1074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en-US" b="1">
                <a:latin typeface="Century Gothic" charset="0"/>
              </a:rPr>
              <a:t>High Priest</a:t>
            </a:r>
          </a:p>
        </p:txBody>
      </p:sp>
      <p:sp>
        <p:nvSpPr>
          <p:cNvPr id="269354" name="Text Box 43"/>
          <p:cNvSpPr txBox="1">
            <a:spLocks noChangeArrowheads="1"/>
          </p:cNvSpPr>
          <p:nvPr/>
        </p:nvSpPr>
        <p:spPr bwMode="auto">
          <a:xfrm>
            <a:off x="7319963" y="4572000"/>
            <a:ext cx="1308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0"/>
              </a:spcBef>
              <a:spcAft>
                <a:spcPct val="0"/>
              </a:spcAft>
            </a:pPr>
            <a:r>
              <a:rPr lang="en-US" sz="1000" b="1">
                <a:latin typeface="Century Gothic" charset="0"/>
              </a:rPr>
              <a:t>Offered </a:t>
            </a:r>
          </a:p>
          <a:p>
            <a:pPr defTabSz="914400" fontAlgn="base">
              <a:spcBef>
                <a:spcPct val="0"/>
              </a:spcBef>
              <a:spcAft>
                <a:spcPct val="0"/>
              </a:spcAft>
            </a:pPr>
            <a:r>
              <a:rPr lang="en-US" sz="1000" b="1">
                <a:latin typeface="Century Gothic" charset="0"/>
              </a:rPr>
              <a:t>Unauthorised Fire; </a:t>
            </a:r>
          </a:p>
          <a:p>
            <a:pPr defTabSz="914400" fontAlgn="base">
              <a:spcBef>
                <a:spcPct val="0"/>
              </a:spcBef>
              <a:spcAft>
                <a:spcPct val="0"/>
              </a:spcAft>
            </a:pPr>
            <a:r>
              <a:rPr lang="en-US" sz="1000" b="1">
                <a:latin typeface="Century Gothic" charset="0"/>
              </a:rPr>
              <a:t>Killed by God</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125</a:t>
            </a:r>
          </a:p>
          <a:p>
            <a:pPr defTabSz="914400" eaLnBrk="0" fontAlgn="base" hangingPunct="0">
              <a:spcBef>
                <a:spcPct val="0"/>
              </a:spcBef>
              <a:spcAft>
                <a:spcPct val="0"/>
              </a:spcAft>
            </a:pPr>
            <a:r>
              <a:rPr lang="en-US" sz="2000" b="1">
                <a:solidFill>
                  <a:srgbClr val="FFFFFF"/>
                </a:solidFill>
                <a:latin typeface="Arial" charset="0"/>
                <a:cs typeface="Arial" charset="0"/>
              </a:rPr>
              <a:t>202</a:t>
            </a:r>
          </a:p>
        </p:txBody>
      </p:sp>
    </p:spTree>
    <p:extLst>
      <p:ext uri="{BB962C8B-B14F-4D97-AF65-F5344CB8AC3E}">
        <p14:creationId xmlns:p14="http://schemas.microsoft.com/office/powerpoint/2010/main" val="3094165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Confess</a:t>
            </a:r>
            <a:r>
              <a:rPr lang="en-US" sz="4800" b="1" dirty="0">
                <a:effectLst>
                  <a:glow rad="127000">
                    <a:schemeClr val="tx1"/>
                  </a:glow>
                </a:effectLst>
                <a:latin typeface="Arial" charset="0"/>
                <a:ea typeface="ＭＳ Ｐゴシック" charset="0"/>
                <a:cs typeface="ＭＳ Ｐゴシック" charset="0"/>
              </a:rPr>
              <a:t> that God is all you need.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Leviticus 1–10</a:t>
            </a:r>
          </a:p>
        </p:txBody>
      </p:sp>
    </p:spTree>
    <p:extLst>
      <p:ext uri="{BB962C8B-B14F-4D97-AF65-F5344CB8AC3E}">
        <p14:creationId xmlns:p14="http://schemas.microsoft.com/office/powerpoint/2010/main" val="3952654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0" y="-1"/>
            <a:ext cx="9136782"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4" name="Group 3"/>
          <p:cNvGrpSpPr/>
          <p:nvPr/>
        </p:nvGrpSpPr>
        <p:grpSpPr>
          <a:xfrm>
            <a:off x="9468544" y="-819472"/>
            <a:ext cx="4853461" cy="7804050"/>
            <a:chOff x="4903115" y="-918812"/>
            <a:chExt cx="4853461" cy="7804050"/>
          </a:xfrm>
        </p:grpSpPr>
        <p:sp>
          <p:nvSpPr>
            <p:cNvPr id="3" name="Rectangle 2"/>
            <p:cNvSpPr/>
            <p:nvPr/>
          </p:nvSpPr>
          <p:spPr bwMode="auto">
            <a:xfrm rot="19342948">
              <a:off x="4903115" y="-918812"/>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5"/>
            <p:cNvSpPr/>
            <p:nvPr/>
          </p:nvSpPr>
          <p:spPr bwMode="auto">
            <a:xfrm rot="19342948">
              <a:off x="6775322" y="-558773"/>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5292080" y="3501008"/>
              <a:ext cx="3744416" cy="3384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6012160" y="2492896"/>
              <a:ext cx="3744416" cy="2700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9785501" y="66585"/>
            <a:ext cx="3923928" cy="6741368"/>
          </a:xfrm>
          <a:effectLst/>
        </p:spPr>
        <p:txBody>
          <a:bodyPr/>
          <a:lstStyle/>
          <a:p>
            <a:pPr>
              <a:defRPr/>
            </a:pPr>
            <a:r>
              <a:rPr lang="en-US" b="1" dirty="0">
                <a:solidFill>
                  <a:schemeClr val="tx2"/>
                </a:solidFill>
                <a:effectLst>
                  <a:glow rad="127000">
                    <a:schemeClr val="bg1"/>
                  </a:glow>
                </a:effectLst>
                <a:latin typeface="Chalkduster"/>
                <a:ea typeface="ＭＳ Ｐゴシック" charset="0"/>
                <a:cs typeface="Chalkduster"/>
              </a:rPr>
              <a:t>Without the shedding of </a:t>
            </a:r>
            <a:br>
              <a:rPr lang="en-US" b="1" dirty="0">
                <a:solidFill>
                  <a:schemeClr val="tx2"/>
                </a:solidFill>
                <a:effectLst>
                  <a:glow rad="127000">
                    <a:schemeClr val="bg1"/>
                  </a:glow>
                </a:effectLst>
                <a:latin typeface="Chalkduster"/>
                <a:ea typeface="ＭＳ Ｐゴシック" charset="0"/>
                <a:cs typeface="Chalkduster"/>
              </a:rPr>
            </a:br>
            <a:r>
              <a:rPr lang="en-US" sz="6600" b="1" dirty="0">
                <a:solidFill>
                  <a:srgbClr val="FF0000"/>
                </a:solidFill>
                <a:effectLst>
                  <a:glow rad="127000">
                    <a:schemeClr val="bg1"/>
                  </a:glow>
                </a:effectLst>
                <a:latin typeface="Chalkduster"/>
                <a:ea typeface="ＭＳ Ｐゴシック" charset="0"/>
                <a:cs typeface="Chalkduster"/>
              </a:rPr>
              <a:t>BLOOD</a:t>
            </a:r>
            <a:br>
              <a:rPr lang="en-US" b="1" dirty="0">
                <a:solidFill>
                  <a:schemeClr val="tx2"/>
                </a:solidFill>
                <a:effectLst>
                  <a:glow rad="127000">
                    <a:schemeClr val="bg1"/>
                  </a:glow>
                </a:effectLst>
                <a:latin typeface="Chalkduster"/>
                <a:ea typeface="ＭＳ Ｐゴシック" charset="0"/>
                <a:cs typeface="Chalkduster"/>
              </a:rPr>
            </a:br>
            <a:r>
              <a:rPr lang="en-US" b="1" dirty="0">
                <a:solidFill>
                  <a:schemeClr val="tx2"/>
                </a:solidFill>
                <a:effectLst>
                  <a:glow rad="127000">
                    <a:schemeClr val="bg1"/>
                  </a:glow>
                </a:effectLst>
                <a:latin typeface="Chalkduster"/>
                <a:ea typeface="ＭＳ Ｐゴシック" charset="0"/>
                <a:cs typeface="Chalkduster"/>
              </a:rPr>
              <a:t>there is no forgiveness of sins</a:t>
            </a:r>
            <a:br>
              <a:rPr lang="en-US" b="1" dirty="0">
                <a:solidFill>
                  <a:schemeClr val="tx2"/>
                </a:solidFill>
                <a:effectLst>
                  <a:glow rad="127000">
                    <a:schemeClr val="bg1"/>
                  </a:glow>
                </a:effectLst>
                <a:latin typeface="Chalkduster"/>
                <a:ea typeface="ＭＳ Ｐゴシック" charset="0"/>
                <a:cs typeface="Chalkduster"/>
              </a:rPr>
            </a:br>
            <a:br>
              <a:rPr lang="en-US" sz="3600" b="1" dirty="0">
                <a:solidFill>
                  <a:schemeClr val="tx2"/>
                </a:solidFill>
                <a:effectLst>
                  <a:glow rad="127000">
                    <a:schemeClr val="bg1"/>
                  </a:glow>
                </a:effectLst>
                <a:latin typeface="Chalkduster"/>
                <a:ea typeface="ＭＳ Ｐゴシック" charset="0"/>
                <a:cs typeface="Chalkduster"/>
              </a:rPr>
            </a:br>
            <a:r>
              <a:rPr lang="en-US" sz="3600" b="1" dirty="0">
                <a:solidFill>
                  <a:schemeClr val="tx2"/>
                </a:solidFill>
                <a:effectLst>
                  <a:glow rad="127000">
                    <a:schemeClr val="bg1"/>
                  </a:glow>
                </a:effectLst>
                <a:latin typeface="Chalkduster"/>
                <a:ea typeface="ＭＳ Ｐゴシック" charset="0"/>
                <a:cs typeface="Chalkduster"/>
              </a:rPr>
              <a:t>Hebrews 9:22</a:t>
            </a:r>
          </a:p>
        </p:txBody>
      </p:sp>
    </p:spTree>
    <p:extLst>
      <p:ext uri="{BB962C8B-B14F-4D97-AF65-F5344CB8AC3E}">
        <p14:creationId xmlns:p14="http://schemas.microsoft.com/office/powerpoint/2010/main" val="324358224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Focus of Leviticus 1–10</a:t>
            </a:r>
          </a:p>
        </p:txBody>
      </p:sp>
      <p:sp>
        <p:nvSpPr>
          <p:cNvPr id="3" name="Rectangle 2"/>
          <p:cNvSpPr txBox="1">
            <a:spLocks noChangeArrowheads="1"/>
          </p:cNvSpPr>
          <p:nvPr/>
        </p:nvSpPr>
        <p:spPr bwMode="auto">
          <a:xfrm>
            <a:off x="-1174" y="-1323528"/>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PAID IT ALL</a:t>
            </a:r>
          </a:p>
        </p:txBody>
      </p:sp>
      <p:sp>
        <p:nvSpPr>
          <p:cNvPr id="5" name="Rectangle 2"/>
          <p:cNvSpPr txBox="1">
            <a:spLocks noChangeArrowheads="1"/>
          </p:cNvSpPr>
          <p:nvPr/>
        </p:nvSpPr>
        <p:spPr bwMode="auto">
          <a:xfrm>
            <a:off x="-25054" y="551723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is our </a:t>
            </a:r>
            <a:r>
              <a:rPr lang="en-US" sz="5400" b="1" dirty="0">
                <a:effectLst>
                  <a:glow rad="127000">
                    <a:srgbClr val="000000"/>
                  </a:glow>
                </a:effectLst>
                <a:latin typeface="Arial" charset="0"/>
                <a:ea typeface="ＭＳ Ｐゴシック" charset="0"/>
                <a:cs typeface="ＭＳ Ｐゴシック" charset="0"/>
              </a:rPr>
              <a:t>sin </a:t>
            </a:r>
            <a:r>
              <a:rPr lang="en-US" sz="5400" b="1" dirty="0">
                <a:solidFill>
                  <a:srgbClr val="FFFFFF"/>
                </a:solidFill>
                <a:effectLst>
                  <a:glow rad="127000">
                    <a:srgbClr val="000000"/>
                  </a:glow>
                </a:effectLst>
                <a:latin typeface="Arial" charset="0"/>
                <a:ea typeface="ＭＳ Ｐゴシック" charset="0"/>
                <a:cs typeface="ＭＳ Ｐゴシック" charset="0"/>
              </a:rPr>
              <a:t>offering and our High Priest.</a:t>
            </a:r>
          </a:p>
        </p:txBody>
      </p:sp>
    </p:spTree>
    <p:extLst>
      <p:ext uri="{BB962C8B-B14F-4D97-AF65-F5344CB8AC3E}">
        <p14:creationId xmlns:p14="http://schemas.microsoft.com/office/powerpoint/2010/main" val="536339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blood forgive our sins?</a:t>
            </a:r>
          </a:p>
        </p:txBody>
      </p:sp>
      <p:pic>
        <p:nvPicPr>
          <p:cNvPr id="2" name="Picture 1"/>
          <p:cNvPicPr>
            <a:picLocks noChangeAspect="1"/>
          </p:cNvPicPr>
          <p:nvPr/>
        </p:nvPicPr>
        <p:blipFill>
          <a:blip r:embed="rId3"/>
          <a:stretch>
            <a:fillRect/>
          </a:stretch>
        </p:blipFill>
        <p:spPr>
          <a:xfrm>
            <a:off x="2051720" y="2060848"/>
            <a:ext cx="5080000" cy="4254500"/>
          </a:xfrm>
          <a:prstGeom prst="rect">
            <a:avLst/>
          </a:prstGeom>
        </p:spPr>
      </p:pic>
    </p:spTree>
    <p:extLst>
      <p:ext uri="{BB962C8B-B14F-4D97-AF65-F5344CB8AC3E}">
        <p14:creationId xmlns:p14="http://schemas.microsoft.com/office/powerpoint/2010/main" val="1531715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13112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blood forgives in two ways:</a:t>
            </a:r>
          </a:p>
        </p:txBody>
      </p:sp>
      <p:sp>
        <p:nvSpPr>
          <p:cNvPr id="4" name="Rectangle 2"/>
          <p:cNvSpPr txBox="1">
            <a:spLocks noChangeArrowheads="1"/>
          </p:cNvSpPr>
          <p:nvPr/>
        </p:nvSpPr>
        <p:spPr bwMode="auto">
          <a:xfrm>
            <a:off x="25526" y="1124744"/>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Trusting in Christ</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blood puts </a:t>
            </a:r>
            <a:r>
              <a:rPr lang="en-US" sz="3600" b="1" dirty="0">
                <a:solidFill>
                  <a:srgbClr val="FFFF00"/>
                </a:solidFill>
                <a:effectLst>
                  <a:glow rad="127000">
                    <a:srgbClr val="000000"/>
                  </a:glow>
                </a:effectLst>
                <a:latin typeface="Arial" charset="0"/>
                <a:ea typeface="ＭＳ Ｐゴシック" charset="0"/>
                <a:cs typeface="ＭＳ Ｐゴシック" charset="0"/>
              </a:rPr>
              <a:t>unbelievers</a:t>
            </a:r>
            <a:r>
              <a:rPr lang="en-US" sz="3600" b="1" dirty="0">
                <a:solidFill>
                  <a:srgbClr val="FFFFFF"/>
                </a:solidFill>
                <a:effectLst>
                  <a:glow rad="127000">
                    <a:srgbClr val="000000"/>
                  </a:glow>
                </a:effectLst>
                <a:latin typeface="Arial" charset="0"/>
                <a:ea typeface="ＭＳ Ｐゴシック" charset="0"/>
                <a:cs typeface="ＭＳ Ｐゴシック" charset="0"/>
              </a:rPr>
              <a:t> in a </a:t>
            </a:r>
            <a:r>
              <a:rPr lang="en-US" sz="3600" b="1" dirty="0">
                <a:solidFill>
                  <a:srgbClr val="FFFF00"/>
                </a:solidFill>
                <a:effectLst>
                  <a:glow rad="127000">
                    <a:srgbClr val="000000"/>
                  </a:glow>
                </a:effectLst>
                <a:latin typeface="Arial" charset="0"/>
                <a:ea typeface="ＭＳ Ｐゴシック" charset="0"/>
                <a:cs typeface="ＭＳ Ｐゴシック" charset="0"/>
              </a:rPr>
              <a:t>relationship</a:t>
            </a:r>
            <a:r>
              <a:rPr lang="en-US" sz="3600" b="1" dirty="0">
                <a:solidFill>
                  <a:srgbClr val="FFFFFF"/>
                </a:solidFill>
                <a:effectLst>
                  <a:glow rad="127000">
                    <a:srgbClr val="000000"/>
                  </a:glow>
                </a:effectLst>
                <a:latin typeface="Arial" charset="0"/>
                <a:ea typeface="ＭＳ Ｐゴシック" charset="0"/>
                <a:cs typeface="ＭＳ Ｐゴシック" charset="0"/>
              </a:rPr>
              <a:t> with God </a:t>
            </a:r>
          </a:p>
        </p:txBody>
      </p:sp>
      <p:sp>
        <p:nvSpPr>
          <p:cNvPr id="5" name="Rectangle 2"/>
          <p:cNvSpPr txBox="1">
            <a:spLocks noChangeArrowheads="1"/>
          </p:cNvSpPr>
          <p:nvPr/>
        </p:nvSpPr>
        <p:spPr bwMode="auto">
          <a:xfrm>
            <a:off x="25526" y="3573016"/>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Confessing our sins restores the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00"/>
                </a:solidFill>
                <a:effectLst>
                  <a:glow rad="127000">
                    <a:srgbClr val="000000"/>
                  </a:glow>
                </a:effectLst>
                <a:latin typeface="Arial" charset="0"/>
                <a:ea typeface="ＭＳ Ｐゴシック" charset="0"/>
                <a:cs typeface="ＭＳ Ｐゴシック" charset="0"/>
              </a:rPr>
              <a:t>believers</a:t>
            </a:r>
            <a:r>
              <a:rPr lang="en-US" sz="3600" b="1" dirty="0">
                <a:solidFill>
                  <a:srgbClr val="FFFFFF"/>
                </a:solidFill>
                <a:effectLst>
                  <a:glow rad="127000">
                    <a:srgbClr val="000000"/>
                  </a:glow>
                </a:effectLst>
                <a:latin typeface="Arial" charset="0"/>
                <a:ea typeface="ＭＳ Ｐゴシック" charset="0"/>
                <a:cs typeface="ＭＳ Ｐゴシック" charset="0"/>
              </a:rPr>
              <a:t> in their </a:t>
            </a:r>
            <a:r>
              <a:rPr lang="en-US" sz="3600" b="1" dirty="0">
                <a:solidFill>
                  <a:srgbClr val="FFFF00"/>
                </a:solidFill>
                <a:effectLst>
                  <a:glow rad="127000">
                    <a:srgbClr val="000000"/>
                  </a:glow>
                </a:effectLst>
                <a:latin typeface="Arial" charset="0"/>
                <a:ea typeface="ＭＳ Ｐゴシック" charset="0"/>
                <a:cs typeface="ＭＳ Ｐゴシック" charset="0"/>
              </a:rPr>
              <a:t>fellowship</a:t>
            </a:r>
            <a:r>
              <a:rPr lang="en-US" sz="3600" b="1" dirty="0">
                <a:solidFill>
                  <a:srgbClr val="FFFFFF"/>
                </a:solidFill>
                <a:effectLst>
                  <a:glow rad="127000">
                    <a:srgbClr val="000000"/>
                  </a:glow>
                </a:effectLst>
                <a:latin typeface="Arial" charset="0"/>
                <a:ea typeface="ＭＳ Ｐゴシック" charset="0"/>
                <a:cs typeface="ＭＳ Ｐゴシック" charset="0"/>
              </a:rPr>
              <a:t> with God</a:t>
            </a:r>
          </a:p>
        </p:txBody>
      </p:sp>
      <p:sp>
        <p:nvSpPr>
          <p:cNvPr id="6" name="Rectangle 2"/>
          <p:cNvSpPr txBox="1">
            <a:spLocks noChangeArrowheads="1"/>
          </p:cNvSpPr>
          <p:nvPr/>
        </p:nvSpPr>
        <p:spPr bwMode="auto">
          <a:xfrm>
            <a:off x="25526" y="2276872"/>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—Confess Jesus as </a:t>
            </a:r>
            <a:r>
              <a:rPr lang="en-US" sz="3600" b="1" dirty="0">
                <a:solidFill>
                  <a:srgbClr val="FFFF00"/>
                </a:solidFill>
                <a:effectLst>
                  <a:glow rad="127000">
                    <a:srgbClr val="000000"/>
                  </a:glow>
                </a:effectLst>
                <a:latin typeface="Arial" charset="0"/>
                <a:ea typeface="ＭＳ Ｐゴシック" charset="0"/>
                <a:cs typeface="ＭＳ Ｐゴシック" charset="0"/>
              </a:rPr>
              <a:t>Saviour</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5526" y="4781997"/>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—Confess Jesus as </a:t>
            </a:r>
            <a:r>
              <a:rPr lang="en-US" sz="3600" b="1" dirty="0">
                <a:solidFill>
                  <a:srgbClr val="FFFF00"/>
                </a:solidFill>
                <a:effectLst>
                  <a:glow rad="127000">
                    <a:srgbClr val="000000"/>
                  </a:glow>
                </a:effectLst>
                <a:latin typeface="Arial" charset="0"/>
                <a:ea typeface="ＭＳ Ｐゴシック" charset="0"/>
                <a:cs typeface="ＭＳ Ｐゴシック" charset="0"/>
              </a:rPr>
              <a:t>Lord</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551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58095" y="1535796"/>
            <a:ext cx="5440277"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Holiness is not the way to Christ. Christ is the way to holiness.</a:t>
            </a:r>
          </a:p>
          <a:p>
            <a:pPr>
              <a:defRPr/>
            </a:pPr>
            <a:endParaRPr lang="en-US" sz="2400" b="1" dirty="0">
              <a:effectLst/>
              <a:latin typeface="Arial" charset="0"/>
              <a:ea typeface="ＭＳ Ｐゴシック" charset="0"/>
              <a:cs typeface="ＭＳ Ｐゴシック" charset="0"/>
            </a:endParaRPr>
          </a:p>
          <a:p>
            <a:pPr>
              <a:defRPr/>
            </a:pPr>
            <a:r>
              <a:rPr lang="en-US" sz="2400" b="1" i="1" dirty="0">
                <a:effectLst/>
                <a:latin typeface="Arial" charset="0"/>
                <a:ea typeface="ＭＳ Ｐゴシック" charset="0"/>
                <a:cs typeface="ＭＳ Ｐゴシック" charset="0"/>
              </a:rPr>
              <a:t> </a:t>
            </a:r>
            <a:r>
              <a:rPr lang="en-US" sz="2400" b="1" i="1" dirty="0">
                <a:latin typeface="Arial" charset="0"/>
                <a:ea typeface="ＭＳ Ｐゴシック" charset="0"/>
                <a:cs typeface="ＭＳ Ｐゴシック" charset="0"/>
              </a:rPr>
              <a:t>——</a:t>
            </a:r>
            <a:r>
              <a:rPr lang="en-US" sz="2400" b="1" i="1" dirty="0">
                <a:effectLst/>
                <a:latin typeface="Arial" charset="0"/>
                <a:ea typeface="ＭＳ Ｐゴシック" charset="0"/>
                <a:cs typeface="ＭＳ Ｐゴシック" charset="0"/>
              </a:rPr>
              <a:t>Adrian Rogers——</a:t>
            </a:r>
          </a:p>
        </p:txBody>
      </p:sp>
    </p:spTree>
    <p:extLst>
      <p:ext uri="{BB962C8B-B14F-4D97-AF65-F5344CB8AC3E}">
        <p14:creationId xmlns:p14="http://schemas.microsoft.com/office/powerpoint/2010/main" val="4207656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11</a:t>
            </a:r>
          </a:p>
        </p:txBody>
      </p:sp>
    </p:spTree>
    <p:extLst>
      <p:ext uri="{BB962C8B-B14F-4D97-AF65-F5344CB8AC3E}">
        <p14:creationId xmlns:p14="http://schemas.microsoft.com/office/powerpoint/2010/main" val="3076981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we continue to enjoy God’s </a:t>
            </a:r>
            <a:r>
              <a:rPr lang="en-US" b="1" dirty="0">
                <a:solidFill>
                  <a:srgbClr val="FFFF00"/>
                </a:solidFill>
                <a:effectLst>
                  <a:glow rad="127000">
                    <a:schemeClr val="tx1"/>
                  </a:glow>
                </a:effectLst>
                <a:latin typeface="Arial" charset="0"/>
                <a:ea typeface="ＭＳ Ｐゴシック" charset="0"/>
                <a:cs typeface="ＭＳ Ｐゴシック" charset="0"/>
              </a:rPr>
              <a:t>presence </a:t>
            </a:r>
            <a:r>
              <a:rPr lang="en-US" b="1" dirty="0">
                <a:effectLst>
                  <a:glow rad="127000">
                    <a:schemeClr val="tx1"/>
                  </a:glow>
                </a:effectLst>
                <a:latin typeface="Arial" charset="0"/>
                <a:ea typeface="ＭＳ Ｐゴシック" charset="0"/>
                <a:cs typeface="ＭＳ Ｐゴシック" charset="0"/>
              </a:rPr>
              <a:t>after coming to know him?</a:t>
            </a:r>
          </a:p>
        </p:txBody>
      </p:sp>
      <p:pic>
        <p:nvPicPr>
          <p:cNvPr id="2" name="Picture 1"/>
          <p:cNvPicPr>
            <a:picLocks noChangeAspect="1"/>
          </p:cNvPicPr>
          <p:nvPr/>
        </p:nvPicPr>
        <p:blipFill rotWithShape="1">
          <a:blip r:embed="rId3"/>
          <a:srcRect t="4649" b="10762"/>
          <a:stretch/>
        </p:blipFill>
        <p:spPr>
          <a:xfrm>
            <a:off x="0" y="2507138"/>
            <a:ext cx="9144000" cy="4350862"/>
          </a:xfrm>
          <a:prstGeom prst="rect">
            <a:avLst/>
          </a:prstGeom>
        </p:spPr>
      </p:pic>
    </p:spTree>
    <p:extLst>
      <p:ext uri="{BB962C8B-B14F-4D97-AF65-F5344CB8AC3E}">
        <p14:creationId xmlns:p14="http://schemas.microsoft.com/office/powerpoint/2010/main" val="85351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Holy Spirit</a:t>
            </a:r>
          </a:p>
        </p:txBody>
      </p:sp>
      <p:pic>
        <p:nvPicPr>
          <p:cNvPr id="2" name="Picture 1"/>
          <p:cNvPicPr>
            <a:picLocks noChangeAspect="1"/>
          </p:cNvPicPr>
          <p:nvPr/>
        </p:nvPicPr>
        <p:blipFill>
          <a:blip r:embed="rId3"/>
          <a:stretch>
            <a:fillRect/>
          </a:stretch>
        </p:blipFill>
        <p:spPr>
          <a:xfrm>
            <a:off x="0" y="1300348"/>
            <a:ext cx="9144000" cy="5557652"/>
          </a:xfrm>
          <a:prstGeom prst="rect">
            <a:avLst/>
          </a:prstGeom>
        </p:spPr>
      </p:pic>
    </p:spTree>
    <p:extLst>
      <p:ext uri="{BB962C8B-B14F-4D97-AF65-F5344CB8AC3E}">
        <p14:creationId xmlns:p14="http://schemas.microsoft.com/office/powerpoint/2010/main" val="936310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a:solidFill>
                  <a:schemeClr val="tx1"/>
                </a:solidFill>
                <a:latin typeface="Arial" charset="0"/>
                <a:ea typeface="ＭＳ Ｐゴシック" charset="0"/>
              </a:rPr>
              <a:t>Argument</a:t>
            </a:r>
          </a:p>
        </p:txBody>
      </p:sp>
      <p:sp>
        <p:nvSpPr>
          <p:cNvPr id="271363"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a:solidFill>
                  <a:srgbClr val="CBCBCB"/>
                </a:solidFill>
                <a:latin typeface="Arial" charset="0"/>
                <a:cs typeface="Arial" charset="0"/>
              </a:rPr>
              <a:t>123</a:t>
            </a:r>
          </a:p>
        </p:txBody>
      </p:sp>
      <p:sp>
        <p:nvSpPr>
          <p:cNvPr id="271364" name="Rectangle 6"/>
          <p:cNvSpPr>
            <a:spLocks noChangeArrowheads="1"/>
          </p:cNvSpPr>
          <p:nvPr/>
        </p:nvSpPr>
        <p:spPr bwMode="auto">
          <a:xfrm>
            <a:off x="762000" y="1828800"/>
            <a:ext cx="7772400" cy="4114800"/>
          </a:xfrm>
          <a:prstGeom prst="rect">
            <a:avLst/>
          </a:prstGeom>
          <a:solidFill>
            <a:srgbClr val="000000"/>
          </a:solidFill>
          <a:ln w="9525">
            <a:solidFill>
              <a:srgbClr val="000000"/>
            </a:solidFill>
            <a:miter lim="800000"/>
            <a:headEnd/>
            <a:tailEnd/>
          </a:ln>
        </p:spPr>
        <p:txBody>
          <a:bodyPr lIns="92075" tIns="46038" rIns="92075" bIns="46038"/>
          <a:lstStyle/>
          <a:p>
            <a:pPr marL="609600" indent="-609600" defTabSz="914400" eaLnBrk="0" fontAlgn="base" hangingPunct="0">
              <a:spcBef>
                <a:spcPct val="20000"/>
              </a:spcBef>
              <a:spcAft>
                <a:spcPct val="0"/>
              </a:spcAft>
            </a:pPr>
            <a:r>
              <a:rPr kumimoji="1" lang="en-US" altLang="zh-CN" sz="3200" b="1">
                <a:solidFill>
                  <a:srgbClr val="FFFFFF"/>
                </a:solidFill>
                <a:latin typeface="Arial" charset="0"/>
                <a:ea typeface="ＭＳ Ｐゴシック" charset="0"/>
                <a:cs typeface="Arial" charset="0"/>
              </a:rPr>
              <a:t>Two ways Israel could be holy (11:45):</a:t>
            </a:r>
          </a:p>
          <a:p>
            <a:pPr marL="609600" indent="-609600" defTabSz="914400" eaLnBrk="0" fontAlgn="base" hangingPunct="0">
              <a:spcBef>
                <a:spcPct val="20000"/>
              </a:spcBef>
              <a:spcAft>
                <a:spcPct val="0"/>
              </a:spcAft>
              <a:buFontTx/>
              <a:buAutoNum type="arabicPeriod"/>
            </a:pPr>
            <a:r>
              <a:rPr kumimoji="1" lang="en-US" altLang="zh-CN" sz="3200" b="1">
                <a:solidFill>
                  <a:srgbClr val="FFFF00"/>
                </a:solidFill>
                <a:latin typeface="Arial" charset="0"/>
                <a:ea typeface="ＭＳ Ｐゴシック" charset="0"/>
                <a:cs typeface="Arial" charset="0"/>
              </a:rPr>
              <a:t>Sacrifices</a:t>
            </a:r>
            <a:r>
              <a:rPr kumimoji="1" lang="en-US" altLang="zh-CN" sz="3200" b="1">
                <a:solidFill>
                  <a:srgbClr val="FFFFFF"/>
                </a:solidFill>
                <a:latin typeface="Arial" charset="0"/>
                <a:ea typeface="ＭＳ Ｐゴシック" charset="0"/>
                <a:cs typeface="Arial" charset="0"/>
              </a:rPr>
              <a:t> (1-10)</a:t>
            </a:r>
          </a:p>
          <a:p>
            <a:pPr marL="609600" indent="-609600" defTabSz="914400" eaLnBrk="0" fontAlgn="base" hangingPunct="0">
              <a:spcBef>
                <a:spcPct val="20000"/>
              </a:spcBef>
              <a:spcAft>
                <a:spcPct val="0"/>
              </a:spcAft>
              <a:buFontTx/>
              <a:buAutoNum type="arabicPeriod"/>
            </a:pPr>
            <a:r>
              <a:rPr kumimoji="1" lang="en-US" altLang="zh-CN" sz="3200" b="1">
                <a:solidFill>
                  <a:srgbClr val="FFFF00"/>
                </a:solidFill>
                <a:latin typeface="Arial" charset="0"/>
                <a:ea typeface="ＭＳ Ｐゴシック" charset="0"/>
                <a:cs typeface="Arial" charset="0"/>
              </a:rPr>
              <a:t>Separation</a:t>
            </a:r>
            <a:r>
              <a:rPr kumimoji="1" lang="en-US" altLang="zh-CN" sz="3200" b="1">
                <a:solidFill>
                  <a:srgbClr val="FFFFFF"/>
                </a:solidFill>
                <a:latin typeface="Arial" charset="0"/>
                <a:ea typeface="ＭＳ Ｐゴシック" charset="0"/>
                <a:cs typeface="Arial" charset="0"/>
              </a:rPr>
              <a:t> from the paganism of her neighbors (11-27)</a:t>
            </a:r>
            <a:endParaRPr kumimoji="1" lang="en-US" sz="3200" b="1">
              <a:solidFill>
                <a:srgbClr val="FFFFFF"/>
              </a:solidFill>
              <a:latin typeface="Arial" charset="0"/>
              <a:ea typeface="ＭＳ Ｐゴシック" charset="0"/>
              <a:cs typeface="Arial" charset="0"/>
            </a:endParaRPr>
          </a:p>
        </p:txBody>
      </p:sp>
      <p:pic>
        <p:nvPicPr>
          <p:cNvPr id="271365" name="Picture 5" descr="Jesus as K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3581400"/>
            <a:ext cx="3276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3986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Confess</a:t>
            </a:r>
            <a:r>
              <a:rPr lang="en-US" sz="4800" b="1" dirty="0">
                <a:effectLst>
                  <a:glow rad="127000">
                    <a:schemeClr val="tx1"/>
                  </a:glow>
                </a:effectLst>
                <a:latin typeface="Arial" charset="0"/>
                <a:ea typeface="ＭＳ Ｐゴシック" charset="0"/>
                <a:cs typeface="ＭＳ Ｐゴシック" charset="0"/>
              </a:rPr>
              <a:t> that God is all you need (Lev 1–10). </a:t>
            </a:r>
          </a:p>
        </p:txBody>
      </p:sp>
    </p:spTree>
    <p:extLst>
      <p:ext uri="{BB962C8B-B14F-4D97-AF65-F5344CB8AC3E}">
        <p14:creationId xmlns:p14="http://schemas.microsoft.com/office/powerpoint/2010/main" val="409386724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Practice</a:t>
            </a:r>
            <a:r>
              <a:rPr lang="en-US" sz="4800" b="1" dirty="0">
                <a:effectLst>
                  <a:glow rad="127000">
                    <a:schemeClr val="tx1"/>
                  </a:glow>
                </a:effectLst>
                <a:latin typeface="Arial" charset="0"/>
                <a:ea typeface="ＭＳ Ｐゴシック" charset="0"/>
                <a:cs typeface="ＭＳ Ｐゴシック" charset="0"/>
              </a:rPr>
              <a:t> godly habits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11–27). </a:t>
            </a: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Tree>
    <p:extLst>
      <p:ext uri="{BB962C8B-B14F-4D97-AF65-F5344CB8AC3E}">
        <p14:creationId xmlns:p14="http://schemas.microsoft.com/office/powerpoint/2010/main" val="17996037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7" name="Picture 11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8" name="Rectangle 2"/>
          <p:cNvSpPr>
            <a:spLocks noGrp="1" noChangeArrowheads="1"/>
          </p:cNvSpPr>
          <p:nvPr>
            <p:ph type="title"/>
          </p:nvPr>
        </p:nvSpPr>
        <p:spPr>
          <a:xfrm>
            <a:off x="2819400" y="152400"/>
            <a:ext cx="3276600" cy="609600"/>
          </a:xfrm>
          <a:solidFill>
            <a:schemeClr val="hlink"/>
          </a:solidFill>
        </p:spPr>
        <p:txBody>
          <a:bodyPr/>
          <a:lstStyle/>
          <a:p>
            <a:r>
              <a:rPr lang="en-US" sz="4000" b="1" dirty="0">
                <a:solidFill>
                  <a:schemeClr val="tx1"/>
                </a:solidFill>
                <a:ea typeface="ＭＳ Ｐゴシック" charset="0"/>
              </a:rPr>
              <a:t>Leviticus</a:t>
            </a:r>
          </a:p>
        </p:txBody>
      </p:sp>
      <p:sp>
        <p:nvSpPr>
          <p:cNvPr id="173059" name="Text Box 4"/>
          <p:cNvSpPr txBox="1">
            <a:spLocks noChangeArrowheads="1"/>
          </p:cNvSpPr>
          <p:nvPr/>
        </p:nvSpPr>
        <p:spPr bwMode="auto">
          <a:xfrm>
            <a:off x="8416354" y="44624"/>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dirty="0">
                <a:solidFill>
                  <a:srgbClr val="FFFFFF"/>
                </a:solidFill>
                <a:latin typeface="Arial" charset="0"/>
              </a:rPr>
              <a:t>122</a:t>
            </a:r>
          </a:p>
        </p:txBody>
      </p:sp>
      <p:sp>
        <p:nvSpPr>
          <p:cNvPr id="173060" name="Line 5"/>
          <p:cNvSpPr>
            <a:spLocks noChangeShapeType="1"/>
          </p:cNvSpPr>
          <p:nvPr/>
        </p:nvSpPr>
        <p:spPr bwMode="auto">
          <a:xfrm flipV="1">
            <a:off x="0" y="5791200"/>
            <a:ext cx="4572000" cy="53340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nvGrpSpPr>
          <p:cNvPr id="173061" name="Group 116"/>
          <p:cNvGrpSpPr>
            <a:grpSpLocks/>
          </p:cNvGrpSpPr>
          <p:nvPr/>
        </p:nvGrpSpPr>
        <p:grpSpPr bwMode="auto">
          <a:xfrm>
            <a:off x="17463" y="762000"/>
            <a:ext cx="9126537" cy="6096000"/>
            <a:chOff x="11" y="480"/>
            <a:chExt cx="5749" cy="3504"/>
          </a:xfrm>
        </p:grpSpPr>
        <p:grpSp>
          <p:nvGrpSpPr>
            <p:cNvPr id="173062" name="Group 57"/>
            <p:cNvGrpSpPr>
              <a:grpSpLocks/>
            </p:cNvGrpSpPr>
            <p:nvPr/>
          </p:nvGrpSpPr>
          <p:grpSpPr bwMode="auto">
            <a:xfrm>
              <a:off x="11" y="480"/>
              <a:ext cx="5749" cy="363"/>
              <a:chOff x="0" y="0"/>
              <a:chExt cx="5778" cy="671"/>
            </a:xfrm>
          </p:grpSpPr>
          <p:sp>
            <p:nvSpPr>
              <p:cNvPr id="173135" name="Rectangle 6"/>
              <p:cNvSpPr>
                <a:spLocks noChangeArrowheads="1"/>
              </p:cNvSpPr>
              <p:nvPr/>
            </p:nvSpPr>
            <p:spPr bwMode="auto">
              <a:xfrm>
                <a:off x="32" y="0"/>
                <a:ext cx="5714" cy="671"/>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3200" b="1">
                    <a:solidFill>
                      <a:srgbClr val="FFFFFF"/>
                    </a:solidFill>
                    <a:latin typeface="Arial Narrow" charset="0"/>
                    <a:ea typeface="ＭＳ Ｐゴシック" charset="0"/>
                    <a:cs typeface="ＭＳ Ｐゴシック" charset="0"/>
                  </a:rPr>
                  <a:t>Sanctification through sacrifice and separation</a:t>
                </a:r>
                <a:endParaRPr lang="en-US" sz="3200">
                  <a:solidFill>
                    <a:srgbClr val="FFFFFF"/>
                  </a:solidFill>
                  <a:latin typeface="Arial Narrow" charset="0"/>
                  <a:ea typeface="ＭＳ Ｐゴシック" charset="0"/>
                  <a:cs typeface="ＭＳ Ｐゴシック" charset="0"/>
                </a:endParaRPr>
              </a:p>
            </p:txBody>
          </p:sp>
          <p:sp>
            <p:nvSpPr>
              <p:cNvPr id="173136" name="Rectangle 56"/>
              <p:cNvSpPr>
                <a:spLocks noChangeArrowheads="1"/>
              </p:cNvSpPr>
              <p:nvPr/>
            </p:nvSpPr>
            <p:spPr bwMode="auto">
              <a:xfrm>
                <a:off x="0" y="0"/>
                <a:ext cx="5778"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3" name="Group 59"/>
            <p:cNvGrpSpPr>
              <a:grpSpLocks/>
            </p:cNvGrpSpPr>
            <p:nvPr/>
          </p:nvGrpSpPr>
          <p:grpSpPr bwMode="auto">
            <a:xfrm>
              <a:off x="11" y="843"/>
              <a:ext cx="5749" cy="342"/>
              <a:chOff x="0" y="671"/>
              <a:chExt cx="5778" cy="633"/>
            </a:xfrm>
          </p:grpSpPr>
          <p:sp>
            <p:nvSpPr>
              <p:cNvPr id="173133" name="Rectangle 7"/>
              <p:cNvSpPr>
                <a:spLocks noChangeArrowheads="1"/>
              </p:cNvSpPr>
              <p:nvPr/>
            </p:nvSpPr>
            <p:spPr bwMode="auto">
              <a:xfrm>
                <a:off x="32" y="671"/>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dirty="0">
                    <a:solidFill>
                      <a:srgbClr val="FFFFFF"/>
                    </a:solidFill>
                    <a:latin typeface="Arial Narrow" charset="0"/>
                    <a:ea typeface="ＭＳ Ｐゴシック" charset="0"/>
                    <a:cs typeface="ＭＳ Ｐゴシック" charset="0"/>
                  </a:rPr>
                  <a:t>Purpose: that the L</a:t>
                </a:r>
                <a:r>
                  <a:rPr lang="en-US" sz="2000" b="1" dirty="0">
                    <a:solidFill>
                      <a:srgbClr val="FFFFFF"/>
                    </a:solidFill>
                    <a:latin typeface="Arial Narrow" charset="0"/>
                    <a:ea typeface="ＭＳ Ｐゴシック" charset="0"/>
                    <a:cs typeface="ＭＳ Ｐゴシック" charset="0"/>
                  </a:rPr>
                  <a:t>ORD</a:t>
                </a:r>
                <a:r>
                  <a:rPr lang="en-US" sz="2400" b="1" dirty="0">
                    <a:solidFill>
                      <a:srgbClr val="FFFFFF"/>
                    </a:solidFill>
                    <a:latin typeface="Arial Narrow" charset="0"/>
                    <a:ea typeface="ＭＳ Ｐゴシック" charset="0"/>
                    <a:cs typeface="ＭＳ Ｐゴシック" charset="0"/>
                  </a:rPr>
                  <a:t> might be able to remain with the nation</a:t>
                </a:r>
                <a:endParaRPr lang="en-US" sz="2400" dirty="0">
                  <a:solidFill>
                    <a:srgbClr val="FFFFFF"/>
                  </a:solidFill>
                  <a:latin typeface="Arial Narrow" charset="0"/>
                  <a:ea typeface="ＭＳ Ｐゴシック" charset="0"/>
                  <a:cs typeface="ＭＳ Ｐゴシック" charset="0"/>
                </a:endParaRPr>
              </a:p>
            </p:txBody>
          </p:sp>
          <p:sp>
            <p:nvSpPr>
              <p:cNvPr id="173134" name="Rectangle 58"/>
              <p:cNvSpPr>
                <a:spLocks noChangeArrowheads="1"/>
              </p:cNvSpPr>
              <p:nvPr/>
            </p:nvSpPr>
            <p:spPr bwMode="auto">
              <a:xfrm>
                <a:off x="0" y="671"/>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4" name="Group 61"/>
            <p:cNvGrpSpPr>
              <a:grpSpLocks/>
            </p:cNvGrpSpPr>
            <p:nvPr/>
          </p:nvGrpSpPr>
          <p:grpSpPr bwMode="auto">
            <a:xfrm>
              <a:off x="11" y="1185"/>
              <a:ext cx="5749" cy="343"/>
              <a:chOff x="0" y="1304"/>
              <a:chExt cx="5778" cy="633"/>
            </a:xfrm>
          </p:grpSpPr>
          <p:sp>
            <p:nvSpPr>
              <p:cNvPr id="173131" name="Rectangle 8"/>
              <p:cNvSpPr>
                <a:spLocks noChangeArrowheads="1"/>
              </p:cNvSpPr>
              <p:nvPr/>
            </p:nvSpPr>
            <p:spPr bwMode="auto">
              <a:xfrm>
                <a:off x="32" y="1304"/>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Place: Mount Sinai</a:t>
                </a:r>
                <a:endParaRPr lang="en-US" sz="2400">
                  <a:solidFill>
                    <a:srgbClr val="FFFFFF"/>
                  </a:solidFill>
                  <a:latin typeface="Arial Narrow" charset="0"/>
                  <a:ea typeface="ＭＳ Ｐゴシック" charset="0"/>
                  <a:cs typeface="ＭＳ Ｐゴシック" charset="0"/>
                </a:endParaRPr>
              </a:p>
            </p:txBody>
          </p:sp>
          <p:sp>
            <p:nvSpPr>
              <p:cNvPr id="173132" name="Rectangle 60"/>
              <p:cNvSpPr>
                <a:spLocks noChangeArrowheads="1"/>
              </p:cNvSpPr>
              <p:nvPr/>
            </p:nvSpPr>
            <p:spPr bwMode="auto">
              <a:xfrm>
                <a:off x="0" y="1304"/>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5" name="Group 63"/>
            <p:cNvGrpSpPr>
              <a:grpSpLocks/>
            </p:cNvGrpSpPr>
            <p:nvPr/>
          </p:nvGrpSpPr>
          <p:grpSpPr bwMode="auto">
            <a:xfrm>
              <a:off x="11" y="1528"/>
              <a:ext cx="5749" cy="342"/>
              <a:chOff x="0" y="1937"/>
              <a:chExt cx="5778" cy="633"/>
            </a:xfrm>
          </p:grpSpPr>
          <p:sp>
            <p:nvSpPr>
              <p:cNvPr id="173129" name="Rectangle 9"/>
              <p:cNvSpPr>
                <a:spLocks noChangeArrowheads="1"/>
              </p:cNvSpPr>
              <p:nvPr/>
            </p:nvSpPr>
            <p:spPr bwMode="auto">
              <a:xfrm>
                <a:off x="32" y="1937"/>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Time: One Month</a:t>
                </a:r>
                <a:endParaRPr lang="en-US" sz="2400">
                  <a:solidFill>
                    <a:srgbClr val="FFFFFF"/>
                  </a:solidFill>
                  <a:latin typeface="Arial Narrow" charset="0"/>
                  <a:ea typeface="ＭＳ Ｐゴシック" charset="0"/>
                  <a:cs typeface="ＭＳ Ｐゴシック" charset="0"/>
                </a:endParaRPr>
              </a:p>
            </p:txBody>
          </p:sp>
          <p:sp>
            <p:nvSpPr>
              <p:cNvPr id="173130" name="Rectangle 62"/>
              <p:cNvSpPr>
                <a:spLocks noChangeArrowheads="1"/>
              </p:cNvSpPr>
              <p:nvPr/>
            </p:nvSpPr>
            <p:spPr bwMode="auto">
              <a:xfrm>
                <a:off x="0" y="1937"/>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6" name="Group 65"/>
            <p:cNvGrpSpPr>
              <a:grpSpLocks/>
            </p:cNvGrpSpPr>
            <p:nvPr/>
          </p:nvGrpSpPr>
          <p:grpSpPr bwMode="auto">
            <a:xfrm>
              <a:off x="11" y="1870"/>
              <a:ext cx="2803" cy="229"/>
              <a:chOff x="0" y="2570"/>
              <a:chExt cx="2817" cy="422"/>
            </a:xfrm>
          </p:grpSpPr>
          <p:sp>
            <p:nvSpPr>
              <p:cNvPr id="173127" name="Rectangle 10"/>
              <p:cNvSpPr>
                <a:spLocks noChangeArrowheads="1"/>
              </p:cNvSpPr>
              <p:nvPr/>
            </p:nvSpPr>
            <p:spPr bwMode="auto">
              <a:xfrm>
                <a:off x="32" y="2570"/>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dirty="0">
                    <a:solidFill>
                      <a:srgbClr val="FFFFFF"/>
                    </a:solidFill>
                    <a:latin typeface="Arial Narrow" charset="0"/>
                    <a:ea typeface="ＭＳ Ｐゴシック" charset="0"/>
                    <a:cs typeface="ＭＳ Ｐゴシック" charset="0"/>
                  </a:rPr>
                  <a:t>Chapters 1–10</a:t>
                </a:r>
                <a:endParaRPr lang="en-US" sz="2400" dirty="0">
                  <a:solidFill>
                    <a:srgbClr val="FFFFFF"/>
                  </a:solidFill>
                  <a:latin typeface="Arial Narrow" charset="0"/>
                  <a:ea typeface="ＭＳ Ｐゴシック" charset="0"/>
                  <a:cs typeface="ＭＳ Ｐゴシック" charset="0"/>
                </a:endParaRPr>
              </a:p>
            </p:txBody>
          </p:sp>
          <p:sp>
            <p:nvSpPr>
              <p:cNvPr id="173128" name="Rectangle 64"/>
              <p:cNvSpPr>
                <a:spLocks noChangeArrowheads="1"/>
              </p:cNvSpPr>
              <p:nvPr/>
            </p:nvSpPr>
            <p:spPr bwMode="auto">
              <a:xfrm>
                <a:off x="0" y="2570"/>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7" name="Group 67"/>
            <p:cNvGrpSpPr>
              <a:grpSpLocks/>
            </p:cNvGrpSpPr>
            <p:nvPr/>
          </p:nvGrpSpPr>
          <p:grpSpPr bwMode="auto">
            <a:xfrm>
              <a:off x="2814" y="1870"/>
              <a:ext cx="2946" cy="229"/>
              <a:chOff x="2817" y="2570"/>
              <a:chExt cx="2961" cy="422"/>
            </a:xfrm>
          </p:grpSpPr>
          <p:sp>
            <p:nvSpPr>
              <p:cNvPr id="173125" name="Rectangle 11"/>
              <p:cNvSpPr>
                <a:spLocks noChangeArrowheads="1"/>
              </p:cNvSpPr>
              <p:nvPr/>
            </p:nvSpPr>
            <p:spPr bwMode="auto">
              <a:xfrm>
                <a:off x="2849" y="2570"/>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dirty="0">
                    <a:solidFill>
                      <a:srgbClr val="FFFFFF"/>
                    </a:solidFill>
                    <a:latin typeface="Arial Narrow" charset="0"/>
                    <a:ea typeface="ＭＳ Ｐゴシック" charset="0"/>
                    <a:cs typeface="ＭＳ Ｐゴシック" charset="0"/>
                  </a:rPr>
                  <a:t>Chapters 11–27</a:t>
                </a:r>
                <a:endParaRPr lang="en-US" sz="2400" dirty="0">
                  <a:solidFill>
                    <a:srgbClr val="FFFFFF"/>
                  </a:solidFill>
                  <a:latin typeface="Arial Narrow" charset="0"/>
                  <a:ea typeface="ＭＳ Ｐゴシック" charset="0"/>
                  <a:cs typeface="ＭＳ Ｐゴシック" charset="0"/>
                </a:endParaRPr>
              </a:p>
            </p:txBody>
          </p:sp>
          <p:sp>
            <p:nvSpPr>
              <p:cNvPr id="173126" name="Rectangle 66"/>
              <p:cNvSpPr>
                <a:spLocks noChangeArrowheads="1"/>
              </p:cNvSpPr>
              <p:nvPr/>
            </p:nvSpPr>
            <p:spPr bwMode="auto">
              <a:xfrm>
                <a:off x="2817" y="2570"/>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8" name="Group 69"/>
            <p:cNvGrpSpPr>
              <a:grpSpLocks/>
            </p:cNvGrpSpPr>
            <p:nvPr/>
          </p:nvGrpSpPr>
          <p:grpSpPr bwMode="auto">
            <a:xfrm>
              <a:off x="11" y="2099"/>
              <a:ext cx="2803" cy="228"/>
              <a:chOff x="0" y="2992"/>
              <a:chExt cx="2817" cy="422"/>
            </a:xfrm>
          </p:grpSpPr>
          <p:sp>
            <p:nvSpPr>
              <p:cNvPr id="173123" name="Rectangle 12"/>
              <p:cNvSpPr>
                <a:spLocks noChangeArrowheads="1"/>
              </p:cNvSpPr>
              <p:nvPr/>
            </p:nvSpPr>
            <p:spPr bwMode="auto">
              <a:xfrm>
                <a:off x="32" y="2992"/>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Sacrifice</a:t>
                </a:r>
                <a:endParaRPr lang="en-US" sz="2400">
                  <a:solidFill>
                    <a:srgbClr val="FFFFFF"/>
                  </a:solidFill>
                  <a:latin typeface="Arial Narrow" charset="0"/>
                  <a:ea typeface="ＭＳ Ｐゴシック" charset="0"/>
                  <a:cs typeface="ＭＳ Ｐゴシック" charset="0"/>
                </a:endParaRPr>
              </a:p>
            </p:txBody>
          </p:sp>
          <p:sp>
            <p:nvSpPr>
              <p:cNvPr id="173124" name="Rectangle 68"/>
              <p:cNvSpPr>
                <a:spLocks noChangeArrowheads="1"/>
              </p:cNvSpPr>
              <p:nvPr/>
            </p:nvSpPr>
            <p:spPr bwMode="auto">
              <a:xfrm>
                <a:off x="0" y="2992"/>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69" name="Group 71"/>
            <p:cNvGrpSpPr>
              <a:grpSpLocks/>
            </p:cNvGrpSpPr>
            <p:nvPr/>
          </p:nvGrpSpPr>
          <p:grpSpPr bwMode="auto">
            <a:xfrm>
              <a:off x="2814" y="2099"/>
              <a:ext cx="2946" cy="228"/>
              <a:chOff x="2817" y="2992"/>
              <a:chExt cx="2961" cy="422"/>
            </a:xfrm>
          </p:grpSpPr>
          <p:sp>
            <p:nvSpPr>
              <p:cNvPr id="173121" name="Rectangle 13"/>
              <p:cNvSpPr>
                <a:spLocks noChangeArrowheads="1"/>
              </p:cNvSpPr>
              <p:nvPr/>
            </p:nvSpPr>
            <p:spPr bwMode="auto">
              <a:xfrm>
                <a:off x="2849" y="2992"/>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Separation</a:t>
                </a:r>
                <a:endParaRPr lang="en-US" sz="2400">
                  <a:solidFill>
                    <a:srgbClr val="FFFFFF"/>
                  </a:solidFill>
                  <a:latin typeface="Arial Narrow" charset="0"/>
                  <a:ea typeface="ＭＳ Ｐゴシック" charset="0"/>
                  <a:cs typeface="ＭＳ Ｐゴシック" charset="0"/>
                </a:endParaRPr>
              </a:p>
            </p:txBody>
          </p:sp>
          <p:sp>
            <p:nvSpPr>
              <p:cNvPr id="173122" name="Rectangle 70"/>
              <p:cNvSpPr>
                <a:spLocks noChangeArrowheads="1"/>
              </p:cNvSpPr>
              <p:nvPr/>
            </p:nvSpPr>
            <p:spPr bwMode="auto">
              <a:xfrm>
                <a:off x="2817" y="2992"/>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0" name="Group 73"/>
            <p:cNvGrpSpPr>
              <a:grpSpLocks/>
            </p:cNvGrpSpPr>
            <p:nvPr/>
          </p:nvGrpSpPr>
          <p:grpSpPr bwMode="auto">
            <a:xfrm>
              <a:off x="11" y="2327"/>
              <a:ext cx="2803" cy="228"/>
              <a:chOff x="0" y="3414"/>
              <a:chExt cx="2817" cy="422"/>
            </a:xfrm>
          </p:grpSpPr>
          <p:sp>
            <p:nvSpPr>
              <p:cNvPr id="173119" name="Rectangle 14"/>
              <p:cNvSpPr>
                <a:spLocks noChangeArrowheads="1"/>
              </p:cNvSpPr>
              <p:nvPr/>
            </p:nvSpPr>
            <p:spPr bwMode="auto">
              <a:xfrm>
                <a:off x="32" y="3414"/>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Worshipping a Holy God</a:t>
                </a:r>
                <a:endParaRPr lang="en-US" sz="2400">
                  <a:solidFill>
                    <a:srgbClr val="FFFFFF"/>
                  </a:solidFill>
                  <a:latin typeface="Arial Narrow" charset="0"/>
                  <a:ea typeface="ＭＳ Ｐゴシック" charset="0"/>
                  <a:cs typeface="ＭＳ Ｐゴシック" charset="0"/>
                </a:endParaRPr>
              </a:p>
            </p:txBody>
          </p:sp>
          <p:sp>
            <p:nvSpPr>
              <p:cNvPr id="173120" name="Rectangle 72"/>
              <p:cNvSpPr>
                <a:spLocks noChangeArrowheads="1"/>
              </p:cNvSpPr>
              <p:nvPr/>
            </p:nvSpPr>
            <p:spPr bwMode="auto">
              <a:xfrm>
                <a:off x="0" y="3414"/>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1" name="Group 75"/>
            <p:cNvGrpSpPr>
              <a:grpSpLocks/>
            </p:cNvGrpSpPr>
            <p:nvPr/>
          </p:nvGrpSpPr>
          <p:grpSpPr bwMode="auto">
            <a:xfrm>
              <a:off x="2814" y="2327"/>
              <a:ext cx="2946" cy="228"/>
              <a:chOff x="2817" y="3414"/>
              <a:chExt cx="2961" cy="422"/>
            </a:xfrm>
          </p:grpSpPr>
          <p:sp>
            <p:nvSpPr>
              <p:cNvPr id="173117" name="Rectangle 15"/>
              <p:cNvSpPr>
                <a:spLocks noChangeArrowheads="1"/>
              </p:cNvSpPr>
              <p:nvPr/>
            </p:nvSpPr>
            <p:spPr bwMode="auto">
              <a:xfrm>
                <a:off x="2849" y="3414"/>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Walking with a Holy God</a:t>
                </a:r>
                <a:endParaRPr lang="en-US" sz="2400">
                  <a:solidFill>
                    <a:srgbClr val="FFFFFF"/>
                  </a:solidFill>
                  <a:latin typeface="Arial Narrow" charset="0"/>
                  <a:ea typeface="ＭＳ Ｐゴシック" charset="0"/>
                  <a:cs typeface="ＭＳ Ｐゴシック" charset="0"/>
                </a:endParaRPr>
              </a:p>
            </p:txBody>
          </p:sp>
          <p:sp>
            <p:nvSpPr>
              <p:cNvPr id="173118" name="Rectangle 74"/>
              <p:cNvSpPr>
                <a:spLocks noChangeArrowheads="1"/>
              </p:cNvSpPr>
              <p:nvPr/>
            </p:nvSpPr>
            <p:spPr bwMode="auto">
              <a:xfrm>
                <a:off x="2817" y="3414"/>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2" name="Group 77"/>
            <p:cNvGrpSpPr>
              <a:grpSpLocks/>
            </p:cNvGrpSpPr>
            <p:nvPr/>
          </p:nvGrpSpPr>
          <p:grpSpPr bwMode="auto">
            <a:xfrm>
              <a:off x="11" y="2555"/>
              <a:ext cx="2803" cy="229"/>
              <a:chOff x="0" y="3836"/>
              <a:chExt cx="2817" cy="422"/>
            </a:xfrm>
          </p:grpSpPr>
          <p:sp>
            <p:nvSpPr>
              <p:cNvPr id="173115" name="Rectangle 16"/>
              <p:cNvSpPr>
                <a:spLocks noChangeArrowheads="1"/>
              </p:cNvSpPr>
              <p:nvPr/>
            </p:nvSpPr>
            <p:spPr bwMode="auto">
              <a:xfrm>
                <a:off x="32" y="3836"/>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Securing Fellowship with God</a:t>
                </a:r>
                <a:endParaRPr lang="en-US" sz="2400">
                  <a:solidFill>
                    <a:srgbClr val="FFFFFF"/>
                  </a:solidFill>
                  <a:latin typeface="Arial Narrow" charset="0"/>
                  <a:ea typeface="ＭＳ Ｐゴシック" charset="0"/>
                  <a:cs typeface="ＭＳ Ｐゴシック" charset="0"/>
                </a:endParaRPr>
              </a:p>
            </p:txBody>
          </p:sp>
          <p:sp>
            <p:nvSpPr>
              <p:cNvPr id="173116" name="Rectangle 76"/>
              <p:cNvSpPr>
                <a:spLocks noChangeArrowheads="1"/>
              </p:cNvSpPr>
              <p:nvPr/>
            </p:nvSpPr>
            <p:spPr bwMode="auto">
              <a:xfrm>
                <a:off x="0" y="3836"/>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3" name="Group 79"/>
            <p:cNvGrpSpPr>
              <a:grpSpLocks/>
            </p:cNvGrpSpPr>
            <p:nvPr/>
          </p:nvGrpSpPr>
          <p:grpSpPr bwMode="auto">
            <a:xfrm>
              <a:off x="2814" y="2555"/>
              <a:ext cx="2946" cy="229"/>
              <a:chOff x="2817" y="3836"/>
              <a:chExt cx="2961" cy="422"/>
            </a:xfrm>
          </p:grpSpPr>
          <p:sp>
            <p:nvSpPr>
              <p:cNvPr id="173113" name="Rectangle 17"/>
              <p:cNvSpPr>
                <a:spLocks noChangeArrowheads="1"/>
              </p:cNvSpPr>
              <p:nvPr/>
            </p:nvSpPr>
            <p:spPr bwMode="auto">
              <a:xfrm>
                <a:off x="2849" y="3836"/>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Continuing Fellowship with God</a:t>
                </a:r>
                <a:endParaRPr lang="en-US" sz="2400">
                  <a:solidFill>
                    <a:srgbClr val="FFFFFF"/>
                  </a:solidFill>
                  <a:latin typeface="Arial Narrow" charset="0"/>
                  <a:ea typeface="ＭＳ Ｐゴシック" charset="0"/>
                  <a:cs typeface="ＭＳ Ｐゴシック" charset="0"/>
                </a:endParaRPr>
              </a:p>
            </p:txBody>
          </p:sp>
          <p:sp>
            <p:nvSpPr>
              <p:cNvPr id="173114" name="Rectangle 78"/>
              <p:cNvSpPr>
                <a:spLocks noChangeArrowheads="1"/>
              </p:cNvSpPr>
              <p:nvPr/>
            </p:nvSpPr>
            <p:spPr bwMode="auto">
              <a:xfrm>
                <a:off x="2817" y="3836"/>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4" name="Group 81"/>
            <p:cNvGrpSpPr>
              <a:grpSpLocks/>
            </p:cNvGrpSpPr>
            <p:nvPr/>
          </p:nvGrpSpPr>
          <p:grpSpPr bwMode="auto">
            <a:xfrm>
              <a:off x="11" y="2784"/>
              <a:ext cx="2803" cy="228"/>
              <a:chOff x="0" y="4258"/>
              <a:chExt cx="2817" cy="422"/>
            </a:xfrm>
          </p:grpSpPr>
          <p:sp>
            <p:nvSpPr>
              <p:cNvPr id="173111" name="Rectangle 18"/>
              <p:cNvSpPr>
                <a:spLocks noChangeArrowheads="1"/>
              </p:cNvSpPr>
              <p:nvPr/>
            </p:nvSpPr>
            <p:spPr bwMode="auto">
              <a:xfrm>
                <a:off x="32" y="4258"/>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Approaching God</a:t>
                </a:r>
                <a:endParaRPr lang="en-US" sz="2400">
                  <a:solidFill>
                    <a:srgbClr val="FFFFFF"/>
                  </a:solidFill>
                  <a:latin typeface="Arial Narrow" charset="0"/>
                  <a:ea typeface="ＭＳ Ｐゴシック" charset="0"/>
                  <a:cs typeface="ＭＳ Ｐゴシック" charset="0"/>
                </a:endParaRPr>
              </a:p>
            </p:txBody>
          </p:sp>
          <p:sp>
            <p:nvSpPr>
              <p:cNvPr id="173112" name="Rectangle 80"/>
              <p:cNvSpPr>
                <a:spLocks noChangeArrowheads="1"/>
              </p:cNvSpPr>
              <p:nvPr/>
            </p:nvSpPr>
            <p:spPr bwMode="auto">
              <a:xfrm>
                <a:off x="0" y="4258"/>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5" name="Group 83"/>
            <p:cNvGrpSpPr>
              <a:grpSpLocks/>
            </p:cNvGrpSpPr>
            <p:nvPr/>
          </p:nvGrpSpPr>
          <p:grpSpPr bwMode="auto">
            <a:xfrm>
              <a:off x="2814" y="2784"/>
              <a:ext cx="2946" cy="228"/>
              <a:chOff x="2817" y="4258"/>
              <a:chExt cx="2961" cy="422"/>
            </a:xfrm>
          </p:grpSpPr>
          <p:sp>
            <p:nvSpPr>
              <p:cNvPr id="173109" name="Rectangle 19"/>
              <p:cNvSpPr>
                <a:spLocks noChangeArrowheads="1"/>
              </p:cNvSpPr>
              <p:nvPr/>
            </p:nvSpPr>
            <p:spPr bwMode="auto">
              <a:xfrm>
                <a:off x="2849" y="4258"/>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Appeasing God</a:t>
                </a:r>
                <a:endParaRPr lang="en-US" sz="2400">
                  <a:solidFill>
                    <a:srgbClr val="FFFFFF"/>
                  </a:solidFill>
                  <a:latin typeface="Arial Narrow" charset="0"/>
                  <a:ea typeface="ＭＳ Ｐゴシック" charset="0"/>
                  <a:cs typeface="ＭＳ Ｐゴシック" charset="0"/>
                </a:endParaRPr>
              </a:p>
            </p:txBody>
          </p:sp>
          <p:sp>
            <p:nvSpPr>
              <p:cNvPr id="173110" name="Rectangle 82"/>
              <p:cNvSpPr>
                <a:spLocks noChangeArrowheads="1"/>
              </p:cNvSpPr>
              <p:nvPr/>
            </p:nvSpPr>
            <p:spPr bwMode="auto">
              <a:xfrm>
                <a:off x="2817" y="4258"/>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6" name="Group 85"/>
            <p:cNvGrpSpPr>
              <a:grpSpLocks/>
            </p:cNvGrpSpPr>
            <p:nvPr/>
          </p:nvGrpSpPr>
          <p:grpSpPr bwMode="auto">
            <a:xfrm>
              <a:off x="11" y="3012"/>
              <a:ext cx="1388" cy="342"/>
              <a:chOff x="0" y="4680"/>
              <a:chExt cx="1395" cy="633"/>
            </a:xfrm>
          </p:grpSpPr>
          <p:sp>
            <p:nvSpPr>
              <p:cNvPr id="173107" name="Rectangle 20"/>
              <p:cNvSpPr>
                <a:spLocks noChangeArrowheads="1"/>
              </p:cNvSpPr>
              <p:nvPr/>
            </p:nvSpPr>
            <p:spPr bwMode="auto">
              <a:xfrm>
                <a:off x="32" y="4680"/>
                <a:ext cx="133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Narrow" charset="0"/>
                    <a:ea typeface="ＭＳ Ｐゴシック" charset="0"/>
                    <a:cs typeface="ＭＳ Ｐゴシック" charset="0"/>
                  </a:rPr>
                  <a:t>Perfect Sacrifices</a:t>
                </a:r>
                <a:endParaRPr lang="en-US" sz="2000" dirty="0">
                  <a:solidFill>
                    <a:srgbClr val="FFFFFF"/>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FFFFFF"/>
                    </a:solidFill>
                    <a:latin typeface="Arial Narrow" charset="0"/>
                    <a:ea typeface="ＭＳ Ｐゴシック" charset="0"/>
                    <a:cs typeface="ＭＳ Ｐゴシック" charset="0"/>
                  </a:rPr>
                  <a:t>(1–7)</a:t>
                </a:r>
                <a:endParaRPr lang="en-US" sz="2000" dirty="0">
                  <a:solidFill>
                    <a:srgbClr val="FFFFFF"/>
                  </a:solidFill>
                  <a:latin typeface="Arial Narrow" charset="0"/>
                  <a:ea typeface="ＭＳ Ｐゴシック" charset="0"/>
                  <a:cs typeface="ＭＳ Ｐゴシック" charset="0"/>
                </a:endParaRPr>
              </a:p>
            </p:txBody>
          </p:sp>
          <p:sp>
            <p:nvSpPr>
              <p:cNvPr id="173108" name="Rectangle 84"/>
              <p:cNvSpPr>
                <a:spLocks noChangeArrowheads="1"/>
              </p:cNvSpPr>
              <p:nvPr/>
            </p:nvSpPr>
            <p:spPr bwMode="auto">
              <a:xfrm>
                <a:off x="0" y="4680"/>
                <a:ext cx="139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7" name="Group 87"/>
            <p:cNvGrpSpPr>
              <a:grpSpLocks/>
            </p:cNvGrpSpPr>
            <p:nvPr/>
          </p:nvGrpSpPr>
          <p:grpSpPr bwMode="auto">
            <a:xfrm>
              <a:off x="1399" y="3012"/>
              <a:ext cx="1415" cy="342"/>
              <a:chOff x="1395" y="4680"/>
              <a:chExt cx="1422" cy="633"/>
            </a:xfrm>
          </p:grpSpPr>
          <p:sp>
            <p:nvSpPr>
              <p:cNvPr id="173105" name="Rectangle 21"/>
              <p:cNvSpPr>
                <a:spLocks noChangeArrowheads="1"/>
              </p:cNvSpPr>
              <p:nvPr/>
            </p:nvSpPr>
            <p:spPr bwMode="auto">
              <a:xfrm>
                <a:off x="1427" y="4680"/>
                <a:ext cx="135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Narrow" charset="0"/>
                    <a:ea typeface="ＭＳ Ｐゴシック" charset="0"/>
                    <a:cs typeface="ＭＳ Ｐゴシック" charset="0"/>
                  </a:rPr>
                  <a:t> Perfect Priests</a:t>
                </a:r>
                <a:endParaRPr lang="en-US" sz="2000" dirty="0">
                  <a:solidFill>
                    <a:srgbClr val="FFFFFF"/>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FFFFFF"/>
                    </a:solidFill>
                    <a:latin typeface="Arial Narrow" charset="0"/>
                    <a:ea typeface="ＭＳ Ｐゴシック" charset="0"/>
                    <a:cs typeface="ＭＳ Ｐゴシック" charset="0"/>
                  </a:rPr>
                  <a:t>(8–10)</a:t>
                </a:r>
                <a:endParaRPr lang="en-US" sz="2000" dirty="0">
                  <a:solidFill>
                    <a:srgbClr val="FFFFFF"/>
                  </a:solidFill>
                  <a:latin typeface="Arial Narrow" charset="0"/>
                  <a:ea typeface="ＭＳ Ｐゴシック" charset="0"/>
                  <a:cs typeface="ＭＳ Ｐゴシック" charset="0"/>
                </a:endParaRPr>
              </a:p>
            </p:txBody>
          </p:sp>
          <p:sp>
            <p:nvSpPr>
              <p:cNvPr id="173106" name="Rectangle 86"/>
              <p:cNvSpPr>
                <a:spLocks noChangeArrowheads="1"/>
              </p:cNvSpPr>
              <p:nvPr/>
            </p:nvSpPr>
            <p:spPr bwMode="auto">
              <a:xfrm>
                <a:off x="1395" y="4680"/>
                <a:ext cx="142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8" name="Group 89"/>
            <p:cNvGrpSpPr>
              <a:grpSpLocks/>
            </p:cNvGrpSpPr>
            <p:nvPr/>
          </p:nvGrpSpPr>
          <p:grpSpPr bwMode="auto">
            <a:xfrm>
              <a:off x="2814" y="3012"/>
              <a:ext cx="2946" cy="342"/>
              <a:chOff x="2817" y="4680"/>
              <a:chExt cx="2961" cy="633"/>
            </a:xfrm>
          </p:grpSpPr>
          <p:sp>
            <p:nvSpPr>
              <p:cNvPr id="173103" name="Rectangle 22"/>
              <p:cNvSpPr>
                <a:spLocks noChangeArrowheads="1"/>
              </p:cNvSpPr>
              <p:nvPr/>
            </p:nvSpPr>
            <p:spPr bwMode="auto">
              <a:xfrm>
                <a:off x="2849" y="4680"/>
                <a:ext cx="289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2000" b="1" dirty="0">
                    <a:solidFill>
                      <a:srgbClr val="FFFFFF"/>
                    </a:solidFill>
                    <a:latin typeface="Arial Narrow" charset="0"/>
                    <a:ea typeface="ＭＳ Ｐゴシック" charset="0"/>
                    <a:cs typeface="ＭＳ Ｐゴシック" charset="0"/>
                  </a:rPr>
                  <a:t>Laws of Sanctification for…</a:t>
                </a:r>
                <a:endParaRPr lang="en-US" sz="2000" dirty="0">
                  <a:solidFill>
                    <a:srgbClr val="FFFFFF"/>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FFFFFF"/>
                    </a:solidFill>
                    <a:latin typeface="Arial Narrow" charset="0"/>
                    <a:ea typeface="ＭＳ Ｐゴシック" charset="0"/>
                    <a:cs typeface="ＭＳ Ｐゴシック" charset="0"/>
                  </a:rPr>
                  <a:t>(11–27)</a:t>
                </a:r>
                <a:endParaRPr lang="en-US" sz="2000" dirty="0">
                  <a:solidFill>
                    <a:srgbClr val="FFFFFF"/>
                  </a:solidFill>
                  <a:latin typeface="Arial Narrow" charset="0"/>
                  <a:ea typeface="ＭＳ Ｐゴシック" charset="0"/>
                  <a:cs typeface="ＭＳ Ｐゴシック" charset="0"/>
                </a:endParaRPr>
              </a:p>
            </p:txBody>
          </p:sp>
          <p:sp>
            <p:nvSpPr>
              <p:cNvPr id="173104" name="Rectangle 88"/>
              <p:cNvSpPr>
                <a:spLocks noChangeArrowheads="1"/>
              </p:cNvSpPr>
              <p:nvPr/>
            </p:nvSpPr>
            <p:spPr bwMode="auto">
              <a:xfrm>
                <a:off x="2817" y="4680"/>
                <a:ext cx="296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79" name="Group 99"/>
            <p:cNvGrpSpPr>
              <a:grpSpLocks/>
            </p:cNvGrpSpPr>
            <p:nvPr/>
          </p:nvGrpSpPr>
          <p:grpSpPr bwMode="auto">
            <a:xfrm>
              <a:off x="11" y="3672"/>
              <a:ext cx="761" cy="312"/>
              <a:chOff x="0" y="6522"/>
              <a:chExt cx="765" cy="576"/>
            </a:xfrm>
          </p:grpSpPr>
          <p:sp>
            <p:nvSpPr>
              <p:cNvPr id="173101" name="Rectangle 35"/>
              <p:cNvSpPr>
                <a:spLocks noChangeArrowheads="1"/>
              </p:cNvSpPr>
              <p:nvPr/>
            </p:nvSpPr>
            <p:spPr bwMode="auto">
              <a:xfrm>
                <a:off x="32" y="6522"/>
                <a:ext cx="70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sz="1600" dirty="0">
                    <a:solidFill>
                      <a:srgbClr val="FFFFFF"/>
                    </a:solidFill>
                    <a:latin typeface="Arial Narrow" charset="0"/>
                    <a:ea typeface="ＭＳ Ｐゴシック" charset="0"/>
                    <a:cs typeface="ＭＳ Ｐゴシック" charset="0"/>
                  </a:rPr>
                  <a:t>Uncleanness</a:t>
                </a:r>
              </a:p>
              <a:p>
                <a:pPr algn="ctr" defTabSz="914400" eaLnBrk="0" fontAlgn="base" hangingPunct="0">
                  <a:spcBef>
                    <a:spcPct val="0"/>
                  </a:spcBef>
                  <a:spcAft>
                    <a:spcPct val="0"/>
                  </a:spcAft>
                </a:pPr>
                <a:r>
                  <a:rPr lang="en-US" sz="1600" dirty="0">
                    <a:solidFill>
                      <a:srgbClr val="FFFFFF"/>
                    </a:solidFill>
                    <a:latin typeface="Arial Narrow" charset="0"/>
                    <a:ea typeface="ＭＳ Ｐゴシック" charset="0"/>
                    <a:cs typeface="ＭＳ Ｐゴシック" charset="0"/>
                  </a:rPr>
                  <a:t>(11–15)</a:t>
                </a:r>
              </a:p>
            </p:txBody>
          </p:sp>
          <p:sp>
            <p:nvSpPr>
              <p:cNvPr id="173102" name="Rectangle 98"/>
              <p:cNvSpPr>
                <a:spLocks noChangeArrowheads="1"/>
              </p:cNvSpPr>
              <p:nvPr/>
            </p:nvSpPr>
            <p:spPr bwMode="auto">
              <a:xfrm>
                <a:off x="0" y="6522"/>
                <a:ext cx="76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0" name="Group 101"/>
            <p:cNvGrpSpPr>
              <a:grpSpLocks/>
            </p:cNvGrpSpPr>
            <p:nvPr/>
          </p:nvGrpSpPr>
          <p:grpSpPr bwMode="auto">
            <a:xfrm>
              <a:off x="772" y="3672"/>
              <a:ext cx="842" cy="312"/>
              <a:chOff x="765" y="6522"/>
              <a:chExt cx="846" cy="576"/>
            </a:xfrm>
          </p:grpSpPr>
          <p:sp>
            <p:nvSpPr>
              <p:cNvPr id="173099" name="Rectangle 36"/>
              <p:cNvSpPr>
                <a:spLocks noChangeArrowheads="1"/>
              </p:cNvSpPr>
              <p:nvPr/>
            </p:nvSpPr>
            <p:spPr bwMode="auto">
              <a:xfrm>
                <a:off x="797" y="6522"/>
                <a:ext cx="78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solidFill>
                      <a:srgbClr val="FFFFFF"/>
                    </a:solidFill>
                    <a:latin typeface="Arial Narrow" charset="0"/>
                    <a:ea typeface="ＭＳ Ｐゴシック" charset="0"/>
                    <a:cs typeface="ＭＳ Ｐゴシック" charset="0"/>
                  </a:rPr>
                  <a:t>Unintentional Sin (16)</a:t>
                </a:r>
              </a:p>
            </p:txBody>
          </p:sp>
          <p:sp>
            <p:nvSpPr>
              <p:cNvPr id="173100" name="Rectangle 100"/>
              <p:cNvSpPr>
                <a:spLocks noChangeArrowheads="1"/>
              </p:cNvSpPr>
              <p:nvPr/>
            </p:nvSpPr>
            <p:spPr bwMode="auto">
              <a:xfrm>
                <a:off x="765" y="6522"/>
                <a:ext cx="84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1" name="Group 103"/>
            <p:cNvGrpSpPr>
              <a:grpSpLocks/>
            </p:cNvGrpSpPr>
            <p:nvPr/>
          </p:nvGrpSpPr>
          <p:grpSpPr bwMode="auto">
            <a:xfrm>
              <a:off x="1614" y="3672"/>
              <a:ext cx="797" cy="312"/>
              <a:chOff x="1611" y="6522"/>
              <a:chExt cx="801" cy="576"/>
            </a:xfrm>
          </p:grpSpPr>
          <p:sp>
            <p:nvSpPr>
              <p:cNvPr id="173097" name="Rectangle 37"/>
              <p:cNvSpPr>
                <a:spLocks noChangeArrowheads="1"/>
              </p:cNvSpPr>
              <p:nvPr/>
            </p:nvSpPr>
            <p:spPr bwMode="auto">
              <a:xfrm>
                <a:off x="1643" y="6522"/>
                <a:ext cx="737"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solidFill>
                      <a:srgbClr val="FFFFFF"/>
                    </a:solidFill>
                    <a:latin typeface="Arial Narrow" charset="0"/>
                    <a:ea typeface="ＭＳ Ｐゴシック" charset="0"/>
                    <a:cs typeface="ＭＳ Ｐゴシック" charset="0"/>
                  </a:rPr>
                  <a:t>Tabernacle</a:t>
                </a:r>
              </a:p>
              <a:p>
                <a:pPr algn="ctr" defTabSz="914400" eaLnBrk="0" fontAlgn="base" hangingPunct="0">
                  <a:spcBef>
                    <a:spcPct val="0"/>
                  </a:spcBef>
                  <a:spcAft>
                    <a:spcPct val="0"/>
                  </a:spcAft>
                </a:pPr>
                <a:r>
                  <a:rPr lang="en-US">
                    <a:solidFill>
                      <a:srgbClr val="FFFFFF"/>
                    </a:solidFill>
                    <a:latin typeface="Arial Narrow" charset="0"/>
                    <a:ea typeface="ＭＳ Ｐゴシック" charset="0"/>
                    <a:cs typeface="ＭＳ Ｐゴシック" charset="0"/>
                  </a:rPr>
                  <a:t>(17)</a:t>
                </a:r>
              </a:p>
            </p:txBody>
          </p:sp>
          <p:sp>
            <p:nvSpPr>
              <p:cNvPr id="173098" name="Rectangle 102"/>
              <p:cNvSpPr>
                <a:spLocks noChangeArrowheads="1"/>
              </p:cNvSpPr>
              <p:nvPr/>
            </p:nvSpPr>
            <p:spPr bwMode="auto">
              <a:xfrm>
                <a:off x="1611" y="6522"/>
                <a:ext cx="801"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2" name="Group 105"/>
            <p:cNvGrpSpPr>
              <a:grpSpLocks/>
            </p:cNvGrpSpPr>
            <p:nvPr/>
          </p:nvGrpSpPr>
          <p:grpSpPr bwMode="auto">
            <a:xfrm>
              <a:off x="2411" y="3672"/>
              <a:ext cx="672" cy="312"/>
              <a:chOff x="2412" y="6522"/>
              <a:chExt cx="675" cy="576"/>
            </a:xfrm>
          </p:grpSpPr>
          <p:sp>
            <p:nvSpPr>
              <p:cNvPr id="173095" name="Rectangle 38"/>
              <p:cNvSpPr>
                <a:spLocks noChangeArrowheads="1"/>
              </p:cNvSpPr>
              <p:nvPr/>
            </p:nvSpPr>
            <p:spPr bwMode="auto">
              <a:xfrm>
                <a:off x="2444" y="6522"/>
                <a:ext cx="6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dirty="0">
                    <a:solidFill>
                      <a:srgbClr val="FFFFFF"/>
                    </a:solidFill>
                    <a:latin typeface="Arial Narrow" charset="0"/>
                    <a:ea typeface="ＭＳ Ｐゴシック" charset="0"/>
                    <a:cs typeface="ＭＳ Ｐゴシック" charset="0"/>
                  </a:rPr>
                  <a:t>Crimes</a:t>
                </a:r>
              </a:p>
              <a:p>
                <a:pPr algn="ctr" defTabSz="914400" eaLnBrk="0" fontAlgn="base" hangingPunct="0">
                  <a:spcBef>
                    <a:spcPct val="0"/>
                  </a:spcBef>
                  <a:spcAft>
                    <a:spcPct val="0"/>
                  </a:spcAft>
                </a:pPr>
                <a:r>
                  <a:rPr lang="en-US" dirty="0">
                    <a:solidFill>
                      <a:srgbClr val="FFFFFF"/>
                    </a:solidFill>
                    <a:latin typeface="Arial Narrow" charset="0"/>
                    <a:ea typeface="ＭＳ Ｐゴシック" charset="0"/>
                    <a:cs typeface="ＭＳ Ｐゴシック" charset="0"/>
                  </a:rPr>
                  <a:t>(18–20)</a:t>
                </a:r>
              </a:p>
            </p:txBody>
          </p:sp>
          <p:sp>
            <p:nvSpPr>
              <p:cNvPr id="173096" name="Rectangle 104"/>
              <p:cNvSpPr>
                <a:spLocks noChangeArrowheads="1"/>
              </p:cNvSpPr>
              <p:nvPr/>
            </p:nvSpPr>
            <p:spPr bwMode="auto">
              <a:xfrm>
                <a:off x="2412" y="6522"/>
                <a:ext cx="67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3" name="Group 107"/>
            <p:cNvGrpSpPr>
              <a:grpSpLocks/>
            </p:cNvGrpSpPr>
            <p:nvPr/>
          </p:nvGrpSpPr>
          <p:grpSpPr bwMode="auto">
            <a:xfrm>
              <a:off x="3083" y="3672"/>
              <a:ext cx="680" cy="312"/>
              <a:chOff x="3087" y="6522"/>
              <a:chExt cx="684" cy="576"/>
            </a:xfrm>
          </p:grpSpPr>
          <p:sp>
            <p:nvSpPr>
              <p:cNvPr id="173093" name="Rectangle 39"/>
              <p:cNvSpPr>
                <a:spLocks noChangeArrowheads="1"/>
              </p:cNvSpPr>
              <p:nvPr/>
            </p:nvSpPr>
            <p:spPr bwMode="auto">
              <a:xfrm>
                <a:off x="3119" y="6522"/>
                <a:ext cx="62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dirty="0">
                    <a:solidFill>
                      <a:srgbClr val="FFFFFF"/>
                    </a:solidFill>
                    <a:latin typeface="Arial Narrow" charset="0"/>
                    <a:ea typeface="ＭＳ Ｐゴシック" charset="0"/>
                    <a:cs typeface="ＭＳ Ｐゴシック" charset="0"/>
                  </a:rPr>
                  <a:t>Priests</a:t>
                </a:r>
              </a:p>
              <a:p>
                <a:pPr algn="ctr" defTabSz="914400" eaLnBrk="0" fontAlgn="base" hangingPunct="0">
                  <a:spcBef>
                    <a:spcPct val="0"/>
                  </a:spcBef>
                  <a:spcAft>
                    <a:spcPct val="0"/>
                  </a:spcAft>
                </a:pPr>
                <a:r>
                  <a:rPr lang="en-US" dirty="0">
                    <a:solidFill>
                      <a:srgbClr val="FFFFFF"/>
                    </a:solidFill>
                    <a:latin typeface="Arial Narrow" charset="0"/>
                    <a:ea typeface="ＭＳ Ｐゴシック" charset="0"/>
                    <a:cs typeface="ＭＳ Ｐゴシック" charset="0"/>
                  </a:rPr>
                  <a:t>(21–22)</a:t>
                </a:r>
              </a:p>
            </p:txBody>
          </p:sp>
          <p:sp>
            <p:nvSpPr>
              <p:cNvPr id="173094" name="Rectangle 106"/>
              <p:cNvSpPr>
                <a:spLocks noChangeArrowheads="1"/>
              </p:cNvSpPr>
              <p:nvPr/>
            </p:nvSpPr>
            <p:spPr bwMode="auto">
              <a:xfrm>
                <a:off x="3087" y="6522"/>
                <a:ext cx="684"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4" name="Group 109"/>
            <p:cNvGrpSpPr>
              <a:grpSpLocks/>
            </p:cNvGrpSpPr>
            <p:nvPr/>
          </p:nvGrpSpPr>
          <p:grpSpPr bwMode="auto">
            <a:xfrm>
              <a:off x="3763" y="3672"/>
              <a:ext cx="663" cy="312"/>
              <a:chOff x="3771" y="6522"/>
              <a:chExt cx="666" cy="576"/>
            </a:xfrm>
          </p:grpSpPr>
          <p:sp>
            <p:nvSpPr>
              <p:cNvPr id="173091" name="Rectangle 40"/>
              <p:cNvSpPr>
                <a:spLocks noChangeArrowheads="1"/>
              </p:cNvSpPr>
              <p:nvPr/>
            </p:nvSpPr>
            <p:spPr bwMode="auto">
              <a:xfrm>
                <a:off x="3803" y="6522"/>
                <a:ext cx="60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dirty="0">
                    <a:solidFill>
                      <a:srgbClr val="FFFFFF"/>
                    </a:solidFill>
                    <a:latin typeface="Arial Narrow" charset="0"/>
                    <a:ea typeface="ＭＳ Ｐゴシック" charset="0"/>
                    <a:cs typeface="ＭＳ Ｐゴシック" charset="0"/>
                  </a:rPr>
                  <a:t>Worship</a:t>
                </a:r>
              </a:p>
              <a:p>
                <a:pPr algn="ctr" defTabSz="914400" eaLnBrk="0" fontAlgn="base" hangingPunct="0">
                  <a:spcBef>
                    <a:spcPct val="0"/>
                  </a:spcBef>
                  <a:spcAft>
                    <a:spcPct val="0"/>
                  </a:spcAft>
                </a:pPr>
                <a:r>
                  <a:rPr lang="en-US" dirty="0">
                    <a:solidFill>
                      <a:srgbClr val="FFFFFF"/>
                    </a:solidFill>
                    <a:latin typeface="Arial Narrow" charset="0"/>
                    <a:ea typeface="ＭＳ Ｐゴシック" charset="0"/>
                    <a:cs typeface="ＭＳ Ｐゴシック" charset="0"/>
                  </a:rPr>
                  <a:t>(23–24)</a:t>
                </a:r>
              </a:p>
            </p:txBody>
          </p:sp>
          <p:sp>
            <p:nvSpPr>
              <p:cNvPr id="173092" name="Rectangle 108"/>
              <p:cNvSpPr>
                <a:spLocks noChangeArrowheads="1"/>
              </p:cNvSpPr>
              <p:nvPr/>
            </p:nvSpPr>
            <p:spPr bwMode="auto">
              <a:xfrm>
                <a:off x="3771" y="6522"/>
                <a:ext cx="66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5" name="Group 111"/>
            <p:cNvGrpSpPr>
              <a:grpSpLocks/>
            </p:cNvGrpSpPr>
            <p:nvPr/>
          </p:nvGrpSpPr>
          <p:grpSpPr bwMode="auto">
            <a:xfrm>
              <a:off x="4426" y="3672"/>
              <a:ext cx="609" cy="312"/>
              <a:chOff x="4437" y="6522"/>
              <a:chExt cx="612" cy="576"/>
            </a:xfrm>
          </p:grpSpPr>
          <p:sp>
            <p:nvSpPr>
              <p:cNvPr id="173089" name="Rectangle 41"/>
              <p:cNvSpPr>
                <a:spLocks noChangeArrowheads="1"/>
              </p:cNvSpPr>
              <p:nvPr/>
            </p:nvSpPr>
            <p:spPr bwMode="auto">
              <a:xfrm>
                <a:off x="4469" y="6522"/>
                <a:ext cx="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dirty="0">
                    <a:solidFill>
                      <a:srgbClr val="FFFFFF"/>
                    </a:solidFill>
                    <a:latin typeface="Arial Narrow" charset="0"/>
                    <a:ea typeface="ＭＳ Ｐゴシック" charset="0"/>
                    <a:cs typeface="ＭＳ Ｐゴシック" charset="0"/>
                  </a:rPr>
                  <a:t>Canaan</a:t>
                </a:r>
              </a:p>
              <a:p>
                <a:pPr algn="ctr" defTabSz="914400" eaLnBrk="0" fontAlgn="base" hangingPunct="0">
                  <a:spcBef>
                    <a:spcPct val="0"/>
                  </a:spcBef>
                  <a:spcAft>
                    <a:spcPct val="0"/>
                  </a:spcAft>
                </a:pPr>
                <a:r>
                  <a:rPr lang="en-US" dirty="0">
                    <a:solidFill>
                      <a:srgbClr val="FFFFFF"/>
                    </a:solidFill>
                    <a:latin typeface="Arial Narrow" charset="0"/>
                    <a:ea typeface="ＭＳ Ｐゴシック" charset="0"/>
                    <a:cs typeface="ＭＳ Ｐゴシック" charset="0"/>
                  </a:rPr>
                  <a:t>(25–26)</a:t>
                </a:r>
              </a:p>
            </p:txBody>
          </p:sp>
          <p:sp>
            <p:nvSpPr>
              <p:cNvPr id="173090" name="Rectangle 110"/>
              <p:cNvSpPr>
                <a:spLocks noChangeArrowheads="1"/>
              </p:cNvSpPr>
              <p:nvPr/>
            </p:nvSpPr>
            <p:spPr bwMode="auto">
              <a:xfrm>
                <a:off x="4437" y="6522"/>
                <a:ext cx="612"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nvGrpSpPr>
            <p:cNvPr id="173086" name="Group 113"/>
            <p:cNvGrpSpPr>
              <a:grpSpLocks/>
            </p:cNvGrpSpPr>
            <p:nvPr/>
          </p:nvGrpSpPr>
          <p:grpSpPr bwMode="auto">
            <a:xfrm>
              <a:off x="5035" y="3672"/>
              <a:ext cx="725" cy="312"/>
              <a:chOff x="5049" y="6522"/>
              <a:chExt cx="729" cy="576"/>
            </a:xfrm>
          </p:grpSpPr>
          <p:sp>
            <p:nvSpPr>
              <p:cNvPr id="173087" name="Rectangle 42"/>
              <p:cNvSpPr>
                <a:spLocks noChangeArrowheads="1"/>
              </p:cNvSpPr>
              <p:nvPr/>
            </p:nvSpPr>
            <p:spPr bwMode="auto">
              <a:xfrm>
                <a:off x="5081" y="6522"/>
                <a:ext cx="665"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solidFill>
                      <a:srgbClr val="FFFFFF"/>
                    </a:solidFill>
                    <a:latin typeface="Arial Narrow" charset="0"/>
                    <a:ea typeface="ＭＳ Ｐゴシック" charset="0"/>
                    <a:cs typeface="ＭＳ Ｐゴシック" charset="0"/>
                  </a:rPr>
                  <a:t>Vows</a:t>
                </a:r>
              </a:p>
              <a:p>
                <a:pPr algn="ctr" defTabSz="914400" eaLnBrk="0" fontAlgn="base" hangingPunct="0">
                  <a:spcBef>
                    <a:spcPct val="0"/>
                  </a:spcBef>
                  <a:spcAft>
                    <a:spcPct val="0"/>
                  </a:spcAft>
                </a:pPr>
                <a:r>
                  <a:rPr lang="en-US">
                    <a:solidFill>
                      <a:srgbClr val="FFFFFF"/>
                    </a:solidFill>
                    <a:latin typeface="Arial Narrow" charset="0"/>
                    <a:ea typeface="ＭＳ Ｐゴシック" charset="0"/>
                    <a:cs typeface="ＭＳ Ｐゴシック" charset="0"/>
                  </a:rPr>
                  <a:t>(27)</a:t>
                </a:r>
              </a:p>
            </p:txBody>
          </p:sp>
          <p:sp>
            <p:nvSpPr>
              <p:cNvPr id="173088" name="Rectangle 112"/>
              <p:cNvSpPr>
                <a:spLocks noChangeArrowheads="1"/>
              </p:cNvSpPr>
              <p:nvPr/>
            </p:nvSpPr>
            <p:spPr bwMode="auto">
              <a:xfrm>
                <a:off x="5049" y="6522"/>
                <a:ext cx="729"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34881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2"/>
          <p:cNvSpPr>
            <a:spLocks noGrp="1" noChangeArrowheads="1"/>
          </p:cNvSpPr>
          <p:nvPr>
            <p:ph type="title" idx="4294967295"/>
          </p:nvPr>
        </p:nvSpPr>
        <p:spPr/>
        <p:txBody>
          <a:bodyPr/>
          <a:lstStyle/>
          <a:p>
            <a:pPr eaLnBrk="1" hangingPunct="1"/>
            <a:r>
              <a:rPr lang="en-US" sz="4000">
                <a:latin typeface="Arial" charset="0"/>
                <a:ea typeface="ＭＳ Ｐゴシック" charset="0"/>
              </a:rPr>
              <a:t>Leviticus 11-16 Chart</a:t>
            </a:r>
          </a:p>
        </p:txBody>
      </p:sp>
      <p:sp>
        <p:nvSpPr>
          <p:cNvPr id="273410"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200">
              <a:solidFill>
                <a:srgbClr val="000000"/>
              </a:solidFill>
              <a:latin typeface="Arial" charset="0"/>
              <a:ea typeface="ＭＳ Ｐゴシック" charset="0"/>
              <a:cs typeface="Arial" charset="0"/>
            </a:endParaRPr>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24" name="Text Box 4"/>
          <p:cNvSpPr txBox="1">
            <a:spLocks noChangeArrowheads="1"/>
          </p:cNvSpPr>
          <p:nvPr/>
        </p:nvSpPr>
        <p:spPr bwMode="auto">
          <a:xfrm>
            <a:off x="1447800" y="487363"/>
            <a:ext cx="1895475"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Offerings 1–7</a:t>
            </a: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73414"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nvGrpSpPr>
            <p:cNvPr id="273447"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2" name="Text Box 12"/>
          <p:cNvSpPr txBox="1">
            <a:spLocks noChangeArrowheads="1"/>
          </p:cNvSpPr>
          <p:nvPr/>
        </p:nvSpPr>
        <p:spPr bwMode="auto">
          <a:xfrm>
            <a:off x="1219200" y="4953000"/>
            <a:ext cx="18954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Sacrifices</a:t>
            </a:r>
          </a:p>
        </p:txBody>
      </p:sp>
      <p:sp>
        <p:nvSpPr>
          <p:cNvPr id="158733" name="Text Box 13"/>
          <p:cNvSpPr txBox="1">
            <a:spLocks noChangeArrowheads="1"/>
          </p:cNvSpPr>
          <p:nvPr/>
        </p:nvSpPr>
        <p:spPr bwMode="auto">
          <a:xfrm>
            <a:off x="4495800" y="4953000"/>
            <a:ext cx="2590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Separation</a:t>
            </a:r>
          </a:p>
        </p:txBody>
      </p:sp>
      <p:sp>
        <p:nvSpPr>
          <p:cNvPr id="158734" name="Text Box 14"/>
          <p:cNvSpPr txBox="1">
            <a:spLocks noChangeArrowheads="1"/>
          </p:cNvSpPr>
          <p:nvPr/>
        </p:nvSpPr>
        <p:spPr bwMode="auto">
          <a:xfrm rot="17112393">
            <a:off x="-634206" y="2688431"/>
            <a:ext cx="39497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Worship 1–3</a:t>
            </a:r>
          </a:p>
        </p:txBody>
      </p:sp>
      <p:sp>
        <p:nvSpPr>
          <p:cNvPr id="158735" name="Text Box 15"/>
          <p:cNvSpPr txBox="1">
            <a:spLocks noChangeArrowheads="1"/>
          </p:cNvSpPr>
          <p:nvPr/>
        </p:nvSpPr>
        <p:spPr bwMode="auto">
          <a:xfrm rot="17082697">
            <a:off x="10319" y="2815432"/>
            <a:ext cx="38195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Restoration 4–6:7</a:t>
            </a:r>
          </a:p>
        </p:txBody>
      </p:sp>
      <p:sp>
        <p:nvSpPr>
          <p:cNvPr id="158736" name="Text Box 16"/>
          <p:cNvSpPr txBox="1">
            <a:spLocks noChangeArrowheads="1"/>
          </p:cNvSpPr>
          <p:nvPr/>
        </p:nvSpPr>
        <p:spPr bwMode="auto">
          <a:xfrm rot="17108616">
            <a:off x="520701" y="2574925"/>
            <a:ext cx="4195762"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dirty="0">
                <a:solidFill>
                  <a:srgbClr val="FFFFFF"/>
                </a:solidFill>
                <a:latin typeface="Arial"/>
                <a:ea typeface="Times New Roman" pitchFamily="-111" charset="0"/>
                <a:cs typeface="Arial"/>
              </a:rPr>
              <a:t>Directions 6:8–7:38</a:t>
            </a:r>
          </a:p>
        </p:txBody>
      </p:sp>
      <p:sp>
        <p:nvSpPr>
          <p:cNvPr id="158737" name="Text Box 17"/>
          <p:cNvSpPr txBox="1">
            <a:spLocks noChangeArrowheads="1"/>
          </p:cNvSpPr>
          <p:nvPr/>
        </p:nvSpPr>
        <p:spPr bwMode="auto">
          <a:xfrm rot="17096383">
            <a:off x="1844675" y="3187700"/>
            <a:ext cx="396398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a:solidFill>
                  <a:srgbClr val="FFFFFF"/>
                </a:solidFill>
                <a:latin typeface="Arial"/>
                <a:ea typeface="Times New Roman" pitchFamily="-111" charset="0"/>
                <a:cs typeface="Arial"/>
              </a:rPr>
              <a:t>Contaminated 10</a:t>
            </a: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50" name="Text Box 30"/>
          <p:cNvSpPr txBox="1">
            <a:spLocks noChangeArrowheads="1"/>
          </p:cNvSpPr>
          <p:nvPr/>
        </p:nvSpPr>
        <p:spPr bwMode="auto">
          <a:xfrm rot="17096383">
            <a:off x="3020219" y="3661569"/>
            <a:ext cx="27019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a:solidFill>
                  <a:srgbClr val="FFFFFF"/>
                </a:solidFill>
                <a:latin typeface="Arial"/>
                <a:ea typeface="Times New Roman" pitchFamily="-111" charset="0"/>
                <a:cs typeface="Arial"/>
              </a:rPr>
              <a:t>Food 11</a:t>
            </a:r>
          </a:p>
        </p:txBody>
      </p:sp>
      <p:sp>
        <p:nvSpPr>
          <p:cNvPr id="158751" name="Text Box 31"/>
          <p:cNvSpPr txBox="1">
            <a:spLocks noChangeArrowheads="1"/>
          </p:cNvSpPr>
          <p:nvPr/>
        </p:nvSpPr>
        <p:spPr bwMode="auto">
          <a:xfrm rot="17096383">
            <a:off x="3586957" y="3124994"/>
            <a:ext cx="38544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a:solidFill>
                  <a:srgbClr val="FFFFFF"/>
                </a:solidFill>
                <a:latin typeface="Arial"/>
                <a:ea typeface="Times New Roman" pitchFamily="-111" charset="0"/>
                <a:cs typeface="Arial"/>
              </a:rPr>
              <a:t>Atonement 16</a:t>
            </a: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r" defTabSz="914400" eaLnBrk="0" fontAlgn="base" hangingPunct="0">
              <a:spcBef>
                <a:spcPct val="0"/>
              </a:spcBef>
              <a:spcAft>
                <a:spcPct val="0"/>
              </a:spcAft>
              <a:defRPr/>
            </a:pPr>
            <a:endParaRPr lang="en-US" sz="1200">
              <a:solidFill>
                <a:srgbClr val="000000"/>
              </a:solidFill>
              <a:latin typeface="Arial"/>
              <a:ea typeface="Times New Roman" pitchFamily="-111" charset="0"/>
              <a:cs typeface="Arial"/>
            </a:endParaRPr>
          </a:p>
        </p:txBody>
      </p:sp>
      <p:sp>
        <p:nvSpPr>
          <p:cNvPr id="158754" name="Text Box 34"/>
          <p:cNvSpPr txBox="1">
            <a:spLocks noChangeArrowheads="1"/>
          </p:cNvSpPr>
          <p:nvPr/>
        </p:nvSpPr>
        <p:spPr bwMode="auto">
          <a:xfrm>
            <a:off x="838200" y="5638800"/>
            <a:ext cx="2514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Worship</a:t>
            </a:r>
          </a:p>
        </p:txBody>
      </p:sp>
      <p:sp>
        <p:nvSpPr>
          <p:cNvPr id="158755" name="Text Box 35"/>
          <p:cNvSpPr txBox="1">
            <a:spLocks noChangeArrowheads="1"/>
          </p:cNvSpPr>
          <p:nvPr/>
        </p:nvSpPr>
        <p:spPr bwMode="auto">
          <a:xfrm>
            <a:off x="4572000" y="5668963"/>
            <a:ext cx="2209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Times New Roman" pitchFamily="-111" charset="0"/>
                <a:cs typeface="Arial"/>
              </a:rPr>
              <a:t>Walk</a:t>
            </a:r>
          </a:p>
        </p:txBody>
      </p:sp>
      <p:sp>
        <p:nvSpPr>
          <p:cNvPr id="158756" name="Text Box 36"/>
          <p:cNvSpPr txBox="1">
            <a:spLocks noChangeArrowheads="1"/>
          </p:cNvSpPr>
          <p:nvPr/>
        </p:nvSpPr>
        <p:spPr bwMode="auto">
          <a:xfrm>
            <a:off x="3124200" y="487363"/>
            <a:ext cx="1895475"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Priests  8–10</a:t>
            </a: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r" defTabSz="914400" eaLnBrk="0" fontAlgn="base" hangingPunct="0">
              <a:spcBef>
                <a:spcPct val="0"/>
              </a:spcBef>
              <a:spcAft>
                <a:spcPct val="0"/>
              </a:spcAft>
              <a:defRPr/>
            </a:pPr>
            <a:endParaRPr lang="en-US" sz="1200">
              <a:solidFill>
                <a:srgbClr val="000000"/>
              </a:solidFill>
              <a:latin typeface="Arial"/>
              <a:ea typeface="Times New Roman" pitchFamily="-108" charset="0"/>
              <a:cs typeface="Arial"/>
            </a:endParaRPr>
          </a:p>
        </p:txBody>
      </p:sp>
      <p:sp>
        <p:nvSpPr>
          <p:cNvPr id="158758" name="Text Box 38"/>
          <p:cNvSpPr txBox="1">
            <a:spLocks noChangeArrowheads="1"/>
          </p:cNvSpPr>
          <p:nvPr/>
        </p:nvSpPr>
        <p:spPr bwMode="auto">
          <a:xfrm rot="21591997">
            <a:off x="4572000" y="487363"/>
            <a:ext cx="18288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Times New Roman" pitchFamily="-111" charset="0"/>
                <a:cs typeface="Arial"/>
              </a:rPr>
              <a:t>Purity        11–16</a:t>
            </a:r>
          </a:p>
        </p:txBody>
      </p:sp>
      <p:sp>
        <p:nvSpPr>
          <p:cNvPr id="158759" name="Text Box 39"/>
          <p:cNvSpPr txBox="1">
            <a:spLocks noChangeArrowheads="1"/>
          </p:cNvSpPr>
          <p:nvPr/>
        </p:nvSpPr>
        <p:spPr bwMode="auto">
          <a:xfrm rot="17121546">
            <a:off x="1142207" y="3244056"/>
            <a:ext cx="38417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dirty="0">
                <a:solidFill>
                  <a:srgbClr val="FFFFFF"/>
                </a:solidFill>
                <a:latin typeface="Arial"/>
                <a:ea typeface="Times New Roman" pitchFamily="-111" charset="0"/>
                <a:cs typeface="Arial"/>
              </a:rPr>
              <a:t>Commenced 8–9</a:t>
            </a:r>
          </a:p>
        </p:txBody>
      </p:sp>
      <p:sp>
        <p:nvSpPr>
          <p:cNvPr id="158760" name="Text Box 40"/>
          <p:cNvSpPr txBox="1">
            <a:spLocks noChangeArrowheads="1"/>
          </p:cNvSpPr>
          <p:nvPr/>
        </p:nvSpPr>
        <p:spPr bwMode="auto">
          <a:xfrm rot="17096383">
            <a:off x="3508375" y="3657600"/>
            <a:ext cx="2700338"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2800" b="1" dirty="0">
                <a:solidFill>
                  <a:srgbClr val="FFFFFF"/>
                </a:solidFill>
                <a:latin typeface="Arial"/>
                <a:ea typeface="Times New Roman" pitchFamily="-111" charset="0"/>
                <a:cs typeface="Arial"/>
              </a:rPr>
              <a:t>Body 12–15</a:t>
            </a:r>
          </a:p>
        </p:txBody>
      </p:sp>
      <p:sp>
        <p:nvSpPr>
          <p:cNvPr id="273445" name="Text Box 41"/>
          <p:cNvSpPr txBox="1">
            <a:spLocks noChangeArrowheads="1"/>
          </p:cNvSpPr>
          <p:nvPr/>
        </p:nvSpPr>
        <p:spPr bwMode="auto">
          <a:xfrm>
            <a:off x="8374063"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124</a:t>
            </a:r>
          </a:p>
        </p:txBody>
      </p:sp>
    </p:spTree>
    <p:extLst>
      <p:ext uri="{BB962C8B-B14F-4D97-AF65-F5344CB8AC3E}">
        <p14:creationId xmlns:p14="http://schemas.microsoft.com/office/powerpoint/2010/main" val="2574313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8758"/>
                                        </p:tgtEl>
                                        <p:attrNameLst>
                                          <p:attrName>style.visibility</p:attrName>
                                        </p:attrNameLst>
                                      </p:cBhvr>
                                      <p:to>
                                        <p:strVal val="visible"/>
                                      </p:to>
                                    </p:set>
                                    <p:animEffect transition="in" filter="dissolve">
                                      <p:cBhvr>
                                        <p:cTn id="7" dur="500"/>
                                        <p:tgtEl>
                                          <p:spTgt spid="158758"/>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58733"/>
                                        </p:tgtEl>
                                        <p:attrNameLst>
                                          <p:attrName>style.visibility</p:attrName>
                                        </p:attrNameLst>
                                      </p:cBhvr>
                                      <p:to>
                                        <p:strVal val="visible"/>
                                      </p:to>
                                    </p:set>
                                    <p:animEffect transition="in" filter="dissolve">
                                      <p:cBhvr>
                                        <p:cTn id="11" dur="500"/>
                                        <p:tgtEl>
                                          <p:spTgt spid="158733"/>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158755"/>
                                        </p:tgtEl>
                                        <p:attrNameLst>
                                          <p:attrName>style.visibility</p:attrName>
                                        </p:attrNameLst>
                                      </p:cBhvr>
                                      <p:to>
                                        <p:strVal val="visible"/>
                                      </p:to>
                                    </p:set>
                                    <p:animEffect transition="in" filter="dissolve">
                                      <p:cBhvr>
                                        <p:cTn id="15" dur="500"/>
                                        <p:tgtEl>
                                          <p:spTgt spid="158755"/>
                                        </p:tgtEl>
                                      </p:cBhvr>
                                    </p:animEffect>
                                  </p:childTnLst>
                                </p:cTn>
                              </p:par>
                            </p:childTnLst>
                          </p:cTn>
                        </p:par>
                        <p:par>
                          <p:cTn id="16" fill="hold" nodeType="afterGroup">
                            <p:stCondLst>
                              <p:cond delay="9500"/>
                            </p:stCondLst>
                            <p:childTnLst>
                              <p:par>
                                <p:cTn id="17" presetID="9" presetClass="entr" presetSubtype="0" fill="hold" grpId="0" nodeType="afterEffect">
                                  <p:stCondLst>
                                    <p:cond delay="8000"/>
                                  </p:stCondLst>
                                  <p:childTnLst>
                                    <p:set>
                                      <p:cBhvr>
                                        <p:cTn id="18" dur="1" fill="hold">
                                          <p:stCondLst>
                                            <p:cond delay="0"/>
                                          </p:stCondLst>
                                        </p:cTn>
                                        <p:tgtEl>
                                          <p:spTgt spid="158750"/>
                                        </p:tgtEl>
                                        <p:attrNameLst>
                                          <p:attrName>style.visibility</p:attrName>
                                        </p:attrNameLst>
                                      </p:cBhvr>
                                      <p:to>
                                        <p:strVal val="visible"/>
                                      </p:to>
                                    </p:set>
                                    <p:animEffect transition="in" filter="dissolve">
                                      <p:cBhvr>
                                        <p:cTn id="19" dur="500"/>
                                        <p:tgtEl>
                                          <p:spTgt spid="158750"/>
                                        </p:tgtEl>
                                      </p:cBhvr>
                                    </p:animEffect>
                                  </p:childTnLst>
                                </p:cTn>
                              </p:par>
                            </p:childTnLst>
                          </p:cTn>
                        </p:par>
                        <p:par>
                          <p:cTn id="20" fill="hold" nodeType="afterGroup">
                            <p:stCondLst>
                              <p:cond delay="18000"/>
                            </p:stCondLst>
                            <p:childTnLst>
                              <p:par>
                                <p:cTn id="21" presetID="9" presetClass="entr" presetSubtype="0" fill="hold" grpId="0" nodeType="afterEffect">
                                  <p:stCondLst>
                                    <p:cond delay="2000"/>
                                  </p:stCondLst>
                                  <p:childTnLst>
                                    <p:set>
                                      <p:cBhvr>
                                        <p:cTn id="22" dur="1" fill="hold">
                                          <p:stCondLst>
                                            <p:cond delay="0"/>
                                          </p:stCondLst>
                                        </p:cTn>
                                        <p:tgtEl>
                                          <p:spTgt spid="158760"/>
                                        </p:tgtEl>
                                        <p:attrNameLst>
                                          <p:attrName>style.visibility</p:attrName>
                                        </p:attrNameLst>
                                      </p:cBhvr>
                                      <p:to>
                                        <p:strVal val="visible"/>
                                      </p:to>
                                    </p:set>
                                    <p:animEffect transition="in" filter="dissolve">
                                      <p:cBhvr>
                                        <p:cTn id="23" dur="500"/>
                                        <p:tgtEl>
                                          <p:spTgt spid="158760"/>
                                        </p:tgtEl>
                                      </p:cBhvr>
                                    </p:animEffect>
                                  </p:childTnLst>
                                </p:cTn>
                              </p:par>
                            </p:childTnLst>
                          </p:cTn>
                        </p:par>
                        <p:par>
                          <p:cTn id="24" fill="hold" nodeType="afterGroup">
                            <p:stCondLst>
                              <p:cond delay="20500"/>
                            </p:stCondLst>
                            <p:childTnLst>
                              <p:par>
                                <p:cTn id="25" presetID="9" presetClass="entr" presetSubtype="0" fill="hold" grpId="0" nodeType="afterEffect">
                                  <p:stCondLst>
                                    <p:cond delay="2000"/>
                                  </p:stCondLst>
                                  <p:childTnLst>
                                    <p:set>
                                      <p:cBhvr>
                                        <p:cTn id="26" dur="1" fill="hold">
                                          <p:stCondLst>
                                            <p:cond delay="0"/>
                                          </p:stCondLst>
                                        </p:cTn>
                                        <p:tgtEl>
                                          <p:spTgt spid="158751"/>
                                        </p:tgtEl>
                                        <p:attrNameLst>
                                          <p:attrName>style.visibility</p:attrName>
                                        </p:attrNameLst>
                                      </p:cBhvr>
                                      <p:to>
                                        <p:strVal val="visible"/>
                                      </p:to>
                                    </p:set>
                                    <p:animEffect transition="in" filter="dissolve">
                                      <p:cBhvr>
                                        <p:cTn id="27" dur="500"/>
                                        <p:tgtEl>
                                          <p:spTgt spid="158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3" grpId="0" autoUpdateAnimBg="0"/>
      <p:bldP spid="158750" grpId="0" autoUpdateAnimBg="0"/>
      <p:bldP spid="158751" grpId="0" autoUpdateAnimBg="0"/>
      <p:bldP spid="158755" grpId="0" autoUpdateAnimBg="0"/>
      <p:bldP spid="158758" grpId="0" autoUpdateAnimBg="0"/>
      <p:bldP spid="15876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2099" name="Text Box 3"/>
          <p:cNvSpPr txBox="1">
            <a:spLocks noChangeArrowheads="1"/>
          </p:cNvSpPr>
          <p:nvPr/>
        </p:nvSpPr>
        <p:spPr bwMode="auto">
          <a:xfrm>
            <a:off x="152400" y="1355725"/>
            <a:ext cx="8991600" cy="2554288"/>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358775" indent="-358775" defTabSz="914400" fontAlgn="base">
              <a:spcBef>
                <a:spcPct val="50000"/>
              </a:spcBef>
              <a:spcAft>
                <a:spcPct val="0"/>
              </a:spcAft>
              <a:buFontTx/>
              <a:buChar char="•"/>
              <a:defRPr/>
            </a:pPr>
            <a:r>
              <a:rPr lang="en-US" sz="4000" b="1" dirty="0">
                <a:solidFill>
                  <a:srgbClr val="FFFFFF"/>
                </a:solidFill>
                <a:effectLst>
                  <a:outerShdw blurRad="38100" dist="38100" dir="2700000" algn="tl">
                    <a:srgbClr val="808080"/>
                  </a:outerShdw>
                </a:effectLst>
                <a:latin typeface="Arial" charset="0"/>
                <a:cs typeface="Arial" charset="0"/>
              </a:rPr>
              <a:t>Clean = life, health, holiness</a:t>
            </a:r>
          </a:p>
          <a:p>
            <a:pPr marL="358775" indent="-358775" defTabSz="914400" fontAlgn="base">
              <a:spcBef>
                <a:spcPct val="50000"/>
              </a:spcBef>
              <a:spcAft>
                <a:spcPct val="0"/>
              </a:spcAft>
              <a:buFontTx/>
              <a:buChar char="•"/>
              <a:defRPr/>
            </a:pPr>
            <a:r>
              <a:rPr lang="en-US" sz="4000" b="1" dirty="0">
                <a:solidFill>
                  <a:srgbClr val="FFFFFF"/>
                </a:solidFill>
                <a:effectLst>
                  <a:outerShdw blurRad="38100" dist="38100" dir="2700000" algn="tl">
                    <a:srgbClr val="808080"/>
                  </a:outerShdw>
                </a:effectLst>
                <a:latin typeface="Arial" charset="0"/>
                <a:cs typeface="Arial" charset="0"/>
              </a:rPr>
              <a:t>Unclean = death, illness, profane</a:t>
            </a:r>
          </a:p>
          <a:p>
            <a:pPr marL="358775" indent="-358775" defTabSz="914400" fontAlgn="base">
              <a:spcBef>
                <a:spcPct val="50000"/>
              </a:spcBef>
              <a:spcAft>
                <a:spcPct val="0"/>
              </a:spcAft>
              <a:buFontTx/>
              <a:buChar char="•"/>
              <a:defRPr/>
            </a:pPr>
            <a:r>
              <a:rPr lang="en-US" sz="4000" b="1" dirty="0">
                <a:solidFill>
                  <a:srgbClr val="FFFFFF"/>
                </a:solidFill>
                <a:effectLst>
                  <a:outerShdw blurRad="38100" dist="38100" dir="2700000" algn="tl">
                    <a:srgbClr val="808080"/>
                  </a:outerShdw>
                </a:effectLst>
                <a:latin typeface="Arial" charset="0"/>
                <a:cs typeface="Arial" charset="0"/>
              </a:rPr>
              <a:t>Separation and special status</a:t>
            </a:r>
          </a:p>
        </p:txBody>
      </p:sp>
      <p:sp>
        <p:nvSpPr>
          <p:cNvPr id="772101" name="Rectangle 5"/>
          <p:cNvSpPr>
            <a:spLocks noGrp="1" noChangeArrowheads="1"/>
          </p:cNvSpPr>
          <p:nvPr>
            <p:ph type="title" idx="4294967295"/>
          </p:nvPr>
        </p:nvSpPr>
        <p:spPr>
          <a:xfrm>
            <a:off x="381000" y="228600"/>
            <a:ext cx="8570913" cy="701675"/>
          </a:xfrm>
          <a:solidFill>
            <a:schemeClr val="tx1"/>
          </a:solidFill>
        </p:spPr>
        <p:txBody>
          <a:bodyPr anchor="t">
            <a:spAutoFit/>
          </a:bodyPr>
          <a:lstStyle/>
          <a:p>
            <a:pPr eaLnBrk="1" hangingPunct="1">
              <a:spcBef>
                <a:spcPct val="50000"/>
              </a:spcBef>
              <a:defRPr/>
            </a:pPr>
            <a:r>
              <a:rPr lang="en-US" sz="4000" b="1" dirty="0">
                <a:solidFill>
                  <a:schemeClr val="bg1"/>
                </a:solidFill>
                <a:effectLst>
                  <a:outerShdw blurRad="38100" dist="38100" dir="2700000" algn="tl">
                    <a:srgbClr val="808080"/>
                  </a:outerShdw>
                </a:effectLst>
                <a:latin typeface="Arial" charset="0"/>
                <a:ea typeface="ＭＳ Ｐゴシック" charset="0"/>
                <a:cs typeface="Arial" charset="0"/>
              </a:rPr>
              <a:t>Clean and Unclean (Lev. 11)</a:t>
            </a:r>
          </a:p>
        </p:txBody>
      </p:sp>
    </p:spTree>
    <p:extLst>
      <p:ext uri="{BB962C8B-B14F-4D97-AF65-F5344CB8AC3E}">
        <p14:creationId xmlns:p14="http://schemas.microsoft.com/office/powerpoint/2010/main" val="26990196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nodeType="afterGroup">
                            <p:stCondLst>
                              <p:cond delay="39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81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0"/>
            <a:ext cx="3994150" cy="982663"/>
          </a:xfrm>
        </p:spPr>
        <p:txBody>
          <a:bodyPr/>
          <a:lstStyle/>
          <a:p>
            <a:r>
              <a:rPr kumimoji="0" lang="en-US" b="1">
                <a:latin typeface="Arial" charset="0"/>
                <a:ea typeface="ＭＳ Ｐゴシック" charset="0"/>
                <a:cs typeface="ＭＳ Ｐゴシック" charset="0"/>
              </a:rPr>
              <a:t>What foods?</a:t>
            </a:r>
            <a:endParaRPr kumimoji="0" lang="en-US">
              <a:latin typeface="Arial" charset="0"/>
              <a:ea typeface="ＭＳ Ｐゴシック" charset="0"/>
              <a:cs typeface="ＭＳ Ｐゴシック" charset="0"/>
            </a:endParaRPr>
          </a:p>
        </p:txBody>
      </p:sp>
      <p:pic>
        <p:nvPicPr>
          <p:cNvPr id="299014" name="Picture 6"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302000"/>
            <a:ext cx="5334000" cy="3556000"/>
          </a:xfrm>
        </p:spPr>
      </p:pic>
      <p:sp>
        <p:nvSpPr>
          <p:cNvPr id="299013" name="Rectangle 5"/>
          <p:cNvSpPr>
            <a:spLocks noChangeArrowheads="1"/>
          </p:cNvSpPr>
          <p:nvPr/>
        </p:nvSpPr>
        <p:spPr bwMode="auto">
          <a:xfrm rot="19731131">
            <a:off x="1543050" y="904875"/>
            <a:ext cx="6483350" cy="4359275"/>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altLang="zh-CN" sz="4000" b="1" dirty="0">
                <a:solidFill>
                  <a:srgbClr val="FFFFFF"/>
                </a:solidFill>
                <a:effectLst>
                  <a:glow rad="101600">
                    <a:srgbClr val="000000"/>
                  </a:glow>
                </a:effectLst>
                <a:latin typeface="Arial" charset="0"/>
                <a:ea typeface="SimSun" charset="0"/>
                <a:cs typeface="SimSun" charset="0"/>
              </a:rPr>
              <a:t>Camel, rabbit, bacon, ham, snake, and the eagle, vulture, raven, certain kites and owls, the gull, any kind of hawk, the stork, any kind of heron, and the bat.</a:t>
            </a:r>
            <a:endParaRPr lang="en-US" sz="4000" b="1" dirty="0">
              <a:solidFill>
                <a:srgbClr val="FFFFFF"/>
              </a:solidFill>
              <a:effectLst>
                <a:glow rad="101600">
                  <a:srgbClr val="000000"/>
                </a:glow>
              </a:effectLst>
              <a:latin typeface="Arial" charset="0"/>
              <a:ea typeface="SimSun" charset="0"/>
              <a:cs typeface="SimSun" charset="0"/>
            </a:endParaRPr>
          </a:p>
        </p:txBody>
      </p:sp>
      <p:sp>
        <p:nvSpPr>
          <p:cNvPr id="277508" name="TextBox 5"/>
          <p:cNvSpPr txBox="1">
            <a:spLocks noChangeArrowheads="1"/>
          </p:cNvSpPr>
          <p:nvPr/>
        </p:nvSpPr>
        <p:spPr bwMode="auto">
          <a:xfrm>
            <a:off x="555625" y="6324600"/>
            <a:ext cx="2568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fontAlgn="base">
              <a:spcBef>
                <a:spcPct val="20000"/>
              </a:spcBef>
              <a:spcAft>
                <a:spcPct val="0"/>
              </a:spcAft>
              <a:buClr>
                <a:srgbClr val="FF9933"/>
              </a:buClr>
            </a:pPr>
            <a:r>
              <a:rPr lang="en-US" sz="2800">
                <a:latin typeface="Arial Black" charset="0"/>
              </a:rPr>
              <a:t>Leviticus 11</a:t>
            </a:r>
          </a:p>
        </p:txBody>
      </p:sp>
      <p:sp>
        <p:nvSpPr>
          <p:cNvPr id="6" name="Text Box 9"/>
          <p:cNvSpPr txBox="1">
            <a:spLocks noChangeArrowheads="1"/>
          </p:cNvSpPr>
          <p:nvPr/>
        </p:nvSpPr>
        <p:spPr bwMode="auto">
          <a:xfrm>
            <a:off x="8288338" y="76200"/>
            <a:ext cx="696912" cy="461963"/>
          </a:xfrm>
          <a:prstGeom prst="rect">
            <a:avLst/>
          </a:prstGeom>
          <a:solidFill>
            <a:srgbClr val="000099"/>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spTree>
    <p:extLst>
      <p:ext uri="{BB962C8B-B14F-4D97-AF65-F5344CB8AC3E}">
        <p14:creationId xmlns:p14="http://schemas.microsoft.com/office/powerpoint/2010/main" val="40502198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Rectangle 4"/>
          <p:cNvSpPr>
            <a:spLocks noGrp="1" noChangeArrowheads="1"/>
          </p:cNvSpPr>
          <p:nvPr>
            <p:ph type="title"/>
          </p:nvPr>
        </p:nvSpPr>
        <p:spPr>
          <a:xfrm>
            <a:off x="3880961" y="-304800"/>
            <a:ext cx="738664" cy="7162800"/>
          </a:xfrm>
          <a:solidFill>
            <a:srgbClr val="FF0000"/>
          </a:solidFill>
        </p:spPr>
        <p:txBody>
          <a:bodyPr vert="eaVert" anchor="t">
            <a:spAutoFit/>
          </a:bodyPr>
          <a:lstStyle/>
          <a:p>
            <a:pPr>
              <a:spcBef>
                <a:spcPct val="50000"/>
              </a:spcBef>
              <a:defRPr/>
            </a:pPr>
            <a:r>
              <a:rPr lang="ru-RU" altLang="ja-JP" sz="3600" dirty="0">
                <a:solidFill>
                  <a:srgbClr val="FFFFFF"/>
                </a:solidFill>
                <a:latin typeface="Tahoma" charset="0"/>
                <a:ea typeface="ＭＳ Ｐゴシック" charset="0"/>
                <a:cs typeface="ＭＳ Ｐゴシック" charset="0"/>
              </a:rPr>
              <a:t>"</a:t>
            </a:r>
            <a:r>
              <a:rPr lang="en-US" altLang="ja-JP" sz="3600" dirty="0">
                <a:solidFill>
                  <a:srgbClr val="FFFFFF"/>
                </a:solidFill>
                <a:latin typeface="Tahoma" charset="0"/>
                <a:ea typeface="ＭＳ Ｐゴシック" charset="0"/>
                <a:cs typeface="ＭＳ Ｐゴシック" charset="0"/>
              </a:rPr>
              <a:t>Get up, Peter! Kill and eat!</a:t>
            </a:r>
            <a:r>
              <a:rPr lang="ru-RU" altLang="ja-JP" sz="3600" dirty="0">
                <a:solidFill>
                  <a:srgbClr val="FFFFFF"/>
                </a:solidFill>
                <a:latin typeface="Tahoma" charset="0"/>
                <a:ea typeface="ＭＳ Ｐゴシック" charset="0"/>
                <a:cs typeface="ＭＳ Ｐゴシック" charset="0"/>
              </a:rPr>
              <a:t>"</a:t>
            </a:r>
            <a:endParaRPr lang="en-US" sz="3600" dirty="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kern="0" dirty="0">
                <a:solidFill>
                  <a:srgbClr val="000000"/>
                </a:solidFill>
                <a:effectLst>
                  <a:glow rad="254000">
                    <a:srgbClr val="FFFFFF">
                      <a:alpha val="86000"/>
                    </a:srgbClr>
                  </a:glow>
                </a:effectLst>
                <a:latin typeface="Arial"/>
                <a:ea typeface="ＭＳ Ｐゴシック" charset="0"/>
                <a:cs typeface="ＭＳ Ｐゴシック" charset="0"/>
              </a:rPr>
              <a:t>Peter Prep</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a:lstStyle/>
          <a:p>
            <a:pPr marL="742950" lvl="1" indent="-285750" algn="ctr" defTabSz="914400" fontAlgn="base">
              <a:spcBef>
                <a:spcPct val="20000"/>
              </a:spcBef>
              <a:spcAft>
                <a:spcPct val="0"/>
              </a:spcAft>
              <a:defRPr/>
            </a:pPr>
            <a:r>
              <a:rPr lang="en-US" altLang="zh-CN" sz="3600" b="1" kern="0" dirty="0">
                <a:solidFill>
                  <a:srgbClr val="000000"/>
                </a:solidFill>
                <a:effectLst>
                  <a:glow rad="254000">
                    <a:srgbClr val="FFFFFF">
                      <a:alpha val="86000"/>
                    </a:srgbClr>
                  </a:glow>
                </a:effectLst>
                <a:latin typeface="Tahoma"/>
                <a:ea typeface="SimSun" pitchFamily="2" charset="-122"/>
                <a:cs typeface="SimSun" pitchFamily="2" charset="-122"/>
              </a:rPr>
              <a:t>Eat </a:t>
            </a:r>
            <a:r>
              <a:rPr lang="ru-RU" altLang="zh-CN" sz="3600" b="1" kern="0" dirty="0">
                <a:solidFill>
                  <a:srgbClr val="000000"/>
                </a:solidFill>
                <a:effectLst>
                  <a:glow rad="254000">
                    <a:srgbClr val="FFFFFF">
                      <a:alpha val="86000"/>
                    </a:srgbClr>
                  </a:glow>
                </a:effectLst>
                <a:latin typeface="Tahoma"/>
                <a:ea typeface="SimSun" pitchFamily="2" charset="-122"/>
                <a:cs typeface="SimSun" pitchFamily="2" charset="-122"/>
              </a:rPr>
              <a:t>"</a:t>
            </a:r>
            <a:r>
              <a:rPr lang="en-US" altLang="zh-CN" sz="3600" b="1" kern="0" dirty="0">
                <a:solidFill>
                  <a:srgbClr val="000000"/>
                </a:solidFill>
                <a:effectLst>
                  <a:glow rad="254000">
                    <a:srgbClr val="FFFFFF">
                      <a:alpha val="86000"/>
                    </a:srgbClr>
                  </a:glow>
                </a:effectLst>
                <a:latin typeface="Tahoma"/>
                <a:ea typeface="SimSun" pitchFamily="2" charset="-122"/>
                <a:cs typeface="SimSun" pitchFamily="2" charset="-122"/>
              </a:rPr>
              <a:t>unclean</a:t>
            </a:r>
            <a:r>
              <a:rPr lang="ru-RU" altLang="zh-CN" sz="3600" b="1" kern="0" dirty="0">
                <a:solidFill>
                  <a:srgbClr val="000000"/>
                </a:solidFill>
                <a:effectLst>
                  <a:glow rad="254000">
                    <a:srgbClr val="FFFFFF">
                      <a:alpha val="86000"/>
                    </a:srgbClr>
                  </a:glow>
                </a:effectLst>
                <a:latin typeface="Tahoma"/>
                <a:ea typeface="SimSun" pitchFamily="2" charset="-122"/>
                <a:cs typeface="SimSun" pitchFamily="2" charset="-122"/>
              </a:rPr>
              <a:t>"</a:t>
            </a:r>
            <a:r>
              <a:rPr lang="en-US" altLang="zh-CN" sz="3600" b="1" kern="0" dirty="0">
                <a:solidFill>
                  <a:srgbClr val="000000"/>
                </a:solidFill>
                <a:effectLst>
                  <a:glow rad="254000">
                    <a:srgbClr val="FFFFFF">
                      <a:alpha val="86000"/>
                    </a:srgbClr>
                  </a:glow>
                </a:effectLst>
                <a:latin typeface="Tahoma"/>
                <a:ea typeface="SimSun" pitchFamily="2" charset="-122"/>
                <a:cs typeface="SimSun" pitchFamily="2" charset="-122"/>
              </a:rPr>
              <a:t> food (Acts 10:8-16)</a:t>
            </a:r>
            <a:endParaRPr lang="en-US" altLang="zh-CN" sz="3200" b="1" kern="0" dirty="0">
              <a:solidFill>
                <a:srgbClr val="000000"/>
              </a:solidFill>
              <a:effectLst>
                <a:glow rad="254000">
                  <a:srgbClr val="FFFFFF">
                    <a:alpha val="86000"/>
                  </a:srgbClr>
                </a:glow>
              </a:effectLst>
              <a:latin typeface="Tahoma"/>
              <a:ea typeface="SimSun" pitchFamily="2" charset="-122"/>
              <a:cs typeface="SimSun" pitchFamily="2" charset="-122"/>
            </a:endParaRPr>
          </a:p>
          <a:p>
            <a:pPr marL="1143000" lvl="2" indent="-228600" algn="ctr" defTabSz="914400" fontAlgn="base">
              <a:spcBef>
                <a:spcPct val="20000"/>
              </a:spcBef>
              <a:spcAft>
                <a:spcPct val="0"/>
              </a:spcAft>
              <a:defRPr/>
            </a:pPr>
            <a:r>
              <a:rPr lang="en-US" altLang="zh-CN" sz="36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	The sheet </a:t>
            </a:r>
            <a:r>
              <a:rPr lang="ru-RU" altLang="zh-CN" sz="36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a:t>
            </a:r>
            <a:r>
              <a:rPr lang="en-US" altLang="zh-CN" sz="36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contained all kinds of four-footed animals, as well as reptiles of the earth and birds of the air</a:t>
            </a:r>
            <a:r>
              <a:rPr lang="ru-RU" altLang="zh-CN" sz="36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a:t>
            </a:r>
            <a:r>
              <a:rPr lang="en-US" altLang="zh-CN" sz="3600" b="1" kern="0" dirty="0">
                <a:solidFill>
                  <a:srgbClr val="000000"/>
                </a:solidFill>
                <a:effectLst>
                  <a:glow rad="254000">
                    <a:srgbClr val="FFFFFF">
                      <a:alpha val="86000"/>
                    </a:srgbClr>
                  </a:glow>
                </a:effectLst>
                <a:latin typeface="Franklin Gothic Medium" pitchFamily="-112" charset="0"/>
                <a:ea typeface="SimSun" pitchFamily="2" charset="-122"/>
                <a:cs typeface="SimSun" pitchFamily="2" charset="-122"/>
              </a:rPr>
              <a:t> (Acts 10:12) </a:t>
            </a:r>
          </a:p>
        </p:txBody>
      </p:sp>
    </p:spTree>
    <p:extLst>
      <p:ext uri="{BB962C8B-B14F-4D97-AF65-F5344CB8AC3E}">
        <p14:creationId xmlns:p14="http://schemas.microsoft.com/office/powerpoint/2010/main" val="269325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Text Box 4"/>
          <p:cNvSpPr txBox="1">
            <a:spLocks noChangeArrowheads="1"/>
          </p:cNvSpPr>
          <p:nvPr/>
        </p:nvSpPr>
        <p:spPr bwMode="auto">
          <a:xfrm>
            <a:off x="457200" y="1355725"/>
            <a:ext cx="8686800" cy="3478213"/>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271463" indent="-271463" defTabSz="914400" fontAlgn="base">
              <a:spcBef>
                <a:spcPct val="50000"/>
              </a:spcBef>
              <a:spcAft>
                <a:spcPct val="0"/>
              </a:spcAft>
              <a:buFontTx/>
              <a:buChar char="•"/>
              <a:defRPr/>
            </a:pPr>
            <a:r>
              <a:rPr lang="en-US" sz="4000" b="1" dirty="0">
                <a:solidFill>
                  <a:srgbClr val="FFFFFF"/>
                </a:solidFill>
                <a:effectLst>
                  <a:outerShdw blurRad="50800" dist="63500" dir="2700000" algn="tl" rotWithShape="0">
                    <a:srgbClr val="000000"/>
                  </a:outerShdw>
                </a:effectLst>
                <a:latin typeface="Arial"/>
                <a:cs typeface="Arial"/>
              </a:rPr>
              <a:t>Clean = life, health, holiness</a:t>
            </a:r>
          </a:p>
          <a:p>
            <a:pPr marL="271463" indent="-271463" defTabSz="914400" fontAlgn="base">
              <a:spcBef>
                <a:spcPct val="50000"/>
              </a:spcBef>
              <a:spcAft>
                <a:spcPct val="0"/>
              </a:spcAft>
              <a:buFontTx/>
              <a:buChar char="•"/>
              <a:defRPr/>
            </a:pPr>
            <a:r>
              <a:rPr lang="en-US" sz="4000" b="1" dirty="0">
                <a:solidFill>
                  <a:srgbClr val="FFFFFF"/>
                </a:solidFill>
                <a:effectLst>
                  <a:outerShdw blurRad="50800" dist="63500" dir="2700000" algn="tl" rotWithShape="0">
                    <a:srgbClr val="000000"/>
                  </a:outerShdw>
                </a:effectLst>
                <a:latin typeface="Arial"/>
                <a:cs typeface="Arial"/>
              </a:rPr>
              <a:t>Unclean = death, illness, profane</a:t>
            </a:r>
          </a:p>
          <a:p>
            <a:pPr marL="271463" indent="-271463" defTabSz="914400" fontAlgn="base">
              <a:spcBef>
                <a:spcPct val="50000"/>
              </a:spcBef>
              <a:spcAft>
                <a:spcPct val="0"/>
              </a:spcAft>
              <a:buFontTx/>
              <a:buChar char="•"/>
              <a:defRPr/>
            </a:pPr>
            <a:r>
              <a:rPr lang="en-US" sz="4000" b="1" dirty="0">
                <a:solidFill>
                  <a:srgbClr val="FFFFFF"/>
                </a:solidFill>
                <a:effectLst>
                  <a:outerShdw blurRad="50800" dist="63500" dir="2700000" algn="tl" rotWithShape="0">
                    <a:srgbClr val="000000"/>
                  </a:outerShdw>
                </a:effectLst>
                <a:latin typeface="Arial"/>
                <a:cs typeface="Arial"/>
              </a:rPr>
              <a:t>Separation and special status</a:t>
            </a:r>
          </a:p>
          <a:p>
            <a:pPr marL="271463" indent="-271463" defTabSz="914400" fontAlgn="base">
              <a:spcBef>
                <a:spcPct val="50000"/>
              </a:spcBef>
              <a:spcAft>
                <a:spcPct val="0"/>
              </a:spcAft>
              <a:buFontTx/>
              <a:buChar char="•"/>
              <a:defRPr/>
            </a:pPr>
            <a:endParaRPr lang="en-US" sz="4000" b="1" u="sng" dirty="0">
              <a:solidFill>
                <a:srgbClr val="FFFFFF"/>
              </a:solidFill>
              <a:effectLst>
                <a:outerShdw blurRad="50800" dist="63500" dir="2700000" algn="tl" rotWithShape="0">
                  <a:srgbClr val="000000"/>
                </a:outerShdw>
              </a:effectLst>
              <a:latin typeface="Arial"/>
              <a:cs typeface="Arial"/>
            </a:endParaRPr>
          </a:p>
        </p:txBody>
      </p:sp>
      <p:sp>
        <p:nvSpPr>
          <p:cNvPr id="159749" name="Rectangle 5"/>
          <p:cNvSpPr>
            <a:spLocks noGrp="1" noChangeArrowheads="1"/>
          </p:cNvSpPr>
          <p:nvPr>
            <p:ph type="title" idx="4294967295"/>
          </p:nvPr>
        </p:nvSpPr>
        <p:spPr>
          <a:xfrm>
            <a:off x="685800" y="457200"/>
            <a:ext cx="7772400" cy="70167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rPr>
              <a:t>Clean &amp; Unclean (Lev. 11)</a:t>
            </a:r>
          </a:p>
        </p:txBody>
      </p:sp>
      <p:sp>
        <p:nvSpPr>
          <p:cNvPr id="5" name="Text Box 9"/>
          <p:cNvSpPr txBox="1">
            <a:spLocks noChangeArrowheads="1"/>
          </p:cNvSpPr>
          <p:nvPr/>
        </p:nvSpPr>
        <p:spPr bwMode="auto">
          <a:xfrm>
            <a:off x="8288338" y="76200"/>
            <a:ext cx="696912" cy="461963"/>
          </a:xfrm>
          <a:prstGeom prst="rect">
            <a:avLst/>
          </a:prstGeom>
          <a:solidFill>
            <a:srgbClr val="000099"/>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125</a:t>
            </a:r>
          </a:p>
        </p:txBody>
      </p:sp>
    </p:spTree>
    <p:extLst>
      <p:ext uri="{BB962C8B-B14F-4D97-AF65-F5344CB8AC3E}">
        <p14:creationId xmlns:p14="http://schemas.microsoft.com/office/powerpoint/2010/main" val="3944999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dissolve">
                                      <p:cBhvr>
                                        <p:cTn id="7" dur="75"/>
                                        <p:tgtEl>
                                          <p:spTgt spid="159748">
                                            <p:txEl>
                                              <p:pRg st="0" end="0"/>
                                            </p:txEl>
                                          </p:spTgt>
                                        </p:tgtEl>
                                      </p:cBhvr>
                                    </p:animEffect>
                                  </p:childTnLst>
                                </p:cTn>
                              </p:par>
                            </p:childTnLst>
                          </p:cTn>
                        </p:par>
                        <p:par>
                          <p:cTn id="8" fill="hold" nodeType="afterGroup">
                            <p:stCondLst>
                              <p:cond delay="39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59748">
                                            <p:txEl>
                                              <p:pRg st="1" end="1"/>
                                            </p:txEl>
                                          </p:spTgt>
                                        </p:tgtEl>
                                        <p:attrNameLst>
                                          <p:attrName>style.visibility</p:attrName>
                                        </p:attrNameLst>
                                      </p:cBhvr>
                                      <p:to>
                                        <p:strVal val="visible"/>
                                      </p:to>
                                    </p:set>
                                    <p:animEffect transition="in" filter="dissolve">
                                      <p:cBhvr>
                                        <p:cTn id="11" dur="75"/>
                                        <p:tgtEl>
                                          <p:spTgt spid="159748">
                                            <p:txEl>
                                              <p:pRg st="1" end="1"/>
                                            </p:txEl>
                                          </p:spTgt>
                                        </p:tgtEl>
                                      </p:cBhvr>
                                    </p:animEffect>
                                  </p:childTnLst>
                                </p:cTn>
                              </p:par>
                            </p:childTnLst>
                          </p:cTn>
                        </p:par>
                        <p:par>
                          <p:cTn id="12" fill="hold" nodeType="afterGroup">
                            <p:stCondLst>
                              <p:cond delay="81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159748">
                                            <p:txEl>
                                              <p:pRg st="2" end="2"/>
                                            </p:txEl>
                                          </p:spTgt>
                                        </p:tgtEl>
                                        <p:attrNameLst>
                                          <p:attrName>style.visibility</p:attrName>
                                        </p:attrNameLst>
                                      </p:cBhvr>
                                      <p:to>
                                        <p:strVal val="visible"/>
                                      </p:to>
                                    </p:set>
                                    <p:animEffect transition="in" filter="dissolve">
                                      <p:cBhvr>
                                        <p:cTn id="15" dur="75"/>
                                        <p:tgtEl>
                                          <p:spTgt spid="1597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autoUpdateAnimBg="0" advAuto="2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Lamb</a:t>
            </a:r>
          </a:p>
        </p:txBody>
      </p:sp>
      <p:pic>
        <p:nvPicPr>
          <p:cNvPr id="281602" name="Picture 5" descr="la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0" y="0"/>
            <a:ext cx="5880100" cy="736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4464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4113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6468"/>
                                        </p:tgtEl>
                                        <p:attrNameLst>
                                          <p:attrName>style.visibility</p:attrName>
                                        </p:attrNameLst>
                                      </p:cBhvr>
                                      <p:to>
                                        <p:strVal val="visible"/>
                                      </p:to>
                                    </p:set>
                                    <p:animEffect transition="in" filter="dissolve">
                                      <p:cBhvr>
                                        <p:cTn id="7" dur="500"/>
                                        <p:tgtEl>
                                          <p:spTgt spid="4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a:solidFill>
                  <a:srgbClr val="FFFFFF"/>
                </a:solidFill>
                <a:latin typeface="Arial" charset="0"/>
                <a:ea typeface="ＭＳ Ｐゴシック" charset="0"/>
                <a:cs typeface="Arial" charset="0"/>
              </a:rPr>
              <a:t>The Spirit Advocate</a:t>
            </a: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95284" y="319612"/>
            <a:ext cx="8368736" cy="2010195"/>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sz="2400">
                <a:solidFill>
                  <a:srgbClr val="FFFFFF"/>
                </a:solidFill>
                <a:latin typeface="Arial" charset="0"/>
                <a:ea typeface="ＭＳ Ｐゴシック" charset="0"/>
                <a:cs typeface="Arial" charset="0"/>
              </a:rPr>
              <a:t>"If you love me, you will keep my commandments. And I will ask the Father, and he will give you another Advocate, to be with you forever."</a:t>
            </a:r>
          </a:p>
          <a:p>
            <a:pPr eaLnBrk="1" hangingPunct="1"/>
            <a:endParaRPr lang="en-US" sz="2400">
              <a:solidFill>
                <a:srgbClr val="FFFFFF"/>
              </a:solidFill>
              <a:latin typeface="Arial" charset="0"/>
              <a:ea typeface="ＭＳ Ｐゴシック" charset="0"/>
              <a:cs typeface="Arial" charset="0"/>
            </a:endParaRPr>
          </a:p>
          <a:p>
            <a:pPr eaLnBrk="1" hangingPunct="1"/>
            <a:r>
              <a:rPr lang="en-US" sz="2000">
                <a:solidFill>
                  <a:srgbClr val="FFFFFF"/>
                </a:solidFill>
                <a:latin typeface="Arial" charset="0"/>
                <a:ea typeface="ＭＳ Ｐゴシック" charset="0"/>
                <a:cs typeface="Arial" charset="0"/>
              </a:rPr>
              <a:t>John 14:15-16</a:t>
            </a: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28600" y="152400"/>
            <a:ext cx="7772400" cy="457200"/>
          </a:xfrm>
          <a:solidFill>
            <a:schemeClr val="bg2"/>
          </a:solidFill>
        </p:spPr>
        <p:txBody>
          <a:bodyPr/>
          <a:lstStyle/>
          <a:p>
            <a:r>
              <a:rPr lang="en-US" altLang="zh-CN" sz="2800" b="1">
                <a:solidFill>
                  <a:schemeClr val="tx1"/>
                </a:solidFill>
                <a:latin typeface="Arial" charset="0"/>
                <a:ea typeface="ＭＳ Ｐゴシック" charset="0"/>
              </a:rPr>
              <a:t>Why No Pork? (And Other Law Questions) </a:t>
            </a:r>
            <a:endParaRPr lang="en-US" sz="2800" b="1">
              <a:solidFill>
                <a:schemeClr val="tx1"/>
              </a:solidFill>
              <a:latin typeface="Arial" charset="0"/>
              <a:ea typeface="ＭＳ Ｐゴシック"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566838006"/>
              </p:ext>
            </p:extLst>
          </p:nvPr>
        </p:nvGraphicFramePr>
        <p:xfrm>
          <a:off x="0" y="762000"/>
          <a:ext cx="9067800" cy="4572008"/>
        </p:xfrm>
        <a:graphic>
          <a:graphicData uri="http://schemas.openxmlformats.org/drawingml/2006/table">
            <a:tbl>
              <a:tblPr/>
              <a:tblGrid>
                <a:gridCol w="1259632">
                  <a:extLst>
                    <a:ext uri="{9D8B030D-6E8A-4147-A177-3AD203B41FA5}">
                      <a16:colId xmlns:a16="http://schemas.microsoft.com/office/drawing/2014/main" val="20000"/>
                    </a:ext>
                  </a:extLst>
                </a:gridCol>
                <a:gridCol w="2550368">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962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Issue</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Law Command</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Reasons</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1396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Why not eat pork, bacon, or ham?</a:t>
                      </a: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And the pig, though it has a split hoof completely divided, does not chew the cud; it is unclean for you</a:t>
                      </a: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 (Lev. 11:7-8).</a:t>
                      </a: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Prohibited foods:</a:t>
                      </a:r>
                    </a:p>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(1) carried disease</a:t>
                      </a:r>
                    </a:p>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(2) are… uneconomical to raise </a:t>
                      </a:r>
                    </a:p>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(3) are favored for pagan sacrifice </a:t>
                      </a:r>
                    </a:p>
                    <a:p>
                      <a:pPr marL="457200" marR="0" lvl="0" indent="-45720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Food laws… kept Israel away from some allergies [but] the main source of Israel</a:t>
                      </a:r>
                      <a:r>
                        <a:rPr kumimoji="0" lang="uk-UA"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meat–lamb–is the least allergic of all major meats </a:t>
                      </a:r>
                      <a:br>
                        <a:rPr kumimoji="0" lang="en-US" sz="2400" b="1" i="0" u="none" strike="noStrike" cap="none" normalizeH="0" baseline="0" dirty="0">
                          <a:ln>
                            <a:noFill/>
                          </a:ln>
                          <a:solidFill>
                            <a:schemeClr val="tx1"/>
                          </a:solidFill>
                          <a:effectLst/>
                          <a:latin typeface="Arial" charset="0"/>
                          <a:ea typeface="ＭＳ Ｐゴシック" charset="0"/>
                          <a:cs typeface="Arial" charset="0"/>
                        </a:rPr>
                      </a:br>
                      <a:r>
                        <a:rPr kumimoji="0" lang="en-US" sz="2400" b="1" i="0" u="none" strike="noStrike" cap="none" normalizeH="0" baseline="0" dirty="0">
                          <a:ln>
                            <a:noFill/>
                          </a:ln>
                          <a:solidFill>
                            <a:schemeClr val="tx1"/>
                          </a:solidFill>
                          <a:effectLst/>
                          <a:latin typeface="Arial" charset="0"/>
                          <a:ea typeface="ＭＳ Ｐゴシック" charset="0"/>
                          <a:cs typeface="Arial" charset="0"/>
                        </a:rPr>
                        <a:t>(Fee &amp; Stuart, 145).</a:t>
                      </a:r>
                    </a:p>
                    <a:p>
                      <a:pPr marL="457200" marR="0" lvl="0" indent="-45720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131</a:t>
            </a:r>
          </a:p>
        </p:txBody>
      </p:sp>
    </p:spTree>
    <p:extLst>
      <p:ext uri="{BB962C8B-B14F-4D97-AF65-F5344CB8AC3E}">
        <p14:creationId xmlns:p14="http://schemas.microsoft.com/office/powerpoint/2010/main" val="316719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12</a:t>
            </a:r>
          </a:p>
        </p:txBody>
      </p:sp>
    </p:spTree>
    <p:extLst>
      <p:ext uri="{BB962C8B-B14F-4D97-AF65-F5344CB8AC3E}">
        <p14:creationId xmlns:p14="http://schemas.microsoft.com/office/powerpoint/2010/main" val="33563500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28600" y="152400"/>
            <a:ext cx="7772400" cy="457200"/>
          </a:xfrm>
          <a:solidFill>
            <a:schemeClr val="bg2"/>
          </a:solidFill>
        </p:spPr>
        <p:txBody>
          <a:bodyPr/>
          <a:lstStyle/>
          <a:p>
            <a:r>
              <a:rPr lang="en-US" altLang="zh-CN" sz="2800" b="1">
                <a:solidFill>
                  <a:schemeClr val="tx1"/>
                </a:solidFill>
                <a:latin typeface="Arial" charset="0"/>
                <a:ea typeface="ＭＳ Ｐゴシック" charset="0"/>
              </a:rPr>
              <a:t>Why No Pork? (And Other Law Questions) </a:t>
            </a:r>
            <a:endParaRPr lang="en-US" sz="2800" b="1">
              <a:solidFill>
                <a:schemeClr val="tx1"/>
              </a:solidFill>
              <a:latin typeface="Arial" charset="0"/>
              <a:ea typeface="ＭＳ Ｐゴシック"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666432267"/>
              </p:ext>
            </p:extLst>
          </p:nvPr>
        </p:nvGraphicFramePr>
        <p:xfrm>
          <a:off x="0" y="762000"/>
          <a:ext cx="9067800" cy="3840488"/>
        </p:xfrm>
        <a:graphic>
          <a:graphicData uri="http://schemas.openxmlformats.org/drawingml/2006/table">
            <a:tbl>
              <a:tblPr/>
              <a:tblGrid>
                <a:gridCol w="1403648">
                  <a:extLst>
                    <a:ext uri="{9D8B030D-6E8A-4147-A177-3AD203B41FA5}">
                      <a16:colId xmlns:a16="http://schemas.microsoft.com/office/drawing/2014/main" val="20000"/>
                    </a:ext>
                  </a:extLst>
                </a:gridCol>
                <a:gridCol w="2406352">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962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Issue</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Law Command</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Reasons</a:t>
                      </a:r>
                    </a:p>
                  </a:txBody>
                  <a:tcPr marT="45722" marB="45722"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2997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Why require circum-cision (Lev 12:13)?</a:t>
                      </a: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You are to undergo circumcision, and it will be the sign of the covenant between me and you</a:t>
                      </a: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 (Gen. 17:11).</a:t>
                      </a: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Char char="•"/>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Jewish women have far less cervical cancer than those married to uncircumcised men.</a:t>
                      </a:r>
                    </a:p>
                    <a:p>
                      <a:pPr marL="0" marR="0" lvl="0" indent="0" algn="ctr" defTabSz="457200" rtl="0" eaLnBrk="1" fontAlgn="base" latinLnBrk="0" hangingPunct="1">
                        <a:lnSpc>
                          <a:spcPct val="100000"/>
                        </a:lnSpc>
                        <a:spcBef>
                          <a:spcPct val="0"/>
                        </a:spcBef>
                        <a:spcAft>
                          <a:spcPct val="0"/>
                        </a:spcAft>
                        <a:buClrTx/>
                        <a:buSzTx/>
                        <a:buFontTx/>
                        <a:buChar char="•"/>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Uncircumcised men can deposit cancer-producing bacteria in the uterus.</a:t>
                      </a:r>
                    </a:p>
                    <a:p>
                      <a:pPr marL="0" marR="0" lvl="0" indent="0" algn="ctr" defTabSz="457200" rtl="0" eaLnBrk="1" fontAlgn="base" latinLnBrk="0" hangingPunct="1">
                        <a:lnSpc>
                          <a:spcPct val="100000"/>
                        </a:lnSpc>
                        <a:spcBef>
                          <a:spcPct val="0"/>
                        </a:spcBef>
                        <a:spcAft>
                          <a:spcPct val="0"/>
                        </a:spcAft>
                        <a:buClrTx/>
                        <a:buSzTx/>
                        <a:buFontTx/>
                        <a:buChar char="•"/>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The</a:t>
                      </a:r>
                      <a:r>
                        <a:rPr kumimoji="0" lang="en-US" sz="2400" b="1" i="0" u="none" strike="noStrike" cap="none" normalizeH="0" baseline="0">
                          <a:ln>
                            <a:noFill/>
                          </a:ln>
                          <a:solidFill>
                            <a:schemeClr val="tx1"/>
                          </a:solidFill>
                          <a:effectLst/>
                          <a:latin typeface="Arial" charset="0"/>
                          <a:ea typeface="ＭＳ Ｐゴシック" charset="0"/>
                          <a:cs typeface="Arial" charset="0"/>
                          <a:sym typeface="MS LineDraw" charset="0"/>
                        </a:rPr>
                        <a:t> </a:t>
                      </a:r>
                      <a:r>
                        <a:rPr kumimoji="0" lang="en-US" sz="2400" b="1" i="1" u="none" strike="noStrike" cap="none" normalizeH="0" baseline="0">
                          <a:ln>
                            <a:noFill/>
                          </a:ln>
                          <a:solidFill>
                            <a:schemeClr val="tx1"/>
                          </a:solidFill>
                          <a:effectLst/>
                          <a:latin typeface="Arial" charset="0"/>
                          <a:ea typeface="ＭＳ Ｐゴシック" charset="0"/>
                          <a:cs typeface="Arial" charset="0"/>
                          <a:sym typeface="MS LineDraw" charset="0"/>
                        </a:rPr>
                        <a:t>eighth</a:t>
                      </a:r>
                      <a:r>
                        <a:rPr kumimoji="0" lang="en-US" sz="2400" b="1" i="0" u="none" strike="noStrike" cap="none" normalizeH="0" baseline="0">
                          <a:ln>
                            <a:noFill/>
                          </a:ln>
                          <a:solidFill>
                            <a:schemeClr val="tx1"/>
                          </a:solidFill>
                          <a:effectLst/>
                          <a:latin typeface="Arial" charset="0"/>
                          <a:ea typeface="ＭＳ Ｐゴシック" charset="0"/>
                          <a:cs typeface="Arial" charset="0"/>
                          <a:sym typeface="MS LineDraw" charset="0"/>
                        </a:rPr>
                        <a:t> day of life has the highest levels of vitamin K and prothrombin for clotting blood.</a:t>
                      </a:r>
                    </a:p>
                  </a:txBody>
                  <a:tcPr marT="45722" marB="45722"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131</a:t>
            </a:r>
          </a:p>
        </p:txBody>
      </p:sp>
    </p:spTree>
    <p:extLst>
      <p:ext uri="{BB962C8B-B14F-4D97-AF65-F5344CB8AC3E}">
        <p14:creationId xmlns:p14="http://schemas.microsoft.com/office/powerpoint/2010/main" val="1496758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en-US" sz="3200">
                <a:latin typeface="Arial Black" charset="0"/>
                <a:ea typeface="ＭＳ Ｐゴシック" charset="0"/>
                <a:cs typeface="ＭＳ Ｐゴシック" charset="0"/>
              </a:rPr>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a:solidFill>
                  <a:srgbClr val="000000"/>
                </a:solidFill>
                <a:latin typeface="Arial Black" charset="0"/>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a:solidFill>
                  <a:srgbClr val="000000"/>
                </a:solidFill>
                <a:latin typeface="Arial Black" charset="0"/>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solidFill>
                  <a:srgbClr val="000000"/>
                </a:solidFill>
                <a:latin typeface="Arial Black" charset="0"/>
              </a:rPr>
              <a:t>Available Prothrombin</a:t>
            </a: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solidFill>
                  <a:srgbClr val="000000"/>
                </a:solidFill>
                <a:latin typeface="Arial Black" charset="0"/>
              </a:rPr>
              <a:t>Prothrombin Concentration</a:t>
            </a:r>
          </a:p>
        </p:txBody>
      </p:sp>
    </p:spTree>
    <p:extLst>
      <p:ext uri="{BB962C8B-B14F-4D97-AF65-F5344CB8AC3E}">
        <p14:creationId xmlns:p14="http://schemas.microsoft.com/office/powerpoint/2010/main" val="2092728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a:t>
            </a:r>
            <a:r>
              <a:rPr lang="uk-UA" sz="2400" b="1" dirty="0">
                <a:latin typeface="Arial" charset="0"/>
                <a:ea typeface="ＭＳ Ｐゴシック" charset="0"/>
                <a:cs typeface="Arial" charset="0"/>
              </a:rPr>
              <a:t>'</a:t>
            </a:r>
            <a:r>
              <a:rPr lang="en-US" sz="2400" b="1" dirty="0">
                <a:latin typeface="Arial" charset="0"/>
                <a:ea typeface="ＭＳ Ｐゴシック" charset="0"/>
                <a:cs typeface="Arial" charset="0"/>
              </a:rPr>
              <a:t>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ru-RU" altLang="ja-JP" b="1" dirty="0">
                <a:solidFill>
                  <a:srgbClr val="E3EBF1"/>
                </a:solidFill>
                <a:latin typeface="Arial" charset="0"/>
                <a:cs typeface="Arial" charset="0"/>
              </a:rPr>
              <a:t>"</a:t>
            </a:r>
            <a:r>
              <a:rPr lang="en-US" b="1" dirty="0">
                <a:solidFill>
                  <a:srgbClr val="E3EBF1"/>
                </a:solidFill>
                <a:latin typeface="Arial" charset="0"/>
                <a:cs typeface="Arial" charset="0"/>
              </a:rPr>
              <a:t>Listen! I, Paul, tell you this: If you are counting on circumcision to make you right with God, then Christ will be of no benefit to you.  </a:t>
            </a:r>
            <a:r>
              <a:rPr lang="en-US" b="1" baseline="30000" dirty="0">
                <a:solidFill>
                  <a:srgbClr val="E3EBF1"/>
                </a:solidFill>
                <a:latin typeface="Arial" charset="0"/>
                <a:cs typeface="Arial" charset="0"/>
              </a:rPr>
              <a:t>3</a:t>
            </a:r>
            <a:r>
              <a:rPr lang="en-US" b="1" dirty="0">
                <a:solidFill>
                  <a:srgbClr val="E3EBF1"/>
                </a:solidFill>
                <a:latin typeface="Arial" charset="0"/>
                <a:cs typeface="Arial" charset="0"/>
              </a:rPr>
              <a:t>I</a:t>
            </a:r>
            <a:r>
              <a:rPr lang="uk-UA" b="1" dirty="0">
                <a:solidFill>
                  <a:srgbClr val="E3EBF1"/>
                </a:solidFill>
                <a:latin typeface="Arial" charset="0"/>
                <a:cs typeface="Arial" charset="0"/>
              </a:rPr>
              <a:t>'</a:t>
            </a:r>
            <a:r>
              <a:rPr lang="en-US" b="1" dirty="0">
                <a:solidFill>
                  <a:srgbClr val="E3EBF1"/>
                </a:solidFill>
                <a:latin typeface="Arial" charset="0"/>
                <a:cs typeface="Arial" charset="0"/>
              </a:rPr>
              <a:t>ll say it again. If you are trying to find favor with God by being circumcised, you must obey every regulation in the whole law of Moses.  </a:t>
            </a:r>
            <a:r>
              <a:rPr lang="en-US" b="1" baseline="30000" dirty="0">
                <a:solidFill>
                  <a:srgbClr val="E3EBF1"/>
                </a:solidFill>
                <a:latin typeface="Arial" charset="0"/>
                <a:cs typeface="Arial" charset="0"/>
              </a:rPr>
              <a:t>4</a:t>
            </a:r>
            <a:r>
              <a:rPr lang="en-US" b="1" dirty="0">
                <a:solidFill>
                  <a:srgbClr val="E3EBF1"/>
                </a:solidFill>
                <a:latin typeface="Arial" charset="0"/>
                <a:cs typeface="Arial" charset="0"/>
              </a:rPr>
              <a:t>For if you are trying to make yourselves right with God by keeping the law, you have been cut off from Christ! You have fallen away from God</a:t>
            </a:r>
            <a:r>
              <a:rPr lang="uk-UA" b="1" dirty="0">
                <a:solidFill>
                  <a:srgbClr val="E3EBF1"/>
                </a:solidFill>
                <a:latin typeface="Arial" charset="0"/>
                <a:cs typeface="Arial" charset="0"/>
              </a:rPr>
              <a:t>'</a:t>
            </a:r>
            <a:r>
              <a:rPr lang="en-US" b="1" dirty="0">
                <a:solidFill>
                  <a:srgbClr val="E3EBF1"/>
                </a:solidFill>
                <a:latin typeface="Arial" charset="0"/>
                <a:cs typeface="Arial" charset="0"/>
              </a:rPr>
              <a:t>s grace</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(5:2-4 NLT).</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4721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13</a:t>
            </a:r>
          </a:p>
        </p:txBody>
      </p:sp>
    </p:spTree>
    <p:extLst>
      <p:ext uri="{BB962C8B-B14F-4D97-AF65-F5344CB8AC3E}">
        <p14:creationId xmlns:p14="http://schemas.microsoft.com/office/powerpoint/2010/main" val="2256602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50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405" y="6115050"/>
            <a:ext cx="9144000" cy="72408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 compassionate?</a:t>
            </a:r>
          </a:p>
        </p:txBody>
      </p:sp>
      <p:sp>
        <p:nvSpPr>
          <p:cNvPr id="5" name="Rectangle 2"/>
          <p:cNvSpPr txBox="1">
            <a:spLocks noChangeArrowheads="1"/>
          </p:cNvSpPr>
          <p:nvPr/>
        </p:nvSpPr>
        <p:spPr bwMode="auto">
          <a:xfrm>
            <a:off x="3059832" y="0"/>
            <a:ext cx="6084168"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Those who suffer from a serious skin disease must tear their clothing and leave their hair uncombed. They must cover their mouth and call out, </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Unclean! Unclean!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baseline="30000" dirty="0">
                <a:solidFill>
                  <a:srgbClr val="FFFFFF"/>
                </a:solidFill>
                <a:effectLst>
                  <a:glow rad="127000">
                    <a:srgbClr val="000000"/>
                  </a:glow>
                </a:effectLst>
                <a:latin typeface="Arial" charset="0"/>
                <a:ea typeface="ＭＳ Ｐゴシック" charset="0"/>
                <a:cs typeface="ＭＳ Ｐゴシック" charset="0"/>
              </a:rPr>
              <a:t>46</a:t>
            </a:r>
            <a:r>
              <a:rPr lang="en-US" sz="3200" b="1" dirty="0">
                <a:solidFill>
                  <a:srgbClr val="FFFFFF"/>
                </a:solidFill>
                <a:effectLst>
                  <a:glow rad="127000">
                    <a:srgbClr val="000000"/>
                  </a:glow>
                </a:effectLst>
                <a:latin typeface="Arial" charset="0"/>
                <a:ea typeface="ＭＳ Ｐゴシック" charset="0"/>
                <a:cs typeface="ＭＳ Ｐゴシック" charset="0"/>
              </a:rPr>
              <a:t>As long as the serious disease lasts, they will be ceremonially unclean. They must live in isolation in their place outside the camp</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(Lev 13:45-46 </a:t>
            </a:r>
            <a:r>
              <a:rPr lang="en-US" sz="2800" b="1" dirty="0">
                <a:solidFill>
                  <a:srgbClr val="FFFFFF"/>
                </a:solidFill>
                <a:effectLst>
                  <a:glow rad="127000">
                    <a:srgbClr val="000000"/>
                  </a:glow>
                </a:effectLst>
                <a:latin typeface="Arial" charset="0"/>
                <a:ea typeface="ＭＳ Ｐゴシック" charset="0"/>
                <a:cs typeface="ＭＳ Ｐゴシック" charset="0"/>
              </a:rPr>
              <a:t>NLT</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7268983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could a leper be lifted out of his plight?</a:t>
            </a:r>
          </a:p>
        </p:txBody>
      </p:sp>
      <p:pic>
        <p:nvPicPr>
          <p:cNvPr id="3" name="Picture 2"/>
          <p:cNvPicPr>
            <a:picLocks noChangeAspect="1"/>
          </p:cNvPicPr>
          <p:nvPr/>
        </p:nvPicPr>
        <p:blipFill>
          <a:blip r:embed="rId3"/>
          <a:stretch>
            <a:fillRect/>
          </a:stretch>
        </p:blipFill>
        <p:spPr>
          <a:xfrm>
            <a:off x="22434" y="1700808"/>
            <a:ext cx="9097364" cy="5112568"/>
          </a:xfrm>
          <a:prstGeom prst="rect">
            <a:avLst/>
          </a:prstGeom>
        </p:spPr>
      </p:pic>
    </p:spTree>
    <p:extLst>
      <p:ext uri="{BB962C8B-B14F-4D97-AF65-F5344CB8AC3E}">
        <p14:creationId xmlns:p14="http://schemas.microsoft.com/office/powerpoint/2010/main" val="2992064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en-US" altLang="zh-CN" sz="2800" b="1">
                <a:solidFill>
                  <a:schemeClr val="tx1"/>
                </a:solidFill>
                <a:latin typeface="Geneva" charset="0"/>
                <a:ea typeface="ＭＳ Ｐゴシック" charset="0"/>
                <a:cs typeface="Geneva" charset="0"/>
              </a:rPr>
              <a:t>Why No Pork? (And Other Law Questions) </a:t>
            </a:r>
            <a:endParaRPr lang="en-US" sz="2800" b="1">
              <a:solidFill>
                <a:schemeClr val="tx1"/>
              </a:solidFill>
              <a:latin typeface="Geneva" charset="0"/>
              <a:ea typeface="ＭＳ Ｐゴシック" charset="0"/>
              <a:cs typeface="Geneva"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311173090"/>
              </p:ext>
            </p:extLst>
          </p:nvPr>
        </p:nvGraphicFramePr>
        <p:xfrm>
          <a:off x="0" y="792163"/>
          <a:ext cx="9067800" cy="4937772"/>
        </p:xfrm>
        <a:graphic>
          <a:graphicData uri="http://schemas.openxmlformats.org/drawingml/2006/table">
            <a:tbl>
              <a:tblPr/>
              <a:tblGrid>
                <a:gridCol w="1475656">
                  <a:extLst>
                    <a:ext uri="{9D8B030D-6E8A-4147-A177-3AD203B41FA5}">
                      <a16:colId xmlns:a16="http://schemas.microsoft.com/office/drawing/2014/main" val="20000"/>
                    </a:ext>
                  </a:extLst>
                </a:gridCol>
                <a:gridCol w="3020144">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962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Issue</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Law Command</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Reasons</a:t>
                      </a:r>
                    </a:p>
                  </a:txBody>
                  <a:tcPr marT="45723" marB="45723"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834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Lepers feel bad about their disease, so why isolate them?</a:t>
                      </a: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The priest is to examine the sore on his skin…   If the spot on his skin is white… the priest is to put the infected person in isolation for seven days… He must live alone… outside the camp</a:t>
                      </a:r>
                      <a:r>
                        <a:rPr kumimoji="0" lang="ru-RU"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  (Lev. 13:3-4, 46).</a:t>
                      </a: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Between the 6th-14th centuries leprosy killed hundreds of millions of Europeans.  Some suggested unsuccessful, wild ideas. </a:t>
                      </a:r>
                      <a:r>
                        <a:rPr kumimoji="0" lang="en-US" sz="2400" b="1" i="0" u="none" strike="noStrike" cap="none" normalizeH="0" baseline="0">
                          <a:ln>
                            <a:noFill/>
                          </a:ln>
                          <a:solidFill>
                            <a:schemeClr val="tx1"/>
                          </a:solidFill>
                          <a:effectLst/>
                          <a:latin typeface="Arial" charset="0"/>
                          <a:ea typeface="ＭＳ Ｐゴシック" charset="0"/>
                          <a:cs typeface="Arial" charset="0"/>
                          <a:sym typeface="MS LineDraw" charset="0"/>
                        </a:rPr>
                        <a:t>After the physicians had nearly given up, the Church suggested the scriptural quarantine of lepers, which finally stopped the dreadful plague</a:t>
                      </a:r>
                    </a:p>
                  </a:txBody>
                  <a:tcPr marT="45723" marB="45723"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charset="0"/>
                <a:cs typeface="Arial" charset="0"/>
              </a:rPr>
              <a:t>131</a:t>
            </a:r>
          </a:p>
        </p:txBody>
      </p:sp>
    </p:spTree>
    <p:extLst>
      <p:ext uri="{BB962C8B-B14F-4D97-AF65-F5344CB8AC3E}">
        <p14:creationId xmlns:p14="http://schemas.microsoft.com/office/powerpoint/2010/main" val="1101825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Leviticus 14</a:t>
            </a:r>
          </a:p>
        </p:txBody>
      </p:sp>
    </p:spTree>
    <p:extLst>
      <p:ext uri="{BB962C8B-B14F-4D97-AF65-F5344CB8AC3E}">
        <p14:creationId xmlns:p14="http://schemas.microsoft.com/office/powerpoint/2010/main" val="5906869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3586</TotalTime>
  <Words>5414</Words>
  <Application>Microsoft Macintosh PowerPoint</Application>
  <PresentationFormat>On-screen Show (4:3)</PresentationFormat>
  <Paragraphs>839</Paragraphs>
  <Slides>143</Slides>
  <Notes>106</Notes>
  <HiddenSlides>0</HiddenSlides>
  <MMClips>0</MMClips>
  <ScaleCrop>false</ScaleCrop>
  <HeadingPairs>
    <vt:vector size="6" baseType="variant">
      <vt:variant>
        <vt:lpstr>Fonts Used</vt:lpstr>
      </vt:variant>
      <vt:variant>
        <vt:i4>21</vt:i4>
      </vt:variant>
      <vt:variant>
        <vt:lpstr>Theme</vt:lpstr>
      </vt:variant>
      <vt:variant>
        <vt:i4>22</vt:i4>
      </vt:variant>
      <vt:variant>
        <vt:lpstr>Slide Titles</vt:lpstr>
      </vt:variant>
      <vt:variant>
        <vt:i4>143</vt:i4>
      </vt:variant>
    </vt:vector>
  </HeadingPairs>
  <TitlesOfParts>
    <vt:vector size="186" baseType="lpstr">
      <vt:lpstr>BONES</vt:lpstr>
      <vt:lpstr>Firecat Medium</vt:lpstr>
      <vt:lpstr>Times</vt:lpstr>
      <vt:lpstr>Apple Chancery</vt:lpstr>
      <vt:lpstr>Arial</vt:lpstr>
      <vt:lpstr>Arial Black</vt:lpstr>
      <vt:lpstr>Arial Narrow</vt:lpstr>
      <vt:lpstr>Calibri</vt:lpstr>
      <vt:lpstr>Century Gothic</vt:lpstr>
      <vt:lpstr>Chalkduster</vt:lpstr>
      <vt:lpstr>Comic Sans MS</vt:lpstr>
      <vt:lpstr>Franklin Gothic Medium</vt:lpstr>
      <vt:lpstr>Garamond</vt:lpstr>
      <vt:lpstr>Geneva</vt:lpstr>
      <vt:lpstr>Helvetica</vt:lpstr>
      <vt:lpstr>Impact</vt:lpstr>
      <vt:lpstr>Monotype Sorts</vt:lpstr>
      <vt:lpstr>Tahoma</vt:lpstr>
      <vt:lpstr>Times New Roman</vt:lpstr>
      <vt:lpstr>Trebuchet MS</vt:lpstr>
      <vt:lpstr>Wingdings</vt:lpstr>
      <vt:lpstr>49_Blank Presentation</vt:lpstr>
      <vt:lpstr>2_Contemporary</vt:lpstr>
      <vt:lpstr>Contemporary</vt:lpstr>
      <vt:lpstr>4_Default Design</vt:lpstr>
      <vt:lpstr>Default Design</vt:lpstr>
      <vt:lpstr>Blank Presentation</vt:lpstr>
      <vt:lpstr>7_Contemporary</vt:lpstr>
      <vt:lpstr>7_Blank Presentation</vt:lpstr>
      <vt:lpstr>1_Contemporary</vt:lpstr>
      <vt:lpstr>Balance</vt:lpstr>
      <vt:lpstr>Warp</vt:lpstr>
      <vt:lpstr>3_Balance</vt:lpstr>
      <vt:lpstr>8_Blank Presentation</vt:lpstr>
      <vt:lpstr>Stream</vt:lpstr>
      <vt:lpstr>1_Balance</vt:lpstr>
      <vt:lpstr>3_Default Design</vt:lpstr>
      <vt:lpstr>25_MEADOW</vt:lpstr>
      <vt:lpstr>2_untitled 1</vt:lpstr>
      <vt:lpstr>1_Default Design</vt:lpstr>
      <vt:lpstr>Crumple</vt:lpstr>
      <vt:lpstr>Bar Code</vt:lpstr>
      <vt:lpstr>23_Blank Presentation</vt:lpstr>
      <vt:lpstr>Be Holy</vt:lpstr>
      <vt:lpstr>Holiness</vt:lpstr>
      <vt:lpstr>HOLY, HOLY, HOLY</vt:lpstr>
      <vt:lpstr>What does it mean to be holy?</vt:lpstr>
      <vt:lpstr>Holiness</vt:lpstr>
      <vt:lpstr>100% PURE</vt:lpstr>
      <vt:lpstr>Holiness</vt:lpstr>
      <vt:lpstr>The Holy Spirit</vt:lpstr>
      <vt:lpstr>The Spirit Advocate</vt:lpstr>
      <vt:lpstr>The Paraclete (John 14:16)</vt:lpstr>
      <vt:lpstr>The Spirit indwelling is God’s new work!</vt:lpstr>
      <vt:lpstr>Holiness</vt:lpstr>
      <vt:lpstr>holiness</vt:lpstr>
      <vt:lpstr>The Fruit of the Spirit</vt:lpstr>
      <vt:lpstr>Holiness</vt:lpstr>
      <vt:lpstr>How can we continue to enjoy God’s presence after coming to know him?</vt:lpstr>
      <vt:lpstr>Route of the Exodus</vt:lpstr>
      <vt:lpstr>Mount Sinai</vt:lpstr>
      <vt:lpstr>Background</vt:lpstr>
      <vt:lpstr>Main Idea</vt:lpstr>
      <vt:lpstr>Background</vt:lpstr>
      <vt:lpstr>Circumstances When Leviticus Was Written</vt:lpstr>
      <vt:lpstr>Leviticus</vt:lpstr>
      <vt:lpstr>Key Word</vt:lpstr>
      <vt:lpstr>How can we continue to enjoy God’s presence after coming to know him?</vt:lpstr>
      <vt:lpstr>I. Confess that God is all you need. </vt:lpstr>
      <vt:lpstr>Which is the Most Accurate?</vt:lpstr>
      <vt:lpstr>OT Forgiveness of Sin</vt:lpstr>
      <vt:lpstr>Slides on  Leviticus 1</vt:lpstr>
      <vt:lpstr>What attitude do you have about your weaknesses and sins?</vt:lpstr>
      <vt:lpstr>Why did God prescribe offerings for Israel's weaknesses and sins?</vt:lpstr>
      <vt:lpstr>God forgave Israelites through the blood of offerings  (Lev 4:1–5:13; 6:24-30). </vt:lpstr>
      <vt:lpstr>Why did God institute the sacrificial system?</vt:lpstr>
      <vt:lpstr>Did blood sacrifices save Israelites under the Law?</vt:lpstr>
      <vt:lpstr>Sacrifices forgave sin</vt:lpstr>
      <vt:lpstr>Slides on  Leviticus 2</vt:lpstr>
      <vt:lpstr>The Tabernacle &amp; Courtyard</vt:lpstr>
      <vt:lpstr>Offering Rituals in Lev. 1–5</vt:lpstr>
      <vt:lpstr>Offering Rituals in Lev. 1–5</vt:lpstr>
      <vt:lpstr>Offering Rituals in Lev. 1–5</vt:lpstr>
      <vt:lpstr>Slides on  Leviticus 3</vt:lpstr>
      <vt:lpstr>Old Testament Sacrifices</vt:lpstr>
      <vt:lpstr>Romans 12:1</vt:lpstr>
      <vt:lpstr>ROMANS 12:2</vt:lpstr>
      <vt:lpstr>ROMANS 12:2</vt:lpstr>
      <vt:lpstr>Old Testament Sacrifices</vt:lpstr>
      <vt:lpstr>Slides on  Leviticus 4</vt:lpstr>
      <vt:lpstr>The blood of the sin offering forgave unintentional sin (4:1–5:13; 6:24-30). </vt:lpstr>
      <vt:lpstr>Slides on  Leviticus 5</vt:lpstr>
      <vt:lpstr>The blood and restitution of the guilt offering forgave unintentional sin  (5:14–6:7; 7:1-10). </vt:lpstr>
      <vt:lpstr>Slides on  Leviticus 6</vt:lpstr>
      <vt:lpstr>Offerings in Leviticus 1–7</vt:lpstr>
      <vt:lpstr>Slides on  Leviticus 7</vt:lpstr>
      <vt:lpstr>Do animals save?</vt:lpstr>
      <vt:lpstr>God forgives us though the blood of Christ </vt:lpstr>
      <vt:lpstr>NT Forgiveness of Sin</vt:lpstr>
      <vt:lpstr>Blood &amp; Forgiveness</vt:lpstr>
      <vt:lpstr>Holiness</vt:lpstr>
      <vt:lpstr>Slides on  Leviticus 8</vt:lpstr>
      <vt:lpstr>Leviticus 8-10 Chart</vt:lpstr>
      <vt:lpstr>The Priesthood Begins</vt:lpstr>
      <vt:lpstr>Slides on  Leviticus 9</vt:lpstr>
      <vt:lpstr>Ordination of Aaron and His Sons as Priests</vt:lpstr>
      <vt:lpstr>Contrasting Levites and Priests</vt:lpstr>
      <vt:lpstr>Contrasting Levites and Priests</vt:lpstr>
      <vt:lpstr>Slides on  Leviticus 10</vt:lpstr>
      <vt:lpstr>Nadab &amp; Abihu</vt:lpstr>
      <vt:lpstr>Nadab &amp; Abihu</vt:lpstr>
      <vt:lpstr>Nadab &amp; Abihu</vt:lpstr>
      <vt:lpstr>Levi's Family Tree</vt:lpstr>
      <vt:lpstr>I. Confess that God is all you need. </vt:lpstr>
      <vt:lpstr>Without the shedding of  BLOOD there is no forgiveness of sins  Hebrews 9:22</vt:lpstr>
      <vt:lpstr>Salvation in All Ages:</vt:lpstr>
      <vt:lpstr>Focus of Leviticus 1–10</vt:lpstr>
      <vt:lpstr>How can Christ's blood forgive our sins?</vt:lpstr>
      <vt:lpstr>Christ's blood forgives in two ways:</vt:lpstr>
      <vt:lpstr>Holiness</vt:lpstr>
      <vt:lpstr>Slides on  Leviticus 11</vt:lpstr>
      <vt:lpstr>How can we continue to enjoy God’s presence after coming to know him?</vt:lpstr>
      <vt:lpstr>Argument</vt:lpstr>
      <vt:lpstr>I. Confess that God is all you need (Lev 1–10). </vt:lpstr>
      <vt:lpstr>II. Practice godly habits  (Lev 11–27). </vt:lpstr>
      <vt:lpstr>Leviticus</vt:lpstr>
      <vt:lpstr>Leviticus 11-16 Chart</vt:lpstr>
      <vt:lpstr>Clean and Unclean (Lev. 11)</vt:lpstr>
      <vt:lpstr>What foods?</vt:lpstr>
      <vt:lpstr>"Get up, Peter! Kill and eat!"</vt:lpstr>
      <vt:lpstr>Clean &amp; Unclean (Lev. 11)</vt:lpstr>
      <vt:lpstr>Lamb</vt:lpstr>
      <vt:lpstr>Why No Pork? (And Other Law Questions) </vt:lpstr>
      <vt:lpstr>Slides on  Leviticus 12</vt:lpstr>
      <vt:lpstr>Why No Pork? (And Other Law Questions) </vt:lpstr>
      <vt:lpstr>Circumcision, Vitamin K &amp; Prothrombin</vt:lpstr>
      <vt:lpstr>"So Christ has truly set us free. Now make sure that you stay free, and don't get tied up again in slavery to the law"  (Gal. 5:1 NLT).</vt:lpstr>
      <vt:lpstr>Slides on  Leviticus 13</vt:lpstr>
      <vt:lpstr>Is God compassionate?</vt:lpstr>
      <vt:lpstr>How could a leper be lifted out of his plight?</vt:lpstr>
      <vt:lpstr>Why No Pork? (And Other Law Questions) </vt:lpstr>
      <vt:lpstr>Slides on  Leviticus 14</vt:lpstr>
      <vt:lpstr>Why No Pork? (And Other Law Questions) </vt:lpstr>
      <vt:lpstr>Slides on  Leviticus 16</vt:lpstr>
      <vt:lpstr>Day of Atonement (Lev. 16:29-34)</vt:lpstr>
      <vt:lpstr>"Then he must take the two male goats and present them to the Lord at the entrance of the Tabernacle.  8He is to cast sacred lots to determine which goat will be reserved as an offering to the Lord and which will carry the sins of the people to the wilderness of Azazel" (Leviticus 16:7-8 NLT). </vt:lpstr>
      <vt:lpstr>"Aaron will then present as a sin offering the goat chosen by lot for the LORD"  (Leviticus 16:9 NLT). </vt:lpstr>
      <vt:lpstr>"Then Aaron must slaughter the first goat as a sin offering for the people and carry its blood behind the inner curtain.  There he will sprinkle the goat's blood over the atonement cover and in front of it, just as he did with the bull's blood"  (Leviticus 16:15 NLT). </vt:lpstr>
      <vt:lpstr>"As the goat goes into the wilderness,  it will carry all the people's sins upon itself into a desolate land" (Leviticus 16:22). </vt:lpstr>
      <vt:lpstr>"So Christ has now become the High Priest over all the good things that have come. He has entered that greater, more perfect Tabernacle in heaven, which was not made by human hands and is not part of this created world"  (Hebrews 9:11 NLT). </vt:lpstr>
      <vt:lpstr>Slides on  Leviticus 17</vt:lpstr>
      <vt:lpstr>Blood?</vt:lpstr>
      <vt:lpstr>"The life is in the blood"</vt:lpstr>
      <vt:lpstr>Once with His Own Blood for All!</vt:lpstr>
      <vt:lpstr>No More Atonement Needed</vt:lpstr>
      <vt:lpstr>Sin Done Away With (Not Just Covered)</vt:lpstr>
      <vt:lpstr>A Seat in the Holy of Holies?</vt:lpstr>
      <vt:lpstr>Slides on  Leviticus 18</vt:lpstr>
      <vt:lpstr>Homosexuality</vt:lpstr>
      <vt:lpstr>Slides on  Leviticus 19</vt:lpstr>
      <vt:lpstr>"So Christ has truly set us free. Now make sure that you stay free, and don't get tied up again in slavery to the law"  (Gal. 5:1 NLT).</vt:lpstr>
      <vt:lpstr>Leviticus 19:28 "Do not cut your bodies for the dead, and do not mark your skin with tattoos. I am the LORD."</vt:lpstr>
      <vt:lpstr>Slides on  Leviticus 21</vt:lpstr>
      <vt:lpstr>Leviticus 21 Requirements:</vt:lpstr>
      <vt:lpstr>Slides on  Leviticus 22</vt:lpstr>
      <vt:lpstr>Uniqueness:</vt:lpstr>
      <vt:lpstr>Slides on  Leviticus 23</vt:lpstr>
      <vt:lpstr>Bible Feasts</vt:lpstr>
      <vt:lpstr>Feasts Historically Looked Backward to Israel's Past</vt:lpstr>
      <vt:lpstr>Feasts Also Prophetically Look Forward to Israel's Future</vt:lpstr>
      <vt:lpstr>Leviticus 23 Feasts</vt:lpstr>
      <vt:lpstr>Slides on  Leviticus 26</vt:lpstr>
      <vt:lpstr>Prophetic Curses</vt:lpstr>
      <vt:lpstr>Slides on  Leviticus 27</vt:lpstr>
      <vt:lpstr>Our habits must reflect God’s holiness</vt:lpstr>
      <vt:lpstr>Interpreting and Preaching Legal Literature </vt:lpstr>
      <vt:lpstr>A Suggested Strategy for Expounding the OT Law</vt:lpstr>
      <vt:lpstr>Application</vt:lpstr>
      <vt:lpstr>How can we continue to enjoy God’s presence after coming to know him?</vt:lpstr>
      <vt:lpstr>Main Idea</vt:lpstr>
      <vt:lpstr>I. Confess that God is all you need (Lev 1–10). </vt:lpstr>
      <vt:lpstr>II. Practice godly habits  (Lev 11–27). </vt:lpstr>
      <vt:lpstr>Holiness</vt:lpstr>
      <vt:lpstr>What practice in your life must you confess and purge? </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186</cp:revision>
  <dcterms:created xsi:type="dcterms:W3CDTF">2014-08-02T06:39:19Z</dcterms:created>
  <dcterms:modified xsi:type="dcterms:W3CDTF">2022-12-10T21:42:23Z</dcterms:modified>
</cp:coreProperties>
</file>