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ppt/tags/tag1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981" r:id="rId2"/>
    <p:sldMasterId id="2147483993" r:id="rId3"/>
  </p:sldMasterIdLst>
  <p:notesMasterIdLst>
    <p:notesMasterId r:id="rId93"/>
  </p:notesMasterIdLst>
  <p:sldIdLst>
    <p:sldId id="706" r:id="rId4"/>
    <p:sldId id="723" r:id="rId5"/>
    <p:sldId id="679" r:id="rId6"/>
    <p:sldId id="677" r:id="rId7"/>
    <p:sldId id="473" r:id="rId8"/>
    <p:sldId id="721" r:id="rId9"/>
    <p:sldId id="471" r:id="rId10"/>
    <p:sldId id="472" r:id="rId11"/>
    <p:sldId id="554" r:id="rId12"/>
    <p:sldId id="711" r:id="rId13"/>
    <p:sldId id="475" r:id="rId14"/>
    <p:sldId id="555" r:id="rId15"/>
    <p:sldId id="292" r:id="rId16"/>
    <p:sldId id="627" r:id="rId17"/>
    <p:sldId id="630" r:id="rId18"/>
    <p:sldId id="631" r:id="rId19"/>
    <p:sldId id="556" r:id="rId20"/>
    <p:sldId id="386" r:id="rId21"/>
    <p:sldId id="682" r:id="rId22"/>
    <p:sldId id="628" r:id="rId23"/>
    <p:sldId id="296" r:id="rId24"/>
    <p:sldId id="602" r:id="rId25"/>
    <p:sldId id="722" r:id="rId26"/>
    <p:sldId id="489" r:id="rId27"/>
    <p:sldId id="497" r:id="rId28"/>
    <p:sldId id="498" r:id="rId29"/>
    <p:sldId id="503" r:id="rId30"/>
    <p:sldId id="499" r:id="rId31"/>
    <p:sldId id="500" r:id="rId32"/>
    <p:sldId id="490" r:id="rId33"/>
    <p:sldId id="491" r:id="rId34"/>
    <p:sldId id="504" r:id="rId35"/>
    <p:sldId id="492" r:id="rId36"/>
    <p:sldId id="640" r:id="rId37"/>
    <p:sldId id="516" r:id="rId38"/>
    <p:sldId id="558" r:id="rId39"/>
    <p:sldId id="515" r:id="rId40"/>
    <p:sldId id="510" r:id="rId41"/>
    <p:sldId id="511" r:id="rId42"/>
    <p:sldId id="674" r:id="rId43"/>
    <p:sldId id="668" r:id="rId44"/>
    <p:sldId id="680" r:id="rId45"/>
    <p:sldId id="676" r:id="rId46"/>
    <p:sldId id="669" r:id="rId47"/>
    <p:sldId id="637" r:id="rId48"/>
    <p:sldId id="675" r:id="rId49"/>
    <p:sldId id="568" r:id="rId50"/>
    <p:sldId id="629" r:id="rId51"/>
    <p:sldId id="372" r:id="rId52"/>
    <p:sldId id="421" r:id="rId53"/>
    <p:sldId id="422" r:id="rId54"/>
    <p:sldId id="423" r:id="rId55"/>
    <p:sldId id="377" r:id="rId56"/>
    <p:sldId id="478" r:id="rId57"/>
    <p:sldId id="686" r:id="rId58"/>
    <p:sldId id="684" r:id="rId59"/>
    <p:sldId id="688" r:id="rId60"/>
    <p:sldId id="698" r:id="rId61"/>
    <p:sldId id="639" r:id="rId62"/>
    <p:sldId id="562" r:id="rId63"/>
    <p:sldId id="433" r:id="rId64"/>
    <p:sldId id="479" r:id="rId65"/>
    <p:sldId id="481" r:id="rId66"/>
    <p:sldId id="482" r:id="rId67"/>
    <p:sldId id="483" r:id="rId68"/>
    <p:sldId id="484" r:id="rId69"/>
    <p:sldId id="485" r:id="rId70"/>
    <p:sldId id="603" r:id="rId71"/>
    <p:sldId id="604" r:id="rId72"/>
    <p:sldId id="632" r:id="rId73"/>
    <p:sldId id="712" r:id="rId74"/>
    <p:sldId id="713" r:id="rId75"/>
    <p:sldId id="714" r:id="rId76"/>
    <p:sldId id="720" r:id="rId77"/>
    <p:sldId id="719" r:id="rId78"/>
    <p:sldId id="718" r:id="rId79"/>
    <p:sldId id="707" r:id="rId80"/>
    <p:sldId id="651" r:id="rId81"/>
    <p:sldId id="543" r:id="rId82"/>
    <p:sldId id="650" r:id="rId83"/>
    <p:sldId id="656" r:id="rId84"/>
    <p:sldId id="660" r:id="rId85"/>
    <p:sldId id="657" r:id="rId86"/>
    <p:sldId id="661" r:id="rId87"/>
    <p:sldId id="678" r:id="rId88"/>
    <p:sldId id="636" r:id="rId89"/>
    <p:sldId id="440" r:id="rId90"/>
    <p:sldId id="724" r:id="rId91"/>
    <p:sldId id="624" r:id="rId9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0">
          <p15:clr>
            <a:srgbClr val="A4A3A4"/>
          </p15:clr>
        </p15:guide>
        <p15:guide id="2" pos="2877">
          <p15:clr>
            <a:srgbClr val="A4A3A4"/>
          </p15:clr>
        </p15:guide>
        <p15:guide id="3" pos="550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6600"/>
    <a:srgbClr val="99CCFF"/>
    <a:srgbClr val="FF9900"/>
    <a:srgbClr val="FBF43D"/>
    <a:srgbClr val="9C0031"/>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17"/>
    <p:restoredTop sz="76084" autoAdjust="0"/>
  </p:normalViewPr>
  <p:slideViewPr>
    <p:cSldViewPr snapToGrid="0">
      <p:cViewPr varScale="1">
        <p:scale>
          <a:sx n="76" d="100"/>
          <a:sy n="76" d="100"/>
        </p:scale>
        <p:origin x="200" y="904"/>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110" d="100"/>
          <a:sy n="110" d="100"/>
        </p:scale>
        <p:origin x="244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F15BC1D4-C558-4B4C-B57F-65483228C4D9}" type="slidenum">
              <a:rPr lang="en-US"/>
              <a:pPr>
                <a:defRPr/>
              </a:pPr>
              <a:t>‹#›</a:t>
            </a:fld>
            <a:endParaRPr lang="en-US"/>
          </a:p>
        </p:txBody>
      </p:sp>
    </p:spTree>
    <p:extLst>
      <p:ext uri="{BB962C8B-B14F-4D97-AF65-F5344CB8AC3E}">
        <p14:creationId xmlns:p14="http://schemas.microsoft.com/office/powerpoint/2010/main" val="1919165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632A4C-35A9-5340-B298-1D59051F973C}" type="slidenum">
              <a:rPr lang="en-US" sz="1200" b="0">
                <a:latin typeface="Times" charset="0"/>
              </a:rPr>
              <a:pPr/>
              <a:t>1</a:t>
            </a:fld>
            <a:endParaRPr lang="en-US" sz="1200" b="0">
              <a:latin typeface="Times"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78059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91A4095-940A-784A-9199-7788F6636C9B}" type="slidenum">
              <a:rPr lang="en-US" sz="1200" b="0">
                <a:latin typeface="Times" charset="0"/>
              </a:rPr>
              <a:pPr/>
              <a:t>10</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the FINAL </a:t>
            </a:r>
            <a:r>
              <a:rPr lang="en-US" altLang="ja-JP" dirty="0">
                <a:solidFill>
                  <a:srgbClr val="000000"/>
                </a:solidFill>
                <a:latin typeface="Arial" panose="020B0604020202020204" pitchFamily="34" charset="0"/>
                <a:ea typeface="ＭＳ Ｐゴシック" charset="0"/>
                <a:cs typeface="Arial" panose="020B0604020202020204" pitchFamily="34" charset="0"/>
              </a:rPr>
              <a:t>"C" of M-C-C...this one representing the CEREMONIAL part of the Law. </a:t>
            </a:r>
          </a:p>
          <a:p>
            <a:r>
              <a:rPr lang="en-US" dirty="0">
                <a:solidFill>
                  <a:srgbClr val="000000"/>
                </a:solidFill>
                <a:latin typeface="Arial" panose="020B0604020202020204" pitchFamily="34" charset="0"/>
                <a:ea typeface="ＭＳ Ｐゴシック" charset="0"/>
                <a:cs typeface="Arial" panose="020B0604020202020204" pitchFamily="34" charset="0"/>
              </a:rPr>
              <a:t>//// 	Chapters 25-31: called the Tabernacle Ordinances…that ancient worship center shown here in a modern model out in today</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Israeli desert…built according to the Old Testament directions. And again we must remember that these new regulations were being provided for a people just coming out of four centuries of debilitating slavery and a culturally stunted growth.</a:t>
            </a:r>
          </a:p>
          <a:p>
            <a:r>
              <a:rPr lang="en-US" dirty="0">
                <a:solidFill>
                  <a:srgbClr val="000000"/>
                </a:solidFill>
                <a:latin typeface="Arial" panose="020B0604020202020204" pitchFamily="34" charset="0"/>
                <a:ea typeface="ＭＳ Ｐゴシック" charset="0"/>
                <a:cs typeface="Arial" panose="020B0604020202020204" pitchFamily="34" charset="0"/>
              </a:rPr>
              <a:t>////	These SPECIAL ORDINANCES were given to turn the people directly to the worship of their God while providing them </a:t>
            </a:r>
          </a:p>
          <a:p>
            <a:r>
              <a:rPr lang="en-US" dirty="0">
                <a:solidFill>
                  <a:srgbClr val="000000"/>
                </a:solidFill>
                <a:latin typeface="Arial" panose="020B0604020202020204" pitchFamily="34" charset="0"/>
                <a:ea typeface="ＭＳ Ｐゴシック" charset="0"/>
                <a:cs typeface="Arial" panose="020B0604020202020204" pitchFamily="34" charset="0"/>
              </a:rPr>
              <a:t>////	with A SYSTEM OF WORSHIP in the new Tabernacle, along with the new</a:t>
            </a:r>
          </a:p>
          <a:p>
            <a:r>
              <a:rPr lang="en-US" dirty="0">
                <a:solidFill>
                  <a:srgbClr val="000000"/>
                </a:solidFill>
                <a:latin typeface="Arial" panose="020B0604020202020204" pitchFamily="34" charset="0"/>
                <a:ea typeface="ＭＳ Ｐゴシック" charset="0"/>
                <a:cs typeface="Arial" panose="020B0604020202020204" pitchFamily="34" charset="0"/>
              </a:rPr>
              <a:t>//// 	GUIDELINES FOR LIVING among themselves, alone, and in the conditions of the desert wilderness.</a:t>
            </a:r>
          </a:p>
          <a:p>
            <a:r>
              <a:rPr lang="en-US" dirty="0">
                <a:solidFill>
                  <a:srgbClr val="000000"/>
                </a:solidFill>
                <a:latin typeface="Arial" panose="020B0604020202020204" pitchFamily="34" charset="0"/>
                <a:ea typeface="ＭＳ Ｐゴシック" charset="0"/>
                <a:cs typeface="Arial" panose="020B0604020202020204" pitchFamily="34" charset="0"/>
              </a:rPr>
              <a:t>////	Which included…the Tabernacle</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Ark, Table, and Candlestick</a:t>
            </a:r>
          </a:p>
          <a:p>
            <a:endParaRPr lang="en-US" dirty="0">
              <a:solidFill>
                <a:srgbClr val="000000"/>
              </a:solidFill>
              <a:latin typeface="Arial" panose="020B0604020202020204" pitchFamily="34" charset="0"/>
              <a:ea typeface="ＭＳ Ｐゴシック" charset="0"/>
              <a:cs typeface="Arial" panose="020B0604020202020204" pitchFamily="34" charset="0"/>
            </a:endParaRPr>
          </a:p>
          <a:p>
            <a:r>
              <a:rPr lang="en-US" dirty="0">
                <a:solidFill>
                  <a:srgbClr val="000000"/>
                </a:solidFill>
                <a:latin typeface="Arial" panose="020B0604020202020204" pitchFamily="34" charset="0"/>
                <a:ea typeface="ＭＳ Ｐゴシック" charset="0"/>
                <a:cs typeface="Arial" panose="020B0604020202020204" pitchFamily="34" charset="0"/>
              </a:rPr>
              <a:t>////	Directions for its General Construction,</a:t>
            </a:r>
          </a:p>
          <a:p>
            <a:endParaRPr lang="en-US" dirty="0">
              <a:solidFill>
                <a:srgbClr val="000000"/>
              </a:solidFill>
              <a:latin typeface="Arial" panose="020B0604020202020204" pitchFamily="34" charset="0"/>
              <a:ea typeface="ＭＳ Ｐゴシック" charset="0"/>
              <a:cs typeface="Arial" panose="020B0604020202020204" pitchFamily="34" charset="0"/>
            </a:endParaRPr>
          </a:p>
          <a:p>
            <a:r>
              <a:rPr lang="en-US" dirty="0">
                <a:solidFill>
                  <a:srgbClr val="000000"/>
                </a:solidFill>
                <a:latin typeface="Arial" panose="020B0604020202020204" pitchFamily="34" charset="0"/>
                <a:ea typeface="ＭＳ Ｐゴシック" charset="0"/>
                <a:cs typeface="Arial" panose="020B0604020202020204" pitchFamily="34" charset="0"/>
              </a:rPr>
              <a:t>////	The Bronze Altar and the Court,</a:t>
            </a:r>
          </a:p>
          <a:p>
            <a:endParaRPr lang="en-US" dirty="0">
              <a:solidFill>
                <a:srgbClr val="000000"/>
              </a:solidFill>
              <a:latin typeface="Arial" panose="020B0604020202020204" pitchFamily="34" charset="0"/>
              <a:ea typeface="ＭＳ Ｐゴシック" charset="0"/>
              <a:cs typeface="Arial" panose="020B0604020202020204" pitchFamily="34" charset="0"/>
            </a:endParaRPr>
          </a:p>
          <a:p>
            <a:r>
              <a:rPr lang="en-US" dirty="0">
                <a:solidFill>
                  <a:srgbClr val="000000"/>
                </a:solidFill>
                <a:latin typeface="Arial" panose="020B0604020202020204" pitchFamily="34" charset="0"/>
                <a:ea typeface="ＭＳ Ｐゴシック" charset="0"/>
                <a:cs typeface="Arial" panose="020B0604020202020204" pitchFamily="34" charset="0"/>
              </a:rPr>
              <a:t>////	Its Priesthood for its ritual services,</a:t>
            </a:r>
          </a:p>
          <a:p>
            <a:endParaRPr lang="en-US" dirty="0">
              <a:solidFill>
                <a:srgbClr val="000000"/>
              </a:solidFill>
              <a:latin typeface="Arial" panose="020B0604020202020204" pitchFamily="34" charset="0"/>
              <a:ea typeface="ＭＳ Ｐゴシック" charset="0"/>
              <a:cs typeface="Arial" panose="020B0604020202020204" pitchFamily="34" charset="0"/>
            </a:endParaRPr>
          </a:p>
          <a:p>
            <a:r>
              <a:rPr lang="en-US" dirty="0">
                <a:solidFill>
                  <a:srgbClr val="000000"/>
                </a:solidFill>
                <a:latin typeface="Arial" panose="020B0604020202020204" pitchFamily="34" charset="0"/>
                <a:ea typeface="ＭＳ Ｐゴシック" charset="0"/>
                <a:cs typeface="Arial" panose="020B0604020202020204" pitchFamily="34" charset="0"/>
              </a:rPr>
              <a:t>////	Consecration of the Priesthood,</a:t>
            </a:r>
          </a:p>
          <a:p>
            <a:endParaRPr lang="en-US" dirty="0">
              <a:solidFill>
                <a:srgbClr val="000000"/>
              </a:solidFill>
              <a:latin typeface="Arial" panose="020B0604020202020204" pitchFamily="34" charset="0"/>
              <a:ea typeface="ＭＳ Ｐゴシック" charset="0"/>
              <a:cs typeface="Arial" panose="020B0604020202020204" pitchFamily="34" charset="0"/>
            </a:endParaRPr>
          </a:p>
          <a:p>
            <a:r>
              <a:rPr lang="en-US" dirty="0">
                <a:solidFill>
                  <a:srgbClr val="000000"/>
                </a:solidFill>
                <a:latin typeface="Arial" panose="020B0604020202020204" pitchFamily="34" charset="0"/>
                <a:ea typeface="ＭＳ Ｐゴシック" charset="0"/>
                <a:cs typeface="Arial" panose="020B0604020202020204" pitchFamily="34" charset="0"/>
              </a:rPr>
              <a:t>////	The Altar of Incense and the Worshippers, and</a:t>
            </a:r>
          </a:p>
          <a:p>
            <a:endParaRPr lang="en-US" dirty="0">
              <a:solidFill>
                <a:srgbClr val="000000"/>
              </a:solidFill>
              <a:latin typeface="Arial" panose="020B0604020202020204" pitchFamily="34" charset="0"/>
              <a:ea typeface="ＭＳ Ｐゴシック" charset="0"/>
              <a:cs typeface="Arial" panose="020B0604020202020204" pitchFamily="34" charset="0"/>
            </a:endParaRPr>
          </a:p>
          <a:p>
            <a:r>
              <a:rPr lang="en-US" dirty="0">
                <a:solidFill>
                  <a:srgbClr val="000000"/>
                </a:solidFill>
                <a:latin typeface="Arial" panose="020B0604020202020204" pitchFamily="34" charset="0"/>
                <a:ea typeface="ＭＳ Ｐゴシック" charset="0"/>
                <a:cs typeface="Arial" panose="020B0604020202020204" pitchFamily="34" charset="0"/>
              </a:rPr>
              <a:t>////	The Workmen in relation to the Sabbath.</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7EB614-D9C3-F349-A020-4B7CBDDDD1D9}" type="slidenum">
              <a:rPr lang="en-US" sz="1200" b="0">
                <a:latin typeface="Times" charset="0"/>
              </a:rPr>
              <a:pPr/>
              <a:t>11</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So...the Mosaic Covenant, summed up…in its three distinct parts…</a:t>
            </a:r>
          </a:p>
          <a:p>
            <a:r>
              <a:rPr lang="en-US" dirty="0">
                <a:solidFill>
                  <a:srgbClr val="000000"/>
                </a:solidFill>
                <a:latin typeface="Arial" panose="020B0604020202020204" pitchFamily="34" charset="0"/>
                <a:ea typeface="ＭＳ Ｐゴシック" charset="0"/>
                <a:cs typeface="Arial" panose="020B0604020202020204" pitchFamily="34" charset="0"/>
              </a:rPr>
              <a:t>////	THE DECALOGUE…M…the MORAL PART…</a:t>
            </a:r>
          </a:p>
          <a:p>
            <a:r>
              <a:rPr lang="en-US" dirty="0">
                <a:solidFill>
                  <a:srgbClr val="000000"/>
                </a:solidFill>
                <a:latin typeface="Arial" panose="020B0604020202020204" pitchFamily="34" charset="0"/>
                <a:ea typeface="ＭＳ Ｐゴシック" charset="0"/>
                <a:cs typeface="Arial" panose="020B0604020202020204" pitchFamily="34" charset="0"/>
              </a:rPr>
              <a:t>////	THE SOCIAL ORDINANCES…C…the CIVIL PART…and</a:t>
            </a:r>
          </a:p>
          <a:p>
            <a:r>
              <a:rPr lang="en-US" dirty="0">
                <a:solidFill>
                  <a:srgbClr val="000000"/>
                </a:solidFill>
                <a:latin typeface="Arial" panose="020B0604020202020204" pitchFamily="34" charset="0"/>
                <a:ea typeface="ＭＳ Ｐゴシック" charset="0"/>
                <a:cs typeface="Arial" panose="020B0604020202020204" pitchFamily="34" charset="0"/>
              </a:rPr>
              <a:t>////	THE TABERNACLE ORDINANCES…another C…the CEREMONIAL PART…all given to Moses by the Lord…and then to the people...in all of their complexities and far-reaching implications -- even into our own day.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35BF75-570D-E84B-8FA2-41F32B30E9BA}" type="slidenum">
              <a:rPr lang="en-US" sz="1200" b="0">
                <a:latin typeface="Times" charset="0"/>
              </a:rPr>
              <a:pPr/>
              <a:t>12</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So…what were some of those implications of the Mosaic Covenant?</a:t>
            </a:r>
          </a:p>
          <a:p>
            <a:r>
              <a:rPr lang="en-US" dirty="0">
                <a:solidFill>
                  <a:srgbClr val="000000"/>
                </a:solidFill>
                <a:latin typeface="Arial" panose="020B0604020202020204" pitchFamily="34" charset="0"/>
                <a:ea typeface="ＭＳ Ｐゴシック" charset="0"/>
                <a:cs typeface="Arial" panose="020B0604020202020204" pitchFamily="34" charset="0"/>
              </a:rPr>
              <a:t>At least…these four…</a:t>
            </a:r>
          </a:p>
          <a:p>
            <a:r>
              <a:rPr lang="en-US" dirty="0">
                <a:solidFill>
                  <a:srgbClr val="000000"/>
                </a:solidFill>
                <a:latin typeface="Arial" panose="020B0604020202020204" pitchFamily="34" charset="0"/>
                <a:ea typeface="ＭＳ Ｐゴシック" charset="0"/>
                <a:cs typeface="Arial" panose="020B0604020202020204" pitchFamily="34" charset="0"/>
              </a:rPr>
              <a:t>////	the Mosaic Covenant was a TEMPORARY arrangement.  It had a beginning and it had an end.  </a:t>
            </a:r>
          </a:p>
          <a:p>
            <a:r>
              <a:rPr lang="en-US" dirty="0">
                <a:solidFill>
                  <a:srgbClr val="000000"/>
                </a:solidFill>
                <a:latin typeface="Arial" panose="020B0604020202020204" pitchFamily="34" charset="0"/>
                <a:ea typeface="ＭＳ Ｐゴシック" charset="0"/>
                <a:cs typeface="Arial" panose="020B0604020202020204" pitchFamily="34" charset="0"/>
              </a:rPr>
              <a:t>////	It was a CONDITIONAL  agreement.  You do THIS, God will do THAT.  And then…some 1500 years later…in Jerusalem…on Calvary…</a:t>
            </a:r>
          </a:p>
          <a:p>
            <a:r>
              <a:rPr lang="en-US" dirty="0">
                <a:solidFill>
                  <a:srgbClr val="000000"/>
                </a:solidFill>
                <a:latin typeface="Arial" panose="020B0604020202020204" pitchFamily="34" charset="0"/>
                <a:ea typeface="ＭＳ Ｐゴシック" charset="0"/>
                <a:cs typeface="Arial" panose="020B0604020202020204" pitchFamily="34" charset="0"/>
              </a:rPr>
              <a:t>////	….it had served its purpose at the conclusion of Jesus Christ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ministry.  It ended there.  Finally…</a:t>
            </a:r>
          </a:p>
          <a:p>
            <a:r>
              <a:rPr lang="en-US" dirty="0">
                <a:solidFill>
                  <a:srgbClr val="000000"/>
                </a:solidFill>
                <a:latin typeface="Arial" panose="020B0604020202020204" pitchFamily="34" charset="0"/>
                <a:ea typeface="ＭＳ Ｐゴシック" charset="0"/>
                <a:cs typeface="Arial" panose="020B0604020202020204" pitchFamily="34" charset="0"/>
              </a:rPr>
              <a:t>////	After the Holy Spirit was introduced into the earth – following the Lord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Ascension -- the Mosaic Law became an internalized part of the life and heart of each believer.  Jeremiah had foretold that enormous change in man</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heart when He announced the New Covenant.</a:t>
            </a:r>
          </a:p>
          <a:p>
            <a:r>
              <a:rPr lang="en-US" dirty="0">
                <a:solidFill>
                  <a:srgbClr val="000000"/>
                </a:solidFill>
                <a:latin typeface="Arial" panose="020B0604020202020204" pitchFamily="34" charset="0"/>
                <a:ea typeface="ＭＳ Ｐゴシック" charset="0"/>
                <a:cs typeface="Arial" panose="020B0604020202020204" pitchFamily="34" charset="0"/>
              </a:rPr>
              <a:t>Jesus himself attested to his place in the history of the Law…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17AD88F-B319-934C-AFD3-F5F5A2D3A97F}" type="slidenum">
              <a:rPr lang="en-US" sz="1200" b="0">
                <a:latin typeface="Times" charset="0"/>
              </a:rPr>
              <a:pPr/>
              <a:t>13</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In Matthew 5:17, he said..."Do not think that I have come to abolish the Law or the Prophets. </a:t>
            </a:r>
          </a:p>
          <a:p>
            <a:r>
              <a:rPr lang="en-US" dirty="0">
                <a:solidFill>
                  <a:srgbClr val="000000"/>
                </a:solidFill>
                <a:latin typeface="Arial" panose="020B0604020202020204" pitchFamily="34" charset="0"/>
                <a:ea typeface="ＭＳ Ｐゴシック" charset="0"/>
                <a:cs typeface="Arial" panose="020B0604020202020204" pitchFamily="34" charset="0"/>
              </a:rPr>
              <a:t>////	I HAVE NOT COME TO ABOLISH THEM BUT TO FULFILL THEM."  Remember in the JESUS FILE,  where we mentioned the implications of the Cross?  This statement is at the core of that enormous event…a profound shift in man</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relationship to his Creator through the new Gospel ministry of the Messiah.</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749742-E002-1544-BB37-5A931B1480E6}" type="slidenum">
              <a:rPr lang="en-US" sz="1200" b="0">
                <a:latin typeface="Times" charset="0"/>
              </a:rPr>
              <a:pPr/>
              <a:t>14</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Now…using Study Help #14…let</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return to dig a little deeper into that backbone of Biblical revelation…THE ABRAHAMIC COVENANT.  We</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err="1">
                <a:solidFill>
                  <a:srgbClr val="000000"/>
                </a:solidFill>
                <a:latin typeface="Arial" panose="020B0604020202020204" pitchFamily="34" charset="0"/>
                <a:ea typeface="ＭＳ Ｐゴシック" charset="0"/>
                <a:cs typeface="Arial" panose="020B0604020202020204" pitchFamily="34" charset="0"/>
              </a:rPr>
              <a:t>ll</a:t>
            </a:r>
            <a:r>
              <a:rPr lang="en-US" altLang="ja-JP" dirty="0">
                <a:solidFill>
                  <a:srgbClr val="000000"/>
                </a:solidFill>
                <a:latin typeface="Arial" panose="020B0604020202020204" pitchFamily="34" charset="0"/>
                <a:ea typeface="ＭＳ Ｐゴシック" charset="0"/>
                <a:cs typeface="Arial" panose="020B0604020202020204" pitchFamily="34" charset="0"/>
              </a:rPr>
              <a:t> develop the so-called amplified sub-covenants of God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UNCONDITIONAL COVENANTAL PROGRAM with man … </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2CA8DD-42E7-6544-9CD5-BAEE426C24EF}" type="slidenum">
              <a:rPr lang="en-US" sz="1200" b="0">
                <a:latin typeface="Times" charset="0"/>
              </a:rPr>
              <a:pPr/>
              <a:t>15</a:t>
            </a:fld>
            <a:endParaRPr lang="en-US" sz="1200" b="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…the LAND, SEED AND BLESSING aspects of the Abrahamic arrangements….and their qualities as: </a:t>
            </a:r>
          </a:p>
          <a:p>
            <a:r>
              <a:rPr lang="en-US" dirty="0">
                <a:solidFill>
                  <a:srgbClr val="000000"/>
                </a:solidFill>
                <a:latin typeface="Arial" panose="020B0604020202020204" pitchFamily="34" charset="0"/>
                <a:ea typeface="ＭＳ Ｐゴシック" charset="0"/>
                <a:cs typeface="Arial" panose="020B0604020202020204" pitchFamily="34" charset="0"/>
              </a:rPr>
              <a:t>////	ETERNAL, LITERAL, and UNCONDITIONAL.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2D3B40A-8EAC-7A47-8212-B841E41573AA}" type="slidenum">
              <a:rPr lang="en-US" sz="1200" b="0">
                <a:latin typeface="Times" charset="0"/>
              </a:rPr>
              <a:pPr/>
              <a:t>16</a:t>
            </a:fld>
            <a:endParaRPr lang="en-US" sz="1200" b="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Beginning with the Land Covenant...sometimes called by its earlier name, the Palestinian...</a:t>
            </a:r>
          </a:p>
          <a:p>
            <a:r>
              <a:rPr lang="en-US" dirty="0">
                <a:solidFill>
                  <a:srgbClr val="000000"/>
                </a:solidFill>
                <a:latin typeface="Arial" panose="020B0604020202020204" pitchFamily="34" charset="0"/>
                <a:ea typeface="ＭＳ Ｐゴシック" charset="0"/>
                <a:cs typeface="Arial" panose="020B0604020202020204" pitchFamily="34" charset="0"/>
              </a:rPr>
              <a:t>////	This is the first amplification of the Abrahamic Covenant…the land portion.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1BA3E1-E67F-B24A-A8A1-5C925C1747D5}" type="slidenum">
              <a:rPr lang="en-US" sz="1200" b="0">
                <a:latin typeface="Times" charset="0"/>
              </a:rPr>
              <a:pPr/>
              <a:t>17</a:t>
            </a:fld>
            <a:endParaRPr lang="en-US" sz="1200" b="0">
              <a:latin typeface="Times" charset="0"/>
            </a:endParaRPr>
          </a:p>
        </p:txBody>
      </p:sp>
      <p:sp>
        <p:nvSpPr>
          <p:cNvPr id="44034"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First…take a look at the Land of Abraham</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inheritance…remember that this was…and is…real acreage…real land…real lakes…farm fields…orchards…deserts and canyons.  A place of great beauty and enormous wealth potential…</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403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C20584-BE95-1F40-8B44-1318970068D4}" type="slidenum">
              <a:rPr lang="en-US" sz="1200" b="0">
                <a:latin typeface="Times" charset="0"/>
              </a:rPr>
              <a:pPr/>
              <a:t>18</a:t>
            </a:fld>
            <a:endParaRPr lang="en-US" sz="1200" b="0">
              <a:latin typeface="Times" charset="0"/>
            </a:endParaRPr>
          </a:p>
        </p:txBody>
      </p:sp>
      <p:sp>
        <p:nvSpPr>
          <p:cNvPr id="46082"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THE LAND PROMISE is recounted by Moses in Scripture at Deuteronomy 30, verses 1-10. In the heart of those ten verses lie these two:</a:t>
            </a:r>
          </a:p>
          <a:p>
            <a:r>
              <a:rPr lang="en-US" dirty="0">
                <a:solidFill>
                  <a:srgbClr val="000000"/>
                </a:solidFill>
                <a:latin typeface="Arial" panose="020B0604020202020204" pitchFamily="34" charset="0"/>
                <a:ea typeface="ＭＳ Ｐゴシック" charset="0"/>
                <a:cs typeface="Arial" panose="020B0604020202020204" pitchFamily="34" charset="0"/>
              </a:rPr>
              <a:t>////	5 He will bring you to the land that belonged to your fathers, and you will take possession of it.  He will make you more prosperous and numerous than your fathers.    </a:t>
            </a:r>
          </a:p>
          <a:p>
            <a:r>
              <a:rPr lang="en-US" dirty="0">
                <a:solidFill>
                  <a:srgbClr val="000000"/>
                </a:solidFill>
                <a:latin typeface="Arial" panose="020B0604020202020204" pitchFamily="34" charset="0"/>
                <a:ea typeface="ＭＳ Ｐゴシック" charset="0"/>
                <a:cs typeface="Arial" panose="020B0604020202020204" pitchFamily="34" charset="0"/>
              </a:rPr>
              <a:t>////  	6 The Lord your God will circumcise your hearts and the hearts of your descendants so that you may love him with all your heart and with all your soul, and live.</a:t>
            </a:r>
          </a:p>
        </p:txBody>
      </p:sp>
      <p:sp>
        <p:nvSpPr>
          <p:cNvPr id="46083"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BA0024-8B82-F64C-B46D-A3A12CADDDB3}" type="slidenum">
              <a:rPr lang="en-US" sz="1200" b="0">
                <a:latin typeface="Times" charset="0"/>
              </a:rPr>
              <a:pPr/>
              <a:t>19</a:t>
            </a:fld>
            <a:endParaRPr lang="en-US" sz="1200" b="0">
              <a:latin typeface="Times" charset="0"/>
            </a:endParaRPr>
          </a:p>
        </p:txBody>
      </p:sp>
      <p:sp>
        <p:nvSpPr>
          <p:cNvPr id="48130"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The words of that promise, made here to Moses, reflect God</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earlier promises to Abraham, stating clearly that, in some distant day, both Israel AND Judah will return to their land to live in peace with their neighbors…a land of enormous beauty and material prosperity.</a:t>
            </a:r>
          </a:p>
        </p:txBody>
      </p:sp>
      <p:sp>
        <p:nvSpPr>
          <p:cNvPr id="48131" name="Rectangle 3"/>
          <p:cNvSpPr>
            <a:spLocks noGrp="1" noRot="1" noChangeAspect="1" noChangeArrowheads="1"/>
          </p:cNvSpPr>
          <p:nvPr>
            <p:ph type="sldImg"/>
          </p:nvPr>
        </p:nvSpPr>
        <p:spPr>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latin typeface="Times" charset="0"/>
              </a:rPr>
              <a:pPr/>
              <a:t>20</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Now...the Davidic Covenant...</a:t>
            </a:r>
          </a:p>
          <a:p>
            <a:r>
              <a:rPr lang="en-US" dirty="0">
                <a:solidFill>
                  <a:srgbClr val="000000"/>
                </a:solidFill>
                <a:latin typeface="Arial" panose="020B0604020202020204" pitchFamily="34" charset="0"/>
                <a:ea typeface="ＭＳ Ｐゴシック" charset="0"/>
                <a:cs typeface="Arial" panose="020B0604020202020204" pitchFamily="34" charset="0"/>
              </a:rPr>
              <a:t>////	….an amplification of the SEED portion of the Abrahamic...  </a:t>
            </a:r>
          </a:p>
          <a:p>
            <a:r>
              <a:rPr lang="en-US" dirty="0">
                <a:solidFill>
                  <a:srgbClr val="000000"/>
                </a:solidFill>
                <a:latin typeface="Arial" panose="020B0604020202020204" pitchFamily="34" charset="0"/>
                <a:ea typeface="ＭＳ Ｐゴシック" charset="0"/>
                <a:cs typeface="Arial" panose="020B0604020202020204" pitchFamily="34" charset="0"/>
              </a:rPr>
              <a:t>2 Samuel 7, verses 4-16.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6BF0F1-9460-A041-98E6-F93F7507A3E3}" type="slidenum">
              <a:rPr lang="en-US" sz="1200" b="0">
                <a:latin typeface="Times" charset="0"/>
              </a:rPr>
              <a:pPr/>
              <a:t>21</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Again...at the heart of that scripture…</a:t>
            </a:r>
          </a:p>
          <a:p>
            <a:r>
              <a:rPr lang="en-US" dirty="0">
                <a:solidFill>
                  <a:srgbClr val="000000"/>
                </a:solidFill>
                <a:latin typeface="Arial" panose="020B0604020202020204" pitchFamily="34" charset="0"/>
                <a:ea typeface="ＭＳ Ｐゴシック" charset="0"/>
                <a:cs typeface="Arial" panose="020B0604020202020204" pitchFamily="34" charset="0"/>
              </a:rPr>
              <a:t>////	is the great Davidic Covenant and its three guarantees…</a:t>
            </a:r>
          </a:p>
          <a:p>
            <a:r>
              <a:rPr lang="en-US" dirty="0">
                <a:solidFill>
                  <a:srgbClr val="000000"/>
                </a:solidFill>
                <a:latin typeface="Arial" panose="020B0604020202020204" pitchFamily="34" charset="0"/>
                <a:ea typeface="ＭＳ Ｐゴシック" charset="0"/>
                <a:cs typeface="Arial" panose="020B0604020202020204" pitchFamily="34" charset="0"/>
              </a:rPr>
              <a:t>///	It has this statement:  2 Samuel 7:16…to David through his household prophet Nathan…God says, </a:t>
            </a:r>
            <a:r>
              <a:rPr lang="en-US" altLang="ja-JP" dirty="0">
                <a:solidFill>
                  <a:srgbClr val="000000"/>
                </a:solidFill>
                <a:latin typeface="Arial" panose="020B0604020202020204" pitchFamily="34" charset="0"/>
                <a:ea typeface="ＭＳ Ｐゴシック" charset="0"/>
                <a:cs typeface="Arial" panose="020B0604020202020204" pitchFamily="34" charset="0"/>
              </a:rPr>
              <a:t>"Your house and your kingdom will endure forever before me; your throne will be established forever.".</a:t>
            </a:r>
          </a:p>
          <a:p>
            <a:r>
              <a:rPr lang="en-US" dirty="0">
                <a:solidFill>
                  <a:srgbClr val="000000"/>
                </a:solidFill>
                <a:latin typeface="Arial" panose="020B0604020202020204" pitchFamily="34" charset="0"/>
                <a:ea typeface="ＭＳ Ｐゴシック" charset="0"/>
                <a:cs typeface="Arial" panose="020B0604020202020204" pitchFamily="34" charset="0"/>
              </a:rPr>
              <a:t>To clarify:...</a:t>
            </a:r>
          </a:p>
          <a:p>
            <a:r>
              <a:rPr lang="en-US" dirty="0">
                <a:solidFill>
                  <a:srgbClr val="000000"/>
                </a:solidFill>
                <a:latin typeface="Arial" panose="020B0604020202020204" pitchFamily="34" charset="0"/>
                <a:ea typeface="ＭＳ Ｐゴシック" charset="0"/>
                <a:cs typeface="Arial" panose="020B0604020202020204" pitchFamily="34" charset="0"/>
              </a:rPr>
              <a:t>////	Your HOUSE.. or your lineage or family line...and your </a:t>
            </a:r>
          </a:p>
          <a:p>
            <a:r>
              <a:rPr lang="en-US" dirty="0">
                <a:solidFill>
                  <a:srgbClr val="000000"/>
                </a:solidFill>
                <a:latin typeface="Arial" panose="020B0604020202020204" pitchFamily="34" charset="0"/>
                <a:ea typeface="ＭＳ Ｐゴシック" charset="0"/>
                <a:cs typeface="Arial" panose="020B0604020202020204" pitchFamily="34" charset="0"/>
              </a:rPr>
              <a:t>////	KINGDOM...meaning actual real estate over which to govern...</a:t>
            </a:r>
          </a:p>
          <a:p>
            <a:r>
              <a:rPr lang="en-US" dirty="0">
                <a:solidFill>
                  <a:srgbClr val="000000"/>
                </a:solidFill>
                <a:latin typeface="Arial" panose="020B0604020202020204" pitchFamily="34" charset="0"/>
                <a:ea typeface="ＭＳ Ｐゴシック" charset="0"/>
                <a:cs typeface="Arial" panose="020B0604020202020204" pitchFamily="34" charset="0"/>
              </a:rPr>
              <a:t>////	and your THRONE...meaning a governmental administration...will be established…</a:t>
            </a:r>
          </a:p>
          <a:p>
            <a:r>
              <a:rPr lang="en-US" dirty="0">
                <a:solidFill>
                  <a:srgbClr val="000000"/>
                </a:solidFill>
                <a:latin typeface="Arial" panose="020B0604020202020204" pitchFamily="34" charset="0"/>
                <a:ea typeface="ＭＳ Ｐゴシック" charset="0"/>
                <a:cs typeface="Arial" panose="020B0604020202020204" pitchFamily="34" charset="0"/>
              </a:rPr>
              <a:t>////	…forever.  Not just until the end of modern history,  but forever...into eternity.   So this verse then becomes a key idea in understanding Biblical eschatology or a study of The End Times.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394EF-3299-0F4D-8DAA-DBEB0D5D741B}" type="slidenum">
              <a:rPr lang="en-US" sz="1200" b="0">
                <a:latin typeface="Times" charset="0"/>
              </a:rPr>
              <a:pPr/>
              <a:t>22</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So, then, the question must be asked…AFTER King David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day…1000 B.C….who is qualified to sit on that Davidic throne?</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a:pPr/>
              <a:t>23</a:t>
            </a:fld>
            <a:endParaRPr lang="en-US" sz="1200"/>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latin typeface="Times" charset="0"/>
              </a:rPr>
              <a:pPr/>
              <a:t>24</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What about the genealogy of the Lord Jesus Christ, out of that line of David, according to Scripture?  What do the scriptures have to say about all that?  We are given a long and complex genealogy...</a:t>
            </a:r>
          </a:p>
          <a:p>
            <a:r>
              <a:rPr lang="en-US" dirty="0">
                <a:solidFill>
                  <a:srgbClr val="000000"/>
                </a:solidFill>
                <a:latin typeface="Arial" panose="020B0604020202020204" pitchFamily="34" charset="0"/>
                <a:ea typeface="ＭＳ Ｐゴシック" charset="0"/>
                <a:cs typeface="Arial" panose="020B0604020202020204" pitchFamily="34" charset="0"/>
              </a:rPr>
              <a:t>///  so this one will be vastly abbreviated.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latin typeface="Times" charset="0"/>
              </a:rPr>
              <a:pPr/>
              <a:t>25</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We begin with Adam and Eve, first recounted in Genesis 3:20...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latin typeface="Times" charset="0"/>
              </a:rPr>
              <a:pPr/>
              <a:t>26</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From their union came the brothers Cain and Abel.</a:t>
            </a:r>
          </a:p>
          <a:p>
            <a:r>
              <a:rPr lang="en-US" dirty="0">
                <a:solidFill>
                  <a:srgbClr val="000000"/>
                </a:solidFill>
                <a:latin typeface="Arial" panose="020B0604020202020204" pitchFamily="34" charset="0"/>
                <a:ea typeface="ＭＳ Ｐゴシック" charset="0"/>
                <a:cs typeface="Arial" panose="020B0604020202020204" pitchFamily="34" charset="0"/>
              </a:rPr>
              <a:t>////	And we know that Cain slew Abel because of Cain</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jealousy of the gifts Abel made in sacrifice to the Lord. As a replacement for that murdered brother who was more favored by God, another son was born to Adam and Eve...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27</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 was Seth, the beginning of a godly line of men.  AND RIGHT HERE is where the royal genealogy of Jesus Christ gets underway.</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E47659-D963-FA4E-BEE2-18E18E322A16}" type="slidenum">
              <a:rPr lang="en-US" sz="1200" b="0">
                <a:latin typeface="Times" charset="0"/>
              </a:rPr>
              <a:pPr/>
              <a:t>28</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From Seth...followed Noah.  By the way...dotted lines represent an abbreviation of all the biblical names that actually occur during the long lines of descent.  Scripture tells us the names of each one.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972074-8B21-A548-B611-49D143D2ACC8}" type="slidenum">
              <a:rPr lang="en-US" sz="1200" b="0">
                <a:latin typeface="Times" charset="0"/>
              </a:rPr>
              <a:pPr/>
              <a:t>29</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Eventually through this line...we arrive at Abraham.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8D45879-76D1-D546-9933-14E1CC039313}" type="slidenum">
              <a:rPr lang="en-US" sz="1200" b="0">
                <a:latin typeface="Times" charset="0"/>
              </a:rPr>
              <a:pPr/>
              <a:t>3</a:t>
            </a:fld>
            <a:endParaRPr lang="en-US" sz="1200" b="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We</a:t>
            </a:r>
            <a:r>
              <a:rPr lang="fr-FR" altLang="ja-JP" b="0" dirty="0">
                <a:solidFill>
                  <a:srgbClr val="000000"/>
                </a:solidFill>
                <a:latin typeface="Arial" panose="020B0604020202020204" pitchFamily="34" charset="0"/>
                <a:ea typeface="ＭＳ Ｐゴシック" charset="0"/>
                <a:cs typeface="Arial" panose="020B0604020202020204" pitchFamily="34" charset="0"/>
              </a:rPr>
              <a:t>'</a:t>
            </a:r>
            <a:r>
              <a:rPr lang="en-US" altLang="ja-JP" b="0" dirty="0" err="1">
                <a:solidFill>
                  <a:srgbClr val="000000"/>
                </a:solidFill>
                <a:latin typeface="Arial" panose="020B0604020202020204" pitchFamily="34" charset="0"/>
                <a:ea typeface="ＭＳ Ｐゴシック" charset="0"/>
                <a:cs typeface="Arial" panose="020B0604020202020204" pitchFamily="34" charset="0"/>
              </a:rPr>
              <a:t>ll</a:t>
            </a:r>
            <a:r>
              <a:rPr lang="en-US" altLang="ja-JP" b="0" dirty="0">
                <a:solidFill>
                  <a:srgbClr val="000000"/>
                </a:solidFill>
                <a:latin typeface="Arial" panose="020B0604020202020204" pitchFamily="34" charset="0"/>
                <a:ea typeface="ＭＳ Ｐゴシック" charset="0"/>
                <a:cs typeface="Arial" panose="020B0604020202020204" pitchFamily="34" charset="0"/>
              </a:rPr>
              <a:t> be using Study Help #15 for this </a:t>
            </a:r>
          </a:p>
          <a:p>
            <a:r>
              <a:rPr lang="en-US" b="0" dirty="0">
                <a:solidFill>
                  <a:srgbClr val="000000"/>
                </a:solidFill>
                <a:latin typeface="Arial" panose="020B0604020202020204" pitchFamily="34" charset="0"/>
                <a:ea typeface="ＭＳ Ｐゴシック" charset="0"/>
                <a:cs typeface="Arial" panose="020B0604020202020204" pitchFamily="34" charset="0"/>
              </a:rPr>
              <a:t>////	Look at The MOSAIC COVENANT or MOSAIC LAW in the book of Exodus.  </a:t>
            </a:r>
          </a:p>
          <a:p>
            <a:r>
              <a:rPr lang="en-US" b="0" dirty="0">
                <a:solidFill>
                  <a:srgbClr val="000000"/>
                </a:solidFill>
                <a:latin typeface="Arial" panose="020B0604020202020204" pitchFamily="34" charset="0"/>
                <a:ea typeface="ＭＳ Ｐゴシック" charset="0"/>
                <a:cs typeface="Arial" panose="020B0604020202020204" pitchFamily="34" charset="0"/>
              </a:rPr>
              <a:t>////	What about this arrangement?  We must consider it in order to have the complete picture.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A82AD3-8E54-D54B-AF0A-C2A97A8A780C}" type="slidenum">
              <a:rPr lang="en-US" sz="1200" b="0">
                <a:latin typeface="Times" charset="0"/>
              </a:rPr>
              <a:pPr/>
              <a:t>30</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And from Abraham, a thousand years later, appears David..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EF4D7C-2404-DF4D-A183-86084EAB3D69}" type="slidenum">
              <a:rPr lang="en-US" sz="1200" b="0">
                <a:latin typeface="Times" charset="0"/>
              </a:rPr>
              <a:pPr/>
              <a:t>31</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And...among other of David</a:t>
            </a:r>
            <a:r>
              <a:rPr lang="fr-FR">
                <a:solidFill>
                  <a:srgbClr val="000000"/>
                </a:solidFill>
                <a:latin typeface="Arial" panose="020B0604020202020204" pitchFamily="34" charset="0"/>
                <a:ea typeface="ＭＳ Ｐゴシック" charset="0"/>
                <a:cs typeface="Arial" panose="020B0604020202020204" pitchFamily="34" charset="0"/>
              </a:rPr>
              <a:t>'</a:t>
            </a:r>
            <a:r>
              <a:rPr lang="en-US">
                <a:solidFill>
                  <a:srgbClr val="000000"/>
                </a:solidFill>
                <a:latin typeface="Arial" panose="020B0604020202020204" pitchFamily="34" charset="0"/>
                <a:ea typeface="ＭＳ Ｐゴシック" charset="0"/>
                <a:cs typeface="Arial" panose="020B0604020202020204" pitchFamily="34" charset="0"/>
              </a:rPr>
              <a:t>s several wives...appears Bathsheba.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02BEF0-09C4-9046-BB62-809E1F91C6A0}" type="slidenum">
              <a:rPr lang="en-US" sz="1200" b="0">
                <a:latin typeface="Times" charset="0"/>
              </a:rPr>
              <a:pPr/>
              <a:t>32</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Among the children of David and Bathsheba are these two sons: Nathan and Solomon.  And here the line splits.  Note that.  It</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a crucial place.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3028056-42A8-5443-8731-B2FDCD63E948}" type="slidenum">
              <a:rPr lang="en-US" sz="1200" b="0">
                <a:latin typeface="Times" charset="0"/>
              </a:rPr>
              <a:pPr/>
              <a:t>33</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From the line of son Nathan, eventually appears Mary, the mother of Jesus.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latin typeface="Times" charset="0"/>
              </a:rPr>
              <a:pPr/>
              <a:t>34</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Luke wrote about this in his Gospel.  In his third chapter, verse 23: </a:t>
            </a:r>
            <a:r>
              <a:rPr lang="en-US" altLang="ja-JP" dirty="0">
                <a:solidFill>
                  <a:srgbClr val="000000"/>
                </a:solidFill>
                <a:latin typeface="Arial" panose="020B0604020202020204" pitchFamily="34" charset="0"/>
                <a:ea typeface="ＭＳ Ｐゴシック" charset="0"/>
                <a:cs typeface="Arial" panose="020B0604020202020204" pitchFamily="34" charset="0"/>
              </a:rPr>
              <a:t>"Now Jesus himself was about 30 years old when He began His ministry.  He was the son, SO IT WAS THOUGHT, of Joseph."</a:t>
            </a:r>
          </a:p>
          <a:p>
            <a:r>
              <a:rPr lang="en-US" dirty="0">
                <a:solidFill>
                  <a:srgbClr val="000000"/>
                </a:solidFill>
                <a:latin typeface="Arial" panose="020B0604020202020204" pitchFamily="34" charset="0"/>
                <a:ea typeface="ＭＳ Ｐゴシック" charset="0"/>
                <a:cs typeface="Arial" panose="020B0604020202020204" pitchFamily="34" charset="0"/>
              </a:rPr>
              <a:t>////	This further explanation from two eminent Bible scholars: </a:t>
            </a:r>
            <a:r>
              <a:rPr lang="en-US" altLang="ja-JP" dirty="0">
                <a:solidFill>
                  <a:srgbClr val="000000"/>
                </a:solidFill>
                <a:latin typeface="Arial" panose="020B0604020202020204" pitchFamily="34" charset="0"/>
                <a:ea typeface="ＭＳ Ｐゴシック" charset="0"/>
                <a:cs typeface="Arial" panose="020B0604020202020204" pitchFamily="34"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latin typeface="Times" charset="0"/>
              </a:rPr>
              <a:pPr/>
              <a:t>35</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from Solomon</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side...the line of descent leads directly to Joseph, Jesus</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 FOSTER-father. And then the climactic event of the ages...from Joseph and Mary, through the intervention of the Holy Spirit in Mary</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womb…</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latin typeface="Times" charset="0"/>
              </a:rPr>
              <a:pPr/>
              <a:t>36</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…the Lord Jesus Christ enters the earth.  And, you might say, </a:t>
            </a:r>
            <a:r>
              <a:rPr lang="en-US" altLang="ja-JP">
                <a:solidFill>
                  <a:srgbClr val="000000"/>
                </a:solidFill>
                <a:latin typeface="Arial" panose="020B0604020202020204" pitchFamily="34" charset="0"/>
                <a:ea typeface="ＭＳ Ｐゴシック" charset="0"/>
                <a:cs typeface="Arial" panose="020B0604020202020204" pitchFamily="34" charset="0"/>
              </a:rPr>
              <a:t>"well…we all know that.  What is the importance of such an emphasis on it?" Answer: earthly kingship presents two requirements...</a:t>
            </a:r>
            <a:endParaRPr lang="en-US">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latin typeface="Times" charset="0"/>
              </a:rPr>
              <a:pPr/>
              <a:t>37</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FIRST…a family qualification by right of a bloodline succession. </a:t>
            </a:r>
          </a:p>
          <a:p>
            <a:r>
              <a:rPr lang="en-US" dirty="0">
                <a:solidFill>
                  <a:srgbClr val="000000"/>
                </a:solidFill>
                <a:latin typeface="Arial" panose="020B0604020202020204" pitchFamily="34" charset="0"/>
                <a:ea typeface="ＭＳ Ｐゴシック" charset="0"/>
                <a:cs typeface="Arial" panose="020B0604020202020204" pitchFamily="34" charset="0"/>
              </a:rPr>
              <a:t>////	SECOND…there must also be a legal qualification by right of traditional succession.</a:t>
            </a:r>
          </a:p>
          <a:p>
            <a:r>
              <a:rPr lang="en-US" dirty="0">
                <a:solidFill>
                  <a:srgbClr val="000000"/>
                </a:solidFill>
                <a:latin typeface="Arial" panose="020B0604020202020204" pitchFamily="34" charset="0"/>
                <a:ea typeface="ＭＳ Ｐゴシック" charset="0"/>
                <a:cs typeface="Arial" panose="020B0604020202020204" pitchFamily="34" charset="0"/>
              </a:rPr>
              <a:t>////	The family right and blood line through Mary – the mother of Jesus – as it is laid out in Luke</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gospel, third chapter, verses 23-38, </a:t>
            </a:r>
          </a:p>
          <a:p>
            <a:r>
              <a:rPr lang="en-US" dirty="0">
                <a:solidFill>
                  <a:srgbClr val="000000"/>
                </a:solidFill>
                <a:latin typeface="Arial" panose="020B0604020202020204" pitchFamily="34" charset="0"/>
                <a:ea typeface="ＭＳ Ｐゴシック" charset="0"/>
                <a:cs typeface="Arial" panose="020B0604020202020204" pitchFamily="34" charset="0"/>
              </a:rPr>
              <a:t>////	While the legal line of Jesus</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 father – Joseph -- appears in detail in Matthew</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Gospel, chapter 1, verses 1-17.</a:t>
            </a:r>
          </a:p>
          <a:p>
            <a:r>
              <a:rPr lang="en-US" dirty="0">
                <a:solidFill>
                  <a:srgbClr val="000000"/>
                </a:solidFill>
                <a:latin typeface="Arial" panose="020B0604020202020204" pitchFamily="34" charset="0"/>
                <a:ea typeface="ＭＳ Ｐゴシック" charset="0"/>
                <a:cs typeface="Arial" panose="020B0604020202020204" pitchFamily="34" charset="0"/>
              </a:rPr>
              <a:t>Much has been written all about this...far more than can be described here.  So you are encouraged to dig into these ideas.  They are rich with meaning, significance and credibility toward establishing the Lord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place in the great Plan of the Ages.</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latin typeface="Times" charset="0"/>
              </a:rPr>
              <a:pPr/>
              <a:t>38</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So...to sum up...</a:t>
            </a:r>
          </a:p>
          <a:p>
            <a:r>
              <a:rPr lang="en-US" dirty="0">
                <a:solidFill>
                  <a:srgbClr val="000000"/>
                </a:solidFill>
                <a:latin typeface="Arial" panose="020B0604020202020204" pitchFamily="34" charset="0"/>
                <a:ea typeface="ＭＳ Ｐゴシック" charset="0"/>
                <a:cs typeface="Arial" panose="020B0604020202020204" pitchFamily="34" charset="0"/>
              </a:rPr>
              <a:t>Mary, Jesus</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 birth mother, supplies his bloodline directly back to the throne of David...and beyond.</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latin typeface="Times" charset="0"/>
              </a:rPr>
              <a:pPr/>
              <a:t>39</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F7D4D3-B523-9146-BA85-6B254227F185}" type="slidenum">
              <a:rPr lang="en-US" sz="1200" b="0">
                <a:latin typeface="Times" charset="0"/>
              </a:rPr>
              <a:pPr/>
              <a:t>4</a:t>
            </a:fld>
            <a:endParaRPr lang="en-US" sz="1200" b="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In the MOSES Bible File, remember the item M-C-C? </a:t>
            </a:r>
          </a:p>
          <a:p>
            <a:r>
              <a:rPr lang="en-US" b="0" dirty="0">
                <a:solidFill>
                  <a:srgbClr val="000000"/>
                </a:solidFill>
                <a:latin typeface="Arial" panose="020B0604020202020204" pitchFamily="34" charset="0"/>
                <a:ea typeface="ＭＳ Ｐゴシック" charset="0"/>
                <a:cs typeface="Arial" panose="020B0604020202020204" pitchFamily="34" charset="0"/>
              </a:rPr>
              <a:t>//// 	M-C-C: standing for MORAL...CIVIL...CEREMONIAL parts of the new Law.  Many scholars and teachers have organized the Mosaic Law into those main parts…as God dictated to Moses—twice, by the way – atop Mt. Sinai.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F7E50C-5DD3-D540-A86C-853FEDF4CA07}" type="slidenum">
              <a:rPr lang="en-US" sz="1200" b="0">
                <a:latin typeface="Times" charset="0"/>
              </a:rPr>
              <a:pPr/>
              <a:t>40</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Here is a list of only a few of the dozens of authors who have written extensively on the genealogy of Jesus Christ as it is presented in the Gospels of Matthew and Luke.  There are many, many more than these!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latin typeface="Times" charset="0"/>
              </a:rPr>
              <a:pPr/>
              <a:t>41</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question…</a:t>
            </a:r>
          </a:p>
          <a:p>
            <a:r>
              <a:rPr lang="en-US" dirty="0">
                <a:solidFill>
                  <a:srgbClr val="000000"/>
                </a:solidFill>
                <a:latin typeface="Arial" panose="020B0604020202020204" pitchFamily="34" charset="0"/>
                <a:ea typeface="ＭＳ Ｐゴシック" charset="0"/>
                <a:cs typeface="Arial" panose="020B0604020202020204" pitchFamily="34" charset="0"/>
              </a:rPr>
              <a:t>////	Have you ever considered the astonishing statistical probabilities of the birth and life of Jesus Christ?</a:t>
            </a:r>
          </a:p>
          <a:p>
            <a:r>
              <a:rPr lang="en-US" dirty="0">
                <a:solidFill>
                  <a:srgbClr val="000000"/>
                </a:solidFill>
                <a:latin typeface="Arial" panose="020B0604020202020204" pitchFamily="34" charset="0"/>
                <a:ea typeface="ＭＳ Ｐゴシック" charset="0"/>
                <a:cs typeface="Arial" panose="020B0604020202020204" pitchFamily="34" charset="0"/>
              </a:rPr>
              <a:t>////	Was it just an accident of birth?</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latin typeface="Times" charset="0"/>
              </a:rPr>
              <a:pPr/>
              <a:t>42</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In the Old Testament…more than 300 references to a coming Messiah were fulfilled upon the birth, life and crucifixion of Jesus Christ.  So then, with that said, according to established scientific techniques of probability and statistics.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latin typeface="Times" charset="0"/>
              </a:rPr>
              <a:pPr/>
              <a:t>43</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What, then, are the chances of only EIGHT predictions being fulfilled in the life of any one individual between then and now?</a:t>
            </a:r>
          </a:p>
          <a:p>
            <a:r>
              <a:rPr lang="en-US" dirty="0">
                <a:solidFill>
                  <a:srgbClr val="000000"/>
                </a:solidFill>
                <a:latin typeface="Arial" panose="020B0604020202020204" pitchFamily="34" charset="0"/>
                <a:ea typeface="ＭＳ Ｐゴシック" charset="0"/>
                <a:cs typeface="Arial" panose="020B0604020202020204" pitchFamily="34" charset="0"/>
              </a:rPr>
              <a:t>////	The answer: one chance in 100 quadrillion…or…10 to the 17th!</a:t>
            </a:r>
          </a:p>
          <a:p>
            <a:r>
              <a:rPr lang="en-US" dirty="0">
                <a:solidFill>
                  <a:srgbClr val="000000"/>
                </a:solidFill>
                <a:latin typeface="Arial" panose="020B0604020202020204" pitchFamily="34" charset="0"/>
                <a:ea typeface="ＭＳ Ｐゴシック" charset="0"/>
                <a:cs typeface="Arial" panose="020B0604020202020204" pitchFamily="34" charset="0"/>
              </a:rPr>
              <a:t>////	and here is what that number looks like typed out!</a:t>
            </a:r>
          </a:p>
          <a:p>
            <a:r>
              <a:rPr lang="en-US" dirty="0">
                <a:solidFill>
                  <a:srgbClr val="000000"/>
                </a:solidFill>
                <a:latin typeface="Arial" panose="020B0604020202020204" pitchFamily="34" charset="0"/>
                <a:ea typeface="ＭＳ Ｐゴシック" charset="0"/>
                <a:cs typeface="Arial" panose="020B0604020202020204" pitchFamily="34" charset="0"/>
              </a:rPr>
              <a:t>If you think that is incredible…here comes another one.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latin typeface="Times" charset="0"/>
              </a:rPr>
              <a:pPr/>
              <a:t>44</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Another measure of scientific probability…</a:t>
            </a:r>
          </a:p>
          <a:p>
            <a:r>
              <a:rPr lang="en-US" dirty="0">
                <a:solidFill>
                  <a:srgbClr val="000000"/>
                </a:solidFill>
                <a:latin typeface="Arial" panose="020B0604020202020204" pitchFamily="34" charset="0"/>
                <a:ea typeface="ＭＳ Ｐゴシック" charset="0"/>
                <a:cs typeface="Arial" panose="020B0604020202020204" pitchFamily="34" charset="0"/>
              </a:rPr>
              <a:t>////	Then…with just 48 of the 300 predictions being fulfilled in the life of any one individual between then and now: </a:t>
            </a:r>
          </a:p>
          <a:p>
            <a:r>
              <a:rPr lang="en-US" dirty="0">
                <a:solidFill>
                  <a:srgbClr val="000000"/>
                </a:solidFill>
                <a:latin typeface="Arial" panose="020B0604020202020204" pitchFamily="34" charset="0"/>
                <a:ea typeface="ＭＳ Ｐゴシック" charset="0"/>
                <a:cs typeface="Arial" panose="020B0604020202020204" pitchFamily="34" charset="0"/>
              </a:rPr>
              <a:t>////	The answer: one chance in 10 to the 157th!</a:t>
            </a:r>
          </a:p>
          <a:p>
            <a:r>
              <a:rPr lang="en-US" dirty="0">
                <a:solidFill>
                  <a:srgbClr val="000000"/>
                </a:solidFill>
                <a:latin typeface="Arial" panose="020B0604020202020204" pitchFamily="34" charset="0"/>
                <a:ea typeface="ＭＳ Ｐゴシック" charset="0"/>
                <a:cs typeface="Arial" panose="020B0604020202020204" pitchFamily="34" charset="0"/>
              </a:rPr>
              <a:t>////	Typed out…here you are!</a:t>
            </a:r>
          </a:p>
          <a:p>
            <a:r>
              <a:rPr lang="en-US" dirty="0">
                <a:solidFill>
                  <a:srgbClr val="000000"/>
                </a:solidFill>
                <a:latin typeface="Arial" panose="020B0604020202020204" pitchFamily="34" charset="0"/>
                <a:ea typeface="ＭＳ Ｐゴシック" charset="0"/>
                <a:cs typeface="Arial" panose="020B0604020202020204" pitchFamily="34" charset="0"/>
              </a:rPr>
              <a:t>Before your very eyes…statistical probabilities produced by a world-renowned scientist…according to established scientific procedures of statistics and probability.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998005-2D53-6D46-AE28-9FE8E9112FFF}" type="slidenum">
              <a:rPr lang="en-US" sz="1200" b="0">
                <a:latin typeface="Times" charset="0"/>
              </a:rPr>
              <a:pPr/>
              <a:t>45</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Now…with all this said, let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summarize the ROYAL GENEALOGY OF JESUS CHRIST…along with Study Help 16…</a:t>
            </a:r>
          </a:p>
          <a:p>
            <a:r>
              <a:rPr lang="en-US" dirty="0">
                <a:solidFill>
                  <a:srgbClr val="000000"/>
                </a:solidFill>
                <a:latin typeface="Arial" panose="020B0604020202020204" pitchFamily="34" charset="0"/>
                <a:ea typeface="ＭＳ Ｐゴシック" charset="0"/>
                <a:cs typeface="Arial" panose="020B0604020202020204" pitchFamily="34" charset="0"/>
              </a:rPr>
              <a:t>////	….Mary…produced the bloodline for the Messiah.</a:t>
            </a:r>
          </a:p>
          <a:p>
            <a:r>
              <a:rPr lang="en-US" dirty="0">
                <a:solidFill>
                  <a:srgbClr val="000000"/>
                </a:solidFill>
                <a:latin typeface="Arial" panose="020B0604020202020204" pitchFamily="34" charset="0"/>
                <a:ea typeface="ＭＳ Ｐゴシック" charset="0"/>
                <a:cs typeface="Arial" panose="020B0604020202020204" pitchFamily="34" charset="0"/>
              </a:rPr>
              <a:t>////	….This Lucan genealogy traces the Lord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bloodline </a:t>
            </a:r>
          </a:p>
          <a:p>
            <a:r>
              <a:rPr lang="en-US" dirty="0">
                <a:solidFill>
                  <a:srgbClr val="000000"/>
                </a:solidFill>
                <a:latin typeface="Arial" panose="020B0604020202020204" pitchFamily="34" charset="0"/>
                <a:ea typeface="ＭＳ Ｐゴシック" charset="0"/>
                <a:cs typeface="Arial" panose="020B0604020202020204" pitchFamily="34" charset="0"/>
              </a:rPr>
              <a:t>backward to Adam.</a:t>
            </a:r>
          </a:p>
          <a:p>
            <a:r>
              <a:rPr lang="en-US" dirty="0">
                <a:solidFill>
                  <a:srgbClr val="000000"/>
                </a:solidFill>
                <a:latin typeface="Arial" panose="020B0604020202020204" pitchFamily="34" charset="0"/>
                <a:ea typeface="ＭＳ Ｐゴシック" charset="0"/>
                <a:cs typeface="Arial" panose="020B0604020202020204" pitchFamily="34" charset="0"/>
              </a:rPr>
              <a:t>////	….through Mary.</a:t>
            </a:r>
          </a:p>
          <a:p>
            <a:r>
              <a:rPr lang="en-US" dirty="0">
                <a:solidFill>
                  <a:srgbClr val="000000"/>
                </a:solidFill>
                <a:latin typeface="Arial" panose="020B0604020202020204" pitchFamily="34" charset="0"/>
                <a:ea typeface="ＭＳ Ｐゴシック" charset="0"/>
                <a:cs typeface="Arial" panose="020B0604020202020204" pitchFamily="34" charset="0"/>
              </a:rPr>
              <a:t>////	….it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the lineal descent.</a:t>
            </a:r>
          </a:p>
          <a:p>
            <a:r>
              <a:rPr lang="en-US" dirty="0">
                <a:solidFill>
                  <a:srgbClr val="000000"/>
                </a:solidFill>
                <a:latin typeface="Arial" panose="020B0604020202020204" pitchFamily="34" charset="0"/>
                <a:ea typeface="ＭＳ Ｐゴシック" charset="0"/>
                <a:cs typeface="Arial" panose="020B0604020202020204" pitchFamily="34" charset="0"/>
              </a:rPr>
              <a:t>////	….It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a personal genealogy…</a:t>
            </a:r>
          </a:p>
          <a:p>
            <a:r>
              <a:rPr lang="en-US" dirty="0">
                <a:solidFill>
                  <a:srgbClr val="000000"/>
                </a:solidFill>
                <a:latin typeface="Arial" panose="020B0604020202020204" pitchFamily="34" charset="0"/>
                <a:ea typeface="ＭＳ Ｐゴシック" charset="0"/>
                <a:cs typeface="Arial" panose="020B0604020202020204" pitchFamily="34" charset="0"/>
              </a:rPr>
              <a:t>////	….through Mary.</a:t>
            </a:r>
          </a:p>
          <a:p>
            <a:r>
              <a:rPr lang="en-US" dirty="0">
                <a:solidFill>
                  <a:srgbClr val="000000"/>
                </a:solidFill>
                <a:latin typeface="Arial" panose="020B0604020202020204" pitchFamily="34" charset="0"/>
                <a:ea typeface="ＭＳ Ｐゴシック" charset="0"/>
                <a:cs typeface="Arial" panose="020B0604020202020204" pitchFamily="34" charset="0"/>
              </a:rPr>
              <a:t>////	….A seed of the House of David…</a:t>
            </a:r>
          </a:p>
          <a:p>
            <a:r>
              <a:rPr lang="en-US" dirty="0">
                <a:solidFill>
                  <a:srgbClr val="000000"/>
                </a:solidFill>
                <a:latin typeface="Arial" panose="020B0604020202020204" pitchFamily="34" charset="0"/>
                <a:ea typeface="ＭＳ Ｐゴシック" charset="0"/>
                <a:cs typeface="Arial" panose="020B0604020202020204" pitchFamily="34" charset="0"/>
              </a:rPr>
              <a:t>////	….All of it recounted in 2 Samuel and Romans.</a:t>
            </a:r>
          </a:p>
          <a:p>
            <a:r>
              <a:rPr lang="en-US" dirty="0">
                <a:solidFill>
                  <a:srgbClr val="000000"/>
                </a:solidFill>
                <a:latin typeface="Arial" panose="020B0604020202020204" pitchFamily="34" charset="0"/>
                <a:ea typeface="ＭＳ Ｐゴシック" charset="0"/>
                <a:cs typeface="Arial" panose="020B0604020202020204" pitchFamily="34" charset="0"/>
              </a:rPr>
              <a:t>Meanwhile…from Joseph</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side…</a:t>
            </a:r>
          </a:p>
          <a:p>
            <a:r>
              <a:rPr lang="en-US" dirty="0">
                <a:solidFill>
                  <a:srgbClr val="000000"/>
                </a:solidFill>
                <a:latin typeface="Arial" panose="020B0604020202020204" pitchFamily="34" charset="0"/>
                <a:ea typeface="ＭＳ Ｐゴシック" charset="0"/>
                <a:cs typeface="Arial" panose="020B0604020202020204" pitchFamily="34" charset="0"/>
              </a:rPr>
              <a:t>////	….This is the Royal</a:t>
            </a:r>
          </a:p>
          <a:p>
            <a:r>
              <a:rPr lang="en-US" dirty="0">
                <a:solidFill>
                  <a:srgbClr val="000000"/>
                </a:solidFill>
                <a:latin typeface="Arial" panose="020B0604020202020204" pitchFamily="34" charset="0"/>
                <a:ea typeface="ＭＳ Ｐゴシック" charset="0"/>
                <a:cs typeface="Arial" panose="020B0604020202020204" pitchFamily="34" charset="0"/>
              </a:rPr>
              <a:t>////	….Legal line.</a:t>
            </a:r>
          </a:p>
          <a:p>
            <a:r>
              <a:rPr lang="en-US" dirty="0">
                <a:solidFill>
                  <a:srgbClr val="000000"/>
                </a:solidFill>
                <a:latin typeface="Arial" panose="020B0604020202020204" pitchFamily="34" charset="0"/>
                <a:ea typeface="ＭＳ Ｐゴシック" charset="0"/>
                <a:cs typeface="Arial" panose="020B0604020202020204" pitchFamily="34" charset="0"/>
              </a:rPr>
              <a:t>////	….Moving forward from Abraham…</a:t>
            </a:r>
          </a:p>
          <a:p>
            <a:r>
              <a:rPr lang="en-US" dirty="0">
                <a:solidFill>
                  <a:srgbClr val="000000"/>
                </a:solidFill>
                <a:latin typeface="Arial" panose="020B0604020202020204" pitchFamily="34" charset="0"/>
                <a:ea typeface="ＭＳ Ｐゴシック" charset="0"/>
                <a:cs typeface="Arial" panose="020B0604020202020204" pitchFamily="34" charset="0"/>
              </a:rPr>
              <a:t>////	….As a son of David…</a:t>
            </a:r>
          </a:p>
          <a:p>
            <a:r>
              <a:rPr lang="en-US" dirty="0">
                <a:solidFill>
                  <a:srgbClr val="000000"/>
                </a:solidFill>
                <a:latin typeface="Arial" panose="020B0604020202020204" pitchFamily="34" charset="0"/>
                <a:ea typeface="ＭＳ Ｐゴシック" charset="0"/>
                <a:cs typeface="Arial" panose="020B0604020202020204" pitchFamily="34" charset="0"/>
              </a:rPr>
              <a:t>////	….through Joseph…</a:t>
            </a:r>
          </a:p>
          <a:p>
            <a:r>
              <a:rPr lang="en-US" dirty="0">
                <a:solidFill>
                  <a:srgbClr val="000000"/>
                </a:solidFill>
                <a:latin typeface="Arial" panose="020B0604020202020204" pitchFamily="34" charset="0"/>
                <a:ea typeface="ＭＳ Ｐゴシック" charset="0"/>
                <a:cs typeface="Arial" panose="020B0604020202020204" pitchFamily="34" charset="0"/>
              </a:rPr>
              <a:t>////	….the Legal Line…</a:t>
            </a:r>
          </a:p>
          <a:p>
            <a:r>
              <a:rPr lang="en-US" dirty="0">
                <a:solidFill>
                  <a:srgbClr val="000000"/>
                </a:solidFill>
                <a:latin typeface="Arial" panose="020B0604020202020204" pitchFamily="34" charset="0"/>
                <a:ea typeface="ＭＳ Ｐゴシック" charset="0"/>
                <a:cs typeface="Arial" panose="020B0604020202020204" pitchFamily="34" charset="0"/>
              </a:rPr>
              <a:t>////	….As a revelation to the Jew…</a:t>
            </a:r>
          </a:p>
          <a:p>
            <a:r>
              <a:rPr lang="en-US" dirty="0">
                <a:solidFill>
                  <a:srgbClr val="000000"/>
                </a:solidFill>
                <a:latin typeface="Arial" panose="020B0604020202020204" pitchFamily="34" charset="0"/>
                <a:ea typeface="ＭＳ Ｐゴシック" charset="0"/>
                <a:cs typeface="Arial" panose="020B0604020202020204" pitchFamily="34" charset="0"/>
              </a:rPr>
              <a:t>////	….both lines of descent then producing….THE ROYAL BIRTH …INTO THE EARTH…OF THE LORD JESUS CHRIST.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A7A1A9-2040-884F-B9EE-020A1EE1EC5C}" type="slidenum">
              <a:rPr lang="en-US" sz="1200" b="0">
                <a:latin typeface="Times" charset="0"/>
              </a:rPr>
              <a:pPr/>
              <a:t>46</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Taken together, we can see that when Jesus entered</a:t>
            </a:r>
          </a:p>
          <a:p>
            <a:r>
              <a:rPr lang="en-US" dirty="0">
                <a:solidFill>
                  <a:srgbClr val="000000"/>
                </a:solidFill>
                <a:latin typeface="Arial" panose="020B0604020202020204" pitchFamily="34" charset="0"/>
                <a:ea typeface="ＭＳ Ｐゴシック" charset="0"/>
                <a:cs typeface="Arial" panose="020B0604020202020204" pitchFamily="34" charset="0"/>
              </a:rPr>
              <a:t>the City of Jerusalem on Palm Sunday he was approaching…the eastern entrance to the great Herodian Temple with the apparent purpose –– so the people thought –– of actually claiming the Throne of David as his own.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B57F26E-9EFB-D64B-89EE-BC244C9632CE}" type="slidenum">
              <a:rPr lang="en-US" sz="1200" b="0">
                <a:latin typeface="Times" charset="0"/>
              </a:rPr>
              <a:pPr/>
              <a:t>47</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It all happened here… in the massive armed precincts of Herod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great Temple on the same site as Solomon</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earlier Temple and before that, the mountaintop where Abraham was instructed to sacrifice Isaac 2000 years earlier…</a:t>
            </a:r>
          </a:p>
          <a:p>
            <a:r>
              <a:rPr lang="en-US" dirty="0">
                <a:solidFill>
                  <a:srgbClr val="000000"/>
                </a:solidFill>
                <a:latin typeface="Arial" panose="020B0604020202020204" pitchFamily="34" charset="0"/>
                <a:ea typeface="ＭＳ Ｐゴシック" charset="0"/>
                <a:cs typeface="Arial" panose="020B0604020202020204" pitchFamily="34" charset="0"/>
              </a:rPr>
              <a:t>….and on the Mount of Olives…in the outskirts of the ancient city of Jerusalem…</a:t>
            </a:r>
          </a:p>
          <a:p>
            <a:r>
              <a:rPr lang="en-US" dirty="0">
                <a:solidFill>
                  <a:srgbClr val="000000"/>
                </a:solidFill>
                <a:latin typeface="Arial" panose="020B0604020202020204" pitchFamily="34" charset="0"/>
                <a:ea typeface="ＭＳ Ｐゴシック" charset="0"/>
                <a:cs typeface="Arial" panose="020B0604020202020204" pitchFamily="34" charset="0"/>
              </a:rPr>
              <a:t>…and the Lord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agony in the Gethsemane garden.</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4AFB346-ED75-A34A-B4E0-5E4C6D355C12}" type="slidenum">
              <a:rPr lang="en-US" sz="1200" b="0">
                <a:latin typeface="Times" charset="0"/>
              </a:rPr>
              <a:pPr/>
              <a:t>48</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The appearance of the Lord in Israel 2000 years ago leads directly to the last of the amplified subcontracts of the Abrahamic Covenant.  This last one is...the NEW COVENANT...</a:t>
            </a:r>
          </a:p>
          <a:p>
            <a:r>
              <a:rPr lang="en-US" dirty="0">
                <a:solidFill>
                  <a:srgbClr val="000000"/>
                </a:solidFill>
                <a:latin typeface="Arial" panose="020B0604020202020204" pitchFamily="34" charset="0"/>
                <a:ea typeface="ＭＳ Ｐゴシック" charset="0"/>
                <a:cs typeface="Arial" panose="020B0604020202020204" pitchFamily="34" charset="0"/>
              </a:rPr>
              <a:t>////	….a further expansion on the message and implications of that BLESSING part of the Abrahamic.  We find it in Jeremiah 31:31-34.</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2D8087-FE3D-4044-8555-455F59BD475F}" type="slidenum">
              <a:rPr lang="en-US" sz="1200" b="0">
                <a:latin typeface="Times" charset="0"/>
              </a:rPr>
              <a:pPr/>
              <a:t>49</a:t>
            </a:fld>
            <a:endParaRPr lang="en-US" sz="1200" b="0">
              <a:latin typeface="Times" charset="0"/>
            </a:endParaRPr>
          </a:p>
        </p:txBody>
      </p:sp>
      <p:sp>
        <p:nvSpPr>
          <p:cNvPr id="109570"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We</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err="1">
                <a:solidFill>
                  <a:srgbClr val="000000"/>
                </a:solidFill>
                <a:latin typeface="Arial" panose="020B0604020202020204" pitchFamily="34" charset="0"/>
                <a:ea typeface="ＭＳ Ｐゴシック" charset="0"/>
                <a:cs typeface="Arial" panose="020B0604020202020204" pitchFamily="34" charset="0"/>
              </a:rPr>
              <a:t>ll</a:t>
            </a:r>
            <a:r>
              <a:rPr lang="en-US" altLang="ja-JP" dirty="0">
                <a:solidFill>
                  <a:srgbClr val="000000"/>
                </a:solidFill>
                <a:latin typeface="Arial" panose="020B0604020202020204" pitchFamily="34" charset="0"/>
                <a:ea typeface="ＭＳ Ｐゴシック" charset="0"/>
                <a:cs typeface="Arial" panose="020B0604020202020204" pitchFamily="34" charset="0"/>
              </a:rPr>
              <a:t> become more familiar with Jeremiah further on.  But for now…Jeremiah is the Bible</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central figure in delivering the New Covenant announcement…a new arrangement just over the prophet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historical horizon from his Old Testament time!</a:t>
            </a:r>
          </a:p>
          <a:p>
            <a:r>
              <a:rPr lang="en-US" dirty="0">
                <a:solidFill>
                  <a:srgbClr val="000000"/>
                </a:solidFill>
                <a:latin typeface="Arial" panose="020B0604020202020204" pitchFamily="34" charset="0"/>
                <a:ea typeface="ＭＳ Ｐゴシック" charset="0"/>
                <a:cs typeface="Arial" panose="020B0604020202020204" pitchFamily="34" charset="0"/>
              </a:rPr>
              <a:t>////	Think about the prophet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severe circumstances at the time he was writing…They are right there in the ROYALTY FILE FOLDER.  Jeremiah appeared in the time of  THE PROPHETS.</a:t>
            </a:r>
          </a:p>
          <a:p>
            <a:r>
              <a:rPr lang="en-US" dirty="0">
                <a:solidFill>
                  <a:srgbClr val="000000"/>
                </a:solidFill>
                <a:latin typeface="Arial" panose="020B0604020202020204" pitchFamily="34" charset="0"/>
                <a:ea typeface="ＭＳ Ｐゴシック" charset="0"/>
                <a:cs typeface="Arial" panose="020B0604020202020204" pitchFamily="34" charset="0"/>
              </a:rPr>
              <a:t>The United Kingdom had split apart.  Jerusalem was soon to be destroyed by the approaching Babylonians.  In spite of those terrible times, Jeremiah pronounced a message of incomparable brilliance and optimism…a piece of </a:t>
            </a:r>
            <a:r>
              <a:rPr lang="en-US" altLang="ja-JP" dirty="0">
                <a:solidFill>
                  <a:srgbClr val="000000"/>
                </a:solidFill>
                <a:latin typeface="Arial" panose="020B0604020202020204" pitchFamily="34" charset="0"/>
                <a:ea typeface="ＭＳ Ｐゴシック" charset="0"/>
                <a:cs typeface="Arial" panose="020B0604020202020204" pitchFamily="34" charset="0"/>
              </a:rPr>
              <a:t>"good news" that would echo through the coming centuries...awaiting only the appearance of Messiah to fulfill his vision.</a:t>
            </a:r>
          </a:p>
          <a:p>
            <a:r>
              <a:rPr lang="en-US" dirty="0">
                <a:solidFill>
                  <a:srgbClr val="000000"/>
                </a:solidFill>
                <a:latin typeface="Arial" panose="020B0604020202020204" pitchFamily="34" charset="0"/>
                <a:ea typeface="ＭＳ Ｐゴシック" charset="0"/>
                <a:cs typeface="Arial" panose="020B0604020202020204" pitchFamily="34" charset="0"/>
              </a:rPr>
              <a:t>////	…Yes…Jeremiah</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circumstances were severe…JUDAH WAS IN CRISIS! </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9571"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527F8D4-081A-ED45-BEF3-F942E200E854}" type="slidenum">
              <a:rPr lang="en-US" sz="1200" b="0">
                <a:latin typeface="Times" charset="0"/>
              </a:rPr>
              <a:pPr/>
              <a:t>5</a:t>
            </a:fld>
            <a:endParaRPr lang="en-US" sz="1200" b="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Remember also the context for these Laws.  </a:t>
            </a:r>
          </a:p>
          <a:p>
            <a:r>
              <a:rPr lang="en-US" b="0" dirty="0">
                <a:solidFill>
                  <a:srgbClr val="000000"/>
                </a:solidFill>
                <a:latin typeface="Arial" panose="020B0604020202020204" pitchFamily="34" charset="0"/>
                <a:ea typeface="ＭＳ Ｐゴシック" charset="0"/>
                <a:cs typeface="Arial" panose="020B0604020202020204" pitchFamily="34" charset="0"/>
              </a:rPr>
              <a:t>////	The Israelites had been in Egyptian bondage for four long centuries...hard labor...</a:t>
            </a:r>
          </a:p>
          <a:p>
            <a:r>
              <a:rPr lang="en-US" b="0" dirty="0">
                <a:solidFill>
                  <a:srgbClr val="000000"/>
                </a:solidFill>
                <a:latin typeface="Arial" panose="020B0604020202020204" pitchFamily="34" charset="0"/>
                <a:ea typeface="ＭＳ Ｐゴシック" charset="0"/>
                <a:cs typeface="Arial" panose="020B0604020202020204" pitchFamily="34" charset="0"/>
              </a:rPr>
              <a:t>////	poor or very little cultural and civic development...probably deeply lacking in experience in relating to each other in a civilized society...having no time for development of higher levels of interpersonal relationships..  </a:t>
            </a:r>
          </a:p>
          <a:p>
            <a:r>
              <a:rPr lang="en-US" b="0" dirty="0">
                <a:solidFill>
                  <a:srgbClr val="000000"/>
                </a:solidFill>
                <a:latin typeface="Arial" panose="020B0604020202020204" pitchFamily="34" charset="0"/>
                <a:ea typeface="ＭＳ Ｐゴシック" charset="0"/>
                <a:cs typeface="Arial" panose="020B0604020202020204" pitchFamily="34" charset="0"/>
              </a:rPr>
              <a:t>////	And certainly, little direction on how to maintain a growing relationship with their Creator God. ..the God of Abraham, Isaac, and Jacob.  It had become a mystery…perhaps only a distant memory. </a:t>
            </a:r>
          </a:p>
          <a:p>
            <a:r>
              <a:rPr lang="en-US" b="0" dirty="0">
                <a:solidFill>
                  <a:srgbClr val="000000"/>
                </a:solidFill>
                <a:latin typeface="Arial" panose="020B0604020202020204" pitchFamily="34" charset="0"/>
                <a:ea typeface="ＭＳ Ｐゴシック" charset="0"/>
                <a:cs typeface="Arial" panose="020B0604020202020204" pitchFamily="34" charset="0"/>
              </a:rPr>
              <a:t>////	So…the Mosaic Law then becomes a major step in the development of the Israelites as they mature in their relationship to God while learning to behave among themselves as the Chosen People.</a:t>
            </a:r>
          </a:p>
          <a:p>
            <a:r>
              <a:rPr lang="en-US" b="0" dirty="0">
                <a:solidFill>
                  <a:srgbClr val="000000"/>
                </a:solidFill>
                <a:latin typeface="Arial" panose="020B0604020202020204" pitchFamily="34" charset="0"/>
                <a:ea typeface="ＭＳ Ｐゴシック" charset="0"/>
                <a:cs typeface="Arial" panose="020B0604020202020204" pitchFamily="34" charset="0"/>
              </a:rPr>
              <a:t>SO YOU SEE…THERE IS ALWAYS A CONTEXTUAL REASON FOR EVERY BIBLICAL EVENT OR INSTRUCTION.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A0CCAD-BCC9-3E4C-B864-FD48AB223D77}" type="slidenum">
              <a:rPr lang="en-US" sz="1200" b="0">
                <a:latin typeface="Times" charset="0"/>
              </a:rPr>
              <a:pPr/>
              <a:t>50</a:t>
            </a:fld>
            <a:endParaRPr lang="en-US" sz="1200" b="0">
              <a:latin typeface="Times" charset="0"/>
            </a:endParaRPr>
          </a:p>
        </p:txBody>
      </p:sp>
      <p:sp>
        <p:nvSpPr>
          <p:cNvPr id="111618"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Here are those amazing words from Jeremiah 31... This is THE NEW COVENANT announcement!  Pay close attention to every word!</a:t>
            </a:r>
          </a:p>
          <a:p>
            <a:r>
              <a:rPr lang="en-US" dirty="0">
                <a:solidFill>
                  <a:srgbClr val="000000"/>
                </a:solidFill>
                <a:latin typeface="Arial" panose="020B0604020202020204" pitchFamily="34" charset="0"/>
                <a:ea typeface="ＭＳ Ｐゴシック" charset="0"/>
                <a:cs typeface="Arial" panose="020B0604020202020204" pitchFamily="34" charset="0"/>
              </a:rPr>
              <a:t>////	Calling out verse 31 specifically..."The time is coming," declares  the Lord, "when I will make a NEW COVENANT with the house of Israel</a:t>
            </a:r>
            <a:r>
              <a:rPr lang="en-US" altLang="ja-JP" dirty="0">
                <a:solidFill>
                  <a:srgbClr val="000000"/>
                </a:solidFill>
                <a:latin typeface="Arial" panose="020B0604020202020204" pitchFamily="34" charset="0"/>
                <a:ea typeface="ＭＳ Ｐゴシック" charset="0"/>
                <a:cs typeface="Arial" panose="020B0604020202020204" pitchFamily="34" charset="0"/>
              </a:rPr>
              <a:t>"…the Northern Kingdom… "and with the house of Judah"…the Southern Kingdom.</a:t>
            </a:r>
          </a:p>
          <a:p>
            <a:r>
              <a:rPr lang="en-US" dirty="0">
                <a:solidFill>
                  <a:srgbClr val="000000"/>
                </a:solidFill>
                <a:latin typeface="Arial" panose="020B0604020202020204" pitchFamily="34" charset="0"/>
                <a:ea typeface="ＭＳ Ｐゴシック" charset="0"/>
                <a:cs typeface="Arial" panose="020B0604020202020204" pitchFamily="34" charset="0"/>
              </a:rPr>
              <a:t>////	A new covenant…</a:t>
            </a:r>
          </a:p>
          <a:p>
            <a:r>
              <a:rPr lang="en-US" dirty="0">
                <a:solidFill>
                  <a:srgbClr val="000000"/>
                </a:solidFill>
                <a:latin typeface="Arial" panose="020B0604020202020204" pitchFamily="34" charset="0"/>
                <a:ea typeface="ＭＳ Ｐゴシック" charset="0"/>
                <a:cs typeface="Arial" panose="020B0604020202020204" pitchFamily="34" charset="0"/>
              </a:rPr>
              <a:t>////	with Israel…the Northern Kingdom, now dispersed…</a:t>
            </a:r>
          </a:p>
          <a:p>
            <a:r>
              <a:rPr lang="en-US" dirty="0">
                <a:solidFill>
                  <a:srgbClr val="000000"/>
                </a:solidFill>
                <a:latin typeface="Arial" panose="020B0604020202020204" pitchFamily="34" charset="0"/>
                <a:ea typeface="ＭＳ Ｐゴシック" charset="0"/>
                <a:cs typeface="Arial" panose="020B0604020202020204" pitchFamily="34" charset="0"/>
              </a:rPr>
              <a:t>////	and with Judah…the Southern Kingdom…a nation to go into captivity but with a promised return to the Land of Abraham</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inheritance.</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1619"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E33075-B11B-5046-A7A7-780EB60CE68A}" type="slidenum">
              <a:rPr lang="en-US" sz="1200" b="0">
                <a:latin typeface="Times" charset="0"/>
              </a:rPr>
              <a:pPr/>
              <a:t>51</a:t>
            </a:fld>
            <a:endParaRPr lang="en-US" sz="1200" b="0">
              <a:latin typeface="Times" charset="0"/>
            </a:endParaRPr>
          </a:p>
        </p:txBody>
      </p:sp>
      <p:sp>
        <p:nvSpPr>
          <p:cNvPr id="113666"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"It will not be like the covenant I made with their forefathers when I took them by the hand to lead them out of Egypt, because they broke my covenant though I was a husband to them, " declares the Lord.</a:t>
            </a:r>
            <a:r>
              <a:rPr lang="en-US" altLang="ja-JP" dirty="0">
                <a:solidFill>
                  <a:srgbClr val="000000"/>
                </a:solidFill>
                <a:latin typeface="Arial" panose="020B0604020202020204" pitchFamily="34" charset="0"/>
                <a:ea typeface="ＭＳ Ｐゴシック" charset="0"/>
                <a:cs typeface="Arial" panose="020B0604020202020204" pitchFamily="34" charset="0"/>
              </a:rPr>
              <a:t>"</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3667"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4B8278E-33A1-EB43-8AF7-2B30D9C02240}" type="slidenum">
              <a:rPr lang="en-US" sz="1200" b="0">
                <a:latin typeface="Times" charset="0"/>
              </a:rPr>
              <a:pPr/>
              <a:t>52</a:t>
            </a:fld>
            <a:endParaRPr lang="en-US" sz="1200" b="0">
              <a:latin typeface="Times" charset="0"/>
            </a:endParaRPr>
          </a:p>
        </p:txBody>
      </p:sp>
      <p:sp>
        <p:nvSpPr>
          <p:cNvPr id="115714" name="Rectangle 2"/>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This is the covenant I will make with the house of Israel after that time, declares the Lord. </a:t>
            </a:r>
          </a:p>
          <a:p>
            <a:r>
              <a:rPr lang="en-US" dirty="0">
                <a:solidFill>
                  <a:srgbClr val="000000"/>
                </a:solidFill>
                <a:latin typeface="Arial" panose="020B0604020202020204" pitchFamily="34" charset="0"/>
                <a:ea typeface="ＭＳ Ｐゴシック" charset="0"/>
                <a:cs typeface="Arial" panose="020B0604020202020204" pitchFamily="34" charset="0"/>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dirty="0">
                <a:solidFill>
                  <a:srgbClr val="000000"/>
                </a:solidFill>
                <a:latin typeface="Arial" panose="020B0604020202020204" pitchFamily="34" charset="0"/>
                <a:ea typeface="ＭＳ Ｐゴシック" charset="0"/>
                <a:cs typeface="Arial" panose="020B0604020202020204" pitchFamily="34" charset="0"/>
              </a:rPr>
              <a:t>[John Walvoord, Roy Zuck, eds, </a:t>
            </a:r>
            <a:r>
              <a:rPr lang="en-US" i="1" dirty="0">
                <a:solidFill>
                  <a:srgbClr val="000000"/>
                </a:solidFill>
                <a:latin typeface="Arial" panose="020B0604020202020204" pitchFamily="34" charset="0"/>
                <a:ea typeface="ＭＳ Ｐゴシック" charset="0"/>
                <a:cs typeface="Arial" panose="020B0604020202020204" pitchFamily="34" charset="0"/>
              </a:rPr>
              <a:t>The Bible Knowledge Commentary – Old Testament Edition</a:t>
            </a:r>
            <a:r>
              <a:rPr lang="en-US" dirty="0">
                <a:solidFill>
                  <a:srgbClr val="000000"/>
                </a:solidFill>
                <a:latin typeface="Arial" panose="020B0604020202020204" pitchFamily="34" charset="0"/>
                <a:ea typeface="ＭＳ Ｐゴシック" charset="0"/>
                <a:cs typeface="Arial" panose="020B0604020202020204" pitchFamily="34" charset="0"/>
              </a:rPr>
              <a:t>; Victor Books, 1985; page 1171</a:t>
            </a:r>
          </a:p>
        </p:txBody>
      </p:sp>
      <p:sp>
        <p:nvSpPr>
          <p:cNvPr id="11571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9BFB7-1294-804E-8706-3F560DE35D23}" type="slidenum">
              <a:rPr lang="en-US" sz="1200" b="0">
                <a:latin typeface="Times" charset="0"/>
              </a:rPr>
              <a:pPr/>
              <a:t>53</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 move over to the New Testament...for the announcement at that time…</a:t>
            </a:r>
          </a:p>
          <a:p>
            <a:r>
              <a:rPr lang="en-US" dirty="0">
                <a:solidFill>
                  <a:srgbClr val="000000"/>
                </a:solidFill>
                <a:latin typeface="Arial" panose="020B0604020202020204" pitchFamily="34" charset="0"/>
                <a:ea typeface="ＭＳ Ｐゴシック" charset="0"/>
                <a:cs typeface="Arial" panose="020B0604020202020204" pitchFamily="34" charset="0"/>
              </a:rPr>
              <a:t>////	…The 22nd chapter of Luke...verses 19-20.  At that final supper with his friends…Jesus</a:t>
            </a:r>
          </a:p>
          <a:p>
            <a:r>
              <a:rPr lang="en-US" dirty="0">
                <a:solidFill>
                  <a:srgbClr val="000000"/>
                </a:solidFill>
                <a:latin typeface="Arial" panose="020B0604020202020204" pitchFamily="34" charset="0"/>
                <a:ea typeface="ＭＳ Ｐゴシック" charset="0"/>
                <a:cs typeface="Arial" panose="020B0604020202020204" pitchFamily="34" charset="0"/>
              </a:rPr>
              <a:t>////	..."took bread, gave thanks and broke it, and gave it to them, saying, </a:t>
            </a:r>
            <a:r>
              <a:rPr lang="en-US" altLang="ja-JP" dirty="0">
                <a:solidFill>
                  <a:srgbClr val="000000"/>
                </a:solidFill>
                <a:latin typeface="Arial" panose="020B0604020202020204" pitchFamily="34" charset="0"/>
                <a:ea typeface="ＭＳ Ｐゴシック" charset="0"/>
                <a:cs typeface="Arial" panose="020B0604020202020204" pitchFamily="34" charset="0"/>
              </a:rPr>
              <a:t>"This is my body given for you; do this in remembrance of me." </a:t>
            </a:r>
          </a:p>
          <a:p>
            <a:r>
              <a:rPr lang="en-US" dirty="0">
                <a:solidFill>
                  <a:srgbClr val="000000"/>
                </a:solidFill>
                <a:latin typeface="Arial" panose="020B0604020202020204" pitchFamily="34" charset="0"/>
                <a:ea typeface="ＭＳ Ｐゴシック" charset="0"/>
                <a:cs typeface="Arial" panose="020B0604020202020204" pitchFamily="34" charset="0"/>
              </a:rPr>
              <a:t>////	20In the same way, after the supper he took the cup, saying, </a:t>
            </a:r>
            <a:r>
              <a:rPr lang="en-US" altLang="ja-JP" dirty="0">
                <a:solidFill>
                  <a:srgbClr val="000000"/>
                </a:solidFill>
                <a:latin typeface="Arial" panose="020B0604020202020204" pitchFamily="34" charset="0"/>
                <a:ea typeface="ＭＳ Ｐゴシック" charset="0"/>
                <a:cs typeface="Arial" panose="020B0604020202020204" pitchFamily="34" charset="0"/>
              </a:rPr>
              <a:t>"This is the …</a:t>
            </a:r>
          </a:p>
          <a:p>
            <a:r>
              <a:rPr lang="en-US" dirty="0">
                <a:solidFill>
                  <a:srgbClr val="000000"/>
                </a:solidFill>
                <a:latin typeface="Arial" panose="020B0604020202020204" pitchFamily="34" charset="0"/>
                <a:ea typeface="ＭＳ Ｐゴシック" charset="0"/>
                <a:cs typeface="Arial" panose="020B0604020202020204" pitchFamily="34" charset="0"/>
              </a:rPr>
              <a:t>////	…new covenant in my blood, which is poured out for you.</a:t>
            </a:r>
            <a:r>
              <a:rPr lang="en-US" altLang="ja-JP" dirty="0">
                <a:solidFill>
                  <a:srgbClr val="000000"/>
                </a:solidFill>
                <a:latin typeface="Arial" panose="020B0604020202020204" pitchFamily="34" charset="0"/>
                <a:ea typeface="ＭＳ Ｐゴシック" charset="0"/>
                <a:cs typeface="Arial" panose="020B0604020202020204" pitchFamily="34" charset="0"/>
              </a:rPr>
              <a:t>"</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954345E-469F-7F43-9CA0-6A13CAE3BA27}" type="slidenum">
              <a:rPr lang="en-US" sz="1200" b="0">
                <a:latin typeface="Times" charset="0"/>
              </a:rPr>
              <a:pPr/>
              <a:t>54</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then again...in the 26th chapter of Matthew...verses 26-28:</a:t>
            </a:r>
          </a:p>
          <a:p>
            <a:r>
              <a:rPr lang="en-US" dirty="0">
                <a:solidFill>
                  <a:srgbClr val="000000"/>
                </a:solidFill>
                <a:latin typeface="Arial" panose="020B0604020202020204" pitchFamily="34" charset="0"/>
                <a:ea typeface="ＭＳ Ｐゴシック" charset="0"/>
                <a:cs typeface="Arial" panose="020B0604020202020204" pitchFamily="34" charset="0"/>
              </a:rPr>
              <a:t>//// 	26While they were eating, Jesus took bread, gave thanks and broke it, and gave it to his disciples, saying, </a:t>
            </a:r>
            <a:r>
              <a:rPr lang="en-US" altLang="ja-JP" dirty="0">
                <a:solidFill>
                  <a:srgbClr val="000000"/>
                </a:solidFill>
                <a:latin typeface="Arial" panose="020B0604020202020204" pitchFamily="34" charset="0"/>
                <a:ea typeface="ＭＳ Ｐゴシック" charset="0"/>
                <a:cs typeface="Arial" panose="020B0604020202020204" pitchFamily="34" charset="0"/>
              </a:rPr>
              <a:t>"Take and eat; this is my body."</a:t>
            </a:r>
          </a:p>
          <a:p>
            <a:r>
              <a:rPr lang="en-US" dirty="0">
                <a:solidFill>
                  <a:srgbClr val="000000"/>
                </a:solidFill>
                <a:latin typeface="Arial" panose="020B0604020202020204" pitchFamily="34" charset="0"/>
                <a:ea typeface="ＭＳ Ｐゴシック" charset="0"/>
                <a:cs typeface="Arial" panose="020B0604020202020204" pitchFamily="34" charset="0"/>
              </a:rPr>
              <a:t>////	27Then he took the cup, gave thanks and offered it to them, saying, </a:t>
            </a:r>
            <a:r>
              <a:rPr lang="en-US" altLang="ja-JP" dirty="0">
                <a:solidFill>
                  <a:srgbClr val="000000"/>
                </a:solidFill>
                <a:latin typeface="Arial" panose="020B0604020202020204" pitchFamily="34" charset="0"/>
                <a:ea typeface="ＭＳ Ｐゴシック" charset="0"/>
                <a:cs typeface="Arial" panose="020B0604020202020204" pitchFamily="34" charset="0"/>
              </a:rPr>
              <a:t>"Drink from it, all of you. </a:t>
            </a:r>
          </a:p>
          <a:p>
            <a:r>
              <a:rPr lang="en-US" dirty="0">
                <a:solidFill>
                  <a:srgbClr val="000000"/>
                </a:solidFill>
                <a:latin typeface="Arial" panose="020B0604020202020204" pitchFamily="34" charset="0"/>
                <a:ea typeface="ＭＳ Ｐゴシック" charset="0"/>
                <a:cs typeface="Arial" panose="020B0604020202020204" pitchFamily="34" charset="0"/>
              </a:rPr>
              <a:t>////	28This is my blood of the covenant, which is poured out for many for the forgiveness of sins. </a:t>
            </a:r>
          </a:p>
          <a:p>
            <a:r>
              <a:rPr lang="en-US" dirty="0">
                <a:solidFill>
                  <a:srgbClr val="000000"/>
                </a:solidFill>
                <a:latin typeface="Arial" panose="020B0604020202020204" pitchFamily="34" charset="0"/>
                <a:ea typeface="ＭＳ Ｐゴシック" charset="0"/>
                <a:cs typeface="Arial" panose="020B0604020202020204" pitchFamily="34" charset="0"/>
              </a:rPr>
              <a:t>////	Again…the Lord said clearly…MY BLOOD OF THE COVENANT!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E25F1B-0C7B-8D4E-898B-F478CB8BC66E}" type="slidenum">
              <a:rPr lang="en-US" sz="1200" b="0">
                <a:latin typeface="Times" charset="0"/>
              </a:rPr>
              <a:pPr/>
              <a:t>55</a:t>
            </a:fld>
            <a:endParaRPr lang="en-US" sz="1200" b="0">
              <a:latin typeface="Times" charset="0"/>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WHAT IS HAPPENING HERE?  Jeremiah was announcing…and Jesus is establishing…</a:t>
            </a:r>
          </a:p>
          <a:p>
            <a:r>
              <a:rPr lang="en-US" dirty="0">
                <a:solidFill>
                  <a:srgbClr val="000000"/>
                </a:solidFill>
                <a:latin typeface="Arial" panose="020B0604020202020204" pitchFamily="34" charset="0"/>
                <a:ea typeface="ＭＳ Ｐゴシック" charset="0"/>
                <a:cs typeface="Arial" panose="020B0604020202020204" pitchFamily="34" charset="0"/>
              </a:rPr>
              <a:t>////	…the arrival of a profound change in the relationship between the Creator and His Created!  Meaning…in a very practical sense.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33D491-3932-5D44-AA31-AB9746D67B7A}" type="slidenum">
              <a:rPr lang="en-US" sz="1200" b="0">
                <a:latin typeface="Times" charset="0"/>
              </a:rPr>
              <a:pPr/>
              <a:t>56</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The ancient HAVE-TO mentality of the Old Testament and THE LAW had given way…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352AFC-C0BD-5941-9874-D3BD2C100F28}" type="slidenum">
              <a:rPr lang="en-US" sz="1200" b="0">
                <a:latin typeface="Times" charset="0"/>
              </a:rPr>
              <a:pPr/>
              <a:t>57</a:t>
            </a:fld>
            <a:endParaRPr lang="en-US" sz="1200" b="0">
              <a:latin typeface="Times"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The ancient HAVE-TO mentality of the Old Testament and THE LAW had given way. …to the WANT-TO mentality of the New Testament and the Gospel!  A profound change, indeed.  From the </a:t>
            </a:r>
            <a:r>
              <a:rPr lang="en-US" altLang="ja-JP" dirty="0">
                <a:solidFill>
                  <a:srgbClr val="000000"/>
                </a:solidFill>
                <a:latin typeface="Arial" panose="020B0604020202020204" pitchFamily="34" charset="0"/>
                <a:ea typeface="ＭＳ Ｐゴシック" charset="0"/>
                <a:cs typeface="Arial" panose="020B0604020202020204" pitchFamily="34" charset="0"/>
              </a:rPr>
              <a:t>"HAVE-TO" OF LEGALISM – "Do this, do that" according to the strict Mosaic Regulations -- TO THE "WANT-TO" OF THE GENTLE INDWELLING HOLY SPIRIT!</a:t>
            </a:r>
          </a:p>
          <a:p>
            <a:r>
              <a:rPr lang="en-US" dirty="0">
                <a:solidFill>
                  <a:srgbClr val="000000"/>
                </a:solidFill>
                <a:latin typeface="Arial" panose="020B0604020202020204" pitchFamily="34" charset="0"/>
                <a:ea typeface="ＭＳ Ｐゴシック" charset="0"/>
                <a:cs typeface="Arial" panose="020B0604020202020204" pitchFamily="34" charset="0"/>
              </a:rPr>
              <a:t>////	How? Because of the internalized urgings of the Holy Spirit… ….to be available to every believer and living in every believer</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heart...to be available with the coming of the Messiah and His inauguration of the New Covenant.  An approach to God no longer based on human performance on the outside…as in the time of The Law.  But now…INSIDE THE HEART OF EVERY BELIEVER!…the time of THE NEW COVENANT! </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C086CE9-043C-AC48-B46D-0407483E7963}" type="slidenum">
              <a:rPr lang="en-US" sz="1200" b="0">
                <a:latin typeface="Times" charset="0"/>
              </a:rPr>
              <a:pPr/>
              <a:t>58</a:t>
            </a:fld>
            <a:endParaRPr lang="en-US" sz="1200" b="0">
              <a:latin typeface="Times" charset="0"/>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xfrm>
            <a:off x="685800" y="4343400"/>
            <a:ext cx="5486400" cy="4114800"/>
          </a:xfr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Summed up:</a:t>
            </a:r>
          </a:p>
          <a:p>
            <a:r>
              <a:rPr lang="en-US" dirty="0">
                <a:solidFill>
                  <a:srgbClr val="000000"/>
                </a:solidFill>
                <a:latin typeface="Arial" panose="020B0604020202020204" pitchFamily="34" charset="0"/>
                <a:ea typeface="ＭＳ Ｐゴシック" charset="0"/>
                <a:cs typeface="Arial" panose="020B0604020202020204" pitchFamily="34" charset="0"/>
              </a:rPr>
              <a:t>LAW HAD GIVEN WAY TO GRACE!</a:t>
            </a:r>
          </a:p>
          <a:p>
            <a:r>
              <a:rPr lang="en-US" dirty="0">
                <a:solidFill>
                  <a:srgbClr val="000000"/>
                </a:solidFill>
                <a:latin typeface="Arial" panose="020B0604020202020204" pitchFamily="34" charset="0"/>
                <a:ea typeface="ＭＳ Ｐゴシック" charset="0"/>
                <a:cs typeface="Arial" panose="020B0604020202020204" pitchFamily="34" charset="0"/>
              </a:rPr>
              <a:t>A time of enormous spiritual change had arrived.  That change was destined to cause schism and friction – indeed, an explosion – in the Jewish community to which the Lord would be appearing…as the New Testament records tell us!  It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effect on world history would be profound!</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B316A7-EFA9-DD4E-941C-C4EC818BF32C}" type="slidenum">
              <a:rPr lang="en-US" sz="1200" b="0">
                <a:latin typeface="Times" charset="0"/>
              </a:rPr>
              <a:pPr/>
              <a:t>59</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 we can understand the importance of the Biblical story line toward grasping THE GRAND PANORAMA OF REDEMPTION!  Here also we can see in hindsight the foundation of the Church coming into view.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786A9AD-5F75-A446-8BD4-4D48C13DE2AA}" type="slidenum">
              <a:rPr lang="en-US" sz="1200" b="0">
                <a:latin typeface="Times" charset="0"/>
              </a:rPr>
              <a:pPr/>
              <a:t>6</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But there is one most important distinction between the Abrahamic and the Mosaic arrangements.  And here it is…</a:t>
            </a:r>
          </a:p>
          <a:p>
            <a:r>
              <a:rPr lang="en-US" b="0" dirty="0">
                <a:solidFill>
                  <a:srgbClr val="000000"/>
                </a:solidFill>
                <a:latin typeface="Arial" panose="020B0604020202020204" pitchFamily="34" charset="0"/>
                <a:ea typeface="ＭＳ Ｐゴシック" charset="0"/>
                <a:cs typeface="Arial" panose="020B0604020202020204" pitchFamily="34" charset="0"/>
              </a:rPr>
              <a:t>////	….the MOSAIC COVENANT had a beginning --- as did the Abrahamic, of course --- but THE MOSAIC also had an END.  As of this moment, the Abrahamic Contract is still running while the Mosaic ended at Calvary…as we will shortly see!</a:t>
            </a:r>
          </a:p>
          <a:p>
            <a:endParaRPr lang="en-US" b="0"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921E58-2C06-F844-BF45-5DA6E8D45B9A}" type="slidenum">
              <a:rPr lang="en-US" sz="1200" b="0">
                <a:latin typeface="Times" charset="0"/>
              </a:rPr>
              <a:pPr/>
              <a:t>60</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Now...one final question...in our world of high technology, satellites and computers, the Internet…for many the concept of a blood sacrifice or the meaning or necessity of Jesus</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 blood sacrifice is downright disturbing.  What about that?  To clear up this issue…let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turn again to God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Word.</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EADDA1-F30C-1341-951F-F01E6246FA4A}" type="slidenum">
              <a:rPr lang="en-US" sz="1200" b="0">
                <a:latin typeface="Times" charset="0"/>
              </a:rPr>
              <a:pPr/>
              <a:t>61</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Hebrews 9 tells us...</a:t>
            </a:r>
          </a:p>
          <a:p>
            <a:r>
              <a:rPr lang="en-US" dirty="0">
                <a:solidFill>
                  <a:srgbClr val="000000"/>
                </a:solidFill>
                <a:latin typeface="Arial" panose="020B0604020202020204" pitchFamily="34" charset="0"/>
                <a:ea typeface="ＭＳ Ｐゴシック" charset="0"/>
                <a:cs typeface="Arial" panose="020B0604020202020204" pitchFamily="34" charset="0"/>
              </a:rPr>
              <a:t>For this reason, Christ is the mediator of </a:t>
            </a:r>
          </a:p>
          <a:p>
            <a:r>
              <a:rPr lang="en-US" dirty="0">
                <a:solidFill>
                  <a:srgbClr val="000000"/>
                </a:solidFill>
                <a:latin typeface="Arial" panose="020B0604020202020204" pitchFamily="34" charset="0"/>
                <a:ea typeface="ＭＳ Ｐゴシック" charset="0"/>
                <a:cs typeface="Arial" panose="020B0604020202020204" pitchFamily="34" charset="0"/>
              </a:rPr>
              <a:t>////	a new covenant, that those who are called may receive </a:t>
            </a:r>
          </a:p>
          <a:p>
            <a:r>
              <a:rPr lang="en-US" dirty="0">
                <a:solidFill>
                  <a:srgbClr val="000000"/>
                </a:solidFill>
                <a:latin typeface="Arial" panose="020B0604020202020204" pitchFamily="34" charset="0"/>
                <a:ea typeface="ＭＳ Ｐゴシック" charset="0"/>
                <a:cs typeface="Arial" panose="020B0604020202020204" pitchFamily="34" charset="0"/>
              </a:rPr>
              <a:t>////	the promised eternal inheritance — now that he has died as a ransom to set them free from the sins committed under the first covenant.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BDBAEE-E89B-2446-A271-0BB2BB77FE4D}" type="slidenum">
              <a:rPr lang="en-US" sz="1200" b="0">
                <a:latin typeface="Times" charset="0"/>
              </a:rPr>
              <a:pPr/>
              <a:t>62</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In the case of a will, it is necessary to prove the death of the one who made it, </a:t>
            </a:r>
          </a:p>
          <a:p>
            <a:r>
              <a:rPr lang="en-US" dirty="0">
                <a:solidFill>
                  <a:srgbClr val="000000"/>
                </a:solidFill>
                <a:latin typeface="Arial" panose="020B0604020202020204" pitchFamily="34" charset="0"/>
                <a:ea typeface="ＭＳ Ｐゴシック" charset="0"/>
                <a:cs typeface="Arial" panose="020B0604020202020204" pitchFamily="34" charset="0"/>
              </a:rPr>
              <a:t>////	because a will is in force only when somebody has died; it never takes effect while the one who made it is living.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FDBB35-FF33-BE48-9A4C-EE7F7ED887AD}" type="slidenum">
              <a:rPr lang="en-US" sz="1200" b="0">
                <a:latin typeface="Times" charset="0"/>
              </a:rPr>
              <a:pPr/>
              <a:t>63</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This is why even the first covenant was not put into effect without blood.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9B77F8B-A557-EF4D-8795-6A033CB5566F}" type="slidenum">
              <a:rPr lang="en-US" sz="1200" b="0">
                <a:latin typeface="Times" charset="0"/>
              </a:rPr>
              <a:pPr/>
              <a:t>64</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ADD9CD-58D5-EC44-9EB8-79DDA0E097D2}" type="slidenum">
              <a:rPr lang="en-US" sz="1200" b="0">
                <a:latin typeface="Times" charset="0"/>
              </a:rPr>
              <a:pPr/>
              <a:t>65</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 said, </a:t>
            </a:r>
            <a:r>
              <a:rPr lang="en-US" altLang="ja-JP" dirty="0">
                <a:solidFill>
                  <a:srgbClr val="000000"/>
                </a:solidFill>
                <a:latin typeface="Arial" panose="020B0604020202020204" pitchFamily="34" charset="0"/>
                <a:ea typeface="ＭＳ Ｐゴシック" charset="0"/>
                <a:cs typeface="Arial" panose="020B0604020202020204" pitchFamily="34" charset="0"/>
              </a:rPr>
              <a:t>"This is the blood of the covenant, which God has commanded you to keep."</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025268-0B2D-C241-9241-5DF76E31DA6A}" type="slidenum">
              <a:rPr lang="en-US" sz="1200" b="0">
                <a:latin typeface="Times" charset="0"/>
              </a:rPr>
              <a:pPr/>
              <a:t>66</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In the same way, he sprinkled with the blood both the tabernacle and everything used in its ceremonies.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014C71-4D94-3847-B9C1-40E21BA44C6F}" type="slidenum">
              <a:rPr lang="en-US" sz="1200" b="0">
                <a:latin typeface="Times" charset="0"/>
              </a:rPr>
              <a:pPr/>
              <a:t>67</a:t>
            </a:fld>
            <a:endParaRPr lang="en-US" sz="1200" b="0">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In fact, the law requires that nearly everything be cleansed with blood.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2A3F58A-4879-DA49-8F8E-7CB97C820F8A}" type="slidenum">
              <a:rPr lang="en-US" sz="1200" b="0">
                <a:latin typeface="Times" charset="0"/>
              </a:rPr>
              <a:pPr/>
              <a:t>68</a:t>
            </a:fld>
            <a:endParaRPr lang="en-US" sz="1200" b="0">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without the shedding of blood there is no forgiveness.</a:t>
            </a:r>
          </a:p>
          <a:p>
            <a:r>
              <a:rPr lang="en-US" dirty="0">
                <a:solidFill>
                  <a:srgbClr val="000000"/>
                </a:solidFill>
                <a:latin typeface="Arial" panose="020B0604020202020204" pitchFamily="34" charset="0"/>
                <a:ea typeface="ＭＳ Ｐゴシック" charset="0"/>
                <a:cs typeface="Arial" panose="020B0604020202020204" pitchFamily="34" charset="0"/>
              </a:rPr>
              <a:t>So...finally...we come to understand that without </a:t>
            </a:r>
          </a:p>
          <a:p>
            <a:r>
              <a:rPr lang="en-US" dirty="0">
                <a:solidFill>
                  <a:srgbClr val="000000"/>
                </a:solidFill>
                <a:latin typeface="Arial" panose="020B0604020202020204" pitchFamily="34" charset="0"/>
                <a:ea typeface="ＭＳ Ｐゴシック" charset="0"/>
                <a:cs typeface="Arial" panose="020B0604020202020204" pitchFamily="34" charset="0"/>
              </a:rPr>
              <a:t>////	the shedding of blood...which represents the Creator</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most precious gift to Man outside of His own son...the gift of life itself which resides in human blood.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FF8382-117D-5040-B297-DCF19707B3FC}" type="slidenum">
              <a:rPr lang="en-US" sz="1200" b="0">
                <a:latin typeface="Times" charset="0"/>
              </a:rPr>
              <a:pPr/>
              <a:t>69</a:t>
            </a:fld>
            <a:endParaRPr lang="en-US" sz="1200" b="0">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Without that sacrifice there is no forgiveness. Our Lord provided that ultimate sacrifice when he went to Calvary and became victorious over death itself…IN OUR BEHALF!</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C8D861-2E3F-934D-BDD6-151872CA6D84}" type="slidenum">
              <a:rPr lang="en-US" sz="1200" b="0">
                <a:latin typeface="Times" charset="0"/>
              </a:rPr>
              <a:pPr/>
              <a:t>7</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Here</a:t>
            </a:r>
            <a:r>
              <a:rPr lang="fr-FR" altLang="ja-JP" b="0" dirty="0">
                <a:solidFill>
                  <a:srgbClr val="000000"/>
                </a:solidFill>
                <a:latin typeface="Arial" panose="020B0604020202020204" pitchFamily="34" charset="0"/>
                <a:ea typeface="ＭＳ Ｐゴシック" charset="0"/>
                <a:cs typeface="Arial" panose="020B0604020202020204" pitchFamily="34" charset="0"/>
              </a:rPr>
              <a:t>'</a:t>
            </a:r>
            <a:r>
              <a:rPr lang="en-US" altLang="ja-JP" b="0" dirty="0">
                <a:solidFill>
                  <a:srgbClr val="000000"/>
                </a:solidFill>
                <a:latin typeface="Arial" panose="020B0604020202020204" pitchFamily="34" charset="0"/>
                <a:ea typeface="ＭＳ Ｐゴシック" charset="0"/>
                <a:cs typeface="Arial" panose="020B0604020202020204" pitchFamily="34" charset="0"/>
              </a:rPr>
              <a:t>s a quick tour of the parts of the Mosaic Covenant from     </a:t>
            </a:r>
          </a:p>
          <a:p>
            <a:r>
              <a:rPr lang="en-US" b="0" dirty="0">
                <a:solidFill>
                  <a:srgbClr val="000000"/>
                </a:solidFill>
                <a:latin typeface="Arial" panose="020B0604020202020204" pitchFamily="34" charset="0"/>
                <a:ea typeface="ＭＳ Ｐゴシック" charset="0"/>
                <a:cs typeface="Arial" panose="020B0604020202020204" pitchFamily="34" charset="0"/>
              </a:rPr>
              <a:t>////	the 20th Chapter of Exodus, sometimes called the Decalogue…  </a:t>
            </a:r>
          </a:p>
          <a:p>
            <a:r>
              <a:rPr lang="en-US" b="0" dirty="0">
                <a:solidFill>
                  <a:srgbClr val="000000"/>
                </a:solidFill>
                <a:latin typeface="Arial" panose="020B0604020202020204" pitchFamily="34" charset="0"/>
                <a:ea typeface="ＭＳ Ｐゴシック" charset="0"/>
                <a:cs typeface="Arial" panose="020B0604020202020204" pitchFamily="34" charset="0"/>
              </a:rPr>
              <a:t>////	containing the familiar TEN COMMANDMENTS... </a:t>
            </a:r>
          </a:p>
          <a:p>
            <a:r>
              <a:rPr lang="en-US" b="0" dirty="0">
                <a:solidFill>
                  <a:srgbClr val="000000"/>
                </a:solidFill>
                <a:latin typeface="Arial" panose="020B0604020202020204" pitchFamily="34" charset="0"/>
                <a:ea typeface="ＭＳ Ｐゴシック" charset="0"/>
                <a:cs typeface="Arial" panose="020B0604020202020204" pitchFamily="34" charset="0"/>
              </a:rPr>
              <a:t>////	Beginning with M...for the MORAL parts of the Mosaic Covenant...THE LAW...or, in Hebrew, the Torah.</a:t>
            </a:r>
          </a:p>
          <a:p>
            <a:r>
              <a:rPr lang="en-US" b="0" dirty="0">
                <a:solidFill>
                  <a:srgbClr val="000000"/>
                </a:solidFill>
                <a:latin typeface="Arial" panose="020B0604020202020204" pitchFamily="34" charset="0"/>
                <a:ea typeface="ＭＳ Ｐゴシック" charset="0"/>
                <a:cs typeface="Arial" panose="020B0604020202020204" pitchFamily="34" charset="0"/>
              </a:rPr>
              <a:t>The MORAL part of the law is traditionally divided into two TABLES...</a:t>
            </a:r>
          </a:p>
          <a:p>
            <a:r>
              <a:rPr lang="en-US" b="0" dirty="0">
                <a:solidFill>
                  <a:srgbClr val="000000"/>
                </a:solidFill>
                <a:latin typeface="Arial" panose="020B0604020202020204" pitchFamily="34" charset="0"/>
                <a:ea typeface="ＭＳ Ｐゴシック" charset="0"/>
                <a:cs typeface="Arial" panose="020B0604020202020204" pitchFamily="34" charset="0"/>
              </a:rPr>
              <a:t>////	…the first table being the Israelites</a:t>
            </a:r>
            <a:r>
              <a:rPr lang="fr-FR" b="0" dirty="0">
                <a:solidFill>
                  <a:srgbClr val="000000"/>
                </a:solidFill>
                <a:latin typeface="Arial" panose="020B0604020202020204" pitchFamily="34" charset="0"/>
                <a:ea typeface="ＭＳ Ｐゴシック" charset="0"/>
                <a:cs typeface="Arial" panose="020B0604020202020204" pitchFamily="34" charset="0"/>
              </a:rPr>
              <a:t>'</a:t>
            </a:r>
            <a:r>
              <a:rPr lang="en-US" b="0" dirty="0">
                <a:solidFill>
                  <a:srgbClr val="000000"/>
                </a:solidFill>
                <a:latin typeface="Arial" panose="020B0604020202020204" pitchFamily="34" charset="0"/>
                <a:ea typeface="ＭＳ Ｐゴシック" charset="0"/>
                <a:cs typeface="Arial" panose="020B0604020202020204" pitchFamily="34" charset="0"/>
              </a:rPr>
              <a:t> duties to God...Exodus 20, verses 1-12:</a:t>
            </a:r>
          </a:p>
          <a:p>
            <a:r>
              <a:rPr lang="en-US" b="0" dirty="0">
                <a:solidFill>
                  <a:srgbClr val="000000"/>
                </a:solidFill>
                <a:latin typeface="Arial" panose="020B0604020202020204" pitchFamily="34" charset="0"/>
                <a:ea typeface="ＭＳ Ｐゴシック" charset="0"/>
                <a:cs typeface="Arial" panose="020B0604020202020204" pitchFamily="34" charset="0"/>
              </a:rPr>
              <a:t>////	Briefly, Moses is given directions for proper respect to "the Lord your God.”(Intro)</a:t>
            </a:r>
          </a:p>
          <a:p>
            <a:r>
              <a:rPr lang="en-US" b="0" dirty="0">
                <a:solidFill>
                  <a:srgbClr val="000000"/>
                </a:solidFill>
                <a:latin typeface="Arial" panose="020B0604020202020204" pitchFamily="34" charset="0"/>
                <a:ea typeface="ＭＳ Ｐゴシック" charset="0"/>
                <a:cs typeface="Arial" panose="020B0604020202020204" pitchFamily="34" charset="0"/>
              </a:rPr>
              <a:t>////	that there should be no other gods before him... (TC1)</a:t>
            </a:r>
          </a:p>
          <a:p>
            <a:r>
              <a:rPr lang="en-US" b="0" dirty="0">
                <a:solidFill>
                  <a:srgbClr val="000000"/>
                </a:solidFill>
                <a:latin typeface="Arial" panose="020B0604020202020204" pitchFamily="34" charset="0"/>
                <a:ea typeface="ＭＳ Ｐゴシック" charset="0"/>
                <a:cs typeface="Arial" panose="020B0604020202020204" pitchFamily="34" charset="0"/>
              </a:rPr>
              <a:t>////	no idols or likenesses of him (TC2)</a:t>
            </a:r>
          </a:p>
          <a:p>
            <a:r>
              <a:rPr lang="en-US" b="0" dirty="0">
                <a:solidFill>
                  <a:srgbClr val="000000"/>
                </a:solidFill>
                <a:latin typeface="Arial" panose="020B0604020202020204" pitchFamily="34" charset="0"/>
                <a:ea typeface="ＭＳ Ｐゴシック" charset="0"/>
                <a:cs typeface="Arial" panose="020B0604020202020204" pitchFamily="34" charset="0"/>
              </a:rPr>
              <a:t>////	no worship of other gods...</a:t>
            </a:r>
          </a:p>
          <a:p>
            <a:r>
              <a:rPr lang="en-US" b="0" dirty="0">
                <a:solidFill>
                  <a:srgbClr val="000000"/>
                </a:solidFill>
                <a:latin typeface="Arial" panose="020B0604020202020204" pitchFamily="34" charset="0"/>
                <a:ea typeface="ＭＳ Ｐゴシック" charset="0"/>
                <a:cs typeface="Arial" panose="020B0604020202020204" pitchFamily="34" charset="0"/>
              </a:rPr>
              <a:t>////	attention to the sanctity of the Lord</a:t>
            </a:r>
            <a:r>
              <a:rPr lang="fr-FR" b="0" dirty="0">
                <a:solidFill>
                  <a:srgbClr val="000000"/>
                </a:solidFill>
                <a:latin typeface="Arial" panose="020B0604020202020204" pitchFamily="34" charset="0"/>
                <a:ea typeface="ＭＳ Ｐゴシック" charset="0"/>
                <a:cs typeface="Arial" panose="020B0604020202020204" pitchFamily="34" charset="0"/>
              </a:rPr>
              <a:t>'</a:t>
            </a:r>
            <a:r>
              <a:rPr lang="en-US" b="0" dirty="0">
                <a:solidFill>
                  <a:srgbClr val="000000"/>
                </a:solidFill>
                <a:latin typeface="Arial" panose="020B0604020202020204" pitchFamily="34" charset="0"/>
                <a:ea typeface="ＭＳ Ｐゴシック" charset="0"/>
                <a:cs typeface="Arial" panose="020B0604020202020204" pitchFamily="34" charset="0"/>
              </a:rPr>
              <a:t>s name... (TC3)</a:t>
            </a:r>
          </a:p>
          <a:p>
            <a:r>
              <a:rPr lang="en-US" b="0" dirty="0">
                <a:solidFill>
                  <a:srgbClr val="000000"/>
                </a:solidFill>
                <a:latin typeface="Arial" panose="020B0604020202020204" pitchFamily="34" charset="0"/>
                <a:ea typeface="ＭＳ Ｐゴシック" charset="0"/>
                <a:cs typeface="Arial" panose="020B0604020202020204" pitchFamily="34" charset="0"/>
              </a:rPr>
              <a:t>////	keeping the Sabbath Day holy... (TC4)</a:t>
            </a:r>
          </a:p>
          <a:p>
            <a:r>
              <a:rPr lang="en-US" b="0" dirty="0">
                <a:solidFill>
                  <a:srgbClr val="000000"/>
                </a:solidFill>
                <a:latin typeface="Arial" panose="020B0604020202020204" pitchFamily="34" charset="0"/>
                <a:ea typeface="ＭＳ Ｐゴシック" charset="0"/>
                <a:cs typeface="Arial" panose="020B0604020202020204" pitchFamily="34" charset="0"/>
              </a:rPr>
              <a:t>////	working only six days...</a:t>
            </a:r>
          </a:p>
          <a:p>
            <a:r>
              <a:rPr lang="en-US" b="0" dirty="0">
                <a:solidFill>
                  <a:srgbClr val="000000"/>
                </a:solidFill>
                <a:latin typeface="Arial" panose="020B0604020202020204" pitchFamily="34" charset="0"/>
                <a:ea typeface="ＭＳ Ｐゴシック" charset="0"/>
                <a:cs typeface="Arial" panose="020B0604020202020204" pitchFamily="34" charset="0"/>
              </a:rPr>
              <a:t>////	and resting on the Sabbath.  This is the FIRST TABLE...</a:t>
            </a:r>
            <a:r>
              <a:rPr lang="en-US" b="0" u="sng" dirty="0">
                <a:solidFill>
                  <a:srgbClr val="000000"/>
                </a:solidFill>
                <a:latin typeface="Arial" panose="020B0604020202020204" pitchFamily="34" charset="0"/>
                <a:ea typeface="ＭＳ Ｐゴシック" charset="0"/>
                <a:cs typeface="Arial" panose="020B0604020202020204" pitchFamily="34" charset="0"/>
              </a:rPr>
              <a:t>man</a:t>
            </a:r>
            <a:r>
              <a:rPr lang="fr-FR" altLang="ja-JP" b="0" u="sng" dirty="0">
                <a:solidFill>
                  <a:srgbClr val="000000"/>
                </a:solidFill>
                <a:latin typeface="Arial" panose="020B0604020202020204" pitchFamily="34" charset="0"/>
                <a:ea typeface="ＭＳ Ｐゴシック" charset="0"/>
                <a:cs typeface="Arial" panose="020B0604020202020204" pitchFamily="34" charset="0"/>
              </a:rPr>
              <a:t>'</a:t>
            </a:r>
            <a:r>
              <a:rPr lang="en-US" altLang="ja-JP" b="0" u="sng" dirty="0">
                <a:solidFill>
                  <a:srgbClr val="000000"/>
                </a:solidFill>
                <a:latin typeface="Arial" panose="020B0604020202020204" pitchFamily="34" charset="0"/>
                <a:ea typeface="ＭＳ Ｐゴシック" charset="0"/>
                <a:cs typeface="Arial" panose="020B0604020202020204" pitchFamily="34" charset="0"/>
              </a:rPr>
              <a:t>s duties to God alone</a:t>
            </a:r>
            <a:endParaRPr lang="en-US" b="0" u="sng"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B804773-97CE-F54A-9D9B-BB37D5630F4E}" type="slidenum">
              <a:rPr lang="en-US" sz="1200" b="0">
                <a:latin typeface="Times" charset="0"/>
              </a:rPr>
              <a:pPr/>
              <a:t>70</a:t>
            </a:fld>
            <a:endParaRPr lang="en-US" sz="1200" b="0">
              <a:latin typeface="Time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err="1">
                <a:solidFill>
                  <a:srgbClr val="000000"/>
                </a:solidFill>
                <a:latin typeface="Arial" panose="020B0604020202020204" pitchFamily="34" charset="0"/>
                <a:ea typeface="ＭＳ Ｐゴシック" charset="0"/>
                <a:cs typeface="Arial" panose="020B0604020202020204" pitchFamily="34" charset="0"/>
              </a:rPr>
              <a:t>So..with</a:t>
            </a:r>
            <a:r>
              <a:rPr lang="en-US" dirty="0">
                <a:solidFill>
                  <a:srgbClr val="000000"/>
                </a:solidFill>
                <a:latin typeface="Arial" panose="020B0604020202020204" pitchFamily="34" charset="0"/>
                <a:ea typeface="ＭＳ Ｐゴシック" charset="0"/>
                <a:cs typeface="Arial" panose="020B0604020202020204" pitchFamily="34" charset="0"/>
              </a:rPr>
              <a:t> Study Helps 14 and 32 in hand…the Abrahamic Covenant can be seen now in its full grandeur...</a:t>
            </a:r>
          </a:p>
          <a:p>
            <a:r>
              <a:rPr lang="en-US" dirty="0">
                <a:solidFill>
                  <a:srgbClr val="000000"/>
                </a:solidFill>
                <a:latin typeface="Arial" panose="020B0604020202020204" pitchFamily="34" charset="0"/>
                <a:ea typeface="ＭＳ Ｐゴシック" charset="0"/>
                <a:cs typeface="Arial" panose="020B0604020202020204" pitchFamily="34" charset="0"/>
              </a:rPr>
              <a:t>////	…a Call to Abraham in Genesis 12…followed by…</a:t>
            </a:r>
          </a:p>
          <a:p>
            <a:r>
              <a:rPr lang="en-US" dirty="0">
                <a:solidFill>
                  <a:srgbClr val="000000"/>
                </a:solidFill>
                <a:latin typeface="Arial" panose="020B0604020202020204" pitchFamily="34" charset="0"/>
                <a:ea typeface="ＭＳ Ｐゴシック" charset="0"/>
                <a:cs typeface="Arial" panose="020B0604020202020204" pitchFamily="34" charset="0"/>
              </a:rPr>
              <a:t>////	…the making or </a:t>
            </a:r>
            <a:r>
              <a:rPr lang="en-US" altLang="ja-JP" dirty="0">
                <a:solidFill>
                  <a:srgbClr val="000000"/>
                </a:solidFill>
                <a:latin typeface="Arial" panose="020B0604020202020204" pitchFamily="34" charset="0"/>
                <a:ea typeface="ＭＳ Ｐゴシック" charset="0"/>
                <a:cs typeface="Arial" panose="020B0604020202020204" pitchFamily="34" charset="0"/>
              </a:rPr>
              <a:t>"cutting" of the Covenant itself... in Genesis 15...</a:t>
            </a:r>
          </a:p>
          <a:p>
            <a:r>
              <a:rPr lang="en-US" dirty="0">
                <a:solidFill>
                  <a:srgbClr val="000000"/>
                </a:solidFill>
                <a:latin typeface="Arial" panose="020B0604020202020204" pitchFamily="34" charset="0"/>
                <a:ea typeface="ＭＳ Ｐゴシック" charset="0"/>
                <a:cs typeface="Arial" panose="020B0604020202020204" pitchFamily="34" charset="0"/>
              </a:rPr>
              <a:t>////	proclaiming its LAND, SEED AND BLESSING aspects.... </a:t>
            </a:r>
          </a:p>
          <a:p>
            <a:r>
              <a:rPr lang="en-US" dirty="0">
                <a:solidFill>
                  <a:srgbClr val="000000"/>
                </a:solidFill>
                <a:latin typeface="Arial" panose="020B0604020202020204" pitchFamily="34" charset="0"/>
                <a:ea typeface="ＭＳ Ｐゴシック" charset="0"/>
                <a:cs typeface="Arial" panose="020B0604020202020204" pitchFamily="34" charset="0"/>
              </a:rPr>
              <a:t>////	…and seen to be ETERNAL IN ITS DURATION...LITERAL IN ITS MEANING...AND UNCONDITIONAL IN ITS APPLICATION...with each of the three parts amplified through later centuries </a:t>
            </a:r>
          </a:p>
          <a:p>
            <a:r>
              <a:rPr lang="en-US" dirty="0">
                <a:solidFill>
                  <a:srgbClr val="000000"/>
                </a:solidFill>
                <a:latin typeface="Arial" panose="020B0604020202020204" pitchFamily="34" charset="0"/>
                <a:ea typeface="ＭＳ Ｐゴシック" charset="0"/>
                <a:cs typeface="Arial" panose="020B0604020202020204" pitchFamily="34" charset="0"/>
              </a:rPr>
              <a:t>////	…in the form of the Land Covenant of Deuteronomy given through Moses...the Davidic Covenant of Second Samuel...and finalized in the New Covenant in the writings of Jeremiah.</a:t>
            </a:r>
          </a:p>
          <a:p>
            <a:r>
              <a:rPr lang="en-US" dirty="0">
                <a:solidFill>
                  <a:srgbClr val="000000"/>
                </a:solidFill>
                <a:latin typeface="Arial" panose="020B0604020202020204" pitchFamily="34" charset="0"/>
                <a:ea typeface="ＭＳ Ｐゴシック" charset="0"/>
                <a:cs typeface="Arial" panose="020B0604020202020204" pitchFamily="34" charset="0"/>
              </a:rPr>
              <a:t>////	THIS IS THE FULL IMPACT OF THE ABRAHAMIC COVENANT…THE VERY BACKBONE OF BIBLICAL REVELATION.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900CE27-1DFB-E84C-BEEC-9B77AB8CF2EE}" type="slidenum">
              <a:rPr lang="en-US" sz="1200" b="0">
                <a:latin typeface="Times" charset="0"/>
              </a:rPr>
              <a:pPr/>
              <a:t>71</a:t>
            </a:fld>
            <a:endParaRPr lang="en-US" sz="1200" b="0">
              <a:latin typeface="Times"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One final time let</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set up and thread that loom of biblical chronology as shown in Study Help #8…</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07047-BA7D-DD41-B3E2-56B9DE9E9E60}" type="slidenum">
              <a:rPr lang="en-US" sz="1200" b="0">
                <a:latin typeface="Times" charset="0"/>
              </a:rPr>
              <a:pPr/>
              <a:t>72</a:t>
            </a:fld>
            <a:endParaRPr lang="en-US" sz="1200" b="0">
              <a:latin typeface="Times"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…15 threads on the loom... each vertical thread representing an event in the chronology and…</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73</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…according to many...the progressive events of earth</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history reach far out into the future until the end of time itself...</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3066FDF-B3BA-C74D-B7D4-C593F177C3BF}" type="slidenum">
              <a:rPr lang="en-US" sz="1200" b="0">
                <a:latin typeface="Times" charset="0"/>
              </a:rPr>
              <a:pPr/>
              <a:t>74</a:t>
            </a:fld>
            <a:endParaRPr lang="en-US" sz="1200" b="0">
              <a:latin typeface="Times"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then on our loom are horizontal bands...those wide, strong bands representing:</a:t>
            </a:r>
          </a:p>
          <a:p>
            <a:r>
              <a:rPr lang="en-US" dirty="0">
                <a:solidFill>
                  <a:srgbClr val="000000"/>
                </a:solidFill>
                <a:latin typeface="Arial" panose="020B0604020202020204" pitchFamily="34" charset="0"/>
                <a:ea typeface="ＭＳ Ｐゴシック" charset="0"/>
                <a:cs typeface="Arial" panose="020B0604020202020204" pitchFamily="34" charset="0"/>
              </a:rPr>
              <a:t>////	THE ABRAHAMIC COVENANT...</a:t>
            </a:r>
          </a:p>
          <a:p>
            <a:r>
              <a:rPr lang="en-US" dirty="0">
                <a:solidFill>
                  <a:srgbClr val="000000"/>
                </a:solidFill>
                <a:latin typeface="Arial" panose="020B0604020202020204" pitchFamily="34" charset="0"/>
                <a:ea typeface="ＭＳ Ｐゴシック" charset="0"/>
                <a:cs typeface="Arial" panose="020B0604020202020204" pitchFamily="34" charset="0"/>
              </a:rPr>
              <a:t>////	THE LAND COVENANT…</a:t>
            </a:r>
          </a:p>
          <a:p>
            <a:r>
              <a:rPr lang="en-US" dirty="0">
                <a:solidFill>
                  <a:srgbClr val="000000"/>
                </a:solidFill>
                <a:latin typeface="Arial" panose="020B0604020202020204" pitchFamily="34" charset="0"/>
                <a:ea typeface="ＭＳ Ｐゴシック" charset="0"/>
                <a:cs typeface="Arial" panose="020B0604020202020204" pitchFamily="34" charset="0"/>
              </a:rPr>
              <a:t>////	THE DAVIDIC COVENANT...</a:t>
            </a:r>
          </a:p>
          <a:p>
            <a:r>
              <a:rPr lang="en-US" dirty="0">
                <a:solidFill>
                  <a:srgbClr val="000000"/>
                </a:solidFill>
                <a:latin typeface="Arial" panose="020B0604020202020204" pitchFamily="34" charset="0"/>
                <a:ea typeface="ＭＳ Ｐゴシック" charset="0"/>
                <a:cs typeface="Arial" panose="020B0604020202020204" pitchFamily="34" charset="0"/>
              </a:rPr>
              <a:t>////	AND THE NEW COVENANT.</a:t>
            </a:r>
          </a:p>
          <a:p>
            <a:r>
              <a:rPr lang="en-US" dirty="0">
                <a:solidFill>
                  <a:srgbClr val="000000"/>
                </a:solidFill>
                <a:latin typeface="Arial" panose="020B0604020202020204" pitchFamily="34" charset="0"/>
                <a:ea typeface="ＭＳ Ｐゴシック" charset="0"/>
                <a:cs typeface="Arial" panose="020B0604020202020204" pitchFamily="34" charset="0"/>
              </a:rPr>
              <a:t>////	And here between the time of the JESUS thread and the final five threads on the loom is our time frame of the Church…this is us…at work right now moving forward our part of the Kingdom of God</a:t>
            </a:r>
          </a:p>
          <a:p>
            <a:r>
              <a:rPr lang="en-US" dirty="0">
                <a:solidFill>
                  <a:srgbClr val="000000"/>
                </a:solidFill>
                <a:latin typeface="Arial" panose="020B0604020202020204" pitchFamily="34" charset="0"/>
                <a:ea typeface="ＭＳ Ｐゴシック" charset="0"/>
                <a:cs typeface="Arial" panose="020B0604020202020204" pitchFamily="34" charset="0"/>
              </a:rPr>
              <a:t>////	And after that time…there will be the final five threads to deal with…</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0019B9E-FDE7-F84B-8B70-2B2A97A07912}" type="slidenum">
              <a:rPr lang="en-US" sz="1200" b="0">
                <a:latin typeface="Times" charset="0"/>
              </a:rPr>
              <a:pPr/>
              <a:t>75</a:t>
            </a:fld>
            <a:endParaRPr lang="en-US" sz="1200" b="0">
              <a:latin typeface="Times"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Five great landmarks of The Revelation…THE MARRIAGE SUPPER OF THE LAMB.</a:t>
            </a:r>
          </a:p>
          <a:p>
            <a:r>
              <a:rPr lang="en-US" dirty="0">
                <a:solidFill>
                  <a:srgbClr val="000000"/>
                </a:solidFill>
                <a:latin typeface="Arial" panose="020B0604020202020204" pitchFamily="34" charset="0"/>
                <a:ea typeface="ＭＳ Ｐゴシック" charset="0"/>
                <a:cs typeface="Arial" panose="020B0604020202020204" pitchFamily="34" charset="0"/>
              </a:rPr>
              <a:t>////	….THE SECOND COMING OF CHRIST…</a:t>
            </a:r>
          </a:p>
          <a:p>
            <a:r>
              <a:rPr lang="en-US" dirty="0">
                <a:solidFill>
                  <a:srgbClr val="000000"/>
                </a:solidFill>
                <a:latin typeface="Arial" panose="020B0604020202020204" pitchFamily="34" charset="0"/>
                <a:ea typeface="ＭＳ Ｐゴシック" charset="0"/>
                <a:cs typeface="Arial" panose="020B0604020202020204" pitchFamily="34" charset="0"/>
              </a:rPr>
              <a:t>////	…THE EARTHLY REIGN OF CHRIST…</a:t>
            </a:r>
          </a:p>
          <a:p>
            <a:r>
              <a:rPr lang="en-US" dirty="0">
                <a:solidFill>
                  <a:srgbClr val="000000"/>
                </a:solidFill>
                <a:latin typeface="Arial" panose="020B0604020202020204" pitchFamily="34" charset="0"/>
                <a:ea typeface="ＭＳ Ｐゴシック" charset="0"/>
                <a:cs typeface="Arial" panose="020B0604020202020204" pitchFamily="34" charset="0"/>
              </a:rPr>
              <a:t>////	…THE GREAT WHITE THRONE JUDGMENT…</a:t>
            </a:r>
          </a:p>
          <a:p>
            <a:r>
              <a:rPr lang="en-US" dirty="0">
                <a:solidFill>
                  <a:srgbClr val="000000"/>
                </a:solidFill>
                <a:latin typeface="Arial" panose="020B0604020202020204" pitchFamily="34" charset="0"/>
                <a:ea typeface="ＭＳ Ｐゴシック" charset="0"/>
                <a:cs typeface="Arial" panose="020B0604020202020204" pitchFamily="34" charset="0"/>
              </a:rPr>
              <a:t>////	… and THE NEW HEAVEN AND THE NEW EARTH.</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2B3726-5940-714F-A7F4-F51080D7F72C}" type="slidenum">
              <a:rPr lang="en-US" sz="1200" b="0">
                <a:latin typeface="Times" charset="0"/>
              </a:rPr>
              <a:pPr/>
              <a:t>76</a:t>
            </a:fld>
            <a:endParaRPr lang="en-US" sz="1200" b="0">
              <a:latin typeface="Times"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And at the end of all time…the unconditional ABRAHAMIC COVENANT and its three sub-contracts or covenants with men are – in effect – sewn together.  We are given very little information about the world and its existence after that time.  Hints, of course.  But the message there:  concentrate on what the Lord wants us to do right now; don</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t spend a lot of time on the hereafter!  There is enough work to do in the here and the now.</a:t>
            </a: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89FD5A-7713-584E-86CC-6ECE8A865CED}" type="slidenum">
              <a:rPr lang="en-US" sz="1200" b="0">
                <a:latin typeface="Times" charset="0"/>
              </a:rPr>
              <a:pPr/>
              <a:t>77</a:t>
            </a:fld>
            <a:endParaRPr lang="en-US" sz="1200" b="0">
              <a:latin typeface="Time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Here, then, is a question:</a:t>
            </a:r>
          </a:p>
          <a:p>
            <a:r>
              <a:rPr lang="en-US" dirty="0">
                <a:solidFill>
                  <a:srgbClr val="000000"/>
                </a:solidFill>
                <a:latin typeface="Arial" panose="020B0604020202020204" pitchFamily="34" charset="0"/>
                <a:ea typeface="ＭＳ Ｐゴシック" charset="0"/>
                <a:cs typeface="Arial" panose="020B0604020202020204" pitchFamily="34" charset="0"/>
              </a:rPr>
              <a:t>////	In this sophisticated twenty-first century, should we honor that 4,000 year old legal, documented agreement between God and his friend, Abraham?</a:t>
            </a:r>
          </a:p>
          <a:p>
            <a:r>
              <a:rPr lang="en-US" dirty="0">
                <a:solidFill>
                  <a:srgbClr val="000000"/>
                </a:solidFill>
                <a:latin typeface="Arial" panose="020B0604020202020204" pitchFamily="34" charset="0"/>
                <a:ea typeface="ＭＳ Ｐゴシック" charset="0"/>
                <a:cs typeface="Arial" panose="020B0604020202020204" pitchFamily="34" charset="0"/>
              </a:rPr>
              <a:t>////	(Remember: it is found in every accurate Bible translation version or edition throughout the world.)</a:t>
            </a:r>
          </a:p>
          <a:p>
            <a:r>
              <a:rPr lang="en-US" dirty="0">
                <a:solidFill>
                  <a:srgbClr val="000000"/>
                </a:solidFill>
                <a:latin typeface="Arial" panose="020B0604020202020204" pitchFamily="34" charset="0"/>
                <a:ea typeface="ＭＳ Ｐゴシック" charset="0"/>
                <a:cs typeface="Arial" panose="020B0604020202020204" pitchFamily="34" charset="0"/>
              </a:rPr>
              <a:t>////	Yes…absolutely…because…</a:t>
            </a:r>
          </a:p>
          <a:p>
            <a:r>
              <a:rPr lang="en-US" dirty="0">
                <a:solidFill>
                  <a:srgbClr val="000000"/>
                </a:solidFill>
                <a:latin typeface="Arial" panose="020B0604020202020204" pitchFamily="34" charset="0"/>
                <a:ea typeface="ＭＳ Ｐゴシック" charset="0"/>
                <a:cs typeface="Arial" panose="020B0604020202020204" pitchFamily="34" charset="0"/>
              </a:rPr>
              <a:t>////	God repeated it to Abraham</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son, Isaac in Genesis 26.</a:t>
            </a:r>
          </a:p>
          <a:p>
            <a:r>
              <a:rPr lang="en-US" dirty="0">
                <a:solidFill>
                  <a:srgbClr val="000000"/>
                </a:solidFill>
                <a:latin typeface="Arial" panose="020B0604020202020204" pitchFamily="34" charset="0"/>
                <a:ea typeface="ＭＳ Ｐゴシック" charset="0"/>
                <a:cs typeface="Arial" panose="020B0604020202020204" pitchFamily="34" charset="0"/>
              </a:rPr>
              <a:t>////	It was restated to Jacob in Genesis 35.</a:t>
            </a:r>
          </a:p>
          <a:p>
            <a:r>
              <a:rPr lang="en-US" dirty="0">
                <a:solidFill>
                  <a:srgbClr val="000000"/>
                </a:solidFill>
                <a:latin typeface="Arial" panose="020B0604020202020204" pitchFamily="34" charset="0"/>
                <a:ea typeface="ＭＳ Ｐゴシック" charset="0"/>
                <a:cs typeface="Arial" panose="020B0604020202020204" pitchFamily="34" charset="0"/>
              </a:rPr>
              <a:t>////	Again to Joseph in Genesis 48.</a:t>
            </a:r>
          </a:p>
          <a:p>
            <a:r>
              <a:rPr lang="en-US" dirty="0">
                <a:solidFill>
                  <a:srgbClr val="000000"/>
                </a:solidFill>
                <a:latin typeface="Arial" panose="020B0604020202020204" pitchFamily="34" charset="0"/>
                <a:ea typeface="ＭＳ Ｐゴシック" charset="0"/>
                <a:cs typeface="Arial" panose="020B0604020202020204" pitchFamily="34" charset="0"/>
              </a:rPr>
              <a:t>////	To Moses in Exodus 6…and to Joshua in Joshua 1.</a:t>
            </a:r>
          </a:p>
          <a:p>
            <a:r>
              <a:rPr lang="en-US" dirty="0">
                <a:solidFill>
                  <a:srgbClr val="000000"/>
                </a:solidFill>
                <a:latin typeface="Arial" panose="020B0604020202020204" pitchFamily="34" charset="0"/>
                <a:ea typeface="ＭＳ Ｐゴシック" charset="0"/>
                <a:cs typeface="Arial" panose="020B0604020202020204" pitchFamily="34" charset="0"/>
              </a:rPr>
              <a:t>////	Finally…most important…the Messiah arrived in fulfillment of it.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30EAA4-20F5-6A48-9A34-69E8AC4F275F}" type="slidenum">
              <a:rPr lang="en-US" sz="1200" b="0">
                <a:latin typeface="Times" charset="0"/>
              </a:rPr>
              <a:pPr/>
              <a:t>78</a:t>
            </a:fld>
            <a:endParaRPr lang="en-US" sz="1200" b="0">
              <a:latin typeface="Time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With all this said…</a:t>
            </a:r>
          </a:p>
          <a:p>
            <a:r>
              <a:rPr lang="en-US" dirty="0">
                <a:solidFill>
                  <a:srgbClr val="000000"/>
                </a:solidFill>
                <a:latin typeface="Arial" panose="020B0604020202020204" pitchFamily="34" charset="0"/>
                <a:ea typeface="ＭＳ Ｐゴシック" charset="0"/>
                <a:cs typeface="Arial" panose="020B0604020202020204" pitchFamily="34" charset="0"/>
              </a:rPr>
              <a:t>////	…Because these UNCONDITIONAL, LITERAL Promises are right there in your Bible…we MUST deal with them…somehow!</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C3B2E9F-E240-1D43-9FD4-2180815C744B}" type="slidenum">
              <a:rPr lang="en-US" sz="1200" b="0">
                <a:latin typeface="Times" charset="0"/>
              </a:rPr>
              <a:pPr/>
              <a:t>79</a:t>
            </a:fld>
            <a:endParaRPr lang="en-US" sz="1200" b="0">
              <a:latin typeface="Times"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As Miles Stanford said earlier…</a:t>
            </a:r>
            <a:r>
              <a:rPr lang="en-US" altLang="ja-JP" dirty="0">
                <a:solidFill>
                  <a:srgbClr val="000000"/>
                </a:solidFill>
                <a:latin typeface="Arial" panose="020B0604020202020204" pitchFamily="34" charset="0"/>
                <a:ea typeface="ＭＳ Ｐゴシック" charset="0"/>
                <a:cs typeface="Arial" panose="020B0604020202020204" pitchFamily="34" charset="0"/>
              </a:rPr>
              <a:t>"Unless our faith is established on </a:t>
            </a:r>
          </a:p>
          <a:p>
            <a:r>
              <a:rPr lang="en-US" dirty="0">
                <a:solidFill>
                  <a:srgbClr val="000000"/>
                </a:solidFill>
                <a:latin typeface="Arial" panose="020B0604020202020204" pitchFamily="34" charset="0"/>
                <a:ea typeface="ＭＳ Ｐゴシック" charset="0"/>
                <a:cs typeface="Arial" panose="020B0604020202020204" pitchFamily="34" charset="0"/>
              </a:rPr>
              <a:t>////	…facts, it is no more than…</a:t>
            </a:r>
          </a:p>
          <a:p>
            <a:r>
              <a:rPr lang="en-US" dirty="0">
                <a:solidFill>
                  <a:srgbClr val="000000"/>
                </a:solidFill>
                <a:latin typeface="Arial" panose="020B0604020202020204" pitchFamily="34" charset="0"/>
                <a:ea typeface="ＭＳ Ｐゴシック" charset="0"/>
                <a:cs typeface="Arial" panose="020B0604020202020204" pitchFamily="34" charset="0"/>
              </a:rPr>
              <a:t>////	…conjecture….</a:t>
            </a:r>
          </a:p>
          <a:p>
            <a:r>
              <a:rPr lang="en-US" dirty="0">
                <a:solidFill>
                  <a:srgbClr val="000000"/>
                </a:solidFill>
                <a:latin typeface="Arial" panose="020B0604020202020204" pitchFamily="34" charset="0"/>
                <a:ea typeface="ＭＳ Ｐゴシック" charset="0"/>
                <a:cs typeface="Arial" panose="020B0604020202020204" pitchFamily="34" charset="0"/>
              </a:rPr>
              <a:t>////	…superstition and… </a:t>
            </a:r>
          </a:p>
          <a:p>
            <a:r>
              <a:rPr lang="en-US" dirty="0">
                <a:solidFill>
                  <a:srgbClr val="000000"/>
                </a:solidFill>
                <a:latin typeface="Arial" panose="020B0604020202020204" pitchFamily="34" charset="0"/>
                <a:ea typeface="ＭＳ Ｐゴシック" charset="0"/>
                <a:cs typeface="Arial" panose="020B0604020202020204" pitchFamily="34" charset="0"/>
              </a:rPr>
              <a:t>////	…presumption.</a:t>
            </a:r>
            <a:r>
              <a:rPr lang="en-US" altLang="ja-JP" dirty="0">
                <a:solidFill>
                  <a:srgbClr val="000000"/>
                </a:solidFill>
                <a:latin typeface="Arial" panose="020B0604020202020204" pitchFamily="34" charset="0"/>
                <a:ea typeface="ＭＳ Ｐゴシック" charset="0"/>
                <a:cs typeface="Arial" panose="020B0604020202020204" pitchFamily="34" charset="0"/>
              </a:rPr>
              <a:t>"</a:t>
            </a:r>
          </a:p>
          <a:p>
            <a:r>
              <a:rPr lang="en-US" dirty="0">
                <a:solidFill>
                  <a:srgbClr val="000000"/>
                </a:solidFill>
                <a:latin typeface="Arial" panose="020B0604020202020204" pitchFamily="34" charset="0"/>
                <a:ea typeface="ＭＳ Ｐゴシック" charset="0"/>
                <a:cs typeface="Arial" panose="020B0604020202020204" pitchFamily="34" charset="0"/>
              </a:rPr>
              <a:t>He had it absolutely right!  All of our work and study in THE BIBLE…BASICALLY is aimed squarely toward establishing many of the irrefutable basic facts of our faith just as they appear in the pages of its BASIC DOCUMENT.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15C348-E892-6F4F-A2D5-1E30E95AE389}" type="slidenum">
              <a:rPr lang="en-US" sz="1200" b="0">
                <a:latin typeface="Times" charset="0"/>
              </a:rPr>
              <a:pPr/>
              <a:t>8</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Then verses 13-17 – The Second Table -- are directed to duties to Man.  </a:t>
            </a:r>
          </a:p>
          <a:p>
            <a:r>
              <a:rPr lang="en-US" dirty="0">
                <a:solidFill>
                  <a:srgbClr val="000000"/>
                </a:solidFill>
                <a:latin typeface="Arial" panose="020B0604020202020204" pitchFamily="34" charset="0"/>
                <a:ea typeface="ＭＳ Ｐゴシック" charset="0"/>
                <a:cs typeface="Arial" panose="020B0604020202020204" pitchFamily="34" charset="0"/>
              </a:rPr>
              <a:t>////	Such as honoring our parents...</a:t>
            </a:r>
          </a:p>
          <a:p>
            <a:r>
              <a:rPr lang="en-US" dirty="0">
                <a:solidFill>
                  <a:srgbClr val="000000"/>
                </a:solidFill>
                <a:latin typeface="Arial" panose="020B0604020202020204" pitchFamily="34" charset="0"/>
                <a:ea typeface="ＭＳ Ｐゴシック" charset="0"/>
                <a:cs typeface="Arial" panose="020B0604020202020204" pitchFamily="34" charset="0"/>
              </a:rPr>
              <a:t>////	and the several forbidden acts...</a:t>
            </a:r>
          </a:p>
          <a:p>
            <a:r>
              <a:rPr lang="en-US" dirty="0">
                <a:solidFill>
                  <a:srgbClr val="000000"/>
                </a:solidFill>
                <a:latin typeface="Arial" panose="020B0604020202020204" pitchFamily="34" charset="0"/>
                <a:ea typeface="ＭＳ Ｐゴシック" charset="0"/>
                <a:cs typeface="Arial" panose="020B0604020202020204" pitchFamily="34" charset="0"/>
              </a:rPr>
              <a:t>////	murder...</a:t>
            </a:r>
          </a:p>
          <a:p>
            <a:r>
              <a:rPr lang="en-US" dirty="0">
                <a:solidFill>
                  <a:srgbClr val="000000"/>
                </a:solidFill>
                <a:latin typeface="Arial" panose="020B0604020202020204" pitchFamily="34" charset="0"/>
                <a:ea typeface="ＭＳ Ｐゴシック" charset="0"/>
                <a:cs typeface="Arial" panose="020B0604020202020204" pitchFamily="34" charset="0"/>
              </a:rPr>
              <a:t>////	adultery...</a:t>
            </a:r>
          </a:p>
          <a:p>
            <a:r>
              <a:rPr lang="en-US" dirty="0">
                <a:solidFill>
                  <a:srgbClr val="000000"/>
                </a:solidFill>
                <a:latin typeface="Arial" panose="020B0604020202020204" pitchFamily="34" charset="0"/>
                <a:ea typeface="ＭＳ Ｐゴシック" charset="0"/>
                <a:cs typeface="Arial" panose="020B0604020202020204" pitchFamily="34" charset="0"/>
              </a:rPr>
              <a:t>////	stealing...</a:t>
            </a:r>
          </a:p>
          <a:p>
            <a:r>
              <a:rPr lang="en-US" dirty="0">
                <a:solidFill>
                  <a:srgbClr val="000000"/>
                </a:solidFill>
                <a:latin typeface="Arial" panose="020B0604020202020204" pitchFamily="34" charset="0"/>
                <a:ea typeface="ＭＳ Ｐゴシック" charset="0"/>
                <a:cs typeface="Arial" panose="020B0604020202020204" pitchFamily="34" charset="0"/>
              </a:rPr>
              <a:t>////	lying...</a:t>
            </a:r>
          </a:p>
          <a:p>
            <a:r>
              <a:rPr lang="en-US" dirty="0">
                <a:solidFill>
                  <a:srgbClr val="000000"/>
                </a:solidFill>
                <a:latin typeface="Arial" panose="020B0604020202020204" pitchFamily="34" charset="0"/>
                <a:ea typeface="ＭＳ Ｐゴシック" charset="0"/>
                <a:cs typeface="Arial" panose="020B0604020202020204" pitchFamily="34" charset="0"/>
              </a:rPr>
              <a:t>////	and coveting the persons and things belonging to others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2FAE629-AB06-2A4B-98F6-77A6B9DB1BC3}" type="slidenum">
              <a:rPr lang="en-US" sz="1200" b="0">
                <a:latin typeface="Times" charset="0"/>
              </a:rPr>
              <a:pPr/>
              <a:t>80</a:t>
            </a:fld>
            <a:endParaRPr lang="en-US" sz="1200" b="0">
              <a:latin typeface="Times"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So once again we have some choices that must be made.</a:t>
            </a:r>
          </a:p>
          <a:p>
            <a:r>
              <a:rPr lang="en-US" dirty="0">
                <a:solidFill>
                  <a:srgbClr val="000000"/>
                </a:solidFill>
                <a:latin typeface="Arial" panose="020B0604020202020204" pitchFamily="34" charset="0"/>
                <a:ea typeface="ＭＳ Ｐゴシック" charset="0"/>
                <a:cs typeface="Arial" panose="020B0604020202020204" pitchFamily="34" charset="0"/>
              </a:rPr>
              <a:t>////	…First…We can ignore these ancient promises as IRRELEVANT.  Or…</a:t>
            </a:r>
          </a:p>
          <a:p>
            <a:r>
              <a:rPr lang="en-US" dirty="0">
                <a:solidFill>
                  <a:srgbClr val="000000"/>
                </a:solidFill>
                <a:latin typeface="Arial" panose="020B0604020202020204" pitchFamily="34" charset="0"/>
                <a:ea typeface="ＭＳ Ｐゴシック" charset="0"/>
                <a:cs typeface="Arial" panose="020B0604020202020204" pitchFamily="34" charset="0"/>
              </a:rPr>
              <a:t>////	…Second…We can forget about them because, after all, they are in the OLD TESTAMENT!  Or…</a:t>
            </a:r>
          </a:p>
          <a:p>
            <a:r>
              <a:rPr lang="en-US" dirty="0">
                <a:solidFill>
                  <a:srgbClr val="000000"/>
                </a:solidFill>
                <a:latin typeface="Arial" panose="020B0604020202020204" pitchFamily="34" charset="0"/>
                <a:ea typeface="ＭＳ Ｐゴシック" charset="0"/>
                <a:cs typeface="Arial" panose="020B0604020202020204" pitchFamily="34" charset="0"/>
              </a:rPr>
              <a:t>////	…Third…We can intelligently explore their meaning and implications in terms of the future of this planet.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3D22FE2-E9B6-7D44-990A-929DDC76EC73}" type="slidenum">
              <a:rPr lang="en-US" sz="1200" b="0">
                <a:latin typeface="Times" charset="0"/>
              </a:rPr>
              <a:pPr/>
              <a:t>81</a:t>
            </a:fld>
            <a:endParaRPr lang="en-US" sz="1200" b="0">
              <a:latin typeface="Times"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But if you choose Number Three, then…you must deal with…</a:t>
            </a:r>
          </a:p>
          <a:p>
            <a:r>
              <a:rPr lang="en-US" dirty="0">
                <a:solidFill>
                  <a:srgbClr val="000000"/>
                </a:solidFill>
                <a:latin typeface="Arial" panose="020B0604020202020204" pitchFamily="34" charset="0"/>
                <a:ea typeface="ＭＳ Ｐゴシック" charset="0"/>
                <a:cs typeface="Arial" panose="020B0604020202020204" pitchFamily="34" charset="0"/>
              </a:rPr>
              <a:t>////	…Number Four…Decide what they mean for YOUR future and YOUR relationship to Jesus Christ.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F7B296-E4BD-AB42-92A4-48A97E0AD02A}" type="slidenum">
              <a:rPr lang="en-US" sz="1200" b="0">
                <a:latin typeface="Times" charset="0"/>
              </a:rPr>
              <a:pPr/>
              <a:t>82</a:t>
            </a:fld>
            <a:endParaRPr lang="en-US" sz="1200" b="0">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HERE THEN IS THE CRUCIAL, PERSONAL QUESTION…</a:t>
            </a:r>
          </a:p>
          <a:p>
            <a:r>
              <a:rPr lang="en-US" dirty="0">
                <a:solidFill>
                  <a:srgbClr val="000000"/>
                </a:solidFill>
                <a:latin typeface="Arial" panose="020B0604020202020204" pitchFamily="34" charset="0"/>
                <a:ea typeface="ＭＳ Ｐゴシック" charset="0"/>
                <a:cs typeface="Arial" panose="020B0604020202020204" pitchFamily="34" charset="0"/>
              </a:rPr>
              <a:t>////	…Is God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Word true or not?</a:t>
            </a:r>
          </a:p>
          <a:p>
            <a:r>
              <a:rPr lang="en-US" dirty="0">
                <a:solidFill>
                  <a:srgbClr val="000000"/>
                </a:solidFill>
                <a:latin typeface="Arial" panose="020B0604020202020204" pitchFamily="34" charset="0"/>
                <a:ea typeface="ＭＳ Ｐゴシック" charset="0"/>
                <a:cs typeface="Arial" panose="020B0604020202020204" pitchFamily="34" charset="0"/>
              </a:rPr>
              <a:t>////	…And no matter what your answer, a new question logically follows…and it is most the crucial of any possible question.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16C59F4-F076-3F4F-9D45-053A72D5332E}" type="slidenum">
              <a:rPr lang="en-US" sz="1200" b="0">
                <a:latin typeface="Times" charset="0"/>
              </a:rPr>
              <a:pPr/>
              <a:t>83</a:t>
            </a:fld>
            <a:endParaRPr lang="en-US" sz="1200" b="0">
              <a:latin typeface="Times"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Arial" panose="020B0604020202020204" pitchFamily="34" charset="0"/>
                <a:ea typeface="ＭＳ Ｐゴシック" charset="0"/>
                <a:cs typeface="Arial" panose="020B0604020202020204" pitchFamily="34" charset="0"/>
              </a:rPr>
              <a:t>WHAT DO WE DO WITH THIS JESUS?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573D98-E31B-9B46-83D3-C69AE9AF8B82}" type="slidenum">
              <a:rPr lang="en-US" sz="1200" b="0">
                <a:latin typeface="Times" charset="0"/>
              </a:rPr>
              <a:pPr/>
              <a:t>84</a:t>
            </a:fld>
            <a:endParaRPr lang="en-US" sz="1200" b="0">
              <a:latin typeface="Times"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Hear this from that stupendous enormous Christian intellect of C.S. Lewis where he wrote…</a:t>
            </a:r>
          </a:p>
          <a:p>
            <a:r>
              <a:rPr lang="en-US" dirty="0">
                <a:solidFill>
                  <a:srgbClr val="000000"/>
                </a:solidFill>
                <a:latin typeface="Arial" panose="020B0604020202020204" pitchFamily="34" charset="0"/>
                <a:ea typeface="ＭＳ Ｐゴシック" charset="0"/>
                <a:cs typeface="Arial" panose="020B0604020202020204" pitchFamily="34" charset="0"/>
              </a:rPr>
              <a:t>////	…</a:t>
            </a:r>
            <a:r>
              <a:rPr lang="en-US" altLang="ja-JP" dirty="0">
                <a:solidFill>
                  <a:srgbClr val="000000"/>
                </a:solidFill>
                <a:latin typeface="Arial" panose="020B0604020202020204" pitchFamily="34" charset="0"/>
                <a:ea typeface="ＭＳ Ｐゴシック" charset="0"/>
                <a:cs typeface="Arial" panose="020B0604020202020204" pitchFamily="34" charset="0"/>
              </a:rPr>
              <a:t>"I am trying here to prevent anyone saying the really foolish thing that people often say about Him – Jesus -- : they say </a:t>
            </a:r>
          </a:p>
          <a:p>
            <a:r>
              <a:rPr lang="en-US" dirty="0">
                <a:solidFill>
                  <a:srgbClr val="000000"/>
                </a:solidFill>
                <a:latin typeface="Arial" panose="020B0604020202020204" pitchFamily="34" charset="0"/>
                <a:ea typeface="ＭＳ Ｐゴシック" charset="0"/>
                <a:cs typeface="Arial" panose="020B0604020202020204" pitchFamily="34" charset="0"/>
              </a:rPr>
              <a:t>////	…</a:t>
            </a:r>
            <a:r>
              <a:rPr lang="en-US" altLang="ja-JP" dirty="0">
                <a:solidFill>
                  <a:srgbClr val="000000"/>
                </a:solidFill>
                <a:latin typeface="Arial" panose="020B0604020202020204" pitchFamily="34" charset="0"/>
                <a:ea typeface="ＭＳ Ｐゴシック" charset="0"/>
                <a:cs typeface="Arial" panose="020B0604020202020204" pitchFamily="34" charset="0"/>
              </a:rPr>
              <a:t>"I</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m ready to accept Jesus as a great moral teacher, but I don</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t accept His claim to be God.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  </a:t>
            </a:r>
          </a:p>
          <a:p>
            <a:r>
              <a:rPr lang="en-US" dirty="0">
                <a:solidFill>
                  <a:srgbClr val="000000"/>
                </a:solidFill>
                <a:latin typeface="Arial" panose="020B0604020202020204" pitchFamily="34" charset="0"/>
                <a:ea typeface="ＭＳ Ｐゴシック" charset="0"/>
                <a:cs typeface="Arial" panose="020B0604020202020204" pitchFamily="34" charset="0"/>
              </a:rPr>
              <a:t>////	…That is the one thing we must not say.  </a:t>
            </a:r>
          </a:p>
          <a:p>
            <a:r>
              <a:rPr lang="en-US" dirty="0">
                <a:solidFill>
                  <a:srgbClr val="000000"/>
                </a:solidFill>
                <a:latin typeface="Arial" panose="020B0604020202020204" pitchFamily="34" charset="0"/>
                <a:ea typeface="ＭＳ Ｐゴシック" charset="0"/>
                <a:cs typeface="Arial" panose="020B0604020202020204" pitchFamily="34" charset="0"/>
              </a:rPr>
              <a:t>////	…A man who was merely a man and said the sort of things Jesus said would not be a great moral teacher.  </a:t>
            </a:r>
          </a:p>
          <a:p>
            <a:r>
              <a:rPr lang="en-US" dirty="0">
                <a:solidFill>
                  <a:srgbClr val="000000"/>
                </a:solidFill>
                <a:latin typeface="Arial" panose="020B0604020202020204" pitchFamily="34" charset="0"/>
                <a:ea typeface="ＭＳ Ｐゴシック" charset="0"/>
                <a:cs typeface="Arial" panose="020B0604020202020204" pitchFamily="34" charset="0"/>
              </a:rPr>
              <a:t>////	…He would either be a lunatic—on a level with the man who says he is a poached egg—or else he would be the Devil of Hell.  </a:t>
            </a:r>
          </a:p>
          <a:p>
            <a:r>
              <a:rPr lang="en-US" dirty="0">
                <a:solidFill>
                  <a:srgbClr val="000000"/>
                </a:solidFill>
                <a:latin typeface="Arial" panose="020B0604020202020204" pitchFamily="34" charset="0"/>
                <a:ea typeface="ＭＳ Ｐゴシック" charset="0"/>
                <a:cs typeface="Arial" panose="020B0604020202020204" pitchFamily="34" charset="0"/>
              </a:rPr>
              <a:t>////	…You must make your choice.  </a:t>
            </a:r>
          </a:p>
          <a:p>
            <a:r>
              <a:rPr lang="en-US" dirty="0">
                <a:solidFill>
                  <a:srgbClr val="000000"/>
                </a:solidFill>
                <a:latin typeface="Arial" panose="020B0604020202020204" pitchFamily="34" charset="0"/>
                <a:ea typeface="ＭＳ Ｐゴシック" charset="0"/>
                <a:cs typeface="Arial" panose="020B0604020202020204" pitchFamily="34" charset="0"/>
              </a:rPr>
              <a:t>////	…Either this man was, and is, the Son of God; or else a madman or something worse.</a:t>
            </a:r>
            <a:r>
              <a:rPr lang="en-US" altLang="ja-JP" dirty="0">
                <a:solidFill>
                  <a:srgbClr val="000000"/>
                </a:solidFill>
                <a:latin typeface="Arial" panose="020B0604020202020204" pitchFamily="34" charset="0"/>
                <a:ea typeface="ＭＳ Ｐゴシック" charset="0"/>
                <a:cs typeface="Arial" panose="020B0604020202020204" pitchFamily="34" charset="0"/>
              </a:rPr>
              <a:t>"</a:t>
            </a:r>
          </a:p>
          <a:p>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70A4DB-7FCC-1D49-949F-26BA8822D721}" type="slidenum">
              <a:rPr lang="en-US" sz="1200" b="0">
                <a:latin typeface="Times" charset="0"/>
              </a:rPr>
              <a:pPr/>
              <a:t>85</a:t>
            </a:fld>
            <a:endParaRPr lang="en-US" sz="1200" b="0">
              <a:latin typeface="Times"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So…once again…comes the question:  WHAT DO YOU DO WITH THIS JESUS?  It is the single most crucial decision to be made in the life of any one human being.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BBF986-FEE9-8440-B450-A3AE538F5246}" type="slidenum">
              <a:rPr lang="en-US" sz="1200" b="0">
                <a:latin typeface="Times" charset="0"/>
              </a:rPr>
              <a:pPr/>
              <a:t>86</a:t>
            </a:fld>
            <a:endParaRPr lang="en-US" sz="1200" b="0">
              <a:latin typeface="Times"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All right…take a deep breath!  We</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ve made a lot of progress…by now you have in mind </a:t>
            </a:r>
          </a:p>
          <a:p>
            <a:r>
              <a:rPr lang="en-US" dirty="0">
                <a:solidFill>
                  <a:srgbClr val="000000"/>
                </a:solidFill>
                <a:latin typeface="Arial" panose="020B0604020202020204" pitchFamily="34" charset="0"/>
                <a:ea typeface="ＭＳ Ｐゴシック" charset="0"/>
                <a:cs typeface="Arial" panose="020B0604020202020204" pitchFamily="34" charset="0"/>
              </a:rPr>
              <a:t>////	….THE BIBLE FILE idea…</a:t>
            </a:r>
          </a:p>
          <a:p>
            <a:r>
              <a:rPr lang="en-US" dirty="0">
                <a:solidFill>
                  <a:srgbClr val="000000"/>
                </a:solidFill>
                <a:latin typeface="Arial" panose="020B0604020202020204" pitchFamily="34" charset="0"/>
                <a:ea typeface="ＭＳ Ｐゴシック" charset="0"/>
                <a:cs typeface="Arial" panose="020B0604020202020204" pitchFamily="34" charset="0"/>
              </a:rPr>
              <a:t>////	….the key to open your file…</a:t>
            </a:r>
          </a:p>
          <a:p>
            <a:r>
              <a:rPr lang="en-US" dirty="0">
                <a:solidFill>
                  <a:srgbClr val="000000"/>
                </a:solidFill>
                <a:latin typeface="Arial" panose="020B0604020202020204" pitchFamily="34" charset="0"/>
                <a:ea typeface="ＭＳ Ｐゴシック" charset="0"/>
                <a:cs typeface="Arial" panose="020B0604020202020204" pitchFamily="34" charset="0"/>
              </a:rPr>
              <a:t>////	….ability to make your own map of the Middle East…</a:t>
            </a:r>
          </a:p>
          <a:p>
            <a:r>
              <a:rPr lang="en-US" dirty="0">
                <a:solidFill>
                  <a:srgbClr val="000000"/>
                </a:solidFill>
                <a:latin typeface="Arial" panose="020B0604020202020204" pitchFamily="34" charset="0"/>
                <a:ea typeface="ＭＳ Ｐゴシック" charset="0"/>
                <a:cs typeface="Arial" panose="020B0604020202020204" pitchFamily="34" charset="0"/>
              </a:rPr>
              <a:t>////	….you have THE QUICK CHRONOLOGY storyline, the very core of Scripture…and now</a:t>
            </a:r>
          </a:p>
          <a:p>
            <a:r>
              <a:rPr lang="en-US" dirty="0">
                <a:solidFill>
                  <a:srgbClr val="000000"/>
                </a:solidFill>
                <a:latin typeface="Arial" panose="020B0604020202020204" pitchFamily="34" charset="0"/>
                <a:ea typeface="ＭＳ Ｐゴシック" charset="0"/>
                <a:cs typeface="Arial" panose="020B0604020202020204" pitchFamily="34" charset="0"/>
              </a:rPr>
              <a:t>////…the Abrahamic Foundations of Scripture that lead us directly from the Old Testament into the New Testament ministry of the Lord Jesus Christ.</a:t>
            </a:r>
          </a:p>
          <a:p>
            <a:r>
              <a:rPr lang="en-US" dirty="0">
                <a:solidFill>
                  <a:srgbClr val="000000"/>
                </a:solidFill>
                <a:latin typeface="Arial" panose="020B0604020202020204" pitchFamily="34" charset="0"/>
                <a:ea typeface="ＭＳ Ｐゴシック" charset="0"/>
                <a:cs typeface="Arial" panose="020B0604020202020204" pitchFamily="34" charset="0"/>
              </a:rPr>
              <a:t>////	Now – more than ever before –– we</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re in a position to bring together the varied parts of the Bible, itself…the actual book…how it is structured and organized, based on THE BIBLE FILE ideas of chronology and the Abrahamic Foundations of Scripture.</a:t>
            </a:r>
          </a:p>
          <a:p>
            <a:r>
              <a:rPr lang="en-US" dirty="0">
                <a:solidFill>
                  <a:srgbClr val="000000"/>
                </a:solidFill>
                <a:latin typeface="Arial" panose="020B0604020202020204" pitchFamily="34" charset="0"/>
                <a:ea typeface="ＭＳ Ｐゴシック" charset="0"/>
                <a:cs typeface="Arial" panose="020B0604020202020204" pitchFamily="34" charset="0"/>
              </a:rPr>
              <a:t>////	Now we can explore how the book itself is arranged…logically and progressively.</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CEA37B-F4B4-DA40-8096-D3F31A47CD89}" type="slidenum">
              <a:rPr lang="en-US" sz="1200" b="0">
                <a:latin typeface="Times" charset="0"/>
              </a:rPr>
              <a:pPr/>
              <a:t>87</a:t>
            </a:fld>
            <a:endParaRPr lang="en-US" sz="1200" b="0">
              <a:latin typeface="Times"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88</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A82812-7A11-2949-913F-12566F5B3403}" type="slidenum">
              <a:rPr lang="en-US" sz="1200" b="0">
                <a:latin typeface="Times" charset="0"/>
              </a:rPr>
              <a:pPr/>
              <a:t>89</a:t>
            </a:fld>
            <a:endParaRPr lang="en-US" sz="1200" b="0">
              <a:latin typeface="Times"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FAAEBD-5A9D-0C4A-B8CD-90767ADF1D71}" type="slidenum">
              <a:rPr lang="en-US" sz="1200" b="0">
                <a:latin typeface="Times" charset="0"/>
              </a:rPr>
              <a:pPr/>
              <a:t>9</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Arial" panose="020B0604020202020204" pitchFamily="34" charset="0"/>
                <a:ea typeface="ＭＳ Ｐゴシック" charset="0"/>
                <a:cs typeface="Arial" panose="020B0604020202020204" pitchFamily="34" charset="0"/>
              </a:rPr>
              <a:t>Now the FIRST </a:t>
            </a:r>
            <a:r>
              <a:rPr lang="en-US" altLang="ja-JP" dirty="0">
                <a:solidFill>
                  <a:srgbClr val="000000"/>
                </a:solidFill>
                <a:latin typeface="Arial" panose="020B0604020202020204" pitchFamily="34" charset="0"/>
                <a:ea typeface="ＭＳ Ｐゴシック" charset="0"/>
                <a:cs typeface="Arial" panose="020B0604020202020204" pitchFamily="34" charset="0"/>
              </a:rPr>
              <a:t>"C" of the M-C-C idea...the CIVIL part of the Mosaic Law...these are the so-called Social ordinances….</a:t>
            </a:r>
          </a:p>
          <a:p>
            <a:r>
              <a:rPr lang="en-US" dirty="0">
                <a:solidFill>
                  <a:srgbClr val="000000"/>
                </a:solidFill>
                <a:latin typeface="Arial" panose="020B0604020202020204" pitchFamily="34" charset="0"/>
                <a:ea typeface="ＭＳ Ｐゴシック" charset="0"/>
                <a:cs typeface="Arial" panose="020B0604020202020204" pitchFamily="34" charset="0"/>
              </a:rPr>
              <a:t>////	CHAPTERS 21 THROUGH 24....in other words....how to get along with one another...out in the desert, later in their settlements...because the wilderness wanderings are lying just ahead in Israel</a:t>
            </a:r>
            <a:r>
              <a:rPr lang="fr-FR" dirty="0">
                <a:solidFill>
                  <a:srgbClr val="000000"/>
                </a:solidFill>
                <a:latin typeface="Arial" panose="020B0604020202020204" pitchFamily="34" charset="0"/>
                <a:ea typeface="ＭＳ Ｐゴシック" charset="0"/>
                <a:cs typeface="Arial" panose="020B0604020202020204" pitchFamily="34" charset="0"/>
              </a:rPr>
              <a:t>'</a:t>
            </a:r>
            <a:r>
              <a:rPr lang="en-US" dirty="0">
                <a:solidFill>
                  <a:srgbClr val="000000"/>
                </a:solidFill>
                <a:latin typeface="Arial" panose="020B0604020202020204" pitchFamily="34" charset="0"/>
                <a:ea typeface="ＭＳ Ｐゴシック" charset="0"/>
                <a:cs typeface="Arial" panose="020B0604020202020204" pitchFamily="34" charset="0"/>
              </a:rPr>
              <a:t>s dramatic future.  Here we find the Lord</a:t>
            </a:r>
            <a:r>
              <a:rPr lang="fr-FR" altLang="ja-JP" dirty="0">
                <a:solidFill>
                  <a:srgbClr val="000000"/>
                </a:solidFill>
                <a:latin typeface="Arial" panose="020B0604020202020204" pitchFamily="34" charset="0"/>
                <a:ea typeface="ＭＳ Ｐゴシック" charset="0"/>
                <a:cs typeface="Arial" panose="020B0604020202020204" pitchFamily="34"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fundamental directions regarding </a:t>
            </a:r>
          </a:p>
          <a:p>
            <a:r>
              <a:rPr lang="en-US" dirty="0">
                <a:solidFill>
                  <a:srgbClr val="000000"/>
                </a:solidFill>
                <a:latin typeface="Arial" panose="020B0604020202020204" pitchFamily="34" charset="0"/>
                <a:ea typeface="ＭＳ Ｐゴシック" charset="0"/>
                <a:cs typeface="Arial" panose="020B0604020202020204" pitchFamily="34" charset="0"/>
              </a:rPr>
              <a:t>////	personal rights...</a:t>
            </a:r>
          </a:p>
          <a:p>
            <a:r>
              <a:rPr lang="en-US" dirty="0">
                <a:solidFill>
                  <a:srgbClr val="000000"/>
                </a:solidFill>
                <a:latin typeface="Arial" panose="020B0604020202020204" pitchFamily="34" charset="0"/>
                <a:ea typeface="ＭＳ Ｐゴシック" charset="0"/>
                <a:cs typeface="Arial" panose="020B0604020202020204" pitchFamily="34" charset="0"/>
              </a:rPr>
              <a:t>////	property rights...and </a:t>
            </a:r>
          </a:p>
          <a:p>
            <a:r>
              <a:rPr lang="en-US" dirty="0">
                <a:solidFill>
                  <a:srgbClr val="000000"/>
                </a:solidFill>
                <a:latin typeface="Arial" panose="020B0604020202020204" pitchFamily="34" charset="0"/>
                <a:ea typeface="ＭＳ Ｐゴシック" charset="0"/>
                <a:cs typeface="Arial" panose="020B0604020202020204" pitchFamily="34" charset="0"/>
              </a:rPr>
              <a:t>////	basic ideas for personal integrity.   The Social Ordinances.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18162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5008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5244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9907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46616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0783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4600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115678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19165888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31110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25786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7.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6.jpeg"/><Relationship Id="rId9" Type="http://schemas.openxmlformats.org/officeDocument/2006/relationships/image" Target="../media/image37.jpeg"/></Relationships>
</file>

<file path=ppt/slides/_rels/slide7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6.jpeg"/><Relationship Id="rId9"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6.jpeg"/><Relationship Id="rId9" Type="http://schemas.openxmlformats.org/officeDocument/2006/relationships/image" Target="../media/image43.png"/></Relationships>
</file>

<file path=ppt/slides/_rels/slide7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37.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6.jpe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WordArt 4"/>
          <p:cNvSpPr>
            <a:spLocks noChangeArrowheads="1" noChangeShapeType="1" noTextEdit="1"/>
          </p:cNvSpPr>
          <p:nvPr/>
        </p:nvSpPr>
        <p:spPr bwMode="auto">
          <a:xfrm>
            <a:off x="519197" y="409575"/>
            <a:ext cx="7518474" cy="507902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8000" kern="10" dirty="0">
                <a:ln w="9525">
                  <a:round/>
                  <a:headEnd/>
                  <a:tailEnd/>
                </a:ln>
                <a:gradFill rotWithShape="1">
                  <a:gsLst>
                    <a:gs pos="0">
                      <a:srgbClr val="FFE701"/>
                    </a:gs>
                    <a:gs pos="100000">
                      <a:srgbClr val="FE3E02"/>
                    </a:gs>
                  </a:gsLst>
                  <a:lin ang="5400000" scaled="1"/>
                </a:gradFill>
                <a:latin typeface="Impact"/>
                <a:ea typeface="Impact"/>
                <a:cs typeface="Impact"/>
              </a:rPr>
              <a:t>Biblical</a:t>
            </a:r>
          </a:p>
          <a:p>
            <a:pPr algn="ctr"/>
            <a:r>
              <a:rPr lang="en-US" sz="8000" kern="10" dirty="0">
                <a:ln w="9525">
                  <a:round/>
                  <a:headEnd/>
                  <a:tailEnd/>
                </a:ln>
                <a:gradFill rotWithShape="1">
                  <a:gsLst>
                    <a:gs pos="0">
                      <a:srgbClr val="FFE701"/>
                    </a:gs>
                    <a:gs pos="100000">
                      <a:srgbClr val="FE3E02"/>
                    </a:gs>
                  </a:gsLst>
                  <a:lin ang="5400000" scaled="1"/>
                </a:gradFill>
                <a:latin typeface="Impact"/>
                <a:ea typeface="Impact"/>
                <a:cs typeface="Impact"/>
              </a:rPr>
              <a:t>Bedrock</a:t>
            </a:r>
          </a:p>
        </p:txBody>
      </p:sp>
      <p:sp>
        <p:nvSpPr>
          <p:cNvPr id="540677" name="Text Box 5"/>
          <p:cNvSpPr txBox="1">
            <a:spLocks noChangeArrowheads="1"/>
          </p:cNvSpPr>
          <p:nvPr/>
        </p:nvSpPr>
        <p:spPr bwMode="auto">
          <a:xfrm>
            <a:off x="5327650" y="3535972"/>
            <a:ext cx="3527425" cy="5669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55000"/>
              </a:lnSpc>
              <a:spcBef>
                <a:spcPct val="50000"/>
              </a:spcBef>
              <a:defRPr/>
            </a:pPr>
            <a:r>
              <a:rPr lang="en-US" sz="4800" dirty="0">
                <a:effectLst>
                  <a:outerShdw blurRad="50800" dist="76200" dir="2700000" algn="tl" rotWithShape="0">
                    <a:srgbClr val="000000"/>
                  </a:outerShdw>
                </a:effectLst>
                <a:latin typeface="Helvetica" charset="0"/>
              </a:rPr>
              <a:t>PART 2</a:t>
            </a:r>
          </a:p>
        </p:txBody>
      </p:sp>
      <p:sp>
        <p:nvSpPr>
          <p:cNvPr id="23556"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 name="Rectangle 1">
            <a:extLst>
              <a:ext uri="{FF2B5EF4-FFF2-40B4-BE49-F238E27FC236}">
                <a16:creationId xmlns:a16="http://schemas.microsoft.com/office/drawing/2014/main" id="{EC8A1640-2DE5-51A2-27B8-2C87A75AFA28}"/>
              </a:ext>
            </a:extLst>
          </p:cNvPr>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i="0" kern="0" dirty="0">
                <a:solidFill>
                  <a:srgbClr val="FFFFFF"/>
                </a:solidFill>
                <a:effectLst>
                  <a:outerShdw blurRad="38100" dist="38100" dir="2700000" algn="tl">
                    <a:srgbClr val="000000"/>
                  </a:outerShdw>
                </a:effectLst>
                <a:latin typeface="Arial"/>
                <a:cs typeface="Arial"/>
              </a:rPr>
              <a:t>Designed by Dr. John Fryman, Texas, USA</a:t>
            </a:r>
            <a:br>
              <a:rPr lang="en-US" sz="2000" b="1" i="0" kern="0" dirty="0">
                <a:solidFill>
                  <a:srgbClr val="FFFFFF"/>
                </a:solidFill>
                <a:effectLst>
                  <a:outerShdw blurRad="38100" dist="38100" dir="2700000" algn="tl">
                    <a:srgbClr val="000000"/>
                  </a:outerShdw>
                </a:effectLst>
                <a:latin typeface="Arial"/>
                <a:cs typeface="Arial"/>
              </a:rPr>
            </a:br>
            <a:r>
              <a:rPr lang="en-US" sz="2000" b="1" i="0" kern="0" dirty="0">
                <a:solidFill>
                  <a:srgbClr val="FFFFFF"/>
                </a:solidFill>
                <a:effectLst>
                  <a:outerShdw blurRad="38100" dist="38100" dir="2700000" algn="tl">
                    <a:srgbClr val="000000"/>
                  </a:outerShdw>
                </a:effectLst>
                <a:latin typeface="Arial"/>
                <a:cs typeface="Arial"/>
              </a:rPr>
              <a:t>Taught by Dr. Rick Griffith, Jordan Evangelical Theological Seminary</a:t>
            </a:r>
            <a:br>
              <a:rPr lang="en-US" sz="2000" b="1" i="0" kern="0" dirty="0">
                <a:solidFill>
                  <a:srgbClr val="FFFFFF"/>
                </a:solidFill>
                <a:effectLst>
                  <a:outerShdw blurRad="38100" dist="38100" dir="2700000" algn="tl">
                    <a:srgbClr val="000000"/>
                  </a:outerShdw>
                </a:effectLst>
                <a:latin typeface="Arial"/>
                <a:cs typeface="Arial"/>
              </a:rPr>
            </a:br>
            <a:r>
              <a:rPr lang="en-US" sz="2000" b="1" i="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55013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P spid="54067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4"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75"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8676"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8677"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8678"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ea typeface="+mn-ea"/>
                <a:cs typeface="+mn-cs"/>
              </a:rPr>
              <a:t> The First Table – </a:t>
            </a:r>
          </a:p>
          <a:p>
            <a:pPr algn="ctr">
              <a:defRPr/>
            </a:pPr>
            <a:r>
              <a:rPr lang="en-US" sz="2000" i="1">
                <a:solidFill>
                  <a:srgbClr val="000099"/>
                </a:solidFill>
                <a:latin typeface="Helvetica" charset="0"/>
                <a:ea typeface="+mn-ea"/>
                <a:cs typeface="+mn-cs"/>
              </a:rPr>
              <a:t>Duties to God (Verses 1-12)</a:t>
            </a:r>
          </a:p>
        </p:txBody>
      </p:sp>
      <p:sp>
        <p:nvSpPr>
          <p:cNvPr id="28680"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2"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ea typeface="+mn-ea"/>
                <a:cs typeface="+mn-cs"/>
              </a:rPr>
              <a:t>  The Second Table – </a:t>
            </a:r>
          </a:p>
          <a:p>
            <a:pPr algn="ctr">
              <a:defRPr/>
            </a:pPr>
            <a:r>
              <a:rPr lang="en-US" sz="2000" i="1">
                <a:solidFill>
                  <a:srgbClr val="000099"/>
                </a:solidFill>
                <a:latin typeface="Helvetica" charset="0"/>
                <a:ea typeface="+mn-ea"/>
                <a:cs typeface="+mn-cs"/>
              </a:rPr>
              <a:t>Duties to Men (verses 13-17)</a:t>
            </a:r>
          </a:p>
        </p:txBody>
      </p:sp>
      <p:sp>
        <p:nvSpPr>
          <p:cNvPr id="28682"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4" name="Rectangle 12"/>
          <p:cNvSpPr>
            <a:spLocks noChangeArrowheads="1"/>
          </p:cNvSpPr>
          <p:nvPr/>
        </p:nvSpPr>
        <p:spPr bwMode="auto">
          <a:xfrm>
            <a:off x="2409825" y="4346575"/>
            <a:ext cx="432593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Helvetica" charset="0"/>
              </a:rPr>
              <a:t>CHAPTER 21-24: </a:t>
            </a:r>
          </a:p>
          <a:p>
            <a:pPr algn="ctr">
              <a:defRPr/>
            </a:pPr>
            <a:r>
              <a:rPr lang="en-US" sz="2500">
                <a:solidFill>
                  <a:srgbClr val="000099"/>
                </a:solidFill>
                <a:latin typeface="Helvetica" charset="0"/>
              </a:rPr>
              <a:t>THE SOCIAL ORDINANCES</a:t>
            </a:r>
            <a:endParaRPr lang="en-US" sz="1900">
              <a:solidFill>
                <a:srgbClr val="000099"/>
              </a:solidFill>
              <a:latin typeface="Helvetica" charset="0"/>
            </a:endParaRPr>
          </a:p>
        </p:txBody>
      </p:sp>
      <p:sp>
        <p:nvSpPr>
          <p:cNvPr id="648205" name="Rectangle 13"/>
          <p:cNvSpPr>
            <a:spLocks noChangeArrowheads="1"/>
          </p:cNvSpPr>
          <p:nvPr/>
        </p:nvSpPr>
        <p:spPr bwMode="auto">
          <a:xfrm>
            <a:off x="1900238" y="5286375"/>
            <a:ext cx="5341937" cy="7667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rPr>
              <a:t>CHAPTERS 25–31: </a:t>
            </a:r>
          </a:p>
          <a:p>
            <a:pPr algn="ctr">
              <a:defRPr/>
            </a:pPr>
            <a:r>
              <a:rPr lang="en-US" sz="2500" dirty="0">
                <a:latin typeface="Helvetica" charset="0"/>
              </a:rPr>
              <a:t>THE TABERNACLE ORDINANCES</a:t>
            </a:r>
            <a:endParaRPr lang="en-US" sz="1900" dirty="0">
              <a:solidFill>
                <a:schemeClr val="folHlink"/>
              </a:solidFill>
              <a:latin typeface="Helvetica" charset="0"/>
            </a:endParaRPr>
          </a:p>
        </p:txBody>
      </p:sp>
      <p:sp>
        <p:nvSpPr>
          <p:cNvPr id="28685"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86"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8687"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8688"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12" name="Rectangle 20"/>
          <p:cNvSpPr>
            <a:spLocks noChangeArrowheads="1"/>
          </p:cNvSpPr>
          <p:nvPr/>
        </p:nvSpPr>
        <p:spPr bwMode="auto">
          <a:xfrm>
            <a:off x="3109913" y="1008063"/>
            <a:ext cx="293211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Helvetica" charset="0"/>
              </a:rPr>
              <a:t>EXODUS CHAPTER 20: </a:t>
            </a:r>
          </a:p>
          <a:p>
            <a:pPr algn="ctr">
              <a:defRPr/>
            </a:pPr>
            <a:r>
              <a:rPr lang="en-US" sz="2500">
                <a:solidFill>
                  <a:srgbClr val="000099"/>
                </a:solidFill>
                <a:latin typeface="Helvetica" charset="0"/>
              </a:rPr>
              <a:t>THE DECALOGUE</a:t>
            </a:r>
            <a:endParaRPr lang="en-US" sz="1900">
              <a:solidFill>
                <a:srgbClr val="000099"/>
              </a:solidFill>
              <a:latin typeface="Helvetica" charset="0"/>
            </a:endParaRP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Times New Roman" charset="0"/>
              </a:rPr>
              <a:t>"</a:t>
            </a:r>
            <a:r>
              <a:rPr lang="en-US" sz="4800" b="0" dirty="0">
                <a:solidFill>
                  <a:srgbClr val="000099"/>
                </a:solidFill>
                <a:latin typeface="Times New Roman" charset="0"/>
              </a:rPr>
              <a:t>M</a:t>
            </a:r>
            <a:r>
              <a:rPr lang="en-US" altLang="ja-JP" sz="4800" b="0" dirty="0">
                <a:solidFill>
                  <a:srgbClr val="000099"/>
                </a:solidFill>
                <a:latin typeface="Times New Roman" charset="0"/>
              </a:rPr>
              <a:t>"</a:t>
            </a:r>
            <a:endParaRPr lang="en-US" sz="4800" b="0" dirty="0">
              <a:solidFill>
                <a:srgbClr val="000099"/>
              </a:solidFill>
              <a:latin typeface="Times New Roman" charset="0"/>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Times New Roman" charset="0"/>
              </a:rPr>
              <a:t>"</a:t>
            </a:r>
            <a:r>
              <a:rPr lang="en-US" sz="4800" b="0" dirty="0">
                <a:solidFill>
                  <a:srgbClr val="000099"/>
                </a:solidFill>
                <a:latin typeface="Times New Roman" charset="0"/>
              </a:rPr>
              <a:t>C</a:t>
            </a:r>
            <a:r>
              <a:rPr lang="en-US" altLang="ja-JP" sz="4800" b="0" dirty="0">
                <a:solidFill>
                  <a:srgbClr val="000099"/>
                </a:solidFill>
                <a:latin typeface="Times New Roman" charset="0"/>
              </a:rPr>
              <a:t>"</a:t>
            </a:r>
            <a:endParaRPr lang="en-US" sz="4800" b="0" dirty="0">
              <a:solidFill>
                <a:srgbClr val="000099"/>
              </a:solidFill>
              <a:latin typeface="Times New Roman" charset="0"/>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a:t>
            </a:r>
            <a:r>
              <a:rPr lang="en-US" sz="6600" b="0" dirty="0">
                <a:solidFill>
                  <a:schemeClr val="folHlink"/>
                </a:solidFill>
                <a:latin typeface="Times New Roman" charset="0"/>
              </a:rPr>
              <a:t>C</a:t>
            </a:r>
            <a:r>
              <a:rPr lang="en-US" altLang="ja-JP" sz="6600" b="0" dirty="0">
                <a:solidFill>
                  <a:schemeClr val="folHlink"/>
                </a:solidFill>
                <a:latin typeface="Times New Roman" charset="0"/>
              </a:rPr>
              <a:t>"</a:t>
            </a:r>
            <a:endParaRPr lang="en-US" sz="6600" b="0" dirty="0">
              <a:solidFill>
                <a:schemeClr val="folHlink"/>
              </a:solidFill>
              <a:latin typeface="Times New Roman" charset="0"/>
            </a:endParaRPr>
          </a:p>
        </p:txBody>
      </p:sp>
      <p:sp>
        <p:nvSpPr>
          <p:cNvPr id="648216" name="Text Box 24"/>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solidFill>
                  <a:srgbClr val="000099"/>
                </a:solidFill>
                <a:latin typeface="Times New Roman" charset="0"/>
              </a:rPr>
              <a:t>"</a:t>
            </a:r>
            <a:r>
              <a:rPr lang="en-US" sz="2800" dirty="0">
                <a:solidFill>
                  <a:srgbClr val="000099"/>
                </a:solidFill>
                <a:latin typeface="Times New Roman" charset="0"/>
              </a:rPr>
              <a:t>The Ten Commandments</a:t>
            </a:r>
            <a:r>
              <a:rPr lang="en-US" altLang="ja-JP" sz="2800" dirty="0">
                <a:solidFill>
                  <a:srgbClr val="000099"/>
                </a:solidFill>
                <a:latin typeface="Times New Roman" charset="0"/>
              </a:rPr>
              <a:t>"</a:t>
            </a:r>
            <a:endParaRPr lang="en-US" sz="2800" dirty="0">
              <a:solidFill>
                <a:srgbClr val="000099"/>
              </a:solidFill>
              <a:latin typeface="Times New Roman" charset="0"/>
            </a:endParaRPr>
          </a:p>
        </p:txBody>
      </p:sp>
      <p:grpSp>
        <p:nvGrpSpPr>
          <p:cNvPr id="2"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48221"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22" name="Text Box 30"/>
          <p:cNvSpPr txBox="1">
            <a:spLocks noChangeArrowheads="1"/>
          </p:cNvSpPr>
          <p:nvPr/>
        </p:nvSpPr>
        <p:spPr bwMode="auto">
          <a:xfrm>
            <a:off x="209550" y="6175375"/>
            <a:ext cx="408463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mn-ea"/>
                <a:cs typeface="+mn-cs"/>
              </a:rPr>
              <a:t>CEREMONIAL</a:t>
            </a:r>
          </a:p>
        </p:txBody>
      </p:sp>
      <p:grpSp>
        <p:nvGrpSpPr>
          <p:cNvPr id="28698" name="Group 31"/>
          <p:cNvGrpSpPr>
            <a:grpSpLocks/>
          </p:cNvGrpSpPr>
          <p:nvPr/>
        </p:nvGrpSpPr>
        <p:grpSpPr bwMode="auto">
          <a:xfrm>
            <a:off x="7127875" y="304800"/>
            <a:ext cx="1470025" cy="1638300"/>
            <a:chOff x="4490" y="192"/>
            <a:chExt cx="926"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25" name="Rectangle 38"/>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8726" name="Rectangle 39"/>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8699"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a:p>
            <a:pPr>
              <a:spcBef>
                <a:spcPct val="50000"/>
              </a:spcBef>
            </a:pPr>
            <a:endParaRPr lang="en-US" b="0"/>
          </a:p>
          <a:p>
            <a:pPr>
              <a:spcBef>
                <a:spcPct val="50000"/>
              </a:spcBef>
            </a:pPr>
            <a:endParaRPr lang="en-US" b="0"/>
          </a:p>
        </p:txBody>
      </p:sp>
      <p:sp>
        <p:nvSpPr>
          <p:cNvPr id="648233" name="Text Box 41"/>
          <p:cNvSpPr txBox="1">
            <a:spLocks noChangeArrowheads="1"/>
          </p:cNvSpPr>
          <p:nvPr/>
        </p:nvSpPr>
        <p:spPr bwMode="auto">
          <a:xfrm>
            <a:off x="2932113" y="2589213"/>
            <a:ext cx="46577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Special Ordinances</a:t>
            </a:r>
          </a:p>
        </p:txBody>
      </p:sp>
      <p:sp>
        <p:nvSpPr>
          <p:cNvPr id="648234" name="Text Box 42"/>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A System of Worship</a:t>
            </a:r>
          </a:p>
        </p:txBody>
      </p:sp>
      <p:sp>
        <p:nvSpPr>
          <p:cNvPr id="648235" name="Text Box 43"/>
          <p:cNvSpPr txBox="1">
            <a:spLocks noChangeArrowheads="1"/>
          </p:cNvSpPr>
          <p:nvPr/>
        </p:nvSpPr>
        <p:spPr bwMode="auto">
          <a:xfrm>
            <a:off x="3797300" y="4341813"/>
            <a:ext cx="3960813"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Guidelines for Living</a:t>
            </a:r>
          </a:p>
        </p:txBody>
      </p:sp>
      <p:sp>
        <p:nvSpPr>
          <p:cNvPr id="648236" name="Rectangle 44"/>
          <p:cNvSpPr>
            <a:spLocks noChangeArrowheads="1"/>
          </p:cNvSpPr>
          <p:nvPr/>
        </p:nvSpPr>
        <p:spPr bwMode="auto">
          <a:xfrm>
            <a:off x="2495550" y="23749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7" name="Text Box 45"/>
          <p:cNvSpPr txBox="1">
            <a:spLocks noChangeArrowheads="1"/>
          </p:cNvSpPr>
          <p:nvPr/>
        </p:nvSpPr>
        <p:spPr bwMode="auto">
          <a:xfrm>
            <a:off x="2692400" y="2419350"/>
            <a:ext cx="5003800" cy="369888"/>
          </a:xfrm>
          <a:prstGeom prst="rect">
            <a:avLst/>
          </a:prstGeom>
          <a:noFill/>
          <a:ln w="9525">
            <a:noFill/>
            <a:miter lim="800000"/>
            <a:headEnd/>
            <a:tailEnd/>
          </a:ln>
          <a:effectLst/>
        </p:spPr>
        <p:txBody>
          <a:bodyPr>
            <a:spAutoFit/>
          </a:bodyPr>
          <a:lstStyle/>
          <a:p>
            <a:pPr>
              <a:spcBef>
                <a:spcPct val="50000"/>
              </a:spcBef>
              <a:defRPr/>
            </a:pPr>
            <a:r>
              <a:rPr lang="en-US" sz="1800">
                <a:solidFill>
                  <a:schemeClr val="folHlink"/>
                </a:solidFill>
                <a:effectLst>
                  <a:outerShdw blurRad="50800" dist="88900" dir="2700000" algn="tl" rotWithShape="0">
                    <a:srgbClr val="000000"/>
                  </a:outerShdw>
                </a:effectLst>
                <a:latin typeface="Helvetica" charset="0"/>
                <a:ea typeface="+mn-ea"/>
                <a:cs typeface="+mn-cs"/>
              </a:rPr>
              <a:t>Its Ark, Table and Candlestick</a:t>
            </a:r>
          </a:p>
        </p:txBody>
      </p:sp>
      <p:sp>
        <p:nvSpPr>
          <p:cNvPr id="648238" name="Text Box 46"/>
          <p:cNvSpPr txBox="1">
            <a:spLocks noChangeArrowheads="1"/>
          </p:cNvSpPr>
          <p:nvPr/>
        </p:nvSpPr>
        <p:spPr bwMode="auto">
          <a:xfrm>
            <a:off x="2800350" y="2800350"/>
            <a:ext cx="4724400" cy="369888"/>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a:solidFill>
                  <a:schemeClr val="folHlink"/>
                </a:solidFill>
                <a:effectLst>
                  <a:outerShdw blurRad="50800" dist="88900" dir="2700000" algn="tl" rotWithShape="0">
                    <a:srgbClr val="000000"/>
                  </a:outerShdw>
                </a:effectLst>
                <a:latin typeface="Helvetica" charset="0"/>
                <a:ea typeface="+mn-ea"/>
                <a:cs typeface="+mn-cs"/>
              </a:rPr>
              <a:t>Its General </a:t>
            </a:r>
            <a:r>
              <a:rPr lang="en-US" sz="1800" dirty="0">
                <a:solidFill>
                  <a:schemeClr val="folHlink"/>
                </a:solidFill>
                <a:effectLst>
                  <a:outerShdw blurRad="50800" dist="88900" dir="2700000" algn="tl" rotWithShape="0">
                    <a:srgbClr val="000000"/>
                  </a:outerShdw>
                </a:effectLst>
                <a:latin typeface="Helvetica" charset="0"/>
                <a:ea typeface="+mn-ea"/>
                <a:cs typeface="+mn-cs"/>
              </a:rPr>
              <a:t>Construction</a:t>
            </a:r>
          </a:p>
        </p:txBody>
      </p:sp>
      <p:sp>
        <p:nvSpPr>
          <p:cNvPr id="648239" name="Text Box 47"/>
          <p:cNvSpPr txBox="1">
            <a:spLocks noChangeArrowheads="1"/>
          </p:cNvSpPr>
          <p:nvPr/>
        </p:nvSpPr>
        <p:spPr bwMode="auto">
          <a:xfrm>
            <a:off x="2921000" y="3167063"/>
            <a:ext cx="4749800" cy="369887"/>
          </a:xfrm>
          <a:prstGeom prst="rect">
            <a:avLst/>
          </a:prstGeom>
          <a:noFill/>
          <a:ln w="9525">
            <a:noFill/>
            <a:miter lim="800000"/>
            <a:headEnd/>
            <a:tailEnd/>
          </a:ln>
          <a:effectLst/>
        </p:spPr>
        <p:txBody>
          <a:bodyPr>
            <a:spAutoFit/>
          </a:bodyPr>
          <a:lstStyle/>
          <a:p>
            <a:pPr>
              <a:spcBef>
                <a:spcPct val="50000"/>
              </a:spcBef>
              <a:defRPr/>
            </a:pPr>
            <a:r>
              <a:rPr lang="en-US" sz="1800">
                <a:solidFill>
                  <a:schemeClr val="folHlink"/>
                </a:solidFill>
                <a:effectLst>
                  <a:outerShdw blurRad="50800" dist="88900" dir="2700000" algn="tl" rotWithShape="0">
                    <a:srgbClr val="000000"/>
                  </a:outerShdw>
                </a:effectLst>
                <a:latin typeface="Helvetica" charset="0"/>
                <a:ea typeface="+mn-ea"/>
                <a:cs typeface="+mn-cs"/>
              </a:rPr>
              <a:t> The Bronze Altar and the Court</a:t>
            </a:r>
          </a:p>
        </p:txBody>
      </p:sp>
      <p:sp>
        <p:nvSpPr>
          <p:cNvPr id="648240" name="Text Box 48"/>
          <p:cNvSpPr txBox="1">
            <a:spLocks noChangeArrowheads="1"/>
          </p:cNvSpPr>
          <p:nvPr/>
        </p:nvSpPr>
        <p:spPr bwMode="auto">
          <a:xfrm>
            <a:off x="3132138" y="3576638"/>
            <a:ext cx="3429000" cy="369887"/>
          </a:xfrm>
          <a:prstGeom prst="rect">
            <a:avLst/>
          </a:prstGeom>
          <a:noFill/>
          <a:ln w="9525">
            <a:noFill/>
            <a:miter lim="800000"/>
            <a:headEnd/>
            <a:tailEnd/>
          </a:ln>
          <a:effectLst/>
        </p:spPr>
        <p:txBody>
          <a:bodyPr>
            <a:spAutoFit/>
          </a:bodyPr>
          <a:lstStyle/>
          <a:p>
            <a:pPr>
              <a:spcBef>
                <a:spcPct val="50000"/>
              </a:spcBef>
              <a:defRPr/>
            </a:pPr>
            <a:r>
              <a:rPr lang="en-US" sz="1800">
                <a:solidFill>
                  <a:schemeClr val="folHlink"/>
                </a:solidFill>
                <a:effectLst>
                  <a:outerShdw blurRad="50800" dist="88900" dir="2700000" algn="tl" rotWithShape="0">
                    <a:srgbClr val="000000"/>
                  </a:outerShdw>
                </a:effectLst>
                <a:latin typeface="Helvetica" charset="0"/>
                <a:ea typeface="+mn-ea"/>
                <a:cs typeface="+mn-cs"/>
              </a:rPr>
              <a:t> Its Priesthood</a:t>
            </a:r>
          </a:p>
        </p:txBody>
      </p:sp>
      <p:sp>
        <p:nvSpPr>
          <p:cNvPr id="648241" name="Text Box 49"/>
          <p:cNvSpPr txBox="1">
            <a:spLocks noChangeArrowheads="1"/>
          </p:cNvSpPr>
          <p:nvPr/>
        </p:nvSpPr>
        <p:spPr bwMode="auto">
          <a:xfrm>
            <a:off x="3303588" y="4003675"/>
            <a:ext cx="4292600" cy="369888"/>
          </a:xfrm>
          <a:prstGeom prst="rect">
            <a:avLst/>
          </a:prstGeom>
          <a:noFill/>
          <a:ln w="9525">
            <a:noFill/>
            <a:miter lim="800000"/>
            <a:headEnd/>
            <a:tailEnd/>
          </a:ln>
          <a:effectLst/>
        </p:spPr>
        <p:txBody>
          <a:bodyPr>
            <a:spAutoFit/>
          </a:bodyPr>
          <a:lstStyle/>
          <a:p>
            <a:pPr>
              <a:spcBef>
                <a:spcPct val="50000"/>
              </a:spcBef>
              <a:defRPr/>
            </a:pPr>
            <a:r>
              <a:rPr lang="en-US" sz="1800">
                <a:solidFill>
                  <a:schemeClr val="folHlink"/>
                </a:solidFill>
                <a:effectLst>
                  <a:outerShdw blurRad="50800" dist="88900" dir="2700000" algn="tl" rotWithShape="0">
                    <a:srgbClr val="000000"/>
                  </a:outerShdw>
                </a:effectLst>
                <a:latin typeface="Helvetica" charset="0"/>
                <a:ea typeface="+mn-ea"/>
                <a:cs typeface="+mn-cs"/>
              </a:rPr>
              <a:t> Consecration of the Priesthood</a:t>
            </a:r>
          </a:p>
        </p:txBody>
      </p:sp>
      <p:sp>
        <p:nvSpPr>
          <p:cNvPr id="648242" name="Text Box 50"/>
          <p:cNvSpPr txBox="1">
            <a:spLocks noChangeArrowheads="1"/>
          </p:cNvSpPr>
          <p:nvPr/>
        </p:nvSpPr>
        <p:spPr bwMode="auto">
          <a:xfrm>
            <a:off x="3533775" y="4410075"/>
            <a:ext cx="5257800" cy="369888"/>
          </a:xfrm>
          <a:prstGeom prst="rect">
            <a:avLst/>
          </a:prstGeom>
          <a:noFill/>
          <a:ln w="9525">
            <a:noFill/>
            <a:miter lim="800000"/>
            <a:headEnd/>
            <a:tailEnd/>
          </a:ln>
          <a:effectLst/>
        </p:spPr>
        <p:txBody>
          <a:bodyPr>
            <a:spAutoFit/>
          </a:bodyPr>
          <a:lstStyle/>
          <a:p>
            <a:pPr>
              <a:spcBef>
                <a:spcPct val="50000"/>
              </a:spcBef>
              <a:defRPr/>
            </a:pPr>
            <a:r>
              <a:rPr lang="en-US" sz="1800">
                <a:solidFill>
                  <a:schemeClr val="folHlink"/>
                </a:solidFill>
                <a:effectLst>
                  <a:outerShdw blurRad="50800" dist="88900" dir="2700000" algn="tl" rotWithShape="0">
                    <a:srgbClr val="000000"/>
                  </a:outerShdw>
                </a:effectLst>
                <a:latin typeface="Helvetica" charset="0"/>
                <a:ea typeface="+mn-ea"/>
                <a:cs typeface="+mn-cs"/>
              </a:rPr>
              <a:t>The Altar of Incense and the Worshippers</a:t>
            </a:r>
          </a:p>
        </p:txBody>
      </p:sp>
      <p:sp>
        <p:nvSpPr>
          <p:cNvPr id="648243" name="Text Box 51"/>
          <p:cNvSpPr txBox="1">
            <a:spLocks noChangeArrowheads="1"/>
          </p:cNvSpPr>
          <p:nvPr/>
        </p:nvSpPr>
        <p:spPr bwMode="auto">
          <a:xfrm>
            <a:off x="3686175" y="4873625"/>
            <a:ext cx="5257800" cy="369888"/>
          </a:xfrm>
          <a:prstGeom prst="rect">
            <a:avLst/>
          </a:prstGeom>
          <a:noFill/>
          <a:ln w="9525">
            <a:noFill/>
            <a:miter lim="800000"/>
            <a:headEnd/>
            <a:tailEnd/>
          </a:ln>
          <a:effectLst/>
        </p:spPr>
        <p:txBody>
          <a:bodyPr>
            <a:spAutoFit/>
          </a:bodyPr>
          <a:lstStyle/>
          <a:p>
            <a:pPr>
              <a:spcBef>
                <a:spcPct val="50000"/>
              </a:spcBef>
              <a:defRPr/>
            </a:pPr>
            <a:r>
              <a:rPr lang="en-US" sz="1800">
                <a:solidFill>
                  <a:schemeClr val="folHlink"/>
                </a:solidFill>
                <a:effectLst>
                  <a:outerShdw blurRad="50800" dist="88900" dir="2700000" algn="tl" rotWithShape="0">
                    <a:srgbClr val="000000"/>
                  </a:outerShdw>
                </a:effectLst>
                <a:latin typeface="Helvetica" charset="0"/>
                <a:ea typeface="+mn-ea"/>
                <a:cs typeface="+mn-cs"/>
              </a:rPr>
              <a:t>The Workmen and the Sabbath...</a:t>
            </a:r>
          </a:p>
        </p:txBody>
      </p:sp>
      <p:sp>
        <p:nvSpPr>
          <p:cNvPr id="28711"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8245" name="Oval 53"/>
          <p:cNvSpPr>
            <a:spLocks noChangeArrowheads="1"/>
          </p:cNvSpPr>
          <p:nvPr/>
        </p:nvSpPr>
        <p:spPr bwMode="auto">
          <a:xfrm>
            <a:off x="2390775" y="5546725"/>
            <a:ext cx="2911475"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13"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6"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THE MOSAIC COVENANT</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072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3072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3072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30726"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7"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8"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9"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30"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30731"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30732"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49" name="Rectangle 33"/>
          <p:cNvSpPr>
            <a:spLocks noChangeArrowheads="1"/>
          </p:cNvSpPr>
          <p:nvPr/>
        </p:nvSpPr>
        <p:spPr bwMode="auto">
          <a:xfrm>
            <a:off x="71438" y="860425"/>
            <a:ext cx="7273925" cy="1308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4000" dirty="0">
                <a:solidFill>
                  <a:schemeClr val="folHlink"/>
                </a:solidFill>
                <a:latin typeface="Helvetica" charset="0"/>
                <a:ea typeface="+mn-ea"/>
                <a:cs typeface="+mn-cs"/>
              </a:rPr>
              <a:t>"THE MOSAIC COVENANT" SUMMED UP:</a:t>
            </a:r>
          </a:p>
        </p:txBody>
      </p:sp>
      <p:grpSp>
        <p:nvGrpSpPr>
          <p:cNvPr id="2" name="Group 50"/>
          <p:cNvGrpSpPr>
            <a:grpSpLocks/>
          </p:cNvGrpSpPr>
          <p:nvPr/>
        </p:nvGrpSpPr>
        <p:grpSpPr bwMode="auto">
          <a:xfrm>
            <a:off x="558800" y="2400300"/>
            <a:ext cx="5738813" cy="839788"/>
            <a:chOff x="352" y="1512"/>
            <a:chExt cx="3615" cy="529"/>
          </a:xfrm>
        </p:grpSpPr>
        <p:sp>
          <p:nvSpPr>
            <p:cNvPr id="290850" name="Rectangle 34"/>
            <p:cNvSpPr>
              <a:spLocks noChangeArrowheads="1"/>
            </p:cNvSpPr>
            <p:nvPr/>
          </p:nvSpPr>
          <p:spPr bwMode="auto">
            <a:xfrm>
              <a:off x="1544" y="1563"/>
              <a:ext cx="2423"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1900">
                  <a:solidFill>
                    <a:schemeClr val="folHlink"/>
                  </a:solidFill>
                  <a:latin typeface="Helvetica" charset="0"/>
                </a:rPr>
                <a:t>CHAPTER 20: </a:t>
              </a:r>
            </a:p>
            <a:p>
              <a:pPr>
                <a:defRPr/>
              </a:pPr>
              <a:r>
                <a:rPr lang="en-US" sz="2500">
                  <a:latin typeface="Helvetica" charset="0"/>
                </a:rPr>
                <a:t>	THE DECALOGUE</a:t>
              </a:r>
              <a:endParaRPr lang="en-US" sz="1900">
                <a:solidFill>
                  <a:schemeClr val="folHlink"/>
                </a:solidFill>
                <a:latin typeface="Helvetica" charset="0"/>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Times New Roman" charset="0"/>
                </a:rPr>
                <a:t>"</a:t>
              </a:r>
              <a:r>
                <a:rPr lang="en-US" sz="4800" b="0" dirty="0">
                  <a:solidFill>
                    <a:srgbClr val="66FF66"/>
                  </a:solidFill>
                  <a:latin typeface="Times New Roman" charset="0"/>
                </a:rPr>
                <a:t>M</a:t>
              </a:r>
              <a:r>
                <a:rPr lang="en-US" altLang="ja-JP" sz="4800" b="0" dirty="0">
                  <a:solidFill>
                    <a:srgbClr val="66FF66"/>
                  </a:solidFill>
                  <a:latin typeface="Times New Roman" charset="0"/>
                </a:rPr>
                <a:t>"</a:t>
              </a:r>
              <a:endParaRPr lang="en-US" sz="4800" b="0" dirty="0">
                <a:solidFill>
                  <a:srgbClr val="66FF66"/>
                </a:solidFill>
                <a:latin typeface="Times New Roman" charset="0"/>
              </a:endParaRPr>
            </a:p>
          </p:txBody>
        </p:sp>
      </p:grpSp>
      <p:grpSp>
        <p:nvGrpSpPr>
          <p:cNvPr id="3" name="Group 51"/>
          <p:cNvGrpSpPr>
            <a:grpSpLocks/>
          </p:cNvGrpSpPr>
          <p:nvPr/>
        </p:nvGrpSpPr>
        <p:grpSpPr bwMode="auto">
          <a:xfrm>
            <a:off x="596900" y="3675063"/>
            <a:ext cx="7100888" cy="823912"/>
            <a:chOff x="376" y="2207"/>
            <a:chExt cx="4473" cy="519"/>
          </a:xfrm>
        </p:grpSpPr>
        <p:sp>
          <p:nvSpPr>
            <p:cNvPr id="290828" name="Rectangle 12"/>
            <p:cNvSpPr>
              <a:spLocks noChangeArrowheads="1"/>
            </p:cNvSpPr>
            <p:nvPr/>
          </p:nvSpPr>
          <p:spPr bwMode="auto">
            <a:xfrm>
              <a:off x="1519" y="2226"/>
              <a:ext cx="3330"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1900" dirty="0">
                  <a:solidFill>
                    <a:schemeClr val="folHlink"/>
                  </a:solidFill>
                  <a:latin typeface="Helvetica" charset="0"/>
                </a:rPr>
                <a:t>CHAPTERS 21–24: </a:t>
              </a:r>
            </a:p>
            <a:p>
              <a:pPr>
                <a:defRPr/>
              </a:pPr>
              <a:r>
                <a:rPr lang="en-US" sz="2500" dirty="0">
                  <a:latin typeface="Helvetica" charset="0"/>
                </a:rPr>
                <a:t>	THE SOCIAL ORDINANCES</a:t>
              </a:r>
              <a:endParaRPr lang="en-US" sz="1900" dirty="0">
                <a:solidFill>
                  <a:schemeClr val="folHlink"/>
                </a:solidFill>
                <a:latin typeface="Helvetica" charset="0"/>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Times New Roman" charset="0"/>
                </a:rPr>
                <a:t>"</a:t>
              </a:r>
              <a:r>
                <a:rPr lang="en-US" sz="4800" b="0" dirty="0">
                  <a:solidFill>
                    <a:srgbClr val="66FF66"/>
                  </a:solidFill>
                  <a:latin typeface="Times New Roman" charset="0"/>
                </a:rPr>
                <a:t>C</a:t>
              </a:r>
              <a:r>
                <a:rPr lang="en-US" altLang="ja-JP" sz="4800" b="0" dirty="0">
                  <a:solidFill>
                    <a:srgbClr val="66FF66"/>
                  </a:solidFill>
                  <a:latin typeface="Times New Roman" charset="0"/>
                </a:rPr>
                <a:t>"</a:t>
              </a:r>
              <a:endParaRPr lang="en-US" sz="4800" b="0" dirty="0">
                <a:solidFill>
                  <a:srgbClr val="66FF66"/>
                </a:solidFill>
                <a:latin typeface="Times New Roman" charset="0"/>
              </a:endParaRPr>
            </a:p>
          </p:txBody>
        </p:sp>
      </p:grpSp>
      <p:grpSp>
        <p:nvGrpSpPr>
          <p:cNvPr id="4" name="Group 52"/>
          <p:cNvGrpSpPr>
            <a:grpSpLocks/>
          </p:cNvGrpSpPr>
          <p:nvPr/>
        </p:nvGrpSpPr>
        <p:grpSpPr bwMode="auto">
          <a:xfrm>
            <a:off x="596900" y="5097463"/>
            <a:ext cx="8547100" cy="823912"/>
            <a:chOff x="376" y="2815"/>
            <a:chExt cx="5384" cy="519"/>
          </a:xfrm>
        </p:grpSpPr>
        <p:sp>
          <p:nvSpPr>
            <p:cNvPr id="290829" name="Rectangle 13"/>
            <p:cNvSpPr>
              <a:spLocks noChangeArrowheads="1"/>
            </p:cNvSpPr>
            <p:nvPr/>
          </p:nvSpPr>
          <p:spPr bwMode="auto">
            <a:xfrm>
              <a:off x="1526" y="2818"/>
              <a:ext cx="4234"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en-US" sz="1900" dirty="0">
                  <a:solidFill>
                    <a:schemeClr val="folHlink"/>
                  </a:solidFill>
                  <a:latin typeface="Helvetica" charset="0"/>
                </a:rPr>
                <a:t>CHAPTERS 25–31: </a:t>
              </a:r>
            </a:p>
            <a:p>
              <a:pPr algn="ctr">
                <a:defRPr/>
              </a:pPr>
              <a:r>
                <a:rPr lang="en-US" sz="2500" dirty="0">
                  <a:latin typeface="Helvetica" charset="0"/>
                </a:rPr>
                <a:t>    THE TABERNACLE ORDINANCES</a:t>
              </a:r>
              <a:endParaRPr lang="en-US" sz="1900" dirty="0">
                <a:solidFill>
                  <a:schemeClr val="folHlink"/>
                </a:solidFill>
                <a:latin typeface="Helvetica" charset="0"/>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Times New Roman" charset="0"/>
                </a:rPr>
                <a:t>"</a:t>
              </a:r>
              <a:r>
                <a:rPr lang="en-US" sz="4800" b="0" dirty="0">
                  <a:solidFill>
                    <a:srgbClr val="66FF66"/>
                  </a:solidFill>
                  <a:latin typeface="Times New Roman" charset="0"/>
                </a:rPr>
                <a:t>C</a:t>
              </a:r>
              <a:r>
                <a:rPr lang="en-US" altLang="ja-JP" sz="4800" b="0" dirty="0">
                  <a:solidFill>
                    <a:srgbClr val="66FF66"/>
                  </a:solidFill>
                  <a:latin typeface="Times New Roman" charset="0"/>
                </a:rPr>
                <a:t>"</a:t>
              </a:r>
              <a:endParaRPr lang="en-US" sz="4800" b="0" dirty="0">
                <a:solidFill>
                  <a:srgbClr val="66FF66"/>
                </a:solidFill>
                <a:latin typeface="Times New Roman" charset="0"/>
              </a:endParaRPr>
            </a:p>
          </p:txBody>
        </p:sp>
      </p:grpSp>
      <p:grpSp>
        <p:nvGrpSpPr>
          <p:cNvPr id="30738"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0750" name="Rectangle 47"/>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30751" name="Rectangle 48"/>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0740"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9087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09</a:t>
            </a:r>
          </a:p>
        </p:txBody>
      </p:sp>
      <p:sp>
        <p:nvSpPr>
          <p:cNvPr id="30743"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406400" y="457200"/>
            <a:ext cx="873760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600">
                <a:solidFill>
                  <a:srgbClr val="FFFF00"/>
                </a:solidFill>
                <a:ea typeface="+mn-ea"/>
                <a:cs typeface="+mn-cs"/>
              </a:rPr>
              <a:t>Implications of the Mosaic Covenant</a:t>
            </a:r>
          </a:p>
        </p:txBody>
      </p:sp>
      <p:sp>
        <p:nvSpPr>
          <p:cNvPr id="424977" name="Text Box 17"/>
          <p:cNvSpPr txBox="1">
            <a:spLocks noChangeArrowheads="1"/>
          </p:cNvSpPr>
          <p:nvPr/>
        </p:nvSpPr>
        <p:spPr bwMode="auto">
          <a:xfrm>
            <a:off x="393700" y="1397000"/>
            <a:ext cx="75184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1. A </a:t>
            </a:r>
            <a:r>
              <a:rPr lang="en-US" sz="2800">
                <a:ea typeface="+mn-ea"/>
                <a:cs typeface="+mn-cs"/>
              </a:rPr>
              <a:t>temporary</a:t>
            </a:r>
            <a:r>
              <a:rPr lang="en-US" sz="2800">
                <a:solidFill>
                  <a:schemeClr val="folHlink"/>
                </a:solidFill>
                <a:ea typeface="+mn-ea"/>
                <a:cs typeface="+mn-cs"/>
              </a:rPr>
              <a:t> arrangement.</a:t>
            </a:r>
          </a:p>
        </p:txBody>
      </p:sp>
      <p:sp>
        <p:nvSpPr>
          <p:cNvPr id="424978" name="Text Box 18"/>
          <p:cNvSpPr txBox="1">
            <a:spLocks noChangeArrowheads="1"/>
          </p:cNvSpPr>
          <p:nvPr/>
        </p:nvSpPr>
        <p:spPr bwMode="auto">
          <a:xfrm>
            <a:off x="355600" y="2286000"/>
            <a:ext cx="77470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2. A </a:t>
            </a:r>
            <a:r>
              <a:rPr lang="en-US" sz="2800">
                <a:ea typeface="+mn-ea"/>
                <a:cs typeface="+mn-cs"/>
              </a:rPr>
              <a:t>conditional</a:t>
            </a:r>
            <a:r>
              <a:rPr lang="en-US" sz="2800">
                <a:solidFill>
                  <a:schemeClr val="folHlink"/>
                </a:solidFill>
                <a:ea typeface="+mn-ea"/>
                <a:cs typeface="+mn-cs"/>
              </a:rPr>
              <a:t> agreement.</a:t>
            </a:r>
          </a:p>
        </p:txBody>
      </p:sp>
      <p:sp>
        <p:nvSpPr>
          <p:cNvPr id="424979" name="Text Box 19"/>
          <p:cNvSpPr txBox="1">
            <a:spLocks noChangeArrowheads="1"/>
          </p:cNvSpPr>
          <p:nvPr/>
        </p:nvSpPr>
        <p:spPr bwMode="auto">
          <a:xfrm>
            <a:off x="355600" y="3302000"/>
            <a:ext cx="8788400" cy="946150"/>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marL="401638" indent="-401638">
              <a:spcBef>
                <a:spcPct val="50000"/>
              </a:spcBef>
              <a:defRPr/>
            </a:pPr>
            <a:r>
              <a:rPr lang="en-US" sz="2800" dirty="0">
                <a:solidFill>
                  <a:schemeClr val="folHlink"/>
                </a:solidFill>
                <a:ea typeface="+mn-ea"/>
                <a:cs typeface="+mn-cs"/>
              </a:rPr>
              <a:t>3. It had served its purpose at the conclusion of Jesus Christ</a:t>
            </a:r>
            <a:r>
              <a:rPr lang="fr-FR" sz="2800" dirty="0">
                <a:solidFill>
                  <a:schemeClr val="folHlink"/>
                </a:solidFill>
                <a:ea typeface="+mn-ea"/>
                <a:cs typeface="+mn-cs"/>
              </a:rPr>
              <a:t>'</a:t>
            </a:r>
            <a:r>
              <a:rPr lang="en-US" sz="2800" dirty="0">
                <a:solidFill>
                  <a:schemeClr val="folHlink"/>
                </a:solidFill>
                <a:ea typeface="+mn-ea"/>
                <a:cs typeface="+mn-cs"/>
              </a:rPr>
              <a:t>s ministry. </a:t>
            </a:r>
            <a:r>
              <a:rPr lang="en-US" sz="2800" dirty="0">
                <a:ea typeface="+mn-ea"/>
                <a:cs typeface="+mn-cs"/>
              </a:rPr>
              <a:t>It ended there</a:t>
            </a:r>
            <a:r>
              <a:rPr lang="en-US" sz="2800" dirty="0">
                <a:solidFill>
                  <a:srgbClr val="99CCFF"/>
                </a:solidFill>
                <a:ea typeface="+mn-ea"/>
                <a:cs typeface="+mn-cs"/>
              </a:rPr>
              <a:t>.</a:t>
            </a:r>
          </a:p>
        </p:txBody>
      </p:sp>
      <p:sp>
        <p:nvSpPr>
          <p:cNvPr id="424980" name="Text Box 20"/>
          <p:cNvSpPr txBox="1">
            <a:spLocks noChangeArrowheads="1"/>
          </p:cNvSpPr>
          <p:nvPr/>
        </p:nvSpPr>
        <p:spPr bwMode="auto">
          <a:xfrm>
            <a:off x="279400" y="4519613"/>
            <a:ext cx="8921750" cy="137318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marL="463550" indent="-463550">
              <a:spcBef>
                <a:spcPct val="50000"/>
              </a:spcBef>
              <a:defRPr/>
            </a:pPr>
            <a:r>
              <a:rPr lang="en-US" sz="2800" dirty="0">
                <a:solidFill>
                  <a:srgbClr val="FFFFFF"/>
                </a:solidFill>
                <a:ea typeface="+mn-ea"/>
                <a:cs typeface="+mn-cs"/>
              </a:rPr>
              <a:t>4. </a:t>
            </a:r>
            <a:r>
              <a:rPr lang="en-US" sz="2800" dirty="0">
                <a:ea typeface="+mn-ea"/>
                <a:cs typeface="+mn-cs"/>
              </a:rPr>
              <a:t>After the Holy Spirit was introduced into the earth, </a:t>
            </a:r>
            <a:r>
              <a:rPr lang="en-US" sz="2800" dirty="0">
                <a:solidFill>
                  <a:schemeClr val="folHlink"/>
                </a:solidFill>
                <a:ea typeface="+mn-ea"/>
                <a:cs typeface="+mn-cs"/>
              </a:rPr>
              <a:t>the Law became a part of the life and heart of each believer!</a:t>
            </a:r>
          </a:p>
        </p:txBody>
      </p:sp>
      <p:sp>
        <p:nvSpPr>
          <p:cNvPr id="424981" name="Oval 21"/>
          <p:cNvSpPr>
            <a:spLocks noChangeArrowheads="1"/>
          </p:cNvSpPr>
          <p:nvPr/>
        </p:nvSpPr>
        <p:spPr bwMode="auto">
          <a:xfrm>
            <a:off x="1122059" y="1397000"/>
            <a:ext cx="1955800"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82" name="Oval 22"/>
          <p:cNvSpPr>
            <a:spLocks noChangeArrowheads="1"/>
          </p:cNvSpPr>
          <p:nvPr/>
        </p:nvSpPr>
        <p:spPr bwMode="auto">
          <a:xfrm>
            <a:off x="1134759" y="2273300"/>
            <a:ext cx="1955800"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83" name="Oval 23"/>
          <p:cNvSpPr>
            <a:spLocks noChangeArrowheads="1"/>
          </p:cNvSpPr>
          <p:nvPr/>
        </p:nvSpPr>
        <p:spPr bwMode="auto">
          <a:xfrm>
            <a:off x="4659313" y="3733006"/>
            <a:ext cx="3051175"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0" y="1933575"/>
            <a:ext cx="6680200" cy="40513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en-US" sz="4000" i="1" dirty="0">
                <a:latin typeface="Times New Roman" charset="0"/>
              </a:rPr>
              <a:t>Jesus said:</a:t>
            </a:r>
            <a:endParaRPr lang="en-US" sz="4000" b="0" i="1" dirty="0">
              <a:latin typeface="Times New Roman" charset="0"/>
            </a:endParaRPr>
          </a:p>
          <a:p>
            <a:pPr>
              <a:spcBef>
                <a:spcPct val="50000"/>
              </a:spcBef>
              <a:defRPr/>
            </a:pPr>
            <a:r>
              <a:rPr lang="en-US" altLang="ja-JP" sz="4000" i="1" dirty="0">
                <a:solidFill>
                  <a:schemeClr val="tx2"/>
                </a:solidFill>
                <a:latin typeface="Times New Roman" charset="0"/>
              </a:rPr>
              <a:t>"</a:t>
            </a:r>
            <a:r>
              <a:rPr lang="en-US" sz="4000" i="1" dirty="0">
                <a:solidFill>
                  <a:schemeClr val="tx2"/>
                </a:solidFill>
                <a:latin typeface="Times New Roman" charset="0"/>
              </a:rPr>
              <a:t>Do not think that I have come to abolish the Law or the Prophets; </a:t>
            </a:r>
            <a:r>
              <a:rPr lang="en-US" sz="4000" i="1" u="sng" dirty="0">
                <a:solidFill>
                  <a:schemeClr val="tx2"/>
                </a:solidFill>
                <a:latin typeface="Times New Roman" charset="0"/>
              </a:rPr>
              <a:t>I have not come to abolish them but to fulfill them.</a:t>
            </a:r>
            <a:r>
              <a:rPr lang="en-US" altLang="ja-JP" sz="4000" i="1" u="sng" dirty="0">
                <a:solidFill>
                  <a:schemeClr val="tx2"/>
                </a:solidFill>
                <a:latin typeface="Times New Roman" charset="0"/>
              </a:rPr>
              <a:t>"</a:t>
            </a:r>
            <a:endParaRPr lang="en-US" sz="4000" i="1" u="sng" dirty="0">
              <a:solidFill>
                <a:schemeClr val="tx2"/>
              </a:solidFill>
              <a:latin typeface="Times New Roman" charset="0"/>
            </a:endParaRPr>
          </a:p>
        </p:txBody>
      </p:sp>
      <p:sp>
        <p:nvSpPr>
          <p:cNvPr id="47107" name="Rectangle 3"/>
          <p:cNvSpPr>
            <a:spLocks noChangeArrowheads="1"/>
          </p:cNvSpPr>
          <p:nvPr/>
        </p:nvSpPr>
        <p:spPr bwMode="auto">
          <a:xfrm>
            <a:off x="1471613" y="536575"/>
            <a:ext cx="6545262" cy="9112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a:latin typeface="Times New Roman" charset="0"/>
                <a:ea typeface="+mn-ea"/>
                <a:cs typeface="+mn-cs"/>
              </a:rPr>
              <a:t>MATTHEW 5:17</a:t>
            </a:r>
          </a:p>
        </p:txBody>
      </p:sp>
      <p:sp>
        <p:nvSpPr>
          <p:cNvPr id="47109" name="Rectangle 5"/>
          <p:cNvSpPr>
            <a:spLocks noChangeArrowheads="1"/>
          </p:cNvSpPr>
          <p:nvPr/>
        </p:nvSpPr>
        <p:spPr bwMode="auto">
          <a:xfrm>
            <a:off x="1522413" y="4067175"/>
            <a:ext cx="6680200" cy="19177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spcBef>
                <a:spcPct val="50000"/>
              </a:spcBef>
              <a:defRPr/>
            </a:pPr>
            <a:r>
              <a:rPr lang="en-US" sz="4000" i="1" dirty="0">
                <a:solidFill>
                  <a:srgbClr val="FF3300"/>
                </a:solidFill>
                <a:latin typeface="Times New Roman" charset="0"/>
                <a:ea typeface="+mn-ea"/>
                <a:cs typeface="+mn-cs"/>
              </a:rPr>
              <a:t>                 </a:t>
            </a:r>
            <a:r>
              <a:rPr lang="en-US" sz="4000" i="1" u="sng" dirty="0">
                <a:solidFill>
                  <a:srgbClr val="33CC33"/>
                </a:solidFill>
                <a:latin typeface="Times New Roman" charset="0"/>
                <a:ea typeface="+mn-ea"/>
                <a:cs typeface="+mn-cs"/>
              </a:rPr>
              <a:t>I have not come to   abolish them but to fulfill them." </a:t>
            </a:r>
          </a:p>
        </p:txBody>
      </p:sp>
      <p:sp>
        <p:nvSpPr>
          <p:cNvPr id="3482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482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5"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dirty="0">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2" name="Rectangle 4"/>
          <p:cNvSpPr>
            <a:spLocks noChangeArrowheads="1"/>
          </p:cNvSpPr>
          <p:nvPr/>
        </p:nvSpPr>
        <p:spPr bwMode="auto">
          <a:xfrm>
            <a:off x="2735263" y="715963"/>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a:solidFill>
                  <a:schemeClr val="tx2"/>
                </a:solidFill>
                <a:latin typeface="Kosher-Normal" charset="0"/>
              </a:rPr>
              <a:t>ABRAHAMIC COVENANT</a:t>
            </a:r>
            <a:endParaRPr lang="en-US" sz="4400" i="1">
              <a:solidFill>
                <a:schemeClr val="tx2"/>
              </a:solidFill>
              <a:latin typeface="Kosher-Normal" charset="0"/>
            </a:endParaRPr>
          </a:p>
        </p:txBody>
      </p:sp>
      <p:sp>
        <p:nvSpPr>
          <p:cNvPr id="514053"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The Call     to </a:t>
            </a:r>
            <a:r>
              <a:rPr lang="en-US" sz="2400">
                <a:solidFill>
                  <a:srgbClr val="FD2558"/>
                </a:solidFill>
                <a:latin typeface="Helvetica" charset="0"/>
                <a:ea typeface="+mn-ea"/>
                <a:cs typeface="+mn-cs"/>
              </a:rPr>
              <a:t>Abraham        </a:t>
            </a:r>
            <a:r>
              <a:rPr lang="en-US" sz="2400">
                <a:latin typeface="Helvetica" charset="0"/>
                <a:ea typeface="+mn-ea"/>
                <a:cs typeface="+mn-cs"/>
              </a:rPr>
              <a:t> Gen. </a:t>
            </a:r>
            <a:r>
              <a:rPr lang="en-US" sz="2400" dirty="0">
                <a:latin typeface="Helvetica" charset="0"/>
                <a:ea typeface="+mn-ea"/>
                <a:cs typeface="+mn-cs"/>
              </a:rPr>
              <a:t>12:1-3</a:t>
            </a: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6875"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4063" name="Text Box 15"/>
          <p:cNvSpPr txBox="1">
            <a:spLocks noChangeArrowheads="1"/>
          </p:cNvSpPr>
          <p:nvPr/>
        </p:nvSpPr>
        <p:spPr bwMode="auto">
          <a:xfrm>
            <a:off x="6159500" y="649288"/>
            <a:ext cx="267017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D2558"/>
                </a:solidFill>
                <a:latin typeface="Helvetica" charset="0"/>
              </a:rPr>
              <a:t>The </a:t>
            </a:r>
            <a:r>
              <a:rPr lang="en-US" sz="2400">
                <a:solidFill>
                  <a:srgbClr val="FD2558"/>
                </a:solidFill>
                <a:latin typeface="Helvetica" charset="0"/>
              </a:rPr>
              <a:t>Covenant </a:t>
            </a:r>
            <a:r>
              <a:rPr lang="en-US" sz="2400">
                <a:latin typeface="Helvetica" charset="0"/>
              </a:rPr>
              <a:t>Gen. </a:t>
            </a:r>
            <a:r>
              <a:rPr lang="en-US" sz="2400" dirty="0">
                <a:latin typeface="Helvetica" charset="0"/>
              </a:rPr>
              <a:t>15:9-18</a:t>
            </a:r>
            <a:endParaRPr lang="en-US" sz="2000" b="0" dirty="0"/>
          </a:p>
        </p:txBody>
      </p:sp>
      <p:sp>
        <p:nvSpPr>
          <p:cNvPr id="514077" name="Rectangle 29"/>
          <p:cNvSpPr>
            <a:spLocks noChangeArrowheads="1"/>
          </p:cNvSpPr>
          <p:nvPr/>
        </p:nvSpPr>
        <p:spPr bwMode="auto">
          <a:xfrm>
            <a:off x="315913" y="59229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4085" name="Rectangle 37"/>
          <p:cNvSpPr>
            <a:spLocks noChangeArrowheads="1"/>
          </p:cNvSpPr>
          <p:nvPr/>
        </p:nvSpPr>
        <p:spPr bwMode="auto">
          <a:xfrm>
            <a:off x="703263" y="2195513"/>
            <a:ext cx="8043862" cy="2527300"/>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en-US" sz="8000">
                <a:solidFill>
                  <a:schemeClr val="folHlink"/>
                </a:solidFill>
                <a:latin typeface="Helvetica" charset="0"/>
                <a:ea typeface="+mn-ea"/>
                <a:cs typeface="+mn-cs"/>
              </a:rPr>
              <a:t>The Amplified Subcovenants </a:t>
            </a:r>
          </a:p>
        </p:txBody>
      </p:sp>
      <p:sp>
        <p:nvSpPr>
          <p:cNvPr id="514087" name="Text Box 39"/>
          <p:cNvSpPr txBox="1">
            <a:spLocks noChangeArrowheads="1"/>
          </p:cNvSpPr>
          <p:nvPr/>
        </p:nvSpPr>
        <p:spPr bwMode="auto">
          <a:xfrm>
            <a:off x="685800" y="4910138"/>
            <a:ext cx="8080375" cy="6365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ea typeface="+mn-ea"/>
                <a:cs typeface="+mn-cs"/>
              </a:rPr>
              <a:t>CONTINUE STUDY HELP #14</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6881" name="Text Box 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4090" name="Rectangle 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4093"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36884"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4096" name="Rectangle 48"/>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5"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The Call     to </a:t>
            </a:r>
            <a:r>
              <a:rPr lang="en-US" sz="2400">
                <a:solidFill>
                  <a:srgbClr val="FD2558"/>
                </a:solidFill>
                <a:latin typeface="Helvetica" charset="0"/>
                <a:ea typeface="+mn-ea"/>
                <a:cs typeface="+mn-cs"/>
              </a:rPr>
              <a:t>Abraham        </a:t>
            </a:r>
            <a:r>
              <a:rPr lang="en-US" sz="2400">
                <a:latin typeface="Helvetica" charset="0"/>
                <a:ea typeface="+mn-ea"/>
                <a:cs typeface="+mn-cs"/>
              </a:rPr>
              <a:t> Gen. </a:t>
            </a:r>
            <a:r>
              <a:rPr lang="en-US" sz="2400" dirty="0">
                <a:latin typeface="Helvetica" charset="0"/>
                <a:ea typeface="+mn-ea"/>
                <a:cs typeface="+mn-cs"/>
              </a:rPr>
              <a:t>12:1-3</a:t>
            </a:r>
          </a:p>
        </p:txBody>
      </p:sp>
      <p:sp>
        <p:nvSpPr>
          <p:cNvPr id="517126"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LAND</a:t>
            </a: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5" name="Text Box 15"/>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D2558"/>
                </a:solidFill>
                <a:latin typeface="Helvetica" charset="0"/>
              </a:rPr>
              <a:t>The </a:t>
            </a:r>
            <a:r>
              <a:rPr lang="en-US" sz="2400">
                <a:solidFill>
                  <a:srgbClr val="FD2558"/>
                </a:solidFill>
                <a:latin typeface="Helvetica" charset="0"/>
              </a:rPr>
              <a:t>Covenant</a:t>
            </a:r>
            <a:r>
              <a:rPr lang="en-US" sz="2400">
                <a:latin typeface="Helvetica" charset="0"/>
              </a:rPr>
              <a:t>  Gen. </a:t>
            </a:r>
            <a:r>
              <a:rPr lang="en-US" sz="2400" dirty="0">
                <a:latin typeface="Helvetica" charset="0"/>
              </a:rPr>
              <a:t>15:9-18</a:t>
            </a:r>
            <a:endParaRPr lang="en-US" sz="2000" b="0" dirty="0"/>
          </a:p>
        </p:txBody>
      </p:sp>
      <p:sp>
        <p:nvSpPr>
          <p:cNvPr id="517138"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SEED</a:t>
            </a:r>
          </a:p>
        </p:txBody>
      </p:sp>
      <p:sp>
        <p:nvSpPr>
          <p:cNvPr id="517139"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BLESSING</a:t>
            </a:r>
          </a:p>
        </p:txBody>
      </p:sp>
      <p:sp>
        <p:nvSpPr>
          <p:cNvPr id="517140"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13:15</a:t>
            </a:r>
          </a:p>
        </p:txBody>
      </p:sp>
      <p:sp>
        <p:nvSpPr>
          <p:cNvPr id="517141" name="Rectangle 21"/>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12:2</a:t>
            </a:r>
          </a:p>
        </p:txBody>
      </p:sp>
      <p:sp>
        <p:nvSpPr>
          <p:cNvPr id="517146"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13:14-16</a:t>
            </a:r>
          </a:p>
        </p:txBody>
      </p:sp>
      <p:sp>
        <p:nvSpPr>
          <p:cNvPr id="517148" name="Rectangle 28"/>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15:9-18</a:t>
            </a:r>
          </a:p>
        </p:txBody>
      </p:sp>
      <p:sp>
        <p:nvSpPr>
          <p:cNvPr id="517149"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7154" name="Rectangle 34"/>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ETERNAL</a:t>
            </a:r>
          </a:p>
        </p:txBody>
      </p:sp>
      <p:sp>
        <p:nvSpPr>
          <p:cNvPr id="517155"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LITERAL</a:t>
            </a:r>
          </a:p>
        </p:txBody>
      </p:sp>
      <p:sp>
        <p:nvSpPr>
          <p:cNvPr id="517156"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UNCONDITIONAL</a:t>
            </a:r>
          </a:p>
        </p:txBody>
      </p:sp>
      <p:sp>
        <p:nvSpPr>
          <p:cNvPr id="3893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716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3893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70"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7184" name="Rectangle 64"/>
          <p:cNvSpPr>
            <a:spLocks noChangeArrowheads="1"/>
          </p:cNvSpPr>
          <p:nvPr/>
        </p:nvSpPr>
        <p:spPr bwMode="auto">
          <a:xfrm>
            <a:off x="2735263" y="715963"/>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a:solidFill>
                  <a:schemeClr val="tx2"/>
                </a:solidFill>
                <a:latin typeface="Kosher-Normal" charset="0"/>
              </a:rPr>
              <a:t>ABRAHAMIC COVENANT</a:t>
            </a:r>
            <a:endParaRPr lang="en-US" sz="4400" i="1">
              <a:solidFill>
                <a:schemeClr val="tx2"/>
              </a:solidFill>
              <a:latin typeface="Kosher-Normal" charset="0"/>
            </a:endParaRPr>
          </a:p>
        </p:txBody>
      </p:sp>
      <p:sp>
        <p:nvSpPr>
          <p:cNvPr id="36" name="Text Box 31">
            <a:extLst>
              <a:ext uri="{FF2B5EF4-FFF2-40B4-BE49-F238E27FC236}">
                <a16:creationId xmlns:a16="http://schemas.microsoft.com/office/drawing/2014/main" id="{B785A045-A00D-1212-2564-C0FAE34CF4FC}"/>
              </a:ext>
            </a:extLst>
          </p:cNvPr>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dirty="0">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517154"/>
                                        </p:tgtEl>
                                        <p:attrNameLst>
                                          <p:attrName>style.visibility</p:attrName>
                                        </p:attrNameLst>
                                      </p:cBhvr>
                                      <p:to>
                                        <p:strVal val="visible"/>
                                      </p:to>
                                    </p:set>
                                    <p:anim calcmode="lin" valueType="num">
                                      <p:cBhvr>
                                        <p:cTn id="23" dur="500" fill="hold"/>
                                        <p:tgtEl>
                                          <p:spTgt spid="517154"/>
                                        </p:tgtEl>
                                        <p:attrNameLst>
                                          <p:attrName>ppt_w</p:attrName>
                                        </p:attrNameLst>
                                      </p:cBhvr>
                                      <p:tavLst>
                                        <p:tav tm="0">
                                          <p:val>
                                            <p:strVal val="2/3*#ppt_w"/>
                                          </p:val>
                                        </p:tav>
                                        <p:tav tm="100000">
                                          <p:val>
                                            <p:strVal val="#ppt_w"/>
                                          </p:val>
                                        </p:tav>
                                      </p:tavLst>
                                    </p:anim>
                                    <p:anim calcmode="lin" valueType="num">
                                      <p:cBhvr>
                                        <p:cTn id="24" dur="500" fill="hold"/>
                                        <p:tgtEl>
                                          <p:spTgt spid="517154"/>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500"/>
                            </p:stCondLst>
                            <p:childTnLst>
                              <p:par>
                                <p:cTn id="26" presetID="23" presetClass="entr" presetSubtype="272" fill="hold" grpId="0" nodeType="afterEffect">
                                  <p:stCondLst>
                                    <p:cond delay="0"/>
                                  </p:stCondLst>
                                  <p:childTnLst>
                                    <p:set>
                                      <p:cBhvr>
                                        <p:cTn id="27" dur="1" fill="hold">
                                          <p:stCondLst>
                                            <p:cond delay="0"/>
                                          </p:stCondLst>
                                        </p:cTn>
                                        <p:tgtEl>
                                          <p:spTgt spid="517155"/>
                                        </p:tgtEl>
                                        <p:attrNameLst>
                                          <p:attrName>style.visibility</p:attrName>
                                        </p:attrNameLst>
                                      </p:cBhvr>
                                      <p:to>
                                        <p:strVal val="visible"/>
                                      </p:to>
                                    </p:set>
                                    <p:anim calcmode="lin" valueType="num">
                                      <p:cBhvr>
                                        <p:cTn id="28" dur="500" fill="hold"/>
                                        <p:tgtEl>
                                          <p:spTgt spid="517155"/>
                                        </p:tgtEl>
                                        <p:attrNameLst>
                                          <p:attrName>ppt_w</p:attrName>
                                        </p:attrNameLst>
                                      </p:cBhvr>
                                      <p:tavLst>
                                        <p:tav tm="0">
                                          <p:val>
                                            <p:strVal val="2/3*#ppt_w"/>
                                          </p:val>
                                        </p:tav>
                                        <p:tav tm="100000">
                                          <p:val>
                                            <p:strVal val="#ppt_w"/>
                                          </p:val>
                                        </p:tav>
                                      </p:tavLst>
                                    </p:anim>
                                    <p:anim calcmode="lin" valueType="num">
                                      <p:cBhvr>
                                        <p:cTn id="29" dur="500" fill="hold"/>
                                        <p:tgtEl>
                                          <p:spTgt spid="517155"/>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1000"/>
                            </p:stCondLst>
                            <p:childTnLst>
                              <p:par>
                                <p:cTn id="31" presetID="23" presetClass="entr" presetSubtype="272" fill="hold" grpId="0" nodeType="afterEffect">
                                  <p:stCondLst>
                                    <p:cond delay="0"/>
                                  </p:stCondLst>
                                  <p:childTnLst>
                                    <p:set>
                                      <p:cBhvr>
                                        <p:cTn id="32" dur="1" fill="hold">
                                          <p:stCondLst>
                                            <p:cond delay="0"/>
                                          </p:stCondLst>
                                        </p:cTn>
                                        <p:tgtEl>
                                          <p:spTgt spid="517156"/>
                                        </p:tgtEl>
                                        <p:attrNameLst>
                                          <p:attrName>style.visibility</p:attrName>
                                        </p:attrNameLst>
                                      </p:cBhvr>
                                      <p:to>
                                        <p:strVal val="visible"/>
                                      </p:to>
                                    </p:set>
                                    <p:anim calcmode="lin" valueType="num">
                                      <p:cBhvr>
                                        <p:cTn id="33" dur="500" fill="hold"/>
                                        <p:tgtEl>
                                          <p:spTgt spid="517156"/>
                                        </p:tgtEl>
                                        <p:attrNameLst>
                                          <p:attrName>ppt_w</p:attrName>
                                        </p:attrNameLst>
                                      </p:cBhvr>
                                      <p:tavLst>
                                        <p:tav tm="0">
                                          <p:val>
                                            <p:strVal val="2/3*#ppt_w"/>
                                          </p:val>
                                        </p:tav>
                                        <p:tav tm="100000">
                                          <p:val>
                                            <p:strVal val="#ppt_w"/>
                                          </p:val>
                                        </p:tav>
                                      </p:tavLst>
                                    </p:anim>
                                    <p:anim calcmode="lin" valueType="num">
                                      <p:cBhvr>
                                        <p:cTn id="34"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6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7"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49"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The Call     to </a:t>
            </a:r>
            <a:r>
              <a:rPr lang="en-US" sz="2400">
                <a:solidFill>
                  <a:srgbClr val="FD2558"/>
                </a:solidFill>
                <a:latin typeface="Helvetica" charset="0"/>
                <a:ea typeface="+mn-ea"/>
                <a:cs typeface="+mn-cs"/>
              </a:rPr>
              <a:t>Abraham        </a:t>
            </a:r>
            <a:r>
              <a:rPr lang="en-US" sz="2400">
                <a:latin typeface="Helvetica" charset="0"/>
                <a:ea typeface="+mn-ea"/>
                <a:cs typeface="+mn-cs"/>
              </a:rPr>
              <a:t> Gen. </a:t>
            </a:r>
            <a:r>
              <a:rPr lang="en-US" sz="2400" dirty="0">
                <a:latin typeface="Helvetica" charset="0"/>
                <a:ea typeface="+mn-ea"/>
                <a:cs typeface="+mn-cs"/>
              </a:rPr>
              <a:t>12:1-3</a:t>
            </a:r>
          </a:p>
        </p:txBody>
      </p:sp>
      <p:sp>
        <p:nvSpPr>
          <p:cNvPr id="518150"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LAND</a:t>
            </a: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52"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3"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4"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5"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6"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0971"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9" name="Text Box 15"/>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D2558"/>
                </a:solidFill>
                <a:latin typeface="Helvetica" charset="0"/>
              </a:rPr>
              <a:t>The </a:t>
            </a:r>
            <a:r>
              <a:rPr lang="en-US" sz="2400">
                <a:solidFill>
                  <a:srgbClr val="FD2558"/>
                </a:solidFill>
                <a:latin typeface="Helvetica" charset="0"/>
              </a:rPr>
              <a:t>Covenant</a:t>
            </a:r>
            <a:r>
              <a:rPr lang="en-US" sz="2400">
                <a:latin typeface="Helvetica" charset="0"/>
              </a:rPr>
              <a:t>  Gen. </a:t>
            </a:r>
            <a:r>
              <a:rPr lang="en-US" sz="2400" dirty="0">
                <a:latin typeface="Helvetica" charset="0"/>
              </a:rPr>
              <a:t>15:9-18</a:t>
            </a:r>
            <a:endParaRPr lang="en-US" sz="2000" b="0" dirty="0"/>
          </a:p>
        </p:txBody>
      </p:sp>
      <p:sp>
        <p:nvSpPr>
          <p:cNvPr id="518162"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SEED</a:t>
            </a:r>
          </a:p>
        </p:txBody>
      </p:sp>
      <p:sp>
        <p:nvSpPr>
          <p:cNvPr id="518163"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BLESSING</a:t>
            </a:r>
          </a:p>
        </p:txBody>
      </p:sp>
      <p:sp>
        <p:nvSpPr>
          <p:cNvPr id="518164"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13:15</a:t>
            </a:r>
          </a:p>
        </p:txBody>
      </p:sp>
      <p:sp>
        <p:nvSpPr>
          <p:cNvPr id="518165" name="Rectangle 21"/>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12:1</a:t>
            </a:r>
          </a:p>
        </p:txBody>
      </p:sp>
      <p:sp>
        <p:nvSpPr>
          <p:cNvPr id="518169"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12:2</a:t>
            </a:r>
          </a:p>
        </p:txBody>
      </p:sp>
      <p:sp>
        <p:nvSpPr>
          <p:cNvPr id="518170"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12:3</a:t>
            </a:r>
          </a:p>
        </p:txBody>
      </p:sp>
      <p:sp>
        <p:nvSpPr>
          <p:cNvPr id="518171"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13:14-16</a:t>
            </a:r>
          </a:p>
        </p:txBody>
      </p:sp>
      <p:sp>
        <p:nvSpPr>
          <p:cNvPr id="518172" name="Rectangle 28"/>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15:9-18</a:t>
            </a:r>
          </a:p>
        </p:txBody>
      </p:sp>
      <p:sp>
        <p:nvSpPr>
          <p:cNvPr id="518173"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8177" name="Rectangle 33"/>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mn-ea"/>
                <a:cs typeface="+mn-cs"/>
              </a:rPr>
              <a:t>The Amplified Subcovenants</a:t>
            </a:r>
          </a:p>
        </p:txBody>
      </p:sp>
      <p:sp>
        <p:nvSpPr>
          <p:cNvPr id="518178" name="Rectangle 34"/>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ETERNAL</a:t>
            </a:r>
          </a:p>
        </p:txBody>
      </p:sp>
      <p:sp>
        <p:nvSpPr>
          <p:cNvPr id="518179"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LITERAL</a:t>
            </a:r>
          </a:p>
        </p:txBody>
      </p:sp>
      <p:sp>
        <p:nvSpPr>
          <p:cNvPr id="518180"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UNCONDITIONAL</a:t>
            </a:r>
          </a:p>
        </p:txBody>
      </p:sp>
      <p:grpSp>
        <p:nvGrpSpPr>
          <p:cNvPr id="40986" name="Group 58"/>
          <p:cNvGrpSpPr>
            <a:grpSpLocks/>
          </p:cNvGrpSpPr>
          <p:nvPr/>
        </p:nvGrpSpPr>
        <p:grpSpPr bwMode="auto">
          <a:xfrm>
            <a:off x="133350" y="1200150"/>
            <a:ext cx="307975" cy="4598988"/>
            <a:chOff x="84" y="756"/>
            <a:chExt cx="194" cy="2897"/>
          </a:xfrm>
        </p:grpSpPr>
        <p:sp>
          <p:nvSpPr>
            <p:cNvPr id="518182"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83"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84"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85"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40987" name="Text Box 4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8190" name="Rectangle 4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819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0990" name="Text Box 51"/>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0991" name="Text Box 5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97" name="Rectangle 53"/>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8200" name="Rectangle 56"/>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mn-ea"/>
                <a:cs typeface="+mn-cs"/>
              </a:rPr>
              <a:t>  Land</a:t>
            </a:r>
          </a:p>
        </p:txBody>
      </p:sp>
      <p:sp>
        <p:nvSpPr>
          <p:cNvPr id="518201" name="Rectangle 57"/>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Deut. 30:1-10</a:t>
            </a:r>
          </a:p>
        </p:txBody>
      </p:sp>
      <p:sp>
        <p:nvSpPr>
          <p:cNvPr id="518203" name="AutoShape 59"/>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205" name="Rectangle 61"/>
          <p:cNvSpPr>
            <a:spLocks noChangeArrowheads="1"/>
          </p:cNvSpPr>
          <p:nvPr/>
        </p:nvSpPr>
        <p:spPr bwMode="auto">
          <a:xfrm>
            <a:off x="2735263" y="715963"/>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a:solidFill>
                  <a:schemeClr val="tx2"/>
                </a:solidFill>
                <a:latin typeface="Kosher-Normal" charset="0"/>
              </a:rPr>
              <a:t>ABRAHAMIC COVENANT</a:t>
            </a:r>
            <a:endParaRPr lang="en-US" sz="4400" i="1">
              <a:solidFill>
                <a:schemeClr val="tx2"/>
              </a:solidFill>
              <a:latin typeface="Kosher-Normal" charset="0"/>
            </a:endParaRPr>
          </a:p>
        </p:txBody>
      </p:sp>
      <p:sp>
        <p:nvSpPr>
          <p:cNvPr id="518174"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208" name="WordArt 64"/>
          <p:cNvSpPr>
            <a:spLocks noChangeArrowheads="1" noChangeShapeType="1" noTextEdit="1"/>
          </p:cNvSpPr>
          <p:nvPr/>
        </p:nvSpPr>
        <p:spPr bwMode="auto">
          <a:xfrm>
            <a:off x="630238" y="876300"/>
            <a:ext cx="7831137" cy="575786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LAND</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COVENANT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fade">
                                      <p:cBhvr>
                                        <p:cTn id="7" dur="1000"/>
                                        <p:tgtEl>
                                          <p:spTgt spid="51817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fade">
                                      <p:cBhvr>
                                        <p:cTn id="11" dur="1000"/>
                                        <p:tgtEl>
                                          <p:spTgt spid="5182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fade">
                                      <p:cBhvr>
                                        <p:cTn id="15" dur="1000"/>
                                        <p:tgtEl>
                                          <p:spTgt spid="51820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18208"/>
                                        </p:tgtEl>
                                        <p:attrNameLst>
                                          <p:attrName>style.visibility</p:attrName>
                                        </p:attrNameLst>
                                      </p:cBhvr>
                                      <p:to>
                                        <p:strVal val="visible"/>
                                      </p:to>
                                    </p:set>
                                    <p:animEffect transition="in" filter="fade">
                                      <p:cBhvr>
                                        <p:cTn id="26" dur="1000"/>
                                        <p:tgtEl>
                                          <p:spTgt spid="51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P spid="51820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p:cNvSpPr txBox="1">
            <a:spLocks noChangeArrowheads="1"/>
          </p:cNvSpPr>
          <p:nvPr/>
        </p:nvSpPr>
        <p:spPr bwMode="auto">
          <a:xfrm>
            <a:off x="104775" y="5467350"/>
            <a:ext cx="9685338" cy="5794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folHlink"/>
                </a:solidFill>
                <a:ea typeface="+mn-ea"/>
                <a:cs typeface="+mn-cs"/>
              </a:rPr>
              <a:t>THE LAND OF ABRAHAM</a:t>
            </a:r>
            <a:r>
              <a:rPr lang="fr-FR" sz="3200" dirty="0">
                <a:solidFill>
                  <a:schemeClr val="folHlink"/>
                </a:solidFill>
                <a:ea typeface="+mn-ea"/>
                <a:cs typeface="+mn-cs"/>
              </a:rPr>
              <a:t>'</a:t>
            </a:r>
            <a:r>
              <a:rPr lang="en-US" sz="3200" dirty="0">
                <a:solidFill>
                  <a:schemeClr val="folHlink"/>
                </a:solidFill>
                <a:ea typeface="+mn-ea"/>
                <a:cs typeface="+mn-cs"/>
              </a:rPr>
              <a:t>S INHERITANCE</a:t>
            </a:r>
          </a:p>
        </p:txBody>
      </p:sp>
      <p:sp>
        <p:nvSpPr>
          <p:cNvPr id="43013"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4"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376363" y="1042988"/>
            <a:ext cx="7110412" cy="3013075"/>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200">
                <a:latin typeface="Times New Roman" charset="0"/>
              </a:rPr>
              <a:t>                 </a:t>
            </a:r>
            <a:endParaRPr lang="en-US" sz="2800">
              <a:latin typeface="Times New Roman" charset="0"/>
            </a:endParaRPr>
          </a:p>
          <a:p>
            <a:pPr>
              <a:defRPr/>
            </a:pPr>
            <a:r>
              <a:rPr lang="en-US" sz="2800">
                <a:latin typeface="Times New Roman" charset="0"/>
              </a:rPr>
              <a:t>	</a:t>
            </a:r>
            <a:r>
              <a:rPr lang="en-US" sz="3600" baseline="30000">
                <a:latin typeface="Times New Roman" charset="0"/>
              </a:rPr>
              <a:t>5</a:t>
            </a:r>
            <a:r>
              <a:rPr lang="en-US" sz="3200">
                <a:latin typeface="Times New Roman" charset="0"/>
              </a:rPr>
              <a:t> He will bring you to </a:t>
            </a:r>
            <a:r>
              <a:rPr lang="en-US" sz="3200">
                <a:solidFill>
                  <a:schemeClr val="tx2"/>
                </a:solidFill>
                <a:latin typeface="Times New Roman" charset="0"/>
              </a:rPr>
              <a:t>the land </a:t>
            </a:r>
            <a:r>
              <a:rPr lang="en-US" sz="3200">
                <a:solidFill>
                  <a:schemeClr val="folHlink"/>
                </a:solidFill>
                <a:latin typeface="Times New Roman" charset="0"/>
              </a:rPr>
              <a:t>that belonged to your fathers, and you will take possession of it.</a:t>
            </a:r>
            <a:r>
              <a:rPr lang="en-US" sz="3200">
                <a:solidFill>
                  <a:schemeClr val="tx2"/>
                </a:solidFill>
                <a:latin typeface="Times New Roman" charset="0"/>
              </a:rPr>
              <a:t>  </a:t>
            </a:r>
            <a:r>
              <a:rPr lang="en-US" sz="3200">
                <a:latin typeface="Times New Roman" charset="0"/>
              </a:rPr>
              <a:t>He will make you more prosperous and numerous than your fathers.</a:t>
            </a:r>
            <a:endParaRPr lang="en-US" sz="2000">
              <a:latin typeface="Times New Roman" charset="0"/>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164868" name="Rectangle 4"/>
          <p:cNvSpPr>
            <a:spLocks noChangeArrowheads="1"/>
          </p:cNvSpPr>
          <p:nvPr/>
        </p:nvSpPr>
        <p:spPr bwMode="auto">
          <a:xfrm>
            <a:off x="1179513" y="290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en-US" sz="3200">
                <a:latin typeface="Times New Roman" charset="0"/>
              </a:rPr>
              <a:t>Deuteronomy 30</a:t>
            </a:r>
            <a:r>
              <a:rPr lang="en-US" sz="2800">
                <a:latin typeface="Times New Roman" charset="0"/>
              </a:rPr>
              <a:t> </a:t>
            </a:r>
          </a:p>
          <a:p>
            <a:pPr algn="ctr">
              <a:spcBef>
                <a:spcPct val="50000"/>
              </a:spcBef>
              <a:defRPr/>
            </a:pPr>
            <a:r>
              <a:rPr lang="en-US" sz="2800">
                <a:solidFill>
                  <a:schemeClr val="folHlink"/>
                </a:solidFill>
                <a:latin typeface="Times New Roman" charset="0"/>
              </a:rPr>
              <a:t>THE LAND  PROMISES</a:t>
            </a:r>
            <a:endParaRPr lang="en-US" sz="2800">
              <a:solidFill>
                <a:schemeClr val="tx2"/>
              </a:solidFill>
              <a:latin typeface="Times New Roman" charset="0"/>
            </a:endParaRPr>
          </a:p>
        </p:txBody>
      </p:sp>
      <p:sp>
        <p:nvSpPr>
          <p:cNvPr id="164870" name="Rectangle 6"/>
          <p:cNvSpPr>
            <a:spLocks noChangeArrowheads="1"/>
          </p:cNvSpPr>
          <p:nvPr/>
        </p:nvSpPr>
        <p:spPr bwMode="auto">
          <a:xfrm>
            <a:off x="1389063" y="4037013"/>
            <a:ext cx="7110412" cy="2525712"/>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600" baseline="30000">
                <a:latin typeface="Times New Roman" charset="0"/>
                <a:ea typeface="+mn-ea"/>
                <a:cs typeface="+mn-cs"/>
              </a:rPr>
              <a:t>	6 </a:t>
            </a:r>
            <a:r>
              <a:rPr lang="en-US" sz="3200">
                <a:latin typeface="Times New Roman" charset="0"/>
                <a:ea typeface="+mn-ea"/>
                <a:cs typeface="+mn-cs"/>
              </a:rPr>
              <a:t>The Lord your </a:t>
            </a:r>
            <a:r>
              <a:rPr lang="en-US" sz="3200">
                <a:solidFill>
                  <a:schemeClr val="folHlink"/>
                </a:solidFill>
                <a:latin typeface="Times New Roman" charset="0"/>
                <a:ea typeface="+mn-ea"/>
                <a:cs typeface="+mn-cs"/>
              </a:rPr>
              <a:t>God will circumcise your hearts and the hearts of your descendants</a:t>
            </a:r>
            <a:r>
              <a:rPr lang="en-US" sz="3200">
                <a:solidFill>
                  <a:schemeClr val="tx2"/>
                </a:solidFill>
                <a:latin typeface="Times New Roman" charset="0"/>
                <a:ea typeface="+mn-ea"/>
                <a:cs typeface="+mn-cs"/>
              </a:rPr>
              <a:t> </a:t>
            </a:r>
            <a:r>
              <a:rPr lang="en-US" sz="3200">
                <a:latin typeface="Times New Roman" charset="0"/>
                <a:ea typeface="+mn-ea"/>
                <a:cs typeface="+mn-cs"/>
              </a:rPr>
              <a:t>so that you may love him with all your heart and with all your soul, and live.                 </a:t>
            </a:r>
            <a:r>
              <a:rPr lang="en-US" sz="2000">
                <a:latin typeface="Times New Roman" charset="0"/>
                <a:ea typeface="+mn-ea"/>
                <a:cs typeface="+mn-cs"/>
              </a:rPr>
              <a:t>(NIV)</a:t>
            </a:r>
          </a:p>
        </p:txBody>
      </p:sp>
      <p:sp>
        <p:nvSpPr>
          <p:cNvPr id="45061"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5062"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6487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sp>
        <p:nvSpPr>
          <p:cNvPr id="45065"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47106"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7107" name="Text Box 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085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pic>
        <p:nvPicPr>
          <p:cNvPr id="590861"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0" y="5730875"/>
            <a:ext cx="91440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200">
                <a:solidFill>
                  <a:schemeClr val="folHlink"/>
                </a:solidFill>
                <a:ea typeface="+mn-ea"/>
                <a:cs typeface="+mn-cs"/>
              </a:rPr>
              <a:t>A LAND OF BEAUTY AND PROSPERITY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51938"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5107" name="Text Box 22"/>
          <p:cNvSpPr txBox="1">
            <a:spLocks noChangeArrowheads="1"/>
          </p:cNvSpPr>
          <p:nvPr/>
        </p:nvSpPr>
        <p:spPr bwMode="auto">
          <a:xfrm>
            <a:off x="475495" y="4652044"/>
            <a:ext cx="923851" cy="23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pic>
        <p:nvPicPr>
          <p:cNvPr id="6"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0200" y="-1428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144000" y="1289037"/>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en-US" sz="13800" dirty="0">
                <a:solidFill>
                  <a:srgbClr val="FFFF00"/>
                </a:solidFill>
                <a:effectLst>
                  <a:outerShdw blurRad="50800" dist="101600" dir="2700000" algn="tl" rotWithShape="0">
                    <a:srgbClr val="000000"/>
                  </a:outerShdw>
                </a:effectLst>
                <a:latin typeface="Kosher-Normal" charset="0"/>
              </a:rPr>
              <a:t>THE BIBLE... BASICALLY</a:t>
            </a:r>
          </a:p>
        </p:txBody>
      </p:sp>
    </p:spTree>
    <p:extLst>
      <p:ext uri="{BB962C8B-B14F-4D97-AF65-F5344CB8AC3E}">
        <p14:creationId xmlns:p14="http://schemas.microsoft.com/office/powerpoint/2010/main" val="35768013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76" name="Rectangle 4"/>
          <p:cNvSpPr>
            <a:spLocks noChangeArrowheads="1"/>
          </p:cNvSpPr>
          <p:nvPr/>
        </p:nvSpPr>
        <p:spPr bwMode="auto">
          <a:xfrm>
            <a:off x="2735263" y="830263"/>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a:solidFill>
                  <a:schemeClr val="tx2"/>
                </a:solidFill>
                <a:latin typeface="Kosher-Normal" charset="0"/>
              </a:rPr>
              <a:t>ABRAHAMIC COVENANT</a:t>
            </a:r>
            <a:endParaRPr lang="en-US" sz="4400" i="1">
              <a:solidFill>
                <a:schemeClr val="tx2"/>
              </a:solidFill>
              <a:latin typeface="Kosher-Normal" charset="0"/>
            </a:endParaRPr>
          </a:p>
        </p:txBody>
      </p:sp>
      <p:sp>
        <p:nvSpPr>
          <p:cNvPr id="515077"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FFFFF"/>
                </a:solidFill>
                <a:latin typeface="Helvetica" charset="0"/>
                <a:ea typeface="+mn-ea"/>
                <a:cs typeface="+mn-cs"/>
              </a:rPr>
              <a:t>The Call     to Abraham         Gen. 12:1-3</a:t>
            </a:r>
          </a:p>
        </p:txBody>
      </p:sp>
      <p:sp>
        <p:nvSpPr>
          <p:cNvPr id="515078"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LAND</a:t>
            </a: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80"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3"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9164"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5087" name="Text Box 15"/>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FFFFF"/>
                </a:solidFill>
                <a:latin typeface="Helvetica" charset="0"/>
              </a:rPr>
              <a:t>The </a:t>
            </a:r>
            <a:r>
              <a:rPr lang="en-US" sz="2400">
                <a:solidFill>
                  <a:srgbClr val="FFFFFF"/>
                </a:solidFill>
                <a:latin typeface="Helvetica" charset="0"/>
              </a:rPr>
              <a:t>Covenant  Gen. </a:t>
            </a:r>
            <a:r>
              <a:rPr lang="en-US" sz="2400" dirty="0">
                <a:solidFill>
                  <a:srgbClr val="FFFFFF"/>
                </a:solidFill>
                <a:latin typeface="Helvetica" charset="0"/>
              </a:rPr>
              <a:t>15:9-18</a:t>
            </a:r>
            <a:endParaRPr lang="en-US" sz="2000" b="0" dirty="0">
              <a:solidFill>
                <a:srgbClr val="FFFFFF"/>
              </a:solidFill>
            </a:endParaRPr>
          </a:p>
        </p:txBody>
      </p:sp>
      <p:sp>
        <p:nvSpPr>
          <p:cNvPr id="515090"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SEED</a:t>
            </a:r>
          </a:p>
        </p:txBody>
      </p:sp>
      <p:sp>
        <p:nvSpPr>
          <p:cNvPr id="515091"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BLESSING</a:t>
            </a:r>
          </a:p>
        </p:txBody>
      </p:sp>
      <p:sp>
        <p:nvSpPr>
          <p:cNvPr id="515092"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13:15</a:t>
            </a:r>
          </a:p>
        </p:txBody>
      </p:sp>
      <p:sp>
        <p:nvSpPr>
          <p:cNvPr id="515093" name="Rectangle 21"/>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12:1</a:t>
            </a:r>
          </a:p>
        </p:txBody>
      </p:sp>
      <p:sp>
        <p:nvSpPr>
          <p:cNvPr id="515097"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Gen. 12:2</a:t>
            </a:r>
          </a:p>
        </p:txBody>
      </p:sp>
      <p:sp>
        <p:nvSpPr>
          <p:cNvPr id="515098"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12:3</a:t>
            </a:r>
          </a:p>
        </p:txBody>
      </p:sp>
      <p:sp>
        <p:nvSpPr>
          <p:cNvPr id="515099"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13:14-16</a:t>
            </a:r>
          </a:p>
        </p:txBody>
      </p:sp>
      <p:sp>
        <p:nvSpPr>
          <p:cNvPr id="515100" name="Rectangle 28"/>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15:9-18</a:t>
            </a:r>
          </a:p>
        </p:txBody>
      </p:sp>
      <p:sp>
        <p:nvSpPr>
          <p:cNvPr id="515101"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5106" name="Rectangle 34"/>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ETERNAL</a:t>
            </a:r>
          </a:p>
        </p:txBody>
      </p:sp>
      <p:sp>
        <p:nvSpPr>
          <p:cNvPr id="515107"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LITERAL</a:t>
            </a:r>
          </a:p>
        </p:txBody>
      </p:sp>
      <p:sp>
        <p:nvSpPr>
          <p:cNvPr id="515108"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UNCONDITIONAL</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511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5124" name="Rectangle 52"/>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mn-ea"/>
                <a:cs typeface="+mn-cs"/>
              </a:rPr>
              <a:t>  Land</a:t>
            </a:r>
          </a:p>
        </p:txBody>
      </p:sp>
      <p:sp>
        <p:nvSpPr>
          <p:cNvPr id="515125" name="Rectangle 53"/>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Deut. 30:1-10</a:t>
            </a:r>
          </a:p>
        </p:txBody>
      </p:sp>
      <p:sp>
        <p:nvSpPr>
          <p:cNvPr id="515126" name="Rectangle 54"/>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mn-ea"/>
                <a:cs typeface="+mn-cs"/>
              </a:rPr>
              <a:t>Davidic</a:t>
            </a:r>
          </a:p>
        </p:txBody>
      </p:sp>
      <p:sp>
        <p:nvSpPr>
          <p:cNvPr id="515127" name="Rectangle 55"/>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2 Sam. 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105" name="Rectangle 33"/>
          <p:cNvSpPr>
            <a:spLocks noChangeArrowheads="1"/>
          </p:cNvSpPr>
          <p:nvPr/>
        </p:nvSpPr>
        <p:spPr bwMode="auto">
          <a:xfrm>
            <a:off x="2649538" y="46577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mn-ea"/>
                <a:cs typeface="+mn-cs"/>
              </a:rPr>
              <a:t>The Amplified Subcovenants</a:t>
            </a:r>
          </a:p>
        </p:txBody>
      </p:sp>
      <p:sp>
        <p:nvSpPr>
          <p:cNvPr id="515139" name="WordArt 67"/>
          <p:cNvSpPr>
            <a:spLocks noChangeArrowheads="1" noChangeShapeType="1" noTextEdit="1"/>
          </p:cNvSpPr>
          <p:nvPr/>
        </p:nvSpPr>
        <p:spPr bwMode="auto">
          <a:xfrm>
            <a:off x="8656638" y="1100138"/>
            <a:ext cx="7831137" cy="5757862"/>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DAVIDIC</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COVENANT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grpId="0"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5151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26" name="Rectangle 2"/>
          <p:cNvSpPr>
            <a:spLocks noChangeArrowheads="1"/>
          </p:cNvSpPr>
          <p:nvPr/>
        </p:nvSpPr>
        <p:spPr bwMode="auto">
          <a:xfrm>
            <a:off x="241300"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latin typeface="Times New Roman" charset="0"/>
              </a:rPr>
              <a:t>                           2 Samuel 7</a:t>
            </a:r>
            <a:endParaRPr lang="en-US" sz="3200">
              <a:latin typeface="Times New Roman" charset="0"/>
            </a:endParaRPr>
          </a:p>
          <a:p>
            <a:pPr>
              <a:defRPr/>
            </a:pPr>
            <a:r>
              <a:rPr lang="en-US" sz="3200">
                <a:latin typeface="Times New Roman" charset="0"/>
              </a:rPr>
              <a:t>	</a:t>
            </a:r>
            <a:r>
              <a:rPr lang="en-US" sz="4000" baseline="30000">
                <a:latin typeface="Times New Roman" charset="0"/>
              </a:rPr>
              <a:t>16</a:t>
            </a:r>
            <a:r>
              <a:rPr lang="en-US" sz="3600">
                <a:latin typeface="Times New Roman" charset="0"/>
              </a:rPr>
              <a:t> Your</a:t>
            </a:r>
            <a:r>
              <a:rPr lang="en-US" sz="3600">
                <a:solidFill>
                  <a:schemeClr val="tx2"/>
                </a:solidFill>
                <a:latin typeface="Times New Roman" charset="0"/>
              </a:rPr>
              <a:t> </a:t>
            </a:r>
            <a:r>
              <a:rPr lang="en-US" sz="3600">
                <a:solidFill>
                  <a:schemeClr val="folHlink"/>
                </a:solidFill>
                <a:latin typeface="Times New Roman" charset="0"/>
              </a:rPr>
              <a:t>house</a:t>
            </a:r>
            <a:r>
              <a:rPr lang="en-US" sz="3600">
                <a:solidFill>
                  <a:schemeClr val="tx2"/>
                </a:solidFill>
                <a:latin typeface="Times New Roman" charset="0"/>
              </a:rPr>
              <a:t> </a:t>
            </a:r>
            <a:r>
              <a:rPr lang="en-US" sz="3600">
                <a:latin typeface="Times New Roman" charset="0"/>
              </a:rPr>
              <a:t>and your </a:t>
            </a:r>
            <a:r>
              <a:rPr lang="en-US" sz="3600">
                <a:solidFill>
                  <a:schemeClr val="folHlink"/>
                </a:solidFill>
                <a:latin typeface="Times New Roman" charset="0"/>
              </a:rPr>
              <a:t>kingdom</a:t>
            </a:r>
            <a:r>
              <a:rPr lang="en-US" sz="3600">
                <a:latin typeface="Times New Roman" charset="0"/>
              </a:rPr>
              <a:t> will endure </a:t>
            </a:r>
            <a:r>
              <a:rPr lang="en-US" sz="3600" i="1" u="sng">
                <a:latin typeface="Times New Roman" charset="0"/>
              </a:rPr>
              <a:t>forever</a:t>
            </a:r>
            <a:r>
              <a:rPr lang="en-US" sz="3600">
                <a:latin typeface="Times New Roman" charset="0"/>
              </a:rPr>
              <a:t> before me; your</a:t>
            </a:r>
            <a:r>
              <a:rPr lang="en-US" sz="3600">
                <a:solidFill>
                  <a:schemeClr val="folHlink"/>
                </a:solidFill>
                <a:latin typeface="Times New Roman" charset="0"/>
              </a:rPr>
              <a:t> throne</a:t>
            </a:r>
            <a:r>
              <a:rPr lang="en-US" sz="3600">
                <a:latin typeface="Times New Roman" charset="0"/>
              </a:rPr>
              <a:t> will be established </a:t>
            </a:r>
            <a:r>
              <a:rPr lang="en-US" sz="3600" i="1" u="sng">
                <a:latin typeface="Times New Roman" charset="0"/>
              </a:rPr>
              <a:t>forever</a:t>
            </a:r>
            <a:r>
              <a:rPr lang="en-US" sz="3600">
                <a:latin typeface="Times New Roman" charset="0"/>
              </a:rPr>
              <a:t>.</a:t>
            </a:r>
            <a:endParaRPr lang="en-US" sz="3200">
              <a:latin typeface="Times New Roman"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2228" name="Rectangle 4"/>
          <p:cNvSpPr>
            <a:spLocks noChangeArrowheads="1"/>
          </p:cNvSpPr>
          <p:nvPr/>
        </p:nvSpPr>
        <p:spPr bwMode="auto">
          <a:xfrm>
            <a:off x="1006475" y="373063"/>
            <a:ext cx="7177088" cy="1095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6600" i="1">
                <a:latin typeface="Kosher-Normal" charset="0"/>
              </a:rPr>
              <a:t>THE DAVIDIC COVENANT</a:t>
            </a:r>
            <a:r>
              <a:rPr lang="en-US" sz="6600" i="1">
                <a:solidFill>
                  <a:schemeClr val="tx2"/>
                </a:solidFill>
                <a:latin typeface="Kosher-Normal" charset="0"/>
              </a:rPr>
              <a:t> </a:t>
            </a:r>
            <a:endParaRPr lang="en-US" sz="6600" i="1">
              <a:latin typeface="Kosher-Normal" charset="0"/>
            </a:endParaRPr>
          </a:p>
        </p:txBody>
      </p:sp>
      <p:sp>
        <p:nvSpPr>
          <p:cNvPr id="52229" name="Oval 5"/>
          <p:cNvSpPr>
            <a:spLocks noChangeArrowheads="1"/>
          </p:cNvSpPr>
          <p:nvPr/>
        </p:nvSpPr>
        <p:spPr bwMode="auto">
          <a:xfrm>
            <a:off x="2286000" y="452278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0" name="Oval 6"/>
          <p:cNvSpPr>
            <a:spLocks noChangeArrowheads="1"/>
          </p:cNvSpPr>
          <p:nvPr/>
        </p:nvSpPr>
        <p:spPr bwMode="auto">
          <a:xfrm>
            <a:off x="5637213" y="44878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1" name="Oval 7"/>
          <p:cNvSpPr>
            <a:spLocks noChangeArrowheads="1"/>
          </p:cNvSpPr>
          <p:nvPr/>
        </p:nvSpPr>
        <p:spPr bwMode="auto">
          <a:xfrm>
            <a:off x="6021388" y="50593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3" name="Text Box 9"/>
          <p:cNvSpPr txBox="1">
            <a:spLocks noChangeArrowheads="1"/>
          </p:cNvSpPr>
          <p:nvPr/>
        </p:nvSpPr>
        <p:spPr bwMode="auto">
          <a:xfrm>
            <a:off x="3095625" y="5551488"/>
            <a:ext cx="2089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a:solidFill>
                  <a:srgbClr val="00CC00"/>
                </a:solidFill>
                <a:latin typeface="Times New Roman" charset="0"/>
              </a:rPr>
              <a:t>forever</a:t>
            </a:r>
          </a:p>
        </p:txBody>
      </p:sp>
      <p:sp>
        <p:nvSpPr>
          <p:cNvPr id="52234" name="Text Box 10"/>
          <p:cNvSpPr txBox="1">
            <a:spLocks noChangeArrowheads="1"/>
          </p:cNvSpPr>
          <p:nvPr/>
        </p:nvSpPr>
        <p:spPr bwMode="auto">
          <a:xfrm>
            <a:off x="1720850" y="5000625"/>
            <a:ext cx="2089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a:solidFill>
                  <a:srgbClr val="00CC00"/>
                </a:solidFill>
                <a:latin typeface="Times New Roman" charset="0"/>
              </a:rPr>
              <a:t>forever</a:t>
            </a: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249" name="Rectangle 2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2250" name="Text Box 26"/>
          <p:cNvSpPr txBox="1">
            <a:spLocks noChangeArrowheads="1"/>
          </p:cNvSpPr>
          <p:nvPr/>
        </p:nvSpPr>
        <p:spPr bwMode="auto">
          <a:xfrm>
            <a:off x="1533525" y="2439988"/>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i="1">
                <a:solidFill>
                  <a:srgbClr val="99CCFF"/>
                </a:solidFill>
                <a:latin typeface="Kosher-Normal" charset="0"/>
                <a:ea typeface="+mn-ea"/>
                <a:cs typeface="+mn-cs"/>
              </a:rPr>
              <a:t>ITS  THREE  GUARANTEES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3261" name="Text Box 26"/>
            <p:cNvSpPr txBox="1">
              <a:spLocks noChangeArrowheads="1"/>
            </p:cNvSpPr>
            <p:nvPr/>
          </p:nvSpPr>
          <p:spPr bwMode="auto">
            <a:xfrm>
              <a:off x="489" y="927"/>
              <a:ext cx="4838" cy="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a:solidFill>
                    <a:schemeClr val="folHlink"/>
                  </a:solidFill>
                  <a:effectLst>
                    <a:outerShdw blurRad="50800" dist="88900" dir="2700000" algn="tl" rotWithShape="0">
                      <a:srgbClr val="000000"/>
                    </a:outerShdw>
                  </a:effectLst>
                  <a:latin typeface="Helvetica" charset="0"/>
                </a:rPr>
                <a:t>So, then, ask yourself the question:</a:t>
              </a:r>
              <a:br>
                <a:rPr lang="en-US" sz="5400" dirty="0">
                  <a:solidFill>
                    <a:schemeClr val="folHlink"/>
                  </a:solidFill>
                  <a:effectLst>
                    <a:outerShdw blurRad="50800" dist="88900" dir="2700000" algn="tl" rotWithShape="0">
                      <a:srgbClr val="000000"/>
                    </a:outerShdw>
                  </a:effectLst>
                  <a:latin typeface="Helvetica" charset="0"/>
                </a:rPr>
              </a:br>
              <a:r>
                <a:rPr lang="en-US" sz="5400" i="1" dirty="0">
                  <a:solidFill>
                    <a:schemeClr val="folHlink"/>
                  </a:solidFill>
                  <a:effectLst>
                    <a:outerShdw blurRad="50800" dist="88900" dir="2700000" algn="tl" rotWithShape="0">
                      <a:srgbClr val="000000"/>
                    </a:outerShdw>
                  </a:effectLst>
                  <a:latin typeface="Helvetica" charset="0"/>
                </a:rPr>
                <a:t>Who is qualified to sit  on that Davidic throne?</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3359"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20</a:t>
            </a:r>
          </a:p>
        </p:txBody>
      </p:sp>
      <p:sp>
        <p:nvSpPr>
          <p:cNvPr id="53256"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83363" name="Rectangle 3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12700" y="4445000"/>
            <a:ext cx="9156700" cy="915187"/>
          </a:xfrm>
          <a:prstGeom prst="rect">
            <a:avLst/>
          </a:prstGeom>
          <a:noFill/>
          <a:ln w="12700">
            <a:noFill/>
            <a:miter lim="800000"/>
            <a:headEnd/>
            <a:tailEnd/>
          </a:ln>
          <a:effectLst/>
        </p:spPr>
        <p:txBody>
          <a:bodyPr wrap="square" lIns="90487" tIns="44450" rIns="90487" bIns="44450">
            <a:spAutoFit/>
          </a:bodyPr>
          <a:lstStyle/>
          <a:p>
            <a:pPr algn="ctr">
              <a:lnSpc>
                <a:spcPct val="70000"/>
              </a:lnSpc>
              <a:spcBef>
                <a:spcPct val="50000"/>
              </a:spcBef>
              <a:defRPr/>
            </a:pPr>
            <a:r>
              <a:rPr lang="en-US" sz="7200" b="1" i="1" dirty="0">
                <a:effectLst>
                  <a:outerShdw blurRad="50800" dist="114300" dir="2700000" algn="tl" rotWithShape="0">
                    <a:srgbClr val="000000"/>
                  </a:outerShdw>
                </a:effectLst>
                <a:latin typeface="Kosher-Normal" charset="0"/>
                <a:ea typeface="ＭＳ Ｐゴシック" charset="-128"/>
                <a:cs typeface="ＭＳ Ｐゴシック" charset="-128"/>
              </a:rPr>
              <a:t>THE DAVIDIC DYNASTY</a:t>
            </a:r>
            <a:r>
              <a:rPr lang="en-US" sz="6000" b="1" i="1" dirty="0">
                <a:effectLst>
                  <a:outerShdw blurRad="50800" dist="114300" dir="2700000" algn="tl" rotWithShape="0">
                    <a:srgbClr val="000000"/>
                  </a:outerShdw>
                </a:effectLst>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en-US" sz="3200" b="1" i="1" dirty="0">
                <a:solidFill>
                  <a:srgbClr val="99CCFF"/>
                </a:solidFill>
                <a:effectLst>
                  <a:outerShdw blurRad="50800" dist="114300" dir="2700000" algn="tl" rotWithShape="0">
                    <a:srgbClr val="000000"/>
                  </a:outerShdw>
                </a:effectLst>
              </a:rPr>
              <a:t>The Royal Genealogy of Jesus Christ</a:t>
            </a:r>
            <a:endParaRPr lang="en-US" b="1" i="1" dirty="0">
              <a:solidFill>
                <a:srgbClr val="99CCFF"/>
              </a:solidFill>
              <a:effectLst>
                <a:outerShdw blurRad="50800" dist="114300" dir="2700000" algn="tl" rotWithShape="0">
                  <a:srgbClr val="000000"/>
                </a:outerShdw>
              </a:effectLst>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effectLst>
                  <a:outerShdw blurRad="38100" dist="38100" dir="2700000" algn="tl">
                    <a:srgbClr val="000000"/>
                  </a:outerShdw>
                </a:effectLst>
              </a:rPr>
              <a:t>  </a:t>
            </a:r>
            <a:endParaRPr lang="en-US" sz="1400" b="1">
              <a:effectLst>
                <a:outerShdw blurRad="38100" dist="38100" dir="2700000" algn="tl">
                  <a:srgbClr val="000000"/>
                </a:outerShdw>
              </a:effectLst>
              <a:latin typeface="Comic Sans MS"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3200" b="1" kern="1200" dirty="0">
                <a:solidFill>
                  <a:srgbClr val="FFFF00"/>
                </a:solidFill>
                <a:latin typeface="Comic Sans MS" charset="0"/>
              </a:rPr>
              <a:t>STUDY HELP #16</a:t>
            </a:r>
          </a:p>
        </p:txBody>
      </p:sp>
    </p:spTree>
    <p:extLst>
      <p:ext uri="{BB962C8B-B14F-4D97-AF65-F5344CB8AC3E}">
        <p14:creationId xmlns:p14="http://schemas.microsoft.com/office/powerpoint/2010/main" val="6634201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30802"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8950"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8961"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Genesis </a:t>
            </a:r>
            <a:r>
              <a:rPr lang="en-US" dirty="0">
                <a:solidFill>
                  <a:schemeClr val="folHlink"/>
                </a:solidFill>
                <a:ea typeface="+mn-ea"/>
                <a:cs typeface="+mn-cs"/>
              </a:rPr>
              <a:t>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8974"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a:t>
            </a:r>
          </a:p>
        </p:txBody>
      </p:sp>
      <p:sp>
        <p:nvSpPr>
          <p:cNvPr id="339974"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85"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9998"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39999"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Genesis </a:t>
            </a:r>
            <a:r>
              <a:rPr lang="en-US" dirty="0">
                <a:solidFill>
                  <a:schemeClr val="folHlink"/>
                </a:solidFill>
                <a:ea typeface="+mn-ea"/>
                <a:cs typeface="+mn-cs"/>
              </a:rPr>
              <a:t>4:1-2; 4:8</a:t>
            </a:r>
          </a:p>
        </p:txBody>
      </p:sp>
      <p:sp>
        <p:nvSpPr>
          <p:cNvPr id="340000"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5092" name="Rectangle 4"/>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101" name="Text Box 13"/>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Genesis </a:t>
            </a:r>
            <a:r>
              <a:rPr lang="en-US" dirty="0">
                <a:solidFill>
                  <a:schemeClr val="folHlink"/>
                </a:solidFill>
                <a:ea typeface="+mn-ea"/>
                <a:cs typeface="+mn-cs"/>
              </a:rPr>
              <a:t>4:25</a:t>
            </a: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5117" name="Rectangle 29"/>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099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0998"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9"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41013" name="Text Box 21"/>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1022"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41023"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Genesis </a:t>
            </a:r>
            <a:r>
              <a:rPr lang="en-US" dirty="0">
                <a:solidFill>
                  <a:schemeClr val="folHlink"/>
                </a:solidFill>
                <a:ea typeface="+mn-ea"/>
                <a:cs typeface="+mn-cs"/>
              </a:rPr>
              <a:t>5:29</a:t>
            </a:r>
          </a:p>
        </p:txBody>
      </p:sp>
      <p:sp>
        <p:nvSpPr>
          <p:cNvPr id="341024"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202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2021"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latin typeface="Times" charset="0"/>
              </a:rPr>
              <a:t>ABRAHAM</a:t>
            </a:r>
            <a:endParaRPr lang="en-US" sz="2400" dirty="0">
              <a:latin typeface="Times" charset="0"/>
            </a:endParaRPr>
          </a:p>
        </p:txBody>
      </p:sp>
      <p:sp>
        <p:nvSpPr>
          <p:cNvPr id="342022"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1"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2"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3"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42037" name="Text Box 21"/>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2046"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42047"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Genesis </a:t>
            </a:r>
            <a:r>
              <a:rPr lang="en-US" dirty="0">
                <a:solidFill>
                  <a:schemeClr val="folHlink"/>
                </a:solidFill>
                <a:ea typeface="+mn-ea"/>
                <a:cs typeface="+mn-cs"/>
              </a:rPr>
              <a:t>11:26</a:t>
            </a:r>
          </a:p>
        </p:txBody>
      </p:sp>
      <p:sp>
        <p:nvSpPr>
          <p:cNvPr id="342048"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2049"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09" name="Rectangle 5"/>
          <p:cNvSpPr>
            <a:spLocks noChangeArrowheads="1"/>
          </p:cNvSpPr>
          <p:nvPr/>
        </p:nvSpPr>
        <p:spPr bwMode="auto">
          <a:xfrm>
            <a:off x="2206625" y="290513"/>
            <a:ext cx="4708525"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dirty="0">
                <a:solidFill>
                  <a:schemeClr val="folHlink"/>
                </a:solidFill>
                <a:latin typeface="Helvetica" charset="0"/>
                <a:ea typeface="+mn-ea"/>
                <a:cs typeface="+mn-cs"/>
              </a:rPr>
              <a:t>GOD</a:t>
            </a:r>
            <a:r>
              <a:rPr lang="fr-FR" sz="1800" i="1" dirty="0">
                <a:solidFill>
                  <a:schemeClr val="folHlink"/>
                </a:solidFill>
                <a:latin typeface="Helvetica" charset="0"/>
                <a:ea typeface="+mn-ea"/>
                <a:cs typeface="+mn-cs"/>
              </a:rPr>
              <a:t>'</a:t>
            </a:r>
            <a:r>
              <a:rPr lang="en-US" sz="1800" i="1" dirty="0">
                <a:solidFill>
                  <a:schemeClr val="folHlink"/>
                </a:solidFill>
                <a:latin typeface="Helvetica" charset="0"/>
                <a:ea typeface="+mn-ea"/>
                <a:cs typeface="+mn-cs"/>
              </a:rPr>
              <a:t>S  SPECIAL  ARRANGEMENT      WITH  MOSES</a:t>
            </a:r>
          </a:p>
        </p:txBody>
      </p:sp>
      <p:sp>
        <p:nvSpPr>
          <p:cNvPr id="584710" name="Rectangle 6"/>
          <p:cNvSpPr>
            <a:spLocks noChangeArrowheads="1"/>
          </p:cNvSpPr>
          <p:nvPr/>
        </p:nvSpPr>
        <p:spPr bwMode="auto">
          <a:xfrm>
            <a:off x="0" y="3143250"/>
            <a:ext cx="9144000" cy="766763"/>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defRPr/>
            </a:pPr>
            <a:r>
              <a:rPr lang="en-US" altLang="ja-JP" sz="4400" dirty="0">
                <a:solidFill>
                  <a:schemeClr val="folHlink"/>
                </a:solidFill>
                <a:latin typeface="Helvetica" charset="0"/>
              </a:rPr>
              <a:t>"</a:t>
            </a:r>
            <a:r>
              <a:rPr lang="en-US" sz="4400" dirty="0">
                <a:solidFill>
                  <a:schemeClr val="folHlink"/>
                </a:solidFill>
                <a:latin typeface="Helvetica" charset="0"/>
              </a:rPr>
              <a:t>THE  MOSAIC COVENANT</a:t>
            </a:r>
            <a:r>
              <a:rPr lang="en-US" altLang="ja-JP" sz="4400" dirty="0">
                <a:solidFill>
                  <a:schemeClr val="folHlink"/>
                </a:solidFill>
                <a:latin typeface="Helvetica" charset="0"/>
              </a:rPr>
              <a:t>"</a:t>
            </a:r>
            <a:endParaRPr lang="en-US" sz="4400" dirty="0">
              <a:solidFill>
                <a:schemeClr val="folHlink"/>
              </a:solidFill>
              <a:latin typeface="Helvetica" charset="0"/>
            </a:endParaRPr>
          </a:p>
        </p:txBody>
      </p:sp>
      <p:sp>
        <p:nvSpPr>
          <p:cNvPr id="584714" name="Rectangle 10"/>
          <p:cNvSpPr>
            <a:spLocks noChangeArrowheads="1"/>
          </p:cNvSpPr>
          <p:nvPr/>
        </p:nvSpPr>
        <p:spPr bwMode="auto">
          <a:xfrm>
            <a:off x="2598738" y="1555750"/>
            <a:ext cx="3948112"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a:latin typeface="Helvetica" charset="0"/>
                <a:ea typeface="+mn-ea"/>
                <a:cs typeface="+mn-cs"/>
              </a:rPr>
              <a:t> FROM THE OLD TESTAMENT  </a:t>
            </a:r>
          </a:p>
          <a:p>
            <a:pPr algn="ctr">
              <a:defRPr/>
            </a:pPr>
            <a:r>
              <a:rPr lang="en-US" sz="2000">
                <a:latin typeface="Helvetica" charset="0"/>
                <a:ea typeface="+mn-ea"/>
                <a:cs typeface="+mn-cs"/>
              </a:rPr>
              <a:t>BOOK OF EXODUS:</a:t>
            </a:r>
          </a:p>
        </p:txBody>
      </p:sp>
      <p:sp>
        <p:nvSpPr>
          <p:cNvPr id="584720" name="Rectangle 16"/>
          <p:cNvSpPr>
            <a:spLocks noChangeArrowheads="1"/>
          </p:cNvSpPr>
          <p:nvPr/>
        </p:nvSpPr>
        <p:spPr bwMode="auto">
          <a:xfrm>
            <a:off x="0" y="4552950"/>
            <a:ext cx="9144000" cy="14446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4400" dirty="0">
                <a:solidFill>
                  <a:srgbClr val="00FF00"/>
                </a:solidFill>
                <a:latin typeface="Helvetica" charset="0"/>
              </a:rPr>
              <a:t> WHAT ABOUT </a:t>
            </a:r>
            <a:br>
              <a:rPr lang="en-US" sz="4400" dirty="0">
                <a:solidFill>
                  <a:srgbClr val="00FF00"/>
                </a:solidFill>
                <a:latin typeface="Helvetica" charset="0"/>
              </a:rPr>
            </a:br>
            <a:r>
              <a:rPr lang="en-US" sz="4400" i="1" dirty="0">
                <a:latin typeface="Arial" charset="0"/>
              </a:rPr>
              <a:t>THIS</a:t>
            </a:r>
            <a:r>
              <a:rPr lang="en-US" sz="4400" i="1" dirty="0"/>
              <a:t> </a:t>
            </a:r>
            <a:r>
              <a:rPr lang="en-US" sz="4400" dirty="0">
                <a:solidFill>
                  <a:srgbClr val="00FF00"/>
                </a:solidFill>
                <a:latin typeface="Helvetica" charset="0"/>
              </a:rPr>
              <a:t>ARRANGEMENT?</a:t>
            </a:r>
            <a:endParaRPr lang="en-US" sz="4400" dirty="0">
              <a:latin typeface="Helvetica" charset="0"/>
            </a:endParaRPr>
          </a:p>
        </p:txBody>
      </p:sp>
      <p:grpSp>
        <p:nvGrpSpPr>
          <p:cNvPr id="14343"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354" name="Rectangle 24"/>
            <p:cNvSpPr>
              <a:spLocks noChangeArrowheads="1"/>
            </p:cNvSpPr>
            <p:nvPr/>
          </p:nvSpPr>
          <p:spPr bwMode="auto">
            <a:xfrm>
              <a:off x="4978" y="317"/>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355" name="Rectangle 25"/>
            <p:cNvSpPr>
              <a:spLocks noChangeArrowheads="1"/>
            </p:cNvSpPr>
            <p:nvPr/>
          </p:nvSpPr>
          <p:spPr bwMode="auto">
            <a:xfrm>
              <a:off x="4490" y="309"/>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584731" name="Rectangle 2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01</a:t>
            </a:r>
          </a:p>
        </p:txBody>
      </p:sp>
      <p:sp>
        <p:nvSpPr>
          <p:cNvPr id="14345" name="Text Box 2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84734" name="Rectangle 30"/>
          <p:cNvSpPr>
            <a:spLocks noChangeArrowheads="1"/>
          </p:cNvSpPr>
          <p:nvPr/>
        </p:nvSpPr>
        <p:spPr bwMode="auto">
          <a:xfrm>
            <a:off x="7507288" y="6521450"/>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84735" name="Text Box 31"/>
          <p:cNvSpPr txBox="1">
            <a:spLocks noChangeArrowheads="1"/>
          </p:cNvSpPr>
          <p:nvPr/>
        </p:nvSpPr>
        <p:spPr bwMode="auto">
          <a:xfrm>
            <a:off x="244475" y="2293938"/>
            <a:ext cx="4633913" cy="6365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ea typeface="+mn-ea"/>
                <a:cs typeface="+mn-cs"/>
              </a:rPr>
              <a:t>STUDY HELP #15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3178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 (Sarah)</a:t>
            </a:r>
            <a:endParaRPr lang="en-US" sz="2400" dirty="0">
              <a:solidFill>
                <a:srgbClr val="FFFFFF"/>
              </a:solidFill>
              <a:latin typeface="Times" charset="0"/>
            </a:endParaRPr>
          </a:p>
        </p:txBody>
      </p:sp>
      <p:sp>
        <p:nvSpPr>
          <p:cNvPr id="331784"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6"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31826" name="Text Box 50"/>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a:latin typeface="Times" charset="0"/>
              </a:rPr>
              <a:t>DAVID</a:t>
            </a:r>
            <a:endParaRPr lang="en-US" sz="2400">
              <a:solidFill>
                <a:schemeClr val="folHlink"/>
              </a:solidFill>
              <a:latin typeface="Times" charset="0"/>
            </a:endParaRPr>
          </a:p>
        </p:txBody>
      </p:sp>
      <p:sp>
        <p:nvSpPr>
          <p:cNvPr id="331830" name="Text Box 54"/>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1839" name="Text Box 63"/>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31840"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Matthew 1:2-6</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328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2805"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3328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latin typeface="Times" charset="0"/>
                <a:ea typeface="+mn-ea"/>
                <a:cs typeface="+mn-cs"/>
              </a:rPr>
              <a:t>DAVID</a:t>
            </a:r>
            <a:r>
              <a:rPr lang="en-US" sz="2400">
                <a:solidFill>
                  <a:schemeClr val="folHlink"/>
                </a:solidFill>
                <a:latin typeface="Times" charset="0"/>
                <a:ea typeface="+mn-ea"/>
                <a:cs typeface="+mn-cs"/>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08"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20"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2863" name="Text Box 63"/>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32864"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2 Samuel 12:24</a:t>
            </a:r>
          </a:p>
        </p:txBody>
      </p:sp>
      <p:sp>
        <p:nvSpPr>
          <p:cNvPr id="332865"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611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6118"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latin typeface="Times" charset="0"/>
                <a:ea typeface="+mn-ea"/>
                <a:cs typeface="+mn-cs"/>
              </a:rPr>
              <a:t>DAVID</a:t>
            </a:r>
            <a:r>
              <a:rPr lang="en-US" sz="2400">
                <a:solidFill>
                  <a:schemeClr val="folHlink"/>
                </a:solidFill>
                <a:latin typeface="Times" charset="0"/>
                <a:ea typeface="+mn-ea"/>
                <a:cs typeface="+mn-cs"/>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0"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4"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5"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0"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1"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2"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46133"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a:t>
            </a:r>
            <a:r>
              <a:rPr lang="en-US" sz="2400" u="sng">
                <a:solidFill>
                  <a:schemeClr val="folHlink"/>
                </a:solidFill>
                <a:latin typeface="Times" charset="0"/>
                <a:ea typeface="+mn-ea"/>
                <a:cs typeface="+mn-cs"/>
              </a:rPr>
              <a:t>NATHAN</a:t>
            </a:r>
            <a:r>
              <a:rPr lang="en-US" sz="2400">
                <a:solidFill>
                  <a:schemeClr val="folHlink"/>
                </a:solidFill>
                <a:latin typeface="Times" charset="0"/>
                <a:ea typeface="+mn-ea"/>
                <a:cs typeface="+mn-cs"/>
              </a:rPr>
              <a:t>    </a:t>
            </a:r>
            <a:r>
              <a:rPr lang="en-US" sz="2400" u="sng">
                <a:solidFill>
                  <a:schemeClr val="folHlink"/>
                </a:solidFill>
                <a:latin typeface="Times" charset="0"/>
                <a:ea typeface="+mn-ea"/>
                <a:cs typeface="+mn-cs"/>
              </a:rPr>
              <a:t>SOLOMON</a:t>
            </a: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46" name="Text Box 3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6154" name="Text Box 4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46155" name="Text Box 4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2 Samuel 5:14</a:t>
            </a:r>
          </a:p>
        </p:txBody>
      </p:sp>
      <p:sp>
        <p:nvSpPr>
          <p:cNvPr id="346156" name="Rectangle 4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grpSp>
        <p:nvGrpSpPr>
          <p:cNvPr id="73759"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338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38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2"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4"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338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338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3879" name="Text Box 55"/>
          <p:cNvSpPr txBox="1">
            <a:spLocks noChangeArrowheads="1"/>
          </p:cNvSpPr>
          <p:nvPr/>
        </p:nvSpPr>
        <p:spPr bwMode="auto">
          <a:xfrm>
            <a:off x="365125" y="3630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chemeClr val="folHlink"/>
                </a:solidFill>
                <a:ea typeface="+mn-ea"/>
                <a:cs typeface="+mn-cs"/>
              </a:rPr>
              <a:t>LUKE 3:23 (see other references)</a:t>
            </a:r>
          </a:p>
        </p:txBody>
      </p:sp>
      <p:sp>
        <p:nvSpPr>
          <p:cNvPr id="333881" name="Text Box 57"/>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3888" name="Rectangle 64"/>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3889" name="Text Box 65"/>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33890" name="Text Box 66"/>
          <p:cNvSpPr txBox="1">
            <a:spLocks noChangeArrowheads="1"/>
          </p:cNvSpPr>
          <p:nvPr/>
        </p:nvSpPr>
        <p:spPr bwMode="auto">
          <a:xfrm>
            <a:off x="5051425" y="1082675"/>
            <a:ext cx="3287713" cy="33855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a:solidFill>
                  <a:schemeClr val="folHlink"/>
                </a:solidFill>
                <a:ea typeface="+mn-ea"/>
                <a:cs typeface="+mn-cs"/>
              </a:rPr>
              <a:t>Luke 3:23      Plus Others</a:t>
            </a: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grpSp>
        <p:nvGrpSpPr>
          <p:cNvPr id="75812" name="Group 69"/>
          <p:cNvGrpSpPr>
            <a:grpSpLocks/>
          </p:cNvGrpSpPr>
          <p:nvPr/>
        </p:nvGrpSpPr>
        <p:grpSpPr bwMode="auto">
          <a:xfrm>
            <a:off x="4438650" y="3343275"/>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528415" name="Text Box 31"/>
          <p:cNvSpPr txBox="1">
            <a:spLocks noChangeArrowheads="1"/>
          </p:cNvSpPr>
          <p:nvPr/>
        </p:nvSpPr>
        <p:spPr bwMode="auto">
          <a:xfrm>
            <a:off x="339725" y="506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chemeClr val="folHlink"/>
                </a:solidFill>
                <a:ea typeface="+mn-ea"/>
                <a:cs typeface="+mn-cs"/>
              </a:rPr>
              <a:t>LUKE 3:23 (see other references)</a:t>
            </a:r>
          </a:p>
        </p:txBody>
      </p:sp>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ea typeface="+mn-ea"/>
                  <a:cs typeface="+mn-cs"/>
                </a:rPr>
                <a:t>Luke 3:23: "Now Jesus himself was about 30 years old when He began His ministry.  He was the son, </a:t>
              </a:r>
              <a:r>
                <a:rPr lang="en-US" sz="2000" dirty="0">
                  <a:solidFill>
                    <a:srgbClr val="00FFFF"/>
                  </a:solidFill>
                  <a:ea typeface="+mn-ea"/>
                  <a:cs typeface="+mn-cs"/>
                </a:rPr>
                <a:t>so it was thought</a:t>
              </a:r>
              <a:r>
                <a:rPr lang="en-US" sz="2000" dirty="0">
                  <a:solidFill>
                    <a:schemeClr val="folHlink"/>
                  </a:solidFill>
                  <a:ea typeface="+mn-ea"/>
                  <a:cs typeface="+mn-cs"/>
                </a:rPr>
                <a:t>, of Joseph."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28422" name="Text Box 38"/>
          <p:cNvSpPr txBox="1">
            <a:spLocks noChangeArrowheads="1"/>
          </p:cNvSpPr>
          <p:nvPr/>
        </p:nvSpPr>
        <p:spPr bwMode="auto">
          <a:xfrm>
            <a:off x="836613" y="2719388"/>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ea typeface="+mn-ea"/>
                <a:cs typeface="+mn-cs"/>
              </a:rPr>
              <a:t>"</a:t>
            </a:r>
            <a:r>
              <a:rPr lang="en-US" sz="2000" dirty="0">
                <a:solidFill>
                  <a:srgbClr val="00FFFF"/>
                </a:solidFill>
                <a:ea typeface="+mn-ea"/>
                <a:cs typeface="+mn-cs"/>
              </a:rPr>
              <a:t>Luke was tracing the line of Mary.</a:t>
            </a:r>
            <a:r>
              <a:rPr lang="en-US" sz="2000" dirty="0">
                <a:solidFill>
                  <a:schemeClr val="folHlink"/>
                </a:solidFill>
                <a:ea typeface="+mn-ea"/>
                <a:cs typeface="+mn-cs"/>
              </a:rPr>
              <a:t>  Many interpreters [among varied positions…] argue that Luke was giving the genealogy of Mary, showing that she also was in the line of David and that therefore Jesus was qualified as the Messiah, not only through Joseph (since he was the oldest </a:t>
            </a:r>
            <a:r>
              <a:rPr lang="en-US" sz="2000" dirty="0">
                <a:solidFill>
                  <a:srgbClr val="00FFFF"/>
                </a:solidFill>
                <a:ea typeface="+mn-ea"/>
                <a:cs typeface="+mn-cs"/>
              </a:rPr>
              <a:t>legal</a:t>
            </a:r>
            <a:r>
              <a:rPr lang="en-US" sz="2000" dirty="0">
                <a:solidFill>
                  <a:schemeClr val="folHlink"/>
                </a:solidFill>
                <a:ea typeface="+mn-ea"/>
                <a:cs typeface="+mn-cs"/>
              </a:rPr>
              <a:t> heir) but also through Mary."</a:t>
            </a:r>
          </a:p>
          <a:p>
            <a:pPr algn="r">
              <a:spcBef>
                <a:spcPct val="50000"/>
              </a:spcBef>
              <a:defRPr/>
            </a:pPr>
            <a:r>
              <a:rPr lang="en-US" dirty="0">
                <a:solidFill>
                  <a:srgbClr val="00FFFF"/>
                </a:solidFill>
                <a:ea typeface="+mn-ea"/>
                <a:cs typeface="+mn-cs"/>
              </a:rPr>
              <a:t>              Louis </a:t>
            </a:r>
            <a:r>
              <a:rPr lang="en-US" dirty="0" err="1">
                <a:solidFill>
                  <a:srgbClr val="00FFFF"/>
                </a:solidFill>
                <a:ea typeface="+mn-ea"/>
                <a:cs typeface="+mn-cs"/>
              </a:rPr>
              <a:t>Barbieri</a:t>
            </a:r>
            <a:r>
              <a:rPr lang="en-US" dirty="0">
                <a:solidFill>
                  <a:srgbClr val="00FFFF"/>
                </a:solidFill>
                <a:ea typeface="+mn-ea"/>
                <a:cs typeface="+mn-cs"/>
              </a:rPr>
              <a:t>, </a:t>
            </a:r>
            <a:r>
              <a:rPr lang="en-US" i="1" dirty="0">
                <a:solidFill>
                  <a:srgbClr val="00FFFF"/>
                </a:solidFill>
                <a:ea typeface="+mn-ea"/>
                <a:cs typeface="+mn-cs"/>
              </a:rPr>
              <a:t>The Bible Knowledge Commentary, eds. John Walvoord &amp; Roy Zuck (Victor Books, 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8428"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94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94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2"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4"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3594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359468"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9476" name="Text Box 5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359477"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Matthew 1:16</a:t>
            </a:r>
          </a:p>
        </p:txBody>
      </p:sp>
      <p:sp>
        <p:nvSpPr>
          <p:cNvPr id="359478"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grpSp>
        <p:nvGrpSpPr>
          <p:cNvPr id="79911"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42906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429062"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4"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6"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mn-ea"/>
                <a:cs typeface="+mn-cs"/>
              </a:rPr>
              <a:t>*VASTLY ABBREVIATED</a:t>
            </a:r>
          </a:p>
        </p:txBody>
      </p:sp>
      <p:sp>
        <p:nvSpPr>
          <p:cNvPr id="429077"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429078"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5" name="Line 2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6" name="Line 30"/>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2" name="Group 42"/>
          <p:cNvGrpSpPr>
            <a:grpSpLocks/>
          </p:cNvGrpSpPr>
          <p:nvPr/>
        </p:nvGrpSpPr>
        <p:grpSpPr bwMode="auto">
          <a:xfrm>
            <a:off x="3898900" y="5840413"/>
            <a:ext cx="3429000" cy="915987"/>
            <a:chOff x="2456" y="3679"/>
            <a:chExt cx="2160" cy="577"/>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92" name="Text Box 36"/>
            <p:cNvSpPr txBox="1">
              <a:spLocks noChangeArrowheads="1"/>
            </p:cNvSpPr>
            <p:nvPr/>
          </p:nvSpPr>
          <p:spPr bwMode="auto">
            <a:xfrm>
              <a:off x="2456"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latin typeface="Times" charset="0"/>
                </a:rPr>
                <a:t>JESUS CHRIST</a:t>
              </a:r>
              <a:endParaRPr lang="en-US" sz="2800">
                <a:solidFill>
                  <a:schemeClr val="folHlink"/>
                </a:solidFill>
                <a:latin typeface="Times" charset="0"/>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97" name="Text Box 41"/>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429100"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9108" name="Text Box 5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ea typeface="+mn-ea"/>
                <a:cs typeface="+mn-cs"/>
              </a:rPr>
              <a:t>Scripture Location:</a:t>
            </a:r>
          </a:p>
        </p:txBody>
      </p:sp>
      <p:sp>
        <p:nvSpPr>
          <p:cNvPr id="429109"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Matthew 1:16</a:t>
            </a:r>
          </a:p>
        </p:txBody>
      </p:sp>
      <p:sp>
        <p:nvSpPr>
          <p:cNvPr id="429110"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111"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81958" name="Group 58"/>
          <p:cNvGrpSpPr>
            <a:grpSpLocks/>
          </p:cNvGrpSpPr>
          <p:nvPr/>
        </p:nvGrpSpPr>
        <p:grpSpPr bwMode="auto">
          <a:xfrm>
            <a:off x="4438650" y="3343275"/>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29118" name="AutoShape 62"/>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07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08"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grpSp>
        <p:nvGrpSpPr>
          <p:cNvPr id="2" name="Group 43"/>
          <p:cNvGrpSpPr>
            <a:grpSpLocks/>
          </p:cNvGrpSpPr>
          <p:nvPr/>
        </p:nvGrpSpPr>
        <p:grpSpPr bwMode="auto">
          <a:xfrm>
            <a:off x="2023871" y="4287838"/>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a:solidFill>
                    <a:srgbClr val="FFFFFF"/>
                  </a:solidFill>
                  <a:latin typeface="Times" charset="0"/>
                </a:rPr>
                <a:t>The FAMILY Right</a:t>
              </a:r>
            </a:p>
            <a:p>
              <a:pPr algn="ctr">
                <a:lnSpc>
                  <a:spcPct val="50000"/>
                </a:lnSpc>
                <a:spcBef>
                  <a:spcPct val="50000"/>
                </a:spcBef>
                <a:defRPr/>
              </a:pPr>
              <a:r>
                <a:rPr lang="en-US" sz="2400">
                  <a:solidFill>
                    <a:srgbClr val="FFFFFF"/>
                  </a:solidFill>
                  <a:latin typeface="Times"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solidFill>
                  <a:srgbClr val="FFFFFF"/>
                </a:solidFill>
                <a:latin typeface="Times New Roman" charset="0"/>
                <a:ea typeface="+mn-ea"/>
                <a:cs typeface="+mn-cs"/>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40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a:solidFill>
                    <a:srgbClr val="66FF78"/>
                  </a:solidFill>
                  <a:latin typeface="Times" charset="0"/>
                </a:rPr>
                <a:t>The LEGAL Right</a:t>
              </a:r>
            </a:p>
            <a:p>
              <a:pPr algn="ctr">
                <a:lnSpc>
                  <a:spcPct val="50000"/>
                </a:lnSpc>
                <a:spcBef>
                  <a:spcPct val="50000"/>
                </a:spcBef>
                <a:defRPr/>
              </a:pPr>
              <a:r>
                <a:rPr lang="en-US" sz="2400">
                  <a:solidFill>
                    <a:srgbClr val="66FF78"/>
                  </a:solidFill>
                  <a:latin typeface="Times" charset="0"/>
                </a:rPr>
                <a:t>Matt 1:1-17</a:t>
              </a:r>
              <a:endParaRPr lang="en-US" sz="2400">
                <a:solidFill>
                  <a:schemeClr val="folHlink"/>
                </a:solidFill>
                <a:latin typeface="Times"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latin typeface="Times" charset="0"/>
              </a:rPr>
              <a:t>JESUS CHRIST</a:t>
            </a:r>
            <a:endParaRPr lang="en-US" sz="2800">
              <a:solidFill>
                <a:schemeClr val="folHlink"/>
              </a:solidFill>
              <a:latin typeface="Times" charset="0"/>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45" name="Text Box 45"/>
          <p:cNvSpPr txBox="1">
            <a:spLocks noChangeArrowheads="1"/>
          </p:cNvSpPr>
          <p:nvPr/>
        </p:nvSpPr>
        <p:spPr bwMode="auto">
          <a:xfrm>
            <a:off x="142501" y="3840163"/>
            <a:ext cx="4089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dirty="0">
                <a:solidFill>
                  <a:srgbClr val="99CCFF"/>
                </a:solidFill>
              </a:rPr>
              <a:t>BLOOD SUCCESSION</a:t>
            </a:r>
          </a:p>
        </p:txBody>
      </p:sp>
      <p:sp>
        <p:nvSpPr>
          <p:cNvPr id="358446" name="Text Box 46"/>
          <p:cNvSpPr txBox="1">
            <a:spLocks noChangeArrowheads="1"/>
          </p:cNvSpPr>
          <p:nvPr/>
        </p:nvSpPr>
        <p:spPr bwMode="auto">
          <a:xfrm>
            <a:off x="6146800" y="3833813"/>
            <a:ext cx="2997199"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dirty="0">
                <a:solidFill>
                  <a:srgbClr val="99CCFF"/>
                </a:solidFill>
              </a:rPr>
              <a:t>LEGAL SUCCESSION</a:t>
            </a: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84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84004"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328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328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88"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0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330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353307" name="Text Box 27"/>
          <p:cNvSpPr txBox="1">
            <a:spLocks noChangeArrowheads="1"/>
          </p:cNvSpPr>
          <p:nvPr/>
        </p:nvSpPr>
        <p:spPr bwMode="auto">
          <a:xfrm>
            <a:off x="2043113" y="4433888"/>
            <a:ext cx="3138487" cy="63976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400">
                <a:solidFill>
                  <a:schemeClr val="folHlink"/>
                </a:solidFill>
                <a:latin typeface="Times" charset="0"/>
                <a:ea typeface="+mn-ea"/>
                <a:cs typeface="+mn-cs"/>
              </a:rPr>
              <a:t>The FAMILY Right</a:t>
            </a:r>
          </a:p>
          <a:p>
            <a:pPr algn="ctr">
              <a:lnSpc>
                <a:spcPct val="50000"/>
              </a:lnSpc>
              <a:spcBef>
                <a:spcPct val="50000"/>
              </a:spcBef>
              <a:defRPr/>
            </a:pPr>
            <a:r>
              <a:rPr lang="en-US" sz="2400">
                <a:solidFill>
                  <a:schemeClr val="folHlink"/>
                </a:solidFill>
                <a:latin typeface="Times" charset="0"/>
                <a:ea typeface="+mn-ea"/>
                <a:cs typeface="+mn-cs"/>
              </a:rPr>
              <a:t>Luke 3:23-38</a:t>
            </a:r>
          </a:p>
        </p:txBody>
      </p:sp>
      <p:sp>
        <p:nvSpPr>
          <p:cNvPr id="353308" name="Text Box 28"/>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400">
                <a:solidFill>
                  <a:schemeClr val="folHlink"/>
                </a:solidFill>
                <a:latin typeface="Times" charset="0"/>
                <a:ea typeface="+mn-ea"/>
                <a:cs typeface="+mn-cs"/>
              </a:rPr>
              <a:t>The LEGAL Right</a:t>
            </a:r>
          </a:p>
          <a:p>
            <a:pPr algn="ctr">
              <a:lnSpc>
                <a:spcPct val="50000"/>
              </a:lnSpc>
              <a:spcBef>
                <a:spcPct val="50000"/>
              </a:spcBef>
              <a:defRPr/>
            </a:pPr>
            <a:r>
              <a:rPr lang="en-US" sz="2400">
                <a:solidFill>
                  <a:schemeClr val="folHlink"/>
                </a:solidFill>
                <a:latin typeface="Times" charset="0"/>
                <a:ea typeface="+mn-ea"/>
                <a:cs typeface="+mn-cs"/>
              </a:rPr>
              <a:t>Matt 1:1-17</a:t>
            </a:r>
          </a:p>
        </p:txBody>
      </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mn-ea"/>
              <a:cs typeface="+mn-cs"/>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3" name="Text Box 33"/>
          <p:cNvSpPr txBox="1">
            <a:spLocks noChangeArrowheads="1"/>
          </p:cNvSpPr>
          <p:nvPr/>
        </p:nvSpPr>
        <p:spPr bwMode="auto">
          <a:xfrm>
            <a:off x="2125663"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dirty="0">
              <a:solidFill>
                <a:srgbClr val="FFFFFF"/>
              </a:solidFill>
              <a:latin typeface="Arial" charset="0"/>
              <a:ea typeface="+mn-ea"/>
              <a:cs typeface="+mn-cs"/>
            </a:endParaRPr>
          </a:p>
          <a:p>
            <a:pPr algn="r">
              <a:lnSpc>
                <a:spcPct val="50000"/>
              </a:lnSpc>
              <a:spcBef>
                <a:spcPct val="50000"/>
              </a:spcBef>
              <a:defRPr/>
            </a:pPr>
            <a:r>
              <a:rPr lang="en-US" sz="2800" dirty="0">
                <a:solidFill>
                  <a:srgbClr val="FFFFFF"/>
                </a:solidFill>
                <a:latin typeface="Arial" charset="0"/>
                <a:ea typeface="+mn-ea"/>
                <a:cs typeface="+mn-cs"/>
              </a:rPr>
              <a:t>BLOOD</a:t>
            </a:r>
          </a:p>
          <a:p>
            <a:pPr algn="r">
              <a:lnSpc>
                <a:spcPct val="50000"/>
              </a:lnSpc>
              <a:spcBef>
                <a:spcPct val="50000"/>
              </a:spcBef>
              <a:defRPr/>
            </a:pPr>
            <a:r>
              <a:rPr lang="en-US" sz="2800" dirty="0">
                <a:solidFill>
                  <a:srgbClr val="FFFFFF"/>
                </a:solidFill>
                <a:latin typeface="Arial" charset="0"/>
                <a:ea typeface="+mn-ea"/>
                <a:cs typeface="+mn-cs"/>
              </a:rPr>
              <a:t>RIGHT</a:t>
            </a:r>
          </a:p>
        </p:txBody>
      </p:sp>
      <p:sp>
        <p:nvSpPr>
          <p:cNvPr id="353315"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latin typeface="Times" charset="0"/>
              </a:rPr>
              <a:t>JESUS CHRIST</a:t>
            </a:r>
            <a:endParaRPr lang="en-US" sz="2800">
              <a:solidFill>
                <a:schemeClr val="folHlink"/>
              </a:solidFill>
              <a:latin typeface="Times" charset="0"/>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8"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9"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33"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48"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3340"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36</a:t>
            </a:r>
          </a:p>
        </p:txBody>
      </p:sp>
      <p:grpSp>
        <p:nvGrpSpPr>
          <p:cNvPr id="86051" name="Group 62"/>
          <p:cNvGrpSpPr>
            <a:grpSpLocks/>
          </p:cNvGrpSpPr>
          <p:nvPr/>
        </p:nvGrpSpPr>
        <p:grpSpPr bwMode="auto">
          <a:xfrm>
            <a:off x="4438650" y="3343275"/>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5334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329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43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431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2"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2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432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354331" name="Text Box 27"/>
          <p:cNvSpPr txBox="1">
            <a:spLocks noChangeArrowheads="1"/>
          </p:cNvSpPr>
          <p:nvPr/>
        </p:nvSpPr>
        <p:spPr bwMode="auto">
          <a:xfrm>
            <a:off x="2043113" y="4433888"/>
            <a:ext cx="3138487" cy="63976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400">
                <a:solidFill>
                  <a:schemeClr val="folHlink"/>
                </a:solidFill>
                <a:latin typeface="Times" charset="0"/>
                <a:ea typeface="+mn-ea"/>
                <a:cs typeface="+mn-cs"/>
              </a:rPr>
              <a:t>The FAMILY Right</a:t>
            </a:r>
          </a:p>
          <a:p>
            <a:pPr algn="ctr">
              <a:lnSpc>
                <a:spcPct val="50000"/>
              </a:lnSpc>
              <a:spcBef>
                <a:spcPct val="50000"/>
              </a:spcBef>
              <a:defRPr/>
            </a:pPr>
            <a:r>
              <a:rPr lang="en-US" sz="2400">
                <a:solidFill>
                  <a:schemeClr val="folHlink"/>
                </a:solidFill>
                <a:latin typeface="Times" charset="0"/>
                <a:ea typeface="+mn-ea"/>
                <a:cs typeface="+mn-cs"/>
              </a:rPr>
              <a:t>Luke 3:23-38</a:t>
            </a:r>
          </a:p>
        </p:txBody>
      </p:sp>
      <p:sp>
        <p:nvSpPr>
          <p:cNvPr id="354332" name="Text Box 28"/>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400">
                <a:solidFill>
                  <a:schemeClr val="folHlink"/>
                </a:solidFill>
                <a:latin typeface="Times" charset="0"/>
                <a:ea typeface="+mn-ea"/>
                <a:cs typeface="+mn-cs"/>
              </a:rPr>
              <a:t>The LEGAL Right</a:t>
            </a:r>
          </a:p>
          <a:p>
            <a:pPr algn="ctr">
              <a:lnSpc>
                <a:spcPct val="50000"/>
              </a:lnSpc>
              <a:spcBef>
                <a:spcPct val="50000"/>
              </a:spcBef>
              <a:defRPr/>
            </a:pPr>
            <a:r>
              <a:rPr lang="en-US" sz="2400">
                <a:solidFill>
                  <a:schemeClr val="folHlink"/>
                </a:solidFill>
                <a:latin typeface="Times" charset="0"/>
                <a:ea typeface="+mn-ea"/>
                <a:cs typeface="+mn-cs"/>
              </a:rPr>
              <a:t>Matt 1:1-17</a:t>
            </a:r>
          </a:p>
        </p:txBody>
      </p:sp>
      <p:sp>
        <p:nvSpPr>
          <p:cNvPr id="354333"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mn-ea"/>
              <a:cs typeface="+mn-cs"/>
            </a:endParaRPr>
          </a:p>
        </p:txBody>
      </p:sp>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39"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latin typeface="Times" charset="0"/>
              </a:rPr>
              <a:t>JESUS CHRIST</a:t>
            </a:r>
            <a:endParaRPr lang="en-US" sz="2800">
              <a:solidFill>
                <a:schemeClr val="folHlink"/>
              </a:solidFill>
              <a:latin typeface="Times" charset="0"/>
            </a:endParaRPr>
          </a:p>
        </p:txBody>
      </p:sp>
      <p:sp>
        <p:nvSpPr>
          <p:cNvPr id="354340"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3"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57"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grpSp>
        <p:nvGrpSpPr>
          <p:cNvPr id="88097" name="Group 66"/>
          <p:cNvGrpSpPr>
            <a:grpSpLocks/>
          </p:cNvGrpSpPr>
          <p:nvPr/>
        </p:nvGrpSpPr>
        <p:grpSpPr bwMode="auto">
          <a:xfrm>
            <a:off x="4438650" y="3343275"/>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54374" name="AutoShape 7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432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2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75" name="Text Box 71"/>
          <p:cNvSpPr txBox="1">
            <a:spLocks noChangeArrowheads="1"/>
          </p:cNvSpPr>
          <p:nvPr/>
        </p:nvSpPr>
        <p:spPr bwMode="auto">
          <a:xfrm>
            <a:off x="2125663"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dirty="0">
              <a:solidFill>
                <a:srgbClr val="FFFFFF"/>
              </a:solidFill>
              <a:latin typeface="Arial" charset="0"/>
              <a:ea typeface="+mn-ea"/>
              <a:cs typeface="+mn-cs"/>
            </a:endParaRPr>
          </a:p>
          <a:p>
            <a:pPr algn="r">
              <a:lnSpc>
                <a:spcPct val="50000"/>
              </a:lnSpc>
              <a:spcBef>
                <a:spcPct val="50000"/>
              </a:spcBef>
              <a:defRPr/>
            </a:pPr>
            <a:r>
              <a:rPr lang="en-US" sz="2800" dirty="0">
                <a:solidFill>
                  <a:srgbClr val="FFFFFF"/>
                </a:solidFill>
                <a:latin typeface="Arial" charset="0"/>
                <a:ea typeface="+mn-ea"/>
                <a:cs typeface="+mn-cs"/>
              </a:rPr>
              <a:t>BLOOD</a:t>
            </a:r>
          </a:p>
          <a:p>
            <a:pPr algn="r">
              <a:lnSpc>
                <a:spcPct val="50000"/>
              </a:lnSpc>
              <a:spcBef>
                <a:spcPct val="50000"/>
              </a:spcBef>
              <a:defRPr/>
            </a:pPr>
            <a:r>
              <a:rPr lang="en-US" sz="2800" dirty="0">
                <a:solidFill>
                  <a:srgbClr val="FFFFFF"/>
                </a:solidFill>
                <a:latin typeface="Arial" charset="0"/>
                <a:ea typeface="+mn-ea"/>
                <a:cs typeface="+mn-cs"/>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a:solidFill>
                <a:srgbClr val="FFFFFF"/>
              </a:solidFill>
              <a:latin typeface="Arial" charset="0"/>
              <a:ea typeface="+mn-ea"/>
              <a:cs typeface="+mn-cs"/>
            </a:endParaRPr>
          </a:p>
          <a:p>
            <a:pPr>
              <a:lnSpc>
                <a:spcPct val="50000"/>
              </a:lnSpc>
              <a:spcBef>
                <a:spcPct val="50000"/>
              </a:spcBef>
              <a:defRPr/>
            </a:pPr>
            <a:r>
              <a:rPr lang="en-US" sz="2800">
                <a:solidFill>
                  <a:srgbClr val="FFFFFF"/>
                </a:solidFill>
                <a:latin typeface="Arial" charset="0"/>
                <a:ea typeface="+mn-ea"/>
                <a:cs typeface="+mn-cs"/>
              </a:rPr>
              <a:t>LEGAL</a:t>
            </a:r>
          </a:p>
          <a:p>
            <a:pPr>
              <a:lnSpc>
                <a:spcPct val="50000"/>
              </a:lnSpc>
              <a:spcBef>
                <a:spcPct val="50000"/>
              </a:spcBef>
              <a:defRPr/>
            </a:pPr>
            <a:r>
              <a:rPr lang="en-US" sz="2800">
                <a:solidFill>
                  <a:srgbClr val="FFFFFF"/>
                </a:solidFill>
                <a:latin typeface="Arial" charset="0"/>
                <a:ea typeface="+mn-ea"/>
                <a:cs typeface="+mn-cs"/>
              </a:rPr>
              <a:t>RIGHT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8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638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6389"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91" name="Rectangle 10"/>
          <p:cNvSpPr>
            <a:spLocks noChangeArrowheads="1"/>
          </p:cNvSpPr>
          <p:nvPr/>
        </p:nvSpPr>
        <p:spPr bwMode="auto">
          <a:xfrm>
            <a:off x="523875" y="3306763"/>
            <a:ext cx="28321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New Roman" charset="0"/>
              </a:rPr>
              <a:t>KADESH BARNEA</a:t>
            </a: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94" name="Rectangle 13"/>
          <p:cNvSpPr>
            <a:spLocks noChangeArrowheads="1"/>
          </p:cNvSpPr>
          <p:nvPr/>
        </p:nvSpPr>
        <p:spPr bwMode="auto">
          <a:xfrm>
            <a:off x="392113" y="1209675"/>
            <a:ext cx="16922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New Roman" charset="0"/>
              </a:rPr>
              <a:t>   MOSES</a:t>
            </a: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401" name="Rectangle 20"/>
          <p:cNvSpPr>
            <a:spLocks noChangeArrowheads="1"/>
          </p:cNvSpPr>
          <p:nvPr/>
        </p:nvSpPr>
        <p:spPr bwMode="auto">
          <a:xfrm>
            <a:off x="1001713" y="1889125"/>
            <a:ext cx="16637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EXODUS</a:t>
            </a:r>
          </a:p>
        </p:txBody>
      </p:sp>
      <p:sp>
        <p:nvSpPr>
          <p:cNvPr id="16402" name="Rectangle 21"/>
          <p:cNvSpPr>
            <a:spLocks noChangeArrowheads="1"/>
          </p:cNvSpPr>
          <p:nvPr/>
        </p:nvSpPr>
        <p:spPr bwMode="auto">
          <a:xfrm>
            <a:off x="1268413" y="2346325"/>
            <a:ext cx="11684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SINAI</a:t>
            </a:r>
          </a:p>
        </p:txBody>
      </p:sp>
      <p:sp>
        <p:nvSpPr>
          <p:cNvPr id="16403" name="Rectangle 22"/>
          <p:cNvSpPr>
            <a:spLocks noChangeArrowheads="1"/>
          </p:cNvSpPr>
          <p:nvPr/>
        </p:nvSpPr>
        <p:spPr bwMode="auto">
          <a:xfrm>
            <a:off x="1052513" y="2803525"/>
            <a:ext cx="17113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M - C - C </a:t>
            </a:r>
          </a:p>
        </p:txBody>
      </p:sp>
      <p:sp>
        <p:nvSpPr>
          <p:cNvPr id="16404" name="Rectangle 23"/>
          <p:cNvSpPr>
            <a:spLocks noChangeArrowheads="1"/>
          </p:cNvSpPr>
          <p:nvPr/>
        </p:nvSpPr>
        <p:spPr bwMode="auto">
          <a:xfrm>
            <a:off x="1585913" y="3717925"/>
            <a:ext cx="536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40</a:t>
            </a:r>
          </a:p>
        </p:txBody>
      </p:sp>
      <p:sp>
        <p:nvSpPr>
          <p:cNvPr id="16405" name="Rectangle 24"/>
          <p:cNvSpPr>
            <a:spLocks noChangeArrowheads="1"/>
          </p:cNvSpPr>
          <p:nvPr/>
        </p:nvSpPr>
        <p:spPr bwMode="auto">
          <a:xfrm>
            <a:off x="773113" y="4175125"/>
            <a:ext cx="22955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5  SERMONS</a:t>
            </a:r>
          </a:p>
        </p:txBody>
      </p:sp>
      <p:grpSp>
        <p:nvGrpSpPr>
          <p:cNvPr id="1640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424" name="Rectangle 33"/>
            <p:cNvSpPr>
              <a:spLocks noChangeArrowheads="1"/>
            </p:cNvSpPr>
            <p:nvPr/>
          </p:nvSpPr>
          <p:spPr bwMode="auto">
            <a:xfrm>
              <a:off x="4978" y="30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6425" name="Rectangle 34"/>
            <p:cNvSpPr>
              <a:spLocks noChangeArrowheads="1"/>
            </p:cNvSpPr>
            <p:nvPr/>
          </p:nvSpPr>
          <p:spPr bwMode="auto">
            <a:xfrm>
              <a:off x="4490" y="300"/>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1</a:t>
            </a:r>
          </a:p>
        </p:txBody>
      </p:sp>
      <p:grpSp>
        <p:nvGrpSpPr>
          <p:cNvPr id="3" name="Group 50"/>
          <p:cNvGrpSpPr>
            <a:grpSpLocks/>
          </p:cNvGrpSpPr>
          <p:nvPr/>
        </p:nvGrpSpPr>
        <p:grpSpPr bwMode="auto">
          <a:xfrm>
            <a:off x="3971925" y="3625850"/>
            <a:ext cx="4770438" cy="2814638"/>
            <a:chOff x="2568" y="2284"/>
            <a:chExt cx="3005" cy="1506"/>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lumMod val="50000"/>
                  </a:schemeClr>
                </a:gs>
                <a:gs pos="50000">
                  <a:srgbClr val="000000"/>
                </a:gs>
                <a:gs pos="100000">
                  <a:schemeClr val="accent1">
                    <a:lumMod val="50000"/>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67" name="Rectangle 7"/>
            <p:cNvSpPr>
              <a:spLocks noChangeArrowheads="1"/>
            </p:cNvSpPr>
            <p:nvPr/>
          </p:nvSpPr>
          <p:spPr bwMode="auto">
            <a:xfrm>
              <a:off x="2633" y="2323"/>
              <a:ext cx="2874" cy="12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ct val="50000"/>
                </a:spcBef>
                <a:defRPr/>
              </a:pPr>
              <a:r>
                <a:rPr lang="en-US" sz="4400" dirty="0">
                  <a:solidFill>
                    <a:schemeClr val="folHlink"/>
                  </a:solidFill>
                  <a:latin typeface="Times New Roman" charset="0"/>
                </a:rPr>
                <a:t>M</a:t>
              </a:r>
              <a:r>
                <a:rPr lang="en-US" sz="3600" dirty="0">
                  <a:solidFill>
                    <a:schemeClr val="folHlink"/>
                  </a:solidFill>
                  <a:latin typeface="Times New Roman" charset="0"/>
                </a:rPr>
                <a:t>oral  </a:t>
              </a:r>
            </a:p>
            <a:p>
              <a:pPr>
                <a:lnSpc>
                  <a:spcPct val="80000"/>
                </a:lnSpc>
                <a:spcBef>
                  <a:spcPct val="50000"/>
                </a:spcBef>
                <a:defRPr/>
              </a:pPr>
              <a:r>
                <a:rPr lang="en-US" sz="4400" dirty="0">
                  <a:solidFill>
                    <a:schemeClr val="folHlink"/>
                  </a:solidFill>
                  <a:latin typeface="Times New Roman" charset="0"/>
                </a:rPr>
                <a:t>	C</a:t>
              </a:r>
              <a:r>
                <a:rPr lang="en-US" sz="3600" dirty="0">
                  <a:solidFill>
                    <a:schemeClr val="folHlink"/>
                  </a:solidFill>
                  <a:latin typeface="Times New Roman" charset="0"/>
                </a:rPr>
                <a:t>ivil  </a:t>
              </a:r>
            </a:p>
            <a:p>
              <a:pPr>
                <a:lnSpc>
                  <a:spcPct val="80000"/>
                </a:lnSpc>
                <a:spcBef>
                  <a:spcPct val="50000"/>
                </a:spcBef>
                <a:defRPr/>
              </a:pPr>
              <a:r>
                <a:rPr lang="en-US" sz="4400" dirty="0">
                  <a:solidFill>
                    <a:schemeClr val="folHlink"/>
                  </a:solidFill>
                  <a:latin typeface="Times New Roman" charset="0"/>
                </a:rPr>
                <a:t>		C</a:t>
              </a:r>
              <a:r>
                <a:rPr lang="en-US" sz="3600" dirty="0">
                  <a:solidFill>
                    <a:schemeClr val="folHlink"/>
                  </a:solidFill>
                  <a:latin typeface="Times New Roman" charset="0"/>
                </a:rPr>
                <a:t>eremonial</a:t>
              </a:r>
              <a:endParaRPr lang="en-US" sz="4000" dirty="0">
                <a:solidFill>
                  <a:schemeClr val="folHlink"/>
                </a:solidFill>
                <a:latin typeface="Times New Roman" charset="0"/>
              </a:endParaRPr>
            </a:p>
          </p:txBody>
        </p:sp>
      </p:grpSp>
      <p:grpSp>
        <p:nvGrpSpPr>
          <p:cNvPr id="4" name="Group 49"/>
          <p:cNvGrpSpPr>
            <a:grpSpLocks/>
          </p:cNvGrpSpPr>
          <p:nvPr/>
        </p:nvGrpSpPr>
        <p:grpSpPr bwMode="auto">
          <a:xfrm>
            <a:off x="473075" y="2511425"/>
            <a:ext cx="6408738" cy="1206500"/>
            <a:chOff x="333" y="1734"/>
            <a:chExt cx="4037" cy="760"/>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rgbClr val="000000"/>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606" name="Rectangle 46"/>
            <p:cNvSpPr>
              <a:spLocks noChangeArrowheads="1"/>
            </p:cNvSpPr>
            <p:nvPr/>
          </p:nvSpPr>
          <p:spPr bwMode="auto">
            <a:xfrm>
              <a:off x="669" y="1807"/>
              <a:ext cx="1078" cy="3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800">
                  <a:solidFill>
                    <a:srgbClr val="FBF43D"/>
                  </a:solidFill>
                  <a:latin typeface="Times New Roman" charset="0"/>
                  <a:ea typeface="+mn-ea"/>
                  <a:cs typeface="+mn-cs"/>
                </a:rPr>
                <a:t>M - C - C </a:t>
              </a:r>
            </a:p>
          </p:txBody>
        </p:sp>
        <p:sp>
          <p:nvSpPr>
            <p:cNvPr id="578608" name="Text Box 48"/>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altLang="ja-JP" sz="4400" dirty="0">
                  <a:solidFill>
                    <a:srgbClr val="FBF43D"/>
                  </a:solidFill>
                  <a:latin typeface="Times" charset="0"/>
                </a:rPr>
                <a:t>"</a:t>
              </a:r>
              <a:r>
                <a:rPr lang="en-US" sz="4400" dirty="0">
                  <a:solidFill>
                    <a:srgbClr val="FBF43D"/>
                  </a:solidFill>
                  <a:latin typeface="Times" charset="0"/>
                </a:rPr>
                <a:t>M-C-C</a:t>
              </a:r>
              <a:r>
                <a:rPr lang="en-US" altLang="ja-JP" sz="4400" dirty="0">
                  <a:solidFill>
                    <a:srgbClr val="FBF43D"/>
                  </a:solidFill>
                  <a:latin typeface="Times" charset="0"/>
                </a:rPr>
                <a:t>"</a:t>
              </a:r>
              <a:endParaRPr lang="en-US" sz="4400" dirty="0">
                <a:solidFill>
                  <a:srgbClr val="FBF43D"/>
                </a:solidFill>
                <a:latin typeface="Times" charset="0"/>
              </a:endParaRPr>
            </a:p>
            <a:p>
              <a:pPr>
                <a:spcBef>
                  <a:spcPct val="50000"/>
                </a:spcBef>
                <a:defRPr/>
              </a:pPr>
              <a:endParaRPr lang="en-US" sz="2000" dirty="0">
                <a:effectLst>
                  <a:outerShdw blurRad="38100" dist="38100" dir="2700000" algn="tl">
                    <a:srgbClr val="000000"/>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90" name="Text Box 42"/>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200">
                <a:solidFill>
                  <a:schemeClr val="folHlink"/>
                </a:solidFill>
                <a:latin typeface="Arial" charset="0"/>
              </a:rPr>
              <a:t>Criswell, W. A.</a:t>
            </a:r>
          </a:p>
          <a:p>
            <a:pPr>
              <a:lnSpc>
                <a:spcPct val="65000"/>
              </a:lnSpc>
              <a:spcBef>
                <a:spcPct val="50000"/>
              </a:spcBef>
              <a:defRPr/>
            </a:pPr>
            <a:r>
              <a:rPr lang="en-US" sz="2200">
                <a:solidFill>
                  <a:schemeClr val="folHlink"/>
                </a:solidFill>
                <a:latin typeface="Arial" charset="0"/>
              </a:rPr>
              <a:t>Danker, Frederick</a:t>
            </a:r>
          </a:p>
          <a:p>
            <a:pPr>
              <a:lnSpc>
                <a:spcPct val="65000"/>
              </a:lnSpc>
              <a:spcBef>
                <a:spcPct val="50000"/>
              </a:spcBef>
              <a:defRPr/>
            </a:pPr>
            <a:r>
              <a:rPr lang="en-US" sz="2200">
                <a:solidFill>
                  <a:schemeClr val="folHlink"/>
                </a:solidFill>
                <a:latin typeface="Arial" charset="0"/>
              </a:rPr>
              <a:t>Ellis, E. Earle</a:t>
            </a:r>
          </a:p>
          <a:p>
            <a:pPr>
              <a:lnSpc>
                <a:spcPct val="65000"/>
              </a:lnSpc>
              <a:spcBef>
                <a:spcPct val="50000"/>
              </a:spcBef>
              <a:defRPr/>
            </a:pPr>
            <a:r>
              <a:rPr lang="en-US" sz="2200">
                <a:solidFill>
                  <a:schemeClr val="folHlink"/>
                </a:solidFill>
                <a:latin typeface="Arial" charset="0"/>
              </a:rPr>
              <a:t>Fitzmeyer, Joseph</a:t>
            </a:r>
          </a:p>
          <a:p>
            <a:pPr>
              <a:lnSpc>
                <a:spcPct val="65000"/>
              </a:lnSpc>
              <a:spcBef>
                <a:spcPct val="50000"/>
              </a:spcBef>
              <a:defRPr/>
            </a:pPr>
            <a:r>
              <a:rPr lang="en-US" sz="2200">
                <a:solidFill>
                  <a:schemeClr val="folHlink"/>
                </a:solidFill>
                <a:latin typeface="Arial" charset="0"/>
              </a:rPr>
              <a:t>Godet, F. A.</a:t>
            </a:r>
          </a:p>
          <a:p>
            <a:pPr>
              <a:lnSpc>
                <a:spcPct val="65000"/>
              </a:lnSpc>
              <a:spcBef>
                <a:spcPct val="50000"/>
              </a:spcBef>
              <a:defRPr/>
            </a:pPr>
            <a:r>
              <a:rPr lang="en-US" sz="2200">
                <a:solidFill>
                  <a:schemeClr val="folHlink"/>
                </a:solidFill>
                <a:latin typeface="Arial" charset="0"/>
              </a:rPr>
              <a:t>Hendricksen, William</a:t>
            </a:r>
          </a:p>
          <a:p>
            <a:pPr>
              <a:lnSpc>
                <a:spcPct val="65000"/>
              </a:lnSpc>
              <a:spcBef>
                <a:spcPct val="50000"/>
              </a:spcBef>
              <a:defRPr/>
            </a:pPr>
            <a:r>
              <a:rPr lang="en-US" sz="2200">
                <a:solidFill>
                  <a:schemeClr val="folHlink"/>
                </a:solidFill>
                <a:latin typeface="Arial" charset="0"/>
              </a:rPr>
              <a:t>Hoehner, Harold</a:t>
            </a:r>
          </a:p>
          <a:p>
            <a:pPr>
              <a:lnSpc>
                <a:spcPct val="65000"/>
              </a:lnSpc>
              <a:spcBef>
                <a:spcPct val="50000"/>
              </a:spcBef>
              <a:defRPr/>
            </a:pPr>
            <a:r>
              <a:rPr lang="en-US" sz="2200">
                <a:solidFill>
                  <a:schemeClr val="folHlink"/>
                </a:solidFill>
                <a:latin typeface="Arial" charset="0"/>
              </a:rPr>
              <a:t>Ironside, F. A.</a:t>
            </a:r>
          </a:p>
          <a:p>
            <a:pPr>
              <a:lnSpc>
                <a:spcPct val="65000"/>
              </a:lnSpc>
              <a:spcBef>
                <a:spcPct val="50000"/>
              </a:spcBef>
              <a:defRPr/>
            </a:pPr>
            <a:r>
              <a:rPr lang="en-US" sz="2200">
                <a:solidFill>
                  <a:schemeClr val="folHlink"/>
                </a:solidFill>
                <a:latin typeface="Arial" charset="0"/>
              </a:rPr>
              <a:t>Marshall, I. Howard</a:t>
            </a:r>
          </a:p>
          <a:p>
            <a:pPr>
              <a:lnSpc>
                <a:spcPct val="65000"/>
              </a:lnSpc>
              <a:spcBef>
                <a:spcPct val="50000"/>
              </a:spcBef>
              <a:defRPr/>
            </a:pPr>
            <a:r>
              <a:rPr lang="en-US" sz="2200">
                <a:solidFill>
                  <a:schemeClr val="folHlink"/>
                </a:solidFill>
                <a:latin typeface="Arial" charset="0"/>
              </a:rPr>
              <a:t>McGee, J. Vernon</a:t>
            </a:r>
          </a:p>
          <a:p>
            <a:pPr>
              <a:lnSpc>
                <a:spcPct val="65000"/>
              </a:lnSpc>
              <a:spcBef>
                <a:spcPct val="50000"/>
              </a:spcBef>
              <a:defRPr/>
            </a:pPr>
            <a:r>
              <a:rPr lang="en-US" sz="2200">
                <a:solidFill>
                  <a:schemeClr val="folHlink"/>
                </a:solidFill>
                <a:latin typeface="Arial" charset="0"/>
              </a:rPr>
              <a:t>Morgan, G. Campbell</a:t>
            </a:r>
          </a:p>
          <a:p>
            <a:pPr>
              <a:lnSpc>
                <a:spcPct val="65000"/>
              </a:lnSpc>
              <a:spcBef>
                <a:spcPct val="50000"/>
              </a:spcBef>
              <a:defRPr/>
            </a:pPr>
            <a:r>
              <a:rPr lang="en-US" sz="2200">
                <a:solidFill>
                  <a:schemeClr val="folHlink"/>
                </a:solidFill>
                <a:latin typeface="Arial" charset="0"/>
              </a:rPr>
              <a:t>MacArthur, John</a:t>
            </a:r>
          </a:p>
          <a:p>
            <a:pPr>
              <a:lnSpc>
                <a:spcPct val="65000"/>
              </a:lnSpc>
              <a:spcBef>
                <a:spcPct val="50000"/>
              </a:spcBef>
              <a:defRPr/>
            </a:pPr>
            <a:r>
              <a:rPr lang="en-US" sz="2200">
                <a:solidFill>
                  <a:schemeClr val="folHlink"/>
                </a:solidFill>
                <a:latin typeface="Arial" charset="0"/>
              </a:rPr>
              <a:t>Scofield, C. I.</a:t>
            </a:r>
          </a:p>
          <a:p>
            <a:pPr>
              <a:lnSpc>
                <a:spcPct val="65000"/>
              </a:lnSpc>
              <a:spcBef>
                <a:spcPct val="50000"/>
              </a:spcBef>
              <a:defRPr/>
            </a:pPr>
            <a:r>
              <a:rPr lang="en-US" sz="2200">
                <a:solidFill>
                  <a:schemeClr val="folHlink"/>
                </a:solidFill>
                <a:latin typeface="Arial" charset="0"/>
              </a:rPr>
              <a:t>Swindoll, Charles</a:t>
            </a:r>
          </a:p>
          <a:p>
            <a:pPr>
              <a:lnSpc>
                <a:spcPct val="65000"/>
              </a:lnSpc>
              <a:spcBef>
                <a:spcPct val="50000"/>
              </a:spcBef>
              <a:defRPr/>
            </a:pPr>
            <a:r>
              <a:rPr lang="en-US" sz="2200">
                <a:solidFill>
                  <a:schemeClr val="folHlink"/>
                </a:solidFill>
                <a:latin typeface="Arial" charset="0"/>
              </a:rPr>
              <a:t>Unger, Merrill</a:t>
            </a:r>
          </a:p>
          <a:p>
            <a:pPr>
              <a:lnSpc>
                <a:spcPct val="65000"/>
              </a:lnSpc>
              <a:spcBef>
                <a:spcPct val="50000"/>
              </a:spcBef>
              <a:defRPr/>
            </a:pPr>
            <a:r>
              <a:rPr lang="en-US" sz="2200">
                <a:solidFill>
                  <a:schemeClr val="folHlink"/>
                </a:solidFill>
                <a:latin typeface="Arial" charset="0"/>
              </a:rPr>
              <a:t>Walvoord, John</a:t>
            </a:r>
          </a:p>
          <a:p>
            <a:pPr>
              <a:lnSpc>
                <a:spcPct val="65000"/>
              </a:lnSpc>
              <a:spcBef>
                <a:spcPct val="50000"/>
              </a:spcBef>
              <a:defRPr/>
            </a:pPr>
            <a:r>
              <a:rPr lang="en-US" sz="2200">
                <a:solidFill>
                  <a:schemeClr val="folHlink"/>
                </a:solidFill>
                <a:latin typeface="Arial" charset="0"/>
              </a:rPr>
              <a:t>Zuck, Roy</a:t>
            </a:r>
            <a:endParaRPr lang="en-US" sz="2000">
              <a:latin typeface="Arial" charset="0"/>
            </a:endParaRPr>
          </a:p>
        </p:txBody>
      </p:sp>
      <p:sp>
        <p:nvSpPr>
          <p:cNvPr id="565291" name="Text Box 43"/>
          <p:cNvSpPr txBox="1">
            <a:spLocks noChangeArrowheads="1"/>
          </p:cNvSpPr>
          <p:nvPr/>
        </p:nvSpPr>
        <p:spPr bwMode="auto">
          <a:xfrm>
            <a:off x="1924050" y="1527175"/>
            <a:ext cx="2082800" cy="308133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en-US" sz="2800" i="1" dirty="0">
                <a:solidFill>
                  <a:schemeClr val="folHlink"/>
                </a:solidFill>
                <a:latin typeface="Arial" charset="0"/>
                <a:ea typeface="+mn-ea"/>
                <a:cs typeface="+mn-cs"/>
              </a:rPr>
              <a:t>Some of the many authors who have written on Jesus</a:t>
            </a:r>
            <a:r>
              <a:rPr lang="fr-FR" sz="2800" i="1" dirty="0">
                <a:solidFill>
                  <a:schemeClr val="folHlink"/>
                </a:solidFill>
                <a:latin typeface="Arial" charset="0"/>
                <a:ea typeface="+mn-ea"/>
                <a:cs typeface="+mn-cs"/>
              </a:rPr>
              <a:t>'</a:t>
            </a:r>
            <a:r>
              <a:rPr lang="en-US" sz="2800" i="1" dirty="0">
                <a:solidFill>
                  <a:schemeClr val="folHlink"/>
                </a:solidFill>
                <a:latin typeface="Arial" charset="0"/>
                <a:ea typeface="+mn-ea"/>
                <a:cs typeface="+mn-cs"/>
              </a:rPr>
              <a:t>s genealogy:</a:t>
            </a: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90123"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5299" name="Rectangle 5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ea typeface="+mn-ea"/>
              <a:cs typeface="+mn-cs"/>
            </a:endParaRPr>
          </a:p>
        </p:txBody>
      </p:sp>
      <p:sp>
        <p:nvSpPr>
          <p:cNvPr id="559107" name="Text Box 3"/>
          <p:cNvSpPr txBox="1">
            <a:spLocks noChangeArrowheads="1"/>
          </p:cNvSpPr>
          <p:nvPr/>
        </p:nvSpPr>
        <p:spPr bwMode="auto">
          <a:xfrm>
            <a:off x="652463" y="265113"/>
            <a:ext cx="7780337" cy="1200150"/>
          </a:xfrm>
          <a:prstGeom prst="rect">
            <a:avLst/>
          </a:prstGeom>
          <a:noFill/>
          <a:ln w="38100">
            <a:noFill/>
            <a:miter lim="800000"/>
            <a:headEnd/>
            <a:tailEnd/>
          </a:ln>
          <a:effectLst/>
        </p:spPr>
        <p:txBody>
          <a:bodyPr>
            <a:spAutoFit/>
          </a:bodyPr>
          <a:lstStyle/>
          <a:p>
            <a:pPr algn="ctr">
              <a:spcBef>
                <a:spcPct val="50000"/>
              </a:spcBef>
              <a:defRPr/>
            </a:pPr>
            <a:r>
              <a:rPr lang="en-US" sz="2400" i="1">
                <a:solidFill>
                  <a:srgbClr val="FAF40C"/>
                </a:solidFill>
                <a:effectLst>
                  <a:outerShdw blurRad="50800" dist="76200" dir="2700000" algn="tl" rotWithShape="0">
                    <a:srgbClr val="000000">
                      <a:alpha val="98000"/>
                    </a:srgbClr>
                  </a:outerShdw>
                </a:effectLst>
                <a:latin typeface="Arial" charset="0"/>
                <a:ea typeface="+mn-ea"/>
                <a:cs typeface="+mn-cs"/>
              </a:rPr>
              <a:t>HAVE YOU EVER CONSIDERED THE INCREDIBLE PROBABILITIES OF THE BIRTH AND LIFE OF JESUS CHRIST?</a:t>
            </a:r>
          </a:p>
        </p:txBody>
      </p:sp>
      <p:sp>
        <p:nvSpPr>
          <p:cNvPr id="559111" name="Text Box 7"/>
          <p:cNvSpPr txBox="1">
            <a:spLocks noChangeArrowheads="1"/>
          </p:cNvSpPr>
          <p:nvPr/>
        </p:nvSpPr>
        <p:spPr bwMode="auto">
          <a:xfrm>
            <a:off x="1730375" y="1477963"/>
            <a:ext cx="5948363" cy="3749675"/>
          </a:xfrm>
          <a:prstGeom prst="rect">
            <a:avLst/>
          </a:prstGeom>
          <a:noFill/>
          <a:ln w="38100">
            <a:noFill/>
            <a:miter lim="800000"/>
            <a:headEnd/>
            <a:tailEnd/>
          </a:ln>
          <a:effectLst/>
        </p:spPr>
        <p:txBody>
          <a:bodyPr>
            <a:spAutoFit/>
          </a:bodyPr>
          <a:lstStyle/>
          <a:p>
            <a:pPr algn="ctr">
              <a:spcBef>
                <a:spcPct val="50000"/>
              </a:spcBef>
              <a:defRPr/>
            </a:pPr>
            <a:r>
              <a:rPr lang="en-US" sz="8000" i="1" dirty="0">
                <a:solidFill>
                  <a:srgbClr val="FAF40C"/>
                </a:solidFill>
                <a:effectLst>
                  <a:outerShdw blurRad="50800" dist="76200" dir="2700000" algn="tl" rotWithShape="0">
                    <a:srgbClr val="000000">
                      <a:alpha val="98000"/>
                    </a:srgbClr>
                  </a:outerShdw>
                </a:effectLst>
                <a:latin typeface="Arial" charset="0"/>
                <a:ea typeface="+mn-ea"/>
                <a:cs typeface="+mn-cs"/>
              </a:rPr>
              <a:t>JUST AN ACCIDENT OF BIRTH?</a:t>
            </a:r>
          </a:p>
        </p:txBody>
      </p:sp>
      <p:sp>
        <p:nvSpPr>
          <p:cNvPr id="559127" name="Text Box 23"/>
          <p:cNvSpPr txBox="1">
            <a:spLocks noChangeArrowheads="1"/>
          </p:cNvSpPr>
          <p:nvPr/>
        </p:nvSpPr>
        <p:spPr bwMode="auto">
          <a:xfrm>
            <a:off x="546100" y="5648325"/>
            <a:ext cx="361632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400">
                <a:solidFill>
                  <a:srgbClr val="FFFF00"/>
                </a:solidFill>
                <a:ea typeface="+mn-ea"/>
                <a:cs typeface="+mn-cs"/>
              </a:rPr>
              <a:t>STUDY HELP #17</a:t>
            </a: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92170"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9138" name="Rectangle 34"/>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ea typeface="+mn-ea"/>
              <a:cs typeface="+mn-cs"/>
            </a:endParaRPr>
          </a:p>
        </p:txBody>
      </p:sp>
      <p:sp>
        <p:nvSpPr>
          <p:cNvPr id="585732" name="Text Box 4"/>
          <p:cNvSpPr txBox="1">
            <a:spLocks noChangeArrowheads="1"/>
          </p:cNvSpPr>
          <p:nvPr/>
        </p:nvSpPr>
        <p:spPr bwMode="auto">
          <a:xfrm>
            <a:off x="1011238" y="1939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3200" i="1">
                <a:latin typeface="Arial" charset="0"/>
                <a:ea typeface="+mn-ea"/>
                <a:cs typeface="+mn-cs"/>
              </a:rPr>
              <a:t>JUST AN ACCIDENT OF BIRTH?</a:t>
            </a:r>
          </a:p>
        </p:txBody>
      </p:sp>
      <p:sp>
        <p:nvSpPr>
          <p:cNvPr id="585733" name="Text Box 5"/>
          <p:cNvSpPr txBox="1">
            <a:spLocks noChangeArrowheads="1"/>
          </p:cNvSpPr>
          <p:nvPr/>
        </p:nvSpPr>
        <p:spPr bwMode="auto">
          <a:xfrm>
            <a:off x="306388" y="2692400"/>
            <a:ext cx="8462962" cy="2298700"/>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a:solidFill>
                  <a:srgbClr val="FAF40C"/>
                </a:solidFill>
              </a:rPr>
              <a:t>IN THE OLD TESTAMENT: MORE THAN </a:t>
            </a:r>
            <a:r>
              <a:rPr lang="en-US" sz="4400" i="1" u="sng" baseline="-25000">
                <a:solidFill>
                  <a:srgbClr val="99CCFF"/>
                </a:solidFill>
              </a:rPr>
              <a:t>300 REFERENCES</a:t>
            </a:r>
            <a:r>
              <a:rPr lang="en-US" sz="4400" baseline="-25000">
                <a:solidFill>
                  <a:srgbClr val="FAF40C"/>
                </a:solidFill>
              </a:rPr>
              <a:t> TO A COMING MESSIAH WERE FULFILLED UPON THE BIRTH, LIFE AND CRUCIFIXION OF JESUS CHRIST.  WITH THAT SAID…</a:t>
            </a:r>
          </a:p>
        </p:txBody>
      </p:sp>
      <p:sp>
        <p:nvSpPr>
          <p:cNvPr id="585734" name="Text Box 6"/>
          <p:cNvSpPr txBox="1">
            <a:spLocks noChangeArrowheads="1"/>
          </p:cNvSpPr>
          <p:nvPr/>
        </p:nvSpPr>
        <p:spPr bwMode="auto">
          <a:xfrm>
            <a:off x="546100" y="5648325"/>
            <a:ext cx="361632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400">
                <a:solidFill>
                  <a:srgbClr val="FFFF00"/>
                </a:solidFill>
                <a:ea typeface="+mn-ea"/>
                <a:cs typeface="+mn-cs"/>
              </a:rPr>
              <a:t>STUDY HELP #17</a:t>
            </a: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85738"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5740" name="Text Box 12"/>
          <p:cNvSpPr txBox="1">
            <a:spLocks noChangeArrowheads="1"/>
          </p:cNvSpPr>
          <p:nvPr/>
        </p:nvSpPr>
        <p:spPr bwMode="auto">
          <a:xfrm>
            <a:off x="7515225" y="1779588"/>
            <a:ext cx="547688" cy="76358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a:solidFill>
                  <a:srgbClr val="FAF40C"/>
                </a:solidFill>
                <a:latin typeface="Arial" charset="0"/>
              </a:rPr>
              <a:t>*</a:t>
            </a:r>
          </a:p>
          <a:p>
            <a:pPr>
              <a:spcBef>
                <a:spcPct val="50000"/>
              </a:spcBef>
              <a:defRPr/>
            </a:pPr>
            <a:endParaRPr lang="en-US">
              <a:effectLst>
                <a:outerShdw blurRad="38100" dist="38100" dir="2700000" algn="tl">
                  <a:srgbClr val="000000"/>
                </a:outerShdw>
              </a:effectLst>
            </a:endParaRPr>
          </a:p>
        </p:txBody>
      </p:sp>
      <p:sp>
        <p:nvSpPr>
          <p:cNvPr id="585741" name="Text Box 13"/>
          <p:cNvSpPr txBox="1">
            <a:spLocks noChangeArrowheads="1"/>
          </p:cNvSpPr>
          <p:nvPr/>
        </p:nvSpPr>
        <p:spPr bwMode="auto">
          <a:xfrm>
            <a:off x="652463" y="265113"/>
            <a:ext cx="7780337" cy="11874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spcBef>
                <a:spcPct val="50000"/>
              </a:spcBef>
              <a:defRPr/>
            </a:pPr>
            <a:r>
              <a:rPr lang="en-US" sz="2400" i="1">
                <a:solidFill>
                  <a:srgbClr val="FAF40C"/>
                </a:solidFill>
                <a:latin typeface="Arial" charset="0"/>
                <a:ea typeface="+mn-ea"/>
                <a:cs typeface="+mn-cs"/>
              </a:rPr>
              <a:t>HAVE YOU EVER CONSIDERED THE INCREDIBLE PROBABILITIES OF THE BIRTH AND LIFE OF JESUS CHRIST?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0" y="863600"/>
            <a:ext cx="8061325" cy="202565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a:solidFill>
                  <a:srgbClr val="FAF40C"/>
                </a:solidFill>
              </a:rPr>
              <a:t>WHAT ARE THE CHANCES OF ONLY </a:t>
            </a:r>
            <a:r>
              <a:rPr lang="en-US" sz="6000" baseline="-25000">
                <a:solidFill>
                  <a:srgbClr val="99CCFF"/>
                </a:solidFill>
              </a:rPr>
              <a:t>8</a:t>
            </a:r>
            <a:r>
              <a:rPr lang="en-US" sz="6000" baseline="-25000">
                <a:solidFill>
                  <a:srgbClr val="FAF40C"/>
                </a:solidFill>
              </a:rPr>
              <a:t> </a:t>
            </a:r>
            <a:r>
              <a:rPr lang="en-US" sz="4400" baseline="-25000">
                <a:solidFill>
                  <a:srgbClr val="FAF40C"/>
                </a:solidFill>
              </a:rPr>
              <a:t>PREDICTIONS BEING FULFILLED IN THE LIFE OF ANY ONE INDIVIDUAL BETWEEN THEN AND NOW?</a:t>
            </a:r>
          </a:p>
        </p:txBody>
      </p:sp>
      <p:sp>
        <p:nvSpPr>
          <p:cNvPr id="568327" name="Text Box 7"/>
          <p:cNvSpPr txBox="1">
            <a:spLocks noChangeArrowheads="1"/>
          </p:cNvSpPr>
          <p:nvPr/>
        </p:nvSpPr>
        <p:spPr bwMode="auto">
          <a:xfrm>
            <a:off x="1393825" y="3651250"/>
            <a:ext cx="6227763" cy="817563"/>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sz="4000" i="1" baseline="-25000" dirty="0">
                <a:solidFill>
                  <a:srgbClr val="33CC33"/>
                </a:solidFill>
              </a:rPr>
              <a:t>ANSWER: ONE CHANCE </a:t>
            </a:r>
            <a:r>
              <a:rPr lang="en-US" sz="3200" i="1" baseline="-25000" dirty="0">
                <a:solidFill>
                  <a:srgbClr val="33CC33"/>
                </a:solidFill>
              </a:rPr>
              <a:t>IN</a:t>
            </a:r>
            <a:r>
              <a:rPr lang="en-US" sz="4000" i="1" baseline="-25000" dirty="0">
                <a:solidFill>
                  <a:srgbClr val="33CC33"/>
                </a:solidFill>
              </a:rPr>
              <a:t> </a:t>
            </a:r>
          </a:p>
          <a:p>
            <a:pPr algn="ctr">
              <a:lnSpc>
                <a:spcPct val="60000"/>
              </a:lnSpc>
              <a:spcBef>
                <a:spcPct val="50000"/>
              </a:spcBef>
              <a:defRPr/>
            </a:pPr>
            <a:r>
              <a:rPr lang="en-US" sz="4000" i="1" baseline="-25000" dirty="0">
                <a:solidFill>
                  <a:srgbClr val="33CC33"/>
                </a:solidFill>
              </a:rPr>
              <a:t>100 QUADRILLION (10 </a:t>
            </a:r>
            <a:r>
              <a:rPr lang="en-US" sz="2800" i="1" baseline="30000" dirty="0">
                <a:solidFill>
                  <a:srgbClr val="33CC33"/>
                </a:solidFill>
              </a:rPr>
              <a:t>17</a:t>
            </a:r>
            <a:r>
              <a:rPr lang="en-US" sz="4000" i="1" baseline="-25000" dirty="0">
                <a:solidFill>
                  <a:srgbClr val="33CC33"/>
                </a:solidFill>
              </a:rPr>
              <a:t>)</a:t>
            </a:r>
          </a:p>
        </p:txBody>
      </p:sp>
      <p:sp>
        <p:nvSpPr>
          <p:cNvPr id="568328" name="Text Box 8"/>
          <p:cNvSpPr txBox="1">
            <a:spLocks noChangeArrowheads="1"/>
          </p:cNvSpPr>
          <p:nvPr/>
        </p:nvSpPr>
        <p:spPr bwMode="auto">
          <a:xfrm>
            <a:off x="976313" y="4640263"/>
            <a:ext cx="716915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6000" b="0" baseline="-25000"/>
              <a:t>1:100,000,000,000,000,000</a:t>
            </a:r>
          </a:p>
        </p:txBody>
      </p:sp>
      <p:sp>
        <p:nvSpPr>
          <p:cNvPr id="568331" name="Oval 11"/>
          <p:cNvSpPr>
            <a:spLocks noChangeArrowheads="1"/>
          </p:cNvSpPr>
          <p:nvPr/>
        </p:nvSpPr>
        <p:spPr bwMode="auto">
          <a:xfrm>
            <a:off x="7699375" y="10699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a:latin typeface="Arial" charset="0"/>
              </a:rPr>
              <a:t>THAT SAID…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02565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a:solidFill>
                  <a:srgbClr val="FAF40C"/>
                </a:solidFill>
              </a:rPr>
              <a:t>WITH JUST </a:t>
            </a:r>
            <a:r>
              <a:rPr lang="en-US" sz="6000" baseline="-25000">
                <a:solidFill>
                  <a:srgbClr val="99CCFF"/>
                </a:solidFill>
              </a:rPr>
              <a:t>48</a:t>
            </a:r>
            <a:r>
              <a:rPr lang="en-US" sz="6000" baseline="-25000">
                <a:solidFill>
                  <a:srgbClr val="FAF40C"/>
                </a:solidFill>
              </a:rPr>
              <a:t> </a:t>
            </a:r>
            <a:r>
              <a:rPr lang="en-US" sz="4400" i="1" u="sng" baseline="-25000">
                <a:solidFill>
                  <a:srgbClr val="FAF40C"/>
                </a:solidFill>
              </a:rPr>
              <a:t>(OF THE 300)</a:t>
            </a:r>
            <a:r>
              <a:rPr lang="en-US" sz="4400" baseline="-25000">
                <a:solidFill>
                  <a:srgbClr val="FAF40C"/>
                </a:solidFill>
              </a:rPr>
              <a:t> PREDICTIONS BEING FULFILLED IN THE LIFE OF ANY ONE INDIVIDUAL BETWEEN THEN AND NOW:</a:t>
            </a:r>
          </a:p>
        </p:txBody>
      </p:sp>
      <p:sp>
        <p:nvSpPr>
          <p:cNvPr id="560138" name="Text Box 10"/>
          <p:cNvSpPr txBox="1">
            <a:spLocks noChangeArrowheads="1"/>
          </p:cNvSpPr>
          <p:nvPr/>
        </p:nvSpPr>
        <p:spPr bwMode="auto">
          <a:xfrm>
            <a:off x="1009650" y="3416300"/>
            <a:ext cx="7169150" cy="57943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baseline="-25000">
                <a:solidFill>
                  <a:srgbClr val="33CC33"/>
                </a:solidFill>
              </a:rPr>
              <a:t>ANSWER: one chance in</a:t>
            </a:r>
            <a:r>
              <a:rPr lang="en-US" sz="4000" baseline="-25000">
                <a:solidFill>
                  <a:srgbClr val="33CC33"/>
                </a:solidFill>
              </a:rPr>
              <a:t> 10</a:t>
            </a:r>
            <a:r>
              <a:rPr lang="en-US" sz="4000" baseline="30000">
                <a:solidFill>
                  <a:srgbClr val="33CC33"/>
                </a:solidFill>
              </a:rPr>
              <a:t>157</a:t>
            </a:r>
            <a:endParaRPr lang="en-US" sz="4000" baseline="-25000">
              <a:solidFill>
                <a:srgbClr val="33CC33"/>
              </a:solidFill>
            </a:endParaRPr>
          </a:p>
        </p:txBody>
      </p:sp>
      <p:sp>
        <p:nvSpPr>
          <p:cNvPr id="560148" name="Text Box 20"/>
          <p:cNvSpPr txBox="1">
            <a:spLocks noChangeArrowheads="1"/>
          </p:cNvSpPr>
          <p:nvPr/>
        </p:nvSpPr>
        <p:spPr bwMode="auto">
          <a:xfrm>
            <a:off x="171450" y="4408488"/>
            <a:ext cx="8893175"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a:t>1:10,000,000,000,000,000,000,000,000,000,000,000,000,000, 000,000,000,000,000,000,000,000,000,000,000,000,000,000, 000,000,000,000,000,000,000,000,000,000,000,000,000,000, 000,000,000,000,000,000,000,000,000,000,000,000</a:t>
            </a:r>
            <a:endParaRPr lang="en-US" sz="3200" baseline="-25000">
              <a:solidFill>
                <a:srgbClr val="FAF40C"/>
              </a:solidFill>
            </a:endParaRPr>
          </a:p>
        </p:txBody>
      </p:sp>
      <p:sp>
        <p:nvSpPr>
          <p:cNvPr id="560151" name="Oval 23"/>
          <p:cNvSpPr>
            <a:spLocks noChangeArrowheads="1"/>
          </p:cNvSpPr>
          <p:nvPr/>
        </p:nvSpPr>
        <p:spPr bwMode="auto">
          <a:xfrm>
            <a:off x="3911600" y="10668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33"/>
          <p:cNvSpPr txBox="1">
            <a:spLocks noChangeArrowheads="1"/>
          </p:cNvSpPr>
          <p:nvPr/>
        </p:nvSpPr>
        <p:spPr bwMode="auto">
          <a:xfrm>
            <a:off x="1041400" y="415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a:latin typeface="Arial" charset="0"/>
              </a:rPr>
              <a:t>TAKE IT A STEP FURTHER…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THE LINE OF DAVID:</a:t>
            </a:r>
            <a:r>
              <a:rPr lang="en-US" sz="1800" dirty="0">
                <a:solidFill>
                  <a:schemeClr val="folHlink"/>
                </a:solidFill>
                <a:latin typeface="Times New Roman" charset="0"/>
              </a:rPr>
              <a:t>  </a:t>
            </a:r>
            <a:r>
              <a:rPr lang="en-US" sz="2400" dirty="0">
                <a:solidFill>
                  <a:schemeClr val="folHlink"/>
                </a:solidFill>
                <a:latin typeface="Times New Roman" charset="0"/>
              </a:rPr>
              <a:t>The </a:t>
            </a:r>
            <a:r>
              <a:rPr lang="en-US" sz="2400">
                <a:solidFill>
                  <a:schemeClr val="folHlink"/>
                </a:solidFill>
                <a:latin typeface="Times New Roman" charset="0"/>
              </a:rPr>
              <a:t>Royal Genealogy </a:t>
            </a:r>
            <a:r>
              <a:rPr lang="en-US" sz="2400" dirty="0">
                <a:solidFill>
                  <a:schemeClr val="folHlink"/>
                </a:solidFill>
                <a:latin typeface="Times New Roman" charset="0"/>
              </a:rPr>
              <a:t>of Jesus Christ*</a:t>
            </a:r>
            <a:endParaRPr lang="en-US" sz="1800" dirty="0">
              <a:solidFill>
                <a:schemeClr val="folHlink"/>
              </a:solidFill>
              <a:latin typeface="Times New Roman" charset="0"/>
            </a:endParaRPr>
          </a:p>
        </p:txBody>
      </p:sp>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p>
        </p:txBody>
      </p:sp>
      <p:sp>
        <p:nvSpPr>
          <p:cNvPr id="100355"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5360" name="Text Box 48"/>
          <p:cNvSpPr txBox="1">
            <a:spLocks noChangeArrowheads="1"/>
          </p:cNvSpPr>
          <p:nvPr/>
        </p:nvSpPr>
        <p:spPr bwMode="auto">
          <a:xfrm>
            <a:off x="482600" y="2633663"/>
            <a:ext cx="4117975" cy="2487612"/>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dirty="0">
                <a:solidFill>
                  <a:srgbClr val="14FF7E"/>
                </a:solidFill>
                <a:effectLst>
                  <a:outerShdw blurRad="50800" dist="76200" dir="2700000" algn="tl" rotWithShape="0">
                    <a:srgbClr val="000000"/>
                  </a:outerShdw>
                </a:effectLst>
                <a:latin typeface="Arial" charset="0"/>
                <a:ea typeface="+mn-ea"/>
                <a:cs typeface="+mn-cs"/>
              </a:rPr>
              <a:t>• THE </a:t>
            </a:r>
            <a:r>
              <a:rPr lang="en-US" sz="2800" u="sng" dirty="0">
                <a:solidFill>
                  <a:schemeClr val="folHlink"/>
                </a:solidFill>
                <a:effectLst>
                  <a:outerShdw blurRad="50800" dist="76200" dir="2700000" algn="tl" rotWithShape="0">
                    <a:srgbClr val="000000"/>
                  </a:outerShdw>
                </a:effectLst>
                <a:latin typeface="Arial" charset="0"/>
                <a:ea typeface="+mn-ea"/>
                <a:cs typeface="+mn-cs"/>
              </a:rPr>
              <a:t>BLOOD</a:t>
            </a:r>
            <a:r>
              <a:rPr lang="en-US" sz="2800" dirty="0">
                <a:solidFill>
                  <a:srgbClr val="14FF7E"/>
                </a:solidFill>
                <a:effectLst>
                  <a:outerShdw blurRad="50800" dist="76200" dir="2700000" algn="tl" rotWithShape="0">
                    <a:srgbClr val="000000"/>
                  </a:outerShdw>
                </a:effectLst>
                <a:latin typeface="Arial" charset="0"/>
                <a:ea typeface="+mn-ea"/>
                <a:cs typeface="+mn-cs"/>
              </a:rPr>
              <a:t> LINE</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effectLst>
                  <a:outerShdw blurRad="50800" dist="76200" dir="2700000" algn="tl" rotWithShape="0">
                    <a:srgbClr val="000000"/>
                  </a:outerShdw>
                </a:effectLst>
                <a:latin typeface="Arial" charset="0"/>
                <a:ea typeface="+mn-ea"/>
                <a:cs typeface="+mn-cs"/>
              </a:rPr>
              <a:t>• Backward to Adam</a:t>
            </a:r>
          </a:p>
          <a:p>
            <a:pPr>
              <a:lnSpc>
                <a:spcPct val="50000"/>
              </a:lnSpc>
              <a:spcBef>
                <a:spcPct val="50000"/>
              </a:spcBef>
              <a:defRPr/>
            </a:pPr>
            <a:r>
              <a:rPr lang="en-US" sz="2000" dirty="0">
                <a:effectLst>
                  <a:outerShdw blurRad="50800" dist="76200" dir="2700000" algn="tl" rotWithShape="0">
                    <a:srgbClr val="000000"/>
                  </a:outerShdw>
                </a:effectLst>
                <a:latin typeface="Arial" charset="0"/>
                <a:ea typeface="+mn-ea"/>
                <a:cs typeface="+mn-cs"/>
              </a:rPr>
              <a:t>     </a:t>
            </a:r>
            <a:r>
              <a:rPr lang="en-US" sz="2000" dirty="0">
                <a:solidFill>
                  <a:srgbClr val="14FF7E"/>
                </a:solidFill>
                <a:effectLst>
                  <a:outerShdw blurRad="50800" dist="76200" dir="2700000" algn="tl" rotWithShape="0">
                    <a:srgbClr val="000000"/>
                  </a:outerShdw>
                </a:effectLst>
                <a:latin typeface="Arial" charset="0"/>
                <a:ea typeface="+mn-ea"/>
                <a:cs typeface="+mn-cs"/>
              </a:rPr>
              <a:t> through Mary,</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the Lineal Descent</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 </a:t>
            </a:r>
            <a:r>
              <a:rPr lang="en-US" sz="2000">
                <a:solidFill>
                  <a:srgbClr val="14FF7E"/>
                </a:solidFill>
                <a:effectLst>
                  <a:outerShdw blurRad="50800" dist="76200" dir="2700000" algn="tl" rotWithShape="0">
                    <a:srgbClr val="000000"/>
                  </a:outerShdw>
                </a:effectLst>
                <a:latin typeface="Arial" charset="0"/>
                <a:ea typeface="+mn-ea"/>
                <a:cs typeface="+mn-cs"/>
              </a:rPr>
              <a:t>Personal Genealogy</a:t>
            </a:r>
            <a:r>
              <a:rPr lang="en-US" sz="2000" dirty="0">
                <a:solidFill>
                  <a:srgbClr val="14FF7E"/>
                </a:solidFill>
                <a:effectLst>
                  <a:outerShdw blurRad="50800" dist="76200" dir="2700000" algn="tl" rotWithShape="0">
                    <a:srgbClr val="000000"/>
                  </a:outerShdw>
                </a:effectLst>
                <a:latin typeface="Arial" charset="0"/>
                <a:ea typeface="+mn-ea"/>
                <a:cs typeface="+mn-cs"/>
              </a:rPr>
              <a:t>,</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through Mary</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 Seed of the House of David</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a:effectLst>
                  <a:outerShdw blurRad="50800" dist="76200" dir="2700000" algn="tl" rotWithShape="0">
                    <a:srgbClr val="000000"/>
                  </a:outerShdw>
                </a:effectLst>
                <a:latin typeface="Arial" charset="0"/>
                <a:ea typeface="+mn-ea"/>
                <a:cs typeface="+mn-cs"/>
              </a:rPr>
              <a:t>(2 Sam. 7:12-13;  Rom. 1:3)</a:t>
            </a:r>
            <a:r>
              <a:rPr lang="en-US" sz="2000" u="sng" dirty="0">
                <a:effectLst>
                  <a:outerShdw blurRad="50800" dist="76200" dir="2700000" algn="tl" rotWithShape="0">
                    <a:srgbClr val="000000"/>
                  </a:outerShdw>
                </a:effectLst>
                <a:latin typeface="Arial" charset="0"/>
                <a:ea typeface="+mn-ea"/>
                <a:cs typeface="+mn-cs"/>
              </a:rPr>
              <a:t> </a:t>
            </a:r>
          </a:p>
        </p:txBody>
      </p:sp>
      <p:sp>
        <p:nvSpPr>
          <p:cNvPr id="525361" name="Text Box 49"/>
          <p:cNvSpPr txBox="1">
            <a:spLocks noChangeArrowheads="1"/>
          </p:cNvSpPr>
          <p:nvPr/>
        </p:nvSpPr>
        <p:spPr bwMode="auto">
          <a:xfrm>
            <a:off x="4862513" y="2660650"/>
            <a:ext cx="3890962" cy="2303463"/>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a:solidFill>
                  <a:srgbClr val="14FF7E"/>
                </a:solidFill>
                <a:effectLst>
                  <a:outerShdw blurRad="50800" dist="76200" dir="2700000" algn="tl" rotWithShape="0">
                    <a:srgbClr val="000000"/>
                  </a:outerShdw>
                </a:effectLst>
                <a:latin typeface="Arial" charset="0"/>
                <a:ea typeface="+mn-ea"/>
                <a:cs typeface="+mn-cs"/>
              </a:rPr>
              <a:t>• THE </a:t>
            </a:r>
            <a:r>
              <a:rPr lang="en-US" sz="2800" u="sng">
                <a:solidFill>
                  <a:schemeClr val="folHlink"/>
                </a:solidFill>
                <a:effectLst>
                  <a:outerShdw blurRad="50800" dist="76200" dir="2700000" algn="tl" rotWithShape="0">
                    <a:srgbClr val="000000"/>
                  </a:outerShdw>
                </a:effectLst>
                <a:latin typeface="Arial" charset="0"/>
                <a:ea typeface="+mn-ea"/>
                <a:cs typeface="+mn-cs"/>
              </a:rPr>
              <a:t>ROYAL,</a:t>
            </a:r>
          </a:p>
          <a:p>
            <a:pPr>
              <a:lnSpc>
                <a:spcPct val="50000"/>
              </a:lnSpc>
              <a:spcBef>
                <a:spcPct val="50000"/>
              </a:spcBef>
              <a:defRPr/>
            </a:pPr>
            <a:r>
              <a:rPr lang="en-US" sz="2800">
                <a:solidFill>
                  <a:schemeClr val="folHlink"/>
                </a:solidFill>
                <a:effectLst>
                  <a:outerShdw blurRad="50800" dist="76200" dir="2700000" algn="tl" rotWithShape="0">
                    <a:srgbClr val="000000"/>
                  </a:outerShdw>
                </a:effectLst>
                <a:latin typeface="Arial" charset="0"/>
                <a:ea typeface="+mn-ea"/>
                <a:cs typeface="+mn-cs"/>
              </a:rPr>
              <a:t>	     </a:t>
            </a:r>
            <a:r>
              <a:rPr lang="en-US" sz="2800" u="sng">
                <a:solidFill>
                  <a:schemeClr val="folHlink"/>
                </a:solidFill>
                <a:effectLst>
                  <a:outerShdw blurRad="50800" dist="76200" dir="2700000" algn="tl" rotWithShape="0">
                    <a:srgbClr val="000000"/>
                  </a:outerShdw>
                </a:effectLst>
                <a:latin typeface="Arial" charset="0"/>
                <a:ea typeface="+mn-ea"/>
                <a:cs typeface="+mn-cs"/>
              </a:rPr>
              <a:t>LEGAL</a:t>
            </a:r>
            <a:r>
              <a:rPr lang="en-US" sz="2800">
                <a:solidFill>
                  <a:srgbClr val="14FF7E"/>
                </a:solidFill>
                <a:effectLst>
                  <a:outerShdw blurRad="50800" dist="76200" dir="2700000" algn="tl" rotWithShape="0">
                    <a:srgbClr val="000000"/>
                  </a:outerShdw>
                </a:effectLst>
                <a:latin typeface="Arial" charset="0"/>
                <a:ea typeface="+mn-ea"/>
                <a:cs typeface="+mn-cs"/>
              </a:rPr>
              <a:t> LINE</a:t>
            </a:r>
            <a:endParaRPr lang="en-US" sz="200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a:effectLst>
                  <a:outerShdw blurRad="50800" dist="76200" dir="2700000" algn="tl" rotWithShape="0">
                    <a:srgbClr val="000000"/>
                  </a:outerShdw>
                </a:effectLst>
                <a:latin typeface="Arial" charset="0"/>
                <a:ea typeface="+mn-ea"/>
                <a:cs typeface="+mn-cs"/>
              </a:rPr>
              <a:t>• Forward from Abraham</a:t>
            </a:r>
          </a:p>
          <a:p>
            <a:pPr>
              <a:lnSpc>
                <a:spcPct val="50000"/>
              </a:lnSpc>
              <a:spcBef>
                <a:spcPct val="50000"/>
              </a:spcBef>
              <a:defRPr/>
            </a:pPr>
            <a:r>
              <a:rPr lang="en-US" sz="2000">
                <a:effectLst>
                  <a:outerShdw blurRad="50800" dist="76200" dir="2700000" algn="tl" rotWithShape="0">
                    <a:srgbClr val="000000"/>
                  </a:outerShdw>
                </a:effectLst>
                <a:latin typeface="Arial" charset="0"/>
                <a:ea typeface="+mn-ea"/>
                <a:cs typeface="+mn-cs"/>
              </a:rPr>
              <a:t>     </a:t>
            </a:r>
            <a:r>
              <a:rPr lang="en-US" sz="2000">
                <a:solidFill>
                  <a:srgbClr val="14FF7E"/>
                </a:solidFill>
                <a:effectLst>
                  <a:outerShdw blurRad="50800" dist="76200" dir="2700000" algn="tl" rotWithShape="0">
                    <a:srgbClr val="000000"/>
                  </a:outerShdw>
                </a:effectLst>
                <a:latin typeface="Arial" charset="0"/>
                <a:ea typeface="+mn-ea"/>
                <a:cs typeface="+mn-cs"/>
              </a:rPr>
              <a:t>Son of David,</a:t>
            </a:r>
          </a:p>
          <a:p>
            <a:pPr>
              <a:lnSpc>
                <a:spcPct val="50000"/>
              </a:lnSpc>
              <a:spcBef>
                <a:spcPct val="50000"/>
              </a:spcBef>
              <a:defRPr/>
            </a:pPr>
            <a:r>
              <a:rPr lang="en-US" sz="2000">
                <a:solidFill>
                  <a:srgbClr val="14FF7E"/>
                </a:solidFill>
                <a:effectLst>
                  <a:outerShdw blurRad="50800" dist="76200" dir="2700000" algn="tl" rotWithShape="0">
                    <a:srgbClr val="000000"/>
                  </a:outerShdw>
                </a:effectLst>
                <a:latin typeface="Arial" charset="0"/>
                <a:ea typeface="+mn-ea"/>
                <a:cs typeface="+mn-cs"/>
              </a:rPr>
              <a:t>     through Joseph</a:t>
            </a:r>
          </a:p>
          <a:p>
            <a:pPr>
              <a:lnSpc>
                <a:spcPct val="50000"/>
              </a:lnSpc>
              <a:spcBef>
                <a:spcPct val="50000"/>
              </a:spcBef>
              <a:defRPr/>
            </a:pPr>
            <a:r>
              <a:rPr lang="en-US" sz="2000">
                <a:solidFill>
                  <a:srgbClr val="14FF7E"/>
                </a:solidFill>
                <a:effectLst>
                  <a:outerShdw blurRad="50800" dist="76200" dir="2700000" algn="tl" rotWithShape="0">
                    <a:srgbClr val="000000"/>
                  </a:outerShdw>
                </a:effectLst>
                <a:latin typeface="Arial" charset="0"/>
                <a:ea typeface="+mn-ea"/>
                <a:cs typeface="+mn-cs"/>
              </a:rPr>
              <a:t>• The Legal Line</a:t>
            </a:r>
          </a:p>
          <a:p>
            <a:pPr>
              <a:lnSpc>
                <a:spcPct val="50000"/>
              </a:lnSpc>
              <a:spcBef>
                <a:spcPct val="50000"/>
              </a:spcBef>
              <a:defRPr/>
            </a:pPr>
            <a:r>
              <a:rPr lang="en-US" sz="2000">
                <a:solidFill>
                  <a:srgbClr val="14FF7E"/>
                </a:solidFill>
                <a:effectLst>
                  <a:outerShdw blurRad="50800" dist="76200" dir="2700000" algn="tl" rotWithShape="0">
                    <a:srgbClr val="000000"/>
                  </a:outerShdw>
                </a:effectLst>
                <a:latin typeface="Arial" charset="0"/>
                <a:ea typeface="+mn-ea"/>
                <a:cs typeface="+mn-cs"/>
              </a:rPr>
              <a:t>• A Revelation to the Jew</a:t>
            </a:r>
          </a:p>
        </p:txBody>
      </p:sp>
      <p:sp>
        <p:nvSpPr>
          <p:cNvPr id="525362" name="Text Box 50"/>
          <p:cNvSpPr txBox="1">
            <a:spLocks noChangeArrowheads="1"/>
          </p:cNvSpPr>
          <p:nvPr/>
        </p:nvSpPr>
        <p:spPr bwMode="auto">
          <a:xfrm>
            <a:off x="822325" y="687388"/>
            <a:ext cx="7462838" cy="6365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200">
                <a:solidFill>
                  <a:srgbClr val="FFFF00"/>
                </a:solidFill>
                <a:ea typeface="+mn-ea"/>
                <a:cs typeface="+mn-cs"/>
              </a:rPr>
              <a:t>BACK TO STUDY HELP #16</a:t>
            </a:r>
          </a:p>
        </p:txBody>
      </p:sp>
      <p:sp>
        <p:nvSpPr>
          <p:cNvPr id="525363" name="Text Box 51"/>
          <p:cNvSpPr txBox="1">
            <a:spLocks noChangeArrowheads="1"/>
          </p:cNvSpPr>
          <p:nvPr/>
        </p:nvSpPr>
        <p:spPr bwMode="auto">
          <a:xfrm>
            <a:off x="433388" y="1585913"/>
            <a:ext cx="39338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a:latin typeface="Arial" charset="0"/>
                <a:ea typeface="+mn-ea"/>
                <a:cs typeface="+mn-cs"/>
              </a:rPr>
              <a:t>MARY</a:t>
            </a: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a:latin typeface="Arial" charset="0"/>
                <a:ea typeface="+mn-ea"/>
                <a:cs typeface="+mn-cs"/>
              </a:rPr>
              <a:t>JOSEPH</a:t>
            </a: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2" name="Group 60"/>
          <p:cNvGrpSpPr>
            <a:grpSpLocks/>
          </p:cNvGrpSpPr>
          <p:nvPr/>
        </p:nvGrpSpPr>
        <p:grpSpPr bwMode="auto">
          <a:xfrm>
            <a:off x="468313" y="5080000"/>
            <a:ext cx="8120062" cy="1268413"/>
            <a:chOff x="295" y="3200"/>
            <a:chExt cx="5115" cy="799"/>
          </a:xfrm>
        </p:grpSpPr>
        <p:sp>
          <p:nvSpPr>
            <p:cNvPr id="525369" name="Text Box 57"/>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a:latin typeface="Arial" charset="0"/>
                  <a:ea typeface="+mn-ea"/>
                  <a:cs typeface="+mn-cs"/>
                </a:rPr>
                <a:t>The Royal Birth of Jesus Christ</a:t>
              </a: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25375" name="Text Box 63"/>
          <p:cNvSpPr txBox="1">
            <a:spLocks noChangeArrowheads="1"/>
          </p:cNvSpPr>
          <p:nvPr/>
        </p:nvSpPr>
        <p:spPr bwMode="auto">
          <a:xfrm>
            <a:off x="376238" y="2179638"/>
            <a:ext cx="3935412"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dirty="0">
                <a:solidFill>
                  <a:schemeClr val="folHlink"/>
                </a:solidFill>
                <a:latin typeface="Helvetica" charset="0"/>
                <a:ea typeface="+mn-ea"/>
                <a:cs typeface="+mn-cs"/>
              </a:rPr>
              <a:t>Luke 3:23-38</a:t>
            </a:r>
          </a:p>
        </p:txBody>
      </p:sp>
      <p:sp>
        <p:nvSpPr>
          <p:cNvPr id="525376" name="Text Box 64"/>
          <p:cNvSpPr txBox="1">
            <a:spLocks noChangeArrowheads="1"/>
          </p:cNvSpPr>
          <p:nvPr/>
        </p:nvSpPr>
        <p:spPr bwMode="auto">
          <a:xfrm>
            <a:off x="4786313" y="2212975"/>
            <a:ext cx="3879850"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dirty="0">
                <a:solidFill>
                  <a:schemeClr val="folHlink"/>
                </a:solidFill>
                <a:latin typeface="Helvetica" charset="0"/>
                <a:ea typeface="+mn-ea"/>
                <a:cs typeface="+mn-cs"/>
              </a:rPr>
              <a:t>Matt. 1:1-17</a:t>
            </a:r>
          </a:p>
        </p:txBody>
      </p:sp>
      <p:sp>
        <p:nvSpPr>
          <p:cNvPr id="100366"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5382"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0369" name="Text Box 72"/>
          <p:cNvSpPr txBox="1">
            <a:spLocks noChangeArrowheads="1"/>
          </p:cNvSpPr>
          <p:nvPr/>
        </p:nvSpPr>
        <p:spPr bwMode="auto">
          <a:xfrm>
            <a:off x="8524875" y="645636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up)">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670550" y="581025"/>
            <a:ext cx="3473450"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a:ea typeface="+mn-ea"/>
                <a:cs typeface="+mn-cs"/>
              </a:rPr>
              <a:t>MODEL OF  ANCIENT  JERUSALEM AT TIME OF JESUS</a:t>
            </a:r>
          </a:p>
        </p:txBody>
      </p:sp>
      <p:sp>
        <p:nvSpPr>
          <p:cNvPr id="10240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6276" name="Text Box 4"/>
          <p:cNvSpPr txBox="1">
            <a:spLocks noChangeArrowheads="1"/>
          </p:cNvSpPr>
          <p:nvPr/>
        </p:nvSpPr>
        <p:spPr bwMode="auto">
          <a:xfrm>
            <a:off x="30163" y="4083050"/>
            <a:ext cx="3856037"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dirty="0">
                <a:ea typeface="+mn-ea"/>
                <a:cs typeface="+mn-cs"/>
              </a:rPr>
              <a:t>EASTERN ENTRANCE TO HERODIAN TEMPLE OF JESUS</a:t>
            </a:r>
            <a:r>
              <a:rPr lang="fr-FR" sz="2800" dirty="0">
                <a:ea typeface="+mn-ea"/>
                <a:cs typeface="+mn-cs"/>
              </a:rPr>
              <a:t>'</a:t>
            </a:r>
            <a:r>
              <a:rPr lang="en-US" sz="2800" dirty="0">
                <a:ea typeface="+mn-ea"/>
                <a:cs typeface="+mn-cs"/>
              </a:rPr>
              <a:t> TIME</a:t>
            </a: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629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207963"/>
            <a:ext cx="8296275" cy="3408362"/>
            <a:chOff x="166" y="131"/>
            <a:chExt cx="5226" cy="2147"/>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131"/>
              <a:ext cx="2109" cy="44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dirty="0"/>
                <a:t>THE </a:t>
              </a:r>
              <a:r>
                <a:rPr lang="en-US" altLang="ja-JP" sz="2000" dirty="0"/>
                <a:t>"</a:t>
              </a:r>
              <a:r>
                <a:rPr lang="en-US" sz="2000" dirty="0"/>
                <a:t>SECOND TEMPLE</a:t>
              </a:r>
              <a:r>
                <a:rPr lang="en-US" altLang="ja-JP" sz="2000" dirty="0"/>
                <a:t>"</a:t>
              </a:r>
              <a:r>
                <a:rPr lang="en-US" sz="2000" dirty="0"/>
                <a:t> BY HEROD THE GREAT</a:t>
              </a:r>
              <a:endParaRPr lang="en-US" dirty="0"/>
            </a:p>
          </p:txBody>
        </p:sp>
      </p:grpSp>
      <p:grpSp>
        <p:nvGrpSpPr>
          <p:cNvPr id="3" name="Group 57"/>
          <p:cNvGrpSpPr>
            <a:grpSpLocks/>
          </p:cNvGrpSpPr>
          <p:nvPr/>
        </p:nvGrpSpPr>
        <p:grpSpPr bwMode="auto">
          <a:xfrm>
            <a:off x="4365625" y="1493838"/>
            <a:ext cx="4608513" cy="3240087"/>
            <a:chOff x="2750" y="941"/>
            <a:chExt cx="2903" cy="2041"/>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431" y="941"/>
              <a:ext cx="2222" cy="2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a:t>THE MOUNT OF OLIVES</a:t>
              </a:r>
              <a:endParaRPr lang="en-US"/>
            </a:p>
          </p:txBody>
        </p:sp>
      </p:grpSp>
      <p:sp>
        <p:nvSpPr>
          <p:cNvPr id="104451"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39349"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grpSp>
        <p:nvGrpSpPr>
          <p:cNvPr id="4" name="Group 56"/>
          <p:cNvGrpSpPr>
            <a:grpSpLocks/>
          </p:cNvGrpSpPr>
          <p:nvPr/>
        </p:nvGrpSpPr>
        <p:grpSpPr bwMode="auto">
          <a:xfrm>
            <a:off x="812800" y="3273425"/>
            <a:ext cx="7956550" cy="3233738"/>
            <a:chOff x="512" y="2062"/>
            <a:chExt cx="5012" cy="2037"/>
          </a:xfrm>
        </p:grpSpPr>
        <p:sp>
          <p:nvSpPr>
            <p:cNvPr id="439343" name="Text Box 47"/>
            <p:cNvSpPr txBox="1">
              <a:spLocks noChangeArrowheads="1"/>
            </p:cNvSpPr>
            <p:nvPr/>
          </p:nvSpPr>
          <p:spPr bwMode="auto">
            <a:xfrm>
              <a:off x="3272" y="3270"/>
              <a:ext cx="2252" cy="44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000" dirty="0">
                  <a:ea typeface="+mn-ea"/>
                  <a:cs typeface="+mn-cs"/>
                </a:rPr>
                <a:t>ANCIENT OLIVES IN GETHSEMANE</a:t>
              </a:r>
              <a:r>
                <a:rPr lang="fr-FR" sz="2000" dirty="0">
                  <a:ea typeface="+mn-ea"/>
                  <a:cs typeface="+mn-cs"/>
                </a:rPr>
                <a:t>'</a:t>
              </a:r>
              <a:r>
                <a:rPr lang="en-US" sz="2000" dirty="0">
                  <a:ea typeface="+mn-ea"/>
                  <a:cs typeface="+mn-cs"/>
                </a:rPr>
                <a:t>S GARDEN</a:t>
              </a: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00" name="Rectangle 4"/>
          <p:cNvSpPr>
            <a:spLocks noChangeArrowheads="1"/>
          </p:cNvSpPr>
          <p:nvPr/>
        </p:nvSpPr>
        <p:spPr bwMode="auto">
          <a:xfrm>
            <a:off x="2735263" y="85566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rPr>
              <a:t>ABRAHAMIC COVENANT</a:t>
            </a:r>
            <a:endParaRPr lang="en-US" sz="4000" i="1">
              <a:solidFill>
                <a:schemeClr val="tx2"/>
              </a:solidFill>
              <a:latin typeface="Kosher-Normal" charset="0"/>
            </a:endParaRPr>
          </a:p>
        </p:txBody>
      </p:sp>
      <p:sp>
        <p:nvSpPr>
          <p:cNvPr id="516101"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The Call     to </a:t>
            </a:r>
            <a:r>
              <a:rPr lang="en-US" sz="2400">
                <a:solidFill>
                  <a:srgbClr val="FD2558"/>
                </a:solidFill>
                <a:latin typeface="Helvetica" charset="0"/>
                <a:ea typeface="+mn-ea"/>
                <a:cs typeface="+mn-cs"/>
              </a:rPr>
              <a:t>Abraham        </a:t>
            </a:r>
            <a:r>
              <a:rPr lang="en-US" sz="2400">
                <a:latin typeface="Helvetica" charset="0"/>
                <a:ea typeface="+mn-ea"/>
                <a:cs typeface="+mn-cs"/>
              </a:rPr>
              <a:t> Gen. </a:t>
            </a:r>
            <a:r>
              <a:rPr lang="en-US" sz="2400" dirty="0">
                <a:latin typeface="Helvetica" charset="0"/>
                <a:ea typeface="+mn-ea"/>
                <a:cs typeface="+mn-cs"/>
              </a:rPr>
              <a:t>12:1-3</a:t>
            </a:r>
          </a:p>
        </p:txBody>
      </p:sp>
      <p:sp>
        <p:nvSpPr>
          <p:cNvPr id="516102"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LAND</a:t>
            </a: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6508"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11" name="Text Box 15"/>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D2558"/>
                </a:solidFill>
                <a:latin typeface="Helvetica" charset="0"/>
              </a:rPr>
              <a:t>The </a:t>
            </a:r>
            <a:r>
              <a:rPr lang="en-US" sz="2400">
                <a:solidFill>
                  <a:srgbClr val="FD2558"/>
                </a:solidFill>
                <a:latin typeface="Helvetica" charset="0"/>
              </a:rPr>
              <a:t>Covenant</a:t>
            </a:r>
            <a:r>
              <a:rPr lang="en-US" sz="2400">
                <a:latin typeface="Helvetica" charset="0"/>
              </a:rPr>
              <a:t>  Gen. </a:t>
            </a:r>
            <a:r>
              <a:rPr lang="en-US" sz="2400" dirty="0">
                <a:latin typeface="Helvetica" charset="0"/>
              </a:rPr>
              <a:t>15:9-18</a:t>
            </a:r>
            <a:endParaRPr lang="en-US" sz="2000" b="0" dirty="0"/>
          </a:p>
        </p:txBody>
      </p:sp>
      <p:sp>
        <p:nvSpPr>
          <p:cNvPr id="516114"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SEED</a:t>
            </a:r>
          </a:p>
        </p:txBody>
      </p:sp>
      <p:sp>
        <p:nvSpPr>
          <p:cNvPr id="516115"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mn-ea"/>
                <a:cs typeface="+mn-cs"/>
              </a:rPr>
              <a:t>BLESSING</a:t>
            </a:r>
          </a:p>
        </p:txBody>
      </p:sp>
      <p:sp>
        <p:nvSpPr>
          <p:cNvPr id="516116"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13:15</a:t>
            </a:r>
          </a:p>
        </p:txBody>
      </p:sp>
      <p:sp>
        <p:nvSpPr>
          <p:cNvPr id="516117" name="Rectangle 21"/>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12:1</a:t>
            </a:r>
          </a:p>
        </p:txBody>
      </p:sp>
      <p:sp>
        <p:nvSpPr>
          <p:cNvPr id="516121"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12:2</a:t>
            </a:r>
          </a:p>
        </p:txBody>
      </p:sp>
      <p:sp>
        <p:nvSpPr>
          <p:cNvPr id="516122"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12:3</a:t>
            </a:r>
          </a:p>
        </p:txBody>
      </p:sp>
      <p:sp>
        <p:nvSpPr>
          <p:cNvPr id="516123"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13:14-16</a:t>
            </a:r>
          </a:p>
        </p:txBody>
      </p:sp>
      <p:sp>
        <p:nvSpPr>
          <p:cNvPr id="516124" name="Rectangle 28"/>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15:9-18</a:t>
            </a:r>
          </a:p>
        </p:txBody>
      </p:sp>
      <p:sp>
        <p:nvSpPr>
          <p:cNvPr id="516125" name="Rectangle 29"/>
          <p:cNvSpPr>
            <a:spLocks noChangeArrowheads="1"/>
          </p:cNvSpPr>
          <p:nvPr/>
        </p:nvSpPr>
        <p:spPr bwMode="auto">
          <a:xfrm>
            <a:off x="201613" y="61499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6126"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27"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29" name="Rectangle 33"/>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mn-ea"/>
                <a:cs typeface="+mn-cs"/>
              </a:rPr>
              <a:t>The Amplified Subcovenants</a:t>
            </a:r>
          </a:p>
        </p:txBody>
      </p:sp>
      <p:sp>
        <p:nvSpPr>
          <p:cNvPr id="516130" name="Rectangle 34"/>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ETERNAL</a:t>
            </a:r>
          </a:p>
        </p:txBody>
      </p:sp>
      <p:sp>
        <p:nvSpPr>
          <p:cNvPr id="516131"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LITERAL</a:t>
            </a:r>
          </a:p>
        </p:txBody>
      </p:sp>
      <p:sp>
        <p:nvSpPr>
          <p:cNvPr id="516132"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charset="0"/>
                <a:ea typeface="+mn-ea"/>
                <a:cs typeface="+mn-cs"/>
              </a:rPr>
              <a:t>UNCONDITIONAL</a:t>
            </a:r>
          </a:p>
        </p:txBody>
      </p:sp>
      <p:sp>
        <p:nvSpPr>
          <p:cNvPr id="106526" name="Text Box 5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06527" name="Text Box 5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56" name="Rectangle 60"/>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mn-ea"/>
                <a:cs typeface="+mn-cs"/>
              </a:rPr>
              <a:t>  Land</a:t>
            </a:r>
          </a:p>
        </p:txBody>
      </p:sp>
      <p:sp>
        <p:nvSpPr>
          <p:cNvPr id="516157" name="Rectangle 61"/>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Deut. 30:1-10</a:t>
            </a:r>
          </a:p>
        </p:txBody>
      </p:sp>
      <p:sp>
        <p:nvSpPr>
          <p:cNvPr id="516158" name="Rectangle 62"/>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mn-ea"/>
                <a:cs typeface="+mn-cs"/>
              </a:rPr>
              <a:t>Davidic</a:t>
            </a:r>
          </a:p>
        </p:txBody>
      </p:sp>
      <p:sp>
        <p:nvSpPr>
          <p:cNvPr id="516159" name="Rectangle 63"/>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2 Sam. 7:4-16</a:t>
            </a:r>
          </a:p>
        </p:txBody>
      </p:sp>
      <p:sp>
        <p:nvSpPr>
          <p:cNvPr id="516160" name="Rectangle 64"/>
          <p:cNvSpPr>
            <a:spLocks noChangeArrowheads="1"/>
          </p:cNvSpPr>
          <p:nvPr/>
        </p:nvSpPr>
        <p:spPr bwMode="auto">
          <a:xfrm>
            <a:off x="6799263" y="5246688"/>
            <a:ext cx="995362"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mn-ea"/>
                <a:cs typeface="+mn-cs"/>
              </a:rPr>
              <a:t>New</a:t>
            </a:r>
          </a:p>
        </p:txBody>
      </p:sp>
      <p:sp>
        <p:nvSpPr>
          <p:cNvPr id="516161" name="Rectangle 65"/>
          <p:cNvSpPr>
            <a:spLocks noChangeArrowheads="1"/>
          </p:cNvSpPr>
          <p:nvPr/>
        </p:nvSpPr>
        <p:spPr bwMode="auto">
          <a:xfrm>
            <a:off x="6494463" y="5721350"/>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Jer. 31:31-34</a:t>
            </a:r>
          </a:p>
        </p:txBody>
      </p:sp>
      <p:grpSp>
        <p:nvGrpSpPr>
          <p:cNvPr id="106534"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6168" name="AutoShape 72"/>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47" name="Rectangle 5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6150"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516154" name="Rectangle 58"/>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106539" name="Text Box 71"/>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16170" name="WordArt 74"/>
          <p:cNvSpPr>
            <a:spLocks noChangeArrowheads="1" noChangeShapeType="1" noTextEdit="1"/>
          </p:cNvSpPr>
          <p:nvPr/>
        </p:nvSpPr>
        <p:spPr bwMode="auto">
          <a:xfrm>
            <a:off x="536575" y="323850"/>
            <a:ext cx="8067675" cy="57277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NEW</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COVENANT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fade">
                                      <p:cBhvr>
                                        <p:cTn id="7" dur="1000"/>
                                        <p:tgtEl>
                                          <p:spTgt spid="51612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fade">
                                      <p:cBhvr>
                                        <p:cTn id="11" dur="1000"/>
                                        <p:tgtEl>
                                          <p:spTgt spid="51616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fade">
                                      <p:cBhvr>
                                        <p:cTn id="15" dur="1000"/>
                                        <p:tgtEl>
                                          <p:spTgt spid="51616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528" fill="hold" grpId="0" nodeType="afterEffect">
                                  <p:stCondLst>
                                    <p:cond delay="150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P spid="51617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146438" name="Rectangle 6"/>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latin typeface="Times New Roman" charset="0"/>
              </a:rPr>
              <a:t>Jeremiah 31</a:t>
            </a:r>
          </a:p>
          <a:p>
            <a:pPr algn="ctr">
              <a:defRPr/>
            </a:pPr>
            <a:r>
              <a:rPr lang="en-US" sz="3200">
                <a:solidFill>
                  <a:schemeClr val="folHlink"/>
                </a:solidFill>
                <a:latin typeface="Times New Roman" charset="0"/>
              </a:rPr>
              <a:t>THE NEW COVENANT</a:t>
            </a:r>
            <a:endParaRPr lang="en-US" sz="3200">
              <a:solidFill>
                <a:schemeClr val="tx2"/>
              </a:solidFill>
              <a:latin typeface="Times New Roman" charset="0"/>
            </a:endParaRPr>
          </a:p>
        </p:txBody>
      </p:sp>
      <p:sp>
        <p:nvSpPr>
          <p:cNvPr id="146447" name="AutoShape 15"/>
          <p:cNvSpPr>
            <a:spLocks noChangeArrowheads="1"/>
          </p:cNvSpPr>
          <p:nvPr/>
        </p:nvSpPr>
        <p:spPr bwMode="auto">
          <a:xfrm>
            <a:off x="3378200" y="4648200"/>
            <a:ext cx="5584825"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439" name="Text Box 7"/>
          <p:cNvSpPr txBox="1">
            <a:spLocks noChangeArrowheads="1"/>
          </p:cNvSpPr>
          <p:nvPr/>
        </p:nvSpPr>
        <p:spPr bwMode="auto">
          <a:xfrm>
            <a:off x="3603625" y="1784350"/>
            <a:ext cx="5495925" cy="2586038"/>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a:solidFill>
                  <a:srgbClr val="99CCFF"/>
                </a:solidFill>
                <a:latin typeface="Times New Roman" charset="0"/>
              </a:rPr>
              <a:t>Jeremiah</a:t>
            </a:r>
            <a:r>
              <a:rPr lang="fr-FR" altLang="ja-JP" sz="5400" dirty="0">
                <a:solidFill>
                  <a:srgbClr val="99CCFF"/>
                </a:solidFill>
                <a:latin typeface="Times New Roman" charset="0"/>
              </a:rPr>
              <a:t>'</a:t>
            </a:r>
            <a:r>
              <a:rPr lang="en-US" sz="5400" dirty="0">
                <a:solidFill>
                  <a:srgbClr val="99CCFF"/>
                </a:solidFill>
                <a:latin typeface="Times New Roman" charset="0"/>
              </a:rPr>
              <a:t>s</a:t>
            </a:r>
            <a:r>
              <a:rPr lang="en-US" sz="5400" dirty="0">
                <a:solidFill>
                  <a:schemeClr val="folHlink"/>
                </a:solidFill>
                <a:latin typeface="Times New Roman" charset="0"/>
              </a:rPr>
              <a:t> circumstances were severe…</a:t>
            </a:r>
          </a:p>
        </p:txBody>
      </p:sp>
      <p:sp>
        <p:nvSpPr>
          <p:cNvPr id="146568" name="Text Box 136"/>
          <p:cNvSpPr txBox="1">
            <a:spLocks noChangeArrowheads="1"/>
          </p:cNvSpPr>
          <p:nvPr/>
        </p:nvSpPr>
        <p:spPr bwMode="auto">
          <a:xfrm>
            <a:off x="3362325" y="4711700"/>
            <a:ext cx="5635625" cy="9239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5400" dirty="0">
                <a:solidFill>
                  <a:schemeClr val="folHlink"/>
                </a:solidFill>
                <a:latin typeface="Times New Roman" charset="0"/>
              </a:rPr>
              <a:t>"</a:t>
            </a:r>
            <a:r>
              <a:rPr lang="en-US" sz="5400" dirty="0">
                <a:solidFill>
                  <a:schemeClr val="folHlink"/>
                </a:solidFill>
                <a:latin typeface="Times New Roman" charset="0"/>
              </a:rPr>
              <a:t>Judah in Crisis</a:t>
            </a:r>
            <a:r>
              <a:rPr lang="en-US" altLang="ja-JP" sz="5400" dirty="0">
                <a:solidFill>
                  <a:schemeClr val="folHlink"/>
                </a:solidFill>
                <a:latin typeface="Times New Roman" charset="0"/>
              </a:rPr>
              <a:t>"</a:t>
            </a:r>
            <a:endParaRPr lang="en-US" sz="5400" dirty="0">
              <a:solidFill>
                <a:schemeClr val="folHlink"/>
              </a:solidFill>
              <a:latin typeface="Times New Roman" charset="0"/>
            </a:endParaRPr>
          </a:p>
        </p:txBody>
      </p:sp>
      <p:sp>
        <p:nvSpPr>
          <p:cNvPr id="108551"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8553"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46577" name="Rectangle 1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grpSp>
        <p:nvGrpSpPr>
          <p:cNvPr id="108556" name="Group 185"/>
          <p:cNvGrpSpPr>
            <a:grpSpLocks/>
          </p:cNvGrpSpPr>
          <p:nvPr/>
        </p:nvGrpSpPr>
        <p:grpSpPr bwMode="auto">
          <a:xfrm>
            <a:off x="325438" y="1593850"/>
            <a:ext cx="3224212" cy="4176713"/>
            <a:chOff x="293" y="754"/>
            <a:chExt cx="2031" cy="263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08561" name="Group 183"/>
            <p:cNvGrpSpPr>
              <a:grpSpLocks/>
            </p:cNvGrpSpPr>
            <p:nvPr/>
          </p:nvGrpSpPr>
          <p:grpSpPr bwMode="auto">
            <a:xfrm>
              <a:off x="293" y="754"/>
              <a:ext cx="2031" cy="2574"/>
              <a:chOff x="293" y="754"/>
              <a:chExt cx="2031" cy="257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6" name="Rectangle 154"/>
              <p:cNvSpPr>
                <a:spLocks noChangeArrowheads="1"/>
              </p:cNvSpPr>
              <p:nvPr/>
            </p:nvSpPr>
            <p:spPr bwMode="auto">
              <a:xfrm>
                <a:off x="1518" y="800"/>
                <a:ext cx="806" cy="22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800">
                    <a:solidFill>
                      <a:srgbClr val="FFFF00"/>
                    </a:solidFill>
                    <a:latin typeface="Times" charset="0"/>
                    <a:ea typeface="+mn-ea"/>
                    <a:cs typeface="+mn-cs"/>
                  </a:rPr>
                  <a:t>(1000 B.C.)</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90" name="Rectangle 158"/>
              <p:cNvSpPr>
                <a:spLocks noChangeArrowheads="1"/>
              </p:cNvSpPr>
              <p:nvPr/>
            </p:nvSpPr>
            <p:spPr bwMode="auto">
              <a:xfrm>
                <a:off x="485" y="1240"/>
                <a:ext cx="1275" cy="286"/>
              </a:xfrm>
              <a:prstGeom prst="rect">
                <a:avLst/>
              </a:prstGeom>
              <a:noFill/>
              <a:ln w="12700">
                <a:noFill/>
                <a:miter lim="800000"/>
                <a:headEnd/>
                <a:tailEnd/>
              </a:ln>
              <a:effectLst/>
            </p:spPr>
            <p:txBody>
              <a:bodyPr wrap="none" lIns="90487" tIns="44450" rIns="90487" bIns="44450">
                <a:spAutoFit/>
              </a:bodyPr>
              <a:lstStyle/>
              <a:p>
                <a:pPr>
                  <a:defRPr/>
                </a:pPr>
                <a:r>
                  <a:rPr lang="en-US" sz="2400">
                    <a:solidFill>
                      <a:srgbClr val="000000"/>
                    </a:solidFill>
                    <a:effectLst>
                      <a:outerShdw blurRad="38100" dist="38100" dir="2700000" algn="tl">
                        <a:srgbClr val="FFFFFF"/>
                      </a:outerShdw>
                    </a:effectLst>
                    <a:latin typeface="Helvetica" charset="0"/>
                  </a:rPr>
                  <a:t> ••• SPLIT ••• </a:t>
                </a:r>
              </a:p>
            </p:txBody>
          </p:sp>
          <p:sp>
            <p:nvSpPr>
              <p:cNvPr id="108570" name="Rectangle 159"/>
              <p:cNvSpPr>
                <a:spLocks noChangeArrowheads="1"/>
              </p:cNvSpPr>
              <p:nvPr/>
            </p:nvSpPr>
            <p:spPr bwMode="auto">
              <a:xfrm>
                <a:off x="385" y="1761"/>
                <a:ext cx="726"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Israel</a:t>
                </a:r>
              </a:p>
            </p:txBody>
          </p:sp>
          <p:sp>
            <p:nvSpPr>
              <p:cNvPr id="108571" name="Rectangle 160"/>
              <p:cNvSpPr>
                <a:spLocks noChangeArrowheads="1"/>
              </p:cNvSpPr>
              <p:nvPr/>
            </p:nvSpPr>
            <p:spPr bwMode="auto">
              <a:xfrm>
                <a:off x="587" y="1998"/>
                <a:ext cx="1003" cy="24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10              2</a:t>
                </a:r>
              </a:p>
            </p:txBody>
          </p:sp>
          <p:sp>
            <p:nvSpPr>
              <p:cNvPr id="108572" name="Rectangle 161"/>
              <p:cNvSpPr>
                <a:spLocks noChangeArrowheads="1"/>
              </p:cNvSpPr>
              <p:nvPr/>
            </p:nvSpPr>
            <p:spPr bwMode="auto">
              <a:xfrm>
                <a:off x="514" y="2495"/>
                <a:ext cx="1226"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19-J         20-R</a:t>
                </a:r>
              </a:p>
            </p:txBody>
          </p:sp>
          <p:sp>
            <p:nvSpPr>
              <p:cNvPr id="108573" name="Rectangle 162"/>
              <p:cNvSpPr>
                <a:spLocks noChangeArrowheads="1"/>
              </p:cNvSpPr>
              <p:nvPr/>
            </p:nvSpPr>
            <p:spPr bwMode="auto">
              <a:xfrm>
                <a:off x="522" y="2734"/>
                <a:ext cx="1181"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200           350</a:t>
                </a:r>
              </a:p>
            </p:txBody>
          </p:sp>
          <p:sp>
            <p:nvSpPr>
              <p:cNvPr id="108574" name="Rectangle 163"/>
              <p:cNvSpPr>
                <a:spLocks noChangeArrowheads="1"/>
              </p:cNvSpPr>
              <p:nvPr/>
            </p:nvSpPr>
            <p:spPr bwMode="auto">
              <a:xfrm>
                <a:off x="421" y="2992"/>
                <a:ext cx="145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Assyria   Babylon</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76" name="Rectangle 165"/>
              <p:cNvSpPr>
                <a:spLocks noChangeArrowheads="1"/>
              </p:cNvSpPr>
              <p:nvPr/>
            </p:nvSpPr>
            <p:spPr bwMode="auto">
              <a:xfrm>
                <a:off x="487" y="1506"/>
                <a:ext cx="1305"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North       South</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0" name="Rectangle 168"/>
              <p:cNvSpPr>
                <a:spLocks noChangeArrowheads="1"/>
              </p:cNvSpPr>
              <p:nvPr/>
            </p:nvSpPr>
            <p:spPr bwMode="auto">
              <a:xfrm>
                <a:off x="441" y="2244"/>
                <a:ext cx="1359" cy="248"/>
              </a:xfrm>
              <a:prstGeom prst="rect">
                <a:avLst/>
              </a:prstGeom>
              <a:noFill/>
              <a:ln w="12700">
                <a:noFill/>
                <a:miter lim="800000"/>
                <a:headEnd/>
                <a:tailEnd/>
              </a:ln>
              <a:effectLst/>
            </p:spPr>
            <p:txBody>
              <a:bodyPr wrap="none" lIns="90487" tIns="44450" rIns="90487" bIns="44450">
                <a:spAutoFit/>
              </a:bodyPr>
              <a:lstStyle/>
              <a:p>
                <a:pPr algn="ctr">
                  <a:defRPr/>
                </a:pPr>
                <a:r>
                  <a:rPr lang="en-US" sz="2000">
                    <a:solidFill>
                      <a:srgbClr val="000000"/>
                    </a:solidFill>
                    <a:effectLst>
                      <a:outerShdw blurRad="38100" dist="38100" dir="2700000" algn="tl">
                        <a:srgbClr val="FFFFFF"/>
                      </a:outerShdw>
                    </a:effectLst>
                    <a:latin typeface="Helvetica" charset="0"/>
                  </a:rPr>
                  <a:t>THE PROPHETS</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81" name="Rectangle 170"/>
              <p:cNvSpPr>
                <a:spLocks noChangeArrowheads="1"/>
              </p:cNvSpPr>
              <p:nvPr/>
            </p:nvSpPr>
            <p:spPr bwMode="auto">
              <a:xfrm>
                <a:off x="706" y="1008"/>
                <a:ext cx="850"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Helvetica" charset="0"/>
                  </a:rPr>
                  <a:t>S - D - S</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85" name="Rectangle 175"/>
              <p:cNvSpPr>
                <a:spLocks noChangeArrowheads="1"/>
              </p:cNvSpPr>
              <p:nvPr/>
            </p:nvSpPr>
            <p:spPr bwMode="auto">
              <a:xfrm>
                <a:off x="977" y="1768"/>
                <a:ext cx="930"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  Judah</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08589" name="Rectangle 174"/>
              <p:cNvSpPr>
                <a:spLocks noChangeArrowheads="1"/>
              </p:cNvSpPr>
              <p:nvPr/>
            </p:nvSpPr>
            <p:spPr bwMode="auto">
              <a:xfrm>
                <a:off x="293" y="754"/>
                <a:ext cx="1364"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Chicago" charset="0"/>
                  </a:rPr>
                  <a:t>ROYALTY</a:t>
                </a: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08558"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6"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8"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grpSp>
        <p:nvGrpSpPr>
          <p:cNvPr id="18439"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57" name="Rectangle 73"/>
            <p:cNvSpPr>
              <a:spLocks noChangeArrowheads="1"/>
            </p:cNvSpPr>
            <p:nvPr/>
          </p:nvSpPr>
          <p:spPr bwMode="auto">
            <a:xfrm>
              <a:off x="4978" y="317"/>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8458" name="Rectangle 74"/>
            <p:cNvSpPr>
              <a:spLocks noChangeArrowheads="1"/>
            </p:cNvSpPr>
            <p:nvPr/>
          </p:nvSpPr>
          <p:spPr bwMode="auto">
            <a:xfrm>
              <a:off x="4490" y="309"/>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8440" name="Text Box 8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8850" name="Rectangle 8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88853" name="Rectangle 8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03</a:t>
            </a:r>
          </a:p>
        </p:txBody>
      </p:sp>
      <p:sp>
        <p:nvSpPr>
          <p:cNvPr id="18443" name="Text Box 87"/>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288857" name="Text Box 89"/>
          <p:cNvSpPr txBox="1">
            <a:spLocks noChangeArrowheads="1"/>
          </p:cNvSpPr>
          <p:nvPr/>
        </p:nvSpPr>
        <p:spPr bwMode="auto">
          <a:xfrm>
            <a:off x="250825" y="320675"/>
            <a:ext cx="6858000" cy="646113"/>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en-US" sz="3600" dirty="0">
                <a:ea typeface="+mn-ea"/>
                <a:cs typeface="+mn-cs"/>
              </a:rPr>
              <a:t>REMEMBER THE CONTEXT!</a:t>
            </a:r>
          </a:p>
        </p:txBody>
      </p:sp>
      <p:sp>
        <p:nvSpPr>
          <p:cNvPr id="18445" name="Text Box 9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88863" name="Rectangle 9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88864" name="Text Box 96"/>
          <p:cNvSpPr txBox="1">
            <a:spLocks noChangeArrowheads="1"/>
          </p:cNvSpPr>
          <p:nvPr/>
        </p:nvSpPr>
        <p:spPr bwMode="auto">
          <a:xfrm>
            <a:off x="280988" y="126206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t>•	EGYPTIAN BONDAGE: 400 YEARS</a:t>
            </a:r>
          </a:p>
        </p:txBody>
      </p:sp>
      <p:sp>
        <p:nvSpPr>
          <p:cNvPr id="288865" name="Text Box 97"/>
          <p:cNvSpPr txBox="1">
            <a:spLocks noChangeArrowheads="1"/>
          </p:cNvSpPr>
          <p:nvPr/>
        </p:nvSpPr>
        <p:spPr bwMode="auto">
          <a:xfrm>
            <a:off x="293688" y="1982788"/>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t>•	POOR CULTURAL &amp; CIVIC DEVELOPMENT</a:t>
            </a:r>
          </a:p>
        </p:txBody>
      </p:sp>
      <p:sp>
        <p:nvSpPr>
          <p:cNvPr id="288867" name="Text Box 99"/>
          <p:cNvSpPr txBox="1">
            <a:spLocks noChangeArrowheads="1"/>
          </p:cNvSpPr>
          <p:nvPr/>
        </p:nvSpPr>
        <p:spPr bwMode="auto">
          <a:xfrm>
            <a:off x="292100" y="270351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t>•	RELATING TO GOD: A MYSTERY?</a:t>
            </a:r>
          </a:p>
        </p:txBody>
      </p:sp>
      <p:sp>
        <p:nvSpPr>
          <p:cNvPr id="288868" name="Text Box 100"/>
          <p:cNvSpPr txBox="1">
            <a:spLocks noChangeArrowheads="1"/>
          </p:cNvSpPr>
          <p:nvPr/>
        </p:nvSpPr>
        <p:spPr bwMode="auto">
          <a:xfrm>
            <a:off x="280988" y="3540125"/>
            <a:ext cx="8610600" cy="24415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2425" indent="-352425">
              <a:spcBef>
                <a:spcPct val="50000"/>
              </a:spcBef>
              <a:tabLst>
                <a:tab pos="573088" algn="l"/>
              </a:tabLst>
              <a:defRPr/>
            </a:pPr>
            <a:r>
              <a:rPr lang="en-US" sz="2800" dirty="0">
                <a:solidFill>
                  <a:srgbClr val="FBF43D"/>
                </a:solidFill>
                <a:latin typeface="Arial" charset="0"/>
                <a:ea typeface="+mn-ea"/>
                <a:cs typeface="+mn-cs"/>
              </a:rPr>
              <a:t>     					SO…</a:t>
            </a:r>
          </a:p>
          <a:p>
            <a:pPr marL="352425" indent="-352425">
              <a:spcBef>
                <a:spcPct val="50000"/>
              </a:spcBef>
              <a:tabLst>
                <a:tab pos="573088" algn="l"/>
              </a:tabLst>
              <a:defRPr/>
            </a:pPr>
            <a:r>
              <a:rPr lang="en-US" sz="2800" dirty="0">
                <a:solidFill>
                  <a:srgbClr val="FBF43D"/>
                </a:solidFill>
                <a:latin typeface="Arial" charset="0"/>
                <a:ea typeface="+mn-ea"/>
                <a:cs typeface="+mn-cs"/>
              </a:rPr>
              <a:t>•	THE MOSAIC LAW BECOMES A MAJOR STEP IN DEVELOPMENT OF THE ISRAELITES</a:t>
            </a:r>
            <a:r>
              <a:rPr lang="fr-FR" sz="2800" dirty="0">
                <a:solidFill>
                  <a:srgbClr val="FBF43D"/>
                </a:solidFill>
                <a:latin typeface="Arial" charset="0"/>
                <a:ea typeface="+mn-ea"/>
                <a:cs typeface="+mn-cs"/>
              </a:rPr>
              <a:t>'</a:t>
            </a:r>
            <a:r>
              <a:rPr lang="en-US" sz="2800" dirty="0">
                <a:solidFill>
                  <a:srgbClr val="FBF43D"/>
                </a:solidFill>
                <a:latin typeface="Arial" charset="0"/>
                <a:ea typeface="+mn-ea"/>
                <a:cs typeface="+mn-cs"/>
              </a:rPr>
              <a:t> RELATIONSHIP TO GOD…AND AMONG THEMSELVES!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5046" name="Rectangle 6"/>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latin typeface="Times New Roman" charset="0"/>
              </a:rPr>
              <a:t>Jeremiah 31</a:t>
            </a:r>
          </a:p>
          <a:p>
            <a:pPr algn="ctr">
              <a:defRPr/>
            </a:pPr>
            <a:r>
              <a:rPr lang="en-US" sz="3200">
                <a:solidFill>
                  <a:schemeClr val="folHlink"/>
                </a:solidFill>
                <a:latin typeface="Times New Roman" charset="0"/>
              </a:rPr>
              <a:t>THE NEW COVENANT</a:t>
            </a:r>
            <a:endParaRPr lang="en-US" sz="3200">
              <a:solidFill>
                <a:schemeClr val="tx2"/>
              </a:solidFill>
              <a:latin typeface="Times New Roman" charset="0"/>
            </a:endParaRPr>
          </a:p>
        </p:txBody>
      </p:sp>
      <p:sp>
        <p:nvSpPr>
          <p:cNvPr id="1105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0597"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5059"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48</a:t>
            </a:r>
          </a:p>
        </p:txBody>
      </p:sp>
      <p:sp>
        <p:nvSpPr>
          <p:cNvPr id="110600"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grpSp>
        <p:nvGrpSpPr>
          <p:cNvPr id="2" name="Group 23"/>
          <p:cNvGrpSpPr>
            <a:grpSpLocks/>
          </p:cNvGrpSpPr>
          <p:nvPr/>
        </p:nvGrpSpPr>
        <p:grpSpPr bwMode="auto">
          <a:xfrm>
            <a:off x="1066800" y="1912938"/>
            <a:ext cx="7397750" cy="3746500"/>
            <a:chOff x="672" y="1205"/>
            <a:chExt cx="4660" cy="2360"/>
          </a:xfrm>
        </p:grpSpPr>
        <p:sp>
          <p:nvSpPr>
            <p:cNvPr id="215043" name="Rectangle 3"/>
            <p:cNvSpPr>
              <a:spLocks noChangeArrowheads="1"/>
            </p:cNvSpPr>
            <p:nvPr/>
          </p:nvSpPr>
          <p:spPr bwMode="auto">
            <a:xfrm>
              <a:off x="3430" y="3160"/>
              <a:ext cx="897" cy="36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50000"/>
                </a:spcBef>
                <a:defRPr/>
              </a:pPr>
              <a:r>
                <a:rPr lang="en-US" sz="3200">
                  <a:latin typeface="Times New Roman" charset="0"/>
                  <a:ea typeface="+mn-ea"/>
                  <a:cs typeface="+mn-cs"/>
                </a:rPr>
                <a:t>(NIV)</a:t>
              </a:r>
            </a:p>
          </p:txBody>
        </p:sp>
        <p:sp>
          <p:nvSpPr>
            <p:cNvPr id="215062" name="Rectangle 22"/>
            <p:cNvSpPr>
              <a:spLocks noChangeArrowheads="1"/>
            </p:cNvSpPr>
            <p:nvPr/>
          </p:nvSpPr>
          <p:spPr bwMode="auto">
            <a:xfrm>
              <a:off x="672" y="1205"/>
              <a:ext cx="4660" cy="236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aseline="30000" dirty="0">
                  <a:latin typeface="Times New Roman" charset="0"/>
                </a:rPr>
                <a:t>31</a:t>
              </a:r>
              <a:r>
                <a:rPr lang="en-US" sz="4000" dirty="0">
                  <a:latin typeface="Times New Roman" charset="0"/>
                </a:rPr>
                <a:t> </a:t>
              </a:r>
              <a:r>
                <a:rPr lang="en-US" altLang="ja-JP" sz="4000" dirty="0">
                  <a:latin typeface="Times New Roman" charset="0"/>
                </a:rPr>
                <a:t>"</a:t>
              </a:r>
              <a:r>
                <a:rPr lang="en-US" sz="4000" dirty="0">
                  <a:latin typeface="Times New Roman" charset="0"/>
                </a:rPr>
                <a:t>The time is coming,</a:t>
              </a:r>
              <a:r>
                <a:rPr lang="en-US" altLang="ja-JP" sz="4000" dirty="0">
                  <a:latin typeface="Times New Roman" charset="0"/>
                </a:rPr>
                <a:t>"</a:t>
              </a:r>
              <a:r>
                <a:rPr lang="en-US" sz="4000" dirty="0">
                  <a:latin typeface="Times New Roman" charset="0"/>
                </a:rPr>
                <a:t> declares the Lord, </a:t>
              </a:r>
              <a:r>
                <a:rPr lang="en-US" altLang="ja-JP" sz="4000" dirty="0">
                  <a:latin typeface="Times New Roman" charset="0"/>
                </a:rPr>
                <a:t>"</a:t>
              </a:r>
              <a:r>
                <a:rPr lang="en-US" sz="4000" dirty="0">
                  <a:latin typeface="Times New Roman" charset="0"/>
                </a:rPr>
                <a:t>when I will make a </a:t>
              </a:r>
              <a:r>
                <a:rPr lang="en-US" sz="4000" dirty="0">
                  <a:solidFill>
                    <a:schemeClr val="folHlink"/>
                  </a:solidFill>
                  <a:latin typeface="Times New Roman" charset="0"/>
                </a:rPr>
                <a:t>new covenant</a:t>
              </a:r>
              <a:r>
                <a:rPr lang="en-US" sz="4000" dirty="0">
                  <a:solidFill>
                    <a:schemeClr val="tx2"/>
                  </a:solidFill>
                  <a:latin typeface="Times New Roman" charset="0"/>
                </a:rPr>
                <a:t> </a:t>
              </a:r>
              <a:r>
                <a:rPr lang="en-US" sz="4000" dirty="0">
                  <a:latin typeface="Times New Roman" charset="0"/>
                </a:rPr>
                <a:t>with </a:t>
              </a:r>
              <a:r>
                <a:rPr lang="en-US" sz="4000" dirty="0">
                  <a:solidFill>
                    <a:srgbClr val="FFFF00"/>
                  </a:solidFill>
                  <a:latin typeface="Times New Roman" charset="0"/>
                </a:rPr>
                <a:t>the house of Israel </a:t>
              </a:r>
              <a:r>
                <a:rPr lang="en-US" sz="4000" i="1" dirty="0">
                  <a:latin typeface="Times New Roman" charset="0"/>
                </a:rPr>
                <a:t>[the Northern Kingdom]</a:t>
              </a:r>
              <a:r>
                <a:rPr lang="en-US" sz="4000" dirty="0">
                  <a:solidFill>
                    <a:srgbClr val="FFFF00"/>
                  </a:solidFill>
                  <a:latin typeface="Times New Roman" charset="0"/>
                </a:rPr>
                <a:t> and with the house of Judah </a:t>
              </a:r>
              <a:r>
                <a:rPr lang="en-US" sz="4000" i="1" dirty="0">
                  <a:latin typeface="Times New Roman" charset="0"/>
                </a:rPr>
                <a:t>[the Southern Kingdom].</a:t>
              </a:r>
              <a:endParaRPr lang="en-US" sz="4000" dirty="0">
                <a:solidFill>
                  <a:srgbClr val="FFFF00"/>
                </a:solidFill>
                <a:latin typeface="Times New Roman" charset="0"/>
              </a:endParaRPr>
            </a:p>
          </p:txBody>
        </p:sp>
      </p:grpSp>
      <p:sp>
        <p:nvSpPr>
          <p:cNvPr id="215049" name="Oval 9"/>
          <p:cNvSpPr>
            <a:spLocks noChangeArrowheads="1"/>
          </p:cNvSpPr>
          <p:nvPr/>
        </p:nvSpPr>
        <p:spPr bwMode="auto">
          <a:xfrm>
            <a:off x="5514975" y="440213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15047" name="Oval 7"/>
          <p:cNvSpPr>
            <a:spLocks noChangeArrowheads="1"/>
          </p:cNvSpPr>
          <p:nvPr/>
        </p:nvSpPr>
        <p:spPr bwMode="auto">
          <a:xfrm>
            <a:off x="858838" y="3182938"/>
            <a:ext cx="3527425"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15048" name="Oval 8"/>
          <p:cNvSpPr>
            <a:spLocks noChangeArrowheads="1"/>
          </p:cNvSpPr>
          <p:nvPr/>
        </p:nvSpPr>
        <p:spPr bwMode="auto">
          <a:xfrm>
            <a:off x="703263" y="3794125"/>
            <a:ext cx="2246312"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fade">
                                      <p:cBhvr>
                                        <p:cTn id="12" dur="10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fade">
                                      <p:cBhvr>
                                        <p:cTn id="17" dur="10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fade">
                                      <p:cBhvr>
                                        <p:cTn id="22"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7091" name="Rectangle 3"/>
          <p:cNvSpPr>
            <a:spLocks noChangeArrowheads="1"/>
          </p:cNvSpPr>
          <p:nvPr/>
        </p:nvSpPr>
        <p:spPr bwMode="auto">
          <a:xfrm>
            <a:off x="7070725" y="6003925"/>
            <a:ext cx="1030288"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2000">
                <a:latin typeface="Times New Roman" charset="0"/>
                <a:ea typeface="+mn-ea"/>
                <a:cs typeface="+mn-cs"/>
              </a:rPr>
              <a:t>(NIV)</a:t>
            </a:r>
          </a:p>
        </p:txBody>
      </p:sp>
      <p:sp>
        <p:nvSpPr>
          <p:cNvPr id="217094" name="Text Box 6"/>
          <p:cNvSpPr txBox="1">
            <a:spLocks noChangeArrowheads="1"/>
          </p:cNvSpPr>
          <p:nvPr/>
        </p:nvSpPr>
        <p:spPr bwMode="auto">
          <a:xfrm>
            <a:off x="1244600" y="1614488"/>
            <a:ext cx="7251700" cy="43592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400" baseline="30000" dirty="0">
                <a:latin typeface="Times New Roman" charset="0"/>
                <a:ea typeface="+mn-ea"/>
                <a:cs typeface="+mn-cs"/>
              </a:rPr>
              <a:t>32 </a:t>
            </a:r>
            <a:r>
              <a:rPr lang="en-US" sz="4000" dirty="0">
                <a:latin typeface="Times New Roman" charset="0"/>
                <a:ea typeface="+mn-ea"/>
                <a:cs typeface="+mn-cs"/>
              </a:rPr>
              <a:t>It will not be like the covenant I made with their forefathers when I took them by the hand to lead them out of Egypt,</a:t>
            </a:r>
          </a:p>
          <a:p>
            <a:pPr>
              <a:defRPr/>
            </a:pPr>
            <a:r>
              <a:rPr lang="en-US" sz="4000" dirty="0">
                <a:latin typeface="Times New Roman" charset="0"/>
                <a:ea typeface="+mn-ea"/>
                <a:cs typeface="+mn-cs"/>
              </a:rPr>
              <a:t>because they broke my covenant though I was a husband to them," declares the Lord.</a:t>
            </a:r>
          </a:p>
        </p:txBody>
      </p:sp>
      <p:sp>
        <p:nvSpPr>
          <p:cNvPr id="217095" name="Rectangle 7"/>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latin typeface="Times New Roman" charset="0"/>
              </a:rPr>
              <a:t>Jeremiah 31</a:t>
            </a:r>
          </a:p>
          <a:p>
            <a:pPr algn="ctr">
              <a:defRPr/>
            </a:pPr>
            <a:r>
              <a:rPr lang="en-US" sz="3200">
                <a:solidFill>
                  <a:schemeClr val="folHlink"/>
                </a:solidFill>
                <a:latin typeface="Times New Roman" charset="0"/>
              </a:rPr>
              <a:t>THE NEW COVENANT</a:t>
            </a:r>
            <a:endParaRPr lang="en-US" sz="3200">
              <a:solidFill>
                <a:schemeClr val="tx2"/>
              </a:solidFill>
              <a:latin typeface="Times New Roman" charset="0"/>
            </a:endParaRPr>
          </a:p>
        </p:txBody>
      </p:sp>
      <p:sp>
        <p:nvSpPr>
          <p:cNvPr id="112645"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2646"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2647"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7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9139" name="Rectangle 3"/>
          <p:cNvSpPr>
            <a:spLocks noChangeArrowheads="1"/>
          </p:cNvSpPr>
          <p:nvPr/>
        </p:nvSpPr>
        <p:spPr bwMode="auto">
          <a:xfrm>
            <a:off x="7070725" y="5940425"/>
            <a:ext cx="1030288"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2000">
                <a:latin typeface="Times New Roman" charset="0"/>
                <a:ea typeface="+mn-ea"/>
                <a:cs typeface="+mn-cs"/>
              </a:rPr>
              <a:t>(NIV)</a:t>
            </a:r>
          </a:p>
        </p:txBody>
      </p:sp>
      <p:sp>
        <p:nvSpPr>
          <p:cNvPr id="219141" name="Rectangle 5"/>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latin typeface="Times New Roman" charset="0"/>
              </a:rPr>
              <a:t>Jeremiah 31</a:t>
            </a:r>
          </a:p>
          <a:p>
            <a:pPr algn="ctr">
              <a:defRPr/>
            </a:pPr>
            <a:r>
              <a:rPr lang="en-US" sz="3200">
                <a:solidFill>
                  <a:schemeClr val="folHlink"/>
                </a:solidFill>
                <a:latin typeface="Times New Roman" charset="0"/>
              </a:rPr>
              <a:t>THE NEW COVENANT</a:t>
            </a:r>
            <a:endParaRPr lang="en-US" sz="3200">
              <a:solidFill>
                <a:schemeClr val="tx2"/>
              </a:solidFill>
              <a:latin typeface="Times New Roman" charset="0"/>
            </a:endParaRPr>
          </a:p>
        </p:txBody>
      </p:sp>
      <p:sp>
        <p:nvSpPr>
          <p:cNvPr id="219143" name="Text Box 7"/>
          <p:cNvSpPr txBox="1">
            <a:spLocks noChangeArrowheads="1"/>
          </p:cNvSpPr>
          <p:nvPr/>
        </p:nvSpPr>
        <p:spPr bwMode="auto">
          <a:xfrm>
            <a:off x="762000" y="1587500"/>
            <a:ext cx="7861300" cy="1920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aseline="30000" dirty="0">
                <a:latin typeface="Times New Roman" charset="0"/>
                <a:ea typeface="+mn-ea"/>
                <a:cs typeface="+mn-cs"/>
              </a:rPr>
              <a:t>33</a:t>
            </a:r>
            <a:r>
              <a:rPr lang="en-US" sz="4000" dirty="0">
                <a:latin typeface="Times New Roman" charset="0"/>
                <a:ea typeface="+mn-ea"/>
                <a:cs typeface="+mn-cs"/>
              </a:rPr>
              <a:t> "This is the covenant I will make with the house of Israel after that time," declares the Lord.</a:t>
            </a:r>
            <a:r>
              <a:rPr lang="en-US" sz="4000" dirty="0">
                <a:solidFill>
                  <a:schemeClr val="folHlink"/>
                </a:solidFill>
                <a:latin typeface="Times New Roman" charset="0"/>
                <a:ea typeface="+mn-ea"/>
                <a:cs typeface="+mn-cs"/>
              </a:rPr>
              <a:t> </a:t>
            </a:r>
          </a:p>
        </p:txBody>
      </p:sp>
      <p:sp>
        <p:nvSpPr>
          <p:cNvPr id="114693"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4694"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4695"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9154"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
        <p:nvSpPr>
          <p:cNvPr id="219156" name="Text Box 20"/>
          <p:cNvSpPr txBox="1">
            <a:spLocks noChangeArrowheads="1"/>
          </p:cNvSpPr>
          <p:nvPr/>
        </p:nvSpPr>
        <p:spPr bwMode="auto">
          <a:xfrm>
            <a:off x="723900" y="2806700"/>
            <a:ext cx="7861300" cy="314007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000" dirty="0">
                <a:solidFill>
                  <a:srgbClr val="EF1F1D"/>
                </a:solidFill>
                <a:effectLst>
                  <a:outerShdw blurRad="50800" dist="76200" dir="2700000" algn="tl" rotWithShape="0">
                    <a:srgbClr val="000000"/>
                  </a:outerShdw>
                </a:effectLst>
                <a:latin typeface="Times New Roman" charset="0"/>
              </a:rPr>
              <a:t>                                            </a:t>
            </a:r>
            <a:r>
              <a:rPr lang="en-US" altLang="ja-JP" sz="4000" dirty="0">
                <a:solidFill>
                  <a:srgbClr val="FFFF00"/>
                </a:solidFill>
                <a:effectLst>
                  <a:outerShdw blurRad="50800" dist="76200" dir="2700000" algn="tl" rotWithShape="0">
                    <a:srgbClr val="000000"/>
                  </a:outerShdw>
                </a:effectLst>
                <a:latin typeface="Times New Roman" charset="0"/>
              </a:rPr>
              <a:t>"</a:t>
            </a:r>
            <a:r>
              <a:rPr lang="en-US" sz="4000" dirty="0">
                <a:solidFill>
                  <a:srgbClr val="FFFF00"/>
                </a:solidFill>
                <a:effectLst>
                  <a:outerShdw blurRad="50800" dist="76200" dir="2700000" algn="tl" rotWithShape="0">
                    <a:srgbClr val="000000"/>
                  </a:outerShdw>
                </a:effectLst>
                <a:latin typeface="Times New Roman" charset="0"/>
              </a:rPr>
              <a:t>I will put my law in their minds and write it on their hearts. I will be their God, and they will be my people.</a:t>
            </a:r>
            <a:r>
              <a:rPr lang="en-US" altLang="ja-JP" sz="4000" dirty="0">
                <a:solidFill>
                  <a:srgbClr val="FFFF00"/>
                </a:solidFill>
                <a:effectLst>
                  <a:outerShdw blurRad="50800" dist="76200" dir="2700000" algn="tl" rotWithShape="0">
                    <a:srgbClr val="000000"/>
                  </a:outerShdw>
                </a:effectLst>
                <a:latin typeface="Times New Roman" charset="0"/>
              </a:rPr>
              <a:t>"</a:t>
            </a:r>
            <a:endParaRPr lang="en-US" sz="4000" dirty="0">
              <a:solidFill>
                <a:srgbClr val="FFFF00"/>
              </a:solidFill>
              <a:effectLst>
                <a:outerShdw blurRad="50800" dist="76200" dir="2700000" algn="tl" rotWithShape="0">
                  <a:srgbClr val="000000"/>
                </a:outerShdw>
              </a:effectLst>
              <a:latin typeface="Times New Roman" charset="0"/>
            </a:endParaRPr>
          </a:p>
        </p:txBody>
      </p:sp>
      <p:sp>
        <p:nvSpPr>
          <p:cNvPr id="114699" name="Text Box 2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209531"/>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en-US" sz="3600" dirty="0">
                <a:solidFill>
                  <a:schemeClr val="folHlink"/>
                </a:solidFill>
                <a:latin typeface="Times New Roman" charset="0"/>
              </a:rPr>
              <a:t>The New Testament Announcement</a:t>
            </a:r>
            <a:endParaRPr lang="en-US" sz="3600" dirty="0">
              <a:solidFill>
                <a:schemeClr val="tx2"/>
              </a:solidFill>
              <a:latin typeface="Times New Roman" charset="0"/>
            </a:endParaRPr>
          </a:p>
        </p:txBody>
      </p:sp>
      <p:sp>
        <p:nvSpPr>
          <p:cNvPr id="154629" name="Rectangle 5"/>
          <p:cNvSpPr>
            <a:spLocks noChangeArrowheads="1"/>
          </p:cNvSpPr>
          <p:nvPr/>
        </p:nvSpPr>
        <p:spPr bwMode="auto">
          <a:xfrm>
            <a:off x="315913" y="1297298"/>
            <a:ext cx="8377237" cy="2551981"/>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spcBef>
                <a:spcPct val="50000"/>
              </a:spcBef>
              <a:defRPr/>
            </a:pPr>
            <a:r>
              <a:rPr lang="en-US" sz="4400" baseline="30000" dirty="0">
                <a:latin typeface="Times New Roman" charset="0"/>
              </a:rPr>
              <a:t>19 </a:t>
            </a:r>
            <a:r>
              <a:rPr lang="en-US" sz="4000" dirty="0">
                <a:latin typeface="Times New Roman" charset="0"/>
              </a:rPr>
              <a:t>And he took bread, gave thanks and broke it, and gave it to them, saying, </a:t>
            </a:r>
            <a:r>
              <a:rPr lang="en-US" altLang="ja-JP" sz="4000" dirty="0">
                <a:latin typeface="Times New Roman" charset="0"/>
              </a:rPr>
              <a:t>"</a:t>
            </a:r>
            <a:r>
              <a:rPr lang="en-US" sz="4000" dirty="0">
                <a:latin typeface="Times New Roman" charset="0"/>
              </a:rPr>
              <a:t>This is my body given for you; do this in remembrance of me.</a:t>
            </a:r>
            <a:r>
              <a:rPr lang="en-US" altLang="ja-JP" sz="4000" dirty="0">
                <a:latin typeface="Times New Roman" charset="0"/>
              </a:rPr>
              <a:t>"</a:t>
            </a:r>
            <a:endParaRPr lang="en-US" sz="2400" dirty="0">
              <a:latin typeface="Times New Roman" charset="0"/>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154636" name="Rectangle 12"/>
          <p:cNvSpPr>
            <a:spLocks noChangeArrowheads="1"/>
          </p:cNvSpPr>
          <p:nvPr/>
        </p:nvSpPr>
        <p:spPr bwMode="auto">
          <a:xfrm>
            <a:off x="287338" y="3941519"/>
            <a:ext cx="8542337" cy="255454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400" baseline="30000" dirty="0">
                <a:latin typeface="Times New Roman" charset="0"/>
                <a:ea typeface="+mn-ea"/>
                <a:cs typeface="+mn-cs"/>
              </a:rPr>
              <a:t>20 </a:t>
            </a:r>
            <a:r>
              <a:rPr lang="en-US" sz="4000" dirty="0">
                <a:latin typeface="Times New Roman" charset="0"/>
                <a:ea typeface="+mn-ea"/>
                <a:cs typeface="+mn-cs"/>
              </a:rPr>
              <a:t>In the same way, after the supper he took the cup, saying, </a:t>
            </a:r>
            <a:br>
              <a:rPr lang="en-US" sz="4000" dirty="0">
                <a:latin typeface="Times New Roman" charset="0"/>
                <a:ea typeface="+mn-ea"/>
                <a:cs typeface="+mn-cs"/>
              </a:rPr>
            </a:br>
            <a:r>
              <a:rPr lang="en-US" sz="4000" dirty="0">
                <a:latin typeface="Times New Roman" charset="0"/>
                <a:ea typeface="+mn-ea"/>
                <a:cs typeface="+mn-cs"/>
              </a:rPr>
              <a:t>"This cup is  </a:t>
            </a:r>
            <a:r>
              <a:rPr lang="en-US" sz="4000" dirty="0">
                <a:solidFill>
                  <a:schemeClr val="folHlink"/>
                </a:solidFill>
                <a:latin typeface="Times New Roman" charset="0"/>
                <a:ea typeface="+mn-ea"/>
                <a:cs typeface="+mn-cs"/>
              </a:rPr>
              <a:t>the new covenant</a:t>
            </a:r>
            <a:r>
              <a:rPr lang="en-US" sz="4000" dirty="0">
                <a:solidFill>
                  <a:schemeClr val="tx2"/>
                </a:solidFill>
                <a:latin typeface="Times New Roman" charset="0"/>
                <a:ea typeface="+mn-ea"/>
                <a:cs typeface="+mn-cs"/>
              </a:rPr>
              <a:t> </a:t>
            </a:r>
            <a:r>
              <a:rPr lang="en-US" sz="4000" dirty="0">
                <a:latin typeface="Times New Roman" charset="0"/>
                <a:ea typeface="+mn-ea"/>
                <a:cs typeface="+mn-cs"/>
              </a:rPr>
              <a:t>in my blood, which is poured out for you.</a:t>
            </a:r>
          </a:p>
        </p:txBody>
      </p:sp>
      <p:sp>
        <p:nvSpPr>
          <p:cNvPr id="154637" name="Text Box 13"/>
          <p:cNvSpPr txBox="1">
            <a:spLocks noChangeArrowheads="1"/>
          </p:cNvSpPr>
          <p:nvPr/>
        </p:nvSpPr>
        <p:spPr bwMode="auto">
          <a:xfrm>
            <a:off x="6129028" y="6400800"/>
            <a:ext cx="1111250"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latin typeface="Times New Roman" charset="0"/>
                <a:ea typeface="+mn-ea"/>
                <a:cs typeface="+mn-cs"/>
              </a:rPr>
              <a:t>(NIV)</a:t>
            </a:r>
          </a:p>
        </p:txBody>
      </p:sp>
      <p:sp>
        <p:nvSpPr>
          <p:cNvPr id="154630" name="Oval 6"/>
          <p:cNvSpPr>
            <a:spLocks noChangeArrowheads="1"/>
          </p:cNvSpPr>
          <p:nvPr/>
        </p:nvSpPr>
        <p:spPr bwMode="auto">
          <a:xfrm>
            <a:off x="2796866" y="5213349"/>
            <a:ext cx="4443412" cy="6477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16743"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67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54643"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
        <p:nvSpPr>
          <p:cNvPr id="116747"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54646" name="Text Box 22"/>
          <p:cNvSpPr txBox="1">
            <a:spLocks noChangeArrowheads="1"/>
          </p:cNvSpPr>
          <p:nvPr/>
        </p:nvSpPr>
        <p:spPr bwMode="auto">
          <a:xfrm>
            <a:off x="2200275" y="906181"/>
            <a:ext cx="4457700" cy="519112"/>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2800" dirty="0">
                <a:latin typeface="Times New Roman" charset="0"/>
                <a:ea typeface="+mn-ea"/>
                <a:cs typeface="+mn-cs"/>
              </a:rPr>
              <a:t>Luke 22:19-20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154630"/>
                                        </p:tgtEl>
                                        <p:attrNameLst>
                                          <p:attrName>style.visibility</p:attrName>
                                        </p:attrNameLst>
                                      </p:cBhvr>
                                      <p:to>
                                        <p:strVal val="visible"/>
                                      </p:to>
                                    </p:set>
                                    <p:anim calcmode="lin" valueType="num">
                                      <p:cBhvr>
                                        <p:cTn id="26" dur="500" fill="hold"/>
                                        <p:tgtEl>
                                          <p:spTgt spid="154630"/>
                                        </p:tgtEl>
                                        <p:attrNameLst>
                                          <p:attrName>ppt_w</p:attrName>
                                        </p:attrNameLst>
                                      </p:cBhvr>
                                      <p:tavLst>
                                        <p:tav tm="0">
                                          <p:val>
                                            <p:fltVal val="0"/>
                                          </p:val>
                                        </p:tav>
                                        <p:tav tm="100000">
                                          <p:val>
                                            <p:strVal val="#ppt_w"/>
                                          </p:val>
                                        </p:tav>
                                      </p:tavLst>
                                    </p:anim>
                                    <p:anim calcmode="lin" valueType="num">
                                      <p:cBhvr>
                                        <p:cTn id="27" dur="500" fill="hold"/>
                                        <p:tgtEl>
                                          <p:spTgt spid="154630"/>
                                        </p:tgtEl>
                                        <p:attrNameLst>
                                          <p:attrName>ppt_h</p:attrName>
                                        </p:attrNameLst>
                                      </p:cBhvr>
                                      <p:tavLst>
                                        <p:tav tm="0">
                                          <p:val>
                                            <p:fltVal val="0"/>
                                          </p:val>
                                        </p:tav>
                                        <p:tav tm="100000">
                                          <p:val>
                                            <p:strVal val="#ppt_h"/>
                                          </p:val>
                                        </p:tav>
                                      </p:tavLst>
                                    </p:anim>
                                    <p:anim calcmode="lin" valueType="num">
                                      <p:cBhvr>
                                        <p:cTn id="28" dur="500" fill="hold"/>
                                        <p:tgtEl>
                                          <p:spTgt spid="154630"/>
                                        </p:tgtEl>
                                        <p:attrNameLst>
                                          <p:attrName>ppt_x</p:attrName>
                                        </p:attrNameLst>
                                      </p:cBhvr>
                                      <p:tavLst>
                                        <p:tav tm="0">
                                          <p:val>
                                            <p:fltVal val="0.5"/>
                                          </p:val>
                                        </p:tav>
                                        <p:tav tm="100000">
                                          <p:val>
                                            <p:strVal val="#ppt_x"/>
                                          </p:val>
                                        </p:tav>
                                      </p:tavLst>
                                    </p:anim>
                                    <p:anim calcmode="lin" valueType="num">
                                      <p:cBhvr>
                                        <p:cTn id="29"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7" grpId="0" autoUpdateAnimBg="0"/>
      <p:bldP spid="154630" grpId="0" animBg="1"/>
      <p:bldP spid="15464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221406"/>
            <a:ext cx="9143999"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square" lIns="90487" tIns="44450" rIns="90487" bIns="44450">
            <a:spAutoFit/>
          </a:bodyPr>
          <a:lstStyle/>
          <a:p>
            <a:pPr algn="ctr">
              <a:spcBef>
                <a:spcPct val="50000"/>
              </a:spcBef>
            </a:pPr>
            <a:r>
              <a:rPr lang="en-US" sz="3600" dirty="0">
                <a:solidFill>
                  <a:schemeClr val="folHlink"/>
                </a:solidFill>
                <a:latin typeface="Times New Roman" charset="0"/>
              </a:rPr>
              <a:t>The New Testament Announcement</a:t>
            </a:r>
          </a:p>
        </p:txBody>
      </p:sp>
      <p:sp>
        <p:nvSpPr>
          <p:cNvPr id="300035" name="Rectangle 3"/>
          <p:cNvSpPr>
            <a:spLocks noChangeArrowheads="1"/>
          </p:cNvSpPr>
          <p:nvPr/>
        </p:nvSpPr>
        <p:spPr bwMode="auto">
          <a:xfrm>
            <a:off x="306387" y="1184955"/>
            <a:ext cx="8894637" cy="4783361"/>
          </a:xfrm>
          <a:prstGeom prst="rect">
            <a:avLst/>
          </a:prstGeom>
          <a:noFill/>
          <a:ln w="12700">
            <a:noFill/>
            <a:miter lim="800000"/>
            <a:headEnd/>
            <a:tailEnd/>
          </a:ln>
          <a:effectLst/>
        </p:spPr>
        <p:txBody>
          <a:bodyPr wrap="square" lIns="90487" tIns="44450" rIns="90487" bIns="44450">
            <a:spAutoFit/>
          </a:bodyPr>
          <a:lstStyle/>
          <a:p>
            <a:pPr algn="ctr">
              <a:spcBef>
                <a:spcPct val="50000"/>
              </a:spcBef>
              <a:defRPr/>
            </a:pPr>
            <a:endParaRPr lang="en-US" sz="1050" dirty="0">
              <a:effectLst>
                <a:outerShdw blurRad="50800" dist="63500" dir="2700000" algn="tl" rotWithShape="0">
                  <a:srgbClr val="000000"/>
                </a:outerShdw>
              </a:effectLst>
              <a:latin typeface="Times New Roman" charset="0"/>
            </a:endParaRPr>
          </a:p>
          <a:p>
            <a:pPr>
              <a:spcBef>
                <a:spcPct val="50000"/>
              </a:spcBef>
              <a:defRPr/>
            </a:pPr>
            <a:r>
              <a:rPr lang="en-US" sz="4400" baseline="30000" dirty="0">
                <a:effectLst>
                  <a:outerShdw blurRad="50800" dist="63500" dir="2700000" algn="tl" rotWithShape="0">
                    <a:srgbClr val="000000"/>
                  </a:outerShdw>
                </a:effectLst>
                <a:latin typeface="Times New Roman" charset="0"/>
              </a:rPr>
              <a:t>26</a:t>
            </a:r>
            <a:r>
              <a:rPr lang="en-US" sz="4000" baseline="30000" dirty="0">
                <a:effectLst>
                  <a:outerShdw blurRad="50800" dist="63500" dir="2700000" algn="tl" rotWithShape="0">
                    <a:srgbClr val="000000"/>
                  </a:outerShdw>
                </a:effectLst>
                <a:latin typeface="Times New Roman" charset="0"/>
              </a:rPr>
              <a:t> </a:t>
            </a:r>
            <a:r>
              <a:rPr lang="en-US" sz="3200" dirty="0">
                <a:effectLst>
                  <a:outerShdw blurRad="50800" dist="63500" dir="2700000" algn="tl" rotWithShape="0">
                    <a:srgbClr val="000000"/>
                  </a:outerShdw>
                </a:effectLst>
                <a:latin typeface="Times New Roman" charset="0"/>
              </a:rPr>
              <a:t>While they were eating, Jesus took bread, gave thanks and broke it, and gave it to his disciples, saying, </a:t>
            </a:r>
            <a:r>
              <a:rPr lang="en-US" altLang="ja-JP" sz="3200" dirty="0">
                <a:effectLst>
                  <a:outerShdw blurRad="50800" dist="63500" dir="2700000" algn="tl" rotWithShape="0">
                    <a:srgbClr val="000000"/>
                  </a:outerShdw>
                </a:effectLst>
                <a:latin typeface="Times New Roman" charset="0"/>
              </a:rPr>
              <a:t>"</a:t>
            </a:r>
            <a:r>
              <a:rPr lang="en-US" sz="3200" dirty="0">
                <a:effectLst>
                  <a:outerShdw blurRad="50800" dist="63500" dir="2700000" algn="tl" rotWithShape="0">
                    <a:srgbClr val="000000"/>
                  </a:outerShdw>
                </a:effectLst>
                <a:latin typeface="Times New Roman" charset="0"/>
              </a:rPr>
              <a:t>Take and eat; this is my body.</a:t>
            </a:r>
            <a:r>
              <a:rPr lang="en-US" altLang="ja-JP" sz="3200" dirty="0">
                <a:effectLst>
                  <a:outerShdw blurRad="50800" dist="63500" dir="2700000" algn="tl" rotWithShape="0">
                    <a:srgbClr val="000000"/>
                  </a:outerShdw>
                </a:effectLst>
                <a:latin typeface="Times New Roman" charset="0"/>
              </a:rPr>
              <a:t>"</a:t>
            </a:r>
            <a:endParaRPr lang="en-US" sz="3200" dirty="0">
              <a:effectLst>
                <a:outerShdw blurRad="50800" dist="63500" dir="2700000" algn="tl" rotWithShape="0">
                  <a:srgbClr val="000000"/>
                </a:outerShdw>
              </a:effectLst>
              <a:latin typeface="Times New Roman" charset="0"/>
            </a:endParaRPr>
          </a:p>
          <a:p>
            <a:pPr>
              <a:spcBef>
                <a:spcPct val="50000"/>
              </a:spcBef>
              <a:defRPr/>
            </a:pPr>
            <a:r>
              <a:rPr lang="en-US" sz="4400" baseline="30000" dirty="0">
                <a:effectLst>
                  <a:outerShdw blurRad="50800" dist="63500" dir="2700000" algn="tl" rotWithShape="0">
                    <a:srgbClr val="000000"/>
                  </a:outerShdw>
                </a:effectLst>
                <a:latin typeface="Times New Roman" charset="0"/>
              </a:rPr>
              <a:t>27</a:t>
            </a:r>
            <a:r>
              <a:rPr lang="en-US" sz="4000" baseline="30000" dirty="0">
                <a:effectLst>
                  <a:outerShdw blurRad="50800" dist="63500" dir="2700000" algn="tl" rotWithShape="0">
                    <a:srgbClr val="000000"/>
                  </a:outerShdw>
                </a:effectLst>
                <a:latin typeface="Times New Roman" charset="0"/>
              </a:rPr>
              <a:t> </a:t>
            </a:r>
            <a:r>
              <a:rPr lang="en-US" sz="3200" dirty="0">
                <a:effectLst>
                  <a:outerShdw blurRad="50800" dist="63500" dir="2700000" algn="tl" rotWithShape="0">
                    <a:srgbClr val="000000"/>
                  </a:outerShdw>
                </a:effectLst>
                <a:latin typeface="Times New Roman" charset="0"/>
              </a:rPr>
              <a:t>Then he took the cup, gave thanks and offered it to them, saying, </a:t>
            </a:r>
            <a:r>
              <a:rPr lang="en-US" altLang="ja-JP" sz="3200" dirty="0">
                <a:effectLst>
                  <a:outerShdw blurRad="50800" dist="63500" dir="2700000" algn="tl" rotWithShape="0">
                    <a:srgbClr val="000000"/>
                  </a:outerShdw>
                </a:effectLst>
                <a:latin typeface="Times New Roman" charset="0"/>
              </a:rPr>
              <a:t>"</a:t>
            </a:r>
            <a:r>
              <a:rPr lang="en-US" sz="3200" dirty="0">
                <a:effectLst>
                  <a:outerShdw blurRad="50800" dist="63500" dir="2700000" algn="tl" rotWithShape="0">
                    <a:srgbClr val="000000"/>
                  </a:outerShdw>
                </a:effectLst>
                <a:latin typeface="Times New Roman" charset="0"/>
              </a:rPr>
              <a:t>Drink from it, all of you. </a:t>
            </a:r>
          </a:p>
          <a:p>
            <a:pPr>
              <a:spcBef>
                <a:spcPct val="50000"/>
              </a:spcBef>
              <a:defRPr/>
            </a:pPr>
            <a:r>
              <a:rPr lang="en-US" sz="4400" baseline="30000" dirty="0">
                <a:effectLst>
                  <a:outerShdw blurRad="50800" dist="63500" dir="2700000" algn="tl" rotWithShape="0">
                    <a:srgbClr val="000000"/>
                  </a:outerShdw>
                </a:effectLst>
                <a:latin typeface="Times New Roman" charset="0"/>
              </a:rPr>
              <a:t>28</a:t>
            </a:r>
            <a:r>
              <a:rPr lang="en-US" sz="4000" baseline="30000" dirty="0">
                <a:effectLst>
                  <a:outerShdw blurRad="50800" dist="63500" dir="2700000" algn="tl" rotWithShape="0">
                    <a:srgbClr val="000000"/>
                  </a:outerShdw>
                </a:effectLst>
                <a:latin typeface="Times New Roman" charset="0"/>
              </a:rPr>
              <a:t> </a:t>
            </a:r>
            <a:r>
              <a:rPr lang="en-US" sz="3200" dirty="0">
                <a:effectLst>
                  <a:outerShdw blurRad="50800" dist="63500" dir="2700000" algn="tl" rotWithShape="0">
                    <a:srgbClr val="000000"/>
                  </a:outerShdw>
                </a:effectLst>
                <a:latin typeface="Times New Roman" charset="0"/>
              </a:rPr>
              <a:t>This is my blood of  </a:t>
            </a:r>
            <a:r>
              <a:rPr lang="en-US" sz="4000" dirty="0">
                <a:solidFill>
                  <a:schemeClr val="folHlink"/>
                </a:solidFill>
                <a:effectLst>
                  <a:outerShdw blurRad="50800" dist="63500" dir="2700000" algn="tl" rotWithShape="0">
                    <a:srgbClr val="000000"/>
                  </a:outerShdw>
                </a:effectLst>
                <a:latin typeface="Times New Roman" charset="0"/>
              </a:rPr>
              <a:t>the covenant</a:t>
            </a:r>
            <a:r>
              <a:rPr lang="en-US" sz="3200" dirty="0">
                <a:effectLst>
                  <a:outerShdw blurRad="50800" dist="63500" dir="2700000" algn="tl" rotWithShape="0">
                    <a:srgbClr val="000000"/>
                  </a:outerShdw>
                </a:effectLst>
                <a:latin typeface="Times New Roman" charset="0"/>
              </a:rPr>
              <a:t>, which is poured out for many for the forgiveness of sins. </a:t>
            </a:r>
            <a:endParaRPr lang="en-US" sz="1050" dirty="0">
              <a:effectLst>
                <a:outerShdw blurRad="50800" dist="63500" dir="2700000" algn="tl" rotWithShape="0">
                  <a:srgbClr val="000000"/>
                </a:outerShdw>
              </a:effectLst>
              <a:latin typeface="Times New Roman" charset="0"/>
            </a:endParaRPr>
          </a:p>
          <a:p>
            <a:pPr algn="ctr">
              <a:defRPr/>
            </a:pPr>
            <a:endParaRPr lang="en-US" sz="1050" dirty="0">
              <a:effectLst>
                <a:outerShdw blurRad="50800" dist="63500" dir="2700000" algn="tl" rotWithShape="0">
                  <a:srgbClr val="000000"/>
                </a:outerShdw>
              </a:effectLst>
              <a:latin typeface="Times New Roman" charset="0"/>
            </a:endParaRPr>
          </a:p>
        </p:txBody>
      </p:sp>
      <p:sp>
        <p:nvSpPr>
          <p:cNvPr id="300036" name="Oval 4"/>
          <p:cNvSpPr>
            <a:spLocks noChangeArrowheads="1"/>
          </p:cNvSpPr>
          <p:nvPr/>
        </p:nvSpPr>
        <p:spPr bwMode="auto">
          <a:xfrm>
            <a:off x="3941125" y="4667250"/>
            <a:ext cx="3492830" cy="5969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1878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879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004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300050" name="Text Box 18"/>
          <p:cNvSpPr txBox="1">
            <a:spLocks noChangeArrowheads="1"/>
          </p:cNvSpPr>
          <p:nvPr/>
        </p:nvSpPr>
        <p:spPr bwMode="auto">
          <a:xfrm>
            <a:off x="2509838" y="889684"/>
            <a:ext cx="4060825" cy="457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400" dirty="0">
                <a:latin typeface="Times New Roman" charset="0"/>
                <a:ea typeface="+mn-ea"/>
                <a:cs typeface="+mn-cs"/>
              </a:rPr>
              <a:t>Matthew 26:26-28 </a:t>
            </a:r>
          </a:p>
        </p:txBody>
      </p:sp>
      <p:sp>
        <p:nvSpPr>
          <p:cNvPr id="118794"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effectLst>
                  <a:outerShdw blurRad="38100" dist="38100" dir="2700000" algn="tl">
                    <a:srgbClr val="000000"/>
                  </a:outerShdw>
                </a:effectLst>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6999" name="Text Box 7"/>
          <p:cNvSpPr txBox="1">
            <a:spLocks noChangeArrowheads="1"/>
          </p:cNvSpPr>
          <p:nvPr/>
        </p:nvSpPr>
        <p:spPr bwMode="auto">
          <a:xfrm>
            <a:off x="1079500" y="466725"/>
            <a:ext cx="6907213" cy="1555750"/>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en-US" sz="4800" dirty="0">
                <a:solidFill>
                  <a:srgbClr val="99CCFF"/>
                </a:solidFill>
                <a:latin typeface="Arial" charset="0"/>
                <a:ea typeface="+mn-ea"/>
                <a:cs typeface="+mn-cs"/>
              </a:rPr>
              <a:t>WHAT IS</a:t>
            </a:r>
            <a:br>
              <a:rPr lang="en-US" sz="4800" dirty="0">
                <a:solidFill>
                  <a:srgbClr val="99CCFF"/>
                </a:solidFill>
                <a:latin typeface="Arial" charset="0"/>
                <a:ea typeface="+mn-ea"/>
                <a:cs typeface="+mn-cs"/>
              </a:rPr>
            </a:br>
            <a:r>
              <a:rPr lang="en-US" sz="4800" dirty="0">
                <a:solidFill>
                  <a:srgbClr val="99CCFF"/>
                </a:solidFill>
                <a:latin typeface="Arial" charset="0"/>
                <a:ea typeface="+mn-ea"/>
                <a:cs typeface="+mn-cs"/>
              </a:rPr>
              <a:t>HAPPENING HERE?</a:t>
            </a:r>
          </a:p>
        </p:txBody>
      </p:sp>
      <p:sp>
        <p:nvSpPr>
          <p:cNvPr id="597000" name="Text Box 8"/>
          <p:cNvSpPr txBox="1">
            <a:spLocks noChangeArrowheads="1"/>
          </p:cNvSpPr>
          <p:nvPr/>
        </p:nvSpPr>
        <p:spPr bwMode="auto">
          <a:xfrm>
            <a:off x="900113" y="2334039"/>
            <a:ext cx="7402512" cy="314007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a:effectLst>
                  <a:outerShdw blurRad="50800" dist="76200" dir="2700000" algn="tl" rotWithShape="0">
                    <a:srgbClr val="000000"/>
                  </a:outerShdw>
                </a:effectLst>
                <a:latin typeface="Arial" charset="0"/>
              </a:rPr>
              <a:t>ANSWER:                                                  A PROFOUND CHANGE IN THE RELATIONSHIP BETWEEN THE CREATOR AND HIS CREATED!</a:t>
            </a:r>
          </a:p>
        </p:txBody>
      </p:sp>
      <p:sp>
        <p:nvSpPr>
          <p:cNvPr id="120840"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20841"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5" name="Rectangle 13"/>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9700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62" name="Text Box 18"/>
          <p:cNvSpPr txBox="1">
            <a:spLocks noChangeArrowheads="1"/>
          </p:cNvSpPr>
          <p:nvPr/>
        </p:nvSpPr>
        <p:spPr bwMode="auto">
          <a:xfrm>
            <a:off x="0" y="871538"/>
            <a:ext cx="9144000" cy="1029000"/>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dirty="0"/>
              <a:t>The </a:t>
            </a:r>
            <a:r>
              <a:rPr lang="en-US" altLang="ja-JP" sz="4000" dirty="0"/>
              <a:t>"</a:t>
            </a:r>
            <a:r>
              <a:rPr lang="en-US" sz="4000" dirty="0"/>
              <a:t>HAVE-TO</a:t>
            </a:r>
            <a:r>
              <a:rPr lang="en-US" altLang="ja-JP" sz="4000" dirty="0"/>
              <a:t>"</a:t>
            </a:r>
            <a:r>
              <a:rPr lang="en-US" sz="4000" dirty="0"/>
              <a:t> mentality of the </a:t>
            </a:r>
            <a:br>
              <a:rPr lang="en-US" sz="4000" dirty="0"/>
            </a:br>
            <a:r>
              <a:rPr lang="en-US" sz="4000" dirty="0"/>
              <a:t>Old Testament had given way……</a:t>
            </a:r>
          </a:p>
        </p:txBody>
      </p:sp>
      <p:sp>
        <p:nvSpPr>
          <p:cNvPr id="122888"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4951"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289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4965" name="Rectangle 2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4930"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2"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01097" name="Rectangle 9"/>
          <p:cNvSpPr>
            <a:spLocks noChangeArrowheads="1"/>
          </p:cNvSpPr>
          <p:nvPr/>
        </p:nvSpPr>
        <p:spPr bwMode="auto">
          <a:xfrm>
            <a:off x="74660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01094" name="Text Box 6"/>
          <p:cNvSpPr txBox="1">
            <a:spLocks noChangeArrowheads="1"/>
          </p:cNvSpPr>
          <p:nvPr/>
        </p:nvSpPr>
        <p:spPr bwMode="auto">
          <a:xfrm>
            <a:off x="477838" y="2244666"/>
            <a:ext cx="8262937" cy="10414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lnSpc>
                <a:spcPct val="75000"/>
              </a:lnSpc>
              <a:spcBef>
                <a:spcPct val="50000"/>
              </a:spcBef>
              <a:defRPr/>
            </a:pPr>
            <a:r>
              <a:rPr lang="en-US" sz="4000" dirty="0">
                <a:solidFill>
                  <a:srgbClr val="99CCFF"/>
                </a:solidFill>
                <a:ea typeface="+mn-ea"/>
                <a:cs typeface="+mn-cs"/>
              </a:rPr>
              <a:t>…to the "WANT-TO" mentality of the New Testament.</a:t>
            </a:r>
          </a:p>
        </p:txBody>
      </p:sp>
      <p:sp>
        <p:nvSpPr>
          <p:cNvPr id="601101" name="Text Box 13"/>
          <p:cNvSpPr txBox="1">
            <a:spLocks noChangeArrowheads="1"/>
          </p:cNvSpPr>
          <p:nvPr/>
        </p:nvSpPr>
        <p:spPr bwMode="auto">
          <a:xfrm>
            <a:off x="344488" y="871538"/>
            <a:ext cx="8509000" cy="1029000"/>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dirty="0"/>
              <a:t>The </a:t>
            </a:r>
            <a:r>
              <a:rPr lang="en-US" altLang="ja-JP" sz="4000" dirty="0"/>
              <a:t>"</a:t>
            </a:r>
            <a:r>
              <a:rPr lang="en-US" sz="4000" dirty="0"/>
              <a:t>HAVE-TO</a:t>
            </a:r>
            <a:r>
              <a:rPr lang="en-US" altLang="ja-JP" sz="4000" dirty="0"/>
              <a:t>"</a:t>
            </a:r>
            <a:r>
              <a:rPr lang="en-US" sz="4000" dirty="0"/>
              <a:t> mentality of the Old Testament had given way……</a:t>
            </a:r>
          </a:p>
        </p:txBody>
      </p:sp>
      <p:sp>
        <p:nvSpPr>
          <p:cNvPr id="601102" name="Text Box 14"/>
          <p:cNvSpPr txBox="1">
            <a:spLocks noChangeArrowheads="1"/>
          </p:cNvSpPr>
          <p:nvPr/>
        </p:nvSpPr>
        <p:spPr bwMode="auto">
          <a:xfrm>
            <a:off x="344488" y="3625791"/>
            <a:ext cx="8502650" cy="15700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solidFill>
                  <a:srgbClr val="FFFF00"/>
                </a:solidFill>
                <a:ea typeface="+mn-ea"/>
                <a:cs typeface="+mn-cs"/>
              </a:rPr>
              <a:t>How? Because of the internalized urgings of the Holy Spirit — to be available to every believer in the Messiah</a:t>
            </a:r>
            <a:r>
              <a:rPr lang="fr-FR" sz="3200" dirty="0">
                <a:solidFill>
                  <a:srgbClr val="FFFF00"/>
                </a:solidFill>
                <a:ea typeface="+mn-ea"/>
                <a:cs typeface="+mn-cs"/>
              </a:rPr>
              <a:t>'</a:t>
            </a:r>
            <a:r>
              <a:rPr lang="en-US" sz="3200" dirty="0">
                <a:solidFill>
                  <a:srgbClr val="FFFF00"/>
                </a:solidFill>
                <a:ea typeface="+mn-ea"/>
                <a:cs typeface="+mn-cs"/>
              </a:rPr>
              <a:t>s Gospel!</a:t>
            </a:r>
          </a:p>
        </p:txBody>
      </p:sp>
      <p:sp>
        <p:nvSpPr>
          <p:cNvPr id="601103" name="AutoShape 15"/>
          <p:cNvSpPr>
            <a:spLocks noChangeArrowheads="1"/>
          </p:cNvSpPr>
          <p:nvPr/>
        </p:nvSpPr>
        <p:spPr bwMode="auto">
          <a:xfrm>
            <a:off x="347663" y="3602041"/>
            <a:ext cx="8509000" cy="1603375"/>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8" name="Text Box 22"/>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par>
                          <p:cTn id="16" fill="hold" nodeType="with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01103"/>
                                        </p:tgtEl>
                                        <p:attrNameLst>
                                          <p:attrName>style.visibility</p:attrName>
                                        </p:attrNameLst>
                                      </p:cBhvr>
                                      <p:to>
                                        <p:strVal val="visible"/>
                                      </p:to>
                                    </p:set>
                                    <p:animEffect transition="in" filter="wipe(left)">
                                      <p:cBhvr>
                                        <p:cTn id="19"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6980"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17478" name="Rectangle 6"/>
          <p:cNvSpPr>
            <a:spLocks noChangeArrowheads="1"/>
          </p:cNvSpPr>
          <p:nvPr/>
        </p:nvSpPr>
        <p:spPr bwMode="auto">
          <a:xfrm>
            <a:off x="746283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17484" name="Text Box 12"/>
          <p:cNvSpPr txBox="1">
            <a:spLocks noChangeArrowheads="1"/>
          </p:cNvSpPr>
          <p:nvPr/>
        </p:nvSpPr>
        <p:spPr bwMode="auto">
          <a:xfrm>
            <a:off x="2190750" y="1328738"/>
            <a:ext cx="4694238" cy="22558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4200">
                <a:solidFill>
                  <a:srgbClr val="FFFF00"/>
                </a:solidFill>
                <a:effectLst>
                  <a:outerShdw blurRad="38100" dist="38100" dir="2700000" algn="tl">
                    <a:srgbClr val="000000"/>
                  </a:outerShdw>
                </a:effectLst>
                <a:latin typeface="Arial" charset="0"/>
              </a:rPr>
              <a:t>LAW</a:t>
            </a:r>
          </a:p>
        </p:txBody>
      </p:sp>
      <p:sp>
        <p:nvSpPr>
          <p:cNvPr id="617485" name="Text Box 13"/>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a:effectLst>
                  <a:outerShdw blurRad="38100" dist="38100" dir="2700000" algn="tl">
                    <a:srgbClr val="000000"/>
                  </a:outerShdw>
                </a:effectLst>
                <a:latin typeface="Arial" charset="0"/>
              </a:rPr>
              <a:t>HAD GIVEN WAY TO</a:t>
            </a:r>
          </a:p>
        </p:txBody>
      </p:sp>
      <p:sp>
        <p:nvSpPr>
          <p:cNvPr id="617486" name="Text Box 14"/>
          <p:cNvSpPr txBox="1">
            <a:spLocks noChangeArrowheads="1"/>
          </p:cNvSpPr>
          <p:nvPr/>
        </p:nvSpPr>
        <p:spPr bwMode="auto">
          <a:xfrm>
            <a:off x="657225" y="3598863"/>
            <a:ext cx="7637463" cy="22558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4200">
                <a:solidFill>
                  <a:srgbClr val="99CCFF"/>
                </a:solidFill>
                <a:effectLst>
                  <a:outerShdw blurRad="38100" dist="38100" dir="2700000" algn="tl">
                    <a:srgbClr val="000000"/>
                  </a:outerShdw>
                </a:effectLst>
                <a:latin typeface="Arial" charset="0"/>
              </a:rPr>
              <a:t>GRACE</a:t>
            </a: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17489"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6" name="Text Box 6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9027" name="Text Box 72"/>
          <p:cNvSpPr txBox="1">
            <a:spLocks noChangeArrowheads="1"/>
          </p:cNvSpPr>
          <p:nvPr/>
        </p:nvSpPr>
        <p:spPr bwMode="auto">
          <a:xfrm>
            <a:off x="88058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29028"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7437"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29031" name="Text Box 82"/>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129032"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7" name="Rectangle 87"/>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CREATION</a:t>
              </a:r>
              <a:endParaRPr lang="en-US" sz="2800">
                <a:solidFill>
                  <a:srgbClr val="FFA27C"/>
                </a:solidFill>
                <a:effectLst>
                  <a:outerShdw blurRad="38100" dist="38100" dir="2700000" algn="tl">
                    <a:srgbClr val="000000"/>
                  </a:outerShdw>
                </a:effectLst>
                <a:latin typeface="Helvetica" charset="0"/>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3"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3" name="Rectangle 93"/>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ABRAHAM</a:t>
              </a:r>
              <a:endParaRPr lang="en-US" sz="2800">
                <a:solidFill>
                  <a:srgbClr val="FFA27C"/>
                </a:solidFill>
                <a:effectLst>
                  <a:outerShdw blurRad="38100" dist="38100" dir="2700000" algn="tl">
                    <a:srgbClr val="000000"/>
                  </a:outerShdw>
                </a:effectLst>
                <a:latin typeface="Helvetica" charset="0"/>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4"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9" name="Rectangle 99"/>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JOSEPH</a:t>
              </a:r>
              <a:endParaRPr lang="en-US" sz="2800">
                <a:solidFill>
                  <a:srgbClr val="FFA27C"/>
                </a:solidFill>
                <a:effectLst>
                  <a:outerShdw blurRad="38100" dist="38100" dir="2700000" algn="tl">
                    <a:srgbClr val="000000"/>
                  </a:outerShdw>
                </a:effectLst>
                <a:latin typeface="Helvetica" charset="0"/>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5"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5" name="Rectangle 105"/>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MOSES</a:t>
              </a:r>
              <a:endParaRPr lang="en-US" sz="2800">
                <a:solidFill>
                  <a:srgbClr val="FFA27C"/>
                </a:solidFill>
                <a:effectLst>
                  <a:outerShdw blurRad="38100" dist="38100" dir="2700000" algn="tl">
                    <a:srgbClr val="000000"/>
                  </a:outerShdw>
                </a:effectLst>
                <a:latin typeface="Helvetica" charset="0"/>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6"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1" name="Rectangle 111"/>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JOSHUA</a:t>
              </a:r>
              <a:endParaRPr lang="en-US" sz="2800">
                <a:solidFill>
                  <a:srgbClr val="FFA27C"/>
                </a:solidFill>
                <a:effectLst>
                  <a:outerShdw blurRad="38100" dist="38100" dir="2700000" algn="tl">
                    <a:srgbClr val="000000"/>
                  </a:outerShdw>
                </a:effectLst>
                <a:latin typeface="Helvetica" charset="0"/>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7"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7" name="Rectangle 117"/>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ANARCHY</a:t>
              </a:r>
              <a:endParaRPr lang="en-US" sz="2800">
                <a:solidFill>
                  <a:srgbClr val="FFA27C"/>
                </a:solidFill>
                <a:effectLst>
                  <a:outerShdw blurRad="38100" dist="38100" dir="2700000" algn="tl">
                    <a:srgbClr val="000000"/>
                  </a:outerShdw>
                </a:effectLst>
                <a:latin typeface="Helvetica" charset="0"/>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8" name="Group 119"/>
          <p:cNvGrpSpPr>
            <a:grpSpLocks/>
          </p:cNvGrpSpPr>
          <p:nvPr/>
        </p:nvGrpSpPr>
        <p:grpSpPr bwMode="auto">
          <a:xfrm>
            <a:off x="3727450" y="3168650"/>
            <a:ext cx="2763838" cy="1343025"/>
            <a:chOff x="2412" y="2052"/>
            <a:chExt cx="1741"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3" name="Rectangle 123"/>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ROYALTY</a:t>
              </a:r>
              <a:endParaRPr lang="en-US" sz="2800">
                <a:solidFill>
                  <a:srgbClr val="FFA27C"/>
                </a:solidFill>
                <a:effectLst>
                  <a:outerShdw blurRad="38100" dist="38100" dir="2700000" algn="tl">
                    <a:srgbClr val="000000"/>
                  </a:outerShdw>
                </a:effectLst>
                <a:latin typeface="Helvetica" charset="0"/>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9" name="Group 125"/>
          <p:cNvGrpSpPr>
            <a:grpSpLocks/>
          </p:cNvGrpSpPr>
          <p:nvPr/>
        </p:nvGrpSpPr>
        <p:grpSpPr bwMode="auto">
          <a:xfrm>
            <a:off x="3968750" y="3524250"/>
            <a:ext cx="2763838" cy="1343025"/>
            <a:chOff x="2412" y="2052"/>
            <a:chExt cx="1741"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9" name="Rectangle 129"/>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CAPTIVITY</a:t>
              </a:r>
              <a:endParaRPr lang="en-US" sz="2800">
                <a:solidFill>
                  <a:srgbClr val="FFA27C"/>
                </a:solidFill>
                <a:effectLst>
                  <a:outerShdw blurRad="38100" dist="38100" dir="2700000" algn="tl">
                    <a:srgbClr val="000000"/>
                  </a:outerShdw>
                </a:effectLst>
                <a:latin typeface="Helvetica" charset="0"/>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40"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5" name="Rectangle 135"/>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SILENCE</a:t>
              </a:r>
              <a:endParaRPr lang="en-US" sz="2800">
                <a:solidFill>
                  <a:srgbClr val="FFA27C"/>
                </a:solidFill>
                <a:effectLst>
                  <a:outerShdw blurRad="38100" dist="38100" dir="2700000" algn="tl">
                    <a:srgbClr val="000000"/>
                  </a:outerShdw>
                </a:effectLst>
                <a:latin typeface="Helvetica" charset="0"/>
              </a:endParaRPr>
            </a:p>
          </p:txBody>
        </p:sp>
      </p:grpSp>
      <p:grpSp>
        <p:nvGrpSpPr>
          <p:cNvPr id="129041"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grpSp>
          <p:nvGrpSpPr>
            <p:cNvPr id="129048" name="Group 140"/>
            <p:cNvGrpSpPr>
              <a:grpSpLocks/>
            </p:cNvGrpSpPr>
            <p:nvPr/>
          </p:nvGrpSpPr>
          <p:grpSpPr bwMode="auto">
            <a:xfrm>
              <a:off x="4056" y="130"/>
              <a:ext cx="761" cy="284"/>
              <a:chOff x="3080" y="3101"/>
              <a:chExt cx="596" cy="235"/>
            </a:xfrm>
          </p:grpSpPr>
          <p:sp>
            <p:nvSpPr>
              <p:cNvPr id="527501" name="Rectangle 141"/>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527502" name="Rectangle 142"/>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algn="ctr">
                  <a:defRPr/>
                </a:pPr>
                <a:r>
                  <a:rPr lang="en-US" sz="2900">
                    <a:solidFill>
                      <a:srgbClr val="790015"/>
                    </a:solidFill>
                    <a:latin typeface="Helvetica" charset="0"/>
                  </a:rPr>
                  <a:t>JESUS</a:t>
                </a:r>
                <a:endParaRPr lang="en-US" sz="4000">
                  <a:solidFill>
                    <a:srgbClr val="FFA27C"/>
                  </a:solidFill>
                  <a:effectLst>
                    <a:outerShdw blurRad="38100" dist="38100" dir="2700000" algn="tl">
                      <a:srgbClr val="000000"/>
                    </a:outerShdw>
                  </a:effectLst>
                  <a:latin typeface="Helvetica" charset="0"/>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27441" name="Rectangle 81"/>
          <p:cNvSpPr>
            <a:spLocks noChangeArrowheads="1"/>
          </p:cNvSpPr>
          <p:nvPr/>
        </p:nvSpPr>
        <p:spPr bwMode="auto">
          <a:xfrm>
            <a:off x="557213" y="558800"/>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7505" name="Text Box 145"/>
          <p:cNvSpPr txBox="1">
            <a:spLocks noChangeArrowheads="1"/>
          </p:cNvSpPr>
          <p:nvPr/>
        </p:nvSpPr>
        <p:spPr bwMode="auto">
          <a:xfrm>
            <a:off x="871538" y="889000"/>
            <a:ext cx="7469187" cy="2289175"/>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a:latin typeface="Arial" charset="0"/>
              </a:rPr>
              <a:t>NOW WE CAN UNDERSTAND THE IMPORTANCE OF THE BIBLICAL STORY LINE    TOWARD GRASPING…</a:t>
            </a:r>
            <a:endParaRPr lang="en-US" sz="3600" i="1">
              <a:solidFill>
                <a:schemeClr val="folHlink"/>
              </a:solidFill>
              <a:latin typeface="Arial" charset="0"/>
            </a:endParaRPr>
          </a:p>
        </p:txBody>
      </p:sp>
      <p:sp>
        <p:nvSpPr>
          <p:cNvPr id="527506" name="Text Box 146"/>
          <p:cNvSpPr txBox="1">
            <a:spLocks noChangeArrowheads="1"/>
          </p:cNvSpPr>
          <p:nvPr/>
        </p:nvSpPr>
        <p:spPr bwMode="auto">
          <a:xfrm>
            <a:off x="768350" y="3362325"/>
            <a:ext cx="7681913" cy="25860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5400" i="1" dirty="0">
                <a:solidFill>
                  <a:schemeClr val="folHlink"/>
                </a:solidFill>
                <a:latin typeface="Arial" charset="0"/>
                <a:ea typeface="+mn-ea"/>
                <a:cs typeface="+mn-cs"/>
              </a:rPr>
              <a:t>THE GRAND PANORAMA OF REDEMPTION!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48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8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8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86" name="Rectangle 7"/>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487" name="Rectangle 8"/>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39" name="Rectangle 11"/>
          <p:cNvSpPr>
            <a:spLocks noChangeArrowheads="1"/>
          </p:cNvSpPr>
          <p:nvPr/>
        </p:nvSpPr>
        <p:spPr bwMode="auto">
          <a:xfrm>
            <a:off x="1219200" y="2146300"/>
            <a:ext cx="6794500" cy="4116388"/>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en-US" sz="4800" dirty="0">
                <a:solidFill>
                  <a:schemeClr val="folHlink"/>
                </a:solidFill>
                <a:latin typeface="Times New Roman" charset="0"/>
              </a:rPr>
              <a:t>The Mosaic Covenant</a:t>
            </a:r>
          </a:p>
          <a:p>
            <a:pPr algn="ctr">
              <a:spcBef>
                <a:spcPct val="50000"/>
              </a:spcBef>
              <a:defRPr/>
            </a:pPr>
            <a:r>
              <a:rPr lang="en-US" sz="4800" dirty="0">
                <a:solidFill>
                  <a:schemeClr val="folHlink"/>
                </a:solidFill>
                <a:latin typeface="Times New Roman" charset="0"/>
              </a:rPr>
              <a:t>had a </a:t>
            </a:r>
            <a:r>
              <a:rPr lang="en-US" sz="4800" dirty="0">
                <a:latin typeface="Times New Roman" charset="0"/>
              </a:rPr>
              <a:t>BEGINNING</a:t>
            </a:r>
          </a:p>
          <a:p>
            <a:pPr algn="ctr">
              <a:spcBef>
                <a:spcPct val="50000"/>
              </a:spcBef>
              <a:defRPr/>
            </a:pPr>
            <a:r>
              <a:rPr lang="en-US" sz="4800" dirty="0">
                <a:solidFill>
                  <a:schemeClr val="folHlink"/>
                </a:solidFill>
                <a:latin typeface="Times New Roman" charset="0"/>
              </a:rPr>
              <a:t>and it had an</a:t>
            </a:r>
          </a:p>
          <a:p>
            <a:pPr algn="ctr">
              <a:spcBef>
                <a:spcPct val="50000"/>
              </a:spcBef>
              <a:defRPr/>
            </a:pPr>
            <a:r>
              <a:rPr lang="en-US" sz="4800" dirty="0">
                <a:latin typeface="Times New Roman" charset="0"/>
              </a:rPr>
              <a:t>END</a:t>
            </a:r>
            <a:r>
              <a:rPr lang="en-US" sz="4800" dirty="0">
                <a:solidFill>
                  <a:schemeClr val="folHlink"/>
                </a:solidFill>
                <a:latin typeface="Times New Roman" charset="0"/>
              </a:rPr>
              <a:t>!</a:t>
            </a:r>
            <a:endParaRPr lang="en-US" sz="4000" dirty="0">
              <a:solidFill>
                <a:schemeClr val="folHlink"/>
              </a:solidFill>
              <a:latin typeface="Times New Roman" charset="0"/>
            </a:endParaRPr>
          </a:p>
        </p:txBody>
      </p:sp>
      <p:grpSp>
        <p:nvGrpSpPr>
          <p:cNvPr id="20491"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510" name="Rectangle 19"/>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0511" name="Rectangle 20"/>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662552" name="Text Box 24"/>
          <p:cNvSpPr txBox="1">
            <a:spLocks noChangeArrowheads="1"/>
          </p:cNvSpPr>
          <p:nvPr/>
        </p:nvSpPr>
        <p:spPr bwMode="auto">
          <a:xfrm>
            <a:off x="1716088" y="1198563"/>
            <a:ext cx="5386387" cy="7016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4000" dirty="0">
                <a:solidFill>
                  <a:schemeClr val="folHlink"/>
                </a:solidFill>
                <a:latin typeface="Times New Roman" charset="0"/>
                <a:ea typeface="+mn-ea"/>
                <a:cs typeface="+mn-cs"/>
              </a:rPr>
              <a:t>The Distinction:</a:t>
            </a: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498" name="Rectangle 27"/>
          <p:cNvSpPr>
            <a:spLocks noChangeArrowheads="1"/>
          </p:cNvSpPr>
          <p:nvPr/>
        </p:nvSpPr>
        <p:spPr bwMode="auto">
          <a:xfrm>
            <a:off x="3095625" y="944563"/>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grpSp>
        <p:nvGrpSpPr>
          <p:cNvPr id="2" name="Group 25"/>
          <p:cNvGrpSpPr>
            <a:grpSpLocks/>
          </p:cNvGrpSpPr>
          <p:nvPr/>
        </p:nvGrpSpPr>
        <p:grpSpPr bwMode="auto">
          <a:xfrm>
            <a:off x="1066800" y="1189038"/>
            <a:ext cx="6880225" cy="4513262"/>
            <a:chOff x="672" y="749"/>
            <a:chExt cx="4334"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672" y="1072"/>
              <a:ext cx="1728" cy="1028"/>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2000" dirty="0">
                  <a:solidFill>
                    <a:schemeClr val="folHlink"/>
                  </a:solidFill>
                  <a:ea typeface="+mn-ea"/>
                  <a:cs typeface="+mn-cs"/>
                </a:rPr>
                <a:t>QUESTION:</a:t>
              </a:r>
              <a:br>
                <a:rPr lang="en-US" sz="2000" dirty="0">
                  <a:solidFill>
                    <a:schemeClr val="folHlink"/>
                  </a:solidFill>
                  <a:ea typeface="+mn-ea"/>
                  <a:cs typeface="+mn-cs"/>
                </a:rPr>
              </a:br>
              <a:r>
                <a:rPr lang="en-US" sz="2000" dirty="0">
                  <a:solidFill>
                    <a:schemeClr val="folHlink"/>
                  </a:solidFill>
                  <a:ea typeface="+mn-ea"/>
                  <a:cs typeface="+mn-cs"/>
                </a:rPr>
                <a:t>IN A HIGH TECH WORLD, WHAT ABOUT JESUS</a:t>
              </a:r>
              <a:r>
                <a:rPr lang="fr-FR" sz="2000" dirty="0">
                  <a:solidFill>
                    <a:schemeClr val="folHlink"/>
                  </a:solidFill>
                  <a:ea typeface="+mn-ea"/>
                  <a:cs typeface="+mn-cs"/>
                </a:rPr>
                <a:t>'</a:t>
              </a:r>
              <a:r>
                <a:rPr lang="en-US" sz="2000" dirty="0">
                  <a:solidFill>
                    <a:schemeClr val="folHlink"/>
                  </a:solidFill>
                  <a:ea typeface="+mn-ea"/>
                  <a:cs typeface="+mn-cs"/>
                </a:rPr>
                <a:t> BLOOD SACRIFICE?</a:t>
              </a: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930275" y="1500188"/>
            <a:ext cx="73088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4800" baseline="30000">
                <a:latin typeface="Times New Roman" charset="0"/>
              </a:rPr>
              <a:t>15</a:t>
            </a:r>
            <a:r>
              <a:rPr lang="en-US" sz="4000">
                <a:latin typeface="Times New Roman" charset="0"/>
              </a:rPr>
              <a:t>For this reason Christ is the mediator of a </a:t>
            </a:r>
            <a:r>
              <a:rPr lang="en-US" sz="4000">
                <a:solidFill>
                  <a:schemeClr val="folHlink"/>
                </a:solidFill>
                <a:latin typeface="Times New Roman" charset="0"/>
              </a:rPr>
              <a:t>new covenant</a:t>
            </a:r>
            <a:r>
              <a:rPr lang="en-US" sz="4000">
                <a:latin typeface="Times New Roman" charset="0"/>
              </a:rPr>
              <a:t>, that those who are called may receive </a:t>
            </a:r>
            <a:r>
              <a:rPr lang="en-US" sz="4000">
                <a:solidFill>
                  <a:schemeClr val="folHlink"/>
                </a:solidFill>
                <a:latin typeface="Times New Roman" charset="0"/>
              </a:rPr>
              <a:t>the promised eternal inheritance</a:t>
            </a:r>
            <a:r>
              <a:rPr lang="en-US" sz="4000">
                <a:solidFill>
                  <a:schemeClr val="tx2"/>
                </a:solidFill>
                <a:latin typeface="Times New Roman" charset="0"/>
              </a:rPr>
              <a:t> </a:t>
            </a:r>
            <a:r>
              <a:rPr lang="en-US" sz="4000">
                <a:latin typeface="Times New Roman" charset="0"/>
              </a:rPr>
              <a:t>— now that he has died as a ransom to set them free from the sins committed under the first covenant. </a:t>
            </a:r>
          </a:p>
          <a:p>
            <a:pPr>
              <a:defRPr/>
            </a:pPr>
            <a:endParaRPr lang="en-US" sz="4000">
              <a:latin typeface="Times New Roman" charset="0"/>
            </a:endParaRPr>
          </a:p>
          <a:p>
            <a:pPr>
              <a:defRPr/>
            </a:pPr>
            <a:endParaRPr lang="en-US" sz="4000">
              <a:solidFill>
                <a:schemeClr val="tx2"/>
              </a:solidFill>
              <a:latin typeface="Times New Roman" charset="0"/>
            </a:endParaRPr>
          </a:p>
        </p:txBody>
      </p:sp>
      <p:sp>
        <p:nvSpPr>
          <p:cNvPr id="23552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235525" name="Oval 5"/>
          <p:cNvSpPr>
            <a:spLocks noChangeArrowheads="1"/>
          </p:cNvSpPr>
          <p:nvPr/>
        </p:nvSpPr>
        <p:spPr bwMode="auto">
          <a:xfrm>
            <a:off x="452438" y="3294063"/>
            <a:ext cx="796131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35527" name="Oval 7"/>
          <p:cNvSpPr>
            <a:spLocks noChangeArrowheads="1"/>
          </p:cNvSpPr>
          <p:nvPr/>
        </p:nvSpPr>
        <p:spPr bwMode="auto">
          <a:xfrm>
            <a:off x="3665538" y="2147888"/>
            <a:ext cx="37131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3553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00100" y="249238"/>
            <a:ext cx="7804150" cy="3136900"/>
          </a:xfrm>
          <a:prstGeom prst="rect">
            <a:avLst/>
          </a:prstGeom>
          <a:noFill/>
          <a:ln w="12700">
            <a:noFill/>
            <a:miter lim="800000"/>
            <a:headEnd/>
            <a:tailEnd/>
          </a:ln>
          <a:effectLst/>
        </p:spPr>
        <p:txBody>
          <a:bodyPr lIns="90487" tIns="44450" rIns="90487" bIns="44450">
            <a:spAutoFit/>
          </a:bodyPr>
          <a:lstStyle/>
          <a:p>
            <a:pPr>
              <a:defRPr/>
            </a:pPr>
            <a:endParaRPr lang="en-US" sz="4000" dirty="0">
              <a:effectLst>
                <a:outerShdw blurRad="50800" dist="76200" dir="2700000" algn="tl" rotWithShape="0">
                  <a:srgbClr val="000000"/>
                </a:outerShdw>
              </a:effectLst>
              <a:latin typeface="Times New Roman" charset="0"/>
            </a:endParaRPr>
          </a:p>
          <a:p>
            <a:pPr>
              <a:defRPr/>
            </a:pPr>
            <a:endParaRPr lang="en-US" sz="4000" dirty="0">
              <a:effectLst>
                <a:outerShdw blurRad="50800" dist="76200" dir="2700000" algn="tl" rotWithShape="0">
                  <a:srgbClr val="000000"/>
                </a:outerShdw>
              </a:effectLst>
              <a:latin typeface="Times New Roman" charset="0"/>
            </a:endParaRPr>
          </a:p>
          <a:p>
            <a:pPr>
              <a:defRPr/>
            </a:pPr>
            <a:r>
              <a:rPr lang="en-US" sz="4800" baseline="30000" dirty="0">
                <a:effectLst>
                  <a:outerShdw blurRad="50800" dist="76200" dir="2700000" algn="tl" rotWithShape="0">
                    <a:srgbClr val="000000"/>
                  </a:outerShdw>
                </a:effectLst>
                <a:latin typeface="Times New Roman" charset="0"/>
              </a:rPr>
              <a:t>16</a:t>
            </a:r>
            <a:r>
              <a:rPr lang="en-US" sz="4000" dirty="0">
                <a:effectLst>
                  <a:outerShdw blurRad="50800" dist="76200" dir="2700000" algn="tl" rotWithShape="0">
                    <a:srgbClr val="000000"/>
                  </a:outerShdw>
                </a:effectLst>
                <a:latin typeface="Times New Roman" charset="0"/>
              </a:rPr>
              <a:t>In the case of </a:t>
            </a:r>
            <a:r>
              <a:rPr lang="en-US" sz="4000" dirty="0">
                <a:solidFill>
                  <a:schemeClr val="folHlink"/>
                </a:solidFill>
                <a:effectLst>
                  <a:outerShdw blurRad="50800" dist="76200" dir="2700000" algn="tl" rotWithShape="0">
                    <a:srgbClr val="000000"/>
                  </a:outerShdw>
                </a:effectLst>
                <a:latin typeface="Times New Roman" charset="0"/>
              </a:rPr>
              <a:t>a will</a:t>
            </a:r>
            <a:r>
              <a:rPr lang="en-US" sz="4000" dirty="0">
                <a:effectLst>
                  <a:outerShdw blurRad="50800" dist="76200" dir="2700000" algn="tl" rotWithShape="0">
                    <a:srgbClr val="000000"/>
                  </a:outerShdw>
                </a:effectLst>
                <a:latin typeface="Times New Roman" charset="0"/>
              </a:rPr>
              <a:t>, it is necessary to prove the death of the one who made it, </a:t>
            </a:r>
            <a:endParaRPr lang="en-US" sz="4000" dirty="0">
              <a:solidFill>
                <a:schemeClr val="tx2"/>
              </a:solidFill>
              <a:effectLst>
                <a:outerShdw blurRad="50800" dist="76200" dir="2700000" algn="tl" rotWithShape="0">
                  <a:srgbClr val="000000"/>
                </a:outerShdw>
              </a:effectLst>
              <a:latin typeface="Times New Roman" charset="0"/>
            </a:endParaRPr>
          </a:p>
        </p:txBody>
      </p:sp>
      <p:sp>
        <p:nvSpPr>
          <p:cNvPr id="301059"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135171"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1068"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301070" name="Text Box 14"/>
          <p:cNvSpPr txBox="1">
            <a:spLocks noChangeArrowheads="1"/>
          </p:cNvSpPr>
          <p:nvPr/>
        </p:nvSpPr>
        <p:spPr bwMode="auto">
          <a:xfrm>
            <a:off x="800100" y="3467100"/>
            <a:ext cx="7937500" cy="2530475"/>
          </a:xfrm>
          <a:prstGeom prst="rect">
            <a:avLst/>
          </a:prstGeom>
          <a:noFill/>
          <a:ln w="9525">
            <a:noFill/>
            <a:miter lim="800000"/>
            <a:headEnd/>
            <a:tailEnd/>
          </a:ln>
          <a:effectLst/>
        </p:spPr>
        <p:txBody>
          <a:bodyPr>
            <a:spAutoFit/>
          </a:bodyPr>
          <a:lstStyle/>
          <a:p>
            <a:pPr>
              <a:spcBef>
                <a:spcPct val="50000"/>
              </a:spcBef>
              <a:defRPr/>
            </a:pPr>
            <a:r>
              <a:rPr lang="en-US" sz="4800" baseline="30000" dirty="0">
                <a:effectLst>
                  <a:outerShdw blurRad="50800" dist="76200" dir="2700000" algn="tl" rotWithShape="0">
                    <a:srgbClr val="000000"/>
                  </a:outerShdw>
                </a:effectLst>
                <a:latin typeface="Times New Roman" charset="0"/>
                <a:ea typeface="+mn-ea"/>
                <a:cs typeface="+mn-cs"/>
              </a:rPr>
              <a:t>17</a:t>
            </a:r>
            <a:r>
              <a:rPr lang="en-US" sz="4000" dirty="0">
                <a:effectLst>
                  <a:outerShdw blurRad="50800" dist="76200" dir="2700000" algn="tl" rotWithShape="0">
                    <a:srgbClr val="000000"/>
                  </a:outerShdw>
                </a:effectLst>
                <a:latin typeface="Times New Roman" charset="0"/>
                <a:ea typeface="+mn-ea"/>
                <a:cs typeface="+mn-cs"/>
              </a:rPr>
              <a:t>because a will is in force only when somebody has died; it never takes effect while the one who made it is living.</a:t>
            </a: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303108" name="Text Box 4"/>
          <p:cNvSpPr txBox="1">
            <a:spLocks noChangeArrowheads="1"/>
          </p:cNvSpPr>
          <p:nvPr/>
        </p:nvSpPr>
        <p:spPr bwMode="auto">
          <a:xfrm>
            <a:off x="876300" y="1816100"/>
            <a:ext cx="73787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4000" dirty="0">
              <a:latin typeface="Times New Roman" charset="0"/>
              <a:ea typeface="+mn-ea"/>
              <a:cs typeface="+mn-cs"/>
            </a:endParaRPr>
          </a:p>
          <a:p>
            <a:pPr>
              <a:defRPr/>
            </a:pPr>
            <a:r>
              <a:rPr lang="en-US" sz="4800" baseline="30000" dirty="0">
                <a:latin typeface="Times New Roman" charset="0"/>
                <a:ea typeface="+mn-ea"/>
                <a:cs typeface="+mn-cs"/>
              </a:rPr>
              <a:t>18</a:t>
            </a:r>
            <a:r>
              <a:rPr lang="en-US" sz="4000" dirty="0">
                <a:latin typeface="Times New Roman" charset="0"/>
                <a:ea typeface="+mn-ea"/>
                <a:cs typeface="+mn-cs"/>
              </a:rPr>
              <a:t>This is why even the first covenant was not put into effect </a:t>
            </a:r>
            <a:r>
              <a:rPr lang="en-US" sz="4000" dirty="0">
                <a:solidFill>
                  <a:srgbClr val="FFFF00"/>
                </a:solidFill>
                <a:latin typeface="Times New Roman" charset="0"/>
                <a:ea typeface="+mn-ea"/>
                <a:cs typeface="+mn-cs"/>
              </a:rPr>
              <a:t>without blood.</a:t>
            </a: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876300" y="280988"/>
            <a:ext cx="77152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a:latin typeface="Times New Roman" charset="0"/>
            </a:endParaRPr>
          </a:p>
          <a:p>
            <a:pPr>
              <a:defRPr/>
            </a:pPr>
            <a:endParaRPr lang="en-US" sz="4000">
              <a:latin typeface="Times New Roman" charset="0"/>
            </a:endParaRPr>
          </a:p>
          <a:p>
            <a:pPr>
              <a:defRPr/>
            </a:pPr>
            <a:r>
              <a:rPr lang="en-US" sz="4800" baseline="30000">
                <a:latin typeface="Times New Roman" charset="0"/>
              </a:rPr>
              <a:t>19</a:t>
            </a:r>
            <a:r>
              <a:rPr lang="en-US" sz="4000">
                <a:latin typeface="Times New Roman" charset="0"/>
              </a:rPr>
              <a:t>When Moses had proclaimed every commandment of the law to all the people, he took </a:t>
            </a:r>
            <a:r>
              <a:rPr lang="en-US" sz="4000">
                <a:solidFill>
                  <a:srgbClr val="FFFF00"/>
                </a:solidFill>
                <a:latin typeface="Times New Roman" charset="0"/>
              </a:rPr>
              <a:t>the blood </a:t>
            </a:r>
            <a:r>
              <a:rPr lang="en-US" sz="4000">
                <a:latin typeface="Times New Roman" charset="0"/>
              </a:rPr>
              <a:t>of calves, together with water, scarlet wool and branches of hyssop, and sprinkled the scroll and all the people. </a:t>
            </a:r>
          </a:p>
          <a:p>
            <a:pPr>
              <a:defRPr/>
            </a:pPr>
            <a:endParaRPr lang="en-US" sz="4000">
              <a:solidFill>
                <a:schemeClr val="tx2"/>
              </a:solidFill>
              <a:latin typeface="Times New Roman" charset="0"/>
            </a:endParaRPr>
          </a:p>
        </p:txBody>
      </p:sp>
      <p:sp>
        <p:nvSpPr>
          <p:cNvPr id="304131"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a:solidFill>
                <a:schemeClr val="folHlink"/>
              </a:solidFill>
              <a:latin typeface="Times New Roman" charset="0"/>
            </a:endParaRPr>
          </a:p>
          <a:p>
            <a:pPr>
              <a:defRPr/>
            </a:pPr>
            <a:endParaRPr lang="en-US" sz="4000">
              <a:solidFill>
                <a:schemeClr val="folHlink"/>
              </a:solidFill>
              <a:latin typeface="Times New Roman" charset="0"/>
            </a:endParaRPr>
          </a:p>
          <a:p>
            <a:pPr>
              <a:defRPr/>
            </a:pPr>
            <a:endParaRPr lang="en-US" sz="4000">
              <a:solidFill>
                <a:schemeClr val="folHlink"/>
              </a:solidFill>
              <a:latin typeface="Times New Roman" charset="0"/>
            </a:endParaRPr>
          </a:p>
        </p:txBody>
      </p:sp>
      <p:sp>
        <p:nvSpPr>
          <p:cNvPr id="305155"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5166" name="Rectangle 14"/>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305168" name="Text Box 16"/>
          <p:cNvSpPr txBox="1">
            <a:spLocks noChangeArrowheads="1"/>
          </p:cNvSpPr>
          <p:nvPr/>
        </p:nvSpPr>
        <p:spPr bwMode="auto">
          <a:xfrm>
            <a:off x="393700" y="24892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a:solidFill>
                  <a:schemeClr val="folHlink"/>
                </a:solidFill>
                <a:latin typeface="Times New Roman" charset="0"/>
              </a:rPr>
              <a:t>20</a:t>
            </a:r>
            <a:r>
              <a:rPr lang="en-US" sz="4000" dirty="0">
                <a:solidFill>
                  <a:schemeClr val="folHlink"/>
                </a:solidFill>
                <a:latin typeface="Times New Roman" charset="0"/>
              </a:rPr>
              <a:t> He said, </a:t>
            </a:r>
            <a:r>
              <a:rPr lang="en-US" altLang="ja-JP" sz="4000" dirty="0">
                <a:solidFill>
                  <a:schemeClr val="folHlink"/>
                </a:solidFill>
                <a:latin typeface="Times New Roman" charset="0"/>
              </a:rPr>
              <a:t>"</a:t>
            </a:r>
            <a:r>
              <a:rPr lang="en-US" sz="4000" dirty="0">
                <a:solidFill>
                  <a:schemeClr val="folHlink"/>
                </a:solidFill>
                <a:latin typeface="Times New Roman" charset="0"/>
              </a:rPr>
              <a:t>This is the blood of the covenant, which God has commanded you to keep.</a:t>
            </a:r>
            <a:r>
              <a:rPr lang="en-US" altLang="ja-JP" sz="4000" dirty="0">
                <a:solidFill>
                  <a:schemeClr val="folHlink"/>
                </a:solidFill>
                <a:latin typeface="Times New Roman" charset="0"/>
              </a:rPr>
              <a:t>"</a:t>
            </a:r>
            <a:endParaRPr lang="en-US" sz="4000" dirty="0">
              <a:solidFill>
                <a:schemeClr val="folHlink"/>
              </a:solidFill>
              <a:latin typeface="Times New Roman" charset="0"/>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5172" name="Text Box 20"/>
          <p:cNvSpPr txBox="1">
            <a:spLocks noChangeArrowheads="1"/>
          </p:cNvSpPr>
          <p:nvPr/>
        </p:nvSpPr>
        <p:spPr bwMode="auto">
          <a:xfrm>
            <a:off x="382588" y="2484438"/>
            <a:ext cx="8636000" cy="19383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a:solidFill>
                  <a:schemeClr val="folHlink"/>
                </a:solidFill>
                <a:latin typeface="Times New Roman" charset="0"/>
              </a:rPr>
              <a:t>20</a:t>
            </a:r>
            <a:r>
              <a:rPr lang="en-US" sz="4000" dirty="0">
                <a:solidFill>
                  <a:schemeClr val="folHlink"/>
                </a:solidFill>
                <a:latin typeface="Times New Roman" charset="0"/>
              </a:rPr>
              <a:t> He said, </a:t>
            </a:r>
            <a:r>
              <a:rPr lang="en-US" altLang="ja-JP" sz="4000" dirty="0">
                <a:solidFill>
                  <a:schemeClr val="folHlink"/>
                </a:solidFill>
                <a:latin typeface="Times New Roman" charset="0"/>
              </a:rPr>
              <a:t>"</a:t>
            </a:r>
            <a:r>
              <a:rPr lang="en-US" sz="4000" dirty="0">
                <a:solidFill>
                  <a:schemeClr val="folHlink"/>
                </a:solidFill>
                <a:latin typeface="Times New Roman" charset="0"/>
              </a:rPr>
              <a:t>This is </a:t>
            </a:r>
            <a:r>
              <a:rPr lang="en-US" sz="4000" dirty="0">
                <a:solidFill>
                  <a:srgbClr val="FFFFFF"/>
                </a:solidFill>
                <a:latin typeface="Times New Roman" charset="0"/>
              </a:rPr>
              <a:t>the blood of the covenant</a:t>
            </a:r>
            <a:r>
              <a:rPr lang="en-US" sz="4000" dirty="0">
                <a:solidFill>
                  <a:schemeClr val="folHlink"/>
                </a:solidFill>
                <a:latin typeface="Times New Roman" charset="0"/>
              </a:rPr>
              <a:t>, which God has commanded you to keep.</a:t>
            </a:r>
            <a:r>
              <a:rPr lang="en-US" altLang="ja-JP" sz="4000" dirty="0">
                <a:solidFill>
                  <a:schemeClr val="folHlink"/>
                </a:solidFill>
                <a:latin typeface="Times New Roman" charset="0"/>
              </a:rPr>
              <a:t>"</a:t>
            </a:r>
            <a:endParaRPr lang="en-US" sz="4000" dirty="0">
              <a:solidFill>
                <a:schemeClr val="folHlink"/>
              </a:solidFill>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Times New Roman" charset="0"/>
            </a:endParaRPr>
          </a:p>
          <a:p>
            <a:pPr>
              <a:defRPr/>
            </a:pPr>
            <a:endParaRPr lang="en-US" sz="1400">
              <a:latin typeface="Times New Roman" charset="0"/>
            </a:endParaRPr>
          </a:p>
          <a:p>
            <a:pPr>
              <a:defRPr/>
            </a:pPr>
            <a:endParaRPr lang="en-US" sz="1400">
              <a:latin typeface="Times New Roman" charset="0"/>
            </a:endParaRPr>
          </a:p>
          <a:p>
            <a:pPr>
              <a:defRPr/>
            </a:pPr>
            <a:endParaRPr lang="en-US" sz="1400">
              <a:solidFill>
                <a:schemeClr val="tx2"/>
              </a:solidFill>
              <a:latin typeface="Times New Roman" charset="0"/>
            </a:endParaRPr>
          </a:p>
        </p:txBody>
      </p:sp>
      <p:sp>
        <p:nvSpPr>
          <p:cNvPr id="306179"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306180" name="Text Box 4"/>
          <p:cNvSpPr txBox="1">
            <a:spLocks noChangeArrowheads="1"/>
          </p:cNvSpPr>
          <p:nvPr/>
        </p:nvSpPr>
        <p:spPr bwMode="auto">
          <a:xfrm>
            <a:off x="609600" y="2190750"/>
            <a:ext cx="78486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latin typeface="Times New Roman" charset="0"/>
                <a:ea typeface="+mn-ea"/>
                <a:cs typeface="+mn-cs"/>
              </a:rPr>
              <a:t>21</a:t>
            </a:r>
            <a:r>
              <a:rPr lang="en-US" sz="4000" dirty="0">
                <a:latin typeface="Times New Roman" charset="0"/>
                <a:ea typeface="+mn-ea"/>
                <a:cs typeface="+mn-cs"/>
              </a:rPr>
              <a:t>In the same way, he sprinkled with </a:t>
            </a:r>
            <a:r>
              <a:rPr lang="en-US" sz="4000" dirty="0">
                <a:solidFill>
                  <a:srgbClr val="FFFF00"/>
                </a:solidFill>
                <a:latin typeface="Times New Roman" charset="0"/>
                <a:ea typeface="+mn-ea"/>
                <a:cs typeface="+mn-cs"/>
              </a:rPr>
              <a:t>the blood </a:t>
            </a:r>
            <a:r>
              <a:rPr lang="en-US" sz="4000" dirty="0">
                <a:latin typeface="Times New Roman" charset="0"/>
                <a:ea typeface="+mn-ea"/>
                <a:cs typeface="+mn-cs"/>
              </a:rPr>
              <a:t>both the tabernacle and everything used in its ceremonies.</a:t>
            </a: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64</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307204" name="Text Box 4"/>
          <p:cNvSpPr txBox="1">
            <a:spLocks noChangeArrowheads="1"/>
          </p:cNvSpPr>
          <p:nvPr/>
        </p:nvSpPr>
        <p:spPr bwMode="auto">
          <a:xfrm>
            <a:off x="7747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a:solidFill>
                  <a:schemeClr val="folHlink"/>
                </a:solidFill>
                <a:latin typeface="Times New Roman" charset="0"/>
                <a:ea typeface="+mn-ea"/>
                <a:cs typeface="+mn-cs"/>
              </a:rPr>
              <a:t>22</a:t>
            </a:r>
            <a:r>
              <a:rPr lang="en-US" sz="4000">
                <a:solidFill>
                  <a:schemeClr val="folHlink"/>
                </a:solidFill>
                <a:latin typeface="Times New Roman" charset="0"/>
                <a:ea typeface="+mn-ea"/>
                <a:cs typeface="+mn-cs"/>
              </a:rPr>
              <a:t>In fact, the law requires that nearly everything be cleansed with blood, </a:t>
            </a:r>
            <a:r>
              <a:rPr lang="en-US" sz="4000" i="1" u="sng">
                <a:solidFill>
                  <a:schemeClr val="folHlink"/>
                </a:solidFill>
                <a:latin typeface="Times New Roman" charset="0"/>
                <a:ea typeface="+mn-ea"/>
                <a:cs typeface="+mn-cs"/>
              </a:rPr>
              <a:t>and without the shedding of blood there is no forgiveness.</a:t>
            </a: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7213"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65</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484355" name="Text Box 3"/>
          <p:cNvSpPr txBox="1">
            <a:spLocks noChangeArrowheads="1"/>
          </p:cNvSpPr>
          <p:nvPr/>
        </p:nvSpPr>
        <p:spPr bwMode="auto">
          <a:xfrm>
            <a:off x="7874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a:solidFill>
                  <a:srgbClr val="0000FF"/>
                </a:solidFill>
                <a:latin typeface="Times New Roman" charset="0"/>
                <a:ea typeface="+mn-ea"/>
                <a:cs typeface="+mn-cs"/>
              </a:rPr>
              <a:t>22</a:t>
            </a:r>
            <a:r>
              <a:rPr lang="en-US" sz="4000">
                <a:solidFill>
                  <a:srgbClr val="0000FF"/>
                </a:solidFill>
                <a:latin typeface="Times New Roman" charset="0"/>
                <a:ea typeface="+mn-ea"/>
                <a:cs typeface="+mn-cs"/>
              </a:rPr>
              <a:t>In fact, the law requires that nearly everything be cleansed with blood,</a:t>
            </a:r>
            <a:r>
              <a:rPr lang="en-US" sz="4000">
                <a:solidFill>
                  <a:schemeClr val="folHlink"/>
                </a:solidFill>
                <a:latin typeface="Times New Roman" charset="0"/>
                <a:ea typeface="+mn-ea"/>
                <a:cs typeface="+mn-cs"/>
              </a:rPr>
              <a:t> </a:t>
            </a:r>
            <a:r>
              <a:rPr lang="en-US" sz="4000" i="1" u="sng">
                <a:solidFill>
                  <a:schemeClr val="folHlink"/>
                </a:solidFill>
                <a:latin typeface="Times New Roman" charset="0"/>
                <a:ea typeface="+mn-ea"/>
                <a:cs typeface="+mn-cs"/>
              </a:rPr>
              <a:t>and without the shedding of blood there is no forgiveness.</a:t>
            </a:r>
          </a:p>
        </p:txBody>
      </p:sp>
      <p:sp>
        <p:nvSpPr>
          <p:cNvPr id="484357" name="Text Box 5"/>
          <p:cNvSpPr txBox="1">
            <a:spLocks noChangeArrowheads="1"/>
          </p:cNvSpPr>
          <p:nvPr/>
        </p:nvSpPr>
        <p:spPr bwMode="auto">
          <a:xfrm>
            <a:off x="785813" y="3700463"/>
            <a:ext cx="52466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i="1" u="sng">
                <a:solidFill>
                  <a:srgbClr val="FFFFFF"/>
                </a:solidFill>
                <a:latin typeface="Times New Roman" charset="0"/>
              </a:rPr>
              <a:t>shedding of blood</a:t>
            </a: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436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dirty="0">
                <a:latin typeface="Times New Roman" charset="0"/>
              </a:rPr>
              <a:t>On the Meaning of the </a:t>
            </a:r>
            <a:r>
              <a:rPr lang="en-US" altLang="ja-JP" sz="2800" i="1" dirty="0">
                <a:solidFill>
                  <a:schemeClr val="tx2"/>
                </a:solidFill>
                <a:latin typeface="Times New Roman" charset="0"/>
              </a:rPr>
              <a:t>"</a:t>
            </a:r>
            <a:r>
              <a:rPr lang="en-US" sz="2800" i="1" dirty="0">
                <a:solidFill>
                  <a:schemeClr val="tx2"/>
                </a:solidFill>
                <a:latin typeface="Times New Roman" charset="0"/>
              </a:rPr>
              <a:t>BLOOD</a:t>
            </a:r>
            <a:r>
              <a:rPr lang="en-US" altLang="ja-JP" sz="2800" i="1" dirty="0">
                <a:solidFill>
                  <a:schemeClr val="tx2"/>
                </a:solidFill>
                <a:latin typeface="Times New Roman" charset="0"/>
              </a:rPr>
              <a:t>"</a:t>
            </a:r>
            <a:r>
              <a:rPr lang="en-US" sz="2800" i="1" dirty="0">
                <a:latin typeface="Times New Roman" charset="0"/>
              </a:rPr>
              <a:t>...</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485379" name="Text Box 3"/>
          <p:cNvSpPr txBox="1">
            <a:spLocks noChangeArrowheads="1"/>
          </p:cNvSpPr>
          <p:nvPr/>
        </p:nvSpPr>
        <p:spPr bwMode="auto">
          <a:xfrm>
            <a:off x="673100" y="1560513"/>
            <a:ext cx="7773988" cy="490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35000"/>
              </a:lnSpc>
              <a:spcBef>
                <a:spcPct val="50000"/>
              </a:spcBef>
              <a:defRPr/>
            </a:pPr>
            <a:r>
              <a:rPr lang="en-US" sz="5400" baseline="30000">
                <a:latin typeface="Helvetica" charset="0"/>
              </a:rPr>
              <a:t>Without that sacrifice, there is no forgiveness. </a:t>
            </a:r>
            <a:r>
              <a:rPr lang="en-US" sz="5400" baseline="30000">
                <a:solidFill>
                  <a:schemeClr val="folHlink"/>
                </a:solidFill>
                <a:latin typeface="Helvetica" charset="0"/>
              </a:rPr>
              <a:t>  Our Lord provided that ultimate sacrifice when he went to Calvary and became victorious over death itself           </a:t>
            </a:r>
            <a:r>
              <a:rPr lang="en-US" sz="5400" i="1" u="sng">
                <a:solidFill>
                  <a:srgbClr val="FFFFFF"/>
                </a:solidFill>
                <a:latin typeface="Helvetica" charset="0"/>
              </a:rPr>
              <a:t>IN OUR BEHALF!</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5389" name="Rectangle 1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99FF66"/>
                </a:solidFill>
                <a:latin typeface="Helvetica" charset="0"/>
                <a:ea typeface="+mn-ea"/>
                <a:cs typeface="+mn-cs"/>
              </a:rPr>
              <a:t> The First Table –</a:t>
            </a:r>
            <a:r>
              <a:rPr lang="en-US" sz="2000" i="1">
                <a:solidFill>
                  <a:srgbClr val="00FF00"/>
                </a:solidFill>
                <a:latin typeface="Helvetica" charset="0"/>
                <a:ea typeface="+mn-ea"/>
                <a:cs typeface="+mn-cs"/>
              </a:rPr>
              <a:t> </a:t>
            </a:r>
          </a:p>
          <a:p>
            <a:pPr algn="ctr">
              <a:defRPr/>
            </a:pPr>
            <a:r>
              <a:rPr lang="en-US" sz="2000" i="1">
                <a:latin typeface="Helvetica" charset="0"/>
                <a:ea typeface="+mn-ea"/>
                <a:cs typeface="+mn-cs"/>
              </a:rPr>
              <a:t>Duties to God (Verses 1-12)</a:t>
            </a:r>
          </a:p>
        </p:txBody>
      </p:sp>
      <p:sp>
        <p:nvSpPr>
          <p:cNvPr id="286776" name="Text Box 56"/>
          <p:cNvSpPr txBox="1">
            <a:spLocks noChangeArrowheads="1"/>
          </p:cNvSpPr>
          <p:nvPr/>
        </p:nvSpPr>
        <p:spPr bwMode="auto">
          <a:xfrm>
            <a:off x="2108200" y="3314700"/>
            <a:ext cx="6184900" cy="3182938"/>
          </a:xfrm>
          <a:prstGeom prst="rect">
            <a:avLst/>
          </a:prstGeom>
          <a:noFill/>
          <a:ln w="9525">
            <a:noFill/>
            <a:miter lim="800000"/>
            <a:headEnd/>
            <a:tailEnd/>
          </a:ln>
          <a:effectLst/>
        </p:spPr>
        <p:txBody>
          <a:bodyPr>
            <a:spAutoFit/>
          </a:bodyPr>
          <a:lstStyle/>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The Lord your God</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a:solidFill>
                  <a:srgbClr val="FFFFFF"/>
                </a:solidFill>
                <a:effectLst>
                  <a:outerShdw blurRad="41275" dist="76200" dir="2700000" algn="tl" rotWithShape="0">
                    <a:srgbClr val="000000"/>
                  </a:outerShdw>
                </a:effectLst>
                <a:latin typeface="Helvetica" charset="0"/>
                <a:ea typeface="+mn-ea"/>
                <a:cs typeface="+mn-cs"/>
              </a:rPr>
              <a:t>No other gods before Him</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No idols or likenesses of Him</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No worship of other gods</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a:solidFill>
                  <a:srgbClr val="FFFFFF"/>
                </a:solidFill>
                <a:effectLst>
                  <a:outerShdw blurRad="41275" dist="76200" dir="2700000" algn="tl" rotWithShape="0">
                    <a:srgbClr val="000000"/>
                  </a:outerShdw>
                </a:effectLst>
                <a:latin typeface="Helvetica" charset="0"/>
                <a:ea typeface="+mn-ea"/>
                <a:cs typeface="+mn-cs"/>
              </a:rPr>
              <a:t>Sanctity of the Lord</a:t>
            </a:r>
            <a:r>
              <a:rPr lang="fr-FR" sz="2400" dirty="0">
                <a:solidFill>
                  <a:srgbClr val="FFFFFF"/>
                </a:solidFill>
                <a:effectLst>
                  <a:outerShdw blurRad="41275" dist="76200" dir="2700000" algn="tl" rotWithShape="0">
                    <a:srgbClr val="000000"/>
                  </a:outerShdw>
                </a:effectLst>
                <a:latin typeface="Helvetica" charset="0"/>
                <a:ea typeface="+mn-ea"/>
                <a:cs typeface="+mn-cs"/>
              </a:rPr>
              <a:t>'</a:t>
            </a:r>
            <a:r>
              <a:rPr lang="en-US" sz="2400" dirty="0">
                <a:solidFill>
                  <a:srgbClr val="FFFFFF"/>
                </a:solidFill>
                <a:effectLst>
                  <a:outerShdw blurRad="41275" dist="76200" dir="2700000" algn="tl" rotWithShape="0">
                    <a:srgbClr val="000000"/>
                  </a:outerShdw>
                </a:effectLst>
                <a:latin typeface="Helvetica" charset="0"/>
                <a:ea typeface="+mn-ea"/>
                <a:cs typeface="+mn-cs"/>
              </a:rPr>
              <a:t>s name</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Keeping the Sabbath Day holy</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Working six days</a:t>
            </a: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Resting on the Sabbath...</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a:t>
            </a:r>
            <a:r>
              <a:rPr lang="en-US" sz="6600" b="0" dirty="0">
                <a:solidFill>
                  <a:schemeClr val="folHlink"/>
                </a:solidFill>
                <a:latin typeface="Times New Roman" charset="0"/>
              </a:rPr>
              <a:t>M</a:t>
            </a:r>
            <a:r>
              <a:rPr lang="en-US" altLang="ja-JP" sz="6600" b="0" dirty="0">
                <a:solidFill>
                  <a:schemeClr val="folHlink"/>
                </a:solidFill>
                <a:latin typeface="Times New Roman" charset="0"/>
              </a:rPr>
              <a:t>"</a:t>
            </a:r>
            <a:endParaRPr lang="en-US" sz="6600" b="0" dirty="0">
              <a:solidFill>
                <a:schemeClr val="folHlink"/>
              </a:solidFill>
              <a:latin typeface="Times New Roman" charset="0"/>
            </a:endParaRPr>
          </a:p>
        </p:txBody>
      </p:sp>
      <p:sp>
        <p:nvSpPr>
          <p:cNvPr id="286781" name="Text Box 61"/>
          <p:cNvSpPr txBox="1">
            <a:spLocks noChangeArrowheads="1"/>
          </p:cNvSpPr>
          <p:nvPr/>
        </p:nvSpPr>
        <p:spPr bwMode="auto">
          <a:xfrm>
            <a:off x="682625" y="2054225"/>
            <a:ext cx="171926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mn-ea"/>
                <a:cs typeface="+mn-cs"/>
              </a:rPr>
              <a:t>MORAL</a:t>
            </a:r>
          </a:p>
        </p:txBody>
      </p:sp>
      <p:sp>
        <p:nvSpPr>
          <p:cNvPr id="286782" name="Rectangle 62"/>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THE MOSAIC COVENANT</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286783" name="Rectangle 63"/>
          <p:cNvSpPr>
            <a:spLocks noChangeArrowheads="1"/>
          </p:cNvSpPr>
          <p:nvPr/>
        </p:nvSpPr>
        <p:spPr bwMode="auto">
          <a:xfrm>
            <a:off x="3109913" y="1008063"/>
            <a:ext cx="293211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chemeClr val="folHlink"/>
                </a:solidFill>
                <a:latin typeface="Helvetica" charset="0"/>
              </a:rPr>
              <a:t>EXODUS CHAPTER 20: </a:t>
            </a:r>
          </a:p>
          <a:p>
            <a:pPr algn="ctr">
              <a:defRPr/>
            </a:pPr>
            <a:r>
              <a:rPr lang="en-US" sz="2500">
                <a:latin typeface="Helvetica" charset="0"/>
              </a:rPr>
              <a:t>THE DECALOGUE</a:t>
            </a:r>
            <a:endParaRPr lang="en-US" sz="1900">
              <a:solidFill>
                <a:schemeClr val="folHlink"/>
              </a:solidFill>
              <a:latin typeface="Helvetica" charset="0"/>
            </a:endParaRPr>
          </a:p>
        </p:txBody>
      </p:sp>
      <p:sp>
        <p:nvSpPr>
          <p:cNvPr id="286784" name="Text Box 64"/>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Times New Roman" charset="0"/>
              </a:rPr>
              <a:t>"</a:t>
            </a:r>
            <a:r>
              <a:rPr lang="en-US" sz="2800" dirty="0">
                <a:latin typeface="Times New Roman" charset="0"/>
              </a:rPr>
              <a:t>The Ten Commandments</a:t>
            </a:r>
            <a:r>
              <a:rPr lang="en-US" altLang="ja-JP" sz="2800" dirty="0">
                <a:latin typeface="Times New Roman" charset="0"/>
              </a:rPr>
              <a:t>"</a:t>
            </a:r>
            <a:endParaRPr lang="en-US" sz="2800" dirty="0">
              <a:latin typeface="Times New Roman" charset="0"/>
            </a:endParaRPr>
          </a:p>
        </p:txBody>
      </p:sp>
      <p:grpSp>
        <p:nvGrpSpPr>
          <p:cNvPr id="22537"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2549" name="Rectangle 73"/>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2550" name="Rectangle 74"/>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2538"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2540" name="Text Box 87"/>
          <p:cNvSpPr txBox="1">
            <a:spLocks noChangeArrowheads="1"/>
          </p:cNvSpPr>
          <p:nvPr/>
        </p:nvSpPr>
        <p:spPr bwMode="auto">
          <a:xfrm>
            <a:off x="8528050" y="646271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12</a:t>
            </a:r>
          </a:p>
        </p:txBody>
      </p:sp>
      <p:sp>
        <p:nvSpPr>
          <p:cNvPr id="286808"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
        <p:nvSpPr>
          <p:cNvPr id="286810" name="Text Box 90"/>
          <p:cNvSpPr txBox="1">
            <a:spLocks noChangeArrowheads="1"/>
          </p:cNvSpPr>
          <p:nvPr/>
        </p:nvSpPr>
        <p:spPr bwMode="auto">
          <a:xfrm>
            <a:off x="2916238" y="390525"/>
            <a:ext cx="1825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3200">
                <a:solidFill>
                  <a:srgbClr val="99CCFF"/>
                </a:solidFill>
                <a:latin typeface="Helvetica" charset="0"/>
              </a:rPr>
              <a:t>MOSAIC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173" name="Rectangle 5"/>
          <p:cNvSpPr>
            <a:spLocks noChangeArrowheads="1"/>
          </p:cNvSpPr>
          <p:nvPr/>
        </p:nvSpPr>
        <p:spPr bwMode="auto">
          <a:xfrm>
            <a:off x="550863" y="681038"/>
            <a:ext cx="1881187"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FFF00"/>
                </a:solidFill>
                <a:latin typeface="Helvetica" charset="0"/>
                <a:ea typeface="+mn-ea"/>
                <a:cs typeface="+mn-cs"/>
              </a:rPr>
              <a:t>The Call     to Abraham         </a:t>
            </a:r>
            <a:r>
              <a:rPr lang="en-US" sz="2400" dirty="0">
                <a:latin typeface="Helvetica" charset="0"/>
                <a:ea typeface="+mn-ea"/>
                <a:cs typeface="+mn-cs"/>
              </a:rPr>
              <a:t>Gen. 12:1-3</a:t>
            </a:r>
          </a:p>
        </p:txBody>
      </p:sp>
      <p:sp>
        <p:nvSpPr>
          <p:cNvPr id="519174" name="Rectangle 6"/>
          <p:cNvSpPr>
            <a:spLocks noChangeArrowheads="1"/>
          </p:cNvSpPr>
          <p:nvPr/>
        </p:nvSpPr>
        <p:spPr bwMode="auto">
          <a:xfrm>
            <a:off x="558800" y="3444875"/>
            <a:ext cx="25955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rgbClr val="5BFF5B"/>
                </a:solidFill>
                <a:latin typeface="Helvetica" charset="0"/>
                <a:ea typeface="+mn-ea"/>
                <a:cs typeface="+mn-cs"/>
              </a:rPr>
              <a:t>LAND</a:t>
            </a: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83" name="Text Box 15"/>
          <p:cNvSpPr txBox="1">
            <a:spLocks noChangeArrowheads="1"/>
          </p:cNvSpPr>
          <p:nvPr/>
        </p:nvSpPr>
        <p:spPr bwMode="auto">
          <a:xfrm>
            <a:off x="6580188" y="641350"/>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FFF00"/>
                </a:solidFill>
                <a:latin typeface="Helvetica" charset="0"/>
              </a:rPr>
              <a:t>The Covenant  </a:t>
            </a:r>
            <a:r>
              <a:rPr lang="en-US" sz="2400" dirty="0">
                <a:latin typeface="Helvetica" charset="0"/>
              </a:rPr>
              <a:t>Gen. 15:9-18</a:t>
            </a:r>
            <a:endParaRPr lang="en-US" sz="2000" b="0" dirty="0"/>
          </a:p>
        </p:txBody>
      </p:sp>
      <p:sp>
        <p:nvSpPr>
          <p:cNvPr id="519186" name="Rectangle 18"/>
          <p:cNvSpPr>
            <a:spLocks noChangeArrowheads="1"/>
          </p:cNvSpPr>
          <p:nvPr/>
        </p:nvSpPr>
        <p:spPr bwMode="auto">
          <a:xfrm>
            <a:off x="3195638" y="3424238"/>
            <a:ext cx="232727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rgbClr val="5BFF5B"/>
                </a:solidFill>
                <a:latin typeface="Helvetica" charset="0"/>
                <a:ea typeface="+mn-ea"/>
                <a:cs typeface="+mn-cs"/>
              </a:rPr>
              <a:t>SEED</a:t>
            </a:r>
          </a:p>
        </p:txBody>
      </p:sp>
      <p:sp>
        <p:nvSpPr>
          <p:cNvPr id="519187" name="Rectangle 19"/>
          <p:cNvSpPr>
            <a:spLocks noChangeArrowheads="1"/>
          </p:cNvSpPr>
          <p:nvPr/>
        </p:nvSpPr>
        <p:spPr bwMode="auto">
          <a:xfrm>
            <a:off x="5610225" y="3440113"/>
            <a:ext cx="2995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rgbClr val="5BFF5B"/>
                </a:solidFill>
                <a:latin typeface="Helvetica" charset="0"/>
                <a:ea typeface="+mn-ea"/>
                <a:cs typeface="+mn-cs"/>
              </a:rPr>
              <a:t>BLESSING</a:t>
            </a:r>
          </a:p>
        </p:txBody>
      </p:sp>
      <p:sp>
        <p:nvSpPr>
          <p:cNvPr id="519188" name="Rectangle 20"/>
          <p:cNvSpPr>
            <a:spLocks noChangeArrowheads="1"/>
          </p:cNvSpPr>
          <p:nvPr/>
        </p:nvSpPr>
        <p:spPr bwMode="auto">
          <a:xfrm>
            <a:off x="938213" y="26558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13:15</a:t>
            </a:r>
          </a:p>
        </p:txBody>
      </p:sp>
      <p:sp>
        <p:nvSpPr>
          <p:cNvPr id="519189" name="Rectangle 21"/>
          <p:cNvSpPr>
            <a:spLocks noChangeArrowheads="1"/>
          </p:cNvSpPr>
          <p:nvPr/>
        </p:nvSpPr>
        <p:spPr bwMode="auto">
          <a:xfrm>
            <a:off x="1065213" y="387350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12:1</a:t>
            </a:r>
          </a:p>
        </p:txBody>
      </p:sp>
      <p:sp>
        <p:nvSpPr>
          <p:cNvPr id="519193" name="Rectangle 25"/>
          <p:cNvSpPr>
            <a:spLocks noChangeArrowheads="1"/>
          </p:cNvSpPr>
          <p:nvPr/>
        </p:nvSpPr>
        <p:spPr bwMode="auto">
          <a:xfrm>
            <a:off x="3884613" y="387667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12:2</a:t>
            </a:r>
          </a:p>
        </p:txBody>
      </p:sp>
      <p:sp>
        <p:nvSpPr>
          <p:cNvPr id="519194" name="Rectangle 26"/>
          <p:cNvSpPr>
            <a:spLocks noChangeArrowheads="1"/>
          </p:cNvSpPr>
          <p:nvPr/>
        </p:nvSpPr>
        <p:spPr bwMode="auto">
          <a:xfrm>
            <a:off x="6551613" y="388461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12:3</a:t>
            </a:r>
          </a:p>
        </p:txBody>
      </p:sp>
      <p:sp>
        <p:nvSpPr>
          <p:cNvPr id="519195" name="Rectangle 27"/>
          <p:cNvSpPr>
            <a:spLocks noChangeArrowheads="1"/>
          </p:cNvSpPr>
          <p:nvPr/>
        </p:nvSpPr>
        <p:spPr bwMode="auto">
          <a:xfrm>
            <a:off x="3402013" y="26479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13:14-16</a:t>
            </a:r>
          </a:p>
        </p:txBody>
      </p:sp>
      <p:sp>
        <p:nvSpPr>
          <p:cNvPr id="519196" name="Rectangle 28"/>
          <p:cNvSpPr>
            <a:spLocks noChangeArrowheads="1"/>
          </p:cNvSpPr>
          <p:nvPr/>
        </p:nvSpPr>
        <p:spPr bwMode="auto">
          <a:xfrm>
            <a:off x="6264275" y="26574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15:9-18</a:t>
            </a:r>
          </a:p>
        </p:txBody>
      </p:sp>
      <p:sp>
        <p:nvSpPr>
          <p:cNvPr id="519197" name="Rectangle 29"/>
          <p:cNvSpPr>
            <a:spLocks noChangeArrowheads="1"/>
          </p:cNvSpPr>
          <p:nvPr/>
        </p:nvSpPr>
        <p:spPr bwMode="auto">
          <a:xfrm>
            <a:off x="265113" y="61880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grpSp>
        <p:nvGrpSpPr>
          <p:cNvPr id="2" name="Group 70"/>
          <p:cNvGrpSpPr>
            <a:grpSpLocks/>
          </p:cNvGrpSpPr>
          <p:nvPr/>
        </p:nvGrpSpPr>
        <p:grpSpPr bwMode="auto">
          <a:xfrm>
            <a:off x="735013" y="4224338"/>
            <a:ext cx="1852612" cy="1674812"/>
            <a:chOff x="463" y="2789"/>
            <a:chExt cx="1167" cy="1055"/>
          </a:xfrm>
        </p:grpSpPr>
        <p:sp>
          <p:nvSpPr>
            <p:cNvPr id="519181" name="Rectangle 13"/>
            <p:cNvSpPr>
              <a:spLocks noChangeArrowheads="1"/>
            </p:cNvSpPr>
            <p:nvPr/>
          </p:nvSpPr>
          <p:spPr bwMode="auto">
            <a:xfrm>
              <a:off x="556" y="3305"/>
              <a:ext cx="989"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effectLst>
                    <a:outerShdw blurRad="50800" dist="63500" dir="2700000" algn="tl" rotWithShape="0">
                      <a:srgbClr val="000000"/>
                    </a:outerShdw>
                  </a:effectLst>
                  <a:latin typeface="HallmarkeCondBold" charset="0"/>
                  <a:ea typeface="+mn-ea"/>
                  <a:cs typeface="+mn-cs"/>
                </a:rPr>
                <a:t>  Land</a:t>
              </a:r>
            </a:p>
          </p:txBody>
        </p:sp>
        <p:sp>
          <p:nvSpPr>
            <p:cNvPr id="519190" name="Rectangle 22"/>
            <p:cNvSpPr>
              <a:spLocks noChangeArrowheads="1"/>
            </p:cNvSpPr>
            <p:nvPr/>
          </p:nvSpPr>
          <p:spPr bwMode="auto">
            <a:xfrm>
              <a:off x="463" y="3596"/>
              <a:ext cx="1167"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effectLst>
                    <a:outerShdw blurRad="50800" dist="63500" dir="2700000" algn="tl" rotWithShape="0">
                      <a:srgbClr val="000000"/>
                    </a:outerShdw>
                  </a:effectLst>
                  <a:latin typeface="Helvetica" charset="0"/>
                  <a:ea typeface="+mn-ea"/>
                  <a:cs typeface="+mn-cs"/>
                </a:rPr>
                <a:t>Deut. 30:1-10</a:t>
              </a: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Comic Sans MS" pitchFamily="-108" charset="0"/>
                <a:ea typeface="+mn-ea"/>
                <a:cs typeface="+mn-cs"/>
              </a:endParaRPr>
            </a:p>
          </p:txBody>
        </p:sp>
      </p:grpSp>
      <p:grpSp>
        <p:nvGrpSpPr>
          <p:cNvPr id="3" name="Group 71"/>
          <p:cNvGrpSpPr>
            <a:grpSpLocks/>
          </p:cNvGrpSpPr>
          <p:nvPr/>
        </p:nvGrpSpPr>
        <p:grpSpPr bwMode="auto">
          <a:xfrm>
            <a:off x="3600450" y="4167188"/>
            <a:ext cx="1919288" cy="1739900"/>
            <a:chOff x="2268" y="2753"/>
            <a:chExt cx="1209" cy="1096"/>
          </a:xfrm>
        </p:grpSpPr>
        <p:sp>
          <p:nvSpPr>
            <p:cNvPr id="519184" name="Rectangle 16"/>
            <p:cNvSpPr>
              <a:spLocks noChangeArrowheads="1"/>
            </p:cNvSpPr>
            <p:nvPr/>
          </p:nvSpPr>
          <p:spPr bwMode="auto">
            <a:xfrm>
              <a:off x="2397" y="3306"/>
              <a:ext cx="972"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effectLst>
                    <a:outerShdw blurRad="50800" dist="63500" dir="2700000" algn="tl" rotWithShape="0">
                      <a:srgbClr val="000000"/>
                    </a:outerShdw>
                  </a:effectLst>
                  <a:latin typeface="HallmarkeCondBold" charset="0"/>
                  <a:ea typeface="+mn-ea"/>
                  <a:cs typeface="+mn-cs"/>
                </a:rPr>
                <a:t>Davidic</a:t>
              </a:r>
            </a:p>
          </p:txBody>
        </p:sp>
        <p:sp>
          <p:nvSpPr>
            <p:cNvPr id="519191" name="Rectangle 23"/>
            <p:cNvSpPr>
              <a:spLocks noChangeArrowheads="1"/>
            </p:cNvSpPr>
            <p:nvPr/>
          </p:nvSpPr>
          <p:spPr bwMode="auto">
            <a:xfrm>
              <a:off x="2268" y="3601"/>
              <a:ext cx="1209"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effectLst>
                    <a:outerShdw blurRad="50800" dist="63500" dir="2700000" algn="tl" rotWithShape="0">
                      <a:srgbClr val="000000"/>
                    </a:outerShdw>
                  </a:effectLst>
                  <a:latin typeface="Helvetica" charset="0"/>
                  <a:ea typeface="+mn-ea"/>
                  <a:cs typeface="+mn-cs"/>
                </a:rPr>
                <a:t>2 Sam. 7:4-16</a:t>
              </a: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Comic Sans MS" pitchFamily="-108" charset="0"/>
                <a:ea typeface="+mn-ea"/>
                <a:cs typeface="+mn-cs"/>
              </a:endParaRPr>
            </a:p>
          </p:txBody>
        </p:sp>
      </p:grpSp>
      <p:grpSp>
        <p:nvGrpSpPr>
          <p:cNvPr id="4" name="Group 72"/>
          <p:cNvGrpSpPr>
            <a:grpSpLocks/>
          </p:cNvGrpSpPr>
          <p:nvPr/>
        </p:nvGrpSpPr>
        <p:grpSpPr bwMode="auto">
          <a:xfrm>
            <a:off x="6494463" y="4186238"/>
            <a:ext cx="1752600" cy="1725612"/>
            <a:chOff x="4091" y="2765"/>
            <a:chExt cx="1104" cy="1087"/>
          </a:xfrm>
        </p:grpSpPr>
        <p:sp>
          <p:nvSpPr>
            <p:cNvPr id="519185" name="Rectangle 17"/>
            <p:cNvSpPr>
              <a:spLocks noChangeArrowheads="1"/>
            </p:cNvSpPr>
            <p:nvPr/>
          </p:nvSpPr>
          <p:spPr bwMode="auto">
            <a:xfrm>
              <a:off x="4283" y="3305"/>
              <a:ext cx="627"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effectLst>
                    <a:outerShdw blurRad="50800" dist="63500" dir="2700000" algn="tl" rotWithShape="0">
                      <a:srgbClr val="000000"/>
                    </a:outerShdw>
                  </a:effectLst>
                  <a:latin typeface="HallmarkeCondBold" charset="0"/>
                  <a:ea typeface="+mn-ea"/>
                  <a:cs typeface="+mn-cs"/>
                </a:rPr>
                <a:t>New</a:t>
              </a:r>
            </a:p>
          </p:txBody>
        </p:sp>
        <p:sp>
          <p:nvSpPr>
            <p:cNvPr id="519192" name="Rectangle 24"/>
            <p:cNvSpPr>
              <a:spLocks noChangeArrowheads="1"/>
            </p:cNvSpPr>
            <p:nvPr/>
          </p:nvSpPr>
          <p:spPr bwMode="auto">
            <a:xfrm>
              <a:off x="4091" y="3604"/>
              <a:ext cx="110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effectLst>
                    <a:outerShdw blurRad="50800" dist="63500" dir="2700000" algn="tl" rotWithShape="0">
                      <a:srgbClr val="000000"/>
                    </a:outerShdw>
                  </a:effectLst>
                  <a:latin typeface="Helvetica" charset="0"/>
                  <a:ea typeface="+mn-ea"/>
                  <a:cs typeface="+mn-cs"/>
                </a:rPr>
                <a:t>Jer. 31:31-34</a:t>
              </a: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Comic Sans MS" pitchFamily="-108" charset="0"/>
                <a:ea typeface="+mn-ea"/>
                <a:cs typeface="+mn-cs"/>
              </a:endParaRPr>
            </a:p>
          </p:txBody>
        </p:sp>
      </p:grpSp>
      <p:sp>
        <p:nvSpPr>
          <p:cNvPr id="519201" name="Rectangle 33"/>
          <p:cNvSpPr>
            <a:spLocks noChangeArrowheads="1"/>
          </p:cNvSpPr>
          <p:nvPr/>
        </p:nvSpPr>
        <p:spPr bwMode="auto">
          <a:xfrm>
            <a:off x="2649538" y="45942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mn-ea"/>
                <a:cs typeface="+mn-cs"/>
              </a:rPr>
              <a:t>The Amplified Subcovenants</a:t>
            </a:r>
          </a:p>
        </p:txBody>
      </p:sp>
      <p:sp>
        <p:nvSpPr>
          <p:cNvPr id="519202" name="Rectangle 34"/>
          <p:cNvSpPr>
            <a:spLocks noChangeArrowheads="1"/>
          </p:cNvSpPr>
          <p:nvPr/>
        </p:nvSpPr>
        <p:spPr bwMode="auto">
          <a:xfrm>
            <a:off x="619125" y="22399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chemeClr val="folHlink"/>
                </a:solidFill>
                <a:latin typeface="Helvetica" charset="0"/>
                <a:ea typeface="+mn-ea"/>
                <a:cs typeface="+mn-cs"/>
              </a:rPr>
              <a:t>ETERNAL</a:t>
            </a:r>
          </a:p>
        </p:txBody>
      </p:sp>
      <p:sp>
        <p:nvSpPr>
          <p:cNvPr id="519204" name="Rectangle 36"/>
          <p:cNvSpPr>
            <a:spLocks noChangeArrowheads="1"/>
          </p:cNvSpPr>
          <p:nvPr/>
        </p:nvSpPr>
        <p:spPr bwMode="auto">
          <a:xfrm>
            <a:off x="5414963" y="2235200"/>
            <a:ext cx="33623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chemeClr val="folHlink"/>
                </a:solidFill>
                <a:latin typeface="Helvetica" charset="0"/>
                <a:ea typeface="+mn-ea"/>
                <a:cs typeface="+mn-cs"/>
              </a:rPr>
              <a:t>UNCONDITIONAL</a:t>
            </a: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8" name="AutoShape 50"/>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9" name="AutoShape 51"/>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20" name="Text Box 52"/>
          <p:cNvSpPr txBox="1">
            <a:spLocks noChangeArrowheads="1"/>
          </p:cNvSpPr>
          <p:nvPr/>
        </p:nvSpPr>
        <p:spPr bwMode="auto">
          <a:xfrm>
            <a:off x="5588000" y="95250"/>
            <a:ext cx="3184525" cy="39370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a:solidFill>
                  <a:srgbClr val="FFFF00"/>
                </a:solidFill>
                <a:ea typeface="+mn-ea"/>
                <a:cs typeface="+mn-cs"/>
              </a:rPr>
              <a:t>STUDY HELP #14 &amp; #32</a:t>
            </a:r>
          </a:p>
        </p:txBody>
      </p:sp>
      <p:sp>
        <p:nvSpPr>
          <p:cNvPr id="151585"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1586"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9172" name="Rectangle 4"/>
          <p:cNvSpPr>
            <a:spLocks noChangeArrowheads="1"/>
          </p:cNvSpPr>
          <p:nvPr/>
        </p:nvSpPr>
        <p:spPr bwMode="auto">
          <a:xfrm>
            <a:off x="2735263" y="792163"/>
            <a:ext cx="3636962" cy="1063625"/>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a:solidFill>
                  <a:schemeClr val="folHlink"/>
                </a:solidFill>
                <a:latin typeface="Kosher-Normal" charset="0"/>
              </a:rPr>
              <a:t>ABRAHAMIC COVENANT</a:t>
            </a:r>
            <a:endParaRPr lang="en-US" sz="4400" i="1">
              <a:solidFill>
                <a:schemeClr val="folHlink"/>
              </a:solidFill>
              <a:latin typeface="Kosher-Normal" charset="0"/>
            </a:endParaRPr>
          </a:p>
        </p:txBody>
      </p:sp>
      <p:sp>
        <p:nvSpPr>
          <p:cNvPr id="519203" name="Rectangle 35"/>
          <p:cNvSpPr>
            <a:spLocks noChangeArrowheads="1"/>
          </p:cNvSpPr>
          <p:nvPr/>
        </p:nvSpPr>
        <p:spPr bwMode="auto">
          <a:xfrm>
            <a:off x="2971800" y="2219325"/>
            <a:ext cx="24701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chemeClr val="folHlink"/>
                </a:solidFill>
                <a:latin typeface="Helvetica" charset="0"/>
                <a:ea typeface="+mn-ea"/>
                <a:cs typeface="+mn-cs"/>
              </a:rPr>
              <a:t>LITERAL</a:t>
            </a: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9225"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68</a:t>
            </a:r>
          </a:p>
        </p:txBody>
      </p:sp>
      <p:sp>
        <p:nvSpPr>
          <p:cNvPr id="151595"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519229" name="Rectangle 61"/>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519197"/>
                                        </p:tgtEl>
                                        <p:attrNameLst>
                                          <p:attrName>style.visibility</p:attrName>
                                        </p:attrNameLst>
                                      </p:cBhvr>
                                      <p:to>
                                        <p:strVal val="visible"/>
                                      </p:to>
                                    </p:set>
                                    <p:anim calcmode="lin" valueType="num">
                                      <p:cBhvr>
                                        <p:cTn id="50" dur="1000" fill="hold"/>
                                        <p:tgtEl>
                                          <p:spTgt spid="519197"/>
                                        </p:tgtEl>
                                        <p:attrNameLst>
                                          <p:attrName>ppt_w</p:attrName>
                                        </p:attrNameLst>
                                      </p:cBhvr>
                                      <p:tavLst>
                                        <p:tav tm="0">
                                          <p:val>
                                            <p:strVal val="#ppt_w*0.70"/>
                                          </p:val>
                                        </p:tav>
                                        <p:tav tm="100000">
                                          <p:val>
                                            <p:strVal val="#ppt_w"/>
                                          </p:val>
                                        </p:tav>
                                      </p:tavLst>
                                    </p:anim>
                                    <p:anim calcmode="lin" valueType="num">
                                      <p:cBhvr>
                                        <p:cTn id="51" dur="1000" fill="hold"/>
                                        <p:tgtEl>
                                          <p:spTgt spid="519197"/>
                                        </p:tgtEl>
                                        <p:attrNameLst>
                                          <p:attrName>ppt_h</p:attrName>
                                        </p:attrNameLst>
                                      </p:cBhvr>
                                      <p:tavLst>
                                        <p:tav tm="0">
                                          <p:val>
                                            <p:strVal val="#ppt_h"/>
                                          </p:val>
                                        </p:tav>
                                        <p:tav tm="100000">
                                          <p:val>
                                            <p:strVal val="#ppt_h"/>
                                          </p:val>
                                        </p:tav>
                                      </p:tavLst>
                                    </p:anim>
                                    <p:animEffect transition="in" filter="fade">
                                      <p:cBhvr>
                                        <p:cTn id="52" dur="1000"/>
                                        <p:tgtEl>
                                          <p:spTgt spid="519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7" grpId="0"/>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grpSp>
        <p:nvGrpSpPr>
          <p:cNvPr id="153602" name="Group 3"/>
          <p:cNvGrpSpPr>
            <a:grpSpLocks/>
          </p:cNvGrpSpPr>
          <p:nvPr/>
        </p:nvGrpSpPr>
        <p:grpSpPr bwMode="auto">
          <a:xfrm>
            <a:off x="8148638" y="4983163"/>
            <a:ext cx="168275" cy="177800"/>
            <a:chOff x="4317" y="868"/>
            <a:chExt cx="146" cy="700"/>
          </a:xfrm>
        </p:grpSpPr>
        <p:sp>
          <p:nvSpPr>
            <p:cNvPr id="153653"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54"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53604" name="Group 11"/>
          <p:cNvGrpSpPr>
            <a:grpSpLocks/>
          </p:cNvGrpSpPr>
          <p:nvPr/>
        </p:nvGrpSpPr>
        <p:grpSpPr bwMode="auto">
          <a:xfrm>
            <a:off x="8148638" y="4983163"/>
            <a:ext cx="168275" cy="177800"/>
            <a:chOff x="4317" y="868"/>
            <a:chExt cx="146" cy="700"/>
          </a:xfrm>
        </p:grpSpPr>
        <p:sp>
          <p:nvSpPr>
            <p:cNvPr id="153647" name="Rectangle 12"/>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48" name="Rectangle 13"/>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80" name="Text Box 16"/>
          <p:cNvSpPr txBox="1">
            <a:spLocks noChangeArrowheads="1"/>
          </p:cNvSpPr>
          <p:nvPr/>
        </p:nvSpPr>
        <p:spPr bwMode="auto">
          <a:xfrm>
            <a:off x="2024063" y="2873375"/>
            <a:ext cx="5059362" cy="212407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a:solidFill>
                  <a:srgbClr val="08F220"/>
                </a:solidFill>
              </a:rPr>
              <a:t>A FABRIC OF THE BIBLE</a:t>
            </a:r>
            <a:r>
              <a:rPr lang="fr-FR" altLang="ja-JP" sz="4400" dirty="0">
                <a:solidFill>
                  <a:srgbClr val="08F220"/>
                </a:solidFill>
              </a:rPr>
              <a:t>'</a:t>
            </a:r>
            <a:r>
              <a:rPr lang="en-US" sz="4400" dirty="0">
                <a:solidFill>
                  <a:srgbClr val="08F220"/>
                </a:solidFill>
              </a:rPr>
              <a:t>S CHRONOLOGY </a:t>
            </a:r>
            <a:endParaRPr lang="en-US" sz="4000" dirty="0">
              <a:solidFill>
                <a:srgbClr val="08F220"/>
              </a:solidFill>
            </a:endParaRP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1"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2"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3"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4"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5"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6"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7"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8"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9"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0"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1"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2"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3"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4"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1318" name="Text Box 54"/>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a:solidFill>
                  <a:srgbClr val="EEFF4B"/>
                </a:solidFill>
              </a:rPr>
              <a:t>REMEMBER THAT         THREADED LOOM! </a:t>
            </a:r>
            <a:endParaRPr lang="en-US" sz="4400">
              <a:solidFill>
                <a:srgbClr val="EEFF4B"/>
              </a:solidFill>
            </a:endParaRPr>
          </a:p>
        </p:txBody>
      </p:sp>
      <p:sp>
        <p:nvSpPr>
          <p:cNvPr id="651321" name="Text Box 57"/>
          <p:cNvSpPr txBox="1">
            <a:spLocks noChangeArrowheads="1"/>
          </p:cNvSpPr>
          <p:nvPr/>
        </p:nvSpPr>
        <p:spPr bwMode="auto">
          <a:xfrm>
            <a:off x="303213" y="5254625"/>
            <a:ext cx="3233737" cy="51435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a:solidFill>
                  <a:srgbClr val="FFFF00"/>
                </a:solidFill>
                <a:ea typeface="+mn-ea"/>
                <a:cs typeface="+mn-cs"/>
              </a:rPr>
              <a:t>STUDY HELP #08</a:t>
            </a:r>
          </a:p>
        </p:txBody>
      </p:sp>
      <p:sp>
        <p:nvSpPr>
          <p:cNvPr id="153612"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23" name="Rectangle 5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1326" name="Rectangle 62"/>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291" name="Text Box 3"/>
          <p:cNvSpPr txBox="1">
            <a:spLocks noChangeArrowheads="1"/>
          </p:cNvSpPr>
          <p:nvPr/>
        </p:nvSpPr>
        <p:spPr bwMode="auto">
          <a:xfrm>
            <a:off x="2024063" y="2873375"/>
            <a:ext cx="5059362" cy="212407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a:solidFill>
                  <a:srgbClr val="08F220"/>
                </a:solidFill>
              </a:rPr>
              <a:t>A FABRIC OF THE BIBLE</a:t>
            </a:r>
            <a:r>
              <a:rPr lang="fr-FR" altLang="ja-JP" sz="4400" dirty="0">
                <a:solidFill>
                  <a:srgbClr val="08F220"/>
                </a:solidFill>
              </a:rPr>
              <a:t>'</a:t>
            </a:r>
            <a:r>
              <a:rPr lang="en-US" sz="4400" dirty="0">
                <a:solidFill>
                  <a:srgbClr val="08F220"/>
                </a:solidFill>
              </a:rPr>
              <a:t>S CHRONOLOGY </a:t>
            </a:r>
            <a:endParaRPr lang="en-US" sz="4000" dirty="0">
              <a:solidFill>
                <a:srgbClr val="08F220"/>
              </a:solidFill>
            </a:endParaRPr>
          </a:p>
        </p:txBody>
      </p:sp>
      <p:grpSp>
        <p:nvGrpSpPr>
          <p:cNvPr id="155651" name="Group 4"/>
          <p:cNvGrpSpPr>
            <a:grpSpLocks/>
          </p:cNvGrpSpPr>
          <p:nvPr/>
        </p:nvGrpSpPr>
        <p:grpSpPr bwMode="auto">
          <a:xfrm>
            <a:off x="8148638" y="4983163"/>
            <a:ext cx="168275" cy="177800"/>
            <a:chOff x="4317" y="868"/>
            <a:chExt cx="146" cy="700"/>
          </a:xfrm>
        </p:grpSpPr>
        <p:sp>
          <p:nvSpPr>
            <p:cNvPr id="155716" name="Rectangle 5"/>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7" name="Rectangle 6"/>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55653" name="Group 12"/>
          <p:cNvGrpSpPr>
            <a:grpSpLocks/>
          </p:cNvGrpSpPr>
          <p:nvPr/>
        </p:nvGrpSpPr>
        <p:grpSpPr bwMode="auto">
          <a:xfrm>
            <a:off x="8148638" y="4983163"/>
            <a:ext cx="168275" cy="177800"/>
            <a:chOff x="4317" y="868"/>
            <a:chExt cx="146" cy="700"/>
          </a:xfrm>
        </p:grpSpPr>
        <p:sp>
          <p:nvSpPr>
            <p:cNvPr id="155710"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1"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2303"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23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5" name="Group 71"/>
          <p:cNvGrpSpPr>
            <a:grpSpLocks/>
          </p:cNvGrpSpPr>
          <p:nvPr/>
        </p:nvGrpSpPr>
        <p:grpSpPr bwMode="auto">
          <a:xfrm>
            <a:off x="1855788" y="1868488"/>
            <a:ext cx="5432425" cy="4835525"/>
            <a:chOff x="1169" y="1177"/>
            <a:chExt cx="3422" cy="3046"/>
          </a:xfrm>
        </p:grpSpPr>
        <p:pic>
          <p:nvPicPr>
            <p:cNvPr id="155695"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7"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8" name="Picture 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9" name="Picture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0"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1"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2"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3"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4"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5"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6"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7"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8"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57" name="Group 32"/>
          <p:cNvGrpSpPr>
            <a:grpSpLocks/>
          </p:cNvGrpSpPr>
          <p:nvPr/>
        </p:nvGrpSpPr>
        <p:grpSpPr bwMode="auto">
          <a:xfrm>
            <a:off x="1949450" y="2236788"/>
            <a:ext cx="5273675" cy="3898900"/>
            <a:chOff x="1228" y="1409"/>
            <a:chExt cx="3322" cy="2456"/>
          </a:xfrm>
        </p:grpSpPr>
        <p:grpSp>
          <p:nvGrpSpPr>
            <p:cNvPr id="155663"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5664"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39"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0"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1"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2"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3"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4"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5"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6"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7"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8"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9"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0"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1"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2"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565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652355" name="Text Box 67"/>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a:solidFill>
                  <a:srgbClr val="EEFF4B"/>
                </a:solidFill>
              </a:rPr>
              <a:t>REMEMBER THAT         THREADED LOOM! </a:t>
            </a:r>
            <a:endParaRPr lang="en-US" sz="4400">
              <a:solidFill>
                <a:srgbClr val="EEFF4B"/>
              </a:solidFill>
            </a:endParaRPr>
          </a:p>
        </p:txBody>
      </p:sp>
      <p:sp>
        <p:nvSpPr>
          <p:cNvPr id="155660"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2357" name="Rectangle 6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2358" name="Rectangle 70"/>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10000" cy="1871663"/>
            <a:chOff x="1188" y="346"/>
            <a:chExt cx="2400" cy="1179"/>
          </a:xfrm>
        </p:grpSpPr>
        <p:sp>
          <p:nvSpPr>
            <p:cNvPr id="65332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7768" name="Group 9"/>
            <p:cNvGrpSpPr>
              <a:grpSpLocks/>
            </p:cNvGrpSpPr>
            <p:nvPr/>
          </p:nvGrpSpPr>
          <p:grpSpPr bwMode="auto">
            <a:xfrm>
              <a:off x="1686" y="824"/>
              <a:ext cx="1180" cy="355"/>
              <a:chOff x="1686" y="824"/>
              <a:chExt cx="1180" cy="355"/>
            </a:xfrm>
          </p:grpSpPr>
          <p:sp>
            <p:nvSpPr>
              <p:cNvPr id="653322"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3323"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57769" name="Group 12"/>
            <p:cNvGrpSpPr>
              <a:grpSpLocks/>
            </p:cNvGrpSpPr>
            <p:nvPr/>
          </p:nvGrpSpPr>
          <p:grpSpPr bwMode="auto">
            <a:xfrm>
              <a:off x="1188" y="1175"/>
              <a:ext cx="1969" cy="246"/>
              <a:chOff x="1188" y="1175"/>
              <a:chExt cx="1969" cy="246"/>
            </a:xfrm>
          </p:grpSpPr>
          <p:grpSp>
            <p:nvGrpSpPr>
              <p:cNvPr id="157777" name="Group 13"/>
              <p:cNvGrpSpPr>
                <a:grpSpLocks/>
              </p:cNvGrpSpPr>
              <p:nvPr/>
            </p:nvGrpSpPr>
            <p:grpSpPr bwMode="auto">
              <a:xfrm>
                <a:off x="1188" y="1175"/>
                <a:ext cx="1712" cy="246"/>
                <a:chOff x="1188" y="1175"/>
                <a:chExt cx="1712" cy="246"/>
              </a:xfrm>
            </p:grpSpPr>
            <p:sp>
              <p:nvSpPr>
                <p:cNvPr id="653326" name="Rectangle 1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C</a:t>
                  </a:r>
                  <a:endParaRPr lang="en-US" sz="3600">
                    <a:solidFill>
                      <a:srgbClr val="FFEA18"/>
                    </a:solidFill>
                    <a:latin typeface="Times" charset="0"/>
                  </a:endParaRPr>
                </a:p>
              </p:txBody>
            </p:sp>
            <p:sp>
              <p:nvSpPr>
                <p:cNvPr id="653327"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3328"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3329"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3330"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3331" name="Rectangle 19"/>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A</a:t>
                  </a:r>
                  <a:endParaRPr lang="en-US" sz="3600">
                    <a:solidFill>
                      <a:srgbClr val="08F220"/>
                    </a:solidFill>
                    <a:latin typeface="Times" charset="0"/>
                  </a:endParaRPr>
                </a:p>
              </p:txBody>
            </p:sp>
            <p:sp>
              <p:nvSpPr>
                <p:cNvPr id="653332" name="Rectangle 2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53333" name="Rectangle 21"/>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C</a:t>
                  </a:r>
                  <a:endParaRPr lang="en-US" sz="3600">
                    <a:solidFill>
                      <a:srgbClr val="08F220"/>
                    </a:solidFill>
                    <a:latin typeface="Times" charset="0"/>
                  </a:endParaRPr>
                </a:p>
              </p:txBody>
            </p:sp>
          </p:grpSp>
          <p:sp>
            <p:nvSpPr>
              <p:cNvPr id="653334"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96068" y="4123531"/>
            <a:ext cx="460533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latin typeface="Arial" charset="0"/>
              </a:rPr>
              <a:t>A FABRIC OF THE BIBLE</a:t>
            </a:r>
            <a:r>
              <a:rPr lang="fr-FR" altLang="ja-JP" sz="2400" dirty="0">
                <a:latin typeface="Arial" charset="0"/>
              </a:rPr>
              <a:t>'</a:t>
            </a:r>
            <a:r>
              <a:rPr lang="en-US" sz="2400" dirty="0">
                <a:latin typeface="Arial" charset="0"/>
              </a:rPr>
              <a:t>S CHRONOLOGY </a:t>
            </a:r>
            <a:endParaRPr lang="en-US" sz="2000" dirty="0">
              <a:latin typeface="Arial" charset="0"/>
            </a:endParaRPr>
          </a:p>
        </p:txBody>
      </p:sp>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242719" y="1351756"/>
            <a:ext cx="1684338"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mn-ea"/>
                <a:cs typeface="+mn-cs"/>
              </a:rPr>
              <a:t> MARRIAGE SUPPER OF </a:t>
            </a:r>
          </a:p>
          <a:p>
            <a:pPr>
              <a:lnSpc>
                <a:spcPct val="90000"/>
              </a:lnSpc>
              <a:defRPr/>
            </a:pPr>
            <a:r>
              <a:rPr lang="en-US" sz="1100">
                <a:solidFill>
                  <a:srgbClr val="FFEA18"/>
                </a:solidFill>
                <a:latin typeface="Arial" charset="0"/>
                <a:ea typeface="+mn-ea"/>
                <a:cs typeface="+mn-cs"/>
              </a:rPr>
              <a:t>           THE LAMB</a:t>
            </a:r>
          </a:p>
        </p:txBody>
      </p:sp>
      <p:sp>
        <p:nvSpPr>
          <p:cNvPr id="653392" name="Rectangle 80"/>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SECOND COMING</a:t>
            </a:r>
            <a:endParaRPr lang="en-US" sz="1100">
              <a:solidFill>
                <a:srgbClr val="FFEA18"/>
              </a:solidFill>
              <a:latin typeface="Arial" charset="0"/>
            </a:endParaRPr>
          </a:p>
        </p:txBody>
      </p:sp>
      <p:sp>
        <p:nvSpPr>
          <p:cNvPr id="653393" name="Rectangle 81"/>
          <p:cNvSpPr>
            <a:spLocks noChangeArrowheads="1"/>
          </p:cNvSpPr>
          <p:nvPr/>
        </p:nvSpPr>
        <p:spPr bwMode="auto">
          <a:xfrm rot="17945350">
            <a:off x="5926138" y="1258888"/>
            <a:ext cx="1931987"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EARTHLY REIGN OF CHRIST</a:t>
            </a:r>
            <a:endParaRPr lang="en-US" sz="1100">
              <a:solidFill>
                <a:srgbClr val="FFEA18"/>
              </a:solidFill>
              <a:latin typeface="Arial" charset="0"/>
            </a:endParaRPr>
          </a:p>
        </p:txBody>
      </p:sp>
      <p:sp>
        <p:nvSpPr>
          <p:cNvPr id="653394" name="Rectangle 82"/>
          <p:cNvSpPr>
            <a:spLocks noChangeArrowheads="1"/>
          </p:cNvSpPr>
          <p:nvPr/>
        </p:nvSpPr>
        <p:spPr bwMode="auto">
          <a:xfrm rot="17945350">
            <a:off x="6359526" y="1352550"/>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mn-ea"/>
                <a:cs typeface="+mn-cs"/>
              </a:rPr>
              <a:t>GREAT WHITE THRONE </a:t>
            </a:r>
          </a:p>
          <a:p>
            <a:pPr>
              <a:lnSpc>
                <a:spcPct val="90000"/>
              </a:lnSpc>
              <a:defRPr/>
            </a:pPr>
            <a:r>
              <a:rPr lang="en-US" sz="1100">
                <a:latin typeface="Arial" charset="0"/>
                <a:ea typeface="+mn-ea"/>
                <a:cs typeface="+mn-cs"/>
              </a:rPr>
              <a:t>          JUDGMENT</a:t>
            </a:r>
          </a:p>
        </p:txBody>
      </p:sp>
      <p:sp>
        <p:nvSpPr>
          <p:cNvPr id="653395" name="Rectangle 83"/>
          <p:cNvSpPr>
            <a:spLocks noChangeArrowheads="1"/>
          </p:cNvSpPr>
          <p:nvPr/>
        </p:nvSpPr>
        <p:spPr bwMode="auto">
          <a:xfrm rot="17945350">
            <a:off x="6663531" y="1291432"/>
            <a:ext cx="1870075"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mn-ea"/>
                <a:cs typeface="+mn-cs"/>
              </a:rPr>
              <a:t>NEW HEAVEN, NEW EARTH</a:t>
            </a: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974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4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974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9750" name="Group 7"/>
          <p:cNvGrpSpPr>
            <a:grpSpLocks/>
          </p:cNvGrpSpPr>
          <p:nvPr/>
        </p:nvGrpSpPr>
        <p:grpSpPr bwMode="auto">
          <a:xfrm>
            <a:off x="1885950" y="549275"/>
            <a:ext cx="3810000" cy="1871663"/>
            <a:chOff x="1188" y="346"/>
            <a:chExt cx="2400" cy="1179"/>
          </a:xfrm>
        </p:grpSpPr>
        <p:sp>
          <p:nvSpPr>
            <p:cNvPr id="65946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9857" name="Group 9"/>
            <p:cNvGrpSpPr>
              <a:grpSpLocks/>
            </p:cNvGrpSpPr>
            <p:nvPr/>
          </p:nvGrpSpPr>
          <p:grpSpPr bwMode="auto">
            <a:xfrm>
              <a:off x="1686" y="824"/>
              <a:ext cx="1180" cy="355"/>
              <a:chOff x="1686" y="824"/>
              <a:chExt cx="1180" cy="355"/>
            </a:xfrm>
          </p:grpSpPr>
          <p:sp>
            <p:nvSpPr>
              <p:cNvPr id="659466"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59858" name="Group 12"/>
            <p:cNvGrpSpPr>
              <a:grpSpLocks/>
            </p:cNvGrpSpPr>
            <p:nvPr/>
          </p:nvGrpSpPr>
          <p:grpSpPr bwMode="auto">
            <a:xfrm>
              <a:off x="1188" y="1175"/>
              <a:ext cx="1969" cy="246"/>
              <a:chOff x="1188" y="1175"/>
              <a:chExt cx="1969" cy="246"/>
            </a:xfrm>
          </p:grpSpPr>
          <p:grpSp>
            <p:nvGrpSpPr>
              <p:cNvPr id="159866" name="Group 13"/>
              <p:cNvGrpSpPr>
                <a:grpSpLocks/>
              </p:cNvGrpSpPr>
              <p:nvPr/>
            </p:nvGrpSpPr>
            <p:grpSpPr bwMode="auto">
              <a:xfrm>
                <a:off x="1188" y="1175"/>
                <a:ext cx="1712" cy="246"/>
                <a:chOff x="1188" y="1175"/>
                <a:chExt cx="1712" cy="246"/>
              </a:xfrm>
            </p:grpSpPr>
            <p:sp>
              <p:nvSpPr>
                <p:cNvPr id="659470" name="Rectangle 1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C</a:t>
                  </a:r>
                  <a:endParaRPr lang="en-US" sz="3600">
                    <a:solidFill>
                      <a:srgbClr val="FFEA18"/>
                    </a:solidFill>
                    <a:latin typeface="Times" charset="0"/>
                  </a:endParaRPr>
                </a:p>
              </p:txBody>
            </p:sp>
            <p:sp>
              <p:nvSpPr>
                <p:cNvPr id="659471"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A</a:t>
                  </a:r>
                  <a:endParaRPr lang="en-US" sz="3600">
                    <a:solidFill>
                      <a:srgbClr val="08F220"/>
                    </a:solidFill>
                    <a:latin typeface="Times" charset="0"/>
                  </a:endParaRPr>
                </a:p>
              </p:txBody>
            </p:sp>
            <p:sp>
              <p:nvSpPr>
                <p:cNvPr id="659476" name="Rectangle 2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59477" name="Rectangle 21"/>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C</a:t>
                  </a:r>
                  <a:endParaRPr lang="en-US" sz="3600">
                    <a:solidFill>
                      <a:srgbClr val="08F220"/>
                    </a:solidFill>
                    <a:latin typeface="Times" charset="0"/>
                  </a:endParaRPr>
                </a:p>
              </p:txBody>
            </p:sp>
          </p:grpSp>
          <p:sp>
            <p:nvSpPr>
              <p:cNvPr id="659478"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59859" name="Group 23"/>
            <p:cNvGrpSpPr>
              <a:grpSpLocks/>
            </p:cNvGrpSpPr>
            <p:nvPr/>
          </p:nvGrpSpPr>
          <p:grpSpPr bwMode="auto">
            <a:xfrm>
              <a:off x="2137" y="346"/>
              <a:ext cx="455" cy="692"/>
              <a:chOff x="2137" y="346"/>
              <a:chExt cx="455" cy="692"/>
            </a:xfrm>
          </p:grpSpPr>
          <p:grpSp>
            <p:nvGrpSpPr>
              <p:cNvPr id="159862" name="Group 24"/>
              <p:cNvGrpSpPr>
                <a:grpSpLocks/>
              </p:cNvGrpSpPr>
              <p:nvPr/>
            </p:nvGrpSpPr>
            <p:grpSpPr bwMode="auto">
              <a:xfrm>
                <a:off x="2137" y="346"/>
                <a:ext cx="455" cy="692"/>
                <a:chOff x="1814" y="109"/>
                <a:chExt cx="455" cy="692"/>
              </a:xfrm>
            </p:grpSpPr>
            <p:sp>
              <p:nvSpPr>
                <p:cNvPr id="659481"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975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5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9494" name="Picture 38"/>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latin typeface="Arial" charset="0"/>
              </a:rPr>
              <a:t>A FABRIC OF THE BIBLE</a:t>
            </a:r>
            <a:r>
              <a:rPr lang="fr-FR" altLang="ja-JP" sz="2400" dirty="0">
                <a:latin typeface="Arial" charset="0"/>
              </a:rPr>
              <a:t>'</a:t>
            </a:r>
            <a:r>
              <a:rPr lang="en-US" sz="2400" dirty="0">
                <a:latin typeface="Arial" charset="0"/>
              </a:rPr>
              <a:t>S CHRONOLOGY </a:t>
            </a:r>
            <a:endParaRPr lang="en-US" sz="2000" dirty="0">
              <a:latin typeface="Arial" charset="0"/>
            </a:endParaRPr>
          </a:p>
        </p:txBody>
      </p:sp>
      <p:grpSp>
        <p:nvGrpSpPr>
          <p:cNvPr id="8"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5976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59771"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2"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3"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4"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5"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6"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3051175" y="3700463"/>
            <a:ext cx="3233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charset="0"/>
                <a:ea typeface="+mn-ea"/>
                <a:cs typeface="+mn-cs"/>
              </a:rPr>
              <a:t>LAND COVENANT</a:t>
            </a:r>
          </a:p>
        </p:txBody>
      </p:sp>
      <p:sp>
        <p:nvSpPr>
          <p:cNvPr id="659534"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mn-ea"/>
                <a:cs typeface="+mn-cs"/>
              </a:rPr>
              <a:t>DAVIDIC COVENANT</a:t>
            </a:r>
          </a:p>
        </p:txBody>
      </p:sp>
      <p:sp>
        <p:nvSpPr>
          <p:cNvPr id="659533"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mn-ea"/>
                <a:cs typeface="+mn-cs"/>
              </a:rPr>
              <a:t>NEW COVENANT</a:t>
            </a:r>
          </a:p>
        </p:txBody>
      </p:sp>
      <p:sp>
        <p:nvSpPr>
          <p:cNvPr id="659532" name="Text Box 76"/>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a:solidFill>
                  <a:schemeClr val="accent1"/>
                </a:solidFill>
                <a:latin typeface="Arial Black" charset="0"/>
                <a:ea typeface="+mn-ea"/>
                <a:cs typeface="+mn-cs"/>
              </a:rPr>
              <a:t>ABRAHAMIC COVENANT</a:t>
            </a:r>
          </a:p>
        </p:txBody>
      </p:sp>
      <p:sp>
        <p:nvSpPr>
          <p:cNvPr id="659592" name="AutoShape 136"/>
          <p:cNvSpPr>
            <a:spLocks noChangeArrowheads="1"/>
          </p:cNvSpPr>
          <p:nvPr/>
        </p:nvSpPr>
        <p:spPr bwMode="auto">
          <a:xfrm>
            <a:off x="5438775" y="354013"/>
            <a:ext cx="2836863"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59782" name="Group 167"/>
          <p:cNvGrpSpPr>
            <a:grpSpLocks/>
          </p:cNvGrpSpPr>
          <p:nvPr/>
        </p:nvGrpSpPr>
        <p:grpSpPr bwMode="auto">
          <a:xfrm>
            <a:off x="5937250" y="360363"/>
            <a:ext cx="1725613" cy="1981200"/>
            <a:chOff x="3740" y="227"/>
            <a:chExt cx="1087" cy="1248"/>
          </a:xfrm>
        </p:grpSpPr>
        <p:sp>
          <p:nvSpPr>
            <p:cNvPr id="659535" name="Rectangle 79"/>
            <p:cNvSpPr>
              <a:spLocks noChangeArrowheads="1"/>
            </p:cNvSpPr>
            <p:nvPr/>
          </p:nvSpPr>
          <p:spPr bwMode="auto">
            <a:xfrm rot="17945350">
              <a:off x="3317" y="837"/>
              <a:ext cx="1061" cy="19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mn-ea"/>
                  <a:cs typeface="+mn-cs"/>
                </a:rPr>
                <a:t> MARRIAGE SUPPER OF </a:t>
              </a:r>
            </a:p>
            <a:p>
              <a:pPr>
                <a:lnSpc>
                  <a:spcPct val="90000"/>
                </a:lnSpc>
                <a:defRPr/>
              </a:pPr>
              <a:r>
                <a:rPr lang="en-US" sz="1100">
                  <a:solidFill>
                    <a:srgbClr val="FFEA18"/>
                  </a:solidFill>
                  <a:latin typeface="Arial" charset="0"/>
                  <a:ea typeface="+mn-ea"/>
                  <a:cs typeface="+mn-cs"/>
                </a:rPr>
                <a:t>           THE LAMB</a:t>
              </a:r>
            </a:p>
          </p:txBody>
        </p:sp>
        <p:sp>
          <p:nvSpPr>
            <p:cNvPr id="659536" name="Rectangle 80"/>
            <p:cNvSpPr>
              <a:spLocks noChangeArrowheads="1"/>
            </p:cNvSpPr>
            <p:nvPr/>
          </p:nvSpPr>
          <p:spPr bwMode="auto">
            <a:xfrm rot="17945350">
              <a:off x="3571" y="930"/>
              <a:ext cx="963"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SECOND COMING</a:t>
              </a:r>
              <a:endParaRPr lang="en-US" sz="1100">
                <a:solidFill>
                  <a:srgbClr val="FFEA18"/>
                </a:solidFill>
                <a:latin typeface="Arial" charset="0"/>
              </a:endParaRPr>
            </a:p>
          </p:txBody>
        </p:sp>
        <p:sp>
          <p:nvSpPr>
            <p:cNvPr id="659537" name="Rectangle 81"/>
            <p:cNvSpPr>
              <a:spLocks noChangeArrowheads="1"/>
            </p:cNvSpPr>
            <p:nvPr/>
          </p:nvSpPr>
          <p:spPr bwMode="auto">
            <a:xfrm rot="17945350">
              <a:off x="3733" y="793"/>
              <a:ext cx="1217"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EARTHLY REIGN OF CHRIST</a:t>
              </a:r>
              <a:endParaRPr lang="en-US" sz="1100">
                <a:solidFill>
                  <a:srgbClr val="FFEA18"/>
                </a:solidFill>
                <a:latin typeface="Arial" charset="0"/>
              </a:endParaRPr>
            </a:p>
          </p:txBody>
        </p:sp>
        <p:sp>
          <p:nvSpPr>
            <p:cNvPr id="659538" name="Rectangle 82"/>
            <p:cNvSpPr>
              <a:spLocks noChangeArrowheads="1"/>
            </p:cNvSpPr>
            <p:nvPr/>
          </p:nvSpPr>
          <p:spPr bwMode="auto">
            <a:xfrm rot="17945350">
              <a:off x="4006" y="852"/>
              <a:ext cx="1036" cy="19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mn-ea"/>
                  <a:cs typeface="+mn-cs"/>
                </a:rPr>
                <a:t>GREAT WHITE THRONE </a:t>
              </a:r>
            </a:p>
            <a:p>
              <a:pPr>
                <a:lnSpc>
                  <a:spcPct val="90000"/>
                </a:lnSpc>
                <a:defRPr/>
              </a:pPr>
              <a:r>
                <a:rPr lang="en-US" sz="1100">
                  <a:latin typeface="Arial" charset="0"/>
                  <a:ea typeface="+mn-ea"/>
                  <a:cs typeface="+mn-cs"/>
                </a:rPr>
                <a:t>          JUDGMENT</a:t>
              </a:r>
            </a:p>
          </p:txBody>
        </p:sp>
        <p:sp>
          <p:nvSpPr>
            <p:cNvPr id="659539" name="Rectangle 83"/>
            <p:cNvSpPr>
              <a:spLocks noChangeArrowheads="1"/>
            </p:cNvSpPr>
            <p:nvPr/>
          </p:nvSpPr>
          <p:spPr bwMode="auto">
            <a:xfrm rot="17945350">
              <a:off x="4183" y="814"/>
              <a:ext cx="1178"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mn-ea"/>
                  <a:cs typeface="+mn-cs"/>
                </a:rPr>
                <a:t>NEW HEAVEN, NEW EARTH</a:t>
              </a:r>
            </a:p>
          </p:txBody>
        </p:sp>
      </p:grpSp>
      <p:grpSp>
        <p:nvGrpSpPr>
          <p:cNvPr id="159783" name="Group 84"/>
          <p:cNvGrpSpPr>
            <a:grpSpLocks/>
          </p:cNvGrpSpPr>
          <p:nvPr/>
        </p:nvGrpSpPr>
        <p:grpSpPr bwMode="auto">
          <a:xfrm>
            <a:off x="1949450" y="2236788"/>
            <a:ext cx="5273675" cy="3898900"/>
            <a:chOff x="1228" y="1409"/>
            <a:chExt cx="3322" cy="2456"/>
          </a:xfrm>
        </p:grpSpPr>
        <p:grpSp>
          <p:nvGrpSpPr>
            <p:cNvPr id="159800"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9801"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59"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0"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1"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2"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3"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4"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5"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6"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7"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8"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9"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0"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1"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2"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9784"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59786"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9594"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9595" name="Rectangle 139"/>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72</a:t>
            </a:r>
          </a:p>
        </p:txBody>
      </p:sp>
      <p:sp>
        <p:nvSpPr>
          <p:cNvPr id="159789" name="Text Box 141"/>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6" name="Group 166"/>
          <p:cNvGrpSpPr>
            <a:grpSpLocks/>
          </p:cNvGrpSpPr>
          <p:nvPr/>
        </p:nvGrpSpPr>
        <p:grpSpPr bwMode="auto">
          <a:xfrm>
            <a:off x="5384800" y="339725"/>
            <a:ext cx="2278063" cy="1296988"/>
            <a:chOff x="3400" y="350"/>
            <a:chExt cx="1435" cy="817"/>
          </a:xfrm>
        </p:grpSpPr>
        <p:sp>
          <p:nvSpPr>
            <p:cNvPr id="659614" name="AutoShape 158"/>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15" name="Text Box 159"/>
            <p:cNvSpPr txBox="1">
              <a:spLocks noChangeArrowheads="1"/>
            </p:cNvSpPr>
            <p:nvPr/>
          </p:nvSpPr>
          <p:spPr bwMode="auto">
            <a:xfrm>
              <a:off x="3400" y="465"/>
              <a:ext cx="1400" cy="596"/>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a:effectLst>
                    <a:outerShdw blurRad="38100" dist="38100" dir="2700000" algn="tl">
                      <a:srgbClr val="000000"/>
                    </a:outerShdw>
                  </a:effectLst>
                  <a:latin typeface="Arial Black" charset="0"/>
                </a:rPr>
                <a:t>THE CHURCH</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9532"/>
                                        </p:tgtEl>
                                        <p:attrNameLst>
                                          <p:attrName>style.visibility</p:attrName>
                                        </p:attrNameLst>
                                      </p:cBhvr>
                                      <p:to>
                                        <p:strVal val="visible"/>
                                      </p:to>
                                    </p:set>
                                    <p:animEffect transition="in" filter="fade">
                                      <p:cBhvr>
                                        <p:cTn id="21" dur="500"/>
                                        <p:tgtEl>
                                          <p:spTgt spid="659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9531"/>
                                        </p:tgtEl>
                                        <p:attrNameLst>
                                          <p:attrName>style.visibility</p:attrName>
                                        </p:attrNameLst>
                                      </p:cBhvr>
                                      <p:to>
                                        <p:strVal val="visible"/>
                                      </p:to>
                                    </p:set>
                                    <p:animEffect transition="in" filter="fade">
                                      <p:cBhvr>
                                        <p:cTn id="26" dur="500"/>
                                        <p:tgtEl>
                                          <p:spTgt spid="6595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9534"/>
                                        </p:tgtEl>
                                        <p:attrNameLst>
                                          <p:attrName>style.visibility</p:attrName>
                                        </p:attrNameLst>
                                      </p:cBhvr>
                                      <p:to>
                                        <p:strVal val="visible"/>
                                      </p:to>
                                    </p:set>
                                    <p:animEffect transition="in" filter="fade">
                                      <p:cBhvr>
                                        <p:cTn id="31" dur="500"/>
                                        <p:tgtEl>
                                          <p:spTgt spid="659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59533"/>
                                        </p:tgtEl>
                                        <p:attrNameLst>
                                          <p:attrName>style.visibility</p:attrName>
                                        </p:attrNameLst>
                                      </p:cBhvr>
                                      <p:to>
                                        <p:strVal val="visible"/>
                                      </p:to>
                                    </p:set>
                                    <p:animEffect transition="in" filter="fade">
                                      <p:cBhvr>
                                        <p:cTn id="36" dur="500"/>
                                        <p:tgtEl>
                                          <p:spTgt spid="6595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659612"/>
                                        </p:tgtEl>
                                        <p:attrNameLst>
                                          <p:attrName>style.visibility</p:attrName>
                                        </p:attrNameLst>
                                      </p:cBhvr>
                                      <p:to>
                                        <p:strVal val="visible"/>
                                      </p:to>
                                    </p:set>
                                    <p:anim calcmode="lin" valueType="num">
                                      <p:cBhvr>
                                        <p:cTn id="45" dur="500" fill="hold"/>
                                        <p:tgtEl>
                                          <p:spTgt spid="659612"/>
                                        </p:tgtEl>
                                        <p:attrNameLst>
                                          <p:attrName>ppt_w</p:attrName>
                                        </p:attrNameLst>
                                      </p:cBhvr>
                                      <p:tavLst>
                                        <p:tav tm="0">
                                          <p:val>
                                            <p:strVal val="2/3*#ppt_w"/>
                                          </p:val>
                                        </p:tav>
                                        <p:tav tm="100000">
                                          <p:val>
                                            <p:strVal val="#ppt_w"/>
                                          </p:val>
                                        </p:tav>
                                      </p:tavLst>
                                    </p:anim>
                                    <p:anim calcmode="lin" valueType="num">
                                      <p:cBhvr>
                                        <p:cTn id="46" dur="500" fill="hold"/>
                                        <p:tgtEl>
                                          <p:spTgt spid="659612"/>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659616"/>
                                        </p:tgtEl>
                                        <p:attrNameLst>
                                          <p:attrName>style.visibility</p:attrName>
                                        </p:attrNameLst>
                                      </p:cBhvr>
                                      <p:to>
                                        <p:strVal val="visible"/>
                                      </p:to>
                                    </p:set>
                                    <p:anim calcmode="lin" valueType="num">
                                      <p:cBhvr>
                                        <p:cTn id="50" dur="500" fill="hold"/>
                                        <p:tgtEl>
                                          <p:spTgt spid="659616"/>
                                        </p:tgtEl>
                                        <p:attrNameLst>
                                          <p:attrName>ppt_w</p:attrName>
                                        </p:attrNameLst>
                                      </p:cBhvr>
                                      <p:tavLst>
                                        <p:tav tm="0">
                                          <p:val>
                                            <p:strVal val="2/3*#ppt_w"/>
                                          </p:val>
                                        </p:tav>
                                        <p:tav tm="100000">
                                          <p:val>
                                            <p:strVal val="#ppt_w"/>
                                          </p:val>
                                        </p:tav>
                                      </p:tavLst>
                                    </p:anim>
                                    <p:anim calcmode="lin" valueType="num">
                                      <p:cBhvr>
                                        <p:cTn id="51" dur="500" fill="hold"/>
                                        <p:tgtEl>
                                          <p:spTgt spid="65961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659617"/>
                                        </p:tgtEl>
                                        <p:attrNameLst>
                                          <p:attrName>style.visibility</p:attrName>
                                        </p:attrNameLst>
                                      </p:cBhvr>
                                      <p:to>
                                        <p:strVal val="visible"/>
                                      </p:to>
                                    </p:set>
                                    <p:anim calcmode="lin" valueType="num">
                                      <p:cBhvr>
                                        <p:cTn id="55" dur="500" fill="hold"/>
                                        <p:tgtEl>
                                          <p:spTgt spid="659617"/>
                                        </p:tgtEl>
                                        <p:attrNameLst>
                                          <p:attrName>ppt_w</p:attrName>
                                        </p:attrNameLst>
                                      </p:cBhvr>
                                      <p:tavLst>
                                        <p:tav tm="0">
                                          <p:val>
                                            <p:strVal val="2/3*#ppt_w"/>
                                          </p:val>
                                        </p:tav>
                                        <p:tav tm="100000">
                                          <p:val>
                                            <p:strVal val="#ppt_w"/>
                                          </p:val>
                                        </p:tav>
                                      </p:tavLst>
                                    </p:anim>
                                    <p:anim calcmode="lin" valueType="num">
                                      <p:cBhvr>
                                        <p:cTn id="56" dur="500" fill="hold"/>
                                        <p:tgtEl>
                                          <p:spTgt spid="659617"/>
                                        </p:tgtEl>
                                        <p:attrNameLst>
                                          <p:attrName>ppt_h</p:attrName>
                                        </p:attrNameLst>
                                      </p:cBhvr>
                                      <p:tavLst>
                                        <p:tav tm="0">
                                          <p:val>
                                            <p:strVal val="2/3*#ppt_h"/>
                                          </p:val>
                                        </p:tav>
                                        <p:tav tm="100000">
                                          <p:val>
                                            <p:strVal val="#ppt_h"/>
                                          </p:val>
                                        </p:tav>
                                      </p:tavLst>
                                    </p:anim>
                                  </p:childTnLst>
                                </p:cTn>
                              </p:par>
                            </p:childTnLst>
                          </p:cTn>
                        </p:par>
                        <p:par>
                          <p:cTn id="57" fill="hold" nodeType="afterGroup">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659618"/>
                                        </p:tgtEl>
                                        <p:attrNameLst>
                                          <p:attrName>style.visibility</p:attrName>
                                        </p:attrNameLst>
                                      </p:cBhvr>
                                      <p:to>
                                        <p:strVal val="visible"/>
                                      </p:to>
                                    </p:set>
                                    <p:anim calcmode="lin" valueType="num">
                                      <p:cBhvr>
                                        <p:cTn id="60" dur="500" fill="hold"/>
                                        <p:tgtEl>
                                          <p:spTgt spid="659618"/>
                                        </p:tgtEl>
                                        <p:attrNameLst>
                                          <p:attrName>ppt_w</p:attrName>
                                        </p:attrNameLst>
                                      </p:cBhvr>
                                      <p:tavLst>
                                        <p:tav tm="0">
                                          <p:val>
                                            <p:strVal val="2/3*#ppt_w"/>
                                          </p:val>
                                        </p:tav>
                                        <p:tav tm="100000">
                                          <p:val>
                                            <p:strVal val="#ppt_w"/>
                                          </p:val>
                                        </p:tav>
                                      </p:tavLst>
                                    </p:anim>
                                    <p:anim calcmode="lin" valueType="num">
                                      <p:cBhvr>
                                        <p:cTn id="61" dur="500" fill="hold"/>
                                        <p:tgtEl>
                                          <p:spTgt spid="659618"/>
                                        </p:tgtEl>
                                        <p:attrNameLst>
                                          <p:attrName>ppt_h</p:attrName>
                                        </p:attrNameLst>
                                      </p:cBhvr>
                                      <p:tavLst>
                                        <p:tav tm="0">
                                          <p:val>
                                            <p:strVal val="2/3*#ppt_h"/>
                                          </p:val>
                                        </p:tav>
                                        <p:tav tm="100000">
                                          <p:val>
                                            <p:strVal val="#ppt_h"/>
                                          </p:val>
                                        </p:tav>
                                      </p:tavLst>
                                    </p:anim>
                                  </p:childTnLst>
                                </p:cTn>
                              </p:par>
                            </p:childTnLst>
                          </p:cTn>
                        </p:par>
                        <p:par>
                          <p:cTn id="62" fill="hold" nodeType="afterGroup">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659619"/>
                                        </p:tgtEl>
                                        <p:attrNameLst>
                                          <p:attrName>style.visibility</p:attrName>
                                        </p:attrNameLst>
                                      </p:cBhvr>
                                      <p:to>
                                        <p:strVal val="visible"/>
                                      </p:to>
                                    </p:set>
                                    <p:anim calcmode="lin" valueType="num">
                                      <p:cBhvr>
                                        <p:cTn id="65" dur="500" fill="hold"/>
                                        <p:tgtEl>
                                          <p:spTgt spid="659619"/>
                                        </p:tgtEl>
                                        <p:attrNameLst>
                                          <p:attrName>ppt_w</p:attrName>
                                        </p:attrNameLst>
                                      </p:cBhvr>
                                      <p:tavLst>
                                        <p:tav tm="0">
                                          <p:val>
                                            <p:strVal val="2/3*#ppt_w"/>
                                          </p:val>
                                        </p:tav>
                                        <p:tav tm="100000">
                                          <p:val>
                                            <p:strVal val="#ppt_w"/>
                                          </p:val>
                                        </p:tav>
                                      </p:tavLst>
                                    </p:anim>
                                    <p:anim calcmode="lin" valueType="num">
                                      <p:cBhvr>
                                        <p:cTn id="66" dur="500" fill="hold"/>
                                        <p:tgtEl>
                                          <p:spTgt spid="659619"/>
                                        </p:tgtEl>
                                        <p:attrNameLst>
                                          <p:attrName>ppt_h</p:attrName>
                                        </p:attrNameLst>
                                      </p:cBhvr>
                                      <p:tavLst>
                                        <p:tav tm="0">
                                          <p:val>
                                            <p:strVal val="2/3*#ppt_h"/>
                                          </p:val>
                                        </p:tav>
                                        <p:tav tm="100000">
                                          <p:val>
                                            <p:strVal val="#ppt_h"/>
                                          </p:val>
                                        </p:tav>
                                      </p:tavLst>
                                    </p:anim>
                                  </p:childTnLst>
                                </p:cTn>
                              </p:par>
                            </p:childTnLst>
                          </p:cTn>
                        </p:par>
                        <p:par>
                          <p:cTn id="67" fill="hold" nodeType="afterGroup">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659620"/>
                                        </p:tgtEl>
                                        <p:attrNameLst>
                                          <p:attrName>style.visibility</p:attrName>
                                        </p:attrNameLst>
                                      </p:cBhvr>
                                      <p:to>
                                        <p:strVal val="visible"/>
                                      </p:to>
                                    </p:set>
                                    <p:anim calcmode="lin" valueType="num">
                                      <p:cBhvr>
                                        <p:cTn id="70" dur="500" fill="hold"/>
                                        <p:tgtEl>
                                          <p:spTgt spid="659620"/>
                                        </p:tgtEl>
                                        <p:attrNameLst>
                                          <p:attrName>ppt_w</p:attrName>
                                        </p:attrNameLst>
                                      </p:cBhvr>
                                      <p:tavLst>
                                        <p:tav tm="0">
                                          <p:val>
                                            <p:strVal val="2/3*#ppt_w"/>
                                          </p:val>
                                        </p:tav>
                                        <p:tav tm="100000">
                                          <p:val>
                                            <p:strVal val="#ppt_w"/>
                                          </p:val>
                                        </p:tav>
                                      </p:tavLst>
                                    </p:anim>
                                    <p:anim calcmode="lin" valueType="num">
                                      <p:cBhvr>
                                        <p:cTn id="71" dur="500" fill="hold"/>
                                        <p:tgtEl>
                                          <p:spTgt spid="659620"/>
                                        </p:tgtEl>
                                        <p:attrNameLst>
                                          <p:attrName>ppt_h</p:attrName>
                                        </p:attrNameLst>
                                      </p:cBhvr>
                                      <p:tavLst>
                                        <p:tav tm="0">
                                          <p:val>
                                            <p:strVal val="2/3*#ppt_h"/>
                                          </p:val>
                                        </p:tav>
                                        <p:tav tm="100000">
                                          <p:val>
                                            <p:strVal val="#ppt_h"/>
                                          </p:val>
                                        </p:tav>
                                      </p:tavLst>
                                    </p:anim>
                                  </p:childTnLst>
                                </p:cTn>
                              </p:par>
                            </p:childTnLst>
                          </p:cTn>
                        </p:par>
                        <p:par>
                          <p:cTn id="72" fill="hold" nodeType="afterGroup">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659621"/>
                                        </p:tgtEl>
                                        <p:attrNameLst>
                                          <p:attrName>style.visibility</p:attrName>
                                        </p:attrNameLst>
                                      </p:cBhvr>
                                      <p:to>
                                        <p:strVal val="visible"/>
                                      </p:to>
                                    </p:set>
                                    <p:anim calcmode="lin" valueType="num">
                                      <p:cBhvr additive="base">
                                        <p:cTn id="75" dur="500" fill="hold"/>
                                        <p:tgtEl>
                                          <p:spTgt spid="659621"/>
                                        </p:tgtEl>
                                        <p:attrNameLst>
                                          <p:attrName>ppt_x</p:attrName>
                                        </p:attrNameLst>
                                      </p:cBhvr>
                                      <p:tavLst>
                                        <p:tav tm="0">
                                          <p:val>
                                            <p:strVal val="#ppt_x"/>
                                          </p:val>
                                        </p:tav>
                                        <p:tav tm="100000">
                                          <p:val>
                                            <p:strVal val="#ppt_x"/>
                                          </p:val>
                                        </p:tav>
                                      </p:tavLst>
                                    </p:anim>
                                    <p:anim calcmode="lin" valueType="num">
                                      <p:cBhvr additive="base">
                                        <p:cTn id="76" dur="500" fill="hold"/>
                                        <p:tgtEl>
                                          <p:spTgt spid="659621"/>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nodeType="clickEffect">
                                  <p:stCondLst>
                                    <p:cond delay="0"/>
                                  </p:stCondLst>
                                  <p:childTnLst>
                                    <p:animEffect transition="out" filter="fade">
                                      <p:cBhvr>
                                        <p:cTn id="80" dur="2000"/>
                                        <p:tgtEl>
                                          <p:spTgt spid="16"/>
                                        </p:tgtEl>
                                      </p:cBhvr>
                                    </p:animEffect>
                                    <p:set>
                                      <p:cBhvr>
                                        <p:cTn id="81" dur="1" fill="hold">
                                          <p:stCondLst>
                                            <p:cond delay="1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659592"/>
                                        </p:tgtEl>
                                        <p:attrNameLst>
                                          <p:attrName>style.visibility</p:attrName>
                                        </p:attrNameLst>
                                      </p:cBhvr>
                                      <p:to>
                                        <p:strVal val="visible"/>
                                      </p:to>
                                    </p:set>
                                    <p:animEffect transition="in" filter="fade">
                                      <p:cBhvr>
                                        <p:cTn id="84"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4" grpId="0" autoUpdateAnimBg="0"/>
      <p:bldP spid="659533" grpId="0" autoUpdateAnimBg="0"/>
      <p:bldP spid="659532" grpId="0" autoUpdateAnimBg="0"/>
      <p:bldP spid="659592" grpId="0" animBg="1"/>
      <p:bldP spid="659612" grpId="0" animBg="1"/>
      <p:bldP spid="659616" grpId="0" animBg="1"/>
      <p:bldP spid="659617" grpId="0" animBg="1"/>
      <p:bldP spid="659618" grpId="0" animBg="1"/>
      <p:bldP spid="659619" grpId="0" animBg="1"/>
      <p:bldP spid="659620" grpId="0" animBg="1" autoUpdateAnimBg="0"/>
      <p:bldP spid="6596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61794"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1795"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179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843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61798" name="Group 7"/>
          <p:cNvGrpSpPr>
            <a:grpSpLocks/>
          </p:cNvGrpSpPr>
          <p:nvPr/>
        </p:nvGrpSpPr>
        <p:grpSpPr bwMode="auto">
          <a:xfrm>
            <a:off x="1885950" y="549275"/>
            <a:ext cx="3810000" cy="1871663"/>
            <a:chOff x="1188" y="346"/>
            <a:chExt cx="2400" cy="1179"/>
          </a:xfrm>
        </p:grpSpPr>
        <p:sp>
          <p:nvSpPr>
            <p:cNvPr id="65844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61899" name="Group 9"/>
            <p:cNvGrpSpPr>
              <a:grpSpLocks/>
            </p:cNvGrpSpPr>
            <p:nvPr/>
          </p:nvGrpSpPr>
          <p:grpSpPr bwMode="auto">
            <a:xfrm>
              <a:off x="1686" y="824"/>
              <a:ext cx="1180" cy="355"/>
              <a:chOff x="1686" y="824"/>
              <a:chExt cx="1180" cy="355"/>
            </a:xfrm>
          </p:grpSpPr>
          <p:sp>
            <p:nvSpPr>
              <p:cNvPr id="658442"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8443"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61900" name="Group 12"/>
            <p:cNvGrpSpPr>
              <a:grpSpLocks/>
            </p:cNvGrpSpPr>
            <p:nvPr/>
          </p:nvGrpSpPr>
          <p:grpSpPr bwMode="auto">
            <a:xfrm>
              <a:off x="1188" y="1175"/>
              <a:ext cx="1969" cy="246"/>
              <a:chOff x="1188" y="1175"/>
              <a:chExt cx="1969" cy="246"/>
            </a:xfrm>
          </p:grpSpPr>
          <p:grpSp>
            <p:nvGrpSpPr>
              <p:cNvPr id="161908" name="Group 13"/>
              <p:cNvGrpSpPr>
                <a:grpSpLocks/>
              </p:cNvGrpSpPr>
              <p:nvPr/>
            </p:nvGrpSpPr>
            <p:grpSpPr bwMode="auto">
              <a:xfrm>
                <a:off x="1188" y="1175"/>
                <a:ext cx="1712" cy="246"/>
                <a:chOff x="1188" y="1175"/>
                <a:chExt cx="1712" cy="246"/>
              </a:xfrm>
            </p:grpSpPr>
            <p:sp>
              <p:nvSpPr>
                <p:cNvPr id="658446" name="Rectangle 1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C</a:t>
                  </a:r>
                  <a:endParaRPr lang="en-US" sz="3600">
                    <a:solidFill>
                      <a:srgbClr val="FFEA18"/>
                    </a:solidFill>
                    <a:latin typeface="Times" charset="0"/>
                  </a:endParaRPr>
                </a:p>
              </p:txBody>
            </p:sp>
            <p:sp>
              <p:nvSpPr>
                <p:cNvPr id="658447"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8448"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8449"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8450"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8451" name="Rectangle 19"/>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A</a:t>
                  </a:r>
                  <a:endParaRPr lang="en-US" sz="3600">
                    <a:solidFill>
                      <a:srgbClr val="08F220"/>
                    </a:solidFill>
                    <a:latin typeface="Times" charset="0"/>
                  </a:endParaRPr>
                </a:p>
              </p:txBody>
            </p:sp>
            <p:sp>
              <p:nvSpPr>
                <p:cNvPr id="658452" name="Rectangle 2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58453" name="Rectangle 21"/>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C</a:t>
                  </a:r>
                  <a:endParaRPr lang="en-US" sz="3600">
                    <a:solidFill>
                      <a:srgbClr val="08F220"/>
                    </a:solidFill>
                    <a:latin typeface="Times" charset="0"/>
                  </a:endParaRPr>
                </a:p>
              </p:txBody>
            </p:sp>
          </p:grpSp>
          <p:sp>
            <p:nvSpPr>
              <p:cNvPr id="658454"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61901" name="Group 23"/>
            <p:cNvGrpSpPr>
              <a:grpSpLocks/>
            </p:cNvGrpSpPr>
            <p:nvPr/>
          </p:nvGrpSpPr>
          <p:grpSpPr bwMode="auto">
            <a:xfrm>
              <a:off x="2137" y="346"/>
              <a:ext cx="455" cy="692"/>
              <a:chOff x="2137" y="346"/>
              <a:chExt cx="455" cy="692"/>
            </a:xfrm>
          </p:grpSpPr>
          <p:grpSp>
            <p:nvGrpSpPr>
              <p:cNvPr id="161904" name="Group 24"/>
              <p:cNvGrpSpPr>
                <a:grpSpLocks/>
              </p:cNvGrpSpPr>
              <p:nvPr/>
            </p:nvGrpSpPr>
            <p:grpSpPr bwMode="auto">
              <a:xfrm>
                <a:off x="2137" y="346"/>
                <a:ext cx="455" cy="692"/>
                <a:chOff x="1814" y="109"/>
                <a:chExt cx="455" cy="692"/>
              </a:xfrm>
            </p:grpSpPr>
            <p:sp>
              <p:nvSpPr>
                <p:cNvPr id="65845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845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845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846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846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846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61800"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801"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61802"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1803"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61804"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846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846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8470" name="Picture 38"/>
          <p:cNvPicPr>
            <a:picLocks noChangeAspect="1" noChangeArrowheads="1"/>
          </p:cNvPicPr>
          <p:nvPr/>
        </p:nvPicPr>
        <p:blipFill>
          <a:blip r:embed="rId5"/>
          <a:srcRect/>
          <a:stretch>
            <a:fillRect/>
          </a:stretch>
        </p:blipFill>
        <p:spPr bwMode="auto">
          <a:xfrm rot="5361337">
            <a:off x="-296068" y="4123531"/>
            <a:ext cx="4605338" cy="301625"/>
          </a:xfrm>
          <a:prstGeom prst="rect">
            <a:avLst/>
          </a:prstGeom>
          <a:noFill/>
          <a:effectLst>
            <a:outerShdw blurRad="63500" dist="38099" dir="2700000" algn="ctr" rotWithShape="0">
              <a:schemeClr val="accent2">
                <a:alpha val="74998"/>
              </a:schemeClr>
            </a:outerShdw>
          </a:effectLst>
        </p:spPr>
      </p:pic>
      <p:pic>
        <p:nvPicPr>
          <p:cNvPr id="161808"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09"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0"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1"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2"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8476"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latin typeface="Arial" charset="0"/>
              </a:rPr>
              <a:t>A FABRIC OF THE BIBLE</a:t>
            </a:r>
            <a:r>
              <a:rPr lang="fr-FR" altLang="ja-JP" sz="2400" dirty="0">
                <a:latin typeface="Arial" charset="0"/>
              </a:rPr>
              <a:t>'</a:t>
            </a:r>
            <a:r>
              <a:rPr lang="en-US" sz="2400" dirty="0">
                <a:latin typeface="Arial" charset="0"/>
              </a:rPr>
              <a:t>S CHRONOLOGY </a:t>
            </a:r>
            <a:endParaRPr lang="en-US" sz="2000" dirty="0">
              <a:latin typeface="Arial" charset="0"/>
            </a:endParaRPr>
          </a:p>
        </p:txBody>
      </p:sp>
      <p:grpSp>
        <p:nvGrpSpPr>
          <p:cNvPr id="161814" name="Group 45"/>
          <p:cNvGrpSpPr>
            <a:grpSpLocks/>
          </p:cNvGrpSpPr>
          <p:nvPr/>
        </p:nvGrpSpPr>
        <p:grpSpPr bwMode="auto">
          <a:xfrm>
            <a:off x="2098675" y="2589213"/>
            <a:ext cx="6496050" cy="936625"/>
            <a:chOff x="1322" y="1631"/>
            <a:chExt cx="4092" cy="590"/>
          </a:xfrm>
        </p:grpSpPr>
        <p:pic>
          <p:nvPicPr>
            <p:cNvPr id="658478"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8479"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8480"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8481"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8482"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8483"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61815" name="Group 52"/>
          <p:cNvGrpSpPr>
            <a:grpSpLocks/>
          </p:cNvGrpSpPr>
          <p:nvPr/>
        </p:nvGrpSpPr>
        <p:grpSpPr bwMode="auto">
          <a:xfrm>
            <a:off x="2836863" y="3608388"/>
            <a:ext cx="5664200" cy="669925"/>
            <a:chOff x="1787" y="2273"/>
            <a:chExt cx="3568" cy="422"/>
          </a:xfrm>
        </p:grpSpPr>
        <p:pic>
          <p:nvPicPr>
            <p:cNvPr id="658485"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8486"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8487"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8488"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61816" name="Group 57"/>
          <p:cNvGrpSpPr>
            <a:grpSpLocks/>
          </p:cNvGrpSpPr>
          <p:nvPr/>
        </p:nvGrpSpPr>
        <p:grpSpPr bwMode="auto">
          <a:xfrm>
            <a:off x="3941763" y="4387850"/>
            <a:ext cx="4672012" cy="592138"/>
            <a:chOff x="2483" y="2764"/>
            <a:chExt cx="2943" cy="373"/>
          </a:xfrm>
        </p:grpSpPr>
        <p:pic>
          <p:nvPicPr>
            <p:cNvPr id="658490"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8491"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8492"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8493"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61817"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1818" name="Group 63"/>
          <p:cNvGrpSpPr>
            <a:grpSpLocks/>
          </p:cNvGrpSpPr>
          <p:nvPr/>
        </p:nvGrpSpPr>
        <p:grpSpPr bwMode="auto">
          <a:xfrm>
            <a:off x="3832225" y="5137150"/>
            <a:ext cx="4697413" cy="603250"/>
            <a:chOff x="2414" y="3236"/>
            <a:chExt cx="2959" cy="380"/>
          </a:xfrm>
        </p:grpSpPr>
        <p:pic>
          <p:nvPicPr>
            <p:cNvPr id="658496"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8497"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8498"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8499"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8500"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61819"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20"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21"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22"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23"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24"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8507" name="Text Box 75"/>
          <p:cNvSpPr txBox="1">
            <a:spLocks noChangeArrowheads="1"/>
          </p:cNvSpPr>
          <p:nvPr/>
        </p:nvSpPr>
        <p:spPr bwMode="auto">
          <a:xfrm>
            <a:off x="3051175" y="3668713"/>
            <a:ext cx="3233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charset="0"/>
                <a:ea typeface="+mn-ea"/>
                <a:cs typeface="+mn-cs"/>
              </a:rPr>
              <a:t>LAND COVENANT</a:t>
            </a:r>
          </a:p>
        </p:txBody>
      </p:sp>
      <p:sp>
        <p:nvSpPr>
          <p:cNvPr id="658508"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a:solidFill>
                  <a:schemeClr val="accent1"/>
                </a:solidFill>
                <a:latin typeface="Arial Black" charset="0"/>
                <a:ea typeface="+mn-ea"/>
                <a:cs typeface="+mn-cs"/>
              </a:rPr>
              <a:t>ABRAHAMIC COVENANT</a:t>
            </a:r>
          </a:p>
        </p:txBody>
      </p:sp>
      <p:sp>
        <p:nvSpPr>
          <p:cNvPr id="658509" name="Text Box 77"/>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mn-ea"/>
                <a:cs typeface="+mn-cs"/>
              </a:rPr>
              <a:t>NEW COVENANT</a:t>
            </a:r>
          </a:p>
        </p:txBody>
      </p:sp>
      <p:sp>
        <p:nvSpPr>
          <p:cNvPr id="658510" name="Text Box 78"/>
          <p:cNvSpPr txBox="1">
            <a:spLocks noChangeArrowheads="1"/>
          </p:cNvSpPr>
          <p:nvPr/>
        </p:nvSpPr>
        <p:spPr bwMode="auto">
          <a:xfrm>
            <a:off x="4224338" y="4394200"/>
            <a:ext cx="3624262"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mn-ea"/>
                <a:cs typeface="+mn-cs"/>
              </a:rPr>
              <a:t>DAVIDIC COVENANT</a:t>
            </a:r>
          </a:p>
        </p:txBody>
      </p:sp>
      <p:sp>
        <p:nvSpPr>
          <p:cNvPr id="658511" name="Rectangle 79"/>
          <p:cNvSpPr>
            <a:spLocks noChangeArrowheads="1"/>
          </p:cNvSpPr>
          <p:nvPr/>
        </p:nvSpPr>
        <p:spPr bwMode="auto">
          <a:xfrm rot="17945350">
            <a:off x="5242719" y="1351756"/>
            <a:ext cx="1684338"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mn-ea"/>
                <a:cs typeface="+mn-cs"/>
              </a:rPr>
              <a:t> MARRIAGE SUPPER OF </a:t>
            </a:r>
          </a:p>
          <a:p>
            <a:pPr>
              <a:lnSpc>
                <a:spcPct val="90000"/>
              </a:lnSpc>
              <a:defRPr/>
            </a:pPr>
            <a:r>
              <a:rPr lang="en-US" sz="1100">
                <a:solidFill>
                  <a:srgbClr val="FFEA18"/>
                </a:solidFill>
                <a:latin typeface="Arial" charset="0"/>
                <a:ea typeface="+mn-ea"/>
                <a:cs typeface="+mn-cs"/>
              </a:rPr>
              <a:t>           THE LAMB</a:t>
            </a:r>
          </a:p>
        </p:txBody>
      </p:sp>
      <p:sp>
        <p:nvSpPr>
          <p:cNvPr id="658512" name="Rectangle 80"/>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SECOND COMING</a:t>
            </a:r>
            <a:endParaRPr lang="en-US" sz="1100">
              <a:solidFill>
                <a:srgbClr val="FFEA18"/>
              </a:solidFill>
              <a:latin typeface="Arial" charset="0"/>
            </a:endParaRPr>
          </a:p>
        </p:txBody>
      </p:sp>
      <p:sp>
        <p:nvSpPr>
          <p:cNvPr id="658513" name="Rectangle 81"/>
          <p:cNvSpPr>
            <a:spLocks noChangeArrowheads="1"/>
          </p:cNvSpPr>
          <p:nvPr/>
        </p:nvSpPr>
        <p:spPr bwMode="auto">
          <a:xfrm rot="17945350">
            <a:off x="5926138" y="1258888"/>
            <a:ext cx="1931987"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EARTHLY REIGN OF CHRIST</a:t>
            </a:r>
            <a:endParaRPr lang="en-US" sz="1100">
              <a:solidFill>
                <a:srgbClr val="FFEA18"/>
              </a:solidFill>
              <a:latin typeface="Arial" charset="0"/>
            </a:endParaRPr>
          </a:p>
        </p:txBody>
      </p:sp>
      <p:sp>
        <p:nvSpPr>
          <p:cNvPr id="658514" name="Rectangle 82"/>
          <p:cNvSpPr>
            <a:spLocks noChangeArrowheads="1"/>
          </p:cNvSpPr>
          <p:nvPr/>
        </p:nvSpPr>
        <p:spPr bwMode="auto">
          <a:xfrm rot="17945350">
            <a:off x="6359526" y="1352550"/>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mn-ea"/>
                <a:cs typeface="+mn-cs"/>
              </a:rPr>
              <a:t>GREAT WHITE THRONE </a:t>
            </a:r>
          </a:p>
          <a:p>
            <a:pPr>
              <a:lnSpc>
                <a:spcPct val="90000"/>
              </a:lnSpc>
              <a:defRPr/>
            </a:pPr>
            <a:r>
              <a:rPr lang="en-US" sz="1100">
                <a:latin typeface="Arial" charset="0"/>
                <a:ea typeface="+mn-ea"/>
                <a:cs typeface="+mn-cs"/>
              </a:rPr>
              <a:t>          JUDGMENT</a:t>
            </a:r>
          </a:p>
        </p:txBody>
      </p:sp>
      <p:sp>
        <p:nvSpPr>
          <p:cNvPr id="658515" name="Rectangle 83"/>
          <p:cNvSpPr>
            <a:spLocks noChangeArrowheads="1"/>
          </p:cNvSpPr>
          <p:nvPr/>
        </p:nvSpPr>
        <p:spPr bwMode="auto">
          <a:xfrm rot="17945350">
            <a:off x="6663531" y="1291432"/>
            <a:ext cx="1870075"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mn-ea"/>
                <a:cs typeface="+mn-cs"/>
              </a:rPr>
              <a:t>NEW HEAVEN, NEW EARTH</a:t>
            </a:r>
          </a:p>
        </p:txBody>
      </p:sp>
      <p:grpSp>
        <p:nvGrpSpPr>
          <p:cNvPr id="161834" name="Group 84"/>
          <p:cNvGrpSpPr>
            <a:grpSpLocks/>
          </p:cNvGrpSpPr>
          <p:nvPr/>
        </p:nvGrpSpPr>
        <p:grpSpPr bwMode="auto">
          <a:xfrm>
            <a:off x="1949450" y="2236788"/>
            <a:ext cx="5273675" cy="3898900"/>
            <a:chOff x="1228" y="1409"/>
            <a:chExt cx="3322" cy="2456"/>
          </a:xfrm>
        </p:grpSpPr>
        <p:grpSp>
          <p:nvGrpSpPr>
            <p:cNvPr id="161847" name="Group 85"/>
            <p:cNvGrpSpPr>
              <a:grpSpLocks/>
            </p:cNvGrpSpPr>
            <p:nvPr/>
          </p:nvGrpSpPr>
          <p:grpSpPr bwMode="auto">
            <a:xfrm>
              <a:off x="1228" y="1409"/>
              <a:ext cx="3303" cy="119"/>
              <a:chOff x="1206" y="1392"/>
              <a:chExt cx="3303" cy="119"/>
            </a:xfrm>
          </p:grpSpPr>
          <p:sp>
            <p:nvSpPr>
              <p:cNvPr id="658518"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19"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20"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21"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22"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23"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8524"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8525"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8526"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8527"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8528"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29"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30"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31"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8532"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61848" name="Group 101"/>
            <p:cNvGrpSpPr>
              <a:grpSpLocks/>
            </p:cNvGrpSpPr>
            <p:nvPr/>
          </p:nvGrpSpPr>
          <p:grpSpPr bwMode="auto">
            <a:xfrm>
              <a:off x="1243" y="3761"/>
              <a:ext cx="3307" cy="104"/>
              <a:chOff x="1231" y="3769"/>
              <a:chExt cx="3307" cy="104"/>
            </a:xfrm>
          </p:grpSpPr>
          <p:sp>
            <p:nvSpPr>
              <p:cNvPr id="658534"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35"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36"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37"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38"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39"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0"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1"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2"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3"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4"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5"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6"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7"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8548"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58550" name="Line 118"/>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58552" name="AutoShape 120" descr="Large confetti"/>
          <p:cNvSpPr>
            <a:spLocks noChangeArrowheads="1"/>
          </p:cNvSpPr>
          <p:nvPr/>
        </p:nvSpPr>
        <p:spPr bwMode="auto">
          <a:xfrm>
            <a:off x="5465763" y="2489200"/>
            <a:ext cx="109537" cy="3657600"/>
          </a:xfrm>
          <a:prstGeom prst="roundRect">
            <a:avLst>
              <a:gd name="adj" fmla="val 16667"/>
            </a:avLst>
          </a:prstGeom>
          <a:pattFill prst="lgConfetti">
            <a:fgClr>
              <a:schemeClr val="accent1"/>
            </a:fgClr>
            <a:bgClr>
              <a:schemeClr val="bg1"/>
            </a:bgClr>
          </a:patt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8553" name="Rectangle 121"/>
          <p:cNvSpPr>
            <a:spLocks noChangeArrowheads="1"/>
          </p:cNvSpPr>
          <p:nvPr/>
        </p:nvSpPr>
        <p:spPr bwMode="auto">
          <a:xfrm>
            <a:off x="0"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8556" name="Rectangle 124"/>
          <p:cNvSpPr>
            <a:spLocks noChangeArrowheads="1"/>
          </p:cNvSpPr>
          <p:nvPr/>
        </p:nvSpPr>
        <p:spPr bwMode="auto">
          <a:xfrm>
            <a:off x="1274763" y="2339975"/>
            <a:ext cx="6656387" cy="492125"/>
          </a:xfrm>
          <a:prstGeom prst="rect">
            <a:avLst/>
          </a:prstGeom>
          <a:noFill/>
          <a:ln w="9525">
            <a:noFill/>
            <a:miter lim="800000"/>
            <a:headEnd/>
            <a:tailEnd/>
          </a:ln>
          <a:effectLst/>
        </p:spPr>
        <p:txBody>
          <a:bodyPr wrap="none" lIns="0" tIns="0" rIns="0" bIns="0">
            <a:spAutoFit/>
          </a:bodyPr>
          <a:lstStyle/>
          <a:p>
            <a:pPr algn="ctr">
              <a:defRPr/>
            </a:pPr>
            <a:r>
              <a:rPr lang="en-US" sz="3200">
                <a:effectLst>
                  <a:outerShdw blurRad="50800" dist="76200" dir="2700000" algn="tl" rotWithShape="0">
                    <a:schemeClr val="bg1">
                      <a:lumMod val="60000"/>
                      <a:lumOff val="40000"/>
                      <a:alpha val="43000"/>
                    </a:schemeClr>
                  </a:outerShdw>
                </a:effectLst>
                <a:latin typeface="Arial" charset="0"/>
              </a:rPr>
              <a:t>SECOND COMING JESUS CHRIST</a:t>
            </a:r>
            <a:endParaRPr lang="en-US" sz="7200" b="0">
              <a:effectLst>
                <a:outerShdw blurRad="50800" dist="76200" dir="2700000" algn="tl" rotWithShape="0">
                  <a:schemeClr val="bg1">
                    <a:lumMod val="60000"/>
                    <a:lumOff val="40000"/>
                    <a:alpha val="43000"/>
                  </a:schemeClr>
                </a:outerShdw>
              </a:effectLst>
              <a:latin typeface="Arial" charset="0"/>
            </a:endParaRPr>
          </a:p>
        </p:txBody>
      </p:sp>
      <p:sp>
        <p:nvSpPr>
          <p:cNvPr id="658559" name="Rectangle 127"/>
          <p:cNvSpPr>
            <a:spLocks noChangeArrowheads="1"/>
          </p:cNvSpPr>
          <p:nvPr/>
        </p:nvSpPr>
        <p:spPr bwMode="auto">
          <a:xfrm>
            <a:off x="547688" y="5026025"/>
            <a:ext cx="8004175" cy="492125"/>
          </a:xfrm>
          <a:prstGeom prst="rect">
            <a:avLst/>
          </a:prstGeom>
          <a:noFill/>
          <a:ln w="9525">
            <a:noFill/>
            <a:miter lim="800000"/>
            <a:headEnd/>
            <a:tailEnd/>
          </a:ln>
          <a:effectLst/>
        </p:spPr>
        <p:txBody>
          <a:bodyPr lIns="0" tIns="0" rIns="0" bIns="0">
            <a:spAutoFit/>
          </a:bodyPr>
          <a:lstStyle/>
          <a:p>
            <a:pPr algn="ctr">
              <a:defRPr/>
            </a:pPr>
            <a:r>
              <a:rPr lang="en-US" sz="3200">
                <a:effectLst>
                  <a:outerShdw blurRad="50800" dist="76200" dir="2700000" algn="tl" rotWithShape="0">
                    <a:schemeClr val="bg1">
                      <a:lumMod val="60000"/>
                      <a:lumOff val="40000"/>
                      <a:alpha val="43000"/>
                    </a:schemeClr>
                  </a:outerShdw>
                </a:effectLst>
                <a:latin typeface="Arial" charset="0"/>
              </a:rPr>
              <a:t>  THE NEW HEAVEN &amp; THE  NEW EARTH</a:t>
            </a:r>
            <a:endParaRPr lang="en-US" sz="7200" b="0">
              <a:effectLst>
                <a:outerShdw blurRad="50800" dist="76200" dir="2700000" algn="tl" rotWithShape="0">
                  <a:schemeClr val="bg1">
                    <a:lumMod val="60000"/>
                    <a:lumOff val="40000"/>
                    <a:alpha val="43000"/>
                  </a:schemeClr>
                </a:outerShdw>
              </a:effectLst>
              <a:latin typeface="Arial" charset="0"/>
            </a:endParaRPr>
          </a:p>
        </p:txBody>
      </p:sp>
      <p:sp>
        <p:nvSpPr>
          <p:cNvPr id="658562" name="Rectangle 130"/>
          <p:cNvSpPr>
            <a:spLocks noChangeArrowheads="1"/>
          </p:cNvSpPr>
          <p:nvPr/>
        </p:nvSpPr>
        <p:spPr bwMode="auto">
          <a:xfrm>
            <a:off x="700088" y="4130675"/>
            <a:ext cx="7650162" cy="492125"/>
          </a:xfrm>
          <a:prstGeom prst="rect">
            <a:avLst/>
          </a:prstGeom>
          <a:noFill/>
          <a:ln w="9525">
            <a:noFill/>
            <a:miter lim="800000"/>
            <a:headEnd/>
            <a:tailEnd/>
          </a:ln>
          <a:effectLst/>
        </p:spPr>
        <p:txBody>
          <a:bodyPr lIns="0" tIns="0" rIns="0" bIns="0">
            <a:spAutoFit/>
          </a:bodyPr>
          <a:lstStyle/>
          <a:p>
            <a:pPr algn="ctr">
              <a:defRPr/>
            </a:pPr>
            <a:r>
              <a:rPr lang="en-US" sz="3200">
                <a:effectLst>
                  <a:outerShdw blurRad="50800" dist="76200" dir="2700000" algn="tl" rotWithShape="0">
                    <a:schemeClr val="bg1">
                      <a:lumMod val="60000"/>
                      <a:lumOff val="40000"/>
                      <a:alpha val="43000"/>
                    </a:schemeClr>
                  </a:outerShdw>
                </a:effectLst>
                <a:latin typeface="Arial" charset="0"/>
                <a:ea typeface="+mn-ea"/>
                <a:cs typeface="+mn-cs"/>
              </a:rPr>
              <a:t>GREAT WHITE THRONE JUDGMENT</a:t>
            </a:r>
          </a:p>
        </p:txBody>
      </p:sp>
      <p:sp>
        <p:nvSpPr>
          <p:cNvPr id="658565" name="Rectangle 133"/>
          <p:cNvSpPr>
            <a:spLocks noChangeArrowheads="1"/>
          </p:cNvSpPr>
          <p:nvPr/>
        </p:nvSpPr>
        <p:spPr bwMode="auto">
          <a:xfrm>
            <a:off x="815975" y="3235325"/>
            <a:ext cx="7477125" cy="492125"/>
          </a:xfrm>
          <a:prstGeom prst="rect">
            <a:avLst/>
          </a:prstGeom>
          <a:noFill/>
          <a:ln w="9525">
            <a:noFill/>
            <a:miter lim="800000"/>
            <a:headEnd/>
            <a:tailEnd/>
          </a:ln>
          <a:effectLst/>
        </p:spPr>
        <p:txBody>
          <a:bodyPr lIns="0" tIns="0" rIns="0" bIns="0">
            <a:spAutoFit/>
          </a:bodyPr>
          <a:lstStyle/>
          <a:p>
            <a:pPr algn="ctr">
              <a:defRPr/>
            </a:pPr>
            <a:r>
              <a:rPr lang="en-US" sz="3200">
                <a:effectLst>
                  <a:outerShdw blurRad="50800" dist="76200" dir="2700000" algn="tl" rotWithShape="0">
                    <a:schemeClr val="bg1">
                      <a:lumMod val="60000"/>
                      <a:lumOff val="40000"/>
                      <a:alpha val="43000"/>
                    </a:schemeClr>
                  </a:outerShdw>
                </a:effectLst>
                <a:latin typeface="Arial" charset="0"/>
                <a:ea typeface="+mn-ea"/>
                <a:cs typeface="+mn-cs"/>
              </a:rPr>
              <a:t> EARTHLY REIGN OF CHRIST </a:t>
            </a:r>
          </a:p>
        </p:txBody>
      </p:sp>
      <p:sp>
        <p:nvSpPr>
          <p:cNvPr id="658568" name="Rectangle 136"/>
          <p:cNvSpPr>
            <a:spLocks noChangeArrowheads="1"/>
          </p:cNvSpPr>
          <p:nvPr/>
        </p:nvSpPr>
        <p:spPr bwMode="auto">
          <a:xfrm>
            <a:off x="511175" y="1444625"/>
            <a:ext cx="8112125" cy="492125"/>
          </a:xfrm>
          <a:prstGeom prst="rect">
            <a:avLst/>
          </a:prstGeom>
          <a:noFill/>
          <a:ln w="9525">
            <a:noFill/>
            <a:miter lim="800000"/>
            <a:headEnd/>
            <a:tailEnd/>
          </a:ln>
          <a:effectLst/>
        </p:spPr>
        <p:txBody>
          <a:bodyPr lIns="0" tIns="0" rIns="0" bIns="0">
            <a:spAutoFit/>
          </a:bodyPr>
          <a:lstStyle/>
          <a:p>
            <a:pPr algn="ctr">
              <a:defRPr/>
            </a:pPr>
            <a:r>
              <a:rPr lang="en-US" sz="3200" dirty="0">
                <a:effectLst>
                  <a:outerShdw blurRad="50800" dist="76200" dir="2700000" algn="tl" rotWithShape="0">
                    <a:schemeClr val="bg1">
                      <a:lumMod val="60000"/>
                      <a:lumOff val="40000"/>
                      <a:alpha val="43000"/>
                    </a:schemeClr>
                  </a:outerShdw>
                </a:effectLst>
                <a:latin typeface="Arial" charset="0"/>
                <a:ea typeface="+mn-ea"/>
                <a:cs typeface="+mn-cs"/>
              </a:rPr>
              <a:t> MARRIAGE SUPPER OF THE LAMB </a:t>
            </a:r>
          </a:p>
        </p:txBody>
      </p:sp>
      <p:sp>
        <p:nvSpPr>
          <p:cNvPr id="161843"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8570"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8571" name="Rectangle 139"/>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73</a:t>
            </a:r>
          </a:p>
        </p:txBody>
      </p:sp>
      <p:sp>
        <p:nvSpPr>
          <p:cNvPr id="161846" name="Text Box 140"/>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58568"/>
                                        </p:tgtEl>
                                        <p:attrNameLst>
                                          <p:attrName>style.visibility</p:attrName>
                                        </p:attrNameLst>
                                      </p:cBhvr>
                                      <p:to>
                                        <p:strVal val="visible"/>
                                      </p:to>
                                    </p:set>
                                    <p:anim calcmode="lin" valueType="num">
                                      <p:cBhvr additive="base">
                                        <p:cTn id="7" dur="500" fill="hold"/>
                                        <p:tgtEl>
                                          <p:spTgt spid="658568"/>
                                        </p:tgtEl>
                                        <p:attrNameLst>
                                          <p:attrName>ppt_x</p:attrName>
                                        </p:attrNameLst>
                                      </p:cBhvr>
                                      <p:tavLst>
                                        <p:tav tm="0">
                                          <p:val>
                                            <p:strVal val="#ppt_x"/>
                                          </p:val>
                                        </p:tav>
                                        <p:tav tm="100000">
                                          <p:val>
                                            <p:strVal val="#ppt_x"/>
                                          </p:val>
                                        </p:tav>
                                      </p:tavLst>
                                    </p:anim>
                                    <p:anim calcmode="lin" valueType="num">
                                      <p:cBhvr additive="base">
                                        <p:cTn id="8" dur="500" fill="hold"/>
                                        <p:tgtEl>
                                          <p:spTgt spid="6585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8556"/>
                                        </p:tgtEl>
                                        <p:attrNameLst>
                                          <p:attrName>style.visibility</p:attrName>
                                        </p:attrNameLst>
                                      </p:cBhvr>
                                      <p:to>
                                        <p:strVal val="visible"/>
                                      </p:to>
                                    </p:set>
                                    <p:anim calcmode="lin" valueType="num">
                                      <p:cBhvr additive="base">
                                        <p:cTn id="13" dur="500" fill="hold"/>
                                        <p:tgtEl>
                                          <p:spTgt spid="658556"/>
                                        </p:tgtEl>
                                        <p:attrNameLst>
                                          <p:attrName>ppt_x</p:attrName>
                                        </p:attrNameLst>
                                      </p:cBhvr>
                                      <p:tavLst>
                                        <p:tav tm="0">
                                          <p:val>
                                            <p:strVal val="#ppt_x"/>
                                          </p:val>
                                        </p:tav>
                                        <p:tav tm="100000">
                                          <p:val>
                                            <p:strVal val="#ppt_x"/>
                                          </p:val>
                                        </p:tav>
                                      </p:tavLst>
                                    </p:anim>
                                    <p:anim calcmode="lin" valueType="num">
                                      <p:cBhvr additive="base">
                                        <p:cTn id="14" dur="500" fill="hold"/>
                                        <p:tgtEl>
                                          <p:spTgt spid="6585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8565"/>
                                        </p:tgtEl>
                                        <p:attrNameLst>
                                          <p:attrName>style.visibility</p:attrName>
                                        </p:attrNameLst>
                                      </p:cBhvr>
                                      <p:to>
                                        <p:strVal val="visible"/>
                                      </p:to>
                                    </p:set>
                                    <p:anim calcmode="lin" valueType="num">
                                      <p:cBhvr additive="base">
                                        <p:cTn id="19" dur="500" fill="hold"/>
                                        <p:tgtEl>
                                          <p:spTgt spid="658565"/>
                                        </p:tgtEl>
                                        <p:attrNameLst>
                                          <p:attrName>ppt_x</p:attrName>
                                        </p:attrNameLst>
                                      </p:cBhvr>
                                      <p:tavLst>
                                        <p:tav tm="0">
                                          <p:val>
                                            <p:strVal val="#ppt_x"/>
                                          </p:val>
                                        </p:tav>
                                        <p:tav tm="100000">
                                          <p:val>
                                            <p:strVal val="#ppt_x"/>
                                          </p:val>
                                        </p:tav>
                                      </p:tavLst>
                                    </p:anim>
                                    <p:anim calcmode="lin" valueType="num">
                                      <p:cBhvr additive="base">
                                        <p:cTn id="20" dur="500" fill="hold"/>
                                        <p:tgtEl>
                                          <p:spTgt spid="6585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8562"/>
                                        </p:tgtEl>
                                        <p:attrNameLst>
                                          <p:attrName>style.visibility</p:attrName>
                                        </p:attrNameLst>
                                      </p:cBhvr>
                                      <p:to>
                                        <p:strVal val="visible"/>
                                      </p:to>
                                    </p:set>
                                    <p:anim calcmode="lin" valueType="num">
                                      <p:cBhvr additive="base">
                                        <p:cTn id="25" dur="500" fill="hold"/>
                                        <p:tgtEl>
                                          <p:spTgt spid="658562"/>
                                        </p:tgtEl>
                                        <p:attrNameLst>
                                          <p:attrName>ppt_x</p:attrName>
                                        </p:attrNameLst>
                                      </p:cBhvr>
                                      <p:tavLst>
                                        <p:tav tm="0">
                                          <p:val>
                                            <p:strVal val="#ppt_x"/>
                                          </p:val>
                                        </p:tav>
                                        <p:tav tm="100000">
                                          <p:val>
                                            <p:strVal val="#ppt_x"/>
                                          </p:val>
                                        </p:tav>
                                      </p:tavLst>
                                    </p:anim>
                                    <p:anim calcmode="lin" valueType="num">
                                      <p:cBhvr additive="base">
                                        <p:cTn id="26" dur="500" fill="hold"/>
                                        <p:tgtEl>
                                          <p:spTgt spid="65856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8559"/>
                                        </p:tgtEl>
                                        <p:attrNameLst>
                                          <p:attrName>style.visibility</p:attrName>
                                        </p:attrNameLst>
                                      </p:cBhvr>
                                      <p:to>
                                        <p:strVal val="visible"/>
                                      </p:to>
                                    </p:set>
                                    <p:anim calcmode="lin" valueType="num">
                                      <p:cBhvr additive="base">
                                        <p:cTn id="31" dur="500" fill="hold"/>
                                        <p:tgtEl>
                                          <p:spTgt spid="658559"/>
                                        </p:tgtEl>
                                        <p:attrNameLst>
                                          <p:attrName>ppt_x</p:attrName>
                                        </p:attrNameLst>
                                      </p:cBhvr>
                                      <p:tavLst>
                                        <p:tav tm="0">
                                          <p:val>
                                            <p:strVal val="#ppt_x"/>
                                          </p:val>
                                        </p:tav>
                                        <p:tav tm="100000">
                                          <p:val>
                                            <p:strVal val="#ppt_x"/>
                                          </p:val>
                                        </p:tav>
                                      </p:tavLst>
                                    </p:anim>
                                    <p:anim calcmode="lin" valueType="num">
                                      <p:cBhvr additive="base">
                                        <p:cTn id="32" dur="500" fill="hold"/>
                                        <p:tgtEl>
                                          <p:spTgt spid="658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556" grpId="0"/>
      <p:bldP spid="658559" grpId="0"/>
      <p:bldP spid="658562" grpId="0"/>
      <p:bldP spid="658565" grpId="0"/>
      <p:bldP spid="65856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descr="Walnut"/>
          <p:cNvSpPr>
            <a:spLocks noChangeArrowheads="1"/>
          </p:cNvSpPr>
          <p:nvPr/>
        </p:nvSpPr>
        <p:spPr bwMode="auto">
          <a:xfrm>
            <a:off x="-1588" y="0"/>
            <a:ext cx="9144001"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63842"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3843"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3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7414"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63846" name="Group 7"/>
          <p:cNvGrpSpPr>
            <a:grpSpLocks/>
          </p:cNvGrpSpPr>
          <p:nvPr/>
        </p:nvGrpSpPr>
        <p:grpSpPr bwMode="auto">
          <a:xfrm>
            <a:off x="1885950" y="549275"/>
            <a:ext cx="3810000" cy="1871663"/>
            <a:chOff x="1188" y="346"/>
            <a:chExt cx="2400" cy="1179"/>
          </a:xfrm>
        </p:grpSpPr>
        <p:sp>
          <p:nvSpPr>
            <p:cNvPr id="657416"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63942" name="Group 9"/>
            <p:cNvGrpSpPr>
              <a:grpSpLocks/>
            </p:cNvGrpSpPr>
            <p:nvPr/>
          </p:nvGrpSpPr>
          <p:grpSpPr bwMode="auto">
            <a:xfrm>
              <a:off x="1686" y="824"/>
              <a:ext cx="1180" cy="355"/>
              <a:chOff x="1686" y="824"/>
              <a:chExt cx="1180" cy="355"/>
            </a:xfrm>
          </p:grpSpPr>
          <p:sp>
            <p:nvSpPr>
              <p:cNvPr id="657418"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7419"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63943" name="Group 12"/>
            <p:cNvGrpSpPr>
              <a:grpSpLocks/>
            </p:cNvGrpSpPr>
            <p:nvPr/>
          </p:nvGrpSpPr>
          <p:grpSpPr bwMode="auto">
            <a:xfrm>
              <a:off x="1188" y="1175"/>
              <a:ext cx="1969" cy="246"/>
              <a:chOff x="1188" y="1175"/>
              <a:chExt cx="1969" cy="246"/>
            </a:xfrm>
          </p:grpSpPr>
          <p:grpSp>
            <p:nvGrpSpPr>
              <p:cNvPr id="163951" name="Group 13"/>
              <p:cNvGrpSpPr>
                <a:grpSpLocks/>
              </p:cNvGrpSpPr>
              <p:nvPr/>
            </p:nvGrpSpPr>
            <p:grpSpPr bwMode="auto">
              <a:xfrm>
                <a:off x="1188" y="1175"/>
                <a:ext cx="1712" cy="246"/>
                <a:chOff x="1188" y="1175"/>
                <a:chExt cx="1712" cy="246"/>
              </a:xfrm>
            </p:grpSpPr>
            <p:sp>
              <p:nvSpPr>
                <p:cNvPr id="657422" name="Rectangle 1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C</a:t>
                  </a:r>
                  <a:endParaRPr lang="en-US" sz="3600">
                    <a:solidFill>
                      <a:srgbClr val="FFEA18"/>
                    </a:solidFill>
                    <a:latin typeface="Times" charset="0"/>
                  </a:endParaRPr>
                </a:p>
              </p:txBody>
            </p:sp>
            <p:sp>
              <p:nvSpPr>
                <p:cNvPr id="657423"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7424"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7425"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7426"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7427" name="Rectangle 19"/>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A</a:t>
                  </a:r>
                  <a:endParaRPr lang="en-US" sz="3600">
                    <a:solidFill>
                      <a:srgbClr val="08F220"/>
                    </a:solidFill>
                    <a:latin typeface="Times" charset="0"/>
                  </a:endParaRPr>
                </a:p>
              </p:txBody>
            </p:sp>
            <p:sp>
              <p:nvSpPr>
                <p:cNvPr id="657428" name="Rectangle 2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57429" name="Rectangle 21"/>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C</a:t>
                  </a:r>
                  <a:endParaRPr lang="en-US" sz="3600">
                    <a:solidFill>
                      <a:srgbClr val="08F220"/>
                    </a:solidFill>
                    <a:latin typeface="Times" charset="0"/>
                  </a:endParaRPr>
                </a:p>
              </p:txBody>
            </p:sp>
          </p:grpSp>
          <p:sp>
            <p:nvSpPr>
              <p:cNvPr id="657430"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63944" name="Group 23"/>
            <p:cNvGrpSpPr>
              <a:grpSpLocks/>
            </p:cNvGrpSpPr>
            <p:nvPr/>
          </p:nvGrpSpPr>
          <p:grpSpPr bwMode="auto">
            <a:xfrm>
              <a:off x="2137" y="346"/>
              <a:ext cx="455" cy="692"/>
              <a:chOff x="2137" y="346"/>
              <a:chExt cx="455" cy="692"/>
            </a:xfrm>
          </p:grpSpPr>
          <p:grpSp>
            <p:nvGrpSpPr>
              <p:cNvPr id="163947" name="Group 24"/>
              <p:cNvGrpSpPr>
                <a:grpSpLocks/>
              </p:cNvGrpSpPr>
              <p:nvPr/>
            </p:nvGrpSpPr>
            <p:grpSpPr bwMode="auto">
              <a:xfrm>
                <a:off x="2137" y="346"/>
                <a:ext cx="455" cy="692"/>
                <a:chOff x="1814" y="109"/>
                <a:chExt cx="455" cy="692"/>
              </a:xfrm>
            </p:grpSpPr>
            <p:sp>
              <p:nvSpPr>
                <p:cNvPr id="657433"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7434"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7435"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7436"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7437"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743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63848"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9"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63850"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3851"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63852"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7444"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744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7446" name="Picture 38"/>
          <p:cNvPicPr>
            <a:picLocks noChangeAspect="1" noChangeArrowheads="1"/>
          </p:cNvPicPr>
          <p:nvPr/>
        </p:nvPicPr>
        <p:blipFill>
          <a:blip r:embed="rId5"/>
          <a:srcRect/>
          <a:stretch>
            <a:fillRect/>
          </a:stretch>
        </p:blipFill>
        <p:spPr bwMode="auto">
          <a:xfrm rot="5361337">
            <a:off x="-308768" y="4123531"/>
            <a:ext cx="4605338" cy="301625"/>
          </a:xfrm>
          <a:prstGeom prst="rect">
            <a:avLst/>
          </a:prstGeom>
          <a:noFill/>
          <a:effectLst>
            <a:outerShdw blurRad="63500" dist="38099" dir="2700000" algn="ctr" rotWithShape="0">
              <a:schemeClr val="accent2">
                <a:alpha val="74998"/>
              </a:schemeClr>
            </a:outerShdw>
          </a:effectLst>
        </p:spPr>
      </p:pic>
      <p:pic>
        <p:nvPicPr>
          <p:cNvPr id="163856"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7"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8"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9"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0"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7452"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latin typeface="Arial" charset="0"/>
              </a:rPr>
              <a:t>A FABRIC OF THE BIBLE</a:t>
            </a:r>
            <a:r>
              <a:rPr lang="fr-FR" altLang="ja-JP" sz="2400" dirty="0">
                <a:latin typeface="Arial" charset="0"/>
              </a:rPr>
              <a:t>'</a:t>
            </a:r>
            <a:r>
              <a:rPr lang="en-US" sz="2400" dirty="0">
                <a:latin typeface="Arial" charset="0"/>
              </a:rPr>
              <a:t>S CHRONOLOGY </a:t>
            </a:r>
            <a:endParaRPr lang="en-US" sz="2000" dirty="0">
              <a:latin typeface="Arial" charset="0"/>
            </a:endParaRPr>
          </a:p>
        </p:txBody>
      </p:sp>
      <p:grpSp>
        <p:nvGrpSpPr>
          <p:cNvPr id="163862" name="Group 45"/>
          <p:cNvGrpSpPr>
            <a:grpSpLocks/>
          </p:cNvGrpSpPr>
          <p:nvPr/>
        </p:nvGrpSpPr>
        <p:grpSpPr bwMode="auto">
          <a:xfrm>
            <a:off x="2098675" y="2589213"/>
            <a:ext cx="6496050" cy="936625"/>
            <a:chOff x="1322" y="1631"/>
            <a:chExt cx="4092" cy="590"/>
          </a:xfrm>
        </p:grpSpPr>
        <p:pic>
          <p:nvPicPr>
            <p:cNvPr id="657454"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7455"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7456"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7457"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7458"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7459"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63863" name="Group 52"/>
          <p:cNvGrpSpPr>
            <a:grpSpLocks/>
          </p:cNvGrpSpPr>
          <p:nvPr/>
        </p:nvGrpSpPr>
        <p:grpSpPr bwMode="auto">
          <a:xfrm>
            <a:off x="2836863" y="3608388"/>
            <a:ext cx="5664200" cy="669925"/>
            <a:chOff x="1787" y="2273"/>
            <a:chExt cx="3568" cy="422"/>
          </a:xfrm>
        </p:grpSpPr>
        <p:pic>
          <p:nvPicPr>
            <p:cNvPr id="657461"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7462"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7463"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7464"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63864" name="Group 57"/>
          <p:cNvGrpSpPr>
            <a:grpSpLocks/>
          </p:cNvGrpSpPr>
          <p:nvPr/>
        </p:nvGrpSpPr>
        <p:grpSpPr bwMode="auto">
          <a:xfrm>
            <a:off x="3941763" y="4387850"/>
            <a:ext cx="4672012" cy="592138"/>
            <a:chOff x="2483" y="2764"/>
            <a:chExt cx="2943" cy="373"/>
          </a:xfrm>
        </p:grpSpPr>
        <p:pic>
          <p:nvPicPr>
            <p:cNvPr id="657466"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7467"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7468"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7469"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63865"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66" name="Group 63"/>
          <p:cNvGrpSpPr>
            <a:grpSpLocks/>
          </p:cNvGrpSpPr>
          <p:nvPr/>
        </p:nvGrpSpPr>
        <p:grpSpPr bwMode="auto">
          <a:xfrm>
            <a:off x="3832225" y="5137150"/>
            <a:ext cx="4697413" cy="603250"/>
            <a:chOff x="2414" y="3236"/>
            <a:chExt cx="2959" cy="380"/>
          </a:xfrm>
        </p:grpSpPr>
        <p:pic>
          <p:nvPicPr>
            <p:cNvPr id="657472"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7473"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7474"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7475"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7476"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6386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2"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7483" name="Text Box 75"/>
          <p:cNvSpPr txBox="1">
            <a:spLocks noChangeArrowheads="1"/>
          </p:cNvSpPr>
          <p:nvPr/>
        </p:nvSpPr>
        <p:spPr bwMode="auto">
          <a:xfrm>
            <a:off x="3051175" y="3668713"/>
            <a:ext cx="3233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charset="0"/>
                <a:ea typeface="+mn-ea"/>
                <a:cs typeface="+mn-cs"/>
              </a:rPr>
              <a:t>LAND COVENANT</a:t>
            </a:r>
          </a:p>
        </p:txBody>
      </p:sp>
      <p:sp>
        <p:nvSpPr>
          <p:cNvPr id="657484"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a:solidFill>
                  <a:schemeClr val="accent1"/>
                </a:solidFill>
                <a:latin typeface="Arial Black" charset="0"/>
                <a:ea typeface="+mn-ea"/>
                <a:cs typeface="+mn-cs"/>
              </a:rPr>
              <a:t>ABRAHAMIC COVENANT</a:t>
            </a:r>
          </a:p>
        </p:txBody>
      </p:sp>
      <p:sp>
        <p:nvSpPr>
          <p:cNvPr id="657485" name="Text Box 77"/>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mn-ea"/>
                <a:cs typeface="+mn-cs"/>
              </a:rPr>
              <a:t>NEW COVENANT</a:t>
            </a:r>
          </a:p>
        </p:txBody>
      </p:sp>
      <p:sp>
        <p:nvSpPr>
          <p:cNvPr id="657486" name="Text Box 78"/>
          <p:cNvSpPr txBox="1">
            <a:spLocks noChangeArrowheads="1"/>
          </p:cNvSpPr>
          <p:nvPr/>
        </p:nvSpPr>
        <p:spPr bwMode="auto">
          <a:xfrm>
            <a:off x="4224338" y="4394200"/>
            <a:ext cx="3624262"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mn-ea"/>
                <a:cs typeface="+mn-cs"/>
              </a:rPr>
              <a:t>DAVIDIC COVENANT</a:t>
            </a:r>
          </a:p>
        </p:txBody>
      </p:sp>
      <p:sp>
        <p:nvSpPr>
          <p:cNvPr id="657487" name="Rectangle 79"/>
          <p:cNvSpPr>
            <a:spLocks noChangeArrowheads="1"/>
          </p:cNvSpPr>
          <p:nvPr/>
        </p:nvSpPr>
        <p:spPr bwMode="auto">
          <a:xfrm rot="17945350">
            <a:off x="5242719" y="1351756"/>
            <a:ext cx="1684338"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mn-ea"/>
                <a:cs typeface="+mn-cs"/>
              </a:rPr>
              <a:t> MARRIAGE SUPPER OF </a:t>
            </a:r>
          </a:p>
          <a:p>
            <a:pPr>
              <a:lnSpc>
                <a:spcPct val="90000"/>
              </a:lnSpc>
              <a:defRPr/>
            </a:pPr>
            <a:r>
              <a:rPr lang="en-US" sz="1100">
                <a:solidFill>
                  <a:srgbClr val="FFEA18"/>
                </a:solidFill>
                <a:latin typeface="Arial" charset="0"/>
                <a:ea typeface="+mn-ea"/>
                <a:cs typeface="+mn-cs"/>
              </a:rPr>
              <a:t>           THE LAMB</a:t>
            </a:r>
          </a:p>
        </p:txBody>
      </p:sp>
      <p:sp>
        <p:nvSpPr>
          <p:cNvPr id="657488" name="Rectangle 80"/>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SECOND COMING</a:t>
            </a:r>
            <a:endParaRPr lang="en-US" sz="1100">
              <a:solidFill>
                <a:srgbClr val="FFEA18"/>
              </a:solidFill>
              <a:latin typeface="Arial" charset="0"/>
            </a:endParaRPr>
          </a:p>
        </p:txBody>
      </p:sp>
      <p:sp>
        <p:nvSpPr>
          <p:cNvPr id="657489" name="Rectangle 81"/>
          <p:cNvSpPr>
            <a:spLocks noChangeArrowheads="1"/>
          </p:cNvSpPr>
          <p:nvPr/>
        </p:nvSpPr>
        <p:spPr bwMode="auto">
          <a:xfrm rot="17945350">
            <a:off x="5926138" y="1258888"/>
            <a:ext cx="1931987"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EARTHLY REIGN OF CHRIST</a:t>
            </a:r>
            <a:endParaRPr lang="en-US" sz="1100">
              <a:solidFill>
                <a:srgbClr val="FFEA18"/>
              </a:solidFill>
              <a:latin typeface="Arial" charset="0"/>
            </a:endParaRPr>
          </a:p>
        </p:txBody>
      </p:sp>
      <p:sp>
        <p:nvSpPr>
          <p:cNvPr id="657490" name="Rectangle 82"/>
          <p:cNvSpPr>
            <a:spLocks noChangeArrowheads="1"/>
          </p:cNvSpPr>
          <p:nvPr/>
        </p:nvSpPr>
        <p:spPr bwMode="auto">
          <a:xfrm rot="17945350">
            <a:off x="6359526" y="1352550"/>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mn-ea"/>
                <a:cs typeface="+mn-cs"/>
              </a:rPr>
              <a:t>GREAT WHITE THRONE </a:t>
            </a:r>
          </a:p>
          <a:p>
            <a:pPr>
              <a:lnSpc>
                <a:spcPct val="90000"/>
              </a:lnSpc>
              <a:defRPr/>
            </a:pPr>
            <a:r>
              <a:rPr lang="en-US" sz="1100">
                <a:latin typeface="Arial" charset="0"/>
                <a:ea typeface="+mn-ea"/>
                <a:cs typeface="+mn-cs"/>
              </a:rPr>
              <a:t>          JUDGMENT</a:t>
            </a:r>
          </a:p>
        </p:txBody>
      </p:sp>
      <p:sp>
        <p:nvSpPr>
          <p:cNvPr id="657491" name="Rectangle 83"/>
          <p:cNvSpPr>
            <a:spLocks noChangeArrowheads="1"/>
          </p:cNvSpPr>
          <p:nvPr/>
        </p:nvSpPr>
        <p:spPr bwMode="auto">
          <a:xfrm rot="17945350">
            <a:off x="6663531" y="1291432"/>
            <a:ext cx="1870075"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mn-ea"/>
                <a:cs typeface="+mn-cs"/>
              </a:rPr>
              <a:t>NEW HEAVEN, NEW EARTH</a:t>
            </a:r>
          </a:p>
        </p:txBody>
      </p:sp>
      <p:grpSp>
        <p:nvGrpSpPr>
          <p:cNvPr id="163882" name="Group 84"/>
          <p:cNvGrpSpPr>
            <a:grpSpLocks/>
          </p:cNvGrpSpPr>
          <p:nvPr/>
        </p:nvGrpSpPr>
        <p:grpSpPr bwMode="auto">
          <a:xfrm>
            <a:off x="1949450" y="2236788"/>
            <a:ext cx="5273675" cy="3898900"/>
            <a:chOff x="1228" y="1409"/>
            <a:chExt cx="3322" cy="2456"/>
          </a:xfrm>
        </p:grpSpPr>
        <p:grpSp>
          <p:nvGrpSpPr>
            <p:cNvPr id="163890" name="Group 85"/>
            <p:cNvGrpSpPr>
              <a:grpSpLocks/>
            </p:cNvGrpSpPr>
            <p:nvPr/>
          </p:nvGrpSpPr>
          <p:grpSpPr bwMode="auto">
            <a:xfrm>
              <a:off x="1228" y="1409"/>
              <a:ext cx="3303" cy="119"/>
              <a:chOff x="1206" y="1392"/>
              <a:chExt cx="3303" cy="119"/>
            </a:xfrm>
          </p:grpSpPr>
          <p:sp>
            <p:nvSpPr>
              <p:cNvPr id="65749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750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750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750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750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750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63891" name="Group 101"/>
            <p:cNvGrpSpPr>
              <a:grpSpLocks/>
            </p:cNvGrpSpPr>
            <p:nvPr/>
          </p:nvGrpSpPr>
          <p:grpSpPr bwMode="auto">
            <a:xfrm>
              <a:off x="1243" y="3761"/>
              <a:ext cx="3307" cy="104"/>
              <a:chOff x="1231" y="3769"/>
              <a:chExt cx="3307" cy="104"/>
            </a:xfrm>
          </p:grpSpPr>
          <p:sp>
            <p:nvSpPr>
              <p:cNvPr id="657510"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1"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2"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3"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4"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5"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6"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7"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8"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9"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0"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1"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2"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3"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4"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63883"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7529"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57530"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57531"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3887" name="Text Box 124"/>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7533" name="Rectangle 125"/>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7534" name="Rectangle 126"/>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5894"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0045"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75</a:t>
            </a:r>
          </a:p>
        </p:txBody>
      </p:sp>
      <p:sp>
        <p:nvSpPr>
          <p:cNvPr id="165897"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
        <p:nvSpPr>
          <p:cNvPr id="165898"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0048" name="Rectangle 48"/>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40055" name="Text Box 55"/>
          <p:cNvSpPr txBox="1">
            <a:spLocks noChangeArrowheads="1"/>
          </p:cNvSpPr>
          <p:nvPr/>
        </p:nvSpPr>
        <p:spPr bwMode="auto">
          <a:xfrm>
            <a:off x="241300" y="838200"/>
            <a:ext cx="8623300" cy="12001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400" dirty="0">
                <a:solidFill>
                  <a:srgbClr val="FFFF00"/>
                </a:solidFill>
                <a:effectLst>
                  <a:outerShdw blurRad="50800" dist="88900" dir="2700000" algn="tl" rotWithShape="0">
                    <a:srgbClr val="000000"/>
                  </a:outerShdw>
                </a:effectLst>
                <a:latin typeface="Arial" charset="0"/>
              </a:rPr>
              <a:t>In this sophisticated Twenty-First Century, should we honor that 4,000-year-old legal, documented agreement between God and his friend, Abraham</a:t>
            </a:r>
            <a:r>
              <a:rPr lang="en-US" sz="2400">
                <a:solidFill>
                  <a:srgbClr val="FFFF00"/>
                </a:solidFill>
                <a:effectLst>
                  <a:outerShdw blurRad="50800" dist="88900" dir="2700000" algn="tl" rotWithShape="0">
                    <a:srgbClr val="000000"/>
                  </a:outerShdw>
                </a:effectLst>
                <a:latin typeface="Arial" charset="0"/>
              </a:rPr>
              <a:t>? (Gen. </a:t>
            </a:r>
            <a:r>
              <a:rPr lang="en-US" sz="2400" dirty="0">
                <a:solidFill>
                  <a:srgbClr val="FFFF00"/>
                </a:solidFill>
                <a:effectLst>
                  <a:outerShdw blurRad="50800" dist="88900" dir="2700000" algn="tl" rotWithShape="0">
                    <a:srgbClr val="000000"/>
                  </a:outerShdw>
                </a:effectLst>
                <a:latin typeface="Arial" charset="0"/>
              </a:rPr>
              <a:t>12 &amp; 15)                              </a:t>
            </a:r>
            <a:endParaRPr lang="en-US" sz="2000" dirty="0">
              <a:solidFill>
                <a:srgbClr val="FFFF00"/>
              </a:solidFill>
              <a:effectLst>
                <a:outerShdw blurRad="50800" dist="88900" dir="2700000" algn="tl" rotWithShape="0">
                  <a:srgbClr val="000000"/>
                </a:outerShdw>
              </a:effectLst>
              <a:latin typeface="Arial" charset="0"/>
            </a:endParaRPr>
          </a:p>
        </p:txBody>
      </p:sp>
      <p:sp>
        <p:nvSpPr>
          <p:cNvPr id="640056" name="Text Box 56"/>
          <p:cNvSpPr txBox="1">
            <a:spLocks noChangeArrowheads="1"/>
          </p:cNvSpPr>
          <p:nvPr/>
        </p:nvSpPr>
        <p:spPr bwMode="auto">
          <a:xfrm>
            <a:off x="152400" y="3175000"/>
            <a:ext cx="8737600" cy="2141538"/>
          </a:xfrm>
          <a:prstGeom prst="rect">
            <a:avLst/>
          </a:prstGeom>
          <a:noFill/>
          <a:ln w="9525">
            <a:noFill/>
            <a:miter lim="800000"/>
            <a:headEnd/>
            <a:tailEnd/>
          </a:ln>
          <a:effectLst/>
        </p:spPr>
        <p:txBody>
          <a:bodyPr>
            <a:spAutoFit/>
          </a:bodyPr>
          <a:lstStyle/>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YES…ABSOLUTELY…because…</a:t>
            </a:r>
          </a:p>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God repeated it to Abraham</a:t>
            </a:r>
            <a:r>
              <a:rPr lang="fr-FR" sz="2400" dirty="0">
                <a:solidFill>
                  <a:srgbClr val="FFFF00"/>
                </a:solidFill>
                <a:effectLst>
                  <a:outerShdw blurRad="50800" dist="88900" dir="2700000" algn="tl" rotWithShape="0">
                    <a:srgbClr val="000000"/>
                  </a:outerShdw>
                </a:effectLst>
                <a:latin typeface="Arial" charset="0"/>
                <a:ea typeface="+mn-ea"/>
                <a:cs typeface="+mn-cs"/>
              </a:rPr>
              <a:t>'</a:t>
            </a:r>
            <a:r>
              <a:rPr lang="en-US" sz="2400" dirty="0">
                <a:solidFill>
                  <a:srgbClr val="FFFF00"/>
                </a:solidFill>
                <a:effectLst>
                  <a:outerShdw blurRad="50800" dist="88900" dir="2700000" algn="tl" rotWithShape="0">
                    <a:srgbClr val="000000"/>
                  </a:outerShdw>
                </a:effectLst>
                <a:latin typeface="Arial" charset="0"/>
                <a:ea typeface="+mn-ea"/>
                <a:cs typeface="+mn-cs"/>
              </a:rPr>
              <a:t>s son, </a:t>
            </a:r>
            <a:r>
              <a:rPr lang="en-US" sz="2400" dirty="0">
                <a:solidFill>
                  <a:srgbClr val="99CCFF"/>
                </a:solidFill>
                <a:effectLst>
                  <a:outerShdw blurRad="50800" dist="88900" dir="2700000" algn="tl" rotWithShape="0">
                    <a:srgbClr val="000000"/>
                  </a:outerShdw>
                </a:effectLst>
                <a:latin typeface="Arial" charset="0"/>
                <a:ea typeface="+mn-ea"/>
                <a:cs typeface="+mn-cs"/>
              </a:rPr>
              <a:t>ISAAC</a:t>
            </a:r>
            <a:r>
              <a:rPr lang="en-US" sz="2400" dirty="0">
                <a:solidFill>
                  <a:srgbClr val="FFFF00"/>
                </a:solidFill>
                <a:effectLst>
                  <a:outerShdw blurRad="50800" dist="88900" dir="2700000" algn="tl" rotWithShape="0">
                    <a:srgbClr val="000000"/>
                  </a:outerShdw>
                </a:effectLst>
                <a:latin typeface="Arial" charset="0"/>
                <a:ea typeface="+mn-ea"/>
                <a:cs typeface="+mn-cs"/>
              </a:rPr>
              <a:t>, in Genesis 26.</a:t>
            </a:r>
          </a:p>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It was restated to </a:t>
            </a:r>
            <a:r>
              <a:rPr lang="en-US" sz="2400" dirty="0">
                <a:solidFill>
                  <a:srgbClr val="99CCFF"/>
                </a:solidFill>
                <a:effectLst>
                  <a:outerShdw blurRad="50800" dist="88900" dir="2700000" algn="tl" rotWithShape="0">
                    <a:srgbClr val="000000"/>
                  </a:outerShdw>
                </a:effectLst>
                <a:latin typeface="Arial" charset="0"/>
                <a:ea typeface="+mn-ea"/>
                <a:cs typeface="+mn-cs"/>
              </a:rPr>
              <a:t>JACOB</a:t>
            </a:r>
            <a:r>
              <a:rPr lang="en-US" sz="2400" dirty="0">
                <a:solidFill>
                  <a:srgbClr val="FFFF00"/>
                </a:solidFill>
                <a:effectLst>
                  <a:outerShdw blurRad="50800" dist="88900" dir="2700000" algn="tl" rotWithShape="0">
                    <a:srgbClr val="000000"/>
                  </a:outerShdw>
                </a:effectLst>
                <a:latin typeface="Arial" charset="0"/>
                <a:ea typeface="+mn-ea"/>
                <a:cs typeface="+mn-cs"/>
              </a:rPr>
              <a:t> in Genesis 35.</a:t>
            </a:r>
          </a:p>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Again to </a:t>
            </a:r>
            <a:r>
              <a:rPr lang="en-US" sz="2400" dirty="0">
                <a:solidFill>
                  <a:srgbClr val="99CCFF"/>
                </a:solidFill>
                <a:effectLst>
                  <a:outerShdw blurRad="50800" dist="88900" dir="2700000" algn="tl" rotWithShape="0">
                    <a:srgbClr val="000000"/>
                  </a:outerShdw>
                </a:effectLst>
                <a:latin typeface="Arial" charset="0"/>
                <a:ea typeface="+mn-ea"/>
                <a:cs typeface="+mn-cs"/>
              </a:rPr>
              <a:t>JOSEPH</a:t>
            </a:r>
            <a:r>
              <a:rPr lang="en-US" sz="2400" dirty="0">
                <a:solidFill>
                  <a:srgbClr val="FFFF00"/>
                </a:solidFill>
                <a:effectLst>
                  <a:outerShdw blurRad="50800" dist="88900" dir="2700000" algn="tl" rotWithShape="0">
                    <a:srgbClr val="000000"/>
                  </a:outerShdw>
                </a:effectLst>
                <a:latin typeface="Arial" charset="0"/>
                <a:ea typeface="+mn-ea"/>
                <a:cs typeface="+mn-cs"/>
              </a:rPr>
              <a:t> in Genesis 48.</a:t>
            </a:r>
          </a:p>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To </a:t>
            </a:r>
            <a:r>
              <a:rPr lang="en-US" sz="2400" dirty="0">
                <a:solidFill>
                  <a:srgbClr val="99CCFF"/>
                </a:solidFill>
                <a:effectLst>
                  <a:outerShdw blurRad="50800" dist="88900" dir="2700000" algn="tl" rotWithShape="0">
                    <a:srgbClr val="000000"/>
                  </a:outerShdw>
                </a:effectLst>
                <a:latin typeface="Arial" charset="0"/>
                <a:ea typeface="+mn-ea"/>
                <a:cs typeface="+mn-cs"/>
              </a:rPr>
              <a:t>MOSES</a:t>
            </a:r>
            <a:r>
              <a:rPr lang="en-US" sz="2400" dirty="0">
                <a:solidFill>
                  <a:srgbClr val="FFFF00"/>
                </a:solidFill>
                <a:effectLst>
                  <a:outerShdw blurRad="50800" dist="88900" dir="2700000" algn="tl" rotWithShape="0">
                    <a:srgbClr val="000000"/>
                  </a:outerShdw>
                </a:effectLst>
                <a:latin typeface="Arial" charset="0"/>
                <a:ea typeface="+mn-ea"/>
                <a:cs typeface="+mn-cs"/>
              </a:rPr>
              <a:t>, Exodus 6…and to </a:t>
            </a:r>
            <a:r>
              <a:rPr lang="en-US" sz="2400" dirty="0">
                <a:solidFill>
                  <a:srgbClr val="99CCFF"/>
                </a:solidFill>
                <a:effectLst>
                  <a:outerShdw blurRad="50800" dist="88900" dir="2700000" algn="tl" rotWithShape="0">
                    <a:srgbClr val="000000"/>
                  </a:outerShdw>
                </a:effectLst>
                <a:latin typeface="Arial" charset="0"/>
                <a:ea typeface="+mn-ea"/>
                <a:cs typeface="+mn-cs"/>
              </a:rPr>
              <a:t>JOSHUA</a:t>
            </a:r>
            <a:r>
              <a:rPr lang="en-US" sz="2400" dirty="0">
                <a:solidFill>
                  <a:srgbClr val="FFFF00"/>
                </a:solidFill>
                <a:effectLst>
                  <a:outerShdw blurRad="50800" dist="88900" dir="2700000" algn="tl" rotWithShape="0">
                    <a:srgbClr val="000000"/>
                  </a:outerShdw>
                </a:effectLst>
                <a:latin typeface="Arial" charset="0"/>
                <a:ea typeface="+mn-ea"/>
                <a:cs typeface="+mn-cs"/>
              </a:rPr>
              <a:t> in Joshua 1.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a:effectLst>
                  <a:outerShdw blurRad="38100" dist="38100" dir="2700000" algn="tl">
                    <a:srgbClr val="000000"/>
                  </a:outerShdw>
                </a:effectLst>
                <a:latin typeface="Arial" charset="0"/>
              </a:rPr>
              <a:t>HERE, THEN, IS A QUESTION:</a:t>
            </a:r>
          </a:p>
        </p:txBody>
      </p:sp>
      <p:sp>
        <p:nvSpPr>
          <p:cNvPr id="640058" name="Text Box 58"/>
          <p:cNvSpPr txBox="1">
            <a:spLocks noChangeArrowheads="1"/>
          </p:cNvSpPr>
          <p:nvPr/>
        </p:nvSpPr>
        <p:spPr bwMode="auto">
          <a:xfrm>
            <a:off x="0" y="5424488"/>
            <a:ext cx="9144000" cy="946150"/>
          </a:xfrm>
          <a:prstGeom prst="rect">
            <a:avLst/>
          </a:prstGeom>
          <a:noFill/>
          <a:ln w="9525">
            <a:noFill/>
            <a:miter lim="800000"/>
            <a:headEnd/>
            <a:tailEnd/>
          </a:ln>
          <a:effectLst/>
        </p:spPr>
        <p:txBody>
          <a:bodyPr>
            <a:spAutoFit/>
          </a:bodyPr>
          <a:lstStyle/>
          <a:p>
            <a:pPr algn="ctr">
              <a:spcBef>
                <a:spcPct val="50000"/>
              </a:spcBef>
              <a:defRPr/>
            </a:pPr>
            <a:r>
              <a:rPr lang="en-US" sz="2800" dirty="0">
                <a:effectLst>
                  <a:outerShdw blurRad="50800" dist="88900" dir="2700000" algn="tl" rotWithShape="0">
                    <a:srgbClr val="000000"/>
                  </a:outerShdw>
                </a:effectLst>
                <a:latin typeface="Arial" charset="0"/>
                <a:ea typeface="+mn-ea"/>
                <a:cs typeface="+mn-cs"/>
              </a:rPr>
              <a:t>Finally…most important…</a:t>
            </a:r>
            <a:br>
              <a:rPr lang="en-US" sz="2800" dirty="0">
                <a:effectLst>
                  <a:outerShdw blurRad="50800" dist="88900" dir="2700000" algn="tl" rotWithShape="0">
                    <a:srgbClr val="000000"/>
                  </a:outerShdw>
                </a:effectLst>
                <a:latin typeface="Arial" charset="0"/>
                <a:ea typeface="+mn-ea"/>
                <a:cs typeface="+mn-cs"/>
              </a:rPr>
            </a:br>
            <a:r>
              <a:rPr lang="en-US" sz="2800" dirty="0">
                <a:effectLst>
                  <a:outerShdw blurRad="50800" dist="88900" dir="2700000" algn="tl" rotWithShape="0">
                    <a:srgbClr val="000000"/>
                  </a:outerShdw>
                </a:effectLst>
                <a:latin typeface="Arial" charset="0"/>
                <a:ea typeface="+mn-ea"/>
                <a:cs typeface="+mn-cs"/>
              </a:rPr>
              <a:t>the Messiah arrived in fulfillment of it! </a:t>
            </a:r>
          </a:p>
        </p:txBody>
      </p:sp>
      <p:sp>
        <p:nvSpPr>
          <p:cNvPr id="640059" name="Text Box 59"/>
          <p:cNvSpPr txBox="1">
            <a:spLocks noChangeArrowheads="1"/>
          </p:cNvSpPr>
          <p:nvPr/>
        </p:nvSpPr>
        <p:spPr bwMode="auto">
          <a:xfrm>
            <a:off x="457200" y="2133600"/>
            <a:ext cx="8140700" cy="701675"/>
          </a:xfrm>
          <a:prstGeom prst="rect">
            <a:avLst/>
          </a:prstGeom>
          <a:noFill/>
          <a:ln w="9525">
            <a:noFill/>
            <a:miter lim="800000"/>
            <a:headEnd/>
            <a:tailEnd/>
          </a:ln>
          <a:effectLst/>
        </p:spPr>
        <p:txBody>
          <a:bodyPr>
            <a:spAutoFit/>
          </a:bodyPr>
          <a:lstStyle/>
          <a:p>
            <a:pPr algn="ctr">
              <a:spcBef>
                <a:spcPct val="50000"/>
              </a:spcBef>
              <a:defRPr/>
            </a:pPr>
            <a:r>
              <a:rPr lang="en-US" sz="2000" i="1">
                <a:solidFill>
                  <a:srgbClr val="99CCFF"/>
                </a:solidFill>
                <a:effectLst>
                  <a:outerShdw blurRad="50800" dist="88900" dir="2700000" algn="tl" rotWithShape="0">
                    <a:srgbClr val="000000"/>
                  </a:outerShdw>
                </a:effectLst>
                <a:latin typeface="Arial" charset="0"/>
                <a:ea typeface="+mn-ea"/>
                <a:cs typeface="+mn-cs"/>
              </a:rPr>
              <a:t>(Remember: it is found in every </a:t>
            </a:r>
            <a:r>
              <a:rPr lang="en-US" sz="2000" i="1" u="sng">
                <a:solidFill>
                  <a:srgbClr val="99CCFF"/>
                </a:solidFill>
                <a:effectLst>
                  <a:outerShdw blurRad="50800" dist="88900" dir="2700000" algn="tl" rotWithShape="0">
                    <a:srgbClr val="000000"/>
                  </a:outerShdw>
                </a:effectLst>
                <a:latin typeface="Arial" charset="0"/>
                <a:ea typeface="+mn-ea"/>
                <a:cs typeface="+mn-cs"/>
              </a:rPr>
              <a:t>accurate</a:t>
            </a:r>
            <a:r>
              <a:rPr lang="en-US" sz="2000" i="1">
                <a:solidFill>
                  <a:srgbClr val="99CCFF"/>
                </a:solidFill>
                <a:effectLst>
                  <a:outerShdw blurRad="50800" dist="88900" dir="2700000" algn="tl" rotWithShape="0">
                    <a:srgbClr val="000000"/>
                  </a:outerShdw>
                </a:effectLst>
                <a:latin typeface="Arial" charset="0"/>
                <a:ea typeface="+mn-ea"/>
                <a:cs typeface="+mn-cs"/>
              </a:rPr>
              <a:t> Bible translation, version or edition throughout the world!)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7938"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7939"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9654" name="Rectangle 6"/>
          <p:cNvSpPr>
            <a:spLocks noChangeArrowheads="1"/>
          </p:cNvSpPr>
          <p:nvPr/>
        </p:nvSpPr>
        <p:spPr bwMode="auto">
          <a:xfrm>
            <a:off x="781050" y="1354138"/>
            <a:ext cx="7559675" cy="5075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solidFill>
                  <a:srgbClr val="FAFD00"/>
                </a:solidFill>
                <a:latin typeface="Times New Roman" charset="0"/>
              </a:rPr>
              <a:t>Because these </a:t>
            </a:r>
            <a:r>
              <a:rPr lang="en-US" sz="5400" i="1" u="sng" dirty="0">
                <a:solidFill>
                  <a:srgbClr val="FAFD00"/>
                </a:solidFill>
                <a:latin typeface="Times New Roman" charset="0"/>
              </a:rPr>
              <a:t>unconditional, literal </a:t>
            </a:r>
            <a:r>
              <a:rPr lang="en-US" sz="5400" dirty="0">
                <a:solidFill>
                  <a:srgbClr val="FAFD00"/>
                </a:solidFill>
                <a:latin typeface="Times New Roman" charset="0"/>
              </a:rPr>
              <a:t>Promises are right there in your Bible…we </a:t>
            </a:r>
            <a:r>
              <a:rPr lang="en-US" sz="5400" i="1" dirty="0">
                <a:solidFill>
                  <a:srgbClr val="FAFD00"/>
                </a:solidFill>
                <a:latin typeface="Times New Roman" charset="0"/>
              </a:rPr>
              <a:t>must</a:t>
            </a:r>
            <a:r>
              <a:rPr lang="en-US" sz="5400" dirty="0">
                <a:solidFill>
                  <a:srgbClr val="FAFD00"/>
                </a:solidFill>
                <a:latin typeface="Times New Roman" charset="0"/>
              </a:rPr>
              <a:t> deal with them... somehow!</a:t>
            </a:r>
            <a:endParaRPr lang="en-US" sz="4000" dirty="0">
              <a:solidFill>
                <a:srgbClr val="FAFD00"/>
              </a:solidFill>
              <a:latin typeface="Times New Roman" charset="0"/>
            </a:endParaRPr>
          </a:p>
        </p:txBody>
      </p:sp>
      <p:sp>
        <p:nvSpPr>
          <p:cNvPr id="167941"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9659" name="Rectangle 11"/>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76</a:t>
            </a:r>
          </a:p>
        </p:txBody>
      </p:sp>
      <p:sp>
        <p:nvSpPr>
          <p:cNvPr id="539661" name="Rectangle 13"/>
          <p:cNvSpPr>
            <a:spLocks noChangeArrowheads="1"/>
          </p:cNvSpPr>
          <p:nvPr/>
        </p:nvSpPr>
        <p:spPr bwMode="auto">
          <a:xfrm>
            <a:off x="781050" y="287338"/>
            <a:ext cx="7559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a:latin typeface="Times New Roman" charset="0"/>
              </a:rPr>
              <a:t>So…with all this said:</a:t>
            </a:r>
            <a:endParaRPr lang="en-US" sz="4000">
              <a:latin typeface="Times New Roman" charset="0"/>
            </a:endParaRPr>
          </a:p>
        </p:txBody>
      </p:sp>
      <p:sp>
        <p:nvSpPr>
          <p:cNvPr id="167945"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9986"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69988" name="Group 19"/>
          <p:cNvGrpSpPr>
            <a:grpSpLocks/>
          </p:cNvGrpSpPr>
          <p:nvPr/>
        </p:nvGrpSpPr>
        <p:grpSpPr bwMode="auto">
          <a:xfrm>
            <a:off x="544513" y="763588"/>
            <a:ext cx="8004175" cy="5167312"/>
            <a:chOff x="340" y="479"/>
            <a:chExt cx="5042" cy="3255"/>
          </a:xfrm>
        </p:grpSpPr>
        <p:sp>
          <p:nvSpPr>
            <p:cNvPr id="411650" name="Rectangle 2"/>
            <p:cNvSpPr>
              <a:spLocks noChangeArrowheads="1"/>
            </p:cNvSpPr>
            <p:nvPr/>
          </p:nvSpPr>
          <p:spPr bwMode="auto">
            <a:xfrm>
              <a:off x="340" y="479"/>
              <a:ext cx="5042" cy="32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ja-JP" sz="5400" dirty="0">
                  <a:solidFill>
                    <a:srgbClr val="FAFD00"/>
                  </a:solidFill>
                  <a:latin typeface="Times New Roman" charset="0"/>
                </a:rPr>
                <a:t>"</a:t>
              </a:r>
              <a:r>
                <a:rPr lang="en-US" sz="5400" dirty="0">
                  <a:solidFill>
                    <a:srgbClr val="FAFD00"/>
                  </a:solidFill>
                  <a:latin typeface="Times New Roman" charset="0"/>
                </a:rPr>
                <a:t>Unless our faith is established on         , it is no more than                    ,                      	                  and                    	                 .</a:t>
              </a:r>
              <a:r>
                <a:rPr lang="en-US" altLang="ja-JP" sz="5400" dirty="0">
                  <a:solidFill>
                    <a:srgbClr val="FAFD00"/>
                  </a:solidFill>
                  <a:latin typeface="Times New Roman" charset="0"/>
                </a:rPr>
                <a:t>"</a:t>
              </a:r>
              <a:endParaRPr lang="en-US" sz="5400" dirty="0">
                <a:solidFill>
                  <a:srgbClr val="FAFD00"/>
                </a:solidFill>
                <a:latin typeface="Times New Roman" charset="0"/>
              </a:endParaRPr>
            </a:p>
            <a:p>
              <a:pPr>
                <a:defRPr/>
              </a:pPr>
              <a:r>
                <a:rPr lang="en-US" sz="4000" dirty="0">
                  <a:solidFill>
                    <a:srgbClr val="FAFD00"/>
                  </a:solidFill>
                  <a:latin typeface="Times New Roman" charset="0"/>
                </a:rPr>
                <a:t>                                  </a:t>
              </a:r>
              <a:r>
                <a:rPr lang="en-US" sz="3200" dirty="0">
                  <a:solidFill>
                    <a:srgbClr val="FAFD00"/>
                  </a:solidFill>
                  <a:latin typeface="Times New Roman" charset="0"/>
                </a:rPr>
                <a:t>Miles Stanford</a:t>
              </a:r>
            </a:p>
            <a:p>
              <a:pPr>
                <a:defRPr/>
              </a:pPr>
              <a:r>
                <a:rPr lang="en-US" sz="2000" i="1" dirty="0">
                  <a:solidFill>
                    <a:srgbClr val="FAFD00"/>
                  </a:solidFill>
                  <a:latin typeface="Times New Roman" charset="0"/>
                </a:rPr>
                <a:t>                                                                Principles of Spiritual Growth</a:t>
              </a:r>
              <a:endParaRPr lang="en-US" sz="4000" dirty="0">
                <a:solidFill>
                  <a:srgbClr val="FAFD00"/>
                </a:solidFill>
                <a:latin typeface="Times New Roman" charset="0"/>
              </a:endParaRPr>
            </a:p>
          </p:txBody>
        </p:sp>
        <p:grpSp>
          <p:nvGrpSpPr>
            <p:cNvPr id="169998" name="Group 18"/>
            <p:cNvGrpSpPr>
              <a:grpSpLocks/>
            </p:cNvGrpSpPr>
            <p:nvPr/>
          </p:nvGrpSpPr>
          <p:grpSpPr bwMode="auto">
            <a:xfrm>
              <a:off x="1372" y="1014"/>
              <a:ext cx="3651" cy="2126"/>
              <a:chOff x="1462" y="1119"/>
              <a:chExt cx="3651" cy="2126"/>
            </a:xfrm>
          </p:grpSpPr>
          <p:sp>
            <p:nvSpPr>
              <p:cNvPr id="411662" name="Text Box 14"/>
              <p:cNvSpPr txBox="1">
                <a:spLocks noChangeArrowheads="1"/>
              </p:cNvSpPr>
              <p:nvPr/>
            </p:nvSpPr>
            <p:spPr bwMode="auto">
              <a:xfrm>
                <a:off x="3394" y="1119"/>
                <a:ext cx="1709" cy="57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12780A"/>
                    </a:solidFill>
                    <a:latin typeface="Times New Roman" charset="0"/>
                    <a:ea typeface="+mn-ea"/>
                    <a:cs typeface="+mn-cs"/>
                  </a:rPr>
                  <a:t>facts</a:t>
                </a:r>
              </a:p>
            </p:txBody>
          </p:sp>
          <p:sp>
            <p:nvSpPr>
              <p:cNvPr id="411663" name="Text Box 15"/>
              <p:cNvSpPr txBox="1">
                <a:spLocks noChangeArrowheads="1"/>
              </p:cNvSpPr>
              <p:nvPr/>
            </p:nvSpPr>
            <p:spPr bwMode="auto">
              <a:xfrm>
                <a:off x="1462" y="2160"/>
                <a:ext cx="3054" cy="57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12780A"/>
                    </a:solidFill>
                    <a:latin typeface="Times New Roman" charset="0"/>
                    <a:ea typeface="+mn-ea"/>
                    <a:cs typeface="+mn-cs"/>
                  </a:rPr>
                  <a:t>superstition</a:t>
                </a:r>
              </a:p>
            </p:txBody>
          </p:sp>
          <p:sp>
            <p:nvSpPr>
              <p:cNvPr id="411664" name="Text Box 16"/>
              <p:cNvSpPr txBox="1">
                <a:spLocks noChangeArrowheads="1"/>
              </p:cNvSpPr>
              <p:nvPr/>
            </p:nvSpPr>
            <p:spPr bwMode="auto">
              <a:xfrm>
                <a:off x="1605" y="2669"/>
                <a:ext cx="3006" cy="57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12780A"/>
                    </a:solidFill>
                    <a:latin typeface="Times New Roman" charset="0"/>
                    <a:ea typeface="+mn-ea"/>
                    <a:cs typeface="+mn-cs"/>
                  </a:rPr>
                  <a:t>presumption</a:t>
                </a:r>
              </a:p>
            </p:txBody>
          </p:sp>
          <p:sp>
            <p:nvSpPr>
              <p:cNvPr id="411665" name="Rectangle 17"/>
              <p:cNvSpPr>
                <a:spLocks noChangeArrowheads="1"/>
              </p:cNvSpPr>
              <p:nvPr/>
            </p:nvSpPr>
            <p:spPr bwMode="auto">
              <a:xfrm>
                <a:off x="3054" y="1628"/>
                <a:ext cx="2059" cy="576"/>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en-US" sz="5400" dirty="0">
                    <a:solidFill>
                      <a:srgbClr val="12780A"/>
                    </a:solidFill>
                    <a:latin typeface="Times New Roman" charset="0"/>
                    <a:ea typeface="+mn-ea"/>
                    <a:cs typeface="+mn-cs"/>
                  </a:rPr>
                  <a:t>conjecture</a:t>
                </a:r>
              </a:p>
            </p:txBody>
          </p:sp>
        </p:grpSp>
      </p:grpSp>
      <p:sp>
        <p:nvSpPr>
          <p:cNvPr id="411652" name="Text Box 4"/>
          <p:cNvSpPr txBox="1">
            <a:spLocks noChangeArrowheads="1"/>
          </p:cNvSpPr>
          <p:nvPr/>
        </p:nvSpPr>
        <p:spPr bwMode="auto">
          <a:xfrm>
            <a:off x="5235575" y="1624013"/>
            <a:ext cx="2713038"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00FF00"/>
                </a:solidFill>
                <a:latin typeface="Times New Roman" charset="0"/>
                <a:ea typeface="+mn-ea"/>
                <a:cs typeface="+mn-cs"/>
              </a:rPr>
              <a:t>facts</a:t>
            </a:r>
          </a:p>
        </p:txBody>
      </p:sp>
      <p:sp>
        <p:nvSpPr>
          <p:cNvPr id="411654" name="Text Box 6"/>
          <p:cNvSpPr txBox="1">
            <a:spLocks noChangeArrowheads="1"/>
          </p:cNvSpPr>
          <p:nvPr/>
        </p:nvSpPr>
        <p:spPr bwMode="auto">
          <a:xfrm>
            <a:off x="2168525" y="3276600"/>
            <a:ext cx="4848225"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00FF00"/>
                </a:solidFill>
                <a:latin typeface="Times New Roman" charset="0"/>
                <a:ea typeface="+mn-ea"/>
                <a:cs typeface="+mn-cs"/>
              </a:rPr>
              <a:t>superstition</a:t>
            </a:r>
          </a:p>
        </p:txBody>
      </p:sp>
      <p:sp>
        <p:nvSpPr>
          <p:cNvPr id="411655" name="Text Box 7"/>
          <p:cNvSpPr txBox="1">
            <a:spLocks noChangeArrowheads="1"/>
          </p:cNvSpPr>
          <p:nvPr/>
        </p:nvSpPr>
        <p:spPr bwMode="auto">
          <a:xfrm>
            <a:off x="2395538" y="4084638"/>
            <a:ext cx="4772025"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00FF00"/>
                </a:solidFill>
                <a:latin typeface="Times New Roman" charset="0"/>
                <a:ea typeface="+mn-ea"/>
                <a:cs typeface="+mn-cs"/>
              </a:rPr>
              <a:t>presumption</a:t>
            </a:r>
          </a:p>
        </p:txBody>
      </p:sp>
      <p:sp>
        <p:nvSpPr>
          <p:cNvPr id="411656" name="Rectangle 8"/>
          <p:cNvSpPr>
            <a:spLocks noChangeArrowheads="1"/>
          </p:cNvSpPr>
          <p:nvPr/>
        </p:nvSpPr>
        <p:spPr bwMode="auto">
          <a:xfrm>
            <a:off x="4716463" y="2414588"/>
            <a:ext cx="3268662"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en-US" sz="5400" dirty="0">
                <a:solidFill>
                  <a:srgbClr val="00FF00"/>
                </a:solidFill>
                <a:latin typeface="Times New Roman" charset="0"/>
                <a:ea typeface="+mn-ea"/>
                <a:cs typeface="+mn-cs"/>
              </a:rPr>
              <a:t>conjecture</a:t>
            </a:r>
          </a:p>
        </p:txBody>
      </p:sp>
      <p:sp>
        <p:nvSpPr>
          <p:cNvPr id="169993"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77</a:t>
            </a:r>
          </a:p>
        </p:txBody>
      </p:sp>
      <p:sp>
        <p:nvSpPr>
          <p:cNvPr id="169996"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578"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79"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4580"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4581"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4582"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2" name="Rectangle 8"/>
          <p:cNvSpPr>
            <a:spLocks noChangeArrowheads="1"/>
          </p:cNvSpPr>
          <p:nvPr/>
        </p:nvSpPr>
        <p:spPr bwMode="auto">
          <a:xfrm>
            <a:off x="2806700" y="2566988"/>
            <a:ext cx="3497263" cy="698500"/>
          </a:xfrm>
          <a:prstGeom prst="rect">
            <a:avLst/>
          </a:prstGeom>
          <a:noFill/>
          <a:ln w="12700">
            <a:noFill/>
            <a:miter lim="800000"/>
            <a:headEnd/>
            <a:tailEnd/>
          </a:ln>
          <a:effectLst/>
        </p:spPr>
        <p:txBody>
          <a:bodyPr wrap="none" lIns="90487" tIns="44450" rIns="90487" bIns="44450">
            <a:spAutoFit/>
          </a:bodyPr>
          <a:lstStyle/>
          <a:p>
            <a:pPr algn="ctr">
              <a:defRPr/>
            </a:pPr>
            <a:r>
              <a:rPr lang="en-US" sz="2000" i="1">
                <a:solidFill>
                  <a:srgbClr val="339933"/>
                </a:solidFill>
                <a:latin typeface="Helvetica" charset="0"/>
                <a:ea typeface="+mn-ea"/>
                <a:cs typeface="+mn-cs"/>
              </a:rPr>
              <a:t> The First Table – </a:t>
            </a:r>
          </a:p>
          <a:p>
            <a:pPr algn="ctr">
              <a:defRPr/>
            </a:pPr>
            <a:r>
              <a:rPr lang="en-US" sz="2000" i="1">
                <a:solidFill>
                  <a:srgbClr val="339933"/>
                </a:solidFill>
                <a:latin typeface="Helvetica" charset="0"/>
                <a:ea typeface="+mn-ea"/>
                <a:cs typeface="+mn-cs"/>
              </a:rPr>
              <a:t>Duties to God (Verses 1-12)</a:t>
            </a:r>
          </a:p>
        </p:txBody>
      </p:sp>
      <p:sp>
        <p:nvSpPr>
          <p:cNvPr id="24584"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4" name="Rectangle 10"/>
          <p:cNvSpPr>
            <a:spLocks noChangeArrowheads="1"/>
          </p:cNvSpPr>
          <p:nvPr/>
        </p:nvSpPr>
        <p:spPr bwMode="auto">
          <a:xfrm>
            <a:off x="2741613" y="3195638"/>
            <a:ext cx="3611562" cy="698500"/>
          </a:xfrm>
          <a:prstGeom prst="rect">
            <a:avLst/>
          </a:prstGeom>
          <a:noFill/>
          <a:ln w="12700">
            <a:noFill/>
            <a:miter lim="800000"/>
            <a:headEnd/>
            <a:tailEnd/>
          </a:ln>
          <a:effectLst/>
        </p:spPr>
        <p:txBody>
          <a:bodyPr wrap="none" lIns="90487" tIns="44450" rIns="90487" bIns="44450">
            <a:spAutoFit/>
          </a:bodyPr>
          <a:lstStyle/>
          <a:p>
            <a:pPr algn="ctr">
              <a:defRPr/>
            </a:pPr>
            <a:r>
              <a:rPr lang="en-US" sz="2000" i="1">
                <a:solidFill>
                  <a:srgbClr val="99FF99"/>
                </a:solidFill>
                <a:latin typeface="Helvetica" charset="0"/>
              </a:rPr>
              <a:t>  The Second Table – </a:t>
            </a:r>
          </a:p>
          <a:p>
            <a:pPr algn="ctr">
              <a:defRPr/>
            </a:pPr>
            <a:r>
              <a:rPr lang="en-US" sz="2000" i="1">
                <a:latin typeface="Helvetica" charset="0"/>
              </a:rPr>
              <a:t>Duties to Men (verses 13-17)</a:t>
            </a:r>
            <a:endParaRPr lang="en-US" sz="2000" i="1">
              <a:solidFill>
                <a:srgbClr val="99FF99"/>
              </a:solidFill>
              <a:latin typeface="Helvetica" charset="0"/>
            </a:endParaRPr>
          </a:p>
        </p:txBody>
      </p:sp>
      <p:sp>
        <p:nvSpPr>
          <p:cNvPr id="24586"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87"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88"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4589"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4590"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777" name="Rectangle 33"/>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THE MOSAIC COVENANT</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287779" name="Text Box 35"/>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a:t>
            </a:r>
            <a:r>
              <a:rPr lang="en-US" sz="6600" b="0" dirty="0">
                <a:solidFill>
                  <a:schemeClr val="folHlink"/>
                </a:solidFill>
                <a:latin typeface="Times New Roman" charset="0"/>
              </a:rPr>
              <a:t>M</a:t>
            </a:r>
            <a:r>
              <a:rPr lang="en-US" altLang="ja-JP" sz="6600" b="0" dirty="0">
                <a:solidFill>
                  <a:schemeClr val="folHlink"/>
                </a:solidFill>
                <a:latin typeface="Times New Roman" charset="0"/>
              </a:rPr>
              <a:t>"</a:t>
            </a:r>
            <a:endParaRPr lang="en-US" sz="6600" b="0" dirty="0">
              <a:solidFill>
                <a:schemeClr val="folHlink"/>
              </a:solidFill>
              <a:latin typeface="Times New Roman" charset="0"/>
            </a:endParaRPr>
          </a:p>
        </p:txBody>
      </p:sp>
      <p:sp>
        <p:nvSpPr>
          <p:cNvPr id="287782" name="Text Box 38"/>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Times New Roman" charset="0"/>
              </a:rPr>
              <a:t>"</a:t>
            </a:r>
            <a:r>
              <a:rPr lang="en-US" sz="2800" dirty="0">
                <a:latin typeface="Times New Roman" charset="0"/>
              </a:rPr>
              <a:t>The Ten Commandments</a:t>
            </a:r>
            <a:r>
              <a:rPr lang="en-US" altLang="ja-JP" sz="2800" dirty="0">
                <a:latin typeface="Times New Roman" charset="0"/>
              </a:rPr>
              <a:t>"</a:t>
            </a:r>
            <a:endParaRPr lang="en-US" sz="2800" dirty="0">
              <a:latin typeface="Times New Roman" charset="0"/>
            </a:endParaRPr>
          </a:p>
        </p:txBody>
      </p:sp>
      <p:sp>
        <p:nvSpPr>
          <p:cNvPr id="24595"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87793" name="Text Box 49"/>
          <p:cNvSpPr txBox="1">
            <a:spLocks noChangeArrowheads="1"/>
          </p:cNvSpPr>
          <p:nvPr/>
        </p:nvSpPr>
        <p:spPr bwMode="auto">
          <a:xfrm>
            <a:off x="2476500" y="4025900"/>
            <a:ext cx="6667500" cy="2465388"/>
          </a:xfrm>
          <a:prstGeom prst="rect">
            <a:avLst/>
          </a:prstGeom>
          <a:noFill/>
          <a:ln w="9525">
            <a:noFill/>
            <a:miter lim="800000"/>
            <a:headEnd/>
            <a:tailEnd/>
          </a:ln>
          <a:effectLst/>
        </p:spPr>
        <p:txBody>
          <a:bodyPr>
            <a:spAutoFit/>
          </a:bodyPr>
          <a:lstStyle/>
          <a:p>
            <a:pPr>
              <a:lnSpc>
                <a:spcPct val="50000"/>
              </a:lnSpc>
              <a:spcBef>
                <a:spcPct val="50000"/>
              </a:spcBef>
              <a:defRPr/>
            </a:pPr>
            <a:r>
              <a:rPr lang="en-US" sz="2400">
                <a:solidFill>
                  <a:schemeClr val="folHlink"/>
                </a:solidFill>
                <a:latin typeface="Helvetica" charset="0"/>
                <a:ea typeface="+mn-ea"/>
                <a:cs typeface="+mn-cs"/>
              </a:rPr>
              <a:t>Parents to be honored</a:t>
            </a:r>
          </a:p>
          <a:p>
            <a:pPr>
              <a:lnSpc>
                <a:spcPct val="50000"/>
              </a:lnSpc>
              <a:spcBef>
                <a:spcPct val="50000"/>
              </a:spcBef>
              <a:defRPr/>
            </a:pPr>
            <a:r>
              <a:rPr lang="en-US" sz="2400">
                <a:solidFill>
                  <a:schemeClr val="folHlink"/>
                </a:solidFill>
                <a:latin typeface="Helvetica" charset="0"/>
                <a:ea typeface="+mn-ea"/>
                <a:cs typeface="+mn-cs"/>
              </a:rPr>
              <a:t>   The forbidden acts:</a:t>
            </a:r>
          </a:p>
          <a:p>
            <a:pPr>
              <a:lnSpc>
                <a:spcPct val="50000"/>
              </a:lnSpc>
              <a:spcBef>
                <a:spcPct val="50000"/>
              </a:spcBef>
              <a:defRPr/>
            </a:pPr>
            <a:r>
              <a:rPr lang="en-US" sz="2400">
                <a:solidFill>
                  <a:schemeClr val="folHlink"/>
                </a:solidFill>
                <a:latin typeface="Helvetica" charset="0"/>
                <a:ea typeface="+mn-ea"/>
                <a:cs typeface="+mn-cs"/>
              </a:rPr>
              <a:t>         Murder </a:t>
            </a:r>
          </a:p>
          <a:p>
            <a:pPr>
              <a:lnSpc>
                <a:spcPct val="50000"/>
              </a:lnSpc>
              <a:spcBef>
                <a:spcPct val="50000"/>
              </a:spcBef>
              <a:defRPr/>
            </a:pPr>
            <a:r>
              <a:rPr lang="en-US" sz="2400">
                <a:solidFill>
                  <a:schemeClr val="folHlink"/>
                </a:solidFill>
                <a:latin typeface="Helvetica" charset="0"/>
                <a:ea typeface="+mn-ea"/>
                <a:cs typeface="+mn-cs"/>
              </a:rPr>
              <a:t>           Adultery  </a:t>
            </a:r>
          </a:p>
          <a:p>
            <a:pPr>
              <a:lnSpc>
                <a:spcPct val="50000"/>
              </a:lnSpc>
              <a:spcBef>
                <a:spcPct val="50000"/>
              </a:spcBef>
              <a:defRPr/>
            </a:pPr>
            <a:r>
              <a:rPr lang="en-US" sz="2400">
                <a:solidFill>
                  <a:schemeClr val="folHlink"/>
                </a:solidFill>
                <a:latin typeface="Helvetica" charset="0"/>
                <a:ea typeface="+mn-ea"/>
                <a:cs typeface="+mn-cs"/>
              </a:rPr>
              <a:t>              Stealing </a:t>
            </a:r>
          </a:p>
          <a:p>
            <a:pPr>
              <a:lnSpc>
                <a:spcPct val="50000"/>
              </a:lnSpc>
              <a:spcBef>
                <a:spcPct val="50000"/>
              </a:spcBef>
              <a:defRPr/>
            </a:pPr>
            <a:r>
              <a:rPr lang="en-US" sz="2400">
                <a:solidFill>
                  <a:schemeClr val="folHlink"/>
                </a:solidFill>
                <a:latin typeface="Helvetica" charset="0"/>
                <a:ea typeface="+mn-ea"/>
                <a:cs typeface="+mn-cs"/>
              </a:rPr>
              <a:t>                Lying </a:t>
            </a:r>
          </a:p>
          <a:p>
            <a:pPr>
              <a:lnSpc>
                <a:spcPct val="50000"/>
              </a:lnSpc>
              <a:spcBef>
                <a:spcPct val="50000"/>
              </a:spcBef>
              <a:defRPr/>
            </a:pPr>
            <a:r>
              <a:rPr lang="en-US" sz="2400">
                <a:solidFill>
                  <a:schemeClr val="folHlink"/>
                </a:solidFill>
                <a:latin typeface="Helvetica" charset="0"/>
                <a:ea typeface="+mn-ea"/>
                <a:cs typeface="+mn-cs"/>
              </a:rPr>
              <a:t>                   Coveting Persons &amp; Things...</a:t>
            </a:r>
          </a:p>
        </p:txBody>
      </p:sp>
      <p:grpSp>
        <p:nvGrpSpPr>
          <p:cNvPr id="24597"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87797" name="Text Box 53"/>
          <p:cNvSpPr txBox="1">
            <a:spLocks noChangeArrowheads="1"/>
          </p:cNvSpPr>
          <p:nvPr/>
        </p:nvSpPr>
        <p:spPr bwMode="auto">
          <a:xfrm>
            <a:off x="682625" y="2054225"/>
            <a:ext cx="171926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mn-ea"/>
                <a:cs typeface="+mn-cs"/>
              </a:rPr>
              <a:t>MORAL</a:t>
            </a:r>
          </a:p>
        </p:txBody>
      </p:sp>
      <p:sp>
        <p:nvSpPr>
          <p:cNvPr id="287800" name="Rectangle 56"/>
          <p:cNvSpPr>
            <a:spLocks noChangeArrowheads="1"/>
          </p:cNvSpPr>
          <p:nvPr/>
        </p:nvSpPr>
        <p:spPr bwMode="auto">
          <a:xfrm>
            <a:off x="3109913" y="1008063"/>
            <a:ext cx="293211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chemeClr val="folHlink"/>
                </a:solidFill>
                <a:latin typeface="Helvetica" charset="0"/>
              </a:rPr>
              <a:t>EXODUS CHAPTER 20: </a:t>
            </a:r>
          </a:p>
          <a:p>
            <a:pPr algn="ctr">
              <a:defRPr/>
            </a:pPr>
            <a:r>
              <a:rPr lang="en-US" sz="2500">
                <a:latin typeface="Helvetica" charset="0"/>
              </a:rPr>
              <a:t>THE DECALOGUE</a:t>
            </a:r>
            <a:endParaRPr lang="en-US" sz="1900">
              <a:solidFill>
                <a:schemeClr val="folHlink"/>
              </a:solidFill>
              <a:latin typeface="Helvetica" charset="0"/>
            </a:endParaRPr>
          </a:p>
        </p:txBody>
      </p:sp>
      <p:grpSp>
        <p:nvGrpSpPr>
          <p:cNvPr id="24600"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612" name="Rectangle 78"/>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4613" name="Rectangle 79"/>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4601"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602"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87832"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06</a:t>
            </a:r>
          </a:p>
        </p:txBody>
      </p:sp>
      <p:sp>
        <p:nvSpPr>
          <p:cNvPr id="24605"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779463" y="355600"/>
            <a:ext cx="7559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a:solidFill>
                  <a:srgbClr val="FAFD00"/>
                </a:solidFill>
                <a:latin typeface="Times New Roman" charset="0"/>
              </a:rPr>
              <a:t>Here are some choices:</a:t>
            </a:r>
            <a:endParaRPr lang="en-US" sz="4000">
              <a:solidFill>
                <a:srgbClr val="FAFD00"/>
              </a:solidFill>
              <a:latin typeface="Times New Roman" charset="0"/>
            </a:endParaRPr>
          </a:p>
        </p:txBody>
      </p:sp>
      <p:sp>
        <p:nvSpPr>
          <p:cNvPr id="538631" name="Rectangle 7"/>
          <p:cNvSpPr>
            <a:spLocks noChangeArrowheads="1"/>
          </p:cNvSpPr>
          <p:nvPr/>
        </p:nvSpPr>
        <p:spPr bwMode="auto">
          <a:xfrm>
            <a:off x="782638" y="1339850"/>
            <a:ext cx="7559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Times New Roman" charset="0"/>
              </a:rPr>
              <a:t>1. Ignore them as </a:t>
            </a:r>
            <a:r>
              <a:rPr lang="en-US" sz="3200" i="1">
                <a:solidFill>
                  <a:srgbClr val="FAFD00"/>
                </a:solidFill>
                <a:latin typeface="Times New Roman" charset="0"/>
              </a:rPr>
              <a:t>irrelevant</a:t>
            </a:r>
            <a:r>
              <a:rPr lang="en-US" sz="3200">
                <a:solidFill>
                  <a:srgbClr val="FAFD00"/>
                </a:solidFill>
                <a:latin typeface="Times New Roman" charset="0"/>
              </a:rPr>
              <a:t>.</a:t>
            </a:r>
            <a:endParaRPr lang="en-US" sz="2000">
              <a:solidFill>
                <a:srgbClr val="FAFD00"/>
              </a:solidFill>
              <a:latin typeface="Times New Roman" charset="0"/>
            </a:endParaRPr>
          </a:p>
        </p:txBody>
      </p:sp>
      <p:sp>
        <p:nvSpPr>
          <p:cNvPr id="538634" name="Rectangle 10"/>
          <p:cNvSpPr>
            <a:spLocks noChangeArrowheads="1"/>
          </p:cNvSpPr>
          <p:nvPr/>
        </p:nvSpPr>
        <p:spPr bwMode="auto">
          <a:xfrm>
            <a:off x="782638" y="1849438"/>
            <a:ext cx="7559675"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Times New Roman" charset="0"/>
              </a:rPr>
              <a:t>2. Forget about them because they are OLD Testament.</a:t>
            </a:r>
            <a:endParaRPr lang="en-US" sz="2000">
              <a:solidFill>
                <a:srgbClr val="FAFD00"/>
              </a:solidFill>
              <a:latin typeface="Times New Roman" charset="0"/>
            </a:endParaRPr>
          </a:p>
        </p:txBody>
      </p:sp>
      <p:sp>
        <p:nvSpPr>
          <p:cNvPr id="538635" name="Rectangle 11"/>
          <p:cNvSpPr>
            <a:spLocks noChangeArrowheads="1"/>
          </p:cNvSpPr>
          <p:nvPr/>
        </p:nvSpPr>
        <p:spPr bwMode="auto">
          <a:xfrm>
            <a:off x="215900" y="2840038"/>
            <a:ext cx="86995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3</a:t>
            </a:r>
            <a:r>
              <a:rPr lang="en-US" sz="3200">
                <a:solidFill>
                  <a:srgbClr val="FAFD00"/>
                </a:solidFill>
                <a:latin typeface="Times New Roman" charset="0"/>
              </a:rPr>
              <a:t>. Intelligently </a:t>
            </a:r>
            <a:r>
              <a:rPr lang="en-US" sz="3200" dirty="0">
                <a:solidFill>
                  <a:srgbClr val="FAFD00"/>
                </a:solidFill>
                <a:latin typeface="Times New Roman" charset="0"/>
              </a:rPr>
              <a:t>explore their meaning and implications in terms of the future of this planet.</a:t>
            </a:r>
            <a:endParaRPr lang="en-US" sz="2000" dirty="0">
              <a:solidFill>
                <a:srgbClr val="FAFD00"/>
              </a:solidFill>
              <a:latin typeface="Times New Roman" charset="0"/>
            </a:endParaRPr>
          </a:p>
        </p:txBody>
      </p:sp>
      <p:sp>
        <p:nvSpPr>
          <p:cNvPr id="17203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86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78</a:t>
            </a:r>
          </a:p>
        </p:txBody>
      </p:sp>
      <p:sp>
        <p:nvSpPr>
          <p:cNvPr id="172040"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408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4774" name="Rectangle 6"/>
          <p:cNvSpPr>
            <a:spLocks noChangeArrowheads="1"/>
          </p:cNvSpPr>
          <p:nvPr/>
        </p:nvSpPr>
        <p:spPr bwMode="auto">
          <a:xfrm>
            <a:off x="779463" y="355600"/>
            <a:ext cx="7559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a:solidFill>
                  <a:srgbClr val="008000"/>
                </a:solidFill>
                <a:latin typeface="Times New Roman" charset="0"/>
              </a:rPr>
              <a:t>Here are your choices:</a:t>
            </a:r>
            <a:endParaRPr lang="en-US" sz="4000">
              <a:solidFill>
                <a:srgbClr val="008000"/>
              </a:solidFill>
              <a:latin typeface="Times New Roman" charset="0"/>
            </a:endParaRPr>
          </a:p>
        </p:txBody>
      </p:sp>
      <p:sp>
        <p:nvSpPr>
          <p:cNvPr id="544775" name="Rectangle 7"/>
          <p:cNvSpPr>
            <a:spLocks noChangeArrowheads="1"/>
          </p:cNvSpPr>
          <p:nvPr/>
        </p:nvSpPr>
        <p:spPr bwMode="auto">
          <a:xfrm>
            <a:off x="782638" y="1339850"/>
            <a:ext cx="7559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a:solidFill>
                  <a:srgbClr val="008000"/>
                </a:solidFill>
                <a:latin typeface="Times New Roman" charset="0"/>
              </a:rPr>
              <a:t>1. Ignore them as irrelevant.</a:t>
            </a:r>
            <a:endParaRPr lang="en-US" sz="2000">
              <a:solidFill>
                <a:srgbClr val="008000"/>
              </a:solidFill>
              <a:latin typeface="Times New Roman" charset="0"/>
            </a:endParaRPr>
          </a:p>
        </p:txBody>
      </p:sp>
      <p:sp>
        <p:nvSpPr>
          <p:cNvPr id="544776" name="Rectangle 8"/>
          <p:cNvSpPr>
            <a:spLocks noChangeArrowheads="1"/>
          </p:cNvSpPr>
          <p:nvPr/>
        </p:nvSpPr>
        <p:spPr bwMode="auto">
          <a:xfrm>
            <a:off x="782638" y="1849438"/>
            <a:ext cx="7559675"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a:solidFill>
                  <a:srgbClr val="008000"/>
                </a:solidFill>
                <a:latin typeface="Times New Roman" charset="0"/>
              </a:rPr>
              <a:t>2. Forget about them because they are OLD Testament.</a:t>
            </a:r>
            <a:endParaRPr lang="en-US" sz="2000">
              <a:solidFill>
                <a:srgbClr val="008000"/>
              </a:solidFill>
              <a:latin typeface="Times New Roman" charset="0"/>
            </a:endParaRPr>
          </a:p>
        </p:txBody>
      </p:sp>
      <p:sp>
        <p:nvSpPr>
          <p:cNvPr id="544777" name="Rectangle 9"/>
          <p:cNvSpPr>
            <a:spLocks noChangeArrowheads="1"/>
          </p:cNvSpPr>
          <p:nvPr/>
        </p:nvSpPr>
        <p:spPr bwMode="auto">
          <a:xfrm>
            <a:off x="215900" y="2840038"/>
            <a:ext cx="86995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3</a:t>
            </a:r>
            <a:r>
              <a:rPr lang="en-US" sz="3200">
                <a:solidFill>
                  <a:srgbClr val="FAFD00"/>
                </a:solidFill>
                <a:latin typeface="Times New Roman" charset="0"/>
              </a:rPr>
              <a:t>. Intelligently </a:t>
            </a:r>
            <a:r>
              <a:rPr lang="en-US" sz="3200" dirty="0">
                <a:solidFill>
                  <a:srgbClr val="FAFD00"/>
                </a:solidFill>
                <a:latin typeface="Times New Roman" charset="0"/>
              </a:rPr>
              <a:t>explore their meaning and implications in terms of the future of this planet.</a:t>
            </a:r>
            <a:endParaRPr lang="en-US" sz="2000" dirty="0">
              <a:solidFill>
                <a:srgbClr val="FAFD00"/>
              </a:solidFill>
              <a:latin typeface="Times New Roman" charset="0"/>
            </a:endParaRPr>
          </a:p>
        </p:txBody>
      </p:sp>
      <p:sp>
        <p:nvSpPr>
          <p:cNvPr id="544778" name="Rectangle 10"/>
          <p:cNvSpPr>
            <a:spLocks noChangeArrowheads="1"/>
          </p:cNvSpPr>
          <p:nvPr/>
        </p:nvSpPr>
        <p:spPr bwMode="auto">
          <a:xfrm>
            <a:off x="0" y="4973638"/>
            <a:ext cx="9144000"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4. Decide what they mean for your future and your relationship to Jesus Christ.</a:t>
            </a:r>
            <a:endParaRPr lang="en-US" sz="2000" dirty="0">
              <a:solidFill>
                <a:srgbClr val="FAFD00"/>
              </a:solidFill>
              <a:latin typeface="Times New Roman" charset="0"/>
            </a:endParaRPr>
          </a:p>
        </p:txBody>
      </p:sp>
      <p:sp>
        <p:nvSpPr>
          <p:cNvPr id="544779" name="Rectangle 11"/>
          <p:cNvSpPr>
            <a:spLocks noChangeArrowheads="1"/>
          </p:cNvSpPr>
          <p:nvPr/>
        </p:nvSpPr>
        <p:spPr bwMode="auto">
          <a:xfrm>
            <a:off x="784225" y="4173538"/>
            <a:ext cx="75596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a:latin typeface="Times New Roman" charset="0"/>
              </a:rPr>
              <a:t>But if you choose #3, then…you must</a:t>
            </a:r>
            <a:endParaRPr lang="en-US" sz="2000">
              <a:latin typeface="Times New Roman" charset="0"/>
            </a:endParaRPr>
          </a:p>
        </p:txBody>
      </p:sp>
      <p:sp>
        <p:nvSpPr>
          <p:cNvPr id="174089"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478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79</a:t>
            </a:r>
          </a:p>
        </p:txBody>
      </p:sp>
      <p:sp>
        <p:nvSpPr>
          <p:cNvPr id="174092"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6130"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50916" name="Rectangle 4"/>
          <p:cNvSpPr>
            <a:spLocks noChangeArrowheads="1"/>
          </p:cNvSpPr>
          <p:nvPr/>
        </p:nvSpPr>
        <p:spPr bwMode="auto">
          <a:xfrm>
            <a:off x="-6350" y="341313"/>
            <a:ext cx="915035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a:solidFill>
                  <a:srgbClr val="FAFD00"/>
                </a:solidFill>
                <a:latin typeface="Times New Roman" charset="0"/>
              </a:rPr>
              <a:t>The Crucial, Personal Question:</a:t>
            </a:r>
            <a:endParaRPr lang="en-US" sz="4000">
              <a:solidFill>
                <a:srgbClr val="FAFD00"/>
              </a:solidFill>
              <a:latin typeface="Times New Roman" charset="0"/>
            </a:endParaRPr>
          </a:p>
        </p:txBody>
      </p:sp>
      <p:sp>
        <p:nvSpPr>
          <p:cNvPr id="550921" name="Rectangle 9"/>
          <p:cNvSpPr>
            <a:spLocks noChangeArrowheads="1"/>
          </p:cNvSpPr>
          <p:nvPr/>
        </p:nvSpPr>
        <p:spPr bwMode="auto">
          <a:xfrm>
            <a:off x="-6350" y="2498725"/>
            <a:ext cx="9150350"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solidFill>
                  <a:srgbClr val="FAFD00"/>
                </a:solidFill>
                <a:latin typeface="Times New Roman" charset="0"/>
              </a:rPr>
              <a:t>Is God</a:t>
            </a:r>
            <a:r>
              <a:rPr lang="fr-FR" altLang="ja-JP" sz="5400" dirty="0">
                <a:solidFill>
                  <a:srgbClr val="FAFD00"/>
                </a:solidFill>
                <a:latin typeface="Times New Roman" charset="0"/>
              </a:rPr>
              <a:t>'</a:t>
            </a:r>
            <a:r>
              <a:rPr lang="en-US" sz="5400" dirty="0">
                <a:solidFill>
                  <a:srgbClr val="FAFD00"/>
                </a:solidFill>
                <a:latin typeface="Times New Roman" charset="0"/>
              </a:rPr>
              <a:t>s Word true or not?</a:t>
            </a:r>
            <a:endParaRPr lang="en-US" sz="4000" dirty="0">
              <a:solidFill>
                <a:srgbClr val="FAFD00"/>
              </a:solidFill>
              <a:latin typeface="Times New Roman" charset="0"/>
            </a:endParaRPr>
          </a:p>
        </p:txBody>
      </p:sp>
      <p:sp>
        <p:nvSpPr>
          <p:cNvPr id="550922" name="Rectangle 10"/>
          <p:cNvSpPr>
            <a:spLocks noChangeArrowheads="1"/>
          </p:cNvSpPr>
          <p:nvPr/>
        </p:nvSpPr>
        <p:spPr bwMode="auto">
          <a:xfrm>
            <a:off x="-6350" y="3648075"/>
            <a:ext cx="9150350" cy="2582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solidFill>
                  <a:srgbClr val="FAFD00"/>
                </a:solidFill>
                <a:latin typeface="Times New Roman" charset="0"/>
              </a:rPr>
              <a:t>No matter what your answer, a new question logically follows.</a:t>
            </a:r>
            <a:endParaRPr lang="en-US" sz="4000" dirty="0">
              <a:solidFill>
                <a:srgbClr val="FAFD00"/>
              </a:solidFill>
              <a:latin typeface="Times New Roman" charset="0"/>
            </a:endParaRPr>
          </a:p>
        </p:txBody>
      </p:sp>
      <p:sp>
        <p:nvSpPr>
          <p:cNvPr id="176134"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6135"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0928"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80</a:t>
            </a:r>
          </a:p>
        </p:txBody>
      </p:sp>
      <p:sp>
        <p:nvSpPr>
          <p:cNvPr id="176138"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8178"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23813" y="2255838"/>
            <a:ext cx="9166226" cy="2305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dirty="0">
                <a:solidFill>
                  <a:srgbClr val="FAFD00"/>
                </a:solidFill>
                <a:latin typeface="Times New Roman" charset="0"/>
              </a:rPr>
              <a:t>What do we do with this Jesus?</a:t>
            </a:r>
            <a:endParaRPr lang="en-US" sz="5400" dirty="0">
              <a:solidFill>
                <a:srgbClr val="FAFD00"/>
              </a:solidFill>
              <a:latin typeface="Times New Roman" charset="0"/>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8181"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400" b="0">
              <a:latin typeface="Helvetica" charset="0"/>
            </a:endParaRPr>
          </a:p>
        </p:txBody>
      </p:sp>
      <p:sp>
        <p:nvSpPr>
          <p:cNvPr id="180226"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0" name="Rectangle 4"/>
          <p:cNvSpPr>
            <a:spLocks noChangeArrowheads="1"/>
          </p:cNvSpPr>
          <p:nvPr/>
        </p:nvSpPr>
        <p:spPr bwMode="auto">
          <a:xfrm>
            <a:off x="2089150" y="5475288"/>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en-US" sz="1800" dirty="0">
                <a:solidFill>
                  <a:srgbClr val="FAFD00"/>
                </a:solidFill>
                <a:latin typeface="Helvetica" charset="0"/>
              </a:rPr>
              <a:t>C.S. Lewis, </a:t>
            </a:r>
            <a:r>
              <a:rPr lang="en-US" sz="1800" i="1" dirty="0">
                <a:solidFill>
                  <a:srgbClr val="FAFD00"/>
                </a:solidFill>
                <a:latin typeface="Helvetica" charset="0"/>
              </a:rPr>
              <a:t>Mere Christianity</a:t>
            </a:r>
            <a:r>
              <a:rPr lang="en-US" sz="1800" dirty="0">
                <a:solidFill>
                  <a:srgbClr val="FAFD00"/>
                </a:solidFill>
                <a:latin typeface="Helvetica" charset="0"/>
              </a:rPr>
              <a:t>,  40-41</a:t>
            </a:r>
            <a:endParaRPr lang="en-US" sz="1200" dirty="0">
              <a:solidFill>
                <a:srgbClr val="FAFD00"/>
              </a:solidFill>
              <a:latin typeface="Helvetica" charset="0"/>
            </a:endParaRPr>
          </a:p>
        </p:txBody>
      </p:sp>
      <p:sp>
        <p:nvSpPr>
          <p:cNvPr id="551941" name="Rectangle 5"/>
          <p:cNvSpPr>
            <a:spLocks noChangeArrowheads="1"/>
          </p:cNvSpPr>
          <p:nvPr/>
        </p:nvSpPr>
        <p:spPr bwMode="auto">
          <a:xfrm>
            <a:off x="469900" y="1504950"/>
            <a:ext cx="83629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rgbClr val="FAFD00"/>
                </a:solidFill>
                <a:latin typeface="Helvetica" charset="0"/>
              </a:rPr>
              <a:t>                                                                                </a:t>
            </a:r>
            <a:r>
              <a:rPr lang="fr-FR" altLang="ja-JP" sz="2400" dirty="0">
                <a:latin typeface="Helvetica" charset="0"/>
              </a:rPr>
              <a:t>'</a:t>
            </a:r>
            <a:r>
              <a:rPr lang="en-US" sz="2400" dirty="0">
                <a:latin typeface="Helvetica" charset="0"/>
              </a:rPr>
              <a:t>I</a:t>
            </a:r>
            <a:r>
              <a:rPr lang="fr-FR" altLang="ja-JP" sz="2400" dirty="0">
                <a:latin typeface="Helvetica" charset="0"/>
              </a:rPr>
              <a:t>'</a:t>
            </a:r>
            <a:r>
              <a:rPr lang="en-US" sz="2400" dirty="0">
                <a:latin typeface="Helvetica" charset="0"/>
              </a:rPr>
              <a:t>m </a:t>
            </a:r>
            <a:br>
              <a:rPr lang="en-US" sz="2400" dirty="0">
                <a:latin typeface="Helvetica" charset="0"/>
              </a:rPr>
            </a:br>
            <a:r>
              <a:rPr lang="en-US" sz="2400" dirty="0">
                <a:latin typeface="Helvetica" charset="0"/>
              </a:rPr>
              <a:t>ready to accept Jesus as a great moral teacher, but I </a:t>
            </a:r>
            <a:br>
              <a:rPr lang="en-US" sz="2400" dirty="0">
                <a:latin typeface="Helvetica" charset="0"/>
              </a:rPr>
            </a:br>
            <a:r>
              <a:rPr lang="en-US" sz="2400" dirty="0">
                <a:latin typeface="Helvetica" charset="0"/>
              </a:rPr>
              <a:t>don</a:t>
            </a:r>
            <a:r>
              <a:rPr lang="fr-FR" altLang="ja-JP" sz="2400" dirty="0">
                <a:latin typeface="Helvetica" charset="0"/>
              </a:rPr>
              <a:t>'</a:t>
            </a:r>
            <a:r>
              <a:rPr lang="en-US" sz="2400" dirty="0">
                <a:latin typeface="Helvetica" charset="0"/>
              </a:rPr>
              <a:t>t accept His claim to be God.</a:t>
            </a:r>
            <a:r>
              <a:rPr lang="fr-FR" altLang="ja-JP" sz="2400" dirty="0">
                <a:latin typeface="Helvetica" charset="0"/>
              </a:rPr>
              <a:t>'</a:t>
            </a:r>
            <a:endParaRPr lang="en-US" dirty="0">
              <a:solidFill>
                <a:srgbClr val="FAFD00"/>
              </a:solidFill>
              <a:latin typeface="Helvetica" charset="0"/>
            </a:endParaRPr>
          </a:p>
        </p:txBody>
      </p:sp>
      <p:sp>
        <p:nvSpPr>
          <p:cNvPr id="551945" name="Text Box 9"/>
          <p:cNvSpPr txBox="1">
            <a:spLocks noChangeArrowheads="1"/>
          </p:cNvSpPr>
          <p:nvPr/>
        </p:nvSpPr>
        <p:spPr bwMode="auto">
          <a:xfrm>
            <a:off x="469900" y="2232025"/>
            <a:ext cx="8550275" cy="8223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a:solidFill>
                  <a:srgbClr val="FAFD00"/>
                </a:solidFill>
                <a:latin typeface="Helvetica" charset="0"/>
              </a:rPr>
              <a:t>                                                           That is the one thing we must not say.  </a:t>
            </a:r>
            <a:endParaRPr lang="en-US" sz="1800" b="0">
              <a:latin typeface="Helvetica" charset="0"/>
            </a:endParaRPr>
          </a:p>
        </p:txBody>
      </p:sp>
      <p:sp>
        <p:nvSpPr>
          <p:cNvPr id="551946" name="Text Box 10"/>
          <p:cNvSpPr txBox="1">
            <a:spLocks noChangeArrowheads="1"/>
          </p:cNvSpPr>
          <p:nvPr/>
        </p:nvSpPr>
        <p:spPr bwMode="auto">
          <a:xfrm>
            <a:off x="460375" y="3333750"/>
            <a:ext cx="8548688" cy="1600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He would either be a lunatic—on a level with the man who says he is a poached egg—or else he would be the Devil of Hell.  </a:t>
            </a:r>
            <a:endParaRPr lang="en-US" sz="1800" b="0" dirty="0">
              <a:latin typeface="Helvetica" charset="0"/>
            </a:endParaRPr>
          </a:p>
          <a:p>
            <a:pPr>
              <a:spcBef>
                <a:spcPct val="50000"/>
              </a:spcBef>
              <a:defRPr/>
            </a:pPr>
            <a:endParaRPr lang="en-US" sz="1800" b="0" dirty="0">
              <a:latin typeface="Helvetica" charset="0"/>
            </a:endParaRPr>
          </a:p>
        </p:txBody>
      </p:sp>
      <p:sp>
        <p:nvSpPr>
          <p:cNvPr id="551947" name="Text Box 11"/>
          <p:cNvSpPr txBox="1">
            <a:spLocks noChangeArrowheads="1"/>
          </p:cNvSpPr>
          <p:nvPr/>
        </p:nvSpPr>
        <p:spPr bwMode="auto">
          <a:xfrm>
            <a:off x="460375" y="4071938"/>
            <a:ext cx="8059738"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You must make your choice.  </a:t>
            </a:r>
            <a:endParaRPr lang="en-US" sz="1800" b="0" dirty="0">
              <a:latin typeface="Helvetica" charset="0"/>
            </a:endParaRPr>
          </a:p>
        </p:txBody>
      </p:sp>
      <p:sp>
        <p:nvSpPr>
          <p:cNvPr id="551948" name="Text Box 12"/>
          <p:cNvSpPr txBox="1">
            <a:spLocks noChangeArrowheads="1"/>
          </p:cNvSpPr>
          <p:nvPr/>
        </p:nvSpPr>
        <p:spPr bwMode="auto">
          <a:xfrm>
            <a:off x="460375" y="4441825"/>
            <a:ext cx="8313738" cy="83026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a:t>
            </a:r>
            <a:r>
              <a:rPr lang="en-US" sz="2400" dirty="0">
                <a:latin typeface="Helvetica" charset="0"/>
              </a:rPr>
              <a:t>Either this man was, and is, the Son of God; or else a madman or something worse.</a:t>
            </a:r>
            <a:r>
              <a:rPr lang="en-US" altLang="ja-JP" sz="2400" dirty="0">
                <a:solidFill>
                  <a:srgbClr val="FAFD00"/>
                </a:solidFill>
                <a:latin typeface="Helvetica" charset="0"/>
              </a:rPr>
              <a:t>"</a:t>
            </a:r>
            <a:endParaRPr lang="en-US" sz="1800" b="0" dirty="0">
              <a:latin typeface="Helvetica" charset="0"/>
            </a:endParaRPr>
          </a:p>
        </p:txBody>
      </p:sp>
      <p:sp>
        <p:nvSpPr>
          <p:cNvPr id="551949" name="Text Box 13"/>
          <p:cNvSpPr txBox="1">
            <a:spLocks noChangeArrowheads="1"/>
          </p:cNvSpPr>
          <p:nvPr/>
        </p:nvSpPr>
        <p:spPr bwMode="auto">
          <a:xfrm>
            <a:off x="469900" y="1136650"/>
            <a:ext cx="8347075" cy="8302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rgbClr val="FAFD00"/>
                </a:solidFill>
                <a:latin typeface="Helvetica" charset="0"/>
                <a:ea typeface="+mn-ea"/>
                <a:cs typeface="+mn-cs"/>
              </a:rPr>
              <a:t>"I am trying here to prevent anyone saying the really foolish thing that people often say about Him:</a:t>
            </a:r>
          </a:p>
        </p:txBody>
      </p:sp>
      <p:sp>
        <p:nvSpPr>
          <p:cNvPr id="551950" name="Text Box 14"/>
          <p:cNvSpPr txBox="1">
            <a:spLocks noChangeArrowheads="1"/>
          </p:cNvSpPr>
          <p:nvPr/>
        </p:nvSpPr>
        <p:spPr bwMode="auto">
          <a:xfrm>
            <a:off x="469900" y="2603500"/>
            <a:ext cx="8347075" cy="12001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A man who was merely a man and said the sort of things Jesus said would not be a great moral teacher.        </a:t>
            </a:r>
            <a:endParaRPr lang="en-US" dirty="0"/>
          </a:p>
        </p:txBody>
      </p:sp>
      <p:sp>
        <p:nvSpPr>
          <p:cNvPr id="180235"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407988" y="1163638"/>
            <a:ext cx="8362950" cy="45212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a:solidFill>
                  <a:srgbClr val="FAFD00"/>
                </a:solidFill>
                <a:latin typeface="Times New Roman" charset="0"/>
              </a:rPr>
              <a:t>So once again,</a:t>
            </a:r>
            <a:br>
              <a:rPr lang="en-US" sz="7200">
                <a:solidFill>
                  <a:srgbClr val="FAFD00"/>
                </a:solidFill>
                <a:latin typeface="Times New Roman" charset="0"/>
              </a:rPr>
            </a:br>
            <a:r>
              <a:rPr lang="en-US" sz="7200">
                <a:solidFill>
                  <a:srgbClr val="FAFD00"/>
                </a:solidFill>
                <a:latin typeface="Times New Roman" charset="0"/>
              </a:rPr>
              <a:t>the question:</a:t>
            </a:r>
            <a:br>
              <a:rPr lang="en-US" sz="7200">
                <a:solidFill>
                  <a:srgbClr val="FAFD00"/>
                </a:solidFill>
                <a:latin typeface="Times New Roman" charset="0"/>
              </a:rPr>
            </a:br>
            <a:r>
              <a:rPr lang="en-US" sz="7200">
                <a:solidFill>
                  <a:srgbClr val="FAFD00"/>
                </a:solidFill>
                <a:latin typeface="Times New Roman" charset="0"/>
              </a:rPr>
              <a:t>What do </a:t>
            </a:r>
            <a:r>
              <a:rPr lang="en-US" sz="7200" i="1" u="sng">
                <a:solidFill>
                  <a:srgbClr val="FAFD00"/>
                </a:solidFill>
                <a:latin typeface="Times New Roman" charset="0"/>
              </a:rPr>
              <a:t>YOU</a:t>
            </a:r>
            <a:r>
              <a:rPr lang="en-US" sz="7200">
                <a:solidFill>
                  <a:srgbClr val="FAFD00"/>
                </a:solidFill>
                <a:latin typeface="Times New Roman" charset="0"/>
              </a:rPr>
              <a:t> do with this Jesus?</a:t>
            </a:r>
            <a:endParaRPr lang="en-US" sz="5400">
              <a:solidFill>
                <a:srgbClr val="FAFD00"/>
              </a:solidFill>
              <a:latin typeface="Times New Roman" charset="0"/>
            </a:endParaRP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Times" charset="0"/>
              <a:ea typeface="+mn-ea"/>
              <a:cs typeface="+mn-cs"/>
            </a:endParaRPr>
          </a:p>
        </p:txBody>
      </p:sp>
      <p:sp>
        <p:nvSpPr>
          <p:cNvPr id="524293" name="Text Box 5"/>
          <p:cNvSpPr txBox="1">
            <a:spLocks noChangeArrowheads="1"/>
          </p:cNvSpPr>
          <p:nvPr/>
        </p:nvSpPr>
        <p:spPr bwMode="auto">
          <a:xfrm>
            <a:off x="401638" y="2312830"/>
            <a:ext cx="8742362" cy="36004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solidFill>
                  <a:srgbClr val="FFCC18"/>
                </a:solidFill>
                <a:effectLst>
                  <a:outerShdw blurRad="50800" dist="76200" dir="2700000" algn="tl" rotWithShape="0">
                    <a:srgbClr val="000000"/>
                  </a:outerShdw>
                </a:effectLst>
              </a:rPr>
              <a:t>                  </a:t>
            </a:r>
            <a:r>
              <a:rPr lang="en-US" sz="2400" dirty="0">
                <a:solidFill>
                  <a:srgbClr val="FFFF00"/>
                </a:solidFill>
                <a:effectLst>
                  <a:outerShdw blurRad="50800" dist="76200" dir="2700000" algn="tl" rotWithShape="0">
                    <a:srgbClr val="000000"/>
                  </a:outerShdw>
                </a:effectLst>
              </a:rPr>
              <a:t>•An Idea Called</a:t>
            </a:r>
            <a:r>
              <a:rPr lang="en-US" sz="2400" dirty="0">
                <a:solidFill>
                  <a:srgbClr val="FFCC18"/>
                </a:solidFill>
                <a:effectLst>
                  <a:outerShdw blurRad="50800" dist="76200" dir="2700000" algn="tl" rotWithShape="0">
                    <a:srgbClr val="000000"/>
                  </a:outerShdw>
                </a:effectLst>
              </a:rPr>
              <a:t> </a:t>
            </a:r>
            <a:r>
              <a:rPr lang="en-US" altLang="ja-JP" sz="2400" dirty="0">
                <a:solidFill>
                  <a:srgbClr val="1EAFCC"/>
                </a:solidFill>
                <a:effectLst>
                  <a:outerShdw blurRad="50800" dist="76200" dir="2700000" algn="tl" rotWithShape="0">
                    <a:srgbClr val="000000"/>
                  </a:outerShdw>
                </a:effectLst>
              </a:rPr>
              <a:t>"</a:t>
            </a:r>
            <a:r>
              <a:rPr lang="en-US" sz="2400" dirty="0">
                <a:solidFill>
                  <a:srgbClr val="1EAFCC"/>
                </a:solidFill>
                <a:effectLst>
                  <a:outerShdw blurRad="50800" dist="76200" dir="2700000" algn="tl" rotWithShape="0">
                    <a:srgbClr val="000000"/>
                  </a:outerShdw>
                </a:effectLst>
              </a:rPr>
              <a:t>The Bible File</a:t>
            </a:r>
            <a:r>
              <a:rPr lang="en-US" altLang="ja-JP" sz="2400" dirty="0">
                <a:solidFill>
                  <a:srgbClr val="1EAFCC"/>
                </a:solidFill>
                <a:effectLst>
                  <a:outerShdw blurRad="50800" dist="76200" dir="2700000" algn="tl" rotWithShape="0">
                    <a:srgbClr val="000000"/>
                  </a:outerShdw>
                </a:effectLst>
              </a:rPr>
              <a:t>"</a:t>
            </a:r>
            <a:endParaRPr lang="en-US" sz="2400" dirty="0">
              <a:solidFill>
                <a:srgbClr val="FFCC18"/>
              </a:solidFill>
              <a:effectLst>
                <a:outerShdw blurRad="50800" dist="76200" dir="2700000" algn="tl" rotWithShape="0">
                  <a:srgbClr val="000000"/>
                </a:outerShdw>
              </a:effectLst>
            </a:endParaRPr>
          </a:p>
          <a:p>
            <a:pPr>
              <a:spcBef>
                <a:spcPct val="50000"/>
              </a:spcBef>
              <a:defRPr/>
            </a:pPr>
            <a:r>
              <a:rPr lang="en-US" sz="2400" dirty="0">
                <a:solidFill>
                  <a:srgbClr val="FFFF00"/>
                </a:solidFill>
                <a:effectLst>
                  <a:outerShdw blurRad="50800" dist="76200" dir="2700000" algn="tl" rotWithShape="0">
                    <a:srgbClr val="000000"/>
                  </a:outerShdw>
                </a:effectLst>
              </a:rPr>
              <a:t>•</a:t>
            </a:r>
            <a:r>
              <a:rPr lang="en-US" sz="2400" dirty="0">
                <a:solidFill>
                  <a:srgbClr val="1EAFCC"/>
                </a:solidFill>
                <a:effectLst>
                  <a:outerShdw blurRad="50800" dist="76200" dir="2700000" algn="tl" rotWithShape="0">
                    <a:srgbClr val="000000"/>
                  </a:outerShdw>
                </a:effectLst>
              </a:rPr>
              <a:t>The Mental Key</a:t>
            </a:r>
            <a:r>
              <a:rPr lang="en-US" sz="2400" dirty="0">
                <a:solidFill>
                  <a:srgbClr val="FFCC18"/>
                </a:solidFill>
                <a:effectLst>
                  <a:outerShdw blurRad="50800" dist="76200" dir="2700000" algn="tl" rotWithShape="0">
                    <a:srgbClr val="000000"/>
                  </a:outerShdw>
                </a:effectLst>
              </a:rPr>
              <a:t> </a:t>
            </a:r>
            <a:r>
              <a:rPr lang="en-US" sz="2400" dirty="0">
                <a:solidFill>
                  <a:srgbClr val="FFFF00"/>
                </a:solidFill>
                <a:effectLst>
                  <a:outerShdw blurRad="50800" dist="76200" dir="2700000" algn="tl" rotWithShape="0">
                    <a:srgbClr val="000000"/>
                  </a:outerShdw>
                </a:effectLst>
              </a:rPr>
              <a:t>to Open </a:t>
            </a:r>
            <a:r>
              <a:rPr lang="en-US" altLang="ja-JP" sz="2400" dirty="0">
                <a:solidFill>
                  <a:srgbClr val="FFFF00"/>
                </a:solidFill>
                <a:effectLst>
                  <a:outerShdw blurRad="50800" dist="76200" dir="2700000" algn="tl" rotWithShape="0">
                    <a:srgbClr val="000000"/>
                  </a:outerShdw>
                </a:effectLst>
              </a:rPr>
              <a:t>"</a:t>
            </a:r>
            <a:r>
              <a:rPr lang="en-US" sz="2400" dirty="0">
                <a:solidFill>
                  <a:srgbClr val="FFFF00"/>
                </a:solidFill>
                <a:effectLst>
                  <a:outerShdw blurRad="50800" dist="76200" dir="2700000" algn="tl" rotWithShape="0">
                    <a:srgbClr val="000000"/>
                  </a:outerShdw>
                </a:effectLst>
              </a:rPr>
              <a:t>The Bible File</a:t>
            </a:r>
            <a:r>
              <a:rPr lang="en-US" altLang="ja-JP" sz="2400" dirty="0">
                <a:solidFill>
                  <a:srgbClr val="FFFF00"/>
                </a:solidFill>
                <a:effectLst>
                  <a:outerShdw blurRad="50800" dist="76200" dir="2700000" algn="tl" rotWithShape="0">
                    <a:srgbClr val="000000"/>
                  </a:outerShdw>
                </a:effectLst>
              </a:rPr>
              <a:t>"</a:t>
            </a:r>
            <a:r>
              <a:rPr lang="en-US" sz="2400" dirty="0">
                <a:solidFill>
                  <a:srgbClr val="FFFF00"/>
                </a:solidFill>
                <a:effectLst>
                  <a:outerShdw blurRad="50800" dist="76200" dir="2700000" algn="tl" rotWithShape="0">
                    <a:srgbClr val="000000"/>
                  </a:outerShdw>
                </a:effectLst>
              </a:rPr>
              <a:t>…C 7 S J</a:t>
            </a:r>
          </a:p>
          <a:p>
            <a:pPr>
              <a:spcBef>
                <a:spcPct val="50000"/>
              </a:spcBef>
              <a:defRPr/>
            </a:pPr>
            <a:r>
              <a:rPr lang="en-US" sz="2400" dirty="0">
                <a:solidFill>
                  <a:srgbClr val="FFFF00"/>
                </a:solidFill>
                <a:effectLst>
                  <a:outerShdw blurRad="50800" dist="76200" dir="2700000" algn="tl" rotWithShape="0">
                    <a:srgbClr val="000000"/>
                  </a:outerShdw>
                </a:effectLst>
              </a:rPr>
              <a:t>•A</a:t>
            </a:r>
            <a:r>
              <a:rPr lang="en-US" sz="2400" dirty="0">
                <a:solidFill>
                  <a:srgbClr val="FFCC18"/>
                </a:solidFill>
                <a:effectLst>
                  <a:outerShdw blurRad="50800" dist="76200" dir="2700000" algn="tl" rotWithShape="0">
                    <a:srgbClr val="000000"/>
                  </a:outerShdw>
                </a:effectLst>
              </a:rPr>
              <a:t> </a:t>
            </a:r>
            <a:r>
              <a:rPr lang="en-US" sz="2400" dirty="0">
                <a:solidFill>
                  <a:srgbClr val="1EAFCC"/>
                </a:solidFill>
                <a:effectLst>
                  <a:outerShdw blurRad="50800" dist="76200" dir="2700000" algn="tl" rotWithShape="0">
                    <a:srgbClr val="000000"/>
                  </a:outerShdw>
                </a:effectLst>
              </a:rPr>
              <a:t>Mental Map</a:t>
            </a:r>
            <a:r>
              <a:rPr lang="en-US" sz="2400" dirty="0">
                <a:solidFill>
                  <a:srgbClr val="FFCC18"/>
                </a:solidFill>
                <a:effectLst>
                  <a:outerShdw blurRad="50800" dist="76200" dir="2700000" algn="tl" rotWithShape="0">
                    <a:srgbClr val="000000"/>
                  </a:outerShdw>
                </a:effectLst>
              </a:rPr>
              <a:t> </a:t>
            </a:r>
            <a:r>
              <a:rPr lang="en-US" sz="2400" dirty="0">
                <a:solidFill>
                  <a:srgbClr val="FFFF00"/>
                </a:solidFill>
                <a:effectLst>
                  <a:outerShdw blurRad="50800" dist="76200" dir="2700000" algn="tl" rotWithShape="0">
                    <a:srgbClr val="000000"/>
                  </a:outerShdw>
                </a:effectLst>
              </a:rPr>
              <a:t>locating The Major Biblical Events</a:t>
            </a:r>
          </a:p>
          <a:p>
            <a:pPr>
              <a:spcBef>
                <a:spcPct val="50000"/>
              </a:spcBef>
              <a:defRPr/>
            </a:pPr>
            <a:r>
              <a:rPr lang="en-US" sz="2400" dirty="0">
                <a:solidFill>
                  <a:srgbClr val="FFFF00"/>
                </a:solidFill>
                <a:effectLst>
                  <a:outerShdw blurRad="50800" dist="76200" dir="2700000" algn="tl" rotWithShape="0">
                    <a:srgbClr val="000000"/>
                  </a:outerShdw>
                </a:effectLst>
              </a:rPr>
              <a:t>•The Bible</a:t>
            </a:r>
            <a:r>
              <a:rPr lang="fr-FR" altLang="ja-JP" sz="2400" dirty="0">
                <a:solidFill>
                  <a:srgbClr val="FFFF00"/>
                </a:solidFill>
                <a:effectLst>
                  <a:outerShdw blurRad="50800" dist="76200" dir="2700000" algn="tl" rotWithShape="0">
                    <a:srgbClr val="000000"/>
                  </a:outerShdw>
                </a:effectLst>
              </a:rPr>
              <a:t>'</a:t>
            </a:r>
            <a:r>
              <a:rPr lang="en-US" sz="2400" dirty="0">
                <a:solidFill>
                  <a:srgbClr val="FFFF00"/>
                </a:solidFill>
                <a:effectLst>
                  <a:outerShdw blurRad="50800" dist="76200" dir="2700000" algn="tl" rotWithShape="0">
                    <a:srgbClr val="000000"/>
                  </a:outerShdw>
                </a:effectLst>
              </a:rPr>
              <a:t>s </a:t>
            </a:r>
            <a:r>
              <a:rPr lang="en-US" altLang="ja-JP" sz="2400" dirty="0">
                <a:solidFill>
                  <a:srgbClr val="FFFF00"/>
                </a:solidFill>
                <a:effectLst>
                  <a:outerShdw blurRad="50800" dist="76200" dir="2700000" algn="tl" rotWithShape="0">
                    <a:srgbClr val="000000"/>
                  </a:outerShdw>
                </a:effectLst>
              </a:rPr>
              <a:t>"</a:t>
            </a:r>
            <a:r>
              <a:rPr lang="en-US" sz="2400" i="1" dirty="0">
                <a:solidFill>
                  <a:srgbClr val="FFFF00"/>
                </a:solidFill>
                <a:effectLst>
                  <a:outerShdw blurRad="50800" dist="76200" dir="2700000" algn="tl" rotWithShape="0">
                    <a:srgbClr val="000000"/>
                  </a:outerShdw>
                </a:effectLst>
              </a:rPr>
              <a:t>STORY</a:t>
            </a:r>
            <a:r>
              <a:rPr lang="en-US" altLang="ja-JP" sz="2400" dirty="0">
                <a:solidFill>
                  <a:srgbClr val="FFFF00"/>
                </a:solidFill>
                <a:effectLst>
                  <a:outerShdw blurRad="50800" dist="76200" dir="2700000" algn="tl" rotWithShape="0">
                    <a:srgbClr val="000000"/>
                  </a:outerShdw>
                </a:effectLst>
              </a:rPr>
              <a:t>"</a:t>
            </a:r>
            <a:r>
              <a:rPr lang="en-US" sz="2400" dirty="0">
                <a:solidFill>
                  <a:srgbClr val="FFFF00"/>
                </a:solidFill>
                <a:effectLst>
                  <a:outerShdw blurRad="50800" dist="76200" dir="2700000" algn="tl" rotWithShape="0">
                    <a:srgbClr val="000000"/>
                  </a:outerShdw>
                </a:effectLst>
              </a:rPr>
              <a:t> Core:</a:t>
            </a:r>
            <a:r>
              <a:rPr lang="en-US" sz="2400" dirty="0">
                <a:solidFill>
                  <a:srgbClr val="FFCC18"/>
                </a:solidFill>
                <a:effectLst>
                  <a:outerShdw blurRad="50800" dist="76200" dir="2700000" algn="tl" rotWithShape="0">
                    <a:srgbClr val="000000"/>
                  </a:outerShdw>
                </a:effectLst>
              </a:rPr>
              <a:t> </a:t>
            </a:r>
            <a:r>
              <a:rPr lang="en-US" altLang="ja-JP" sz="2400" dirty="0">
                <a:solidFill>
                  <a:srgbClr val="1EAFCC"/>
                </a:solidFill>
                <a:effectLst>
                  <a:outerShdw blurRad="50800" dist="76200" dir="2700000" algn="tl" rotWithShape="0">
                    <a:srgbClr val="000000"/>
                  </a:outerShdw>
                </a:effectLst>
              </a:rPr>
              <a:t>"</a:t>
            </a:r>
            <a:r>
              <a:rPr lang="en-US" sz="2400" dirty="0">
                <a:solidFill>
                  <a:srgbClr val="1EAFCC"/>
                </a:solidFill>
                <a:effectLst>
                  <a:outerShdw blurRad="50800" dist="76200" dir="2700000" algn="tl" rotWithShape="0">
                    <a:srgbClr val="000000"/>
                  </a:outerShdw>
                </a:effectLst>
              </a:rPr>
              <a:t>The Quick Chronology</a:t>
            </a:r>
            <a:r>
              <a:rPr lang="en-US" altLang="ja-JP" sz="2400" dirty="0">
                <a:solidFill>
                  <a:srgbClr val="1EAFCC"/>
                </a:solidFill>
                <a:effectLst>
                  <a:outerShdw blurRad="50800" dist="76200" dir="2700000" algn="tl" rotWithShape="0">
                    <a:srgbClr val="000000"/>
                  </a:outerShdw>
                </a:effectLst>
              </a:rPr>
              <a:t>"</a:t>
            </a:r>
            <a:r>
              <a:rPr lang="en-US" sz="2400" dirty="0">
                <a:solidFill>
                  <a:srgbClr val="FFCC18"/>
                </a:solidFill>
                <a:effectLst>
                  <a:outerShdw blurRad="50800" dist="76200" dir="2700000" algn="tl" rotWithShape="0">
                    <a:srgbClr val="000000"/>
                  </a:outerShdw>
                </a:effectLst>
              </a:rPr>
              <a:t> </a:t>
            </a:r>
          </a:p>
          <a:p>
            <a:pPr>
              <a:spcBef>
                <a:spcPct val="50000"/>
              </a:spcBef>
              <a:defRPr/>
            </a:pPr>
            <a:r>
              <a:rPr lang="en-US" sz="2400" dirty="0">
                <a:solidFill>
                  <a:srgbClr val="FFFF00"/>
                </a:solidFill>
                <a:effectLst>
                  <a:outerShdw blurRad="50800" dist="76200" dir="2700000" algn="tl" rotWithShape="0">
                    <a:srgbClr val="000000"/>
                  </a:outerShdw>
                </a:effectLst>
              </a:rPr>
              <a:t>•</a:t>
            </a:r>
            <a:r>
              <a:rPr lang="en-US" sz="2400" dirty="0">
                <a:solidFill>
                  <a:srgbClr val="1EAFCC"/>
                </a:solidFill>
                <a:effectLst>
                  <a:outerShdw blurRad="50800" dist="76200" dir="2700000" algn="tl" rotWithShape="0">
                    <a:srgbClr val="000000"/>
                  </a:outerShdw>
                </a:effectLst>
              </a:rPr>
              <a:t>Abrahamic Foundations</a:t>
            </a:r>
            <a:r>
              <a:rPr lang="en-US" sz="2400" dirty="0">
                <a:solidFill>
                  <a:srgbClr val="FFCC18"/>
                </a:solidFill>
                <a:effectLst>
                  <a:outerShdw blurRad="50800" dist="76200" dir="2700000" algn="tl" rotWithShape="0">
                    <a:srgbClr val="000000"/>
                  </a:outerShdw>
                </a:effectLst>
              </a:rPr>
              <a:t> </a:t>
            </a:r>
            <a:r>
              <a:rPr lang="en-US" sz="2400" dirty="0">
                <a:solidFill>
                  <a:srgbClr val="FFFF00"/>
                </a:solidFill>
                <a:effectLst>
                  <a:outerShdw blurRad="50800" dist="76200" dir="2700000" algn="tl" rotWithShape="0">
                    <a:srgbClr val="000000"/>
                  </a:outerShdw>
                </a:effectLst>
              </a:rPr>
              <a:t>of Scripture leading directly</a:t>
            </a:r>
            <a:br>
              <a:rPr lang="en-US" sz="2400" dirty="0">
                <a:solidFill>
                  <a:srgbClr val="FFFF00"/>
                </a:solidFill>
                <a:effectLst>
                  <a:outerShdw blurRad="50800" dist="76200" dir="2700000" algn="tl" rotWithShape="0">
                    <a:srgbClr val="000000"/>
                  </a:outerShdw>
                </a:effectLst>
              </a:rPr>
            </a:br>
            <a:r>
              <a:rPr lang="en-US" sz="2400" dirty="0">
                <a:solidFill>
                  <a:srgbClr val="FFFF00"/>
                </a:solidFill>
                <a:effectLst>
                  <a:outerShdw blurRad="50800" dist="76200" dir="2700000" algn="tl" rotWithShape="0">
                    <a:srgbClr val="000000"/>
                  </a:outerShdw>
                </a:effectLst>
              </a:rPr>
              <a:t>	to The Ministry of The Lord Jesus Christ</a:t>
            </a:r>
          </a:p>
          <a:p>
            <a:pPr>
              <a:spcBef>
                <a:spcPct val="50000"/>
              </a:spcBef>
              <a:defRPr/>
            </a:pPr>
            <a:endParaRPr lang="en-US" sz="2400" dirty="0">
              <a:solidFill>
                <a:srgbClr val="FFCC18"/>
              </a:solidFill>
              <a:effectLst>
                <a:outerShdw blurRad="50800" dist="76200" dir="2700000" algn="tl" rotWithShape="0">
                  <a:srgbClr val="000000"/>
                </a:outerShdw>
              </a:effectLst>
            </a:endParaRPr>
          </a:p>
        </p:txBody>
      </p:sp>
      <p:sp>
        <p:nvSpPr>
          <p:cNvPr id="524294" name="AutoShape 6"/>
          <p:cNvSpPr>
            <a:spLocks noChangeArrowheads="1"/>
          </p:cNvSpPr>
          <p:nvPr/>
        </p:nvSpPr>
        <p:spPr bwMode="auto">
          <a:xfrm>
            <a:off x="427038" y="2205350"/>
            <a:ext cx="8248650" cy="321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25"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432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4301"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84</a:t>
            </a:r>
          </a:p>
        </p:txBody>
      </p:sp>
      <p:sp>
        <p:nvSpPr>
          <p:cNvPr id="184329"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24304" name="Text Box 16"/>
          <p:cNvSpPr txBox="1">
            <a:spLocks noChangeArrowheads="1"/>
          </p:cNvSpPr>
          <p:nvPr/>
        </p:nvSpPr>
        <p:spPr bwMode="auto">
          <a:xfrm>
            <a:off x="2720975" y="358775"/>
            <a:ext cx="6418263" cy="10779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i="1" dirty="0">
                <a:solidFill>
                  <a:srgbClr val="FFFFFF"/>
                </a:solidFill>
              </a:rPr>
              <a:t>By now in The Bible…Basically, you have in your thinking…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2000" fill="hold"/>
                                        <p:tgtEl>
                                          <p:spTgt spid="524294"/>
                                        </p:tgtEl>
                                        <p:attrNameLst>
                                          <p:attrName>ppt_w</p:attrName>
                                        </p:attrNameLst>
                                      </p:cBhvr>
                                      <p:tavLst>
                                        <p:tav tm="0">
                                          <p:val>
                                            <p:fltVal val="0"/>
                                          </p:val>
                                        </p:tav>
                                        <p:tav tm="100000">
                                          <p:val>
                                            <p:strVal val="#ppt_w"/>
                                          </p:val>
                                        </p:tav>
                                      </p:tavLst>
                                    </p:anim>
                                    <p:anim calcmode="lin" valueType="num">
                                      <p:cBhvr>
                                        <p:cTn id="36"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3225"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4745" name="Text Box 9"/>
          <p:cNvSpPr txBox="1">
            <a:spLocks noChangeArrowheads="1"/>
          </p:cNvSpPr>
          <p:nvPr/>
        </p:nvSpPr>
        <p:spPr bwMode="auto">
          <a:xfrm>
            <a:off x="1436688" y="5329240"/>
            <a:ext cx="65119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a:solidFill>
                  <a:srgbClr val="FAFD00"/>
                </a:solidFill>
                <a:latin typeface="Times New Roman" charset="0"/>
              </a:rPr>
              <a:t>A Ministry Presentation of The Bible…Basically Inc.                Fort Worth, Texas</a:t>
            </a:r>
            <a:endParaRPr lang="en-US" sz="1800">
              <a:solidFill>
                <a:srgbClr val="FAFD00"/>
              </a:solidFill>
              <a:latin typeface="Times New Roman" charset="0"/>
            </a:endParaRPr>
          </a:p>
        </p:txBody>
      </p:sp>
      <p:sp>
        <p:nvSpPr>
          <p:cNvPr id="186371" name="Text Box 2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44766"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85</a:t>
            </a:r>
          </a:p>
        </p:txBody>
      </p:sp>
      <p:sp>
        <p:nvSpPr>
          <p:cNvPr id="10"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2208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2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2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6628"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6629"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6630"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4"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ea typeface="+mn-ea"/>
                <a:cs typeface="+mn-cs"/>
              </a:rPr>
              <a:t> The First Table – </a:t>
            </a:r>
          </a:p>
          <a:p>
            <a:pPr algn="ctr">
              <a:defRPr/>
            </a:pPr>
            <a:r>
              <a:rPr lang="en-US" sz="2000" i="1">
                <a:solidFill>
                  <a:srgbClr val="000099"/>
                </a:solidFill>
                <a:latin typeface="Helvetica" charset="0"/>
                <a:ea typeface="+mn-ea"/>
                <a:cs typeface="+mn-cs"/>
              </a:rPr>
              <a:t>Duties to God (Verses 1-12)</a:t>
            </a:r>
          </a:p>
        </p:txBody>
      </p:sp>
      <p:sp>
        <p:nvSpPr>
          <p:cNvPr id="26632"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6"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ea typeface="+mn-ea"/>
                <a:cs typeface="+mn-cs"/>
              </a:rPr>
              <a:t>  The Second Table – </a:t>
            </a:r>
          </a:p>
          <a:p>
            <a:pPr algn="ctr">
              <a:defRPr/>
            </a:pPr>
            <a:r>
              <a:rPr lang="en-US" sz="2000" i="1">
                <a:solidFill>
                  <a:srgbClr val="000099"/>
                </a:solidFill>
                <a:latin typeface="Helvetica" charset="0"/>
                <a:ea typeface="+mn-ea"/>
                <a:cs typeface="+mn-cs"/>
              </a:rPr>
              <a:t>Duties to Men (verses 13-17)</a:t>
            </a:r>
          </a:p>
        </p:txBody>
      </p:sp>
      <p:sp>
        <p:nvSpPr>
          <p:cNvPr id="26634"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35" name="Rectangle 12"/>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36" name="Rectangle 13"/>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6637" name="Rectangle 14"/>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6638"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67" name="Rectangle 31"/>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THE MOSAIC COVENANT</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423968" name="Rectangle 32"/>
          <p:cNvSpPr>
            <a:spLocks noChangeArrowheads="1"/>
          </p:cNvSpPr>
          <p:nvPr/>
        </p:nvSpPr>
        <p:spPr bwMode="auto">
          <a:xfrm>
            <a:off x="3109913" y="1008063"/>
            <a:ext cx="293211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Helvetica" charset="0"/>
              </a:rPr>
              <a:t>EXODUS CHAPTER 20: </a:t>
            </a:r>
          </a:p>
          <a:p>
            <a:pPr algn="ctr">
              <a:defRPr/>
            </a:pPr>
            <a:r>
              <a:rPr lang="en-US" sz="2500">
                <a:solidFill>
                  <a:srgbClr val="000099"/>
                </a:solidFill>
                <a:latin typeface="Helvetica" charset="0"/>
              </a:rPr>
              <a:t>THE DECALOGUE</a:t>
            </a:r>
            <a:endParaRPr lang="en-US" sz="1900">
              <a:solidFill>
                <a:srgbClr val="000099"/>
              </a:solidFill>
              <a:latin typeface="Helvetica" charset="0"/>
            </a:endParaRP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Times New Roman" charset="0"/>
              </a:rPr>
              <a:t>"</a:t>
            </a:r>
            <a:r>
              <a:rPr lang="en-US" sz="4800" b="0" dirty="0">
                <a:solidFill>
                  <a:srgbClr val="000099"/>
                </a:solidFill>
                <a:latin typeface="Times New Roman" charset="0"/>
              </a:rPr>
              <a:t>M</a:t>
            </a:r>
            <a:r>
              <a:rPr lang="en-US" altLang="ja-JP" sz="4800" b="0" dirty="0">
                <a:solidFill>
                  <a:srgbClr val="000099"/>
                </a:solidFill>
                <a:latin typeface="Times New Roman" charset="0"/>
              </a:rPr>
              <a:t>"</a:t>
            </a:r>
            <a:endParaRPr lang="en-US" sz="4800" b="0" dirty="0">
              <a:solidFill>
                <a:srgbClr val="000099"/>
              </a:solidFill>
              <a:latin typeface="Times New Roman" charset="0"/>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a:t>
            </a:r>
            <a:r>
              <a:rPr lang="en-US" sz="6600" b="0" dirty="0">
                <a:solidFill>
                  <a:schemeClr val="folHlink"/>
                </a:solidFill>
                <a:latin typeface="Times New Roman" charset="0"/>
              </a:rPr>
              <a:t>C</a:t>
            </a:r>
            <a:r>
              <a:rPr lang="en-US" altLang="ja-JP" sz="6600" b="0" dirty="0">
                <a:solidFill>
                  <a:schemeClr val="folHlink"/>
                </a:solidFill>
                <a:latin typeface="Times New Roman" charset="0"/>
              </a:rPr>
              <a:t>"</a:t>
            </a:r>
            <a:endParaRPr lang="en-US" sz="6600" b="0" dirty="0">
              <a:solidFill>
                <a:schemeClr val="folHlink"/>
              </a:solidFill>
              <a:latin typeface="Times New Roman" charset="0"/>
            </a:endParaRPr>
          </a:p>
        </p:txBody>
      </p:sp>
      <p:sp>
        <p:nvSpPr>
          <p:cNvPr id="423971" name="Text Box 35"/>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solidFill>
                  <a:srgbClr val="000099"/>
                </a:solidFill>
                <a:latin typeface="Times New Roman" charset="0"/>
              </a:rPr>
              <a:t>"</a:t>
            </a:r>
            <a:r>
              <a:rPr lang="en-US" sz="2800" dirty="0">
                <a:solidFill>
                  <a:srgbClr val="000099"/>
                </a:solidFill>
                <a:latin typeface="Times New Roman" charset="0"/>
              </a:rPr>
              <a:t>The Ten Commandments</a:t>
            </a:r>
            <a:r>
              <a:rPr lang="en-US" altLang="ja-JP" sz="2800" dirty="0">
                <a:solidFill>
                  <a:srgbClr val="000099"/>
                </a:solidFill>
                <a:latin typeface="Times New Roman" charset="0"/>
              </a:rPr>
              <a:t>"</a:t>
            </a:r>
            <a:endParaRPr lang="en-US" sz="2800" dirty="0">
              <a:solidFill>
                <a:srgbClr val="000099"/>
              </a:solidFill>
              <a:latin typeface="Times New Roman" charset="0"/>
            </a:endParaRPr>
          </a:p>
        </p:txBody>
      </p:sp>
      <p:sp>
        <p:nvSpPr>
          <p:cNvPr id="423972" name="Rectangle 36"/>
          <p:cNvSpPr>
            <a:spLocks noChangeArrowheads="1"/>
          </p:cNvSpPr>
          <p:nvPr/>
        </p:nvSpPr>
        <p:spPr bwMode="auto">
          <a:xfrm>
            <a:off x="2390775" y="4346575"/>
            <a:ext cx="4364038" cy="766763"/>
          </a:xfrm>
          <a:prstGeom prst="rect">
            <a:avLst/>
          </a:prstGeom>
          <a:noFill/>
          <a:ln w="12700">
            <a:noFill/>
            <a:miter lim="800000"/>
            <a:headEnd/>
            <a:tailEnd/>
          </a:ln>
          <a:effectLst/>
        </p:spPr>
        <p:txBody>
          <a:bodyPr wrap="none" lIns="90487" tIns="44450" rIns="90487" bIns="44450">
            <a:spAutoFit/>
          </a:bodyPr>
          <a:lstStyle/>
          <a:p>
            <a:pPr algn="ctr">
              <a:defRPr/>
            </a:pPr>
            <a:r>
              <a:rPr lang="en-US" sz="1900" dirty="0">
                <a:solidFill>
                  <a:schemeClr val="folHlink"/>
                </a:solidFill>
                <a:latin typeface="Helvetica" charset="0"/>
              </a:rPr>
              <a:t>CHAPTERS 21–24: </a:t>
            </a:r>
          </a:p>
          <a:p>
            <a:pPr algn="ctr">
              <a:defRPr/>
            </a:pPr>
            <a:r>
              <a:rPr lang="en-US" sz="2500" dirty="0">
                <a:latin typeface="Helvetica" charset="0"/>
              </a:rPr>
              <a:t>THE </a:t>
            </a:r>
            <a:r>
              <a:rPr lang="en-US" sz="2500" u="sng" dirty="0">
                <a:latin typeface="Helvetica" charset="0"/>
              </a:rPr>
              <a:t>SOCIAL</a:t>
            </a:r>
            <a:r>
              <a:rPr lang="en-US" sz="2500" dirty="0">
                <a:latin typeface="Helvetica" charset="0"/>
              </a:rPr>
              <a:t> ORDINANCES</a:t>
            </a:r>
            <a:endParaRPr lang="en-US" sz="1900" dirty="0">
              <a:solidFill>
                <a:schemeClr val="folHlink"/>
              </a:solidFill>
              <a:latin typeface="Helvetica" charset="0"/>
            </a:endParaRPr>
          </a:p>
        </p:txBody>
      </p:sp>
      <p:sp>
        <p:nvSpPr>
          <p:cNvPr id="423973" name="Text Box 37"/>
          <p:cNvSpPr txBox="1">
            <a:spLocks noChangeArrowheads="1"/>
          </p:cNvSpPr>
          <p:nvPr/>
        </p:nvSpPr>
        <p:spPr bwMode="auto">
          <a:xfrm>
            <a:off x="2654300" y="5168900"/>
            <a:ext cx="6337300" cy="1150938"/>
          </a:xfrm>
          <a:prstGeom prst="rect">
            <a:avLst/>
          </a:prstGeom>
          <a:noFill/>
          <a:ln w="9525">
            <a:noFill/>
            <a:miter lim="800000"/>
            <a:headEnd/>
            <a:tailEnd/>
          </a:ln>
          <a:effectLst/>
        </p:spPr>
        <p:txBody>
          <a:bodyPr>
            <a:spAutoFit/>
          </a:bodyPr>
          <a:lstStyle/>
          <a:p>
            <a:pPr>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Personal rights</a:t>
            </a:r>
          </a:p>
          <a:p>
            <a:pPr>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Property rights</a:t>
            </a:r>
          </a:p>
          <a:p>
            <a:pPr>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Requirements for personal integrity...</a:t>
            </a:r>
          </a:p>
        </p:txBody>
      </p:sp>
      <p:grpSp>
        <p:nvGrpSpPr>
          <p:cNvPr id="2"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23977" name="Text Box 41"/>
          <p:cNvSpPr txBox="1">
            <a:spLocks noChangeArrowheads="1"/>
          </p:cNvSpPr>
          <p:nvPr/>
        </p:nvSpPr>
        <p:spPr bwMode="auto">
          <a:xfrm>
            <a:off x="785813" y="5092700"/>
            <a:ext cx="1719262"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mn-ea"/>
                <a:cs typeface="+mn-cs"/>
              </a:rPr>
              <a:t>CIVIL</a:t>
            </a:r>
          </a:p>
        </p:txBody>
      </p:sp>
      <p:grpSp>
        <p:nvGrpSpPr>
          <p:cNvPr id="2664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61" name="Rectangle 5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6662" name="Rectangle 51"/>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423991" name="Oval 55"/>
          <p:cNvSpPr>
            <a:spLocks noChangeArrowheads="1"/>
          </p:cNvSpPr>
          <p:nvPr/>
        </p:nvSpPr>
        <p:spPr bwMode="auto">
          <a:xfrm>
            <a:off x="2874963" y="4538663"/>
            <a:ext cx="1863725"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5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399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07</a:t>
            </a:r>
          </a:p>
        </p:txBody>
      </p:sp>
      <p:sp>
        <p:nvSpPr>
          <p:cNvPr id="2665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15592</TotalTime>
  <Words>10469</Words>
  <Application>Microsoft Macintosh PowerPoint</Application>
  <PresentationFormat>On-screen Show (4:3)</PresentationFormat>
  <Paragraphs>1658</Paragraphs>
  <Slides>89</Slides>
  <Notes>89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89</vt:i4>
      </vt:variant>
    </vt:vector>
  </HeadingPairs>
  <TitlesOfParts>
    <vt:vector size="106" baseType="lpstr">
      <vt:lpstr>Chicago</vt:lpstr>
      <vt:lpstr>HallmarkeCondBold</vt:lpstr>
      <vt:lpstr>Kosher-Normal</vt:lpstr>
      <vt:lpstr>Krone</vt:lpstr>
      <vt:lpstr>Arial</vt:lpstr>
      <vt:lpstr>Arial Black</vt:lpstr>
      <vt:lpstr>Comic Sans MS</vt:lpstr>
      <vt:lpstr>Engravers MT</vt:lpstr>
      <vt:lpstr>Helvetica</vt:lpstr>
      <vt:lpstr>Impact</vt:lpstr>
      <vt:lpstr>Monotype Sorts</vt:lpstr>
      <vt:lpstr>Times</vt:lpstr>
      <vt:lpstr>Times New Roman</vt:lpstr>
      <vt:lpstr>Wingdings</vt:lpstr>
      <vt:lpstr>Pulse</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HELP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554</cp:revision>
  <dcterms:created xsi:type="dcterms:W3CDTF">2008-07-09T22:44:28Z</dcterms:created>
  <dcterms:modified xsi:type="dcterms:W3CDTF">2022-09-04T09:11:25Z</dcterms:modified>
</cp:coreProperties>
</file>