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6" r:id="rId2"/>
    <p:sldMasterId id="2147483885" r:id="rId3"/>
    <p:sldMasterId id="2147483931" r:id="rId4"/>
  </p:sldMasterIdLst>
  <p:notesMasterIdLst>
    <p:notesMasterId r:id="rId34"/>
  </p:notesMasterIdLst>
  <p:sldIdLst>
    <p:sldId id="300" r:id="rId5"/>
    <p:sldId id="261" r:id="rId6"/>
    <p:sldId id="301" r:id="rId7"/>
    <p:sldId id="302" r:id="rId8"/>
    <p:sldId id="275" r:id="rId9"/>
    <p:sldId id="276" r:id="rId10"/>
    <p:sldId id="277" r:id="rId11"/>
    <p:sldId id="269" r:id="rId12"/>
    <p:sldId id="270" r:id="rId13"/>
    <p:sldId id="271" r:id="rId14"/>
    <p:sldId id="273" r:id="rId15"/>
    <p:sldId id="274" r:id="rId16"/>
    <p:sldId id="285" r:id="rId17"/>
    <p:sldId id="286" r:id="rId18"/>
    <p:sldId id="290" r:id="rId19"/>
    <p:sldId id="291" r:id="rId20"/>
    <p:sldId id="303" r:id="rId21"/>
    <p:sldId id="292" r:id="rId22"/>
    <p:sldId id="287" r:id="rId23"/>
    <p:sldId id="288" r:id="rId24"/>
    <p:sldId id="293" r:id="rId25"/>
    <p:sldId id="294" r:id="rId26"/>
    <p:sldId id="299" r:id="rId27"/>
    <p:sldId id="298" r:id="rId28"/>
    <p:sldId id="297" r:id="rId29"/>
    <p:sldId id="296" r:id="rId30"/>
    <p:sldId id="289" r:id="rId31"/>
    <p:sldId id="284" r:id="rId32"/>
    <p:sldId id="30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7B"/>
    <a:srgbClr val="3333CC"/>
    <a:srgbClr val="F7D7FD"/>
    <a:srgbClr val="D4ABFD"/>
    <a:srgbClr val="038F04"/>
    <a:srgbClr val="CC0B12"/>
    <a:srgbClr val="06FD07"/>
    <a:srgbClr val="C06DFD"/>
    <a:srgbClr val="E71AFD"/>
    <a:srgbClr val="FDE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69928" autoAdjust="0"/>
  </p:normalViewPr>
  <p:slideViewPr>
    <p:cSldViewPr>
      <p:cViewPr varScale="1">
        <p:scale>
          <a:sx n="76" d="100"/>
          <a:sy n="76" d="100"/>
        </p:scale>
        <p:origin x="-21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5EDA1C-44CE-604C-83B8-C9312A62A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92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19E68E-8493-7D46-BC24-6257A52363D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cs typeface="ＭＳ Ｐゴシック" charset="0"/>
              </a:rPr>
              <a:t>Wilkommen</a:t>
            </a:r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1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6BB7E2-54CB-CF4C-B503-89B320E4084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u="sng" dirty="0" err="1" smtClean="0">
                <a:latin typeface="Times" charset="0"/>
                <a:cs typeface="ＭＳ Ｐゴシック" charset="0"/>
              </a:rPr>
              <a:t>Zusammenfassung</a:t>
            </a:r>
            <a:r>
              <a:rPr lang="en-US" dirty="0" smtClean="0">
                <a:latin typeface="Times" charset="0"/>
                <a:cs typeface="ＭＳ Ｐゴシック" charset="0"/>
              </a:rPr>
              <a:t>: Also </a:t>
            </a:r>
            <a:r>
              <a:rPr lang="en-US" dirty="0" err="1" smtClean="0">
                <a:latin typeface="Times" charset="0"/>
                <a:cs typeface="ＭＳ Ｐゴシック" charset="0"/>
              </a:rPr>
              <a:t>dann</a:t>
            </a:r>
            <a:r>
              <a:rPr lang="en-US" dirty="0" smtClean="0">
                <a:latin typeface="Times" charset="0"/>
                <a:cs typeface="ＭＳ Ｐゴシック" charset="0"/>
              </a:rPr>
              <a:t>, was </a:t>
            </a:r>
            <a:r>
              <a:rPr lang="en-US" i="1" dirty="0" err="1" smtClean="0">
                <a:latin typeface="Times" charset="0"/>
                <a:cs typeface="ＭＳ Ｐゴシック" charset="0"/>
              </a:rPr>
              <a:t>ist</a:t>
            </a:r>
            <a:r>
              <a:rPr lang="en-US" i="0" dirty="0" smtClean="0">
                <a:latin typeface="Times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Times" charset="0"/>
                <a:cs typeface="ＭＳ Ｐゴシック" charset="0"/>
              </a:rPr>
              <a:t>eine</a:t>
            </a:r>
            <a:r>
              <a:rPr lang="en-US" i="0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Times" charset="0"/>
                <a:cs typeface="ＭＳ Ｐゴシック" charset="0"/>
              </a:rPr>
              <a:t>Auslegungspredigt</a:t>
            </a:r>
            <a:r>
              <a:rPr lang="en-US" i="0" baseline="0" dirty="0" smtClean="0">
                <a:latin typeface="Times" charset="0"/>
                <a:cs typeface="ＭＳ Ｐゴシック" charset="0"/>
              </a:rPr>
              <a:t> und was </a:t>
            </a:r>
            <a:r>
              <a:rPr lang="en-US" i="0" baseline="0" dirty="0" err="1" smtClean="0">
                <a:latin typeface="Times" charset="0"/>
                <a:cs typeface="ＭＳ Ｐゴシック" charset="0"/>
              </a:rPr>
              <a:t>nicht</a:t>
            </a:r>
            <a:r>
              <a:rPr lang="en-US" dirty="0" smtClean="0">
                <a:latin typeface="Times" charset="0"/>
                <a:cs typeface="ＭＳ Ｐゴシック" charset="0"/>
              </a:rPr>
              <a:t>?</a:t>
            </a:r>
            <a:endParaRPr lang="en-US" dirty="0">
              <a:latin typeface="Times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78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1AD6CD-65D0-304B-B421-B938B3DE06DF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3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378A8A-135E-8343-B67A-785B4D981795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Times" charset="0"/>
                <a:cs typeface="ＭＳ Ｐゴシック" charset="0"/>
              </a:rPr>
              <a:t>Je </a:t>
            </a:r>
            <a:r>
              <a:rPr lang="en-US" dirty="0" err="1" smtClean="0">
                <a:latin typeface="Times" charset="0"/>
                <a:cs typeface="ＭＳ Ｐゴシック" charset="0"/>
              </a:rPr>
              <a:t>mehr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wir</a:t>
            </a:r>
            <a:r>
              <a:rPr lang="en-US" dirty="0" smtClean="0">
                <a:latin typeface="Times" charset="0"/>
                <a:cs typeface="ＭＳ Ｐゴシック" charset="0"/>
              </a:rPr>
              <a:t> von der </a:t>
            </a:r>
            <a:r>
              <a:rPr lang="en-US" dirty="0" err="1" smtClean="0">
                <a:latin typeface="Times" charset="0"/>
                <a:cs typeface="ＭＳ Ｐゴシック" charset="0"/>
              </a:rPr>
              <a:t>Schrift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predigen</a:t>
            </a:r>
            <a:r>
              <a:rPr lang="en-US" dirty="0" smtClean="0">
                <a:latin typeface="Times" charset="0"/>
                <a:cs typeface="ＭＳ Ｐゴシック" charset="0"/>
              </a:rPr>
              <a:t>, </a:t>
            </a:r>
            <a:r>
              <a:rPr lang="en-US" dirty="0" err="1" smtClean="0">
                <a:latin typeface="Times" charset="0"/>
                <a:cs typeface="ＭＳ Ｐゴシック" charset="0"/>
              </a:rPr>
              <a:t>umso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weniger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werden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wir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falsche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Lehren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/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Irrlehren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predigen</a:t>
            </a:r>
            <a:r>
              <a:rPr lang="en-US" dirty="0" smtClean="0">
                <a:latin typeface="Times" charset="0"/>
                <a:cs typeface="ＭＳ Ｐゴシック" charset="0"/>
              </a:rPr>
              <a:t>.</a:t>
            </a:r>
          </a:p>
          <a:p>
            <a:r>
              <a:rPr lang="en-US" dirty="0" err="1" smtClean="0">
                <a:latin typeface="Times" charset="0"/>
                <a:cs typeface="ＭＳ Ｐゴシック" charset="0"/>
              </a:rPr>
              <a:t>Wir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haben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in der Bible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ein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fehleloses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Buch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!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Warum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sollen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wir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von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einem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anderen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Buch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predigen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?</a:t>
            </a:r>
            <a:endParaRPr lang="en-US" dirty="0" smtClean="0">
              <a:latin typeface="Times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80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B3F2AA-5341-F44B-8ED3-7878E8FFDAE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latin typeface="Times" charset="0"/>
                <a:cs typeface="ＭＳ Ｐゴシック" charset="0"/>
              </a:rPr>
              <a:t>Gottes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Wort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ist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viel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wirksamer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als</a:t>
            </a:r>
            <a:r>
              <a:rPr lang="en-US" dirty="0" smtClean="0">
                <a:latin typeface="Times" charset="0"/>
                <a:cs typeface="ＭＳ Ｐゴシック" charset="0"/>
              </a:rPr>
              <a:t> die </a:t>
            </a:r>
            <a:r>
              <a:rPr lang="en-US" dirty="0" err="1" smtClean="0">
                <a:latin typeface="Times" charset="0"/>
                <a:cs typeface="ＭＳ Ｐゴシック" charset="0"/>
              </a:rPr>
              <a:t>beste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menschliche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Predigt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, um die Menschen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zu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verändern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und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ihre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Bedürfnisse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zu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stillen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.</a:t>
            </a:r>
          </a:p>
          <a:p>
            <a:r>
              <a:rPr lang="en-US" baseline="0" dirty="0" smtClean="0">
                <a:latin typeface="Times" charset="0"/>
                <a:cs typeface="ＭＳ Ｐゴシック" charset="0"/>
              </a:rPr>
              <a:t>“Die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beste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Predigtart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, die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Gottes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Kraft und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Autorität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verkörpert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ist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die Art der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Auslegungspredigt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”</a:t>
            </a:r>
            <a:r>
              <a:rPr lang="en-US" altLang="ja-JP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dirty="0">
                <a:latin typeface="Times" charset="0"/>
                <a:cs typeface="ＭＳ Ｐゴシック" charset="0"/>
              </a:rPr>
              <a:t>(Robinson, 19).</a:t>
            </a:r>
            <a:endParaRPr lang="en-US" dirty="0">
              <a:latin typeface="Times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14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1D65F2-2A8F-1D49-ACEC-4B5E1823266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cs typeface="ＭＳ Ｐゴシック" charset="0"/>
              </a:rPr>
              <a:t>Jesaja</a:t>
            </a:r>
            <a:r>
              <a:rPr lang="en-US" dirty="0" smtClean="0">
                <a:cs typeface="ＭＳ Ｐゴシック" charset="0"/>
              </a:rPr>
              <a:t> 55:10-11</a:t>
            </a:r>
            <a:endParaRPr lang="en-US" dirty="0">
              <a:cs typeface="ＭＳ Ｐゴシック" charset="0"/>
            </a:endParaRPr>
          </a:p>
          <a:p>
            <a:r>
              <a:rPr lang="en-US" dirty="0">
                <a:cs typeface="ＭＳ Ｐゴシック" charset="0"/>
              </a:rPr>
              <a:t>----- </a:t>
            </a:r>
            <a:r>
              <a:rPr lang="en-US" dirty="0" err="1" smtClean="0">
                <a:cs typeface="ＭＳ Ｐゴシック" charset="0"/>
              </a:rPr>
              <a:t>Notizen</a:t>
            </a:r>
            <a:r>
              <a:rPr lang="en-US" dirty="0" smtClean="0">
                <a:cs typeface="ＭＳ Ｐゴシック" charset="0"/>
              </a:rPr>
              <a:t> (7/5/12 </a:t>
            </a:r>
            <a:r>
              <a:rPr lang="en-US" dirty="0">
                <a:cs typeface="ＭＳ Ｐゴシック" charset="0"/>
              </a:rPr>
              <a:t>11:23) -----</a:t>
            </a:r>
          </a:p>
          <a:p>
            <a:r>
              <a:rPr lang="de-DE" dirty="0" smtClean="0">
                <a:cs typeface="ＭＳ Ｐゴシック" charset="0"/>
              </a:rPr>
              <a:t>Wie das Wasser, das von</a:t>
            </a:r>
            <a:r>
              <a:rPr lang="de-DE" baseline="0" dirty="0" smtClean="0">
                <a:cs typeface="ＭＳ Ｐゴシック" charset="0"/>
              </a:rPr>
              <a:t> Gott kommt und die Erde segnet, so kommt Gottes Wort von ihm und segnet sein Volk.</a:t>
            </a:r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04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9C0257-E724-824F-A4F8-E46E9112C0A9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cs typeface="ＭＳ Ｐゴシック" charset="0"/>
              </a:rPr>
              <a:t>Heute</a:t>
            </a:r>
            <a:r>
              <a:rPr lang="en-US" dirty="0" smtClean="0">
                <a:cs typeface="ＭＳ Ｐゴシック" charset="0"/>
              </a:rPr>
              <a:t> </a:t>
            </a:r>
            <a:r>
              <a:rPr lang="en-US" dirty="0" err="1" smtClean="0">
                <a:cs typeface="ＭＳ Ｐゴシック" charset="0"/>
              </a:rPr>
              <a:t>ist</a:t>
            </a:r>
            <a:r>
              <a:rPr lang="en-US" dirty="0" smtClean="0">
                <a:cs typeface="ＭＳ Ｐゴシック" charset="0"/>
              </a:rPr>
              <a:t> </a:t>
            </a:r>
            <a:r>
              <a:rPr lang="en-US" dirty="0" err="1" smtClean="0">
                <a:cs typeface="ＭＳ Ｐゴシック" charset="0"/>
              </a:rPr>
              <a:t>jede</a:t>
            </a:r>
            <a:r>
              <a:rPr lang="en-US" dirty="0" smtClean="0">
                <a:cs typeface="ＭＳ Ｐゴシック" charset="0"/>
              </a:rPr>
              <a:t> </a:t>
            </a:r>
            <a:r>
              <a:rPr lang="en-US" dirty="0" err="1" smtClean="0">
                <a:cs typeface="ＭＳ Ｐゴシック" charset="0"/>
              </a:rPr>
              <a:t>Predigta</a:t>
            </a:r>
            <a:r>
              <a:rPr lang="en-US" baseline="0" dirty="0" err="1" smtClean="0">
                <a:cs typeface="ＭＳ Ｐゴシック" charset="0"/>
              </a:rPr>
              <a:t>rt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schwer</a:t>
            </a:r>
            <a:r>
              <a:rPr lang="en-US" baseline="0" dirty="0" smtClean="0">
                <a:cs typeface="ＭＳ Ｐゴシック" charset="0"/>
              </a:rPr>
              <a:t>! </a:t>
            </a:r>
            <a:r>
              <a:rPr lang="en-US" baseline="0" dirty="0" err="1" smtClean="0">
                <a:cs typeface="ＭＳ Ｐゴシック" charset="0"/>
              </a:rPr>
              <a:t>Doch</a:t>
            </a:r>
            <a:r>
              <a:rPr lang="en-US" baseline="0" dirty="0" smtClean="0">
                <a:cs typeface="ＭＳ Ｐゴシック" charset="0"/>
              </a:rPr>
              <a:t> hat </a:t>
            </a:r>
            <a:r>
              <a:rPr lang="en-US" baseline="0" dirty="0" err="1" smtClean="0">
                <a:cs typeface="ＭＳ Ｐゴシック" charset="0"/>
              </a:rPr>
              <a:t>Gottes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Wort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Macht</a:t>
            </a:r>
            <a:r>
              <a:rPr lang="en-US" baseline="0" dirty="0" smtClean="0">
                <a:cs typeface="ＭＳ Ｐゴシック" charset="0"/>
              </a:rPr>
              <a:t> und </a:t>
            </a:r>
            <a:r>
              <a:rPr lang="en-US" baseline="0" dirty="0" err="1" smtClean="0">
                <a:cs typeface="ＭＳ Ｐゴシック" charset="0"/>
              </a:rPr>
              <a:t>Autorit</a:t>
            </a:r>
            <a:r>
              <a:rPr lang="de-DE" baseline="0" dirty="0" smtClean="0">
                <a:cs typeface="ＭＳ Ｐゴシック" charset="0"/>
              </a:rPr>
              <a:t>ät, wenn es gepredigt wird.</a:t>
            </a:r>
            <a:endParaRPr lang="en-US" baseline="0" dirty="0" smtClean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95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00FB82-A1DB-FA47-AE0A-90B10F2997BA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Times" charset="0"/>
                <a:cs typeface="ＭＳ Ｐゴシック" charset="0"/>
              </a:rPr>
              <a:t>Um </a:t>
            </a:r>
            <a:r>
              <a:rPr lang="en-US" dirty="0" err="1" smtClean="0">
                <a:latin typeface="Times" charset="0"/>
                <a:cs typeface="ＭＳ Ｐゴシック" charset="0"/>
              </a:rPr>
              <a:t>Antworten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aus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der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Schrift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zu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bekommen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und seine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Gemeinde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zu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lehren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befreit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sich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der Pastor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selbst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aus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dem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Zwang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selbst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die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Autorität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zu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sein.</a:t>
            </a:r>
            <a:endParaRPr lang="en-US" dirty="0" smtClean="0">
              <a:latin typeface="Times" charset="0"/>
              <a:cs typeface="ＭＳ Ｐゴシック" charset="0"/>
            </a:endParaRPr>
          </a:p>
          <a:p>
            <a:endParaRPr lang="en-US" baseline="0" dirty="0" smtClean="0">
              <a:latin typeface="Times" charset="0"/>
              <a:cs typeface="ＭＳ Ｐゴシック" charset="0"/>
            </a:endParaRPr>
          </a:p>
          <a:p>
            <a:r>
              <a:rPr lang="en-US" baseline="0" dirty="0" err="1" smtClean="0">
                <a:latin typeface="Times" charset="0"/>
                <a:cs typeface="ＭＳ Ｐゴシック" charset="0"/>
              </a:rPr>
              <a:t>Auslegungspredigten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erinnern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die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Gemeinde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daran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dass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die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endgültige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Autorität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die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Bibel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ist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- und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nicht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der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Prediger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!</a:t>
            </a:r>
            <a:endParaRPr lang="en-US" dirty="0">
              <a:latin typeface="Times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36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CE47E29-0ACD-064D-9A48-6DA902B5D921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05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F63EA5-6DAA-AD49-BACC-164C3DAFBBD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err="1" smtClean="0">
                <a:cs typeface="ＭＳ Ｐゴシック" charset="0"/>
              </a:rPr>
              <a:t>Wenn</a:t>
            </a:r>
            <a:r>
              <a:rPr lang="en-US" dirty="0" smtClean="0">
                <a:cs typeface="ＭＳ Ｐゴシック" charset="0"/>
              </a:rPr>
              <a:t> man</a:t>
            </a:r>
            <a:r>
              <a:rPr lang="en-US" baseline="0" dirty="0" smtClean="0">
                <a:cs typeface="ＭＳ Ｐゴシック" charset="0"/>
              </a:rPr>
              <a:t> die </a:t>
            </a:r>
            <a:r>
              <a:rPr lang="en-US" baseline="0" dirty="0" err="1" smtClean="0">
                <a:cs typeface="ＭＳ Ｐゴシック" charset="0"/>
              </a:rPr>
              <a:t>Bibel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sequentiell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predigt</a:t>
            </a:r>
            <a:r>
              <a:rPr lang="en-US" dirty="0" smtClean="0">
                <a:cs typeface="ＭＳ Ｐゴシック" charset="0"/>
              </a:rPr>
              <a:t>, </a:t>
            </a:r>
            <a:r>
              <a:rPr lang="en-US" dirty="0" err="1" smtClean="0">
                <a:cs typeface="ＭＳ Ｐゴシック" charset="0"/>
              </a:rPr>
              <a:t>wird</a:t>
            </a:r>
            <a:r>
              <a:rPr lang="en-US" dirty="0" smtClean="0">
                <a:cs typeface="ＭＳ Ｐゴシック" charset="0"/>
              </a:rPr>
              <a:t> man </a:t>
            </a:r>
            <a:r>
              <a:rPr lang="en-US" dirty="0" err="1" smtClean="0">
                <a:cs typeface="ＭＳ Ｐゴシック" charset="0"/>
              </a:rPr>
              <a:t>eine</a:t>
            </a:r>
            <a:r>
              <a:rPr lang="en-US" dirty="0" smtClean="0">
                <a:cs typeface="ＭＳ Ｐゴシック" charset="0"/>
              </a:rPr>
              <a:t> </a:t>
            </a:r>
            <a:r>
              <a:rPr lang="en-US" dirty="0" err="1" smtClean="0">
                <a:cs typeface="ＭＳ Ｐゴシック" charset="0"/>
              </a:rPr>
              <a:t>wohltuende</a:t>
            </a:r>
            <a:r>
              <a:rPr lang="en-US" dirty="0" smtClean="0">
                <a:cs typeface="ＭＳ Ｐゴシック" charset="0"/>
              </a:rPr>
              <a:t> Balance in </a:t>
            </a:r>
            <a:r>
              <a:rPr lang="en-US" dirty="0" err="1" smtClean="0">
                <a:cs typeface="ＭＳ Ｐゴシック" charset="0"/>
              </a:rPr>
              <a:t>diesen</a:t>
            </a:r>
            <a:r>
              <a:rPr lang="en-US" baseline="0" dirty="0" smtClean="0">
                <a:cs typeface="ＭＳ Ｐゴシック" charset="0"/>
              </a:rPr>
              <a:t> 4 </a:t>
            </a:r>
            <a:r>
              <a:rPr lang="en-US" baseline="0" dirty="0" err="1" smtClean="0">
                <a:cs typeface="ＭＳ Ｐゴシック" charset="0"/>
              </a:rPr>
              <a:t>Bereichen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erreichen</a:t>
            </a:r>
            <a:r>
              <a:rPr lang="en-US" baseline="0" dirty="0" smtClean="0">
                <a:cs typeface="ＭＳ Ｐゴシック" charset="0"/>
              </a:rPr>
              <a:t>:</a:t>
            </a:r>
            <a:endParaRPr lang="en-US" dirty="0" smtClean="0">
              <a:cs typeface="ＭＳ Ｐゴシック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dirty="0" err="1" smtClean="0">
                <a:cs typeface="ＭＳ Ｐゴシック" charset="0"/>
              </a:rPr>
              <a:t>Lehren</a:t>
            </a:r>
            <a:r>
              <a:rPr lang="en-US" dirty="0" smtClean="0">
                <a:cs typeface="ＭＳ Ｐゴシック" charset="0"/>
              </a:rPr>
              <a:t>: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erzählt</a:t>
            </a:r>
            <a:r>
              <a:rPr lang="en-US" baseline="0" dirty="0" smtClean="0">
                <a:cs typeface="ＭＳ Ｐゴシック" charset="0"/>
              </a:rPr>
              <a:t>, </a:t>
            </a:r>
            <a:r>
              <a:rPr lang="en-US" baseline="0" dirty="0" err="1" smtClean="0">
                <a:cs typeface="ＭＳ Ｐゴシック" charset="0"/>
              </a:rPr>
              <a:t>wie</a:t>
            </a:r>
            <a:r>
              <a:rPr lang="en-US" baseline="0" dirty="0" smtClean="0">
                <a:cs typeface="ＭＳ Ｐゴシック" charset="0"/>
              </a:rPr>
              <a:t> man </a:t>
            </a:r>
            <a:r>
              <a:rPr lang="en-US" baseline="0" dirty="0" err="1" smtClean="0">
                <a:cs typeface="ＭＳ Ｐゴシック" charset="0"/>
              </a:rPr>
              <a:t>Gottes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Weg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gehen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kann</a:t>
            </a:r>
            <a:endParaRPr lang="en-US" dirty="0" smtClean="0">
              <a:cs typeface="ＭＳ Ｐゴシック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dirty="0" err="1" smtClean="0">
                <a:cs typeface="ＭＳ Ｐゴシック" charset="0"/>
              </a:rPr>
              <a:t>Ermahnen</a:t>
            </a:r>
            <a:r>
              <a:rPr lang="en-US" dirty="0" smtClean="0">
                <a:cs typeface="ＭＳ Ｐゴシック" charset="0"/>
              </a:rPr>
              <a:t>: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erzählt</a:t>
            </a:r>
            <a:r>
              <a:rPr lang="en-US" baseline="0" dirty="0" smtClean="0">
                <a:cs typeface="ＭＳ Ｐゴシック" charset="0"/>
              </a:rPr>
              <a:t>, </a:t>
            </a:r>
            <a:r>
              <a:rPr lang="en-US" baseline="0" dirty="0" err="1" smtClean="0">
                <a:cs typeface="ＭＳ Ｐゴシック" charset="0"/>
              </a:rPr>
              <a:t>wenn</a:t>
            </a:r>
            <a:r>
              <a:rPr lang="en-US" baseline="0" dirty="0" smtClean="0">
                <a:cs typeface="ＭＳ Ｐゴシック" charset="0"/>
              </a:rPr>
              <a:t> man </a:t>
            </a:r>
            <a:r>
              <a:rPr lang="en-US" baseline="0" dirty="0" err="1" smtClean="0">
                <a:cs typeface="ＭＳ Ｐゴシック" charset="0"/>
              </a:rPr>
              <a:t>vom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rechten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Weg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abkommt</a:t>
            </a:r>
            <a:endParaRPr lang="en-US" dirty="0" smtClean="0">
              <a:cs typeface="ＭＳ Ｐゴシック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dirty="0" err="1" smtClean="0">
                <a:cs typeface="ＭＳ Ｐゴシック" charset="0"/>
              </a:rPr>
              <a:t>Berichtigen</a:t>
            </a:r>
            <a:r>
              <a:rPr lang="en-US" dirty="0" smtClean="0">
                <a:cs typeface="ＭＳ Ｐゴシック" charset="0"/>
              </a:rPr>
              <a:t>: </a:t>
            </a:r>
            <a:r>
              <a:rPr lang="en-US" dirty="0" err="1" smtClean="0">
                <a:cs typeface="ＭＳ Ｐゴシック" charset="0"/>
              </a:rPr>
              <a:t>zeigt</a:t>
            </a:r>
            <a:r>
              <a:rPr lang="en-US" dirty="0" smtClean="0">
                <a:cs typeface="ＭＳ Ｐゴシック" charset="0"/>
              </a:rPr>
              <a:t>, </a:t>
            </a:r>
            <a:r>
              <a:rPr lang="en-US" dirty="0" err="1" smtClean="0">
                <a:cs typeface="ＭＳ Ｐゴシック" charset="0"/>
              </a:rPr>
              <a:t>wie</a:t>
            </a:r>
            <a:r>
              <a:rPr lang="en-US" dirty="0" smtClean="0">
                <a:cs typeface="ＭＳ Ｐゴシック" charset="0"/>
              </a:rPr>
              <a:t> man </a:t>
            </a:r>
            <a:r>
              <a:rPr lang="en-US" baseline="0" dirty="0" smtClean="0">
                <a:cs typeface="ＭＳ Ｐゴシック" charset="0"/>
              </a:rPr>
              <a:t>auf den </a:t>
            </a:r>
            <a:r>
              <a:rPr lang="en-US" baseline="0" dirty="0" err="1" smtClean="0">
                <a:cs typeface="ＭＳ Ｐゴシック" charset="0"/>
              </a:rPr>
              <a:t>rechten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Weg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zurückkommt</a:t>
            </a:r>
            <a:endParaRPr lang="en-US" dirty="0" smtClean="0">
              <a:cs typeface="ＭＳ Ｐゴシック" charset="0"/>
            </a:endParaRPr>
          </a:p>
          <a:p>
            <a:pPr marL="228600" indent="-228600">
              <a:buFontTx/>
              <a:buAutoNum type="arabicPeriod"/>
              <a:defRPr/>
            </a:pPr>
            <a:r>
              <a:rPr lang="en-US" dirty="0" err="1" smtClean="0">
                <a:cs typeface="ＭＳ Ｐゴシック" charset="0"/>
              </a:rPr>
              <a:t>Ausbilden</a:t>
            </a:r>
            <a:r>
              <a:rPr lang="en-US" baseline="0" dirty="0" smtClean="0">
                <a:cs typeface="ＭＳ Ｐゴシック" charset="0"/>
              </a:rPr>
              <a:t> (</a:t>
            </a:r>
            <a:r>
              <a:rPr lang="en-US" baseline="0" dirty="0" err="1" smtClean="0">
                <a:cs typeface="ＭＳ Ｐゴシック" charset="0"/>
              </a:rPr>
              <a:t>zur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Reschtschaffenheit</a:t>
            </a:r>
            <a:r>
              <a:rPr lang="en-US" baseline="0" dirty="0" smtClean="0">
                <a:cs typeface="ＭＳ Ｐゴシック" charset="0"/>
              </a:rPr>
              <a:t>): </a:t>
            </a:r>
            <a:r>
              <a:rPr lang="en-US" dirty="0" err="1" smtClean="0">
                <a:cs typeface="ＭＳ Ｐゴシック" charset="0"/>
              </a:rPr>
              <a:t>ist</a:t>
            </a:r>
            <a:r>
              <a:rPr lang="en-US" dirty="0" smtClean="0">
                <a:cs typeface="ＭＳ Ｐゴシック" charset="0"/>
              </a:rPr>
              <a:t> das </a:t>
            </a:r>
            <a:r>
              <a:rPr lang="en-US" dirty="0" err="1" smtClean="0">
                <a:cs typeface="ＭＳ Ｐゴシック" charset="0"/>
              </a:rPr>
              <a:t>Ergebnis</a:t>
            </a:r>
            <a:r>
              <a:rPr lang="en-US" dirty="0" smtClean="0">
                <a:cs typeface="ＭＳ Ｐゴシック" charset="0"/>
              </a:rPr>
              <a:t> des </a:t>
            </a:r>
            <a:r>
              <a:rPr lang="en-US" dirty="0" err="1" smtClean="0">
                <a:cs typeface="ＭＳ Ｐゴシック" charset="0"/>
              </a:rPr>
              <a:t>Lehrzyklus</a:t>
            </a:r>
            <a:r>
              <a:rPr lang="en-US" dirty="0" smtClean="0">
                <a:cs typeface="ＭＳ Ｐゴシック" charset="0"/>
              </a:rPr>
              <a:t>: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lehren</a:t>
            </a:r>
            <a:r>
              <a:rPr lang="en-US" baseline="0" dirty="0" smtClean="0">
                <a:cs typeface="ＭＳ Ｐゴシック" charset="0"/>
              </a:rPr>
              <a:t>, </a:t>
            </a:r>
            <a:r>
              <a:rPr lang="en-US" baseline="0" dirty="0" err="1" smtClean="0">
                <a:cs typeface="ＭＳ Ｐゴシック" charset="0"/>
              </a:rPr>
              <a:t>ermahnen</a:t>
            </a:r>
            <a:r>
              <a:rPr lang="en-US" baseline="0" dirty="0" smtClean="0">
                <a:cs typeface="ＭＳ Ｐゴシック" charset="0"/>
              </a:rPr>
              <a:t>, </a:t>
            </a:r>
            <a:r>
              <a:rPr lang="en-US" baseline="0" dirty="0" err="1" smtClean="0">
                <a:cs typeface="ＭＳ Ｐゴシック" charset="0"/>
              </a:rPr>
              <a:t>berichtigen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immer</a:t>
            </a:r>
            <a:r>
              <a:rPr lang="en-US" baseline="0" dirty="0" smtClean="0">
                <a:cs typeface="ＭＳ Ｐゴシック" charset="0"/>
              </a:rPr>
              <a:t> &amp; </a:t>
            </a:r>
            <a:r>
              <a:rPr lang="en-US" baseline="0" dirty="0" err="1" smtClean="0">
                <a:cs typeface="ＭＳ Ｐゴシック" charset="0"/>
              </a:rPr>
              <a:t>immer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wieder</a:t>
            </a:r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04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BDAB17-B2F7-604F-86EE-B4E52A84C3C5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latin typeface="Times" charset="0"/>
                <a:cs typeface="ＭＳ Ｐゴシック" charset="0"/>
              </a:rPr>
              <a:t>Eine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g</a:t>
            </a:r>
            <a:r>
              <a:rPr lang="en-US" dirty="0" err="1" smtClean="0">
                <a:latin typeface="Times" charset="0"/>
                <a:cs typeface="ＭＳ Ｐゴシック" charset="0"/>
              </a:rPr>
              <a:t>ute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Auslegungspredigt</a:t>
            </a:r>
            <a:r>
              <a:rPr lang="en-US" dirty="0" smtClean="0">
                <a:latin typeface="Times" charset="0"/>
                <a:cs typeface="ＭＳ Ｐゴシック" charset="0"/>
              </a:rPr>
              <a:t> muss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nicht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beeindrucken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sein,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jedoch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muss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diese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die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Gemeinde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geistlich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ernähren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.</a:t>
            </a:r>
            <a:endParaRPr lang="en-US" dirty="0">
              <a:latin typeface="Times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3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07B918-E05F-BC4B-AE92-241BFBF8663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053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4A6683-CA72-7944-BB89-98B00DC2764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-128"/>
              </a:rPr>
              <a:t>„</a:t>
            </a:r>
            <a:r>
              <a:rPr lang="en-US" altLang="ja-JP" baseline="0" dirty="0" err="1" smtClean="0">
                <a:cs typeface="ＭＳ Ｐゴシック" charset="0"/>
              </a:rPr>
              <a:t>Vergeistlichung</a:t>
            </a:r>
            <a:r>
              <a:rPr lang="en-US" altLang="ja-JP" baseline="0" dirty="0" smtClean="0">
                <a:cs typeface="ＭＳ Ｐゴシック" charset="0"/>
              </a:rPr>
              <a:t>” (</a:t>
            </a:r>
            <a:r>
              <a:rPr lang="en-US" altLang="ja-JP" baseline="0" dirty="0" err="1" smtClean="0">
                <a:cs typeface="ＭＳ Ｐゴシック" charset="0"/>
              </a:rPr>
              <a:t>eine</a:t>
            </a:r>
            <a:r>
              <a:rPr lang="en-US" altLang="ja-JP" baseline="0" dirty="0" smtClean="0">
                <a:cs typeface="ＭＳ Ｐゴシック" charset="0"/>
              </a:rPr>
              <a:t> </a:t>
            </a:r>
            <a:r>
              <a:rPr lang="en-US" altLang="ja-JP" baseline="0" dirty="0" err="1" smtClean="0">
                <a:cs typeface="ＭＳ Ｐゴシック" charset="0"/>
              </a:rPr>
              <a:t>geistliche</a:t>
            </a:r>
            <a:r>
              <a:rPr lang="en-US" altLang="ja-JP" baseline="0" dirty="0" smtClean="0">
                <a:cs typeface="ＭＳ Ｐゴシック" charset="0"/>
              </a:rPr>
              <a:t> </a:t>
            </a:r>
            <a:r>
              <a:rPr lang="en-US" altLang="ja-JP" baseline="0" dirty="0" err="1" smtClean="0">
                <a:cs typeface="ＭＳ Ｐゴシック" charset="0"/>
              </a:rPr>
              <a:t>Lehre</a:t>
            </a:r>
            <a:r>
              <a:rPr lang="en-US" altLang="ja-JP" baseline="0" dirty="0" smtClean="0">
                <a:cs typeface="ＭＳ Ｐゴシック" charset="0"/>
              </a:rPr>
              <a:t>, die </a:t>
            </a:r>
            <a:r>
              <a:rPr lang="en-US" altLang="ja-JP" baseline="0" dirty="0" err="1" smtClean="0">
                <a:cs typeface="ＭＳ Ｐゴシック" charset="0"/>
              </a:rPr>
              <a:t>die</a:t>
            </a:r>
            <a:r>
              <a:rPr lang="en-US" altLang="ja-JP" baseline="0" dirty="0" smtClean="0">
                <a:cs typeface="ＭＳ Ｐゴシック" charset="0"/>
              </a:rPr>
              <a:t> </a:t>
            </a:r>
            <a:r>
              <a:rPr lang="en-US" altLang="ja-JP" baseline="0" dirty="0" err="1" smtClean="0">
                <a:cs typeface="ＭＳ Ｐゴシック" charset="0"/>
              </a:rPr>
              <a:t>tatsächliche</a:t>
            </a:r>
            <a:r>
              <a:rPr lang="en-US" altLang="ja-JP" baseline="0" dirty="0" smtClean="0">
                <a:cs typeface="ＭＳ Ｐゴシック" charset="0"/>
              </a:rPr>
              <a:t> </a:t>
            </a:r>
            <a:r>
              <a:rPr lang="en-US" altLang="ja-JP" baseline="0" dirty="0" err="1" smtClean="0">
                <a:cs typeface="ＭＳ Ｐゴシック" charset="0"/>
              </a:rPr>
              <a:t>Bedeutung</a:t>
            </a:r>
            <a:r>
              <a:rPr lang="en-US" altLang="ja-JP" baseline="0" dirty="0" smtClean="0">
                <a:cs typeface="ＭＳ Ｐゴシック" charset="0"/>
              </a:rPr>
              <a:t> des </a:t>
            </a:r>
            <a:r>
              <a:rPr lang="en-US" altLang="ja-JP" baseline="0" dirty="0" err="1" smtClean="0">
                <a:cs typeface="ＭＳ Ｐゴシック" charset="0"/>
              </a:rPr>
              <a:t>biblischen</a:t>
            </a:r>
            <a:r>
              <a:rPr lang="en-US" altLang="ja-JP" baseline="0" dirty="0" smtClean="0">
                <a:cs typeface="ＭＳ Ｐゴシック" charset="0"/>
              </a:rPr>
              <a:t> </a:t>
            </a:r>
            <a:r>
              <a:rPr lang="en-US" altLang="ja-JP" baseline="0" dirty="0" err="1" smtClean="0">
                <a:cs typeface="ＭＳ Ｐゴシック" charset="0"/>
              </a:rPr>
              <a:t>Textes</a:t>
            </a:r>
            <a:r>
              <a:rPr lang="en-US" altLang="ja-JP" baseline="0" dirty="0" smtClean="0">
                <a:cs typeface="ＭＳ Ｐゴシック" charset="0"/>
              </a:rPr>
              <a:t> </a:t>
            </a:r>
            <a:r>
              <a:rPr lang="en-US" altLang="ja-JP" baseline="0" dirty="0" err="1" smtClean="0">
                <a:cs typeface="ＭＳ Ｐゴシック" charset="0"/>
              </a:rPr>
              <a:t>ignoriert</a:t>
            </a:r>
            <a:r>
              <a:rPr lang="en-US" altLang="ja-JP" baseline="0" dirty="0" smtClean="0">
                <a:cs typeface="ＭＳ Ｐゴシック" charset="0"/>
              </a:rPr>
              <a:t>)</a:t>
            </a:r>
          </a:p>
          <a:p>
            <a:endParaRPr lang="en-US" altLang="ja-JP" baseline="0" dirty="0" smtClean="0">
              <a:cs typeface="ＭＳ Ｐゴシック" charset="0"/>
            </a:endParaRPr>
          </a:p>
          <a:p>
            <a:r>
              <a:rPr lang="en-US" altLang="ja-JP" baseline="0" dirty="0" smtClean="0">
                <a:cs typeface="ＭＳ Ｐゴシック" charset="0"/>
              </a:rPr>
              <a:t>Um dies </a:t>
            </a:r>
            <a:r>
              <a:rPr lang="en-US" altLang="ja-JP" baseline="0" dirty="0" err="1" smtClean="0">
                <a:cs typeface="ＭＳ Ｐゴシック" charset="0"/>
              </a:rPr>
              <a:t>zu</a:t>
            </a:r>
            <a:r>
              <a:rPr lang="en-US" altLang="ja-JP" baseline="0" dirty="0" smtClean="0">
                <a:cs typeface="ＭＳ Ｐゴシック" charset="0"/>
              </a:rPr>
              <a:t> </a:t>
            </a:r>
            <a:r>
              <a:rPr lang="en-US" altLang="ja-JP" baseline="0" dirty="0" err="1" smtClean="0">
                <a:cs typeface="ＭＳ Ｐゴシック" charset="0"/>
              </a:rPr>
              <a:t>vermeiden</a:t>
            </a:r>
            <a:r>
              <a:rPr lang="en-US" altLang="ja-JP" baseline="0" dirty="0" smtClean="0">
                <a:cs typeface="ＭＳ Ｐゴシック" charset="0"/>
              </a:rPr>
              <a:t>, </a:t>
            </a:r>
            <a:r>
              <a:rPr lang="en-US" altLang="ja-JP" baseline="0" dirty="0" err="1" smtClean="0">
                <a:cs typeface="ＭＳ Ｐゴシック" charset="0"/>
              </a:rPr>
              <a:t>sollte</a:t>
            </a:r>
            <a:r>
              <a:rPr lang="en-US" altLang="ja-JP" baseline="0" dirty="0" smtClean="0">
                <a:cs typeface="ＭＳ Ｐゴシック" charset="0"/>
              </a:rPr>
              <a:t> man </a:t>
            </a:r>
            <a:r>
              <a:rPr lang="en-US" altLang="ja-JP" baseline="0" dirty="0" err="1" smtClean="0">
                <a:cs typeface="ＭＳ Ｐゴシック" charset="0"/>
              </a:rPr>
              <a:t>sich</a:t>
            </a:r>
            <a:r>
              <a:rPr lang="en-US" altLang="ja-JP" baseline="0" dirty="0" smtClean="0">
                <a:cs typeface="ＭＳ Ｐゴシック" charset="0"/>
              </a:rPr>
              <a:t> </a:t>
            </a:r>
            <a:r>
              <a:rPr lang="en-US" altLang="ja-JP" baseline="0" dirty="0" err="1" smtClean="0">
                <a:cs typeface="ＭＳ Ｐゴシック" charset="0"/>
              </a:rPr>
              <a:t>besser</a:t>
            </a:r>
            <a:r>
              <a:rPr lang="en-US" altLang="ja-JP" baseline="0" dirty="0" smtClean="0">
                <a:cs typeface="ＭＳ Ｐゴシック" charset="0"/>
              </a:rPr>
              <a:t> auf </a:t>
            </a:r>
            <a:r>
              <a:rPr lang="en-US" altLang="ja-JP" baseline="0" dirty="0" err="1" smtClean="0">
                <a:cs typeface="ＭＳ Ｐゴシック" charset="0"/>
              </a:rPr>
              <a:t>eine</a:t>
            </a:r>
            <a:r>
              <a:rPr lang="en-US" altLang="ja-JP" baseline="0" dirty="0" smtClean="0">
                <a:cs typeface="ＭＳ Ｐゴシック" charset="0"/>
              </a:rPr>
              <a:t> </a:t>
            </a:r>
            <a:r>
              <a:rPr lang="en-US" altLang="ja-JP" baseline="0" dirty="0" err="1" smtClean="0">
                <a:cs typeface="ＭＳ Ｐゴシック" charset="0"/>
              </a:rPr>
              <a:t>Textstelle</a:t>
            </a:r>
            <a:r>
              <a:rPr lang="en-US" altLang="ja-JP" baseline="0" dirty="0" smtClean="0">
                <a:cs typeface="ＭＳ Ｐゴシック" charset="0"/>
              </a:rPr>
              <a:t> </a:t>
            </a:r>
            <a:r>
              <a:rPr lang="en-US" altLang="ja-JP" baseline="0" dirty="0" err="1" smtClean="0">
                <a:cs typeface="ＭＳ Ｐゴシック" charset="0"/>
              </a:rPr>
              <a:t>konzentrieren</a:t>
            </a:r>
            <a:r>
              <a:rPr lang="en-US" altLang="ja-JP" baseline="0" dirty="0" smtClean="0">
                <a:cs typeface="ＭＳ Ｐゴシック" charset="0"/>
              </a:rPr>
              <a:t>, </a:t>
            </a:r>
            <a:r>
              <a:rPr lang="en-US" altLang="ja-JP" baseline="0" dirty="0" err="1" smtClean="0">
                <a:cs typeface="ＭＳ Ｐゴシック" charset="0"/>
              </a:rPr>
              <a:t>als</a:t>
            </a:r>
            <a:r>
              <a:rPr lang="en-US" altLang="ja-JP" baseline="0" dirty="0" smtClean="0">
                <a:cs typeface="ＭＳ Ｐゴシック" charset="0"/>
              </a:rPr>
              <a:t> auf </a:t>
            </a:r>
            <a:r>
              <a:rPr lang="en-US" altLang="ja-JP" baseline="0" dirty="0" err="1" smtClean="0">
                <a:cs typeface="ＭＳ Ｐゴシック" charset="0"/>
              </a:rPr>
              <a:t>viele</a:t>
            </a:r>
            <a:r>
              <a:rPr lang="en-US" altLang="ja-JP" baseline="0" dirty="0" smtClean="0">
                <a:cs typeface="ＭＳ Ｐゴシック" charset="0"/>
              </a:rPr>
              <a:t>, </a:t>
            </a:r>
            <a:r>
              <a:rPr lang="en-US" altLang="ja-JP" baseline="0" dirty="0" err="1" smtClean="0">
                <a:cs typeface="ＭＳ Ｐゴシック" charset="0"/>
              </a:rPr>
              <a:t>verschiedene</a:t>
            </a:r>
            <a:r>
              <a:rPr lang="en-US" altLang="ja-JP" baseline="0" dirty="0" smtClean="0">
                <a:cs typeface="ＭＳ Ｐゴシック" charset="0"/>
              </a:rPr>
              <a:t> </a:t>
            </a:r>
            <a:r>
              <a:rPr lang="en-US" altLang="ja-JP" baseline="0" dirty="0" err="1" smtClean="0">
                <a:cs typeface="ＭＳ Ｐゴシック" charset="0"/>
              </a:rPr>
              <a:t>Textellen</a:t>
            </a:r>
            <a:r>
              <a:rPr lang="en-US" altLang="ja-JP" baseline="0" dirty="0" smtClean="0">
                <a:cs typeface="ＭＳ Ｐゴシック" charset="0"/>
              </a:rPr>
              <a:t> </a:t>
            </a:r>
            <a:r>
              <a:rPr lang="en-US" altLang="ja-JP" baseline="0" dirty="0" err="1" smtClean="0">
                <a:cs typeface="ＭＳ Ｐゴシック" charset="0"/>
              </a:rPr>
              <a:t>zu</a:t>
            </a:r>
            <a:r>
              <a:rPr lang="en-US" altLang="ja-JP" baseline="0" dirty="0" smtClean="0">
                <a:cs typeface="ＭＳ Ｐゴシック" charset="0"/>
              </a:rPr>
              <a:t> </a:t>
            </a:r>
            <a:r>
              <a:rPr lang="en-US" altLang="ja-JP" baseline="0" dirty="0" err="1" smtClean="0">
                <a:cs typeface="ＭＳ Ｐゴシック" charset="0"/>
              </a:rPr>
              <a:t>gleich</a:t>
            </a:r>
            <a:r>
              <a:rPr lang="en-US" altLang="ja-JP" baseline="0" dirty="0" smtClean="0">
                <a:cs typeface="ＭＳ Ｐゴシック" charset="0"/>
              </a:rPr>
              <a:t>.</a:t>
            </a:r>
            <a:endParaRPr lang="en-US" dirty="0">
              <a:latin typeface="Times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78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E33E1F-3373-E249-A994-A12312C0511A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ＭＳ Ｐゴシック" charset="0"/>
              </a:rPr>
              <a:t>In </a:t>
            </a:r>
            <a:r>
              <a:rPr lang="en-US" dirty="0" err="1" smtClean="0">
                <a:cs typeface="ＭＳ Ｐゴシック" charset="0"/>
              </a:rPr>
              <a:t>einem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Zeitraum</a:t>
            </a:r>
            <a:r>
              <a:rPr lang="en-US" baseline="0" dirty="0" smtClean="0">
                <a:cs typeface="ＭＳ Ｐゴシック" charset="0"/>
              </a:rPr>
              <a:t> von 10 </a:t>
            </a:r>
            <a:r>
              <a:rPr lang="en-US" baseline="0" dirty="0" err="1" smtClean="0">
                <a:cs typeface="ＭＳ Ｐゴシック" charset="0"/>
              </a:rPr>
              <a:t>Jahren</a:t>
            </a:r>
            <a:r>
              <a:rPr lang="en-US" baseline="0" dirty="0" smtClean="0">
                <a:cs typeface="ＭＳ Ｐゴシック" charset="0"/>
              </a:rPr>
              <a:t>, </a:t>
            </a:r>
            <a:r>
              <a:rPr lang="en-US" baseline="0" dirty="0" err="1" smtClean="0">
                <a:cs typeface="ＭＳ Ｐゴシック" charset="0"/>
              </a:rPr>
              <a:t>decken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thematische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Predigten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etwa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nur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ein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Drittel</a:t>
            </a:r>
            <a:r>
              <a:rPr lang="en-US" baseline="0" dirty="0" smtClean="0">
                <a:cs typeface="ＭＳ Ｐゴシック" charset="0"/>
              </a:rPr>
              <a:t> der </a:t>
            </a:r>
            <a:r>
              <a:rPr lang="en-US" baseline="0" dirty="0" err="1" smtClean="0">
                <a:cs typeface="ＭＳ Ｐゴシック" charset="0"/>
              </a:rPr>
              <a:t>Themen</a:t>
            </a:r>
            <a:r>
              <a:rPr lang="en-US" baseline="0" dirty="0" smtClean="0">
                <a:cs typeface="ＭＳ Ｐゴシック" charset="0"/>
              </a:rPr>
              <a:t> auf </a:t>
            </a:r>
            <a:r>
              <a:rPr lang="en-US" baseline="0" dirty="0" err="1" smtClean="0">
                <a:cs typeface="ＭＳ Ｐゴシック" charset="0"/>
              </a:rPr>
              <a:t>diesen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beiden</a:t>
            </a:r>
            <a:r>
              <a:rPr lang="en-US" baseline="0" dirty="0" smtClean="0">
                <a:cs typeface="ＭＳ Ｐゴシック" charset="0"/>
              </a:rPr>
              <a:t> Seiten ab.</a:t>
            </a:r>
          </a:p>
          <a:p>
            <a:r>
              <a:rPr lang="en-US" baseline="0" dirty="0" err="1" smtClean="0">
                <a:cs typeface="ＭＳ Ｐゴシック" charset="0"/>
              </a:rPr>
              <a:t>Systematische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Predigten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helfen</a:t>
            </a:r>
            <a:r>
              <a:rPr lang="en-US" baseline="0" dirty="0" smtClean="0">
                <a:cs typeface="ＭＳ Ｐゴシック" charset="0"/>
              </a:rPr>
              <a:t> den Menschen das </a:t>
            </a:r>
            <a:r>
              <a:rPr lang="en-US" baseline="0" dirty="0" err="1" smtClean="0">
                <a:cs typeface="ＭＳ Ｐゴシック" charset="0"/>
              </a:rPr>
              <a:t>Gesamtbild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eines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jeden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biblischen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Buches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zu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verstehen</a:t>
            </a:r>
            <a:r>
              <a:rPr lang="en-US" baseline="0" dirty="0" smtClean="0">
                <a:cs typeface="ＭＳ Ｐゴシック" charset="0"/>
              </a:rPr>
              <a:t>. </a:t>
            </a:r>
            <a:r>
              <a:rPr lang="en-US" baseline="0" dirty="0" err="1" smtClean="0">
                <a:cs typeface="ＭＳ Ｐゴシック" charset="0"/>
              </a:rPr>
              <a:t>Ebenfalls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hilft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sie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alle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Textstellen</a:t>
            </a:r>
            <a:r>
              <a:rPr lang="en-US" baseline="0" dirty="0" smtClean="0">
                <a:cs typeface="ＭＳ Ｐゴシック" charset="0"/>
              </a:rPr>
              <a:t> in den </a:t>
            </a:r>
            <a:r>
              <a:rPr lang="en-US" baseline="0" dirty="0" err="1" smtClean="0">
                <a:cs typeface="ＭＳ Ｐゴシック" charset="0"/>
              </a:rPr>
              <a:t>behandelten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Büchern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abzudecken</a:t>
            </a:r>
            <a:r>
              <a:rPr lang="en-US" dirty="0" smtClean="0">
                <a:latin typeface="Times" charset="0"/>
                <a:cs typeface="ＭＳ Ｐゴシック" charset="0"/>
              </a:rPr>
              <a:t>.</a:t>
            </a:r>
            <a:endParaRPr lang="en-US" dirty="0">
              <a:latin typeface="Times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4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ACDFA8-8706-2449-A9C9-CC1F6C549581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66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38BD2F-2442-6246-95E1-54BBAF503D3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86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A6FBBD-AE7D-C348-8A68-332097C171CE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40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1B1B05-8C60-B241-85C0-3A69246914D9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89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DF3DC4-94F9-264C-BF46-23BC0A5E4C40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02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5E0233-C604-2C4B-911A-21739DE1E07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29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9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715B33-994D-2E41-9B3D-5C6BB5E1657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cs typeface="ＭＳ Ｐゴシック" charset="0"/>
              </a:rPr>
              <a:t>04.03</a:t>
            </a:r>
          </a:p>
        </p:txBody>
      </p:sp>
    </p:spTree>
    <p:extLst>
      <p:ext uri="{BB962C8B-B14F-4D97-AF65-F5344CB8AC3E}">
        <p14:creationId xmlns:p14="http://schemas.microsoft.com/office/powerpoint/2010/main" val="1710424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CECA66-80B0-CC4F-9EA2-ACE9FCC58C5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4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43FBDF-AABE-F144-BA01-13A97AE69FD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>
                <a:cs typeface="ＭＳ Ｐゴシック" charset="0"/>
              </a:rPr>
              <a:t>z.B</a:t>
            </a:r>
            <a:r>
              <a:rPr lang="en-US" dirty="0" smtClean="0">
                <a:cs typeface="ＭＳ Ｐゴシック" charset="0"/>
              </a:rPr>
              <a:t>., </a:t>
            </a:r>
            <a:r>
              <a:rPr lang="en-US" dirty="0">
                <a:cs typeface="ＭＳ Ｐゴシック" charset="0"/>
              </a:rPr>
              <a:t>1 </a:t>
            </a:r>
            <a:r>
              <a:rPr lang="en-US" dirty="0" err="1" smtClean="0">
                <a:cs typeface="ＭＳ Ｐゴシック" charset="0"/>
              </a:rPr>
              <a:t>Kor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dirty="0" smtClean="0">
                <a:cs typeface="ＭＳ Ｐゴシック" charset="0"/>
              </a:rPr>
              <a:t>13:1-7</a:t>
            </a:r>
            <a:endParaRPr lang="en-US" dirty="0">
              <a:cs typeface="ＭＳ Ｐゴシック" charset="0"/>
            </a:endParaRPr>
          </a:p>
          <a:p>
            <a:r>
              <a:rPr lang="en-US" dirty="0" err="1" smtClean="0">
                <a:cs typeface="ＭＳ Ｐゴシック" charset="0"/>
              </a:rPr>
              <a:t>Es</a:t>
            </a:r>
            <a:r>
              <a:rPr lang="en-US" dirty="0" smtClean="0">
                <a:cs typeface="ＭＳ Ｐゴシック" charset="0"/>
              </a:rPr>
              <a:t> </a:t>
            </a:r>
            <a:r>
              <a:rPr lang="en-US" dirty="0" err="1" smtClean="0">
                <a:cs typeface="ＭＳ Ｐゴシック" charset="0"/>
              </a:rPr>
              <a:t>ist</a:t>
            </a:r>
            <a:r>
              <a:rPr lang="en-US" dirty="0" smtClean="0">
                <a:cs typeface="ＭＳ Ｐゴシック" charset="0"/>
              </a:rPr>
              <a:t> </a:t>
            </a:r>
            <a:r>
              <a:rPr lang="en-US" dirty="0" err="1" smtClean="0">
                <a:cs typeface="ＭＳ Ｐゴシック" charset="0"/>
              </a:rPr>
              <a:t>möglich</a:t>
            </a:r>
            <a:r>
              <a:rPr lang="en-US" dirty="0" smtClean="0">
                <a:cs typeface="ＭＳ Ｐゴシック" charset="0"/>
              </a:rPr>
              <a:t> </a:t>
            </a:r>
            <a:r>
              <a:rPr lang="en-US" dirty="0" err="1" smtClean="0">
                <a:cs typeface="ＭＳ Ｐゴシック" charset="0"/>
              </a:rPr>
              <a:t>sich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auch</a:t>
            </a:r>
            <a:r>
              <a:rPr lang="en-US" baseline="0" dirty="0" smtClean="0">
                <a:cs typeface="ＭＳ Ｐゴシック" charset="0"/>
              </a:rPr>
              <a:t> auf</a:t>
            </a:r>
            <a:r>
              <a:rPr lang="en-US" dirty="0" smtClean="0">
                <a:cs typeface="ＭＳ Ｐゴシック" charset="0"/>
              </a:rPr>
              <a:t> </a:t>
            </a:r>
            <a:r>
              <a:rPr lang="en-US" dirty="0" err="1" smtClean="0">
                <a:cs typeface="ＭＳ Ｐゴシック" charset="0"/>
              </a:rPr>
              <a:t>andere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Biblestellen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zu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beziehen</a:t>
            </a:r>
            <a:r>
              <a:rPr lang="en-US" baseline="0" dirty="0" smtClean="0">
                <a:cs typeface="ＭＳ Ｐゴシック" charset="0"/>
              </a:rPr>
              <a:t>, </a:t>
            </a:r>
            <a:r>
              <a:rPr lang="en-US" baseline="0" dirty="0" err="1" smtClean="0">
                <a:cs typeface="ＭＳ Ｐゴシック" charset="0"/>
              </a:rPr>
              <a:t>aber</a:t>
            </a:r>
            <a:r>
              <a:rPr lang="en-US" baseline="0" dirty="0" smtClean="0">
                <a:cs typeface="ＭＳ Ｐゴシック" charset="0"/>
              </a:rPr>
              <a:t> das </a:t>
            </a:r>
            <a:r>
              <a:rPr lang="en-US" baseline="0" dirty="0" err="1" smtClean="0">
                <a:cs typeface="ＭＳ Ｐゴシック" charset="0"/>
              </a:rPr>
              <a:t>Hauptaugenmerk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sollte</a:t>
            </a:r>
            <a:r>
              <a:rPr lang="en-US" baseline="0" dirty="0" smtClean="0">
                <a:cs typeface="ＭＳ Ｐゴシック" charset="0"/>
              </a:rPr>
              <a:t> auf “der </a:t>
            </a:r>
            <a:r>
              <a:rPr lang="en-US" baseline="0" dirty="0" err="1" smtClean="0">
                <a:cs typeface="ＭＳ Ｐゴシック" charset="0"/>
              </a:rPr>
              <a:t>bestimmten</a:t>
            </a:r>
            <a:r>
              <a:rPr lang="en-US" baseline="0" dirty="0" smtClean="0">
                <a:cs typeface="ＭＳ Ｐゴシック" charset="0"/>
              </a:rPr>
              <a:t> </a:t>
            </a:r>
            <a:r>
              <a:rPr lang="en-US" baseline="0" dirty="0" err="1" smtClean="0">
                <a:cs typeface="ＭＳ Ｐゴシック" charset="0"/>
              </a:rPr>
              <a:t>Bibelstelle</a:t>
            </a:r>
            <a:r>
              <a:rPr lang="en-US" baseline="0" dirty="0" smtClean="0">
                <a:cs typeface="ＭＳ Ｐゴシック" charset="0"/>
              </a:rPr>
              <a:t>” </a:t>
            </a:r>
            <a:r>
              <a:rPr lang="en-US" baseline="0" dirty="0" err="1" smtClean="0">
                <a:cs typeface="ＭＳ Ｐゴシック" charset="0"/>
              </a:rPr>
              <a:t>liegen</a:t>
            </a:r>
            <a:r>
              <a:rPr lang="en-US" baseline="0" dirty="0" smtClean="0">
                <a:cs typeface="ＭＳ Ｐゴシック" charset="0"/>
              </a:rPr>
              <a:t>.</a:t>
            </a:r>
            <a:endParaRPr lang="en-US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7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2C24A4-A216-7E40-AEAA-849F56032E7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cs typeface="ＭＳ Ｐゴシック" charset="0"/>
              </a:rPr>
              <a:t>Nehemia</a:t>
            </a:r>
            <a:r>
              <a:rPr lang="en-US" dirty="0" smtClean="0">
                <a:cs typeface="ＭＳ Ｐゴシック" charset="0"/>
              </a:rPr>
              <a:t> </a:t>
            </a:r>
            <a:r>
              <a:rPr lang="en-US" dirty="0">
                <a:cs typeface="ＭＳ Ｐゴシック" charset="0"/>
              </a:rPr>
              <a:t>8:8</a:t>
            </a:r>
          </a:p>
          <a:p>
            <a:r>
              <a:rPr lang="en-US" dirty="0" smtClean="0">
                <a:cs typeface="ＭＳ Ｐゴシック" charset="0"/>
              </a:rPr>
              <a:t>Lukas </a:t>
            </a:r>
            <a:r>
              <a:rPr lang="en-US" dirty="0">
                <a:cs typeface="ＭＳ Ｐゴシック" charset="0"/>
              </a:rPr>
              <a:t>4:16-22 </a:t>
            </a:r>
            <a:r>
              <a:rPr lang="en-US" dirty="0" err="1" smtClean="0">
                <a:cs typeface="ＭＳ Ｐゴシック" charset="0"/>
              </a:rPr>
              <a:t>über</a:t>
            </a:r>
            <a:r>
              <a:rPr lang="en-US" dirty="0" smtClean="0">
                <a:cs typeface="ＭＳ Ｐゴシック" charset="0"/>
              </a:rPr>
              <a:t> </a:t>
            </a:r>
            <a:r>
              <a:rPr lang="en-US" dirty="0" err="1" smtClean="0">
                <a:cs typeface="ＭＳ Ｐゴシック" charset="0"/>
              </a:rPr>
              <a:t>Jesaja</a:t>
            </a:r>
            <a:r>
              <a:rPr lang="en-US" dirty="0" smtClean="0">
                <a:cs typeface="ＭＳ Ｐゴシック" charset="0"/>
              </a:rPr>
              <a:t> </a:t>
            </a:r>
            <a:r>
              <a:rPr lang="en-US" dirty="0">
                <a:cs typeface="ＭＳ Ｐゴシック" charset="0"/>
              </a:rPr>
              <a:t>61:1-2</a:t>
            </a:r>
          </a:p>
          <a:p>
            <a:r>
              <a:rPr lang="en-US" dirty="0" smtClean="0">
                <a:latin typeface="Times" charset="0"/>
                <a:cs typeface="ＭＳ Ｐゴシック" charset="0"/>
              </a:rPr>
              <a:t>Der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T</a:t>
            </a:r>
            <a:r>
              <a:rPr lang="en-US" dirty="0" smtClean="0">
                <a:latin typeface="Times" charset="0"/>
                <a:cs typeface="ＭＳ Ｐゴシック" charset="0"/>
              </a:rPr>
              <a:t>ext </a:t>
            </a:r>
            <a:r>
              <a:rPr lang="en-US" dirty="0" err="1" smtClean="0">
                <a:latin typeface="Times" charset="0"/>
                <a:cs typeface="ＭＳ Ｐゴシック" charset="0"/>
              </a:rPr>
              <a:t>ist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keine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Schachtel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mit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Pralinen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aus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der man seine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Libelingspralinen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auswählen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kann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. Der Text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ist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Gottes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Wort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nicht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unserer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Diener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sondern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unsere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Authorit</a:t>
            </a:r>
            <a:r>
              <a:rPr lang="de-DE" baseline="0" dirty="0" smtClean="0">
                <a:latin typeface="Times" charset="0"/>
                <a:cs typeface="ＭＳ Ｐゴシック" charset="0"/>
              </a:rPr>
              <a:t>ät.</a:t>
            </a:r>
            <a:endParaRPr lang="en-US" baseline="0" dirty="0" smtClean="0">
              <a:latin typeface="Times" charset="0"/>
              <a:cs typeface="ＭＳ Ｐゴシック" charset="0"/>
            </a:endParaRPr>
          </a:p>
          <a:p>
            <a:endParaRPr lang="en-US" baseline="0" dirty="0" smtClean="0">
              <a:latin typeface="Times" charset="0"/>
              <a:cs typeface="ＭＳ Ｐゴシック" charset="0"/>
            </a:endParaRPr>
          </a:p>
          <a:p>
            <a:r>
              <a:rPr lang="en-US" dirty="0" err="1" smtClean="0">
                <a:latin typeface="Times" charset="0"/>
                <a:cs typeface="ＭＳ Ｐゴシック" charset="0"/>
              </a:rPr>
              <a:t>Zum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Beispiel</a:t>
            </a:r>
            <a:r>
              <a:rPr lang="en-US" dirty="0" smtClean="0">
                <a:latin typeface="Times" charset="0"/>
                <a:cs typeface="ＭＳ Ｐゴシック" charset="0"/>
              </a:rPr>
              <a:t>, </a:t>
            </a:r>
            <a:r>
              <a:rPr lang="en-US" dirty="0" err="1" smtClean="0">
                <a:latin typeface="Times" charset="0"/>
                <a:cs typeface="ＭＳ Ｐゴシック" charset="0"/>
              </a:rPr>
              <a:t>sind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keine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Leitungsprinzipien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in </a:t>
            </a:r>
            <a:r>
              <a:rPr lang="en-US" dirty="0" err="1" smtClean="0">
                <a:latin typeface="Times" charset="0"/>
                <a:cs typeface="ＭＳ Ｐゴシック" charset="0"/>
              </a:rPr>
              <a:t>Nehemia</a:t>
            </a:r>
            <a:r>
              <a:rPr lang="en-US" dirty="0" smtClean="0">
                <a:latin typeface="Times" charset="0"/>
                <a:cs typeface="ＭＳ Ｐゴシック" charset="0"/>
              </a:rPr>
              <a:t> 1-2 </a:t>
            </a:r>
            <a:r>
              <a:rPr lang="en-US" dirty="0" err="1" smtClean="0">
                <a:latin typeface="Times" charset="0"/>
                <a:cs typeface="ＭＳ Ｐゴシック" charset="0"/>
              </a:rPr>
              <a:t>enthalten</a:t>
            </a:r>
            <a:r>
              <a:rPr lang="en-US" dirty="0" smtClean="0">
                <a:latin typeface="Times" charset="0"/>
                <a:cs typeface="ＭＳ Ｐゴシック" charset="0"/>
              </a:rPr>
              <a:t>.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</a:t>
            </a:r>
            <a:r>
              <a:rPr lang="en-US" dirty="0" smtClean="0">
                <a:latin typeface="Times" charset="0"/>
                <a:cs typeface="ＭＳ Ｐゴシック" charset="0"/>
              </a:rPr>
              <a:t>ies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widerspricht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der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Absicht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des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biblischen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Autors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.</a:t>
            </a:r>
          </a:p>
          <a:p>
            <a:r>
              <a:rPr lang="en-US" baseline="0" dirty="0" smtClean="0">
                <a:latin typeface="Times" charset="0"/>
                <a:cs typeface="ＭＳ Ｐゴシック" charset="0"/>
              </a:rPr>
              <a:t>Man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kann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eine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biblische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Botschaft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von der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falschen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Bibelstelle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predigen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!</a:t>
            </a:r>
            <a:endParaRPr lang="en-US" dirty="0">
              <a:latin typeface="Times" charset="0"/>
              <a:cs typeface="ＭＳ Ｐゴシック" charset="0"/>
            </a:endParaRPr>
          </a:p>
          <a:p>
            <a:r>
              <a:rPr lang="en-US" baseline="0" dirty="0" smtClean="0">
                <a:latin typeface="Times" charset="0"/>
                <a:cs typeface="ＭＳ Ｐゴシック" charset="0"/>
              </a:rPr>
              <a:t>Man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kann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eine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sehr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gute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Theologie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haben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jeddoch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gilt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es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die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ausgewählte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Bibelstelle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korrekt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auszulegen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, und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nicht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seine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eigene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Theologie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in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diese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hinein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zu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interpretieren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896646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E29E1C-2EB0-DB46-B23F-3FA7EC34F91D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 smtClean="0">
                <a:latin typeface="Times" charset="0"/>
                <a:cs typeface="ＭＳ Ｐゴシック" charset="0"/>
              </a:rPr>
              <a:t>Wahre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Auslegung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erklärt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nur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eine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zentrale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Idee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der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Bibelstelle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, das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heißt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die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Hauptidee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(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d.h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. der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Hauptgedanke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oder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die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große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Idee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des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Textes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).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Wahre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Auslegung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ist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keine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Aneinanderreihung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exegetischer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Kommentare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zusammenhangsloser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Wahrheiten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oder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eine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wage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Darstellung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.</a:t>
            </a:r>
            <a:endParaRPr lang="en-US" dirty="0" smtClean="0">
              <a:latin typeface="Times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97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4A205C-A39B-CE44-AFE0-B29B6F73B07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Times" charset="0"/>
                <a:cs typeface="ＭＳ Ｐゴシック" charset="0"/>
              </a:rPr>
              <a:t>Bringe</a:t>
            </a:r>
            <a:r>
              <a:rPr lang="en-US" dirty="0" smtClean="0">
                <a:latin typeface="Times" charset="0"/>
                <a:cs typeface="ＭＳ Ｐゴシック" charset="0"/>
              </a:rPr>
              <a:t> die </a:t>
            </a:r>
            <a:r>
              <a:rPr lang="en-US" dirty="0" err="1" smtClean="0">
                <a:latin typeface="Times" charset="0"/>
                <a:cs typeface="ＭＳ Ｐゴシック" charset="0"/>
              </a:rPr>
              <a:t>Zuhörer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zur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gleichen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Hauptidee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des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Autors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. Die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Predigt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wiederholt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die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Hauptidee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nicht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immer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wieder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Jede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gute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Predigt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braucht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eine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Gliederung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, der die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Zuhörer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zur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biblischen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Wahrheit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führt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.</a:t>
            </a:r>
            <a:endParaRPr lang="en-US" dirty="0">
              <a:latin typeface="Times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61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AA993D-86A4-9440-BAD7-23DF85343892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Times" charset="0"/>
                <a:cs typeface="ＭＳ Ｐゴシック" charset="0"/>
              </a:rPr>
              <a:t>Sie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bezeiht</a:t>
            </a:r>
            <a:r>
              <a:rPr lang="en-US" dirty="0" smtClean="0">
                <a:latin typeface="Times" charset="0"/>
                <a:cs typeface="ＭＳ Ｐゴシック" charset="0"/>
              </a:rPr>
              <a:t> </a:t>
            </a:r>
            <a:r>
              <a:rPr lang="en-US" dirty="0" err="1" smtClean="0">
                <a:latin typeface="Times" charset="0"/>
                <a:cs typeface="ＭＳ Ｐゴシック" charset="0"/>
              </a:rPr>
              <a:t>sich</a:t>
            </a:r>
            <a:r>
              <a:rPr lang="en-US" dirty="0" smtClean="0">
                <a:latin typeface="Times" charset="0"/>
                <a:cs typeface="ＭＳ Ｐゴシック" charset="0"/>
              </a:rPr>
              <a:t> auf die </a:t>
            </a:r>
            <a:r>
              <a:rPr lang="en-US" dirty="0" err="1" smtClean="0">
                <a:latin typeface="Times" charset="0"/>
                <a:cs typeface="ＭＳ Ｐゴシック" charset="0"/>
              </a:rPr>
              <a:t>biblische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Wahrheit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im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Leben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des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Hörers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, und muss in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Übereinstimming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mit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dem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ursprünglichen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Zweck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deren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Bedeutung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oder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die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Funktion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des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Textes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sein.</a:t>
            </a:r>
          </a:p>
          <a:p>
            <a:pPr>
              <a:spcBef>
                <a:spcPct val="0"/>
              </a:spcBef>
            </a:pPr>
            <a:r>
              <a:rPr lang="en-US" dirty="0" err="1" smtClean="0">
                <a:latin typeface="Times" charset="0"/>
                <a:cs typeface="ＭＳ Ｐゴシック" charset="0"/>
              </a:rPr>
              <a:t>Erst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muss die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Anwendung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im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Leben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des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Predigers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ausgelebt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werden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dann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wird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die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Predigt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Times" charset="0"/>
                <a:cs typeface="ＭＳ Ｐゴシック" charset="0"/>
              </a:rPr>
              <a:t>effektiver</a:t>
            </a:r>
            <a:r>
              <a:rPr lang="en-US" baseline="0" dirty="0" smtClean="0">
                <a:latin typeface="Times" charset="0"/>
                <a:cs typeface="ＭＳ Ｐゴシック" charset="0"/>
              </a:rPr>
              <a:t> sein.</a:t>
            </a:r>
            <a:endParaRPr lang="en-US" altLang="ja-JP" dirty="0" smtClean="0">
              <a:latin typeface="Times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endParaRPr lang="en-US" altLang="ja-JP" dirty="0">
              <a:latin typeface="Times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r>
              <a:rPr lang="en-US" altLang="ja-JP" dirty="0">
                <a:latin typeface="Times" charset="0"/>
                <a:cs typeface="ＭＳ Ｐゴシック" charset="0"/>
              </a:rPr>
              <a:t>----- </a:t>
            </a:r>
            <a:r>
              <a:rPr lang="en-US" altLang="ja-JP" dirty="0" err="1" smtClean="0">
                <a:latin typeface="Times" charset="0"/>
                <a:cs typeface="ＭＳ Ｐゴシック" charset="0"/>
              </a:rPr>
              <a:t>Notizen</a:t>
            </a:r>
            <a:r>
              <a:rPr lang="en-US" altLang="ja-JP" dirty="0" smtClean="0">
                <a:latin typeface="Times" charset="0"/>
                <a:cs typeface="ＭＳ Ｐゴシック" charset="0"/>
              </a:rPr>
              <a:t> (7/5/12 </a:t>
            </a:r>
            <a:r>
              <a:rPr lang="en-US" altLang="ja-JP" dirty="0">
                <a:latin typeface="Times" charset="0"/>
                <a:cs typeface="ＭＳ Ｐゴシック" charset="0"/>
              </a:rPr>
              <a:t>10:55) -----</a:t>
            </a:r>
          </a:p>
          <a:p>
            <a:pPr>
              <a:spcBef>
                <a:spcPct val="0"/>
              </a:spcBef>
            </a:pPr>
            <a:r>
              <a:rPr lang="en-US" altLang="ja-JP" dirty="0" err="1" smtClean="0">
                <a:latin typeface="Times" charset="0"/>
                <a:cs typeface="ＭＳ Ｐゴシック" charset="0"/>
              </a:rPr>
              <a:t>Predigten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ohne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Anwendung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sind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wie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ein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Auto, das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ohne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Reifen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durch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die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Gegend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fährt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!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Ebenfalls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sind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Predigten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ohne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praktische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Anwendungen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genauso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nutzlos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wie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ein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Auto, das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nur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auf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seinen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Felgen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unterwegs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 </a:t>
            </a:r>
            <a:r>
              <a:rPr lang="en-US" altLang="ja-JP" baseline="0" dirty="0" err="1" smtClean="0">
                <a:latin typeface="Times" charset="0"/>
                <a:cs typeface="ＭＳ Ｐゴシック" charset="0"/>
              </a:rPr>
              <a:t>ist</a:t>
            </a:r>
            <a:r>
              <a:rPr lang="en-US" altLang="ja-JP" baseline="0" dirty="0" smtClean="0">
                <a:latin typeface="Times" charset="0"/>
                <a:cs typeface="ＭＳ Ｐゴシック" charset="0"/>
              </a:rPr>
              <a:t>.</a:t>
            </a:r>
            <a:endParaRPr lang="en-US" dirty="0">
              <a:latin typeface="Times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5BC07-CE11-9349-9036-E79911E4F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8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2EC9B-0935-8A46-AFD0-D6AEF2AD6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ED244-F1C3-3646-97E1-B2207FEF6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68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59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xtLst/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596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917E285-30B4-8E46-88F0-F6CA38A97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78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758B4-537D-4C41-90D5-6B2BBF4B9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5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30871-8973-D048-AF3A-B3BC2F007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5F4B5-78CA-1848-ABF1-08C4CE3D7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8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3C53D-F452-3642-9B73-E1F0F0CB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8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A6A00-3CE6-1B46-AF42-38F5D9ACF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87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B1FC2-043D-5342-8F15-AA304826F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53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BE93-CE82-6744-A0CE-573E13CC8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9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79FA8-1BD2-1444-BE9C-A6F984120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8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E719-DCC7-4648-81EA-72B5FC272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1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22B0-76E3-2D45-8229-BA2BA65A1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7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8AC81-BA22-1C43-8E9B-96E896DB0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96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EC7BB-D550-7049-9500-8E04A6F91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55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6934-E49E-814C-8FB0-EC7973AE6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34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22C0E-21EA-AC42-BFB1-1CA190D27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58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065F-D975-5A4C-8E85-61737153A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86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864F0-2E88-E34A-A124-191ADA277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29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AB0FE-8154-A647-8F2B-081CA71CD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37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6DCC-6588-484D-942E-6224775E6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9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6D369-3DDE-2A4F-B7BF-6287C551D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61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289BC-F277-D041-B1CB-FE605BCAE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99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D3C79-E00B-3A45-BCDE-D9BF1906A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9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49554-06C0-414B-9B5B-5302F81C2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75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746F-7A84-FA4C-A7B7-37E35CECD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2294D-F39B-C149-AE87-2CAE451BB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62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704A1-4202-EC49-836A-1309156B0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82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1ABAA-5900-FA48-B25C-116260013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24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F060-8A96-4D4F-BF44-A2CAAB51E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08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A4FE-210C-0A4A-80CB-A7D767B83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27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9119-D8F3-D44C-ADD6-C5E77FB92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6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097A8-29DB-F346-A3E7-110E5F359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37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C62F-6ADB-614C-857F-8D0EBD212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98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5B184-AA5D-A244-9A80-5B32A2CEC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89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C51CE-968C-BA4D-ABD2-213B5C075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8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7F4FB-F988-9B4F-9A94-5734F6E44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16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6581-4A55-1646-B12D-B46AC151A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4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C436F-7FEA-4C46-BEF7-0A6028BA3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6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1028E-7B59-964B-AFC6-1A89DEA99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4BEC8-FA3D-F54A-9BC8-90F3F83DC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3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01D5-3557-714D-BD12-558F6A7B3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6FAFA-C991-6E44-9B4D-2B89729A5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D862E8F6-4755-C94C-BF05-4F1CF3941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124931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932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933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934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>
                <a:gd name="T0" fmla="*/ 6 w 4902"/>
                <a:gd name="T1" fmla="*/ 0 h 98"/>
                <a:gd name="T2" fmla="*/ 136 w 4902"/>
                <a:gd name="T3" fmla="*/ 98 h 98"/>
                <a:gd name="T4" fmla="*/ 4770 w 4902"/>
                <a:gd name="T5" fmla="*/ 84 h 98"/>
                <a:gd name="T6" fmla="*/ 4902 w 4902"/>
                <a:gd name="T7" fmla="*/ 6 h 98"/>
                <a:gd name="T8" fmla="*/ 6 w 490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935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>
                <a:gd name="T0" fmla="*/ 0 w 4952"/>
                <a:gd name="T1" fmla="*/ 139 h 166"/>
                <a:gd name="T2" fmla="*/ 244 w 4952"/>
                <a:gd name="T3" fmla="*/ 0 h 166"/>
                <a:gd name="T4" fmla="*/ 4712 w 4952"/>
                <a:gd name="T5" fmla="*/ 0 h 166"/>
                <a:gd name="T6" fmla="*/ 4952 w 4952"/>
                <a:gd name="T7" fmla="*/ 144 h 166"/>
                <a:gd name="T8" fmla="*/ 0 w 4952"/>
                <a:gd name="T9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DF64650-6917-C04A-801E-90033B13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0948BF82-0DA0-0340-9BC5-337AEDF79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9CCBE88-E2F6-7F43-9521-C3A08DE36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ISCBG032"/>
          <p:cNvPicPr>
            <a:picLocks noChangeAspect="1" noChangeArrowheads="1"/>
          </p:cNvPicPr>
          <p:nvPr/>
        </p:nvPicPr>
        <p:blipFill>
          <a:blip r:embed="rId3">
            <a:lum bright="-6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305800" cy="5334000"/>
          </a:xfrm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11700" dirty="0" err="1" smtClean="0">
                <a:latin typeface="Arial" charset="0"/>
                <a:ea typeface="ＭＳ Ｐゴシック" charset="0"/>
                <a:cs typeface="ＭＳ Ｐゴシック" charset="0"/>
              </a:rPr>
              <a:t>Homiletik</a:t>
            </a:r>
            <a:r>
              <a:rPr lang="en-US" sz="11700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11700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117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600" i="1" dirty="0" smtClean="0">
                <a:latin typeface="Arial" charset="0"/>
                <a:ea typeface="ＭＳ Ｐゴシック" charset="0"/>
                <a:cs typeface="ＭＳ Ｐゴシック" charset="0"/>
              </a:rPr>
              <a:t>Die </a:t>
            </a:r>
            <a:r>
              <a:rPr lang="en-US" sz="6600" i="1" dirty="0" err="1" smtClean="0">
                <a:latin typeface="Arial" charset="0"/>
                <a:ea typeface="ＭＳ Ｐゴシック" charset="0"/>
                <a:cs typeface="ＭＳ Ｐゴシック" charset="0"/>
              </a:rPr>
              <a:t>Kunst</a:t>
            </a:r>
            <a:r>
              <a:rPr lang="en-US" sz="6600" i="1" dirty="0" smtClean="0">
                <a:latin typeface="Arial" charset="0"/>
                <a:ea typeface="ＭＳ Ｐゴシック" charset="0"/>
                <a:cs typeface="ＭＳ Ｐゴシック" charset="0"/>
              </a:rPr>
              <a:t> der </a:t>
            </a:r>
            <a:r>
              <a:rPr lang="en-US" sz="6600" i="1" dirty="0" err="1" smtClean="0">
                <a:latin typeface="Arial" charset="0"/>
                <a:ea typeface="ＭＳ Ｐゴシック" charset="0"/>
                <a:cs typeface="ＭＳ Ｐゴシック" charset="0"/>
              </a:rPr>
              <a:t>Auslegungspredigt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19475" y="6021388"/>
            <a:ext cx="5648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Dr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www.biblestudydownloads.com</a:t>
            </a:r>
            <a:endParaRPr lang="en-US" sz="2000" b="1" kern="0" dirty="0">
              <a:solidFill>
                <a:srgbClr val="FFFFFF"/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F7D7FD"/>
                </a:solidFill>
                <a:latin typeface="Arial"/>
                <a:cs typeface="Arial"/>
              </a:rPr>
              <a:t>Gliederung</a:t>
            </a:r>
            <a:r>
              <a:rPr lang="en-US" sz="4400" b="1" dirty="0" smtClean="0">
                <a:solidFill>
                  <a:srgbClr val="F7D7FD"/>
                </a:solidFill>
                <a:latin typeface="Arial"/>
                <a:cs typeface="Arial"/>
              </a:rPr>
              <a:t> und </a:t>
            </a:r>
            <a:r>
              <a:rPr lang="en-US" sz="4400" b="1" dirty="0" err="1" smtClean="0">
                <a:solidFill>
                  <a:srgbClr val="F7D7FD"/>
                </a:solidFill>
                <a:latin typeface="Arial"/>
                <a:cs typeface="Arial"/>
              </a:rPr>
              <a:t>Ausrichtung</a:t>
            </a:r>
            <a:endParaRPr lang="en-US" sz="4400" b="1" dirty="0">
              <a:solidFill>
                <a:srgbClr val="F7D7FD"/>
              </a:solidFill>
              <a:latin typeface="Arial"/>
              <a:cs typeface="Arial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638800" y="6202363"/>
            <a:ext cx="35052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Liefeld, 6-7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Eigenschaften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einer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Auslegungspredigt</a:t>
            </a:r>
            <a:endParaRPr lang="en-US" sz="4800" b="1" dirty="0"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609600" y="4038600"/>
            <a:ext cx="1981200" cy="2133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609600" y="4267200"/>
            <a:ext cx="1981200" cy="12618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800" b="1" dirty="0" smtClean="0">
                <a:solidFill>
                  <a:schemeClr val="bg1"/>
                </a:solidFill>
                <a:cs typeface="Arial" charset="0"/>
              </a:rPr>
              <a:t>Text </a:t>
            </a:r>
            <a:r>
              <a:rPr lang="en-US" sz="3800" b="1" dirty="0" err="1" smtClean="0">
                <a:solidFill>
                  <a:schemeClr val="bg1"/>
                </a:solidFill>
                <a:cs typeface="Arial" charset="0"/>
              </a:rPr>
              <a:t>Absicht</a:t>
            </a:r>
            <a:endParaRPr lang="en-US" sz="38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3200400" y="2582863"/>
            <a:ext cx="5715000" cy="2286000"/>
          </a:xfrm>
          <a:prstGeom prst="wedgeRectCallout">
            <a:avLst>
              <a:gd name="adj1" fmla="val -59222"/>
              <a:gd name="adj2" fmla="val 82569"/>
            </a:avLst>
          </a:prstGeom>
          <a:solidFill>
            <a:srgbClr val="F7D7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203848" y="2735049"/>
            <a:ext cx="59390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900" b="1" dirty="0">
                <a:cs typeface="Arial" charset="0"/>
              </a:rPr>
              <a:t>I.   </a:t>
            </a:r>
            <a:r>
              <a:rPr lang="en-US" sz="2900" b="1" dirty="0" err="1" smtClean="0">
                <a:cs typeface="Arial" charset="0"/>
              </a:rPr>
              <a:t>Verbunden</a:t>
            </a:r>
            <a:r>
              <a:rPr lang="en-US" sz="2900" b="1" dirty="0" smtClean="0">
                <a:cs typeface="Arial" charset="0"/>
              </a:rPr>
              <a:t> </a:t>
            </a:r>
            <a:r>
              <a:rPr lang="en-US" sz="2900" b="1" dirty="0" err="1" smtClean="0">
                <a:cs typeface="Arial" charset="0"/>
              </a:rPr>
              <a:t>mit</a:t>
            </a:r>
            <a:r>
              <a:rPr lang="en-US" sz="2900" b="1" dirty="0" smtClean="0">
                <a:cs typeface="Arial" charset="0"/>
              </a:rPr>
              <a:t> der </a:t>
            </a:r>
            <a:r>
              <a:rPr lang="en-US" sz="2900" b="1" dirty="0" err="1" smtClean="0">
                <a:cs typeface="Arial" charset="0"/>
              </a:rPr>
              <a:t>Hauptidee</a:t>
            </a:r>
            <a:endParaRPr lang="en-US" sz="2900" b="1" dirty="0">
              <a:cs typeface="Arial" charset="0"/>
            </a:endParaRPr>
          </a:p>
          <a:p>
            <a:r>
              <a:rPr lang="en-US" sz="2900" b="1" dirty="0">
                <a:cs typeface="Arial" charset="0"/>
              </a:rPr>
              <a:t>II.  </a:t>
            </a:r>
            <a:r>
              <a:rPr lang="en-US" sz="2900" b="1" dirty="0" err="1" smtClean="0">
                <a:cs typeface="Arial" charset="0"/>
              </a:rPr>
              <a:t>Verbunden</a:t>
            </a:r>
            <a:r>
              <a:rPr lang="en-US" sz="2900" b="1" dirty="0" smtClean="0">
                <a:cs typeface="Arial" charset="0"/>
              </a:rPr>
              <a:t> </a:t>
            </a:r>
            <a:r>
              <a:rPr lang="en-US" sz="2900" b="1" dirty="0" err="1" smtClean="0">
                <a:cs typeface="Arial" charset="0"/>
              </a:rPr>
              <a:t>mit</a:t>
            </a:r>
            <a:r>
              <a:rPr lang="en-US" sz="2900" b="1" dirty="0" smtClean="0">
                <a:cs typeface="Arial" charset="0"/>
              </a:rPr>
              <a:t> der </a:t>
            </a:r>
            <a:r>
              <a:rPr lang="en-US" sz="2900" b="1" dirty="0" err="1" smtClean="0">
                <a:cs typeface="Arial" charset="0"/>
              </a:rPr>
              <a:t>Hauptidee</a:t>
            </a:r>
            <a:endParaRPr lang="en-US" sz="2900" b="1" dirty="0">
              <a:cs typeface="Arial" charset="0"/>
            </a:endParaRPr>
          </a:p>
          <a:p>
            <a:r>
              <a:rPr lang="en-US" sz="2900" b="1" dirty="0">
                <a:cs typeface="Arial" charset="0"/>
              </a:rPr>
              <a:t>III. </a:t>
            </a:r>
            <a:r>
              <a:rPr lang="en-US" sz="2900" b="1" dirty="0" err="1" smtClean="0">
                <a:cs typeface="Arial" charset="0"/>
              </a:rPr>
              <a:t>Verbunden</a:t>
            </a:r>
            <a:r>
              <a:rPr lang="en-US" sz="2900" b="1" dirty="0" smtClean="0">
                <a:cs typeface="Arial" charset="0"/>
              </a:rPr>
              <a:t> </a:t>
            </a:r>
            <a:r>
              <a:rPr lang="en-US" sz="2900" b="1" dirty="0" err="1" smtClean="0">
                <a:cs typeface="Arial" charset="0"/>
              </a:rPr>
              <a:t>mit</a:t>
            </a:r>
            <a:r>
              <a:rPr lang="en-US" sz="2900" b="1" dirty="0" smtClean="0">
                <a:cs typeface="Arial" charset="0"/>
              </a:rPr>
              <a:t> der </a:t>
            </a:r>
            <a:r>
              <a:rPr lang="en-US" sz="2900" b="1" dirty="0" err="1" smtClean="0">
                <a:cs typeface="Arial" charset="0"/>
              </a:rPr>
              <a:t>Hauptidee</a:t>
            </a:r>
            <a:endParaRPr lang="en-US" sz="2900" b="1" dirty="0">
              <a:cs typeface="Arial" charset="0"/>
            </a:endParaRPr>
          </a:p>
          <a:p>
            <a:r>
              <a:rPr lang="en-US" sz="2900" b="1" dirty="0" err="1" smtClean="0">
                <a:cs typeface="Arial" charset="0"/>
              </a:rPr>
              <a:t>Nennen</a:t>
            </a:r>
            <a:r>
              <a:rPr lang="en-US" sz="2900" b="1" dirty="0" smtClean="0">
                <a:cs typeface="Arial" charset="0"/>
              </a:rPr>
              <a:t> der </a:t>
            </a:r>
            <a:r>
              <a:rPr lang="en-US" sz="2900" b="1" dirty="0" err="1" smtClean="0">
                <a:cs typeface="Arial" charset="0"/>
              </a:rPr>
              <a:t>Hauptidee</a:t>
            </a:r>
            <a:endParaRPr lang="en-US" sz="2900" b="1" dirty="0">
              <a:cs typeface="Arial" charset="0"/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8594725" y="76200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latin typeface="Arial"/>
                <a:cs typeface="Arial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  <p:bldP spid="4404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06FD07"/>
                </a:solidFill>
                <a:cs typeface="Arial" charset="0"/>
              </a:rPr>
              <a:t>Anwendung</a:t>
            </a:r>
            <a:endParaRPr lang="en-US" sz="4400" b="1" dirty="0" smtClean="0">
              <a:solidFill>
                <a:srgbClr val="C06DFD"/>
              </a:solidFill>
              <a:cs typeface="Arial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638800" y="6202363"/>
            <a:ext cx="35052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Liefeld, 6-7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Eigenschaften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einer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Auslegungspredigt</a:t>
            </a:r>
            <a:endParaRPr lang="en-US" sz="4800" b="1" dirty="0"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609600" y="4038600"/>
            <a:ext cx="1981200" cy="2133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09600" y="4267200"/>
            <a:ext cx="1981200" cy="12618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800" b="1" dirty="0" smtClean="0">
                <a:solidFill>
                  <a:schemeClr val="bg1"/>
                </a:solidFill>
                <a:cs typeface="Arial" charset="0"/>
              </a:rPr>
              <a:t>Text </a:t>
            </a:r>
            <a:r>
              <a:rPr lang="en-US" sz="3800" b="1" dirty="0" err="1" smtClean="0">
                <a:solidFill>
                  <a:schemeClr val="bg1"/>
                </a:solidFill>
                <a:cs typeface="Arial" charset="0"/>
              </a:rPr>
              <a:t>Absicht</a:t>
            </a:r>
            <a:endParaRPr lang="en-US" sz="38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2590800" y="2355850"/>
            <a:ext cx="5943600" cy="3657600"/>
          </a:xfrm>
          <a:prstGeom prst="wedgeEllipseCallout">
            <a:avLst>
              <a:gd name="adj1" fmla="val -51764"/>
              <a:gd name="adj2" fmla="val 33375"/>
            </a:avLst>
          </a:prstGeom>
          <a:solidFill>
            <a:srgbClr val="038F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3352800" y="2857500"/>
            <a:ext cx="5562600" cy="263149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Was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cs typeface="Arial"/>
              </a:rPr>
              <a:t>sollen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 die </a:t>
            </a:r>
            <a:r>
              <a:rPr lang="en-US" sz="3000" b="1" dirty="0" err="1" smtClean="0">
                <a:solidFill>
                  <a:schemeClr val="bg1"/>
                </a:solidFill>
                <a:latin typeface="Arial"/>
                <a:cs typeface="Arial"/>
              </a:rPr>
              <a:t>Zuh</a:t>
            </a:r>
            <a:r>
              <a:rPr lang="de-DE" sz="3000" b="1" dirty="0" smtClean="0">
                <a:solidFill>
                  <a:schemeClr val="bg1"/>
                </a:solidFill>
                <a:latin typeface="Arial"/>
                <a:cs typeface="Arial"/>
              </a:rPr>
              <a:t>örer</a:t>
            </a:r>
            <a:r>
              <a:rPr lang="en-US" sz="3000" b="1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000" b="1" dirty="0" err="1" smtClean="0">
                <a:solidFill>
                  <a:schemeClr val="bg1"/>
                </a:solidFill>
                <a:latin typeface="Arial"/>
                <a:cs typeface="Arial"/>
              </a:rPr>
              <a:t>wissen</a:t>
            </a: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000" b="1" dirty="0" err="1" smtClean="0">
                <a:solidFill>
                  <a:schemeClr val="bg1"/>
                </a:solidFill>
                <a:latin typeface="Arial"/>
                <a:cs typeface="Arial"/>
              </a:rPr>
              <a:t>fühlen</a:t>
            </a: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3000" b="1" dirty="0" err="1" smtClean="0">
                <a:solidFill>
                  <a:schemeClr val="bg1"/>
                </a:solidFill>
                <a:latin typeface="Arial"/>
                <a:cs typeface="Arial"/>
              </a:rPr>
              <a:t>machen</a:t>
            </a:r>
            <a:endParaRPr lang="en-US" sz="3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7356" name="Picture 12" descr="whe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84" y="3622675"/>
            <a:ext cx="335280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8" grpId="0" animBg="1"/>
      <p:bldP spid="573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3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Eigenschaften</a:t>
            </a:r>
            <a:r>
              <a:rPr lang="en-US" sz="4300" b="1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</a:t>
            </a:r>
            <a:r>
              <a:rPr lang="en-US" sz="43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Zusammenfassung</a:t>
            </a:r>
            <a:endParaRPr lang="en-US" sz="4300" b="1" dirty="0"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latin typeface="Arial"/>
                <a:cs typeface="Arial"/>
              </a:rPr>
              <a:t>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885403"/>
              </p:ext>
            </p:extLst>
          </p:nvPr>
        </p:nvGraphicFramePr>
        <p:xfrm>
          <a:off x="0" y="1387936"/>
          <a:ext cx="9144000" cy="5425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/>
                <a:gridCol w="4572000"/>
              </a:tblGrid>
              <a:tr h="475922">
                <a:tc>
                  <a:txBody>
                    <a:bodyPr/>
                    <a:lstStyle/>
                    <a:p>
                      <a:r>
                        <a:rPr lang="en-SG" sz="2600" b="1" dirty="0" err="1" smtClean="0">
                          <a:solidFill>
                            <a:schemeClr val="bg1"/>
                          </a:solidFill>
                        </a:rPr>
                        <a:t>Eine</a:t>
                      </a:r>
                      <a:r>
                        <a:rPr lang="en-SG" sz="2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SG" sz="2600" b="1" dirty="0" err="1" smtClean="0">
                          <a:solidFill>
                            <a:schemeClr val="bg1"/>
                          </a:solidFill>
                        </a:rPr>
                        <a:t>Auslegung</a:t>
                      </a:r>
                      <a:r>
                        <a:rPr lang="en-SG" sz="2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SG" sz="2600" b="1" dirty="0" err="1" smtClean="0">
                          <a:solidFill>
                            <a:schemeClr val="bg1"/>
                          </a:solidFill>
                        </a:rPr>
                        <a:t>ist</a:t>
                      </a:r>
                      <a:r>
                        <a:rPr lang="en-SG" sz="2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SG" sz="2600" b="1" dirty="0" err="1" smtClean="0">
                          <a:solidFill>
                            <a:schemeClr val="bg1"/>
                          </a:solidFill>
                        </a:rPr>
                        <a:t>nicht</a:t>
                      </a:r>
                      <a:r>
                        <a:rPr lang="en-SG" sz="2600" b="1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2600" b="1" dirty="0" err="1" smtClean="0">
                          <a:solidFill>
                            <a:schemeClr val="bg1"/>
                          </a:solidFill>
                        </a:rPr>
                        <a:t>Sondern</a:t>
                      </a:r>
                      <a:r>
                        <a:rPr lang="en-SG" sz="2600" b="1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GB" sz="2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11135">
                <a:tc>
                  <a:txBody>
                    <a:bodyPr/>
                    <a:lstStyle/>
                    <a:p>
                      <a:r>
                        <a:rPr lang="en-SG" sz="2400" b="1" dirty="0" smtClean="0">
                          <a:solidFill>
                            <a:schemeClr val="bg1"/>
                          </a:solidFill>
                        </a:rPr>
                        <a:t>Von </a:t>
                      </a:r>
                      <a:r>
                        <a:rPr lang="en-SG" sz="2400" b="1" dirty="0" err="1" smtClean="0">
                          <a:solidFill>
                            <a:schemeClr val="bg1"/>
                          </a:solidFill>
                        </a:rPr>
                        <a:t>mehrerer</a:t>
                      </a:r>
                      <a:r>
                        <a:rPr lang="en-SG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SG" sz="2400" b="1" baseline="0" dirty="0" err="1" smtClean="0">
                          <a:solidFill>
                            <a:schemeClr val="bg1"/>
                          </a:solidFill>
                        </a:rPr>
                        <a:t>Bibelstelle</a:t>
                      </a:r>
                      <a:r>
                        <a:rPr lang="en-SG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SG" sz="2400" b="1" baseline="0" dirty="0" err="1" smtClean="0">
                          <a:solidFill>
                            <a:schemeClr val="bg1"/>
                          </a:solidFill>
                        </a:rPr>
                        <a:t>predigen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1F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bg1"/>
                          </a:solidFill>
                        </a:rPr>
                        <a:t>Auf</a:t>
                      </a:r>
                      <a:r>
                        <a:rPr lang="de-DE" sz="2400" b="1" baseline="0" dirty="0" smtClean="0">
                          <a:solidFill>
                            <a:schemeClr val="bg1"/>
                          </a:solidFill>
                        </a:rPr>
                        <a:t> nur eine Bibelstelle konzentrieren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1F7B"/>
                    </a:solidFill>
                  </a:tcPr>
                </a:tc>
              </a:tr>
              <a:tr h="811135">
                <a:tc>
                  <a:txBody>
                    <a:bodyPr/>
                    <a:lstStyle/>
                    <a:p>
                      <a:r>
                        <a:rPr lang="en-SG" sz="2400" b="1" baseline="0" dirty="0" err="1" smtClean="0">
                          <a:solidFill>
                            <a:schemeClr val="bg1"/>
                          </a:solidFill>
                        </a:rPr>
                        <a:t>aus</a:t>
                      </a:r>
                      <a:r>
                        <a:rPr lang="en-SG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SG" sz="2400" b="1" baseline="0" dirty="0" err="1" smtClean="0">
                          <a:solidFill>
                            <a:schemeClr val="bg1"/>
                          </a:solidFill>
                        </a:rPr>
                        <a:t>einer</a:t>
                      </a:r>
                      <a:r>
                        <a:rPr lang="en-SG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SG" sz="2400" b="1" baseline="0" dirty="0" err="1" smtClean="0">
                          <a:solidFill>
                            <a:schemeClr val="bg1"/>
                          </a:solidFill>
                        </a:rPr>
                        <a:t>Bibelstelle</a:t>
                      </a:r>
                      <a:r>
                        <a:rPr lang="en-SG" sz="2400" b="1" baseline="0" dirty="0" smtClean="0">
                          <a:solidFill>
                            <a:schemeClr val="bg1"/>
                          </a:solidFill>
                        </a:rPr>
                        <a:t> w</a:t>
                      </a:r>
                      <a:r>
                        <a:rPr lang="de-DE" sz="2400" b="1" baseline="0" dirty="0" smtClean="0">
                          <a:solidFill>
                            <a:schemeClr val="bg1"/>
                          </a:solidFill>
                        </a:rPr>
                        <a:t>ählen, was man sagen will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1F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bg1"/>
                          </a:solidFill>
                        </a:rPr>
                        <a:t>Durch</a:t>
                      </a:r>
                      <a:r>
                        <a:rPr lang="de-DE" sz="2400" b="1" baseline="0" dirty="0" smtClean="0">
                          <a:solidFill>
                            <a:schemeClr val="bg1"/>
                          </a:solidFill>
                        </a:rPr>
                        <a:t> der Autor, erkennen was Gott sagt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1F7B"/>
                    </a:solidFill>
                  </a:tcPr>
                </a:tc>
              </a:tr>
              <a:tr h="811135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bg1"/>
                          </a:solidFill>
                        </a:rPr>
                        <a:t>Viele</a:t>
                      </a:r>
                      <a:r>
                        <a:rPr lang="de-DE" sz="2400" b="1" baseline="0" dirty="0" smtClean="0">
                          <a:solidFill>
                            <a:schemeClr val="bg1"/>
                          </a:solidFill>
                        </a:rPr>
                        <a:t> Vers für Vers exegetischen Kommentare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1F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bg1"/>
                          </a:solidFill>
                        </a:rPr>
                        <a:t>Auf nur eine Hauptidee konzentrieren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1F7B"/>
                    </a:solidFill>
                  </a:tcPr>
                </a:tc>
              </a:tr>
              <a:tr h="811135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bg1"/>
                          </a:solidFill>
                        </a:rPr>
                        <a:t>Nür Kommentar,</a:t>
                      </a:r>
                      <a:r>
                        <a:rPr lang="de-DE" sz="2400" b="1" baseline="0" dirty="0" smtClean="0">
                          <a:solidFill>
                            <a:schemeClr val="bg1"/>
                          </a:solidFill>
                        </a:rPr>
                        <a:t> kein Richtung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1F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2200" b="1" dirty="0" err="1" smtClean="0">
                          <a:solidFill>
                            <a:schemeClr val="bg1"/>
                          </a:solidFill>
                        </a:rPr>
                        <a:t>Ein</a:t>
                      </a:r>
                      <a:r>
                        <a:rPr lang="en-SG" sz="2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SG" sz="2200" b="1" dirty="0" err="1" smtClean="0">
                          <a:solidFill>
                            <a:schemeClr val="bg1"/>
                          </a:solidFill>
                        </a:rPr>
                        <a:t>paar</a:t>
                      </a:r>
                      <a:r>
                        <a:rPr lang="en-SG" sz="2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SG" sz="2200" b="1" dirty="0" err="1" smtClean="0">
                          <a:solidFill>
                            <a:schemeClr val="bg1"/>
                          </a:solidFill>
                        </a:rPr>
                        <a:t>wichtige</a:t>
                      </a:r>
                      <a:r>
                        <a:rPr lang="en-SG" sz="2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SG" sz="2200" b="1" dirty="0" err="1" smtClean="0">
                          <a:solidFill>
                            <a:schemeClr val="bg1"/>
                          </a:solidFill>
                        </a:rPr>
                        <a:t>Anmerkungen</a:t>
                      </a:r>
                      <a:r>
                        <a:rPr lang="en-SG" sz="2200" b="1" dirty="0" smtClean="0">
                          <a:solidFill>
                            <a:schemeClr val="bg1"/>
                          </a:solidFill>
                        </a:rPr>
                        <a:t>, die auf die </a:t>
                      </a:r>
                      <a:r>
                        <a:rPr lang="en-SG" sz="2200" b="1" dirty="0" err="1" smtClean="0">
                          <a:solidFill>
                            <a:schemeClr val="bg1"/>
                          </a:solidFill>
                        </a:rPr>
                        <a:t>Hauptidee</a:t>
                      </a:r>
                      <a:r>
                        <a:rPr lang="en-SG" sz="2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SG" sz="2200" b="1" dirty="0" err="1" smtClean="0">
                          <a:solidFill>
                            <a:schemeClr val="bg1"/>
                          </a:solidFill>
                        </a:rPr>
                        <a:t>beitragen</a:t>
                      </a:r>
                      <a:endParaRPr lang="en-GB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1F7B"/>
                    </a:solidFill>
                  </a:tcPr>
                </a:tc>
              </a:tr>
              <a:tr h="811135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bg1"/>
                          </a:solidFill>
                        </a:rPr>
                        <a:t>Erklärung ohne Bedarf</a:t>
                      </a:r>
                      <a:r>
                        <a:rPr lang="de-DE" sz="2400" b="1" baseline="0" dirty="0" smtClean="0">
                          <a:solidFill>
                            <a:schemeClr val="bg1"/>
                          </a:solidFill>
                        </a:rPr>
                        <a:t> geantwortet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1F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2400" b="1" dirty="0" err="1" smtClean="0">
                          <a:solidFill>
                            <a:schemeClr val="bg1"/>
                          </a:solidFill>
                        </a:rPr>
                        <a:t>Erkl</a:t>
                      </a:r>
                      <a:r>
                        <a:rPr lang="de-DE" sz="2400" b="1" dirty="0" smtClean="0">
                          <a:solidFill>
                            <a:schemeClr val="bg1"/>
                          </a:solidFill>
                        </a:rPr>
                        <a:t>ärung</a:t>
                      </a:r>
                      <a:r>
                        <a:rPr lang="de-DE" sz="2400" b="1" baseline="0" dirty="0" smtClean="0">
                          <a:solidFill>
                            <a:schemeClr val="bg1"/>
                          </a:solidFill>
                        </a:rPr>
                        <a:t> mit praktischen Anwendungen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1F7B"/>
                    </a:solidFill>
                  </a:tcPr>
                </a:tc>
              </a:tr>
              <a:tr h="811135">
                <a:tc>
                  <a:txBody>
                    <a:bodyPr/>
                    <a:lstStyle/>
                    <a:p>
                      <a:r>
                        <a:rPr lang="de-DE" sz="2400" b="1" baseline="0" dirty="0" smtClean="0">
                          <a:solidFill>
                            <a:schemeClr val="bg1"/>
                          </a:solidFill>
                        </a:rPr>
                        <a:t>Einem Buch der Bibel zu predigen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1F7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solidFill>
                            <a:schemeClr val="bg1"/>
                          </a:solidFill>
                        </a:rPr>
                        <a:t>Einer Bibelstelle zu</a:t>
                      </a:r>
                      <a:r>
                        <a:rPr lang="de-DE" sz="2400" b="1" baseline="0" dirty="0" smtClean="0">
                          <a:solidFill>
                            <a:schemeClr val="bg1"/>
                          </a:solidFill>
                        </a:rPr>
                        <a:t> predigen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F1F7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Bible and lamp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-36512" y="457200"/>
            <a:ext cx="9217024" cy="3657600"/>
          </a:xfrm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en-US" sz="66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rial"/>
              </a:rPr>
              <a:t>Warum</a:t>
            </a:r>
            <a:r>
              <a:rPr lang="en-US" sz="6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rial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rial"/>
              </a:rPr>
              <a:t>ist</a:t>
            </a:r>
            <a:r>
              <a:rPr lang="en-US" sz="6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rial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rial"/>
              </a:rPr>
              <a:t>eine</a:t>
            </a:r>
            <a:r>
              <a:rPr lang="en-US" sz="6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rial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rial"/>
              </a:rPr>
              <a:t>Auslegungspredigt</a:t>
            </a:r>
            <a:r>
              <a:rPr lang="en-US" sz="6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rial"/>
              </a:rPr>
              <a:t> so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rial"/>
              </a:rPr>
              <a:t>wichtig</a:t>
            </a:r>
            <a:r>
              <a:rPr lang="en-US" sz="66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Arial"/>
              </a:rPr>
              <a:t>?</a:t>
            </a:r>
            <a:endParaRPr lang="en-US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Arial"/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latin typeface="Arial"/>
                <a:cs typeface="Arial"/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</p:spPr>
        <p:txBody>
          <a:bodyPr/>
          <a:lstStyle/>
          <a:p>
            <a:pPr eaLnBrk="1" hangingPunct="1"/>
            <a:r>
              <a:rPr lang="en-US" sz="3300" b="1" dirty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A. 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Die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Auslegungspredigt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basiert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auf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dem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300" b="1" dirty="0" err="1" smtClean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fehlelosen</a:t>
            </a:r>
            <a:r>
              <a:rPr lang="en-US" sz="3300" b="1" dirty="0" smtClean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300" b="1" dirty="0" err="1" smtClean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Bibeltext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.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Dieser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zeigt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Gottes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Willen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.</a:t>
            </a:r>
            <a:endParaRPr lang="en-US" sz="3300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657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</a:rPr>
              <a:t>2</a:t>
            </a: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609600" y="2133600"/>
            <a:ext cx="4572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In 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unserer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eigenen</a:t>
            </a:r>
            <a:r>
              <a:rPr lang="de-DE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Stillen Zeit</a:t>
            </a:r>
            <a:endParaRPr lang="en-US" sz="3200" b="1" dirty="0">
              <a:solidFill>
                <a:schemeClr val="bg1"/>
              </a:solidFill>
              <a:ea typeface="Osaka" charset="0"/>
              <a:cs typeface="Osaka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In 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unseren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Familien</a:t>
            </a:r>
            <a:endParaRPr lang="en-US" sz="3200" b="1" dirty="0">
              <a:solidFill>
                <a:schemeClr val="bg1"/>
              </a:solidFill>
              <a:ea typeface="Osaka" charset="0"/>
              <a:cs typeface="Osaka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Bei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unserer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Arbeit</a:t>
            </a:r>
            <a:endParaRPr lang="en-US" sz="3200" b="1" dirty="0">
              <a:solidFill>
                <a:schemeClr val="bg1"/>
              </a:solidFill>
              <a:ea typeface="Osaka" charset="0"/>
              <a:cs typeface="Osaka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ea typeface="Osaka" charset="0"/>
                <a:cs typeface="Osaka" charset="0"/>
              </a:rPr>
              <a:t>In 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unserem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eigenen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Bibelstudium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einschließlich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diesem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)</a:t>
            </a:r>
            <a:endParaRPr lang="en-US" sz="32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B.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Die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Auslegungspredigt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lehrt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Gottes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Wort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im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Kontext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, die der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Heilige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Geist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ausgewählt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hat</a:t>
            </a:r>
            <a:endParaRPr lang="en-US" sz="4000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</a:rPr>
              <a:t>2</a:t>
            </a:r>
          </a:p>
        </p:txBody>
      </p:sp>
      <p:pic>
        <p:nvPicPr>
          <p:cNvPr id="77828" name="Picture 6" descr="Bible 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673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533400" y="2286000"/>
            <a:ext cx="4572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ja-JP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Schützt</a:t>
            </a:r>
            <a:r>
              <a:rPr lang="en-US" altLang="ja-JP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altLang="ja-JP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vor</a:t>
            </a:r>
            <a:r>
              <a:rPr lang="en-US" altLang="ja-JP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altLang="ja-JP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falschen</a:t>
            </a:r>
            <a:r>
              <a:rPr lang="en-US" altLang="ja-JP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“</a:t>
            </a:r>
            <a:r>
              <a:rPr lang="en-US" altLang="ja-JP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Beweisstellerei</a:t>
            </a:r>
            <a:r>
              <a:rPr lang="en-US" altLang="ja-JP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"</a:t>
            </a:r>
            <a:endParaRPr lang="en-US" altLang="ja-JP" sz="3200" b="1" dirty="0">
              <a:solidFill>
                <a:schemeClr val="bg1"/>
              </a:solidFill>
              <a:ea typeface="Osaka" charset="0"/>
              <a:cs typeface="Osaka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 b="1" dirty="0">
              <a:solidFill>
                <a:schemeClr val="bg1"/>
              </a:solidFill>
              <a:ea typeface="Osaka" charset="0"/>
              <a:cs typeface="Osaka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 err="1">
                <a:solidFill>
                  <a:schemeClr val="bg1"/>
                </a:solidFill>
                <a:ea typeface="Osaka" charset="0"/>
                <a:cs typeface="Osaka" charset="0"/>
              </a:rPr>
              <a:t>S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chützt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vor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“</a:t>
            </a:r>
            <a:r>
              <a:rPr lang="en-US" sz="32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Prinzipienreiterei</a:t>
            </a:r>
            <a:r>
              <a:rPr lang="en-US" sz="32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”</a:t>
            </a:r>
            <a:endParaRPr lang="en-US" sz="32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C.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Die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Auslegungspredigt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hat </a:t>
            </a:r>
            <a:r>
              <a:rPr lang="en-US" sz="3600" b="1" dirty="0" err="1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Autorität</a:t>
            </a:r>
            <a:r>
              <a:rPr lang="en-US" sz="3600" b="1" dirty="0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und </a:t>
            </a:r>
            <a:r>
              <a:rPr lang="en-US" sz="3600" b="1" dirty="0" err="1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Macht</a:t>
            </a:r>
            <a:endParaRPr lang="en-US" sz="4000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</a:rPr>
              <a:t>2</a:t>
            </a:r>
          </a:p>
        </p:txBody>
      </p:sp>
      <p:pic>
        <p:nvPicPr>
          <p:cNvPr id="79876" name="Picture 6" descr="National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567488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20713"/>
            <a:ext cx="9193213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23" name="Group 3"/>
          <p:cNvGrpSpPr>
            <a:grpSpLocks/>
          </p:cNvGrpSpPr>
          <p:nvPr/>
        </p:nvGrpSpPr>
        <p:grpSpPr bwMode="auto">
          <a:xfrm>
            <a:off x="611188" y="908050"/>
            <a:ext cx="7993062" cy="3429000"/>
            <a:chOff x="611560" y="908720"/>
            <a:chExt cx="7992888" cy="3427668"/>
          </a:xfrm>
        </p:grpSpPr>
        <p:sp>
          <p:nvSpPr>
            <p:cNvPr id="81934" name="Oval 2"/>
            <p:cNvSpPr>
              <a:spLocks noChangeArrowheads="1"/>
            </p:cNvSpPr>
            <p:nvPr/>
          </p:nvSpPr>
          <p:spPr bwMode="auto">
            <a:xfrm>
              <a:off x="755576" y="1700808"/>
              <a:ext cx="1440160" cy="79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35" name="Oval 6"/>
            <p:cNvSpPr>
              <a:spLocks noChangeArrowheads="1"/>
            </p:cNvSpPr>
            <p:nvPr/>
          </p:nvSpPr>
          <p:spPr bwMode="auto">
            <a:xfrm>
              <a:off x="3203848" y="908720"/>
              <a:ext cx="1656184" cy="792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36" name="Oval 7"/>
            <p:cNvSpPr>
              <a:spLocks noChangeArrowheads="1"/>
            </p:cNvSpPr>
            <p:nvPr/>
          </p:nvSpPr>
          <p:spPr bwMode="auto">
            <a:xfrm>
              <a:off x="611560" y="3212976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37" name="Oval 8"/>
            <p:cNvSpPr>
              <a:spLocks noChangeArrowheads="1"/>
            </p:cNvSpPr>
            <p:nvPr/>
          </p:nvSpPr>
          <p:spPr bwMode="auto">
            <a:xfrm>
              <a:off x="5076056" y="1772816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38" name="Oval 9"/>
            <p:cNvSpPr>
              <a:spLocks noChangeArrowheads="1"/>
            </p:cNvSpPr>
            <p:nvPr/>
          </p:nvSpPr>
          <p:spPr bwMode="auto">
            <a:xfrm>
              <a:off x="7164288" y="2204864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39" name="Oval 10"/>
            <p:cNvSpPr>
              <a:spLocks noChangeArrowheads="1"/>
            </p:cNvSpPr>
            <p:nvPr/>
          </p:nvSpPr>
          <p:spPr bwMode="auto">
            <a:xfrm>
              <a:off x="7092280" y="3501008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40" name="Oval 11"/>
            <p:cNvSpPr>
              <a:spLocks noChangeArrowheads="1"/>
            </p:cNvSpPr>
            <p:nvPr/>
          </p:nvSpPr>
          <p:spPr bwMode="auto">
            <a:xfrm>
              <a:off x="5076056" y="3140968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41" name="Oval 12"/>
            <p:cNvSpPr>
              <a:spLocks noChangeArrowheads="1"/>
            </p:cNvSpPr>
            <p:nvPr/>
          </p:nvSpPr>
          <p:spPr bwMode="auto">
            <a:xfrm rot="-210482">
              <a:off x="2483768" y="2348880"/>
              <a:ext cx="1440160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942" name="Oval 13"/>
            <p:cNvSpPr>
              <a:spLocks noChangeArrowheads="1"/>
            </p:cNvSpPr>
            <p:nvPr/>
          </p:nvSpPr>
          <p:spPr bwMode="auto">
            <a:xfrm rot="-210482">
              <a:off x="2147465" y="3716159"/>
              <a:ext cx="1440160" cy="6202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Wie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deutest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du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diese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Karikatur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?</a:t>
            </a:r>
            <a:endParaRPr lang="en-US" sz="4000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8" y="1661899"/>
            <a:ext cx="1728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latin typeface="Arial Rounded MT Bold" charset="0"/>
                <a:cs typeface="Arial Rounded MT Bold" charset="0"/>
              </a:rPr>
              <a:t>B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erate </a:t>
            </a:r>
            <a:r>
              <a:rPr lang="en-US" b="1" dirty="0" err="1" smtClean="0">
                <a:latin typeface="Arial Rounded MT Bold" charset="0"/>
                <a:cs typeface="Arial Rounded MT Bold" charset="0"/>
              </a:rPr>
              <a:t>mich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latin typeface="Arial Rounded MT Bold" charset="0"/>
              <a:cs typeface="Arial Rounded MT Bold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04840" y="836712"/>
            <a:ext cx="172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latin typeface="Arial Rounded MT Bold" charset="0"/>
                <a:cs typeface="Arial Rounded MT Bold" charset="0"/>
              </a:rPr>
              <a:t>Gib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latin typeface="Arial Rounded MT Bold" charset="0"/>
                <a:cs typeface="Arial Rounded MT Bold" charset="0"/>
              </a:rPr>
              <a:t>mir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 Essen!</a:t>
            </a:r>
            <a:endParaRPr lang="en-US" b="1" dirty="0">
              <a:latin typeface="Arial Rounded MT Bold" charset="0"/>
              <a:cs typeface="Arial Rounded MT Bold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-303120">
            <a:off x="2395779" y="2239366"/>
            <a:ext cx="172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latin typeface="Arial Rounded MT Bold" charset="0"/>
                <a:cs typeface="Arial Rounded MT Bold" charset="0"/>
              </a:rPr>
              <a:t>Ermahne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latin typeface="Arial Rounded MT Bold" charset="0"/>
                <a:cs typeface="Arial Rounded MT Bold" charset="0"/>
              </a:rPr>
              <a:t>mich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latin typeface="Arial Rounded MT Bold" charset="0"/>
              <a:cs typeface="Arial Rounded MT Bold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03800" y="1733907"/>
            <a:ext cx="1728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latin typeface="Arial Rounded MT Bold" charset="0"/>
                <a:cs typeface="Arial Rounded MT Bold" charset="0"/>
              </a:rPr>
              <a:t>Besuche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latin typeface="Arial Rounded MT Bold" charset="0"/>
                <a:cs typeface="Arial Rounded MT Bold" charset="0"/>
              </a:rPr>
              <a:t>mich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latin typeface="Arial Rounded MT Bold" charset="0"/>
              <a:cs typeface="Arial Rounded MT Bold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164388" y="2165350"/>
            <a:ext cx="1728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latin typeface="Arial Rounded MT Bold" charset="0"/>
                <a:cs typeface="Arial Rounded MT Bold" charset="0"/>
              </a:rPr>
              <a:t>Lehre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latin typeface="Arial Rounded MT Bold" charset="0"/>
                <a:cs typeface="Arial Rounded MT Bold" charset="0"/>
              </a:rPr>
              <a:t>mich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latin typeface="Arial Rounded MT Bold" charset="0"/>
              <a:cs typeface="Arial Rounded MT Bold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303120">
            <a:off x="500063" y="3143676"/>
            <a:ext cx="1728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latin typeface="Arial Rounded MT Bold" charset="0"/>
                <a:cs typeface="Arial Rounded MT Bold" charset="0"/>
              </a:rPr>
              <a:t>Amüsiere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latin typeface="Arial Rounded MT Bold" charset="0"/>
                <a:cs typeface="Arial Rounded MT Bold" charset="0"/>
              </a:rPr>
              <a:t>mich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latin typeface="Arial Rounded MT Bold" charset="0"/>
              <a:cs typeface="Arial Rounded MT Bold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-303120">
            <a:off x="1996628" y="3760788"/>
            <a:ext cx="172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latin typeface="Arial Rounded MT Bold" charset="0"/>
                <a:cs typeface="Arial Rounded MT Bold" charset="0"/>
              </a:rPr>
              <a:t>Lieb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latin typeface="Arial Rounded MT Bold" charset="0"/>
                <a:cs typeface="Arial Rounded MT Bold" charset="0"/>
              </a:rPr>
              <a:t>mich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latin typeface="Arial Rounded MT Bold" charset="0"/>
              <a:cs typeface="Arial Rounded MT Bold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-303120">
            <a:off x="4965157" y="3096976"/>
            <a:ext cx="178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latin typeface="Arial Rounded MT Bold" charset="0"/>
                <a:cs typeface="Arial Rounded MT Bold" charset="0"/>
              </a:rPr>
              <a:t>Ermutige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latin typeface="Arial Rounded MT Bold" charset="0"/>
                <a:cs typeface="Arial Rounded MT Bold" charset="0"/>
              </a:rPr>
              <a:t>mich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latin typeface="Arial Rounded MT Bold" charset="0"/>
              <a:cs typeface="Arial Rounded MT Bold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053263" y="3506788"/>
            <a:ext cx="178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 err="1" smtClean="0">
                <a:latin typeface="Arial Rounded MT Bold" charset="0"/>
                <a:cs typeface="Arial Rounded MT Bold" charset="0"/>
              </a:rPr>
              <a:t>Tröste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 </a:t>
            </a:r>
            <a:r>
              <a:rPr lang="en-US" b="1" dirty="0" err="1" smtClean="0">
                <a:latin typeface="Arial Rounded MT Bold" charset="0"/>
                <a:cs typeface="Arial Rounded MT Bold" charset="0"/>
              </a:rPr>
              <a:t>mich</a:t>
            </a:r>
            <a:r>
              <a:rPr lang="en-US" b="1" dirty="0" smtClean="0">
                <a:latin typeface="Arial Rounded MT Bold" charset="0"/>
                <a:cs typeface="Arial Rounded MT Bold" charset="0"/>
              </a:rPr>
              <a:t>!</a:t>
            </a:r>
            <a:endParaRPr lang="en-US" b="1" dirty="0">
              <a:latin typeface="Arial Rounded MT Bold" charset="0"/>
              <a:cs typeface="Arial Rounded MT Bol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</p:spPr>
        <p:txBody>
          <a:bodyPr/>
          <a:lstStyle/>
          <a:p>
            <a:pPr eaLnBrk="1" hangingPunct="1"/>
            <a:r>
              <a:rPr lang="en-US" sz="3300" b="1" dirty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D. 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Die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Auslegungspredigt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lenkt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die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Aufmerksamkeit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der </a:t>
            </a:r>
            <a:r>
              <a:rPr lang="en-US" sz="33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Zuhörer</a:t>
            </a:r>
            <a:r>
              <a:rPr lang="en-US" sz="33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auf die </a:t>
            </a:r>
            <a:r>
              <a:rPr lang="en-US" sz="3300" b="1" dirty="0" err="1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Bibel</a:t>
            </a:r>
            <a:endParaRPr lang="en-US" sz="3300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</a:rPr>
              <a:t>2</a:t>
            </a:r>
          </a:p>
        </p:txBody>
      </p:sp>
      <p:pic>
        <p:nvPicPr>
          <p:cNvPr id="83972" name="Picture 6" descr="images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41775"/>
            <a:ext cx="3429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7" descr="Bible 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52850"/>
            <a:ext cx="19431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2" name="AutoShape 8"/>
          <p:cNvSpPr>
            <a:spLocks noChangeArrowheads="1"/>
          </p:cNvSpPr>
          <p:nvPr/>
        </p:nvSpPr>
        <p:spPr bwMode="auto">
          <a:xfrm>
            <a:off x="3657600" y="2286000"/>
            <a:ext cx="1905000" cy="1752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/>
              <a:t>Mittagessen</a:t>
            </a:r>
            <a:endParaRPr lang="en-US" dirty="0"/>
          </a:p>
        </p:txBody>
      </p:sp>
      <p:sp>
        <p:nvSpPr>
          <p:cNvPr id="108553" name="AutoShape 9"/>
          <p:cNvSpPr>
            <a:spLocks noChangeArrowheads="1"/>
          </p:cNvSpPr>
          <p:nvPr/>
        </p:nvSpPr>
        <p:spPr bwMode="auto">
          <a:xfrm>
            <a:off x="990600" y="1828800"/>
            <a:ext cx="1905000" cy="1752600"/>
          </a:xfrm>
          <a:prstGeom prst="cloudCallout">
            <a:avLst>
              <a:gd name="adj1" fmla="val -27750"/>
              <a:gd name="adj2" fmla="val 961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/>
              <a:t>Kleidung</a:t>
            </a:r>
            <a:endParaRPr lang="en-US" dirty="0"/>
          </a:p>
        </p:txBody>
      </p:sp>
      <p:sp>
        <p:nvSpPr>
          <p:cNvPr id="108554" name="AutoShape 10"/>
          <p:cNvSpPr>
            <a:spLocks noChangeArrowheads="1"/>
          </p:cNvSpPr>
          <p:nvPr/>
        </p:nvSpPr>
        <p:spPr bwMode="auto">
          <a:xfrm>
            <a:off x="3505200" y="5562600"/>
            <a:ext cx="1905000" cy="1295400"/>
          </a:xfrm>
          <a:prstGeom prst="cloudCallout">
            <a:avLst>
              <a:gd name="adj1" fmla="val -84667"/>
              <a:gd name="adj2" fmla="val -87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Kinder</a:t>
            </a:r>
            <a:endParaRPr lang="en-US" dirty="0"/>
          </a:p>
        </p:txBody>
      </p:sp>
      <p:sp>
        <p:nvSpPr>
          <p:cNvPr id="108555" name="AutoShape 11"/>
          <p:cNvSpPr>
            <a:spLocks noChangeArrowheads="1"/>
          </p:cNvSpPr>
          <p:nvPr/>
        </p:nvSpPr>
        <p:spPr bwMode="auto">
          <a:xfrm>
            <a:off x="4419600" y="4495800"/>
            <a:ext cx="2514600" cy="990600"/>
          </a:xfrm>
          <a:prstGeom prst="notchedRightArrow">
            <a:avLst>
              <a:gd name="adj1" fmla="val 50000"/>
              <a:gd name="adj2" fmla="val 634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 animBg="1"/>
      <p:bldP spid="108552" grpId="1" animBg="1"/>
      <p:bldP spid="108553" grpId="0" animBg="1"/>
      <p:bldP spid="108553" grpId="1" animBg="1"/>
      <p:bldP spid="108554" grpId="0" animBg="1"/>
      <p:bldP spid="108554" grpId="1" animBg="1"/>
      <p:bldP spid="1085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 descr="Purple mesh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51520" y="1196752"/>
            <a:ext cx="8812088" cy="533992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Denn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alles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, was in der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Schrift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steht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ist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von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Gottes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Geist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eingegeben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, und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dementsprechend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groß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ist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auch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der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Nutzen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der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Schrift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Sie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unterrichtet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in der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Wahrheit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deckt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Schuld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auf,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bringt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auf den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richtigen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Weg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und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erzieht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zu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einem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Leben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nach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Gottes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Willen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. So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ist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also der, der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Gott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gehört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und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ihm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dient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mit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Hilfe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der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Schrift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allen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Anforderungen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gewachsen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;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er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ist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durch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sie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dafür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ausgerüstet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alles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zu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tun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, was gut und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richtig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100" b="1" i="1" dirty="0" err="1" smtClean="0">
                <a:solidFill>
                  <a:schemeClr val="bg1"/>
                </a:solidFill>
                <a:latin typeface="Arial"/>
                <a:cs typeface="Arial"/>
              </a:rPr>
              <a:t>ist</a:t>
            </a:r>
            <a:r>
              <a:rPr lang="en-US" sz="3100" b="1" i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3100" b="1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843808" y="6134016"/>
            <a:ext cx="6147792" cy="52322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2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Timotheus 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3:16-17 (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NGÜ-DE)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701675"/>
          </a:xfrm>
          <a:solidFill>
            <a:srgbClr val="FF0000"/>
          </a:solidFill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charset="0"/>
                <a:cs typeface="Arial" charset="0"/>
              </a:rPr>
              <a:t>Warum ist Gottes Wort so wichtig</a:t>
            </a:r>
            <a:r>
              <a:rPr lang="en-US" altLang="ja-JP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Osaka" charset="0"/>
                <a:cs typeface="Arial" charset="0"/>
              </a:rPr>
              <a:t>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Osaka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50000">
                <a:schemeClr val="tx2"/>
              </a:gs>
              <a:gs pos="100000">
                <a:srgbClr val="80808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1000"/>
          </a:p>
        </p:txBody>
      </p:sp>
      <p:pic>
        <p:nvPicPr>
          <p:cNvPr id="53250" name="Picture 3" descr="Scribes and scro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669925" y="584993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000"/>
          </a:p>
        </p:txBody>
      </p:sp>
      <p:sp>
        <p:nvSpPr>
          <p:cNvPr id="5325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4800600" cy="2590800"/>
          </a:xfrm>
          <a:gradFill rotWithShape="1">
            <a:gsLst>
              <a:gs pos="0">
                <a:srgbClr val="250044"/>
              </a:gs>
              <a:gs pos="100000">
                <a:srgbClr val="500093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Das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warum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und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weshalb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der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Auslegung</a:t>
            </a:r>
            <a:endParaRPr lang="en-US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762000"/>
          </a:xfrm>
        </p:spPr>
        <p:txBody>
          <a:bodyPr/>
          <a:lstStyle/>
          <a:p>
            <a:pPr eaLnBrk="1" hangingPunct="1"/>
            <a:r>
              <a:rPr lang="en-US" sz="4100" dirty="0" err="1" smtClean="0">
                <a:solidFill>
                  <a:schemeClr val="bg1"/>
                </a:solidFill>
                <a:latin typeface="Alan Den" charset="0"/>
                <a:ea typeface="Osaka" charset="0"/>
                <a:cs typeface="Osaka" charset="0"/>
              </a:rPr>
              <a:t>Vier</a:t>
            </a:r>
            <a:r>
              <a:rPr lang="en-US" sz="4100" dirty="0" smtClean="0">
                <a:solidFill>
                  <a:schemeClr val="bg1"/>
                </a:solidFill>
                <a:latin typeface="Alan Den" charset="0"/>
                <a:ea typeface="Osaka" charset="0"/>
                <a:cs typeface="Osaka" charset="0"/>
              </a:rPr>
              <a:t> </a:t>
            </a:r>
            <a:r>
              <a:rPr lang="en-US" sz="4100" dirty="0" err="1" smtClean="0">
                <a:solidFill>
                  <a:schemeClr val="bg1"/>
                </a:solidFill>
                <a:latin typeface="Alan Den" charset="0"/>
                <a:ea typeface="Osaka" charset="0"/>
                <a:cs typeface="Osaka" charset="0"/>
              </a:rPr>
              <a:t>Eigenschaften</a:t>
            </a:r>
            <a:r>
              <a:rPr lang="en-US" sz="4100" dirty="0" smtClean="0">
                <a:solidFill>
                  <a:schemeClr val="bg1"/>
                </a:solidFill>
                <a:latin typeface="Alan Den" charset="0"/>
                <a:ea typeface="Osaka" charset="0"/>
                <a:cs typeface="Osaka" charset="0"/>
              </a:rPr>
              <a:t> </a:t>
            </a:r>
            <a:r>
              <a:rPr lang="de-DE" sz="4100" dirty="0" smtClean="0">
                <a:solidFill>
                  <a:schemeClr val="bg1"/>
                </a:solidFill>
                <a:latin typeface="Alan Den" charset="0"/>
                <a:ea typeface="Osaka" charset="0"/>
                <a:cs typeface="Osaka" charset="0"/>
              </a:rPr>
              <a:t>von Gottes Wort</a:t>
            </a:r>
            <a:endParaRPr lang="en-US" sz="4100" dirty="0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99331" name="AutoShape 3" descr="Cork"/>
          <p:cNvSpPr>
            <a:spLocks noChangeArrowheads="1"/>
          </p:cNvSpPr>
          <p:nvPr/>
        </p:nvSpPr>
        <p:spPr bwMode="auto">
          <a:xfrm>
            <a:off x="1219200" y="1447800"/>
            <a:ext cx="6629400" cy="5181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508921" y="1172461"/>
            <a:ext cx="6327775" cy="28575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Rectangle 5" descr="Cork"/>
          <p:cNvSpPr>
            <a:spLocks noChangeArrowheads="1"/>
          </p:cNvSpPr>
          <p:nvPr/>
        </p:nvSpPr>
        <p:spPr bwMode="auto">
          <a:xfrm>
            <a:off x="0" y="4038600"/>
            <a:ext cx="9144000" cy="1752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</a:rPr>
              <a:t>2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52400" y="4225925"/>
            <a:ext cx="23273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b="1" dirty="0" err="1" smtClean="0">
                <a:latin typeface="Arial Black" charset="0"/>
              </a:rPr>
              <a:t>Lehren</a:t>
            </a:r>
            <a:endParaRPr lang="en-US" dirty="0">
              <a:latin typeface="Arial Black" charset="0"/>
            </a:endParaRPr>
          </a:p>
        </p:txBody>
      </p:sp>
      <p:sp>
        <p:nvSpPr>
          <p:cNvPr id="99336" name="WordArt 8"/>
          <p:cNvSpPr>
            <a:spLocks noChangeArrowheads="1" noChangeShapeType="1" noTextEdit="1"/>
          </p:cNvSpPr>
          <p:nvPr/>
        </p:nvSpPr>
        <p:spPr bwMode="auto">
          <a:xfrm rot="2422233">
            <a:off x="4419600" y="2667000"/>
            <a:ext cx="2959100" cy="71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Berichtigen</a:t>
            </a:r>
            <a:endParaRPr lang="en-US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99337" name="WordArt 9"/>
          <p:cNvSpPr>
            <a:spLocks noChangeArrowheads="1" noChangeShapeType="1" noTextEdit="1"/>
          </p:cNvSpPr>
          <p:nvPr/>
        </p:nvSpPr>
        <p:spPr bwMode="auto">
          <a:xfrm rot="-2488043">
            <a:off x="1693149" y="2521835"/>
            <a:ext cx="2653313" cy="103312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Ermahnen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4200969" y="4114800"/>
            <a:ext cx="47668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4400" b="1" dirty="0" err="1" smtClean="0">
                <a:latin typeface="Arial Black" charset="0"/>
              </a:rPr>
              <a:t>Ausbilden</a:t>
            </a:r>
            <a:r>
              <a:rPr lang="en-US" sz="4400" b="1" dirty="0">
                <a:latin typeface="Arial Black" charset="0"/>
              </a:rPr>
              <a:t/>
            </a:r>
            <a:br>
              <a:rPr lang="en-US" sz="4400" b="1" dirty="0">
                <a:latin typeface="Arial Black" charset="0"/>
              </a:rPr>
            </a:br>
            <a:r>
              <a:rPr lang="en-US" sz="2800" b="1" dirty="0" smtClean="0">
                <a:latin typeface="Arial Black" charset="0"/>
              </a:rPr>
              <a:t>(</a:t>
            </a:r>
            <a:r>
              <a:rPr lang="en-US" sz="2800" b="1" dirty="0" err="1" smtClean="0">
                <a:latin typeface="Arial Black" charset="0"/>
              </a:rPr>
              <a:t>zur</a:t>
            </a:r>
            <a:r>
              <a:rPr lang="en-US" sz="2800" b="1" dirty="0" smtClean="0">
                <a:latin typeface="Arial Black" charset="0"/>
              </a:rPr>
              <a:t> </a:t>
            </a:r>
            <a:r>
              <a:rPr lang="en-US" sz="2800" b="1" dirty="0" err="1" smtClean="0">
                <a:latin typeface="Arial Black" charset="0"/>
              </a:rPr>
              <a:t>Rechtschaffenheit</a:t>
            </a:r>
            <a:r>
              <a:rPr lang="en-US" sz="2800" b="1" dirty="0" smtClean="0">
                <a:latin typeface="Arial Black" charset="0"/>
              </a:rPr>
              <a:t>)</a:t>
            </a:r>
            <a:endParaRPr lang="en-US" dirty="0">
              <a:latin typeface="Arial Black" charset="0"/>
            </a:endParaRP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0" y="60960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2 </a:t>
            </a:r>
            <a:r>
              <a:rPr lang="en-US" sz="3200" b="1" dirty="0" smtClean="0">
                <a:solidFill>
                  <a:schemeClr val="bg1"/>
                </a:solidFill>
              </a:rPr>
              <a:t>Timotheus </a:t>
            </a:r>
            <a:r>
              <a:rPr lang="en-US" sz="3200" b="1" dirty="0">
                <a:solidFill>
                  <a:schemeClr val="bg1"/>
                </a:solidFill>
              </a:rPr>
              <a:t>3:16-17</a:t>
            </a:r>
          </a:p>
        </p:txBody>
      </p:sp>
      <p:sp>
        <p:nvSpPr>
          <p:cNvPr id="88076" name="Text Box 11"/>
          <p:cNvSpPr txBox="1">
            <a:spLocks noChangeArrowheads="1"/>
          </p:cNvSpPr>
          <p:nvPr/>
        </p:nvSpPr>
        <p:spPr bwMode="auto">
          <a:xfrm>
            <a:off x="9109075" y="1889125"/>
            <a:ext cx="14970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Translate text under this black shape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nimBg="1"/>
      <p:bldP spid="99332" grpId="0" animBg="1"/>
      <p:bldP spid="99333" grpId="0" animBg="1"/>
      <p:bldP spid="99335" grpId="0"/>
      <p:bldP spid="99336" grpId="0" animBg="1"/>
      <p:bldP spid="99337" grpId="0" animBg="1"/>
      <p:bldP spid="993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E.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Die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Auslegungspredigt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erfüllt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die </a:t>
            </a:r>
            <a:r>
              <a:rPr lang="en-US" sz="3600" b="1" dirty="0" err="1" smtClean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Bedürfnisse</a:t>
            </a:r>
            <a:r>
              <a:rPr lang="en-US" sz="3600" b="1" dirty="0" smtClean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der Menschen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für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geistilche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Nahrung</a:t>
            </a:r>
            <a:endParaRPr lang="en-US" sz="4000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</a:rPr>
              <a:t>2</a:t>
            </a:r>
          </a:p>
        </p:txBody>
      </p:sp>
      <p:pic>
        <p:nvPicPr>
          <p:cNvPr id="90116" name="Picture 5" descr="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24840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F.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Die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Auslegungspredigt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schützt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Gottes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Wort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vor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Fehlinterpretation</a:t>
            </a:r>
            <a:endParaRPr lang="en-US" sz="4000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</a:rPr>
              <a:t>2</a:t>
            </a:r>
          </a:p>
        </p:txBody>
      </p:sp>
      <p:pic>
        <p:nvPicPr>
          <p:cNvPr id="92164" name="Picture 4" descr="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/>
          <a:stretch>
            <a:fillRect/>
          </a:stretch>
        </p:blipFill>
        <p:spPr bwMode="auto">
          <a:xfrm>
            <a:off x="1295400" y="2017713"/>
            <a:ext cx="662940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AutoShape 6"/>
          <p:cNvSpPr>
            <a:spLocks noChangeArrowheads="1"/>
          </p:cNvSpPr>
          <p:nvPr/>
        </p:nvSpPr>
        <p:spPr bwMode="auto">
          <a:xfrm rot="-190378">
            <a:off x="4572000" y="3429000"/>
            <a:ext cx="1295400" cy="685800"/>
          </a:xfrm>
          <a:prstGeom prst="parallelogram">
            <a:avLst>
              <a:gd name="adj" fmla="val 4722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800600" y="35814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Text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2808834" y="2679303"/>
            <a:ext cx="2411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err="1" smtClean="0"/>
              <a:t>Zusammenhang</a:t>
            </a:r>
            <a:endParaRPr lang="en-US" dirty="0"/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4860032" y="4419600"/>
            <a:ext cx="2411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err="1" smtClean="0"/>
              <a:t>Zusammenhang</a:t>
            </a:r>
            <a:endParaRPr lang="en-US" dirty="0"/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5220072" y="2819400"/>
            <a:ext cx="2411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err="1" smtClean="0"/>
              <a:t>Zusammenhang</a:t>
            </a:r>
            <a:endParaRPr lang="en-US" dirty="0"/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2051720" y="4191471"/>
            <a:ext cx="2411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err="1" smtClean="0"/>
              <a:t>Zusammenhang</a:t>
            </a:r>
            <a:endParaRPr lang="en-US" dirty="0"/>
          </a:p>
        </p:txBody>
      </p:sp>
      <p:sp>
        <p:nvSpPr>
          <p:cNvPr id="112652" name="AutoShape 12"/>
          <p:cNvSpPr>
            <a:spLocks noChangeArrowheads="1"/>
          </p:cNvSpPr>
          <p:nvPr/>
        </p:nvSpPr>
        <p:spPr bwMode="auto">
          <a:xfrm rot="-1581556">
            <a:off x="4114800" y="3962400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rgbClr val="CC0B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3" name="AutoShape 13"/>
          <p:cNvSpPr>
            <a:spLocks noChangeArrowheads="1"/>
          </p:cNvSpPr>
          <p:nvPr/>
        </p:nvSpPr>
        <p:spPr bwMode="auto">
          <a:xfrm rot="-1581556">
            <a:off x="5410200" y="3276600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rgbClr val="CC0B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4" name="AutoShape 14"/>
          <p:cNvSpPr>
            <a:spLocks noChangeArrowheads="1"/>
          </p:cNvSpPr>
          <p:nvPr/>
        </p:nvSpPr>
        <p:spPr bwMode="auto">
          <a:xfrm rot="1549298">
            <a:off x="4267200" y="3200400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rgbClr val="CC0B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5" name="AutoShape 15"/>
          <p:cNvSpPr>
            <a:spLocks noChangeArrowheads="1"/>
          </p:cNvSpPr>
          <p:nvPr/>
        </p:nvSpPr>
        <p:spPr bwMode="auto">
          <a:xfrm rot="1549298">
            <a:off x="5257800" y="4038600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rgbClr val="CC0B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2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 animBg="1"/>
      <p:bldP spid="112647" grpId="0" build="p" autoUpdateAnimBg="0"/>
      <p:bldP spid="112648" grpId="0" build="p" autoUpdateAnimBg="0"/>
      <p:bldP spid="112649" grpId="0" build="p" autoUpdateAnimBg="0"/>
      <p:bldP spid="112650" grpId="0" build="p" autoUpdateAnimBg="0"/>
      <p:bldP spid="112651" grpId="0" build="p" autoUpdateAnimBg="0"/>
      <p:bldP spid="112652" grpId="0" animBg="1"/>
      <p:bldP spid="112653" grpId="0" animBg="1"/>
      <p:bldP spid="112654" grpId="0" animBg="1"/>
      <p:bldP spid="1126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Bibles"/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87688"/>
            <a:ext cx="3548063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3716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G.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Die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Auslegungspredigt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ist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eine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gute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Wahl, um </a:t>
            </a:r>
            <a:r>
              <a:rPr lang="en-US" sz="3600" b="1" dirty="0" err="1" smtClean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Buch</a:t>
            </a:r>
            <a:r>
              <a:rPr lang="en-US" sz="3600" b="1" dirty="0" smtClean="0">
                <a:solidFill>
                  <a:srgbClr val="FFFF00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bezogen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zu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predigen</a:t>
            </a:r>
            <a:endParaRPr lang="en-US" sz="4000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9F9F9"/>
                </a:solidFill>
              </a:rPr>
              <a:t>2</a:t>
            </a:r>
          </a:p>
        </p:txBody>
      </p:sp>
      <p:pic>
        <p:nvPicPr>
          <p:cNvPr id="122886" name="Picture 6" descr="Bibles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2004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152400" y="2743200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a typeface="Osaka" charset="0"/>
                <a:cs typeface="Osaka" charset="0"/>
              </a:rPr>
              <a:t>2008 </a:t>
            </a:r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Predigt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889" name="AutoShape 9"/>
          <p:cNvSpPr>
            <a:spLocks noChangeArrowheads="1"/>
          </p:cNvSpPr>
          <p:nvPr/>
        </p:nvSpPr>
        <p:spPr bwMode="auto">
          <a:xfrm>
            <a:off x="1371600" y="4495800"/>
            <a:ext cx="304800" cy="228600"/>
          </a:xfrm>
          <a:prstGeom prst="wedgeRectCallout">
            <a:avLst>
              <a:gd name="adj1" fmla="val -204690"/>
              <a:gd name="adj2" fmla="val -443750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2895600" y="2895600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a typeface="Osaka" charset="0"/>
                <a:cs typeface="Osaka" charset="0"/>
              </a:rPr>
              <a:t>2009 </a:t>
            </a:r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Predigt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891" name="AutoShape 11"/>
          <p:cNvSpPr>
            <a:spLocks noChangeArrowheads="1"/>
          </p:cNvSpPr>
          <p:nvPr/>
        </p:nvSpPr>
        <p:spPr bwMode="auto">
          <a:xfrm>
            <a:off x="3200400" y="4724400"/>
            <a:ext cx="304800" cy="228600"/>
          </a:xfrm>
          <a:prstGeom prst="wedgeRectCallout">
            <a:avLst>
              <a:gd name="adj1" fmla="val 99481"/>
              <a:gd name="adj2" fmla="val -493750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0" y="5105400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a typeface="Osaka" charset="0"/>
                <a:cs typeface="Osaka" charset="0"/>
              </a:rPr>
              <a:t>2010 </a:t>
            </a:r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Predigt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893" name="AutoShape 13"/>
          <p:cNvSpPr>
            <a:spLocks noChangeArrowheads="1"/>
          </p:cNvSpPr>
          <p:nvPr/>
        </p:nvSpPr>
        <p:spPr bwMode="auto">
          <a:xfrm>
            <a:off x="2057400" y="5410200"/>
            <a:ext cx="304800" cy="228600"/>
          </a:xfrm>
          <a:prstGeom prst="wedgeRectCallout">
            <a:avLst>
              <a:gd name="adj1" fmla="val -354690"/>
              <a:gd name="adj2" fmla="val -10417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0" y="4267200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a typeface="Osaka" charset="0"/>
                <a:cs typeface="Osaka" charset="0"/>
              </a:rPr>
              <a:t>2011 </a:t>
            </a:r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Predigt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895" name="AutoShape 15"/>
          <p:cNvSpPr>
            <a:spLocks noChangeArrowheads="1"/>
          </p:cNvSpPr>
          <p:nvPr/>
        </p:nvSpPr>
        <p:spPr bwMode="auto">
          <a:xfrm>
            <a:off x="2057400" y="4800600"/>
            <a:ext cx="304800" cy="228600"/>
          </a:xfrm>
          <a:prstGeom prst="wedgeRectCallout">
            <a:avLst>
              <a:gd name="adj1" fmla="val -354690"/>
              <a:gd name="adj2" fmla="val -82639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3619872" y="4131077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a typeface="Osaka" charset="0"/>
                <a:cs typeface="Osaka" charset="0"/>
              </a:rPr>
              <a:t>2012 </a:t>
            </a:r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Predigt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897" name="AutoShape 17"/>
          <p:cNvSpPr>
            <a:spLocks noChangeArrowheads="1"/>
          </p:cNvSpPr>
          <p:nvPr/>
        </p:nvSpPr>
        <p:spPr bwMode="auto">
          <a:xfrm>
            <a:off x="3200400" y="5486400"/>
            <a:ext cx="304800" cy="228600"/>
          </a:xfrm>
          <a:prstGeom prst="wedgeRectCallout">
            <a:avLst>
              <a:gd name="adj1" fmla="val 128648"/>
              <a:gd name="adj2" fmla="val -360417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2362200" y="1981200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a typeface="Osaka" charset="0"/>
                <a:cs typeface="Osaka" charset="0"/>
              </a:rPr>
              <a:t>2013 </a:t>
            </a:r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Predigt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899" name="AutoShape 19"/>
          <p:cNvSpPr>
            <a:spLocks noChangeArrowheads="1"/>
          </p:cNvSpPr>
          <p:nvPr/>
        </p:nvSpPr>
        <p:spPr bwMode="auto">
          <a:xfrm>
            <a:off x="2514600" y="4572000"/>
            <a:ext cx="304800" cy="228600"/>
          </a:xfrm>
          <a:prstGeom prst="wedgeRectCallout">
            <a:avLst>
              <a:gd name="adj1" fmla="val 82815"/>
              <a:gd name="adj2" fmla="val -788194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0" name="AutoShape 20"/>
          <p:cNvSpPr>
            <a:spLocks noChangeArrowheads="1"/>
          </p:cNvSpPr>
          <p:nvPr/>
        </p:nvSpPr>
        <p:spPr bwMode="auto">
          <a:xfrm>
            <a:off x="2438400" y="5562600"/>
            <a:ext cx="304800" cy="228600"/>
          </a:xfrm>
          <a:prstGeom prst="wedgeRectCallout">
            <a:avLst>
              <a:gd name="adj1" fmla="val 11981"/>
              <a:gd name="adj2" fmla="val 167361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1" name="Text Box 21"/>
          <p:cNvSpPr txBox="1">
            <a:spLocks noChangeArrowheads="1"/>
          </p:cNvSpPr>
          <p:nvPr/>
        </p:nvSpPr>
        <p:spPr bwMode="auto">
          <a:xfrm>
            <a:off x="1600200" y="5787261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a typeface="Osaka" charset="0"/>
                <a:cs typeface="Osaka" charset="0"/>
              </a:rPr>
              <a:t>2014 </a:t>
            </a:r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Predigt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902" name="Text Box 22"/>
          <p:cNvSpPr txBox="1">
            <a:spLocks noChangeArrowheads="1"/>
          </p:cNvSpPr>
          <p:nvPr/>
        </p:nvSpPr>
        <p:spPr bwMode="auto">
          <a:xfrm>
            <a:off x="990600" y="1981200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a typeface="Osaka" charset="0"/>
                <a:cs typeface="Osaka" charset="0"/>
              </a:rPr>
              <a:t>2015 </a:t>
            </a:r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Predigt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903" name="AutoShape 23"/>
          <p:cNvSpPr>
            <a:spLocks noChangeArrowheads="1"/>
          </p:cNvSpPr>
          <p:nvPr/>
        </p:nvSpPr>
        <p:spPr bwMode="auto">
          <a:xfrm>
            <a:off x="1981200" y="4572000"/>
            <a:ext cx="304800" cy="228600"/>
          </a:xfrm>
          <a:prstGeom prst="wedgeRectCallout">
            <a:avLst>
              <a:gd name="adj1" fmla="val -96356"/>
              <a:gd name="adj2" fmla="val -815972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4" name="AutoShape 24"/>
          <p:cNvSpPr>
            <a:spLocks noChangeArrowheads="1"/>
          </p:cNvSpPr>
          <p:nvPr/>
        </p:nvSpPr>
        <p:spPr bwMode="auto">
          <a:xfrm>
            <a:off x="2590800" y="5029200"/>
            <a:ext cx="304800" cy="228600"/>
          </a:xfrm>
          <a:prstGeom prst="wedgeRectCallout">
            <a:avLst>
              <a:gd name="adj1" fmla="val -413023"/>
              <a:gd name="adj2" fmla="val 500694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5" name="Text Box 25"/>
          <p:cNvSpPr txBox="1">
            <a:spLocks noChangeArrowheads="1"/>
          </p:cNvSpPr>
          <p:nvPr/>
        </p:nvSpPr>
        <p:spPr bwMode="auto">
          <a:xfrm>
            <a:off x="304800" y="5911850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a typeface="Osaka" charset="0"/>
                <a:cs typeface="Osaka" charset="0"/>
              </a:rPr>
              <a:t>2016 </a:t>
            </a:r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Predigt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94232" name="Text Box 26"/>
          <p:cNvSpPr txBox="1">
            <a:spLocks noChangeArrowheads="1"/>
          </p:cNvSpPr>
          <p:nvPr/>
        </p:nvSpPr>
        <p:spPr bwMode="auto">
          <a:xfrm>
            <a:off x="1691680" y="4851400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 err="1" smtClean="0">
                <a:ea typeface="Osaka" charset="0"/>
                <a:cs typeface="Osaka" charset="0"/>
              </a:rPr>
              <a:t>Galater</a:t>
            </a:r>
            <a:endParaRPr lang="en-US" sz="3200" b="1" dirty="0">
              <a:ea typeface="Osaka" charset="0"/>
              <a:cs typeface="Osaka" charset="0"/>
            </a:endParaRPr>
          </a:p>
        </p:txBody>
      </p:sp>
      <p:sp>
        <p:nvSpPr>
          <p:cNvPr id="122907" name="AutoShape 27"/>
          <p:cNvSpPr>
            <a:spLocks noChangeArrowheads="1"/>
          </p:cNvSpPr>
          <p:nvPr/>
        </p:nvSpPr>
        <p:spPr bwMode="auto">
          <a:xfrm>
            <a:off x="2743200" y="5486400"/>
            <a:ext cx="304800" cy="228600"/>
          </a:xfrm>
          <a:prstGeom prst="wedgeRectCallout">
            <a:avLst>
              <a:gd name="adj1" fmla="val 232815"/>
              <a:gd name="adj2" fmla="val 222917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08" name="Text Box 28"/>
          <p:cNvSpPr txBox="1">
            <a:spLocks noChangeArrowheads="1"/>
          </p:cNvSpPr>
          <p:nvPr/>
        </p:nvSpPr>
        <p:spPr bwMode="auto">
          <a:xfrm>
            <a:off x="3048000" y="5715000"/>
            <a:ext cx="1600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ea typeface="Osaka" charset="0"/>
                <a:cs typeface="Osaka" charset="0"/>
              </a:rPr>
              <a:t>2017 </a:t>
            </a:r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Predigt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911" name="AutoShape 31"/>
          <p:cNvSpPr>
            <a:spLocks noChangeArrowheads="1"/>
          </p:cNvSpPr>
          <p:nvPr/>
        </p:nvSpPr>
        <p:spPr bwMode="auto">
          <a:xfrm>
            <a:off x="6324600" y="4498975"/>
            <a:ext cx="457200" cy="304800"/>
          </a:xfrm>
          <a:prstGeom prst="wedgeRectCallout">
            <a:avLst>
              <a:gd name="adj1" fmla="val -61458"/>
              <a:gd name="adj2" fmla="val -670315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14" name="AutoShape 34"/>
          <p:cNvSpPr>
            <a:spLocks noChangeArrowheads="1"/>
          </p:cNvSpPr>
          <p:nvPr/>
        </p:nvSpPr>
        <p:spPr bwMode="auto">
          <a:xfrm>
            <a:off x="6324600" y="4113213"/>
            <a:ext cx="457200" cy="304800"/>
          </a:xfrm>
          <a:prstGeom prst="wedgeRectCallout">
            <a:avLst>
              <a:gd name="adj1" fmla="val -55903"/>
              <a:gd name="adj2" fmla="val -678648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17" name="AutoShape 37"/>
          <p:cNvSpPr>
            <a:spLocks noChangeArrowheads="1"/>
          </p:cNvSpPr>
          <p:nvPr/>
        </p:nvSpPr>
        <p:spPr bwMode="auto">
          <a:xfrm>
            <a:off x="6324600" y="4875213"/>
            <a:ext cx="457200" cy="304800"/>
          </a:xfrm>
          <a:prstGeom prst="wedgeRectCallout">
            <a:avLst>
              <a:gd name="adj1" fmla="val -64236"/>
              <a:gd name="adj2" fmla="val -666148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20" name="AutoShape 40"/>
          <p:cNvSpPr>
            <a:spLocks noChangeArrowheads="1"/>
          </p:cNvSpPr>
          <p:nvPr/>
        </p:nvSpPr>
        <p:spPr bwMode="auto">
          <a:xfrm>
            <a:off x="7442200" y="4113213"/>
            <a:ext cx="457200" cy="304800"/>
          </a:xfrm>
          <a:prstGeom prst="wedgeRectCallout">
            <a:avLst>
              <a:gd name="adj1" fmla="val -314236"/>
              <a:gd name="adj2" fmla="val 525523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23" name="AutoShape 43"/>
          <p:cNvSpPr>
            <a:spLocks noChangeArrowheads="1"/>
          </p:cNvSpPr>
          <p:nvPr/>
        </p:nvSpPr>
        <p:spPr bwMode="auto">
          <a:xfrm>
            <a:off x="6883400" y="4497388"/>
            <a:ext cx="457200" cy="304800"/>
          </a:xfrm>
          <a:prstGeom prst="wedgeRectCallout">
            <a:avLst>
              <a:gd name="adj1" fmla="val 248264"/>
              <a:gd name="adj2" fmla="val -641148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25" name="Text Box 45"/>
          <p:cNvSpPr txBox="1">
            <a:spLocks noChangeArrowheads="1"/>
          </p:cNvSpPr>
          <p:nvPr/>
        </p:nvSpPr>
        <p:spPr bwMode="auto">
          <a:xfrm>
            <a:off x="6934200" y="1927225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Woche</a:t>
            </a:r>
            <a:r>
              <a:rPr lang="en-US" sz="28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4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926" name="AutoShape 46"/>
          <p:cNvSpPr>
            <a:spLocks noChangeArrowheads="1"/>
          </p:cNvSpPr>
          <p:nvPr/>
        </p:nvSpPr>
        <p:spPr bwMode="auto">
          <a:xfrm>
            <a:off x="6883400" y="4111625"/>
            <a:ext cx="457200" cy="304800"/>
          </a:xfrm>
          <a:prstGeom prst="wedgeRectCallout">
            <a:avLst>
              <a:gd name="adj1" fmla="val 253819"/>
              <a:gd name="adj2" fmla="val -649481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28" name="Text Box 48"/>
          <p:cNvSpPr txBox="1">
            <a:spLocks noChangeArrowheads="1"/>
          </p:cNvSpPr>
          <p:nvPr/>
        </p:nvSpPr>
        <p:spPr bwMode="auto">
          <a:xfrm>
            <a:off x="6934200" y="2667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Woche6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929" name="AutoShape 49"/>
          <p:cNvSpPr>
            <a:spLocks noChangeArrowheads="1"/>
          </p:cNvSpPr>
          <p:nvPr/>
        </p:nvSpPr>
        <p:spPr bwMode="auto">
          <a:xfrm>
            <a:off x="6883400" y="4873625"/>
            <a:ext cx="457200" cy="304800"/>
          </a:xfrm>
          <a:prstGeom prst="wedgeRectCallout">
            <a:avLst>
              <a:gd name="adj1" fmla="val 251042"/>
              <a:gd name="adj2" fmla="val -655731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32" name="AutoShape 52"/>
          <p:cNvSpPr>
            <a:spLocks noChangeArrowheads="1"/>
          </p:cNvSpPr>
          <p:nvPr/>
        </p:nvSpPr>
        <p:spPr bwMode="auto">
          <a:xfrm>
            <a:off x="7442200" y="4875213"/>
            <a:ext cx="457200" cy="304800"/>
          </a:xfrm>
          <a:prstGeom prst="wedgeRectCallout">
            <a:avLst>
              <a:gd name="adj1" fmla="val -292014"/>
              <a:gd name="adj2" fmla="val 500523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35" name="AutoShape 55"/>
          <p:cNvSpPr>
            <a:spLocks noChangeArrowheads="1"/>
          </p:cNvSpPr>
          <p:nvPr/>
        </p:nvSpPr>
        <p:spPr bwMode="auto">
          <a:xfrm>
            <a:off x="7442200" y="4497388"/>
            <a:ext cx="457200" cy="304800"/>
          </a:xfrm>
          <a:prstGeom prst="wedgeRectCallout">
            <a:avLst>
              <a:gd name="adj1" fmla="val -314236"/>
              <a:gd name="adj2" fmla="val 513023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37" name="AutoShape 57"/>
          <p:cNvSpPr>
            <a:spLocks noChangeArrowheads="1"/>
          </p:cNvSpPr>
          <p:nvPr/>
        </p:nvSpPr>
        <p:spPr bwMode="auto">
          <a:xfrm>
            <a:off x="8001000" y="4113213"/>
            <a:ext cx="457200" cy="304800"/>
          </a:xfrm>
          <a:prstGeom prst="wedgeRectCallout">
            <a:avLst>
              <a:gd name="adj1" fmla="val -18403"/>
              <a:gd name="adj2" fmla="val 417190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22940" name="AutoShape 60"/>
          <p:cNvSpPr>
            <a:spLocks noChangeArrowheads="1"/>
          </p:cNvSpPr>
          <p:nvPr/>
        </p:nvSpPr>
        <p:spPr bwMode="auto">
          <a:xfrm>
            <a:off x="8001000" y="4498975"/>
            <a:ext cx="457200" cy="304800"/>
          </a:xfrm>
          <a:prstGeom prst="wedgeRectCallout">
            <a:avLst>
              <a:gd name="adj1" fmla="val 1042"/>
              <a:gd name="adj2" fmla="val 413023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43" name="AutoShape 63"/>
          <p:cNvSpPr>
            <a:spLocks noChangeArrowheads="1"/>
          </p:cNvSpPr>
          <p:nvPr/>
        </p:nvSpPr>
        <p:spPr bwMode="auto">
          <a:xfrm>
            <a:off x="8001000" y="4875213"/>
            <a:ext cx="457200" cy="304800"/>
          </a:xfrm>
          <a:prstGeom prst="wedgeRectCallout">
            <a:avLst>
              <a:gd name="adj1" fmla="val 14931"/>
              <a:gd name="adj2" fmla="val 444273"/>
            </a:avLst>
          </a:prstGeom>
          <a:solidFill>
            <a:srgbClr val="06FD0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944" name="Text Box 64"/>
          <p:cNvSpPr txBox="1">
            <a:spLocks noChangeArrowheads="1"/>
          </p:cNvSpPr>
          <p:nvPr/>
        </p:nvSpPr>
        <p:spPr bwMode="auto">
          <a:xfrm>
            <a:off x="6934200" y="6338888"/>
            <a:ext cx="1886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Woche</a:t>
            </a:r>
            <a:r>
              <a:rPr lang="en-US" sz="28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12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938" name="Text Box 58"/>
          <p:cNvSpPr txBox="1">
            <a:spLocks noChangeArrowheads="1"/>
          </p:cNvSpPr>
          <p:nvPr/>
        </p:nvSpPr>
        <p:spPr bwMode="auto">
          <a:xfrm>
            <a:off x="6934200" y="5608638"/>
            <a:ext cx="1886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Woche</a:t>
            </a:r>
            <a:r>
              <a:rPr lang="en-US" sz="28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10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941" name="Text Box 61"/>
          <p:cNvSpPr txBox="1">
            <a:spLocks noChangeArrowheads="1"/>
          </p:cNvSpPr>
          <p:nvPr/>
        </p:nvSpPr>
        <p:spPr bwMode="auto">
          <a:xfrm>
            <a:off x="6934200" y="5967413"/>
            <a:ext cx="2014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Woche</a:t>
            </a:r>
            <a:r>
              <a:rPr lang="en-US" sz="28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11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4953000" y="2263775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Woche</a:t>
            </a:r>
            <a:r>
              <a:rPr lang="en-US" sz="28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2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913" name="Text Box 33"/>
          <p:cNvSpPr txBox="1">
            <a:spLocks noChangeArrowheads="1"/>
          </p:cNvSpPr>
          <p:nvPr/>
        </p:nvSpPr>
        <p:spPr bwMode="auto">
          <a:xfrm>
            <a:off x="4953000" y="1905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Woche1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916" name="Text Box 36"/>
          <p:cNvSpPr txBox="1">
            <a:spLocks noChangeArrowheads="1"/>
          </p:cNvSpPr>
          <p:nvPr/>
        </p:nvSpPr>
        <p:spPr bwMode="auto">
          <a:xfrm>
            <a:off x="4953000" y="2644775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Woche</a:t>
            </a:r>
            <a:r>
              <a:rPr lang="en-US" sz="28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3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6647496" y="4343400"/>
            <a:ext cx="1596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 err="1" smtClean="0">
                <a:ea typeface="Osaka" charset="0"/>
                <a:cs typeface="Osaka" charset="0"/>
              </a:rPr>
              <a:t>Galater</a:t>
            </a:r>
            <a:endParaRPr lang="en-US" sz="3200" b="1" dirty="0">
              <a:ea typeface="Osaka" charset="0"/>
              <a:cs typeface="Osaka" charset="0"/>
            </a:endParaRP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467544" y="3733800"/>
            <a:ext cx="3959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rgbClr val="FDEC06"/>
                </a:solidFill>
                <a:ea typeface="Osaka" charset="0"/>
                <a:cs typeface="Osaka" charset="0"/>
              </a:rPr>
              <a:t>Die </a:t>
            </a:r>
            <a:r>
              <a:rPr lang="en-US" sz="2800" b="1" dirty="0" err="1" smtClean="0">
                <a:solidFill>
                  <a:srgbClr val="FDEC06"/>
                </a:solidFill>
                <a:ea typeface="Osaka" charset="0"/>
                <a:cs typeface="Osaka" charset="0"/>
              </a:rPr>
              <a:t>meisten</a:t>
            </a:r>
            <a:r>
              <a:rPr lang="en-US" sz="2800" b="1" dirty="0" smtClean="0">
                <a:solidFill>
                  <a:srgbClr val="FDEC06"/>
                </a:solidFill>
                <a:ea typeface="Osaka" charset="0"/>
                <a:cs typeface="Osaka" charset="0"/>
              </a:rPr>
              <a:t> </a:t>
            </a:r>
            <a:r>
              <a:rPr lang="en-US" sz="2800" b="1" dirty="0" err="1" smtClean="0">
                <a:solidFill>
                  <a:srgbClr val="FDEC06"/>
                </a:solidFill>
                <a:ea typeface="Osaka" charset="0"/>
                <a:cs typeface="Osaka" charset="0"/>
              </a:rPr>
              <a:t>Predigten</a:t>
            </a:r>
            <a:endParaRPr lang="en-US" sz="2800" b="1" dirty="0">
              <a:solidFill>
                <a:srgbClr val="FDEC06"/>
              </a:solidFill>
              <a:ea typeface="Osaka" charset="0"/>
              <a:cs typeface="Osaka" charset="0"/>
            </a:endParaRPr>
          </a:p>
        </p:txBody>
      </p:sp>
      <p:sp>
        <p:nvSpPr>
          <p:cNvPr id="122945" name="Text Box 65"/>
          <p:cNvSpPr txBox="1">
            <a:spLocks noChangeArrowheads="1"/>
          </p:cNvSpPr>
          <p:nvPr/>
        </p:nvSpPr>
        <p:spPr bwMode="auto">
          <a:xfrm>
            <a:off x="6273869" y="3352800"/>
            <a:ext cx="2042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 err="1" smtClean="0">
                <a:solidFill>
                  <a:srgbClr val="FDEC06"/>
                </a:solidFill>
                <a:ea typeface="Osaka" charset="0"/>
                <a:cs typeface="Osaka" charset="0"/>
              </a:rPr>
              <a:t>Auslegung</a:t>
            </a:r>
            <a:endParaRPr lang="en-US" sz="2800" b="1" dirty="0">
              <a:solidFill>
                <a:srgbClr val="FDEC06"/>
              </a:solidFill>
              <a:ea typeface="Osaka" charset="0"/>
              <a:cs typeface="Osaka" charset="0"/>
            </a:endParaRPr>
          </a:p>
        </p:txBody>
      </p:sp>
      <p:sp>
        <p:nvSpPr>
          <p:cNvPr id="122919" name="Text Box 39"/>
          <p:cNvSpPr txBox="1">
            <a:spLocks noChangeArrowheads="1"/>
          </p:cNvSpPr>
          <p:nvPr/>
        </p:nvSpPr>
        <p:spPr bwMode="auto">
          <a:xfrm>
            <a:off x="4953000" y="5599113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Woche</a:t>
            </a:r>
            <a:r>
              <a:rPr lang="en-US" sz="28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7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931" name="Text Box 51"/>
          <p:cNvSpPr txBox="1">
            <a:spLocks noChangeArrowheads="1"/>
          </p:cNvSpPr>
          <p:nvPr/>
        </p:nvSpPr>
        <p:spPr bwMode="auto">
          <a:xfrm>
            <a:off x="4953000" y="63388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Woche</a:t>
            </a:r>
            <a:r>
              <a:rPr lang="en-US" sz="28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9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934" name="Text Box 54"/>
          <p:cNvSpPr txBox="1">
            <a:spLocks noChangeArrowheads="1"/>
          </p:cNvSpPr>
          <p:nvPr/>
        </p:nvSpPr>
        <p:spPr bwMode="auto">
          <a:xfrm>
            <a:off x="4953000" y="59578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Woche</a:t>
            </a:r>
            <a:r>
              <a:rPr lang="en-US" sz="28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8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  <p:sp>
        <p:nvSpPr>
          <p:cNvPr id="122922" name="Text Box 42"/>
          <p:cNvSpPr txBox="1">
            <a:spLocks noChangeArrowheads="1"/>
          </p:cNvSpPr>
          <p:nvPr/>
        </p:nvSpPr>
        <p:spPr bwMode="auto">
          <a:xfrm>
            <a:off x="6934200" y="2286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bg1"/>
                </a:solidFill>
                <a:ea typeface="Osaka" charset="0"/>
                <a:cs typeface="Osaka" charset="0"/>
              </a:rPr>
              <a:t>Woche</a:t>
            </a:r>
            <a:r>
              <a:rPr lang="en-US" sz="2800" b="1" dirty="0" smtClean="0">
                <a:solidFill>
                  <a:schemeClr val="bg1"/>
                </a:solidFill>
                <a:ea typeface="Osaka" charset="0"/>
                <a:cs typeface="Osaka" charset="0"/>
              </a:rPr>
              <a:t> 5</a:t>
            </a:r>
            <a:endParaRPr lang="en-US" sz="2800" b="1" dirty="0">
              <a:solidFill>
                <a:schemeClr val="bg1"/>
              </a:solidFill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2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2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2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8" grpId="0" build="p" autoUpdateAnimBg="0"/>
      <p:bldP spid="122889" grpId="0" animBg="1" autoUpdateAnimBg="0"/>
      <p:bldP spid="122890" grpId="0" build="p" autoUpdateAnimBg="0"/>
      <p:bldP spid="122891" grpId="0" animBg="1" autoUpdateAnimBg="0"/>
      <p:bldP spid="122892" grpId="0" build="p" autoUpdateAnimBg="0"/>
      <p:bldP spid="122893" grpId="0" animBg="1" autoUpdateAnimBg="0"/>
      <p:bldP spid="122894" grpId="0" build="p" autoUpdateAnimBg="0"/>
      <p:bldP spid="122895" grpId="0" animBg="1" autoUpdateAnimBg="0"/>
      <p:bldP spid="122896" grpId="0" build="p" autoUpdateAnimBg="0"/>
      <p:bldP spid="122897" grpId="0" animBg="1" autoUpdateAnimBg="0"/>
      <p:bldP spid="122898" grpId="0" build="p" autoUpdateAnimBg="0"/>
      <p:bldP spid="122899" grpId="0" animBg="1" autoUpdateAnimBg="0"/>
      <p:bldP spid="122900" grpId="0" animBg="1" autoUpdateAnimBg="0"/>
      <p:bldP spid="122901" grpId="0" build="p" autoUpdateAnimBg="0"/>
      <p:bldP spid="122902" grpId="0" build="p" autoUpdateAnimBg="0"/>
      <p:bldP spid="122911" grpId="0" animBg="1"/>
      <p:bldP spid="122914" grpId="0" animBg="1"/>
      <p:bldP spid="122917" grpId="0" animBg="1"/>
      <p:bldP spid="122920" grpId="0" animBg="1"/>
      <p:bldP spid="122923" grpId="0" animBg="1"/>
      <p:bldP spid="122925" grpId="0"/>
      <p:bldP spid="122926" grpId="0" animBg="1"/>
      <p:bldP spid="122928" grpId="0"/>
      <p:bldP spid="122929" grpId="0" animBg="1"/>
      <p:bldP spid="122932" grpId="0" animBg="1"/>
      <p:bldP spid="122935" grpId="0" animBg="1"/>
      <p:bldP spid="122937" grpId="0" animBg="1"/>
      <p:bldP spid="122940" grpId="0" animBg="1"/>
      <p:bldP spid="122943" grpId="0" animBg="1"/>
      <p:bldP spid="122944" grpId="0"/>
      <p:bldP spid="122938" grpId="0"/>
      <p:bldP spid="122941" grpId="0"/>
      <p:bldP spid="122910" grpId="0"/>
      <p:bldP spid="122913" grpId="0"/>
      <p:bldP spid="122916" grpId="0"/>
      <p:bldP spid="122883" grpId="0"/>
      <p:bldP spid="122887" grpId="0"/>
      <p:bldP spid="122945" grpId="0"/>
      <p:bldP spid="122919" grpId="0"/>
      <p:bldP spid="122931" grpId="0"/>
      <p:bldP spid="122934" grpId="0"/>
      <p:bldP spid="1229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7" name="Picture 5" descr="christh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3962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</p:spPr>
        <p:txBody>
          <a:bodyPr/>
          <a:lstStyle/>
          <a:p>
            <a:pPr eaLnBrk="1" hangingPunct="1"/>
            <a:r>
              <a:rPr lang="en-US" sz="3500" b="1" dirty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H. 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Die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Auslegungspredigt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500" b="1" dirty="0" err="1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spart</a:t>
            </a:r>
            <a:r>
              <a:rPr lang="en-US" sz="3500" b="1" dirty="0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500" b="1" dirty="0" err="1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Zeit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: man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braucht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sich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nicht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zu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entscheiden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,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über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welches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Thema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man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predigen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soll</a:t>
            </a:r>
            <a:endParaRPr lang="en-US" sz="3500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</a:rPr>
              <a:t>2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251520" y="4869160"/>
            <a:ext cx="39394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800" b="1" dirty="0" smtClean="0">
                <a:effectLst>
                  <a:glow rad="127000">
                    <a:schemeClr val="bg1">
                      <a:alpha val="99000"/>
                    </a:scheme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“Herr, welches Theme </a:t>
            </a:r>
            <a:r>
              <a:rPr lang="en-US" altLang="ja-JP" sz="2800" b="1" dirty="0" err="1" smtClean="0">
                <a:effectLst>
                  <a:glow rad="127000">
                    <a:schemeClr val="bg1">
                      <a:alpha val="99000"/>
                    </a:scheme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soll</a:t>
            </a:r>
            <a:r>
              <a:rPr lang="en-US" altLang="ja-JP" sz="2800" b="1" dirty="0" smtClean="0">
                <a:effectLst>
                  <a:glow rad="127000">
                    <a:schemeClr val="bg1">
                      <a:alpha val="99000"/>
                    </a:scheme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 </a:t>
            </a:r>
            <a:r>
              <a:rPr lang="en-US" altLang="ja-JP" sz="2800" b="1" dirty="0" err="1" smtClean="0">
                <a:effectLst>
                  <a:glow rad="127000">
                    <a:schemeClr val="bg1">
                      <a:alpha val="99000"/>
                    </a:scheme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ich</a:t>
            </a:r>
            <a:r>
              <a:rPr lang="en-US" altLang="ja-JP" sz="2800" b="1" dirty="0" smtClean="0">
                <a:effectLst>
                  <a:glow rad="127000">
                    <a:schemeClr val="bg1">
                      <a:alpha val="99000"/>
                    </a:scheme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 </a:t>
            </a:r>
            <a:r>
              <a:rPr lang="en-US" altLang="ja-JP" sz="2800" b="1" dirty="0" err="1" smtClean="0">
                <a:effectLst>
                  <a:glow rad="127000">
                    <a:schemeClr val="bg1">
                      <a:alpha val="99000"/>
                    </a:scheme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nehmen</a:t>
            </a:r>
            <a:r>
              <a:rPr lang="en-US" altLang="ja-JP" sz="2800" b="1" dirty="0" smtClean="0">
                <a:effectLst>
                  <a:glow rad="127000">
                    <a:schemeClr val="bg1">
                      <a:alpha val="99000"/>
                    </a:schemeClr>
                  </a:glow>
                </a:effectLst>
                <a:latin typeface="Bradley Hand ITC TT-Bold" charset="0"/>
                <a:ea typeface="Osaka" charset="0"/>
                <a:cs typeface="Osaka" charset="0"/>
              </a:rPr>
              <a:t>?"</a:t>
            </a:r>
            <a:endParaRPr lang="en-US" sz="2800" b="1" dirty="0" smtClean="0">
              <a:effectLst>
                <a:glow rad="127000">
                  <a:schemeClr val="bg1">
                    <a:alpha val="99000"/>
                  </a:schemeClr>
                </a:glow>
              </a:effectLst>
              <a:latin typeface="Bradley Hand ITC TT-Bold" charset="0"/>
              <a:ea typeface="Osaka" charset="0"/>
              <a:cs typeface="Osaka" charset="0"/>
            </a:endParaRPr>
          </a:p>
        </p:txBody>
      </p:sp>
      <p:pic>
        <p:nvPicPr>
          <p:cNvPr id="120839" name="Picture 7" descr="john-3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44958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I.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Die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Auslegungspredigt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erm</a:t>
            </a:r>
            <a:r>
              <a:rPr lang="de-DE" sz="36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öglicht den Prediger, </a:t>
            </a:r>
            <a:r>
              <a:rPr lang="en-US" sz="3600" b="1" dirty="0" err="1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im</a:t>
            </a:r>
            <a:r>
              <a:rPr lang="en-US" sz="3600" b="1" dirty="0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Glauben</a:t>
            </a:r>
            <a:r>
              <a:rPr lang="en-US" sz="3600" b="1" dirty="0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zu</a:t>
            </a:r>
            <a:r>
              <a:rPr lang="en-US" sz="3600" b="1" dirty="0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600" b="1" dirty="0" err="1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predigen</a:t>
            </a:r>
            <a:endParaRPr lang="en-US" sz="4000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</a:rPr>
              <a:t>2</a:t>
            </a:r>
          </a:p>
        </p:txBody>
      </p:sp>
      <p:sp>
        <p:nvSpPr>
          <p:cNvPr id="118788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762000" y="5029200"/>
            <a:ext cx="33020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Sexuelle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Reinheit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18789" name="WordArt 5"/>
          <p:cNvSpPr>
            <a:spLocks noChangeArrowheads="1" noChangeShapeType="1" noTextEdit="1"/>
          </p:cNvSpPr>
          <p:nvPr/>
        </p:nvSpPr>
        <p:spPr bwMode="auto">
          <a:xfrm>
            <a:off x="1143000" y="2743200"/>
            <a:ext cx="2870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  <a:ea typeface="Arial Black"/>
                <a:cs typeface="Arial Black"/>
              </a:rPr>
              <a:t>Konflikt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/>
              <a:ea typeface="Arial Black"/>
              <a:cs typeface="Arial Black"/>
            </a:endParaRPr>
          </a:p>
        </p:txBody>
      </p:sp>
      <p:sp>
        <p:nvSpPr>
          <p:cNvPr id="118790" name="WordArt 6"/>
          <p:cNvSpPr>
            <a:spLocks noChangeArrowheads="1" noChangeShapeType="1" noTextEdit="1"/>
          </p:cNvSpPr>
          <p:nvPr/>
        </p:nvSpPr>
        <p:spPr bwMode="auto">
          <a:xfrm>
            <a:off x="5181600" y="2286000"/>
            <a:ext cx="2362200" cy="2286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Geben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  <a:ea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  <p:bldP spid="118789" grpId="0" animBg="1"/>
      <p:bldP spid="1187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3238"/>
            <a:ext cx="8686800" cy="1401762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J.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Die </a:t>
            </a:r>
            <a:r>
              <a:rPr lang="en-US" sz="30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Auslegungspredigt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schützt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uns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vor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einigen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Gefahren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des </a:t>
            </a:r>
            <a:r>
              <a:rPr lang="en-US" sz="3000" b="1" dirty="0" err="1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thematischen</a:t>
            </a:r>
            <a:r>
              <a:rPr lang="en-US" sz="3000" b="1" dirty="0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rgbClr val="FDEC06"/>
                </a:solidFill>
                <a:latin typeface="Arial" charset="0"/>
                <a:ea typeface="Osaka" charset="0"/>
                <a:cs typeface="Osaka" charset="0"/>
              </a:rPr>
              <a:t>Predigens</a:t>
            </a:r>
            <a:endParaRPr lang="en-US" sz="3000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</a:rPr>
              <a:t>2</a:t>
            </a:r>
          </a:p>
        </p:txBody>
      </p:sp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1905000" y="2743200"/>
            <a:ext cx="5543550" cy="28305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Welche</a:t>
            </a:r>
            <a:r>
              <a:rPr lang="en-US" sz="36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Gefahren</a:t>
            </a:r>
            <a:r>
              <a:rPr lang="en-US" sz="3600" kern="1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?</a:t>
            </a:r>
            <a:endParaRPr lang="en-US" sz="3600" kern="1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blurRad="63500" dist="125724" dir="18900000" algn="ctr" rotWithShape="0">
                  <a:srgbClr val="000099"/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44252"/>
              </p:ext>
            </p:extLst>
          </p:nvPr>
        </p:nvGraphicFramePr>
        <p:xfrm>
          <a:off x="0" y="1052736"/>
          <a:ext cx="9036496" cy="5875951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518248"/>
                <a:gridCol w="4518248"/>
              </a:tblGrid>
              <a:tr h="464185">
                <a:tc>
                  <a:txBody>
                    <a:bodyPr/>
                    <a:lstStyle/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Thematische Predigen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Auslegungspredigten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</a:tr>
              <a:tr h="858425">
                <a:tc>
                  <a:txBody>
                    <a:bodyPr/>
                    <a:lstStyle/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Beziehen sich mindestens auf 2 Bibelstellen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Richten sich auf nur eine Bibelstelle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</a:tr>
              <a:tr h="1144566">
                <a:tc>
                  <a:txBody>
                    <a:bodyPr/>
                    <a:lstStyle/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Der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Prediger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wählt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was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er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zu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einer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Bibelstelle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sagen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will</a:t>
                      </a:r>
                      <a:endParaRPr lang="en-SG" sz="18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Durch der Autor, erkennen was Gott sagt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</a:tr>
              <a:tr h="858425">
                <a:tc>
                  <a:txBody>
                    <a:bodyPr/>
                    <a:lstStyle/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Der Prediger schreibt seine eigene Gliederung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Der Prediger leitet seine Gliederung aus dem Text ab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</a:tr>
              <a:tr h="858425">
                <a:tc>
                  <a:txBody>
                    <a:bodyPr/>
                    <a:lstStyle/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Möglicheweise ist nicht genug Zeit um die Verse in ihrem Kontext zu betrachten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Der Prediger hat Zeit, die Verse im Kontext zu betrachten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</a:tr>
              <a:tr h="1144566">
                <a:tc>
                  <a:txBody>
                    <a:bodyPr/>
                    <a:lstStyle/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Der Prediger läuft Gefahr nur zu speziellen Leuten zu predigen</a:t>
                      </a:r>
                      <a:endParaRPr lang="en-SG" sz="1800" b="1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  <a:tc>
                  <a:txBody>
                    <a:bodyPr/>
                    <a:lstStyle/>
                    <a:p>
                      <a:pPr marR="210820"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Der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Prediger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läuft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weniger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Gefahr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zu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speziellen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Leuten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zu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predigen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da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er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textbezogen</a:t>
                      </a: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predigt</a:t>
                      </a:r>
                      <a:endParaRPr lang="en-SG" sz="1800" b="1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50800" marR="50800" marT="0" marB="0"/>
                </a:tc>
              </a:tr>
            </a:tbl>
          </a:graphicData>
        </a:graphic>
      </p:graphicFrame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609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000" b="1" dirty="0" err="1" smtClean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rPr>
              <a:t>Einige</a:t>
            </a:r>
            <a:r>
              <a:rPr lang="en-US" sz="3000" b="1" dirty="0" smtClean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rPr>
              <a:t>Gefahren</a:t>
            </a:r>
            <a:r>
              <a:rPr lang="en-US" sz="3000" b="1" dirty="0" smtClean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rPr>
              <a:t> des </a:t>
            </a:r>
            <a:r>
              <a:rPr lang="en-US" sz="3000" b="1" dirty="0" err="1" smtClean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rPr>
              <a:t>thematischen</a:t>
            </a:r>
            <a:r>
              <a:rPr lang="en-US" sz="3000" b="1" dirty="0" smtClean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rPr>
              <a:t>Predigens</a:t>
            </a:r>
            <a:endParaRPr lang="en-US" sz="3000" dirty="0">
              <a:solidFill>
                <a:schemeClr val="tx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8713788" y="3968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Osaka" charset="0"/>
                <a:cs typeface="Osaka" charset="0"/>
              </a:rPr>
              <a:t>Black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Mehr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Links: biblestudydownloads.com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6498" name="Picture 1" descr="BSD logo 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9731" r="1733" b="3699"/>
          <a:stretch>
            <a:fillRect/>
          </a:stretch>
        </p:blipFill>
        <p:spPr bwMode="auto">
          <a:xfrm>
            <a:off x="668338" y="288925"/>
            <a:ext cx="78644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700" b="1" dirty="0" err="1" smtClean="0">
                <a:solidFill>
                  <a:srgbClr val="FFFFFF"/>
                </a:solidFill>
                <a:cs typeface="Arial" charset="0"/>
              </a:rPr>
              <a:t>Kostenlöse</a:t>
            </a:r>
            <a:r>
              <a:rPr lang="en-US" sz="27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700" b="1" dirty="0" err="1" smtClean="0">
                <a:solidFill>
                  <a:srgbClr val="FFFFFF"/>
                </a:solidFill>
                <a:cs typeface="Arial" charset="0"/>
              </a:rPr>
              <a:t>Präsentationen</a:t>
            </a:r>
            <a:r>
              <a:rPr lang="en-US" sz="27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700" b="1" dirty="0" err="1" smtClean="0">
                <a:solidFill>
                  <a:srgbClr val="FFFFFF"/>
                </a:solidFill>
                <a:cs typeface="Arial" charset="0"/>
              </a:rPr>
              <a:t>kann</a:t>
            </a:r>
            <a:r>
              <a:rPr lang="en-US" sz="2700" b="1" dirty="0" smtClean="0">
                <a:solidFill>
                  <a:srgbClr val="FFFFFF"/>
                </a:solidFill>
                <a:cs typeface="Arial" charset="0"/>
              </a:rPr>
              <a:t> man </a:t>
            </a:r>
            <a:r>
              <a:rPr lang="en-US" sz="2700" b="1" dirty="0" err="1" smtClean="0">
                <a:solidFill>
                  <a:srgbClr val="FFFFFF"/>
                </a:solidFill>
                <a:cs typeface="Arial" charset="0"/>
              </a:rPr>
              <a:t>herunterladen</a:t>
            </a:r>
            <a:r>
              <a:rPr lang="en-US" sz="2700" b="1" dirty="0" smtClean="0">
                <a:solidFill>
                  <a:srgbClr val="FFFFFF"/>
                </a:solidFill>
                <a:cs typeface="Arial" charset="0"/>
              </a:rPr>
              <a:t>!</a:t>
            </a:r>
            <a:endParaRPr lang="en-US" sz="27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2063"/>
            <a:ext cx="91440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  <a:solidFill>
            <a:schemeClr val="tx1"/>
          </a:solidFill>
        </p:spPr>
        <p:txBody>
          <a:bodyPr/>
          <a:lstStyle/>
          <a:p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“</a:t>
            </a:r>
            <a:r>
              <a:rPr lang="en-US" sz="34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Nächste</a:t>
            </a:r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Woche</a:t>
            </a:r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machen</a:t>
            </a:r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wir</a:t>
            </a:r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ein</a:t>
            </a:r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Ausflug</a:t>
            </a:r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."</a:t>
            </a:r>
            <a:endParaRPr lang="en-US" sz="3400" b="1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1588" y="1063625"/>
            <a:ext cx="914400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i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Wie</a:t>
            </a:r>
            <a:r>
              <a:rPr lang="en-US" sz="4000" b="1" i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4000" b="1" i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sollen</a:t>
            </a:r>
            <a:r>
              <a:rPr lang="en-US" sz="4000" b="1" i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4000" b="1" i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wir</a:t>
            </a:r>
            <a:r>
              <a:rPr lang="en-US" sz="4000" b="1" i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4000" b="1" i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gehen</a:t>
            </a:r>
            <a:r>
              <a:rPr lang="en-US" sz="4000" b="1" i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?</a:t>
            </a:r>
            <a:endParaRPr lang="en-US" sz="4000" b="1" i="1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700213"/>
            <a:ext cx="45005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Mit</a:t>
            </a:r>
            <a:r>
              <a:rPr lang="en-US" sz="4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dem</a:t>
            </a:r>
            <a:r>
              <a:rPr lang="en-US" sz="4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Auto?</a:t>
            </a:r>
            <a:endParaRPr lang="en-US" sz="4000" b="1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932363" y="1700213"/>
            <a:ext cx="4103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Mit</a:t>
            </a:r>
            <a:r>
              <a:rPr lang="en-US" sz="4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dem</a:t>
            </a:r>
            <a:r>
              <a:rPr lang="en-US" sz="4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Zug?</a:t>
            </a:r>
            <a:endParaRPr lang="en-US" sz="4000" b="1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2420938"/>
            <a:ext cx="4572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Mit</a:t>
            </a:r>
            <a:r>
              <a:rPr lang="en-US" sz="4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dem</a:t>
            </a:r>
            <a:r>
              <a:rPr lang="en-US" sz="4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Bus?</a:t>
            </a:r>
            <a:endParaRPr lang="en-US" sz="4000" b="1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932363" y="2420938"/>
            <a:ext cx="4103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4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Mit</a:t>
            </a:r>
            <a:r>
              <a:rPr lang="en-US" sz="34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34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dem</a:t>
            </a:r>
            <a:r>
              <a:rPr lang="en-US" sz="34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34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Flugzeug</a:t>
            </a:r>
            <a:r>
              <a:rPr lang="en-US" sz="34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?</a:t>
            </a:r>
            <a:endParaRPr lang="en-US" sz="3400" b="1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3141663"/>
            <a:ext cx="4572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Mit</a:t>
            </a:r>
            <a:r>
              <a:rPr lang="en-US" sz="4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dem</a:t>
            </a:r>
            <a:r>
              <a:rPr lang="en-US" sz="4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Taxi</a:t>
            </a:r>
            <a:r>
              <a:rPr lang="en-US" sz="4000" b="1" dirty="0">
                <a:solidFill>
                  <a:schemeClr val="tx2"/>
                </a:solidFill>
                <a:ea typeface="Osaka" charset="0"/>
                <a:cs typeface="Osaka" charset="0"/>
              </a:rPr>
              <a:t>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932363" y="3141663"/>
            <a:ext cx="410368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Zu</a:t>
            </a:r>
            <a:r>
              <a:rPr lang="en-US" sz="4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Fuß</a:t>
            </a:r>
            <a:r>
              <a:rPr lang="en-US" sz="4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gehen</a:t>
            </a:r>
            <a:r>
              <a:rPr lang="en-US" sz="4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?</a:t>
            </a:r>
            <a:endParaRPr lang="en-US" sz="4000" b="1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594995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9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Es</a:t>
            </a:r>
            <a:r>
              <a:rPr lang="en-US" sz="39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39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hängt</a:t>
            </a:r>
            <a:r>
              <a:rPr lang="en-US" sz="39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39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davon</a:t>
            </a:r>
            <a:r>
              <a:rPr lang="en-US" sz="39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ab, </a:t>
            </a:r>
            <a:r>
              <a:rPr lang="en-US" sz="39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wohin</a:t>
            </a:r>
            <a:r>
              <a:rPr lang="en-US" sz="39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39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wir</a:t>
            </a:r>
            <a:r>
              <a:rPr lang="en-US" sz="39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39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gehen</a:t>
            </a:r>
            <a:r>
              <a:rPr lang="en-US" sz="39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!</a:t>
            </a:r>
            <a:endParaRPr lang="en-US" sz="3900" b="1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5" grpId="0"/>
      <p:bldP spid="16" grpId="0"/>
      <p:bldP spid="1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6"/>
          <p:cNvSpPr>
            <a:spLocks noChangeArrowheads="1"/>
          </p:cNvSpPr>
          <p:nvPr/>
        </p:nvSpPr>
        <p:spPr bwMode="auto">
          <a:xfrm>
            <a:off x="0" y="3860800"/>
            <a:ext cx="9144000" cy="2160588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  <a:solidFill>
            <a:schemeClr val="tx1"/>
          </a:solidFill>
        </p:spPr>
        <p:txBody>
          <a:bodyPr/>
          <a:lstStyle/>
          <a:p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“</a:t>
            </a:r>
            <a:r>
              <a:rPr lang="en-US" sz="34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Wir</a:t>
            </a:r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werden</a:t>
            </a:r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ein</a:t>
            </a:r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Auslegungspredigt</a:t>
            </a:r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halten</a:t>
            </a:r>
            <a:r>
              <a:rPr lang="en-US" sz="3400" b="1" dirty="0" smtClean="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rPr>
              <a:t>"</a:t>
            </a:r>
            <a:endParaRPr lang="en-US" sz="3400" b="1" dirty="0">
              <a:solidFill>
                <a:schemeClr val="bg1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1588" y="1135063"/>
            <a:ext cx="9144001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i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Aber was </a:t>
            </a:r>
            <a:r>
              <a:rPr lang="en-US" sz="4000" b="1" i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ist</a:t>
            </a:r>
            <a:r>
              <a:rPr lang="en-US" sz="4000" b="1" i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das?</a:t>
            </a:r>
            <a:endParaRPr lang="en-US" sz="4000" b="1" i="1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1844675"/>
            <a:ext cx="4572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Ein</a:t>
            </a:r>
            <a:r>
              <a:rPr lang="en-US" sz="4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Kommentar</a:t>
            </a:r>
            <a:r>
              <a:rPr lang="en-US" sz="4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?</a:t>
            </a:r>
            <a:endParaRPr lang="en-US" sz="4000" b="1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0" y="1844675"/>
            <a:ext cx="4572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7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Eine</a:t>
            </a:r>
            <a:r>
              <a:rPr lang="en-US" sz="37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37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Unterhaltung</a:t>
            </a:r>
            <a:r>
              <a:rPr lang="en-US" sz="37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?</a:t>
            </a:r>
            <a:endParaRPr lang="en-US" sz="3700" b="1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636838"/>
            <a:ext cx="4572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8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Eine</a:t>
            </a:r>
            <a:r>
              <a:rPr lang="en-US" sz="38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38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Bibelstunde</a:t>
            </a:r>
            <a:r>
              <a:rPr lang="en-US" sz="38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?</a:t>
            </a:r>
            <a:endParaRPr lang="en-US" sz="3800" b="1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0" y="2636838"/>
            <a:ext cx="4572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Leidenschaftlich</a:t>
            </a:r>
            <a:r>
              <a:rPr lang="en-US" sz="4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?</a:t>
            </a:r>
            <a:endParaRPr lang="en-US" sz="4000" b="1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5949950"/>
            <a:ext cx="9144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Wir</a:t>
            </a:r>
            <a:r>
              <a:rPr lang="en-US" sz="3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brauchen</a:t>
            </a:r>
            <a:r>
              <a:rPr lang="en-US" sz="3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eine</a:t>
            </a:r>
            <a:r>
              <a:rPr lang="en-US" sz="3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ea typeface="Osaka" charset="0"/>
                <a:cs typeface="Osaka" charset="0"/>
              </a:rPr>
              <a:t>übereinstimmende</a:t>
            </a:r>
            <a:r>
              <a:rPr lang="en-US" sz="3000" b="1" dirty="0" smtClean="0">
                <a:solidFill>
                  <a:schemeClr val="tx2"/>
                </a:solidFill>
                <a:ea typeface="Osaka" charset="0"/>
                <a:cs typeface="Osaka" charset="0"/>
              </a:rPr>
              <a:t> Definition.</a:t>
            </a:r>
            <a:endParaRPr lang="en-US" sz="3000" b="1" dirty="0">
              <a:solidFill>
                <a:schemeClr val="tx2"/>
              </a:solidFill>
              <a:ea typeface="Osaka" charset="0"/>
              <a:cs typeface="Osaka" charset="0"/>
            </a:endParaRPr>
          </a:p>
        </p:txBody>
      </p:sp>
      <p:pic>
        <p:nvPicPr>
          <p:cNvPr id="5633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12860" r="5699" b="29272"/>
          <a:stretch>
            <a:fillRect/>
          </a:stretch>
        </p:blipFill>
        <p:spPr bwMode="auto">
          <a:xfrm>
            <a:off x="107950" y="3981450"/>
            <a:ext cx="21621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" t="2382" r="9142" b="39886"/>
          <a:stretch>
            <a:fillRect/>
          </a:stretch>
        </p:blipFill>
        <p:spPr bwMode="auto">
          <a:xfrm>
            <a:off x="4649788" y="3981450"/>
            <a:ext cx="2128837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r="25883"/>
          <a:stretch>
            <a:fillRect/>
          </a:stretch>
        </p:blipFill>
        <p:spPr bwMode="auto">
          <a:xfrm>
            <a:off x="2390775" y="3981450"/>
            <a:ext cx="21383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843" r="12622" b="7346"/>
          <a:stretch>
            <a:fillRect/>
          </a:stretch>
        </p:blipFill>
        <p:spPr bwMode="auto">
          <a:xfrm>
            <a:off x="6899275" y="3981450"/>
            <a:ext cx="213677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Sh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5496" y="1844824"/>
            <a:ext cx="3200400" cy="70788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Arial"/>
                <a:cs typeface="Arial"/>
              </a:rPr>
              <a:t>Definitionen</a:t>
            </a:r>
            <a:endParaRPr lang="en-US" sz="4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301661" y="985229"/>
            <a:ext cx="3663280" cy="181588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800" b="1" dirty="0" smtClean="0">
                <a:cs typeface="Arial" charset="0"/>
              </a:rPr>
              <a:t>“</a:t>
            </a:r>
            <a:r>
              <a:rPr lang="en-US" altLang="ja-JP" sz="2800" b="1" dirty="0" err="1" smtClean="0">
                <a:cs typeface="Arial" charset="0"/>
              </a:rPr>
              <a:t>Eine</a:t>
            </a:r>
            <a:r>
              <a:rPr lang="en-US" altLang="ja-JP" sz="2800" b="1" dirty="0" smtClean="0">
                <a:cs typeface="Arial" charset="0"/>
              </a:rPr>
              <a:t> </a:t>
            </a:r>
            <a:r>
              <a:rPr lang="en-US" altLang="ja-JP" sz="2800" b="1" dirty="0" err="1" smtClean="0">
                <a:cs typeface="Arial" charset="0"/>
              </a:rPr>
              <a:t>Auslegungspredigt</a:t>
            </a:r>
            <a:r>
              <a:rPr lang="en-US" altLang="ja-JP" sz="2800" b="1" dirty="0" smtClean="0">
                <a:cs typeface="Arial" charset="0"/>
              </a:rPr>
              <a:t> </a:t>
            </a:r>
            <a:r>
              <a:rPr lang="en-US" altLang="ja-JP" sz="2800" b="1" dirty="0" err="1" smtClean="0">
                <a:cs typeface="Arial" charset="0"/>
              </a:rPr>
              <a:t>er</a:t>
            </a:r>
            <a:r>
              <a:rPr lang="de-DE" altLang="ja-JP" sz="2800" b="1" dirty="0" smtClean="0">
                <a:cs typeface="Arial" charset="0"/>
              </a:rPr>
              <a:t>klärt eine </a:t>
            </a:r>
            <a:r>
              <a:rPr lang="de-DE" altLang="ja-JP" sz="2800" b="1" u="sng" dirty="0" smtClean="0">
                <a:cs typeface="Arial" charset="0"/>
              </a:rPr>
              <a:t>Textstelle</a:t>
            </a:r>
            <a:r>
              <a:rPr lang="en-US" altLang="ja-JP" sz="2800" b="1" dirty="0" smtClean="0">
                <a:cs typeface="Arial" charset="0"/>
              </a:rPr>
              <a:t>,</a:t>
            </a:r>
            <a:endParaRPr lang="en-US" sz="2800" b="1" dirty="0" smtClean="0">
              <a:cs typeface="Arial" charset="0"/>
            </a:endParaRPr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4240" y="188640"/>
            <a:ext cx="8458200" cy="685800"/>
          </a:xfrm>
        </p:spPr>
        <p:txBody>
          <a:bodyPr/>
          <a:lstStyle/>
          <a:p>
            <a:pPr algn="l" eaLnBrk="1" hangingPunct="1"/>
            <a:r>
              <a:rPr lang="en-US" sz="3400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Was </a:t>
            </a:r>
            <a:r>
              <a:rPr lang="en-US" sz="3400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unterscheidet</a:t>
            </a:r>
            <a:r>
              <a:rPr lang="en-US" sz="3400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eine</a:t>
            </a:r>
            <a:r>
              <a:rPr lang="en-US" sz="3400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Auslegungspredigt</a:t>
            </a:r>
            <a:r>
              <a:rPr lang="en-US" sz="3400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von </a:t>
            </a:r>
            <a:r>
              <a:rPr lang="en-US" sz="3400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einer</a:t>
            </a:r>
            <a:r>
              <a:rPr lang="en-US" sz="3400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anderen</a:t>
            </a:r>
            <a:r>
              <a:rPr lang="en-US" sz="3400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?</a:t>
            </a:r>
            <a:endParaRPr lang="en-US" sz="3400" dirty="0"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57349" name="Text Box 7"/>
          <p:cNvSpPr txBox="1">
            <a:spLocks noChangeArrowheads="1"/>
          </p:cNvSpPr>
          <p:nvPr/>
        </p:nvSpPr>
        <p:spPr bwMode="auto">
          <a:xfrm>
            <a:off x="5795963" y="5791200"/>
            <a:ext cx="3348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cs typeface="Arial" charset="0"/>
              </a:rPr>
              <a:t>Walter </a:t>
            </a:r>
            <a:r>
              <a:rPr lang="en-US" b="1" dirty="0" err="1">
                <a:solidFill>
                  <a:schemeClr val="bg1"/>
                </a:solidFill>
                <a:cs typeface="Arial" charset="0"/>
              </a:rPr>
              <a:t>Liefeld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, </a:t>
            </a:r>
            <a:br>
              <a:rPr lang="en-US" b="1" dirty="0">
                <a:solidFill>
                  <a:schemeClr val="bg1"/>
                </a:solidFill>
                <a:cs typeface="Arial" charset="0"/>
              </a:rPr>
            </a:br>
            <a:r>
              <a:rPr lang="en-US" b="1" i="1" dirty="0" err="1" smtClean="0">
                <a:solidFill>
                  <a:schemeClr val="bg1"/>
                </a:solidFill>
                <a:cs typeface="Arial" charset="0"/>
              </a:rPr>
              <a:t>Auslegung</a:t>
            </a:r>
            <a:r>
              <a:rPr lang="en-US" b="1" i="1" dirty="0" smtClean="0">
                <a:solidFill>
                  <a:schemeClr val="bg1"/>
                </a:solidFill>
                <a:cs typeface="Arial" charset="0"/>
              </a:rPr>
              <a:t> des NT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>6</a:t>
            </a:r>
            <a:endParaRPr lang="en-US" b="1" dirty="0">
              <a:cs typeface="Arial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71800" y="2723615"/>
            <a:ext cx="3343808" cy="267765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800" b="1" dirty="0" err="1" smtClean="0">
                <a:cs typeface="Arial" charset="0"/>
              </a:rPr>
              <a:t>sodass</a:t>
            </a:r>
            <a:r>
              <a:rPr lang="en-US" altLang="ja-JP" sz="2800" b="1" dirty="0" smtClean="0">
                <a:cs typeface="Arial" charset="0"/>
              </a:rPr>
              <a:t> die </a:t>
            </a:r>
            <a:r>
              <a:rPr lang="en-US" altLang="ja-JP" sz="2800" b="1" dirty="0" err="1" smtClean="0">
                <a:cs typeface="Arial" charset="0"/>
              </a:rPr>
              <a:t>Gemeinde</a:t>
            </a:r>
            <a:r>
              <a:rPr lang="en-US" altLang="ja-JP" sz="2800" b="1" dirty="0" smtClean="0">
                <a:cs typeface="Arial" charset="0"/>
              </a:rPr>
              <a:t> </a:t>
            </a:r>
            <a:r>
              <a:rPr lang="en-US" altLang="ja-JP" sz="2800" b="1" dirty="0" err="1" smtClean="0">
                <a:cs typeface="Arial" charset="0"/>
              </a:rPr>
              <a:t>diese</a:t>
            </a:r>
            <a:r>
              <a:rPr lang="en-US" altLang="ja-JP" sz="2800" b="1" dirty="0" smtClean="0">
                <a:cs typeface="Arial" charset="0"/>
              </a:rPr>
              <a:t> </a:t>
            </a:r>
            <a:r>
              <a:rPr lang="en-US" altLang="ja-JP" sz="2800" b="1" dirty="0" err="1" smtClean="0">
                <a:cs typeface="Arial" charset="0"/>
              </a:rPr>
              <a:t>zu</a:t>
            </a:r>
            <a:r>
              <a:rPr lang="en-US" altLang="ja-JP" sz="2800" b="1" dirty="0" smtClean="0">
                <a:cs typeface="Arial" charset="0"/>
              </a:rPr>
              <a:t> </a:t>
            </a:r>
            <a:r>
              <a:rPr lang="en-US" altLang="ja-JP" sz="2800" b="1" dirty="0" err="1" smtClean="0">
                <a:cs typeface="Arial" charset="0"/>
              </a:rPr>
              <a:t>eine</a:t>
            </a:r>
            <a:r>
              <a:rPr lang="en-US" altLang="ja-JP" sz="2800" b="1" dirty="0" smtClean="0">
                <a:cs typeface="Arial" charset="0"/>
              </a:rPr>
              <a:t> </a:t>
            </a:r>
            <a:r>
              <a:rPr lang="en-US" altLang="ja-JP" sz="2800" b="1" dirty="0" err="1" smtClean="0">
                <a:cs typeface="Arial" charset="0"/>
              </a:rPr>
              <a:t>echten</a:t>
            </a:r>
            <a:r>
              <a:rPr lang="en-US" altLang="ja-JP" sz="2800" b="1" dirty="0" smtClean="0">
                <a:cs typeface="Arial" charset="0"/>
              </a:rPr>
              <a:t> und </a:t>
            </a:r>
            <a:r>
              <a:rPr lang="en-US" altLang="ja-JP" sz="2800" b="1" dirty="0" err="1" smtClean="0">
                <a:cs typeface="Arial" charset="0"/>
              </a:rPr>
              <a:t>praktischen</a:t>
            </a:r>
            <a:r>
              <a:rPr lang="en-US" altLang="ja-JP" sz="2800" b="1" dirty="0" smtClean="0">
                <a:cs typeface="Arial" charset="0"/>
              </a:rPr>
              <a:t> </a:t>
            </a:r>
            <a:r>
              <a:rPr lang="en-US" altLang="ja-JP" sz="2800" b="1" u="sng" dirty="0" err="1" smtClean="0">
                <a:cs typeface="Arial" charset="0"/>
              </a:rPr>
              <a:t>Anwendung</a:t>
            </a:r>
            <a:r>
              <a:rPr lang="en-US" altLang="ja-JP" sz="2800" b="1" dirty="0" smtClean="0">
                <a:cs typeface="Arial" charset="0"/>
              </a:rPr>
              <a:t> </a:t>
            </a:r>
            <a:r>
              <a:rPr lang="en-US" altLang="ja-JP" sz="2800" b="1" dirty="0" err="1" smtClean="0">
                <a:cs typeface="Arial" charset="0"/>
              </a:rPr>
              <a:t>bringen</a:t>
            </a:r>
            <a:r>
              <a:rPr lang="en-US" altLang="ja-JP" sz="2800" b="1" dirty="0" smtClean="0">
                <a:cs typeface="Arial" charset="0"/>
              </a:rPr>
              <a:t> </a:t>
            </a:r>
            <a:r>
              <a:rPr lang="en-US" altLang="ja-JP" sz="2800" b="1" dirty="0" err="1" smtClean="0">
                <a:cs typeface="Arial" charset="0"/>
              </a:rPr>
              <a:t>kann</a:t>
            </a:r>
            <a:r>
              <a:rPr lang="en-US" altLang="ja-JP" sz="2800" b="1" dirty="0" smtClean="0">
                <a:cs typeface="Arial" charset="0"/>
              </a:rPr>
              <a:t>"</a:t>
            </a:r>
            <a:endParaRPr lang="en-US" sz="2800" b="1" dirty="0" smtClean="0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DS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691961"/>
            <a:ext cx="9144000" cy="627094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3350" b="1" dirty="0" smtClean="0"/>
              <a:t>“</a:t>
            </a:r>
            <a:r>
              <a:rPr lang="en-US" altLang="ja-JP" sz="3350" b="1" dirty="0" err="1" smtClean="0"/>
              <a:t>Eine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Auslegungspredigt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ist</a:t>
            </a:r>
            <a:r>
              <a:rPr lang="en-US" altLang="ja-JP" sz="3350" b="1" dirty="0" smtClean="0"/>
              <a:t> die </a:t>
            </a:r>
            <a:r>
              <a:rPr lang="en-US" altLang="ja-JP" sz="3350" b="1" dirty="0" err="1" smtClean="0"/>
              <a:t>Verkündigung</a:t>
            </a:r>
            <a:r>
              <a:rPr lang="en-US" altLang="ja-JP" sz="3350" b="1" dirty="0" smtClean="0"/>
              <a:t> (</a:t>
            </a:r>
            <a:r>
              <a:rPr lang="en-US" altLang="ja-JP" sz="3350" b="1" dirty="0" err="1" smtClean="0"/>
              <a:t>oder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Kommunikation</a:t>
            </a:r>
            <a:r>
              <a:rPr lang="en-US" altLang="ja-JP" sz="3350" b="1" dirty="0" smtClean="0"/>
              <a:t>) </a:t>
            </a:r>
            <a:r>
              <a:rPr lang="en-US" altLang="ja-JP" sz="3350" b="1" u="sng" dirty="0" err="1" smtClean="0"/>
              <a:t>einer</a:t>
            </a:r>
            <a:r>
              <a:rPr lang="en-US" altLang="ja-JP" sz="3350" b="1" u="sng" dirty="0" smtClean="0"/>
              <a:t> </a:t>
            </a:r>
            <a:r>
              <a:rPr lang="en-US" altLang="ja-JP" sz="3350" b="1" u="sng" dirty="0" err="1" smtClean="0"/>
              <a:t>biblischen</a:t>
            </a:r>
            <a:r>
              <a:rPr lang="en-US" altLang="ja-JP" sz="3350" b="1" u="sng" dirty="0" smtClean="0"/>
              <a:t> </a:t>
            </a:r>
            <a:r>
              <a:rPr lang="en-US" altLang="ja-JP" sz="3350" b="1" u="sng" dirty="0" err="1" smtClean="0"/>
              <a:t>Idee</a:t>
            </a:r>
            <a:r>
              <a:rPr lang="en-US" altLang="ja-JP" sz="3350" b="1" u="sng" dirty="0"/>
              <a:t> </a:t>
            </a:r>
            <a:r>
              <a:rPr lang="en-US" altLang="ja-JP" sz="3350" b="1" u="sng" dirty="0" smtClean="0"/>
              <a:t>(</a:t>
            </a:r>
            <a:r>
              <a:rPr lang="en-US" altLang="ja-JP" sz="3350" b="1" u="sng" dirty="0" err="1" smtClean="0"/>
              <a:t>Konzept</a:t>
            </a:r>
            <a:r>
              <a:rPr lang="en-US" altLang="ja-JP" sz="3350" b="1" u="sng" dirty="0" smtClean="0"/>
              <a:t>)</a:t>
            </a:r>
            <a:r>
              <a:rPr lang="en-US" altLang="ja-JP" sz="3350" b="1" dirty="0" smtClean="0"/>
              <a:t>. Das </a:t>
            </a:r>
            <a:r>
              <a:rPr lang="en-US" altLang="ja-JP" sz="3350" b="1" dirty="0" err="1" smtClean="0"/>
              <a:t>Ergibnis</a:t>
            </a:r>
            <a:r>
              <a:rPr lang="en-US" altLang="ja-JP" sz="3350" b="1" dirty="0" smtClean="0"/>
              <a:t> (</a:t>
            </a:r>
            <a:r>
              <a:rPr lang="en-US" altLang="ja-JP" sz="3350" b="1" dirty="0" err="1" smtClean="0"/>
              <a:t>biblischen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Idee</a:t>
            </a:r>
            <a:r>
              <a:rPr lang="en-US" altLang="ja-JP" sz="3350" b="1" dirty="0" smtClean="0"/>
              <a:t>) </a:t>
            </a:r>
            <a:r>
              <a:rPr lang="en-US" altLang="ja-JP" sz="3350" b="1" dirty="0" err="1" smtClean="0"/>
              <a:t>ist</a:t>
            </a:r>
            <a:r>
              <a:rPr lang="en-US" altLang="ja-JP" sz="3350" b="1" dirty="0" smtClean="0"/>
              <a:t> die </a:t>
            </a:r>
            <a:r>
              <a:rPr lang="en-US" altLang="ja-JP" sz="3350" b="1" u="sng" dirty="0" err="1" smtClean="0"/>
              <a:t>Untersuchung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eine</a:t>
            </a:r>
            <a:r>
              <a:rPr lang="en-US" altLang="ja-JP" sz="3350" b="1" dirty="0" smtClean="0"/>
              <a:t> </a:t>
            </a:r>
            <a:r>
              <a:rPr lang="en-US" altLang="ja-JP" sz="3350" b="1" u="sng" dirty="0" err="1" smtClean="0"/>
              <a:t>Textstelle</a:t>
            </a:r>
            <a:r>
              <a:rPr lang="en-US" altLang="ja-JP" sz="3350" b="1" dirty="0" smtClean="0"/>
              <a:t> in </a:t>
            </a:r>
            <a:r>
              <a:rPr lang="en-US" altLang="ja-JP" sz="3350" b="1" dirty="0" err="1" smtClean="0"/>
              <a:t>ihrem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historichen</a:t>
            </a:r>
            <a:r>
              <a:rPr lang="en-US" altLang="ja-JP" sz="3350" b="1" dirty="0" smtClean="0"/>
              <a:t>, </a:t>
            </a:r>
            <a:r>
              <a:rPr lang="en-US" altLang="ja-JP" sz="3350" b="1" dirty="0" err="1" smtClean="0"/>
              <a:t>grammatischen</a:t>
            </a:r>
            <a:r>
              <a:rPr lang="en-US" altLang="ja-JP" sz="3350" b="1" dirty="0"/>
              <a:t> </a:t>
            </a:r>
            <a:r>
              <a:rPr lang="en-US" altLang="ja-JP" sz="3350" b="1" dirty="0" smtClean="0"/>
              <a:t>und </a:t>
            </a:r>
            <a:r>
              <a:rPr lang="en-US" altLang="ja-JP" sz="3350" b="1" dirty="0" err="1" smtClean="0"/>
              <a:t>literarischen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Zusammenhang</a:t>
            </a:r>
            <a:r>
              <a:rPr lang="en-US" altLang="ja-JP" sz="3350" b="1" dirty="0" smtClean="0"/>
              <a:t>. </a:t>
            </a:r>
            <a:r>
              <a:rPr lang="en-US" altLang="ja-JP" sz="3350" b="1" dirty="0" err="1" smtClean="0"/>
              <a:t>Zuerst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soll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diese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Idee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durch</a:t>
            </a:r>
            <a:r>
              <a:rPr lang="en-US" altLang="ja-JP" sz="3350" b="1" dirty="0" smtClean="0"/>
              <a:t> den </a:t>
            </a:r>
            <a:r>
              <a:rPr lang="en-US" altLang="ja-JP" sz="3350" b="1" dirty="0" err="1" smtClean="0"/>
              <a:t>Heiligen</a:t>
            </a:r>
            <a:r>
              <a:rPr lang="en-US" altLang="ja-JP" sz="3350" b="1" dirty="0" smtClean="0"/>
              <a:t> Geist </a:t>
            </a:r>
            <a:r>
              <a:rPr lang="en-US" altLang="ja-JP" sz="3350" b="1" dirty="0" err="1" smtClean="0"/>
              <a:t>im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Prediger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ausgelebt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werden</a:t>
            </a:r>
            <a:r>
              <a:rPr lang="en-US" altLang="ja-JP" sz="3350" b="1" dirty="0" smtClean="0"/>
              <a:t>. </a:t>
            </a:r>
            <a:r>
              <a:rPr lang="en-US" altLang="ja-JP" sz="3350" b="1" dirty="0" err="1" smtClean="0"/>
              <a:t>Danach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soll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diese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durch</a:t>
            </a:r>
            <a:r>
              <a:rPr lang="en-US" altLang="ja-JP" sz="3350" b="1" dirty="0" smtClean="0"/>
              <a:t> den </a:t>
            </a:r>
            <a:r>
              <a:rPr lang="en-US" altLang="ja-JP" sz="3350" b="1" dirty="0" err="1" smtClean="0"/>
              <a:t>Heiligen</a:t>
            </a:r>
            <a:r>
              <a:rPr lang="en-US" altLang="ja-JP" sz="3350" b="1" dirty="0" smtClean="0"/>
              <a:t> Geist </a:t>
            </a:r>
            <a:r>
              <a:rPr lang="en-US" altLang="ja-JP" sz="3350" b="1" dirty="0" err="1" smtClean="0"/>
              <a:t>sowie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durch</a:t>
            </a:r>
            <a:r>
              <a:rPr lang="en-US" altLang="ja-JP" sz="3350" b="1" dirty="0" smtClean="0"/>
              <a:t> den </a:t>
            </a:r>
            <a:r>
              <a:rPr lang="en-US" altLang="ja-JP" sz="3350" b="1" dirty="0" err="1" smtClean="0"/>
              <a:t>Prediger</a:t>
            </a:r>
            <a:r>
              <a:rPr lang="en-US" altLang="ja-JP" sz="3350" b="1" dirty="0" smtClean="0"/>
              <a:t> der </a:t>
            </a:r>
            <a:r>
              <a:rPr lang="en-US" altLang="ja-JP" sz="3350" b="1" dirty="0" err="1" smtClean="0"/>
              <a:t>Gemeinde</a:t>
            </a:r>
            <a:r>
              <a:rPr lang="en-US" altLang="ja-JP" sz="3350" b="1" dirty="0" smtClean="0"/>
              <a:t> </a:t>
            </a:r>
            <a:r>
              <a:rPr lang="en-US" altLang="ja-JP" sz="3350" b="1" u="sng" dirty="0" err="1" smtClean="0"/>
              <a:t>vermittelt</a:t>
            </a:r>
            <a:r>
              <a:rPr lang="en-US" altLang="ja-JP" sz="3350" b="1" dirty="0" smtClean="0"/>
              <a:t> </a:t>
            </a:r>
            <a:r>
              <a:rPr lang="en-US" altLang="ja-JP" sz="3350" b="1" dirty="0" err="1" smtClean="0"/>
              <a:t>werden</a:t>
            </a:r>
            <a:r>
              <a:rPr lang="en-US" altLang="ja-JP" sz="3350" b="1" dirty="0" smtClean="0"/>
              <a:t>. " </a:t>
            </a:r>
            <a:r>
              <a:rPr lang="en-US" altLang="ja-JP" sz="3100" b="1" dirty="0" smtClean="0"/>
              <a:t/>
            </a:r>
            <a:br>
              <a:rPr lang="en-US" altLang="ja-JP" sz="3100" b="1" dirty="0" smtClean="0"/>
            </a:br>
            <a:r>
              <a:rPr lang="en-US" altLang="ja-JP" sz="1100" b="1" dirty="0" smtClean="0"/>
              <a:t/>
            </a:r>
            <a:br>
              <a:rPr lang="en-US" altLang="ja-JP" sz="1100" b="1" dirty="0" smtClean="0"/>
            </a:br>
            <a:r>
              <a:rPr lang="en-US" altLang="ja-JP" sz="2200" b="1" dirty="0" smtClean="0"/>
              <a:t>(Robinson, 20, </a:t>
            </a:r>
            <a:r>
              <a:rPr lang="en-US" altLang="ja-JP" sz="2200" b="1" dirty="0" err="1" smtClean="0"/>
              <a:t>nach</a:t>
            </a:r>
            <a:r>
              <a:rPr lang="en-US" altLang="ja-JP" sz="2200" b="1" dirty="0" smtClean="0"/>
              <a:t> </a:t>
            </a:r>
            <a:r>
              <a:rPr lang="en-US" altLang="ja-JP" sz="2200" b="1" dirty="0" err="1" smtClean="0"/>
              <a:t>bearbeitung</a:t>
            </a:r>
            <a:r>
              <a:rPr lang="en-US" altLang="ja-JP" sz="2200" b="1" dirty="0" smtClean="0"/>
              <a:t> </a:t>
            </a:r>
            <a:r>
              <a:rPr lang="en-US" altLang="ja-JP" sz="2200" b="1" dirty="0" err="1" smtClean="0"/>
              <a:t>eines</a:t>
            </a:r>
            <a:r>
              <a:rPr lang="en-US" altLang="ja-JP" sz="2200" b="1" dirty="0" smtClean="0"/>
              <a:t> </a:t>
            </a:r>
            <a:r>
              <a:rPr lang="en-US" altLang="ja-JP" sz="2200" b="1" smtClean="0"/>
              <a:t>Predigtseminars</a:t>
            </a:r>
            <a:r>
              <a:rPr lang="en-US" altLang="ja-JP" sz="2200" b="1" dirty="0" smtClean="0"/>
              <a:t>)</a:t>
            </a:r>
            <a:endParaRPr lang="en-US" sz="2200" dirty="0" smtClean="0">
              <a:latin typeface="Times" charset="0"/>
            </a:endParaRP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64359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err="1" smtClean="0">
                <a:latin typeface="Arial" charset="0"/>
                <a:ea typeface="Osaka" charset="0"/>
                <a:cs typeface="Osaka" charset="0"/>
              </a:rPr>
              <a:t>Hier</a:t>
            </a:r>
            <a:r>
              <a:rPr lang="en-US" sz="4300" b="1" dirty="0" smtClean="0"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4300" b="1" dirty="0" err="1" smtClean="0">
                <a:latin typeface="Arial" charset="0"/>
                <a:ea typeface="Osaka" charset="0"/>
                <a:cs typeface="Osaka" charset="0"/>
              </a:rPr>
              <a:t>ist</a:t>
            </a:r>
            <a:r>
              <a:rPr lang="en-US" sz="4300" b="1" dirty="0" smtClean="0"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4300" b="1" dirty="0" err="1" smtClean="0">
                <a:latin typeface="Arial" charset="0"/>
                <a:ea typeface="Osaka" charset="0"/>
                <a:cs typeface="Osaka" charset="0"/>
              </a:rPr>
              <a:t>eine</a:t>
            </a:r>
            <a:r>
              <a:rPr lang="en-US" sz="4300" b="1" dirty="0" smtClean="0">
                <a:latin typeface="Arial" charset="0"/>
                <a:ea typeface="Osaka" charset="0"/>
                <a:cs typeface="Osaka" charset="0"/>
              </a:rPr>
              <a:t> </a:t>
            </a:r>
            <a:r>
              <a:rPr lang="en-US" sz="4300" b="1" dirty="0" err="1" smtClean="0">
                <a:latin typeface="Arial" charset="0"/>
                <a:ea typeface="Osaka" charset="0"/>
                <a:cs typeface="Osaka" charset="0"/>
              </a:rPr>
              <a:t>genauere</a:t>
            </a:r>
            <a:r>
              <a:rPr lang="en-US" sz="4300" b="1" dirty="0" smtClean="0">
                <a:latin typeface="Arial" charset="0"/>
                <a:ea typeface="Osaka" charset="0"/>
                <a:cs typeface="Osaka" charset="0"/>
              </a:rPr>
              <a:t> Definition…</a:t>
            </a:r>
            <a:endParaRPr lang="en-US" sz="4300" dirty="0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tx2"/>
                </a:solidFill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6438900" cy="144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00FFFF"/>
                </a:solidFill>
                <a:latin typeface="Arial"/>
                <a:cs typeface="Arial"/>
              </a:rPr>
              <a:t>Es</a:t>
            </a:r>
            <a:r>
              <a:rPr lang="en-US" sz="4400" b="1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rgbClr val="00FFFF"/>
                </a:solidFill>
                <a:latin typeface="Arial"/>
                <a:cs typeface="Arial"/>
              </a:rPr>
              <a:t>erkl</a:t>
            </a:r>
            <a:r>
              <a:rPr lang="de-DE" sz="4400" b="1" dirty="0" smtClean="0">
                <a:solidFill>
                  <a:srgbClr val="00FFFF"/>
                </a:solidFill>
                <a:latin typeface="Arial"/>
                <a:cs typeface="Arial"/>
              </a:rPr>
              <a:t>ärt </a:t>
            </a:r>
            <a:r>
              <a:rPr lang="en-US" sz="4400" b="1" u="sng" dirty="0" err="1" smtClean="0">
                <a:solidFill>
                  <a:srgbClr val="00FFFF"/>
                </a:solidFill>
                <a:latin typeface="Arial"/>
                <a:cs typeface="Arial"/>
              </a:rPr>
              <a:t>eine</a:t>
            </a:r>
            <a:r>
              <a:rPr lang="en-US" sz="4400" b="1" u="sng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lang="en-US" sz="4400" b="1" u="sng" dirty="0" err="1" smtClean="0">
                <a:solidFill>
                  <a:srgbClr val="00FFFF"/>
                </a:solidFill>
                <a:latin typeface="Arial"/>
                <a:cs typeface="Arial"/>
              </a:rPr>
              <a:t>bestimmte</a:t>
            </a:r>
            <a:r>
              <a:rPr lang="en-US" sz="4400" b="1" u="sng" dirty="0" smtClean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lang="en-US" sz="4400" b="1" u="sng" dirty="0" err="1" smtClean="0">
                <a:solidFill>
                  <a:srgbClr val="00FFFF"/>
                </a:solidFill>
                <a:latin typeface="Arial"/>
                <a:cs typeface="Arial"/>
              </a:rPr>
              <a:t>Bibelstelle</a:t>
            </a:r>
            <a:endParaRPr lang="en-US" sz="4400" b="1" dirty="0">
              <a:solidFill>
                <a:srgbClr val="00FFFF"/>
              </a:solidFill>
              <a:latin typeface="Arial"/>
              <a:cs typeface="Arial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5638800" y="6202363"/>
            <a:ext cx="35052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Liefeld, 6-7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Eigenschaften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einer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Auslegungspredigt</a:t>
            </a:r>
            <a:endParaRPr lang="en-US" sz="4800" b="1" dirty="0"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609600" y="4038600"/>
            <a:ext cx="1981200" cy="2133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pic>
        <p:nvPicPr>
          <p:cNvPr id="61446" name="Picture 7" descr="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47800"/>
            <a:ext cx="7064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images-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22733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0" name="Circular Arrow 9"/>
          <p:cNvSpPr/>
          <p:nvPr/>
        </p:nvSpPr>
        <p:spPr bwMode="auto">
          <a:xfrm rot="20068659">
            <a:off x="2244725" y="3697288"/>
            <a:ext cx="2106613" cy="2138362"/>
          </a:xfrm>
          <a:prstGeom prst="circular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  <p:bldP spid="6554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644900"/>
            <a:ext cx="1985962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29088"/>
            <a:ext cx="203676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79512" y="1766426"/>
            <a:ext cx="8491539" cy="144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chemeClr val="accent1"/>
                </a:solidFill>
                <a:latin typeface="Arial"/>
                <a:cs typeface="Arial"/>
              </a:rPr>
              <a:t>Es</a:t>
            </a:r>
            <a:r>
              <a:rPr lang="en-US" sz="4400" b="1" dirty="0" smtClean="0">
                <a:solidFill>
                  <a:schemeClr val="accent1"/>
                </a:solidFill>
                <a:latin typeface="Arial"/>
                <a:cs typeface="Arial"/>
              </a:rPr>
              <a:t> gilt die </a:t>
            </a:r>
            <a:r>
              <a:rPr lang="en-US" sz="4400" b="1" dirty="0" err="1" smtClean="0">
                <a:solidFill>
                  <a:schemeClr val="accent1"/>
                </a:solidFill>
                <a:latin typeface="Arial"/>
                <a:cs typeface="Arial"/>
              </a:rPr>
              <a:t>Absicht</a:t>
            </a:r>
            <a:r>
              <a:rPr lang="en-US" sz="4400" b="1" dirty="0" smtClean="0">
                <a:solidFill>
                  <a:schemeClr val="accent1"/>
                </a:solidFill>
                <a:latin typeface="Arial"/>
                <a:cs typeface="Arial"/>
              </a:rPr>
              <a:t> des </a:t>
            </a:r>
            <a:r>
              <a:rPr lang="en-US" sz="4400" b="1" dirty="0" err="1" smtClean="0">
                <a:solidFill>
                  <a:schemeClr val="accent1"/>
                </a:solidFill>
                <a:latin typeface="Arial"/>
                <a:cs typeface="Arial"/>
              </a:rPr>
              <a:t>Autors</a:t>
            </a:r>
            <a:r>
              <a:rPr lang="en-US" sz="4400" b="1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latin typeface="Arial"/>
                <a:cs typeface="Arial"/>
              </a:rPr>
              <a:t>sowie</a:t>
            </a:r>
            <a:r>
              <a:rPr lang="en-US" sz="4400" b="1" dirty="0" smtClean="0">
                <a:solidFill>
                  <a:schemeClr val="accent1"/>
                </a:solidFill>
                <a:latin typeface="Arial"/>
                <a:cs typeface="Arial"/>
              </a:rPr>
              <a:t> die </a:t>
            </a:r>
            <a:r>
              <a:rPr lang="en-US" sz="4400" b="1" dirty="0" err="1">
                <a:solidFill>
                  <a:schemeClr val="accent1"/>
                </a:solidFill>
                <a:latin typeface="Arial"/>
                <a:cs typeface="Arial"/>
              </a:rPr>
              <a:t>T</a:t>
            </a:r>
            <a:r>
              <a:rPr lang="en-US" sz="4400" b="1" dirty="0" err="1" smtClean="0">
                <a:solidFill>
                  <a:schemeClr val="accent1"/>
                </a:solidFill>
                <a:latin typeface="Arial"/>
                <a:cs typeface="Arial"/>
              </a:rPr>
              <a:t>extnähe</a:t>
            </a:r>
            <a:r>
              <a:rPr lang="en-US" sz="4400" b="1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latin typeface="Arial"/>
                <a:cs typeface="Arial"/>
              </a:rPr>
              <a:t>zu</a:t>
            </a:r>
            <a:r>
              <a:rPr lang="en-US" sz="4400" b="1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latin typeface="Arial"/>
                <a:cs typeface="Arial"/>
              </a:rPr>
              <a:t>wahren</a:t>
            </a:r>
            <a:r>
              <a:rPr lang="en-US" sz="4400" b="1" dirty="0" smtClean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lang="en-US" sz="44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638800" y="6202363"/>
            <a:ext cx="35052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Liefeld, 6-7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Eigenschaften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einer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Auslegungspredigt</a:t>
            </a:r>
            <a:endParaRPr lang="en-US" sz="4800" b="1" dirty="0">
              <a:latin typeface="Arial" charset="0"/>
              <a:ea typeface="Osaka" charset="0"/>
              <a:cs typeface="Arial" charset="0"/>
            </a:endParaRPr>
          </a:p>
        </p:txBody>
      </p:sp>
      <p:pic>
        <p:nvPicPr>
          <p:cNvPr id="39946" name="Picture 10" descr="images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2536825" cy="25368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943600" y="3276600"/>
            <a:ext cx="2590800" cy="2590800"/>
            <a:chOff x="3744" y="2064"/>
            <a:chExt cx="1632" cy="1632"/>
          </a:xfrm>
        </p:grpSpPr>
        <p:sp>
          <p:nvSpPr>
            <p:cNvPr id="63500" name="Oval 14"/>
            <p:cNvSpPr>
              <a:spLocks noChangeArrowheads="1"/>
            </p:cNvSpPr>
            <p:nvPr/>
          </p:nvSpPr>
          <p:spPr bwMode="auto">
            <a:xfrm>
              <a:off x="3744" y="2064"/>
              <a:ext cx="1632" cy="1632"/>
            </a:xfrm>
            <a:prstGeom prst="ellipse">
              <a:avLst/>
            </a:prstGeom>
            <a:noFill/>
            <a:ln w="2190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63501" name="Line 15"/>
            <p:cNvSpPr>
              <a:spLocks noChangeShapeType="1"/>
            </p:cNvSpPr>
            <p:nvPr/>
          </p:nvSpPr>
          <p:spPr bwMode="auto">
            <a:xfrm>
              <a:off x="4032" y="2256"/>
              <a:ext cx="1042" cy="1271"/>
            </a:xfrm>
            <a:prstGeom prst="line">
              <a:avLst/>
            </a:prstGeom>
            <a:noFill/>
            <a:ln w="2222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09600" y="4076700"/>
            <a:ext cx="1981200" cy="20955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2895600" y="4648200"/>
            <a:ext cx="511175" cy="762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400" b="1" smtClean="0">
                <a:solidFill>
                  <a:schemeClr val="bg1"/>
                </a:solidFill>
                <a:cs typeface="Arial" charset="0"/>
              </a:rPr>
              <a:t>=</a:t>
            </a:r>
            <a:endParaRPr lang="en-US" sz="440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latin typeface="Arial"/>
                <a:cs typeface="Arial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9" name="Picture 25" descr="ChurchAud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4276725"/>
            <a:ext cx="38639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5638800" cy="762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err="1" smtClean="0">
                <a:solidFill>
                  <a:srgbClr val="FDEC06"/>
                </a:solidFill>
                <a:latin typeface="Arial"/>
                <a:cs typeface="Arial"/>
              </a:rPr>
              <a:t>Zusammenhalt</a:t>
            </a:r>
            <a:endParaRPr lang="en-US" sz="4400" b="1" dirty="0">
              <a:solidFill>
                <a:srgbClr val="FDEC06"/>
              </a:solidFill>
              <a:latin typeface="Arial"/>
              <a:cs typeface="Arial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638800" y="6202363"/>
            <a:ext cx="35052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latin typeface="Arial"/>
                <a:cs typeface="Arial"/>
              </a:rPr>
              <a:t>Liefeld, 6-7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-36512" y="228600"/>
            <a:ext cx="77724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Eigenschaften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einer</a:t>
            </a:r>
            <a:r>
              <a:rPr lang="en-US" sz="4800" b="1" dirty="0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charset="0"/>
                <a:ea typeface="Osaka" charset="0"/>
                <a:cs typeface="Arial" charset="0"/>
              </a:rPr>
              <a:t>Auslegungspredigt</a:t>
            </a:r>
            <a:endParaRPr lang="en-US" sz="4800" b="1" dirty="0"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65542" name="Rectangle 11"/>
          <p:cNvSpPr>
            <a:spLocks noChangeArrowheads="1"/>
          </p:cNvSpPr>
          <p:nvPr/>
        </p:nvSpPr>
        <p:spPr bwMode="auto">
          <a:xfrm>
            <a:off x="609600" y="4038600"/>
            <a:ext cx="1981200" cy="21336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609600" y="4293096"/>
            <a:ext cx="1981200" cy="126188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800" b="1" dirty="0" smtClean="0">
                <a:solidFill>
                  <a:schemeClr val="bg1"/>
                </a:solidFill>
                <a:cs typeface="Arial" charset="0"/>
              </a:rPr>
              <a:t>Text </a:t>
            </a:r>
            <a:r>
              <a:rPr lang="en-US" sz="3800" b="1" dirty="0" err="1" smtClean="0">
                <a:solidFill>
                  <a:schemeClr val="bg1"/>
                </a:solidFill>
                <a:cs typeface="Arial" charset="0"/>
              </a:rPr>
              <a:t>Absicht</a:t>
            </a:r>
            <a:endParaRPr lang="en-US" sz="38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1066800" y="2667000"/>
            <a:ext cx="6553200" cy="1447800"/>
          </a:xfrm>
          <a:prstGeom prst="curvedDownArrow">
            <a:avLst>
              <a:gd name="adj1" fmla="val 90526"/>
              <a:gd name="adj2" fmla="val 181053"/>
              <a:gd name="adj3" fmla="val 33333"/>
            </a:avLst>
          </a:prstGeom>
          <a:solidFill>
            <a:srgbClr val="FDEC0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2514600" y="2590800"/>
            <a:ext cx="3810000" cy="2133600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2699792" y="3068960"/>
            <a:ext cx="3352800" cy="83099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 smtClean="0">
                <a:solidFill>
                  <a:schemeClr val="bg1"/>
                </a:solidFill>
                <a:cs typeface="Arial" charset="0"/>
              </a:rPr>
              <a:t>Hauptidee</a:t>
            </a:r>
            <a:endParaRPr lang="en-US" sz="3200" b="1" dirty="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2005" name="Picture 21" descr="ted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43000"/>
            <a:ext cx="21304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6" name="AutoShape 22"/>
          <p:cNvSpPr>
            <a:spLocks noChangeArrowheads="1"/>
          </p:cNvSpPr>
          <p:nvPr/>
        </p:nvSpPr>
        <p:spPr bwMode="auto">
          <a:xfrm>
            <a:off x="6705600" y="1828800"/>
            <a:ext cx="1981200" cy="2133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CC0B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8594725" y="39688"/>
            <a:ext cx="354013" cy="4572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9F9F9"/>
                </a:solidFill>
                <a:latin typeface="Arial"/>
                <a:cs typeface="Arial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3" grpId="0" animBg="1"/>
      <p:bldP spid="42004" grpId="0" animBg="1"/>
      <p:bldP spid="42001" grpId="0"/>
      <p:bldP spid="42006" grpId="0" animBg="1"/>
      <p:bldP spid="42006" grpI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2004:Templates:Presentations:Designs:Starfish</Template>
  <TotalTime>2332</TotalTime>
  <Words>1646</Words>
  <Application>Microsoft Macintosh PowerPoint</Application>
  <PresentationFormat>On-screen Show (4:3)</PresentationFormat>
  <Paragraphs>259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Blank Presentation</vt:lpstr>
      <vt:lpstr>Candybar</vt:lpstr>
      <vt:lpstr>1_Blank Presentation</vt:lpstr>
      <vt:lpstr>Default Design</vt:lpstr>
      <vt:lpstr>Homiletik: Die Kunst der Auslegungspredigt</vt:lpstr>
      <vt:lpstr>Das warum und weshalb der Auslegung</vt:lpstr>
      <vt:lpstr>“Nächste Woche machen wir ein Ausflug."</vt:lpstr>
      <vt:lpstr>“Wir werden ein Auslegungspredigt halten"</vt:lpstr>
      <vt:lpstr>Was unterscheidet eine Auslegungspredigt von einer anderen?</vt:lpstr>
      <vt:lpstr>Hier ist eine genauere Definition…</vt:lpstr>
      <vt:lpstr>Eigenschaften einer Auslegungspredigt</vt:lpstr>
      <vt:lpstr>Eigenschaften einer Auslegungspredigt</vt:lpstr>
      <vt:lpstr>Eigenschaften einer Auslegungspredigt</vt:lpstr>
      <vt:lpstr>Eigenschaften einer Auslegungspredigt</vt:lpstr>
      <vt:lpstr>Eigenschaften einer Auslegungspredigt</vt:lpstr>
      <vt:lpstr>Eigenschaften Zusammenfassung</vt:lpstr>
      <vt:lpstr>Warum ist eine Auslegungspredigt so wichtig?</vt:lpstr>
      <vt:lpstr>A. Die Auslegungspredigt basiert auf dem fehlelosen Bibeltext. Dieser zeigt Gottes Willen.</vt:lpstr>
      <vt:lpstr>B. Die Auslegungspredigt lehrt Gottes Wort im Kontext, die der Heilige Geist ausgewählt hat</vt:lpstr>
      <vt:lpstr>C. Die Auslegungspredigt hat Autorität und Macht</vt:lpstr>
      <vt:lpstr>Wie deutest du diese Karikatur?</vt:lpstr>
      <vt:lpstr>D. Die Auslegungspredigt lenkt die Aufmerksamkeit der Zuhörer auf die Bibel</vt:lpstr>
      <vt:lpstr>Warum ist Gottes Wort so wichtig?</vt:lpstr>
      <vt:lpstr>Vier Eigenschaften von Gottes Wort</vt:lpstr>
      <vt:lpstr>E. Die Auslegungspredigt erfüllt die Bedürfnisse der Menschen für geistilche Nahrung</vt:lpstr>
      <vt:lpstr>F. Die Auslegungspredigt schützt Gottes Wort vor Fehlinterpretation</vt:lpstr>
      <vt:lpstr>G. Die Auslegungspredigt ist eine gute Wahl, um Buch bezogen zu predigen</vt:lpstr>
      <vt:lpstr>H. Die Auslegungspredigt spart Zeit: man braucht sich nicht zu entscheiden, über welches Thema man predigen soll</vt:lpstr>
      <vt:lpstr>I. Die Auslegungspredigt ermöglicht den Prediger, im Glauben zu predigen</vt:lpstr>
      <vt:lpstr>J. Die Auslegungspredigt schützt uns vor einigen Gefahren des thematischen Predigens</vt:lpstr>
      <vt:lpstr>Einige Gefahren des thematischen Predigens</vt:lpstr>
      <vt:lpstr>Black</vt:lpstr>
      <vt:lpstr>Mehr Links: biblestudydownloads.com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What and Why of Exposition</dc:title>
  <dc:creator>Rick Griffith</dc:creator>
  <cp:lastModifiedBy>Rick Griffith</cp:lastModifiedBy>
  <cp:revision>454</cp:revision>
  <dcterms:created xsi:type="dcterms:W3CDTF">2005-08-18T07:36:46Z</dcterms:created>
  <dcterms:modified xsi:type="dcterms:W3CDTF">2015-10-29T03:23:03Z</dcterms:modified>
</cp:coreProperties>
</file>