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61" r:id="rId2"/>
    <p:sldMasterId id="2147483775" r:id="rId3"/>
    <p:sldMasterId id="2147483787" r:id="rId4"/>
    <p:sldMasterId id="2147483791" r:id="rId5"/>
  </p:sldMasterIdLst>
  <p:notesMasterIdLst>
    <p:notesMasterId r:id="rId73"/>
  </p:notesMasterIdLst>
  <p:sldIdLst>
    <p:sldId id="258" r:id="rId6"/>
    <p:sldId id="389" r:id="rId7"/>
    <p:sldId id="467" r:id="rId8"/>
    <p:sldId id="366" r:id="rId9"/>
    <p:sldId id="468" r:id="rId10"/>
    <p:sldId id="478" r:id="rId11"/>
    <p:sldId id="408" r:id="rId12"/>
    <p:sldId id="479" r:id="rId13"/>
    <p:sldId id="484" r:id="rId14"/>
    <p:sldId id="381" r:id="rId15"/>
    <p:sldId id="379" r:id="rId16"/>
    <p:sldId id="427" r:id="rId17"/>
    <p:sldId id="382" r:id="rId18"/>
    <p:sldId id="416" r:id="rId19"/>
    <p:sldId id="409" r:id="rId20"/>
    <p:sldId id="387" r:id="rId21"/>
    <p:sldId id="410" r:id="rId22"/>
    <p:sldId id="390" r:id="rId23"/>
    <p:sldId id="411" r:id="rId24"/>
    <p:sldId id="392" r:id="rId25"/>
    <p:sldId id="417" r:id="rId26"/>
    <p:sldId id="418" r:id="rId27"/>
    <p:sldId id="388" r:id="rId28"/>
    <p:sldId id="412" r:id="rId29"/>
    <p:sldId id="413" r:id="rId30"/>
    <p:sldId id="419" r:id="rId31"/>
    <p:sldId id="445" r:id="rId32"/>
    <p:sldId id="446" r:id="rId33"/>
    <p:sldId id="384" r:id="rId34"/>
    <p:sldId id="399" r:id="rId35"/>
    <p:sldId id="391" r:id="rId36"/>
    <p:sldId id="437" r:id="rId37"/>
    <p:sldId id="485" r:id="rId38"/>
    <p:sldId id="393" r:id="rId39"/>
    <p:sldId id="403" r:id="rId40"/>
    <p:sldId id="425" r:id="rId41"/>
    <p:sldId id="426" r:id="rId42"/>
    <p:sldId id="443" r:id="rId43"/>
    <p:sldId id="442" r:id="rId44"/>
    <p:sldId id="444" r:id="rId45"/>
    <p:sldId id="422" r:id="rId46"/>
    <p:sldId id="438" r:id="rId47"/>
    <p:sldId id="439" r:id="rId48"/>
    <p:sldId id="441" r:id="rId49"/>
    <p:sldId id="430" r:id="rId50"/>
    <p:sldId id="434" r:id="rId51"/>
    <p:sldId id="433" r:id="rId52"/>
    <p:sldId id="385" r:id="rId53"/>
    <p:sldId id="429" r:id="rId54"/>
    <p:sldId id="435" r:id="rId55"/>
    <p:sldId id="428" r:id="rId56"/>
    <p:sldId id="436" r:id="rId57"/>
    <p:sldId id="420" r:id="rId58"/>
    <p:sldId id="402" r:id="rId59"/>
    <p:sldId id="431" r:id="rId60"/>
    <p:sldId id="386" r:id="rId61"/>
    <p:sldId id="394" r:id="rId62"/>
    <p:sldId id="469" r:id="rId63"/>
    <p:sldId id="401" r:id="rId64"/>
    <p:sldId id="470" r:id="rId65"/>
    <p:sldId id="477" r:id="rId66"/>
    <p:sldId id="345" r:id="rId67"/>
    <p:sldId id="440" r:id="rId68"/>
    <p:sldId id="376" r:id="rId69"/>
    <p:sldId id="404" r:id="rId70"/>
    <p:sldId id="406" r:id="rId71"/>
    <p:sldId id="873" r:id="rId7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2A6F"/>
    <a:srgbClr val="F4F7F4"/>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p:restoredTop sz="66445" autoAdjust="0"/>
  </p:normalViewPr>
  <p:slideViewPr>
    <p:cSldViewPr>
      <p:cViewPr varScale="1">
        <p:scale>
          <a:sx n="80" d="100"/>
          <a:sy n="80" d="100"/>
        </p:scale>
        <p:origin x="299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23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zh-CN" altLang="en-US" dirty="0"/>
            <a:t>马克思</a:t>
          </a:r>
          <a:endParaRPr lang="en-GB"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zh-CN" altLang="en-US" dirty="0"/>
            <a:t>仍活着</a:t>
          </a:r>
          <a:endParaRPr lang="en-GB"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7E9FF40F-AE51-9F4B-BB6C-179EAFFA9DE1}" srcId="{2D076B49-53D4-8646-81E8-A485E8AC013F}" destId="{13650350-F198-074E-9D6A-029762067122}" srcOrd="0" destOrd="0" parTransId="{30B9B86E-877A-CC48-B8C1-B2D4CC968317}" sibTransId="{02E16F0E-FEC8-074F-B1B8-B722850B88F6}"/>
    <dgm:cxn modelId="{CC5CA124-2D67-0646-8F02-98450BC198B2}" type="presOf" srcId="{2D076B49-53D4-8646-81E8-A485E8AC013F}" destId="{4F0783E6-C52A-A847-A6E3-E332A152C91B}" srcOrd="0" destOrd="0" presId="urn:microsoft.com/office/officeart/2005/8/layout/balance1"/>
    <dgm:cxn modelId="{AB920B35-265C-7743-8E8F-1DD3ADFFBC8C}" srcId="{2D076B49-53D4-8646-81E8-A485E8AC013F}" destId="{7D69569B-2323-5D4E-9279-6914525E0E18}" srcOrd="1" destOrd="0" parTransId="{1E2697EF-97AC-4541-A484-63E297BB0CEF}" sibTransId="{A71F1C72-C0D3-6D43-B2BE-3AD8871B4007}"/>
    <dgm:cxn modelId="{B1D3F052-32D3-C14D-88DA-BBE8972A55A5}" type="presOf" srcId="{A53F1204-5BE4-684A-AD10-BC5DDE05FFC3}" destId="{F45C4F90-9252-014B-A19B-2CBB570FCAE0}" srcOrd="0" destOrd="0" presId="urn:microsoft.com/office/officeart/2005/8/layout/balance1"/>
    <dgm:cxn modelId="{56C45F56-E346-9349-9E9F-A180C647A323}" type="presOf" srcId="{13650350-F198-074E-9D6A-029762067122}" destId="{D76DC25C-596D-EC41-A5BE-1044C6E69FB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C750FF77-9BF2-C844-B5F5-99934E41777E}" srcId="{2D076B49-53D4-8646-81E8-A485E8AC013F}" destId="{694525C5-9FDD-814B-A067-F883D9022868}" srcOrd="2" destOrd="0" parTransId="{2C23D46C-88B9-BB49-A03E-023F51BE0CA7}" sibTransId="{40DD771D-95C0-6E42-B861-7926F8429782}"/>
    <dgm:cxn modelId="{DCD3019E-9E43-A440-9A33-B4AEB9D5BCFB}"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1291E7DE-5F74-4E4C-B17D-C62FC3B9ED6B}" type="presOf" srcId="{694525C5-9FDD-814B-A067-F883D9022868}" destId="{A42B88D9-872F-F246-B082-6E2FFF3800AA}" srcOrd="0" destOrd="0" presId="urn:microsoft.com/office/officeart/2005/8/layout/balance1"/>
    <dgm:cxn modelId="{94FBB0EF-9B89-F240-96C8-7E064722E1AF}" type="presOf" srcId="{631A657C-6F77-8C47-A7AD-9F4E40AFFF54}" destId="{62C31F2A-9A1E-A149-8EAF-036B99F62A9B}" srcOrd="0" destOrd="0" presId="urn:microsoft.com/office/officeart/2005/8/layout/balance1"/>
    <dgm:cxn modelId="{9CCC4E0C-F818-B94E-9833-311AF01E86A9}" type="presParOf" srcId="{F45C4F90-9252-014B-A19B-2CBB570FCAE0}" destId="{5A966515-05D9-7549-9FBE-52885586EBF8}" srcOrd="0" destOrd="0" presId="urn:microsoft.com/office/officeart/2005/8/layout/balance1"/>
    <dgm:cxn modelId="{A2FFBCA8-5F22-EB4F-B309-6FAFB669E880}" type="presParOf" srcId="{F45C4F90-9252-014B-A19B-2CBB570FCAE0}" destId="{4D65AE49-4CFF-0241-BCCE-AAF78EFC329D}" srcOrd="1" destOrd="0" presId="urn:microsoft.com/office/officeart/2005/8/layout/balance1"/>
    <dgm:cxn modelId="{BAD2ED8C-CDA8-4640-9EAD-B2BBC2B3E9EB}" type="presParOf" srcId="{4D65AE49-4CFF-0241-BCCE-AAF78EFC329D}" destId="{4F0783E6-C52A-A847-A6E3-E332A152C91B}" srcOrd="0" destOrd="0" presId="urn:microsoft.com/office/officeart/2005/8/layout/balance1"/>
    <dgm:cxn modelId="{91F280E3-15C7-FC4D-87AE-3768909DC3AA}" type="presParOf" srcId="{4D65AE49-4CFF-0241-BCCE-AAF78EFC329D}" destId="{62C31F2A-9A1E-A149-8EAF-036B99F62A9B}" srcOrd="1" destOrd="0" presId="urn:microsoft.com/office/officeart/2005/8/layout/balance1"/>
    <dgm:cxn modelId="{4A0B4F1F-EFBB-3F4C-96DC-934C6A7444DC}" type="presParOf" srcId="{F45C4F90-9252-014B-A19B-2CBB570FCAE0}" destId="{C15F9AC9-F67C-EB44-8C84-8D2E45F48E1F}" srcOrd="2" destOrd="0" presId="urn:microsoft.com/office/officeart/2005/8/layout/balance1"/>
    <dgm:cxn modelId="{6BDD1914-3024-034C-B807-D74623265DC7}" type="presParOf" srcId="{C15F9AC9-F67C-EB44-8C84-8D2E45F48E1F}" destId="{C9FDDC98-D973-4648-88C7-546222ADC43F}" srcOrd="0" destOrd="0" presId="urn:microsoft.com/office/officeart/2005/8/layout/balance1"/>
    <dgm:cxn modelId="{C882675D-EA83-374F-8FE4-0F32E9C2077D}" type="presParOf" srcId="{C15F9AC9-F67C-EB44-8C84-8D2E45F48E1F}" destId="{5CC5C51F-F3F8-BE46-A3E7-3F156BB7224C}" srcOrd="1" destOrd="0" presId="urn:microsoft.com/office/officeart/2005/8/layout/balance1"/>
    <dgm:cxn modelId="{293A19AF-B448-BE4D-96F3-DC7B9D162BB3}" type="presParOf" srcId="{C15F9AC9-F67C-EB44-8C84-8D2E45F48E1F}" destId="{802AD16A-2A7D-CD40-9219-0D013DAA56FD}" srcOrd="2" destOrd="0" presId="urn:microsoft.com/office/officeart/2005/8/layout/balance1"/>
    <dgm:cxn modelId="{B2FA7FA0-96F3-244A-BBA7-D432E48E5854}" type="presParOf" srcId="{C15F9AC9-F67C-EB44-8C84-8D2E45F48E1F}" destId="{D76DC25C-596D-EC41-A5BE-1044C6E69FB0}" srcOrd="3" destOrd="0" presId="urn:microsoft.com/office/officeart/2005/8/layout/balance1"/>
    <dgm:cxn modelId="{4B104DE6-D5B1-A944-9BF2-3BCE15424903}" type="presParOf" srcId="{C15F9AC9-F67C-EB44-8C84-8D2E45F48E1F}" destId="{C1BE93AB-A0D0-C243-957E-EAE81D4B64BA}" srcOrd="4" destOrd="0" presId="urn:microsoft.com/office/officeart/2005/8/layout/balance1"/>
    <dgm:cxn modelId="{54D70671-A503-8F46-95E4-727738ECFBAB}"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zh-CN" altLang="en-US" dirty="0"/>
            <a:t>耶稣</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zh-CN" altLang="en-US" dirty="0"/>
            <a:t>仍活着</a:t>
          </a:r>
          <a:endParaRPr lang="en-GB"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zh-CN" altLang="en-US" dirty="0"/>
            <a:t>马克思</a:t>
          </a:r>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5B09FF09-B4FA-C549-A84C-A85863E6C900}" type="presOf" srcId="{2D076B49-53D4-8646-81E8-A485E8AC013F}" destId="{4F0783E6-C52A-A847-A6E3-E332A152C91B}" srcOrd="0" destOrd="0" presId="urn:microsoft.com/office/officeart/2005/8/layout/balance1"/>
    <dgm:cxn modelId="{7E9FF40F-AE51-9F4B-BB6C-179EAFFA9DE1}" srcId="{CA4B5168-B8AD-DA4C-84A5-8FDCE7B96CF5}" destId="{13650350-F198-074E-9D6A-029762067122}" srcOrd="0" destOrd="0" parTransId="{30B9B86E-877A-CC48-B8C1-B2D4CC968317}" sibTransId="{02E16F0E-FEC8-074F-B1B8-B722850B88F6}"/>
    <dgm:cxn modelId="{35317C23-F2E6-F742-BDE0-16B49D92E4DF}"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2F6623B-7F6B-5E43-B90D-4E079CA2B36A}" type="presOf" srcId="{694525C5-9FDD-814B-A067-F883D9022868}" destId="{B2BE7D1A-F1FA-834A-B220-999616C11E72}" srcOrd="0" destOrd="0" presId="urn:microsoft.com/office/officeart/2005/8/layout/balance1"/>
    <dgm:cxn modelId="{B8D3044F-1068-154D-971E-B5DDADC73E64}" type="presOf" srcId="{795537B5-4031-D94F-9CAE-B97D65B128F6}" destId="{5D152859-4C11-C941-80D1-124F2617F304}"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F44197A0-0B7A-2147-949B-22A4A34E87EC}" type="presOf" srcId="{13650350-F198-074E-9D6A-029762067122}" destId="{244E3F71-DD21-3A43-AB35-C865DD4D16F1}"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6DDFB0A7-99F9-E840-ADC7-C26C6DC23B8A}" type="presOf" srcId="{A53F1204-5BE4-684A-AD10-BC5DDE05FFC3}" destId="{F45C4F90-9252-014B-A19B-2CBB570FCAE0}"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53C1BDF-0324-CC4E-9493-31DD1BD3C953}" type="presOf" srcId="{CA4B5168-B8AD-DA4C-84A5-8FDCE7B96CF5}" destId="{62C31F2A-9A1E-A149-8EAF-036B99F62A9B}"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B3FD184B-079A-EE4D-AED1-DA462AA80FC1}" type="presParOf" srcId="{F45C4F90-9252-014B-A19B-2CBB570FCAE0}" destId="{5A966515-05D9-7549-9FBE-52885586EBF8}" srcOrd="0" destOrd="0" presId="urn:microsoft.com/office/officeart/2005/8/layout/balance1"/>
    <dgm:cxn modelId="{9D78B0E2-2BD8-7D40-A5F8-07B30279BEE0}" type="presParOf" srcId="{F45C4F90-9252-014B-A19B-2CBB570FCAE0}" destId="{4D65AE49-4CFF-0241-BCCE-AAF78EFC329D}" srcOrd="1" destOrd="0" presId="urn:microsoft.com/office/officeart/2005/8/layout/balance1"/>
    <dgm:cxn modelId="{6515CB56-43EE-2341-ADED-277AF87BBCFC}" type="presParOf" srcId="{4D65AE49-4CFF-0241-BCCE-AAF78EFC329D}" destId="{4F0783E6-C52A-A847-A6E3-E332A152C91B}" srcOrd="0" destOrd="0" presId="urn:microsoft.com/office/officeart/2005/8/layout/balance1"/>
    <dgm:cxn modelId="{8C178285-F723-7C4A-82CB-91858BCB12D0}" type="presParOf" srcId="{4D65AE49-4CFF-0241-BCCE-AAF78EFC329D}" destId="{62C31F2A-9A1E-A149-8EAF-036B99F62A9B}" srcOrd="1" destOrd="0" presId="urn:microsoft.com/office/officeart/2005/8/layout/balance1"/>
    <dgm:cxn modelId="{96E07A96-D324-E941-8E4B-220E87103B89}" type="presParOf" srcId="{F45C4F90-9252-014B-A19B-2CBB570FCAE0}" destId="{C15F9AC9-F67C-EB44-8C84-8D2E45F48E1F}" srcOrd="2" destOrd="0" presId="urn:microsoft.com/office/officeart/2005/8/layout/balance1"/>
    <dgm:cxn modelId="{9B6E4053-CA6E-CA4F-BC9D-1FD12675DD17}" type="presParOf" srcId="{C15F9AC9-F67C-EB44-8C84-8D2E45F48E1F}" destId="{C9FDDC98-D973-4648-88C7-546222ADC43F}" srcOrd="0" destOrd="0" presId="urn:microsoft.com/office/officeart/2005/8/layout/balance1"/>
    <dgm:cxn modelId="{547E0316-2EBB-644D-B66A-4EBD89786717}" type="presParOf" srcId="{C15F9AC9-F67C-EB44-8C84-8D2E45F48E1F}" destId="{5CC5C51F-F3F8-BE46-A3E7-3F156BB7224C}" srcOrd="1" destOrd="0" presId="urn:microsoft.com/office/officeart/2005/8/layout/balance1"/>
    <dgm:cxn modelId="{8215C898-71A9-A24D-9E37-F4D05D6104D2}" type="presParOf" srcId="{C15F9AC9-F67C-EB44-8C84-8D2E45F48E1F}" destId="{CC12B939-B260-FA4A-AF29-3EC1BED1FDEF}" srcOrd="2" destOrd="0" presId="urn:microsoft.com/office/officeart/2005/8/layout/balance1"/>
    <dgm:cxn modelId="{C6773537-BB99-224F-892B-D8D5FD7AE9E1}" type="presParOf" srcId="{C15F9AC9-F67C-EB44-8C84-8D2E45F48E1F}" destId="{244E3F71-DD21-3A43-AB35-C865DD4D16F1}" srcOrd="3" destOrd="0" presId="urn:microsoft.com/office/officeart/2005/8/layout/balance1"/>
    <dgm:cxn modelId="{FDCD3F44-984F-A343-A893-C1A0C71DBC3B}" type="presParOf" srcId="{C15F9AC9-F67C-EB44-8C84-8D2E45F48E1F}" destId="{49FFE84F-1D3D-F044-8717-50CFD5D0D28E}" srcOrd="4" destOrd="0" presId="urn:microsoft.com/office/officeart/2005/8/layout/balance1"/>
    <dgm:cxn modelId="{7D61ADB6-5096-374E-BFF3-0400CFF9EA16}" type="presParOf" srcId="{C15F9AC9-F67C-EB44-8C84-8D2E45F48E1F}" destId="{B2BE7D1A-F1FA-834A-B220-999616C11E72}" srcOrd="5" destOrd="0" presId="urn:microsoft.com/office/officeart/2005/8/layout/balance1"/>
    <dgm:cxn modelId="{0CD67232-EF24-E746-8012-22235021BFED}"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zh-CN" altLang="en-US" sz="3800" kern="1200" dirty="0"/>
            <a:t>已去世</a:t>
          </a:r>
          <a:endParaRPr lang="en-GB" sz="38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zh-CN" altLang="en-US" sz="3800" kern="1200" dirty="0"/>
            <a:t>仍活着</a:t>
          </a:r>
          <a:endParaRPr lang="en-GB" sz="38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佛</a:t>
          </a:r>
          <a:endParaRPr lang="en-US" sz="29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穆罕默德</a:t>
          </a:r>
          <a:endParaRPr lang="en-GB" sz="29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马克思</a:t>
          </a:r>
          <a:endParaRPr lang="en-GB" sz="2900" kern="1200" dirty="0"/>
        </a:p>
      </dsp:txBody>
      <dsp:txXfrm>
        <a:off x="4187895" y="1607623"/>
        <a:ext cx="1741739" cy="767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zh-CN" altLang="en-US" sz="3800" kern="1200" dirty="0"/>
            <a:t>已去世</a:t>
          </a:r>
          <a:endParaRPr lang="en-GB" sz="38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zh-CN" altLang="en-US" sz="3800" kern="1200" dirty="0"/>
            <a:t>仍活着</a:t>
          </a:r>
          <a:endParaRPr lang="en-GB" sz="38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佛</a:t>
          </a:r>
          <a:endParaRPr lang="en-US" sz="29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穆罕默德</a:t>
          </a:r>
          <a:endParaRPr lang="en-GB" sz="29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马克思</a:t>
          </a:r>
          <a:endParaRPr lang="en-US" sz="29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dirty="0"/>
            <a:t>耶稣</a:t>
          </a:r>
          <a:endParaRPr lang="en-US" sz="2900" kern="1200" dirty="0"/>
        </a:p>
      </dsp:txBody>
      <dsp:txXfrm>
        <a:off x="1243949" y="3363541"/>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zh-CN" altLang="en-US" sz="5200" kern="1200" dirty="0"/>
            <a:t>死亡</a:t>
          </a:r>
          <a:endParaRPr lang="en-US" sz="52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zh-CN" altLang="en-US" sz="5200" kern="1200" dirty="0"/>
            <a:t>埋葬</a:t>
          </a:r>
          <a:endParaRPr lang="en-GB" sz="52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zh-CN" altLang="en-US" sz="5200" kern="1200" dirty="0"/>
            <a:t>复活</a:t>
          </a:r>
          <a:endParaRPr lang="en-US" sz="52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53228682-63DA-DE4B-8A91-060703ECCFCA}" type="slidenum">
              <a:rPr lang="en-US"/>
              <a:pPr>
                <a:defRPr/>
              </a:pPr>
              <a:t>‹#›</a:t>
            </a:fld>
            <a:endParaRPr lang="en-US"/>
          </a:p>
        </p:txBody>
      </p:sp>
    </p:spTree>
    <p:extLst>
      <p:ext uri="{BB962C8B-B14F-4D97-AF65-F5344CB8AC3E}">
        <p14:creationId xmlns:p14="http://schemas.microsoft.com/office/powerpoint/2010/main" val="13010683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faithfulphilosophy.wordpress.com/author/faithfulphilosophy/" TargetMode="External"/><Relationship Id="rId3" Type="http://schemas.openxmlformats.org/officeDocument/2006/relationships/hyperlink" Target="https://faithfulphilosophy.wordpress.com/" TargetMode="External"/><Relationship Id="rId7" Type="http://schemas.openxmlformats.org/officeDocument/2006/relationships/hyperlink" Target="https://faithfulphilosophy.wordpress.com/2017/03/25/was-jesus-body-stolen-from-the-tomb/"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faithfulphilosophy.wordpress.com/category/tomb/" TargetMode="External"/><Relationship Id="rId11" Type="http://schemas.openxmlformats.org/officeDocument/2006/relationships/hyperlink" Target="http://www.reasonablefaith.org/the-historicity-of-the-empty-tomb-of-jesus" TargetMode="External"/><Relationship Id="rId5" Type="http://schemas.openxmlformats.org/officeDocument/2006/relationships/hyperlink" Target="https://faithfulphilosophy.wordpress.com/category/resurrection/" TargetMode="External"/><Relationship Id="rId10" Type="http://schemas.openxmlformats.org/officeDocument/2006/relationships/hyperlink" Target="http://www.garyhabermas.com/articles/J_Study_Historical_Jesus_3-2_2005/J_Study_Historical_Jesus_3-2_2005.htm" TargetMode="External"/><Relationship Id="rId4" Type="http://schemas.openxmlformats.org/officeDocument/2006/relationships/hyperlink" Target="https://faithfulphilosophy.wordpress.com/category/jesus/" TargetMode="External"/><Relationship Id="rId9" Type="http://schemas.openxmlformats.org/officeDocument/2006/relationships/hyperlink" Target="https://faithfulphilosophy.wordpress.com/2017/03/25/was-jesus-body-stolen-from-the-tomb/%23comments"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faithfulphilosophy.wordpress.com/author/faithfulphilosophy/" TargetMode="External"/><Relationship Id="rId3" Type="http://schemas.openxmlformats.org/officeDocument/2006/relationships/hyperlink" Target="https://faithfulphilosophy.wordpress.com/" TargetMode="External"/><Relationship Id="rId7" Type="http://schemas.openxmlformats.org/officeDocument/2006/relationships/hyperlink" Target="https://faithfulphilosophy.wordpress.com/2017/03/25/was-jesus-body-stolen-from-the-tomb/"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faithfulphilosophy.wordpress.com/category/tomb/" TargetMode="External"/><Relationship Id="rId5" Type="http://schemas.openxmlformats.org/officeDocument/2006/relationships/hyperlink" Target="https://faithfulphilosophy.wordpress.com/category/resurrection/" TargetMode="External"/><Relationship Id="rId4" Type="http://schemas.openxmlformats.org/officeDocument/2006/relationships/hyperlink" Target="https://faithfulphilosophy.wordpress.com/category/jesus/" TargetMode="External"/><Relationship Id="rId9" Type="http://schemas.openxmlformats.org/officeDocument/2006/relationships/hyperlink" Target="https://faithfulphilosophy.wordpress.com/2017/03/25/was-jesus-body-stolen-from-the-tomb/%23comments"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faithfulphilosophy.wordpress.com/author/faithfulphilosophy/" TargetMode="External"/><Relationship Id="rId3" Type="http://schemas.openxmlformats.org/officeDocument/2006/relationships/hyperlink" Target="https://faithfulphilosophy.wordpress.com/" TargetMode="External"/><Relationship Id="rId7" Type="http://schemas.openxmlformats.org/officeDocument/2006/relationships/hyperlink" Target="https://faithfulphilosophy.wordpress.com/2017/03/25/was-jesus-body-stolen-from-the-tomb/"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faithfulphilosophy.wordpress.com/category/tomb/" TargetMode="External"/><Relationship Id="rId5" Type="http://schemas.openxmlformats.org/officeDocument/2006/relationships/hyperlink" Target="https://faithfulphilosophy.wordpress.com/category/resurrection/" TargetMode="External"/><Relationship Id="rId4" Type="http://schemas.openxmlformats.org/officeDocument/2006/relationships/hyperlink" Target="https://faithfulphilosophy.wordpress.com/category/jesus/" TargetMode="External"/><Relationship Id="rId9" Type="http://schemas.openxmlformats.org/officeDocument/2006/relationships/hyperlink" Target="https://faithfulphilosophy.wordpress.com/2017/03/25/was-jesus-body-stolen-from-the-tomb/%23comments"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faithfulphilosophy.wordpress.com/author/faithfulphilosophy/" TargetMode="External"/><Relationship Id="rId3" Type="http://schemas.openxmlformats.org/officeDocument/2006/relationships/hyperlink" Target="https://faithfulphilosophy.wordpress.com/" TargetMode="External"/><Relationship Id="rId7" Type="http://schemas.openxmlformats.org/officeDocument/2006/relationships/hyperlink" Target="https://faithfulphilosophy.wordpress.com/2017/03/25/was-jesus-body-stolen-from-the-tomb/"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faithfulphilosophy.wordpress.com/category/tomb/" TargetMode="External"/><Relationship Id="rId5" Type="http://schemas.openxmlformats.org/officeDocument/2006/relationships/hyperlink" Target="https://faithfulphilosophy.wordpress.com/category/resurrection/" TargetMode="External"/><Relationship Id="rId4" Type="http://schemas.openxmlformats.org/officeDocument/2006/relationships/hyperlink" Target="https://faithfulphilosophy.wordpress.com/category/jesus/" TargetMode="External"/><Relationship Id="rId9" Type="http://schemas.openxmlformats.org/officeDocument/2006/relationships/hyperlink" Target="https://faithfulphilosophy.wordpress.com/2017/03/25/was-jesus-body-stolen-from-the-tomb/%23comments"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faithfulphilosophy.wordpress.com/author/faithfulphilosophy/" TargetMode="External"/><Relationship Id="rId3" Type="http://schemas.openxmlformats.org/officeDocument/2006/relationships/hyperlink" Target="https://faithfulphilosophy.wordpress.com/" TargetMode="External"/><Relationship Id="rId7" Type="http://schemas.openxmlformats.org/officeDocument/2006/relationships/hyperlink" Target="https://faithfulphilosophy.wordpress.com/2017/03/25/was-jesus-body-stolen-from-the-tomb/"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faithfulphilosophy.wordpress.com/category/tomb/" TargetMode="External"/><Relationship Id="rId5" Type="http://schemas.openxmlformats.org/officeDocument/2006/relationships/hyperlink" Target="https://faithfulphilosophy.wordpress.com/category/resurrection/" TargetMode="External"/><Relationship Id="rId4" Type="http://schemas.openxmlformats.org/officeDocument/2006/relationships/hyperlink" Target="https://faithfulphilosophy.wordpress.com/category/jesus/" TargetMode="External"/><Relationship Id="rId9" Type="http://schemas.openxmlformats.org/officeDocument/2006/relationships/hyperlink" Target="https://faithfulphilosophy.wordpress.com/2017/03/25/was-jesus-body-stolen-from-the-tomb/%23comment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en.wikipedia.org/wiki/Messiah" TargetMode="External"/><Relationship Id="rId13" Type="http://schemas.openxmlformats.org/officeDocument/2006/relationships/hyperlink" Target="https://en.wikipedia.org/wiki/Mars_(mythology)" TargetMode="External"/><Relationship Id="rId3" Type="http://schemas.openxmlformats.org/officeDocument/2006/relationships/hyperlink" Target="https://en.wikipedia.org/wiki/Zealots_(Judea)" TargetMode="External"/><Relationship Id="rId7" Type="http://schemas.openxmlformats.org/officeDocument/2006/relationships/hyperlink" Target="https://en.wikipedia.org/wiki/Pontius_Pilate" TargetMode="External"/><Relationship Id="rId12" Type="http://schemas.openxmlformats.org/officeDocument/2006/relationships/hyperlink" Target="https://en.wikipedia.org/wiki/Roman_polytheism"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en.wikipedia.org/wiki/Military_tribune" TargetMode="External"/><Relationship Id="rId11" Type="http://schemas.openxmlformats.org/officeDocument/2006/relationships/hyperlink" Target="https://en.wikipedia.org/wiki/Risen_(2016_film)%23cite_note-THR_1-4" TargetMode="External"/><Relationship Id="rId5" Type="http://schemas.openxmlformats.org/officeDocument/2006/relationships/hyperlink" Target="https://en.wikipedia.org/wiki/Ancient_Rome" TargetMode="External"/><Relationship Id="rId10" Type="http://schemas.openxmlformats.org/officeDocument/2006/relationships/hyperlink" Target="https://en.wikipedia.org/wiki/Jerusalem" TargetMode="External"/><Relationship Id="rId4" Type="http://schemas.openxmlformats.org/officeDocument/2006/relationships/hyperlink" Target="https://en.wikipedia.org/wiki/Barabbas" TargetMode="External"/><Relationship Id="rId9" Type="http://schemas.openxmlformats.org/officeDocument/2006/relationships/hyperlink" Target="https://en.wikipedia.org/wiki/Jesus" TargetMode="External"/><Relationship Id="rId14" Type="http://schemas.openxmlformats.org/officeDocument/2006/relationships/hyperlink" Target="https://en.wikipedia.org/wiki/Ascension_of_Jesus"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en.wikipedia.org/wiki/Messiah" TargetMode="External"/><Relationship Id="rId13" Type="http://schemas.openxmlformats.org/officeDocument/2006/relationships/hyperlink" Target="https://en.wikipedia.org/wiki/Mars_(mythology)" TargetMode="External"/><Relationship Id="rId3" Type="http://schemas.openxmlformats.org/officeDocument/2006/relationships/hyperlink" Target="https://en.wikipedia.org/wiki/Zealots_(Judea)" TargetMode="External"/><Relationship Id="rId7" Type="http://schemas.openxmlformats.org/officeDocument/2006/relationships/hyperlink" Target="https://en.wikipedia.org/wiki/Pontius_Pilate" TargetMode="External"/><Relationship Id="rId12" Type="http://schemas.openxmlformats.org/officeDocument/2006/relationships/hyperlink" Target="https://en.wikipedia.org/wiki/Roman_polytheism"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en.wikipedia.org/wiki/Military_tribune" TargetMode="External"/><Relationship Id="rId11" Type="http://schemas.openxmlformats.org/officeDocument/2006/relationships/hyperlink" Target="https://en.wikipedia.org/wiki/Risen_(2016_film)%23cite_note-THR_1-4" TargetMode="External"/><Relationship Id="rId5" Type="http://schemas.openxmlformats.org/officeDocument/2006/relationships/hyperlink" Target="https://en.wikipedia.org/wiki/Ancient_Rome" TargetMode="External"/><Relationship Id="rId10" Type="http://schemas.openxmlformats.org/officeDocument/2006/relationships/hyperlink" Target="https://en.wikipedia.org/wiki/Jerusalem" TargetMode="External"/><Relationship Id="rId4" Type="http://schemas.openxmlformats.org/officeDocument/2006/relationships/hyperlink" Target="https://en.wikipedia.org/wiki/Barabbas" TargetMode="External"/><Relationship Id="rId9" Type="http://schemas.openxmlformats.org/officeDocument/2006/relationships/hyperlink" Target="https://en.wikipedia.org/wiki/Jesus" TargetMode="External"/><Relationship Id="rId14" Type="http://schemas.openxmlformats.org/officeDocument/2006/relationships/hyperlink" Target="https://en.wikipedia.org/wiki/Ascension_of_Jesus"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www.sfgate.com/search/?action=search&amp;channel=movies&amp;inlineLink=1&amp;searchindex=gsa&amp;query=%22Kevin+Reynolds%22" TargetMode="External"/><Relationship Id="rId3" Type="http://schemas.openxmlformats.org/officeDocument/2006/relationships/hyperlink" Target="http://www.sfgate.com/author/mick-lasalle/" TargetMode="External"/><Relationship Id="rId7" Type="http://schemas.openxmlformats.org/officeDocument/2006/relationships/hyperlink" Target="http://www.sfgate.com/search/?action=search&amp;channel=movies&amp;inlineLink=1&amp;searchindex=gsa&amp;query=%22Cliff+Curtis%22"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www.sfgate.com/search/?action=search&amp;channel=movies&amp;inlineLink=1&amp;searchindex=gsa&amp;query=%22Stephen+Hagan%22" TargetMode="External"/><Relationship Id="rId11" Type="http://schemas.openxmlformats.org/officeDocument/2006/relationships/hyperlink" Target="mailto:mlasalle@sfchronicle.com" TargetMode="External"/><Relationship Id="rId5" Type="http://schemas.openxmlformats.org/officeDocument/2006/relationships/hyperlink" Target="http://www.sfgate.com/search/?action=search&amp;channel=movies&amp;inlineLink=1&amp;searchindex=gsa&amp;query=%22Pontius+Pilate%22" TargetMode="External"/><Relationship Id="rId10" Type="http://schemas.openxmlformats.org/officeDocument/2006/relationships/hyperlink" Target="http://www.sfgate.com/search/?action=search&amp;channel=movies&amp;inlineLink=1&amp;searchindex=gsa&amp;query=%22San+Francisco+Chronicle%22" TargetMode="External"/><Relationship Id="rId4" Type="http://schemas.openxmlformats.org/officeDocument/2006/relationships/hyperlink" Target="http://www.sfgate.com/search/?action=search&amp;channel=movies&amp;inlineLink=1&amp;searchindex=gsa&amp;query=%22Joseph+Fiennes%22" TargetMode="External"/><Relationship Id="rId9" Type="http://schemas.openxmlformats.org/officeDocument/2006/relationships/hyperlink" Target="http://www.sfgate.com/search/?action=search&amp;channel=movies&amp;inlineLink=1&amp;searchindex=gsa&amp;query=%22Mick+LaSalle%22"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AB7A277-9DFB-5448-AC7D-4B7B9B9D71DB}" type="slidenum">
              <a:rPr lang="en-US" sz="1200"/>
              <a:pPr/>
              <a:t>1</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cs typeface="ＭＳ Ｐゴシック" charset="0"/>
              </a:rPr>
              <a:t>A dead Jesus invalidates all that he taught.  He claimed to be “the resurrection and the life.”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cs typeface="ＭＳ Ｐゴシック" charset="0"/>
              </a:rPr>
              <a:t>In other words, the resurrection is an issue of utmost importance!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So let’s evaluate what we know are the facts</a:t>
            </a:r>
            <a:r>
              <a:rPr lang="en-SG" sz="1200" kern="1200" dirty="0">
                <a:solidFill>
                  <a:schemeClr val="tx1"/>
                </a:solidFill>
                <a:effectLst/>
                <a:latin typeface="Arial" charset="0"/>
                <a:ea typeface="ヒラギノ角ゴ Pro W3" pitchFamily="80" charset="-128"/>
                <a:cs typeface="ヒラギノ角ゴ Pro W3" pitchFamily="-111" charset="-128"/>
              </a:rPr>
              <a:t>.</a:t>
            </a:r>
            <a:endParaRPr lang="en-US" dirty="0"/>
          </a:p>
        </p:txBody>
      </p:sp>
      <p:sp>
        <p:nvSpPr>
          <p:cNvPr id="4" name="Slide Number Placeholder 3"/>
          <p:cNvSpPr>
            <a:spLocks noGrp="1"/>
          </p:cNvSpPr>
          <p:nvPr>
            <p:ph type="sldNum" sz="quarter" idx="10"/>
          </p:nvPr>
        </p:nvSpPr>
        <p:spPr/>
        <p:txBody>
          <a:bodyPr/>
          <a:lstStyle/>
          <a:p>
            <a:pPr>
              <a:defRPr/>
            </a:pPr>
            <a:fld id="{53228682-63DA-DE4B-8A91-060703ECCFCA}" type="slidenum">
              <a:rPr lang="en-US"/>
              <a:pPr>
                <a:defRPr/>
              </a:pPr>
              <a:t>11</a:t>
            </a:fld>
            <a:endParaRPr lang="en-US"/>
          </a:p>
        </p:txBody>
      </p:sp>
    </p:spTree>
    <p:extLst>
      <p:ext uri="{BB962C8B-B14F-4D97-AF65-F5344CB8AC3E}">
        <p14:creationId xmlns:p14="http://schemas.microsoft.com/office/powerpoint/2010/main" val="2982475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You are all thinking people, skilled in looking at facts in science, law, and business.  I trust that you can look at evidence and weigh it for what it is like many have in the generations preceding you.  I was trained this way in business school myself, being forced to make decisions based on balance sheets, cost analyses, and the like</a:t>
            </a:r>
            <a:r>
              <a:rPr lang="en-SG" sz="1200" kern="1200" dirty="0">
                <a:solidFill>
                  <a:schemeClr val="tx1"/>
                </a:solidFill>
                <a:effectLst/>
                <a:latin typeface="Arial" charset="0"/>
                <a:ea typeface="ヒラギノ角ゴ Pro W3" pitchFamily="80" charset="-128"/>
                <a:cs typeface="ヒラギノ角ゴ Pro W3" pitchFamily="-111" charset="-128"/>
              </a:rPr>
              <a:t>.</a:t>
            </a:r>
            <a:endParaRPr lang="en-US" dirty="0"/>
          </a:p>
        </p:txBody>
      </p:sp>
      <p:sp>
        <p:nvSpPr>
          <p:cNvPr id="4" name="Slide Number Placeholder 3"/>
          <p:cNvSpPr>
            <a:spLocks noGrp="1"/>
          </p:cNvSpPr>
          <p:nvPr>
            <p:ph type="sldNum" sz="quarter" idx="10"/>
          </p:nvPr>
        </p:nvSpPr>
        <p:spPr/>
        <p:txBody>
          <a:bodyPr/>
          <a:lstStyle/>
          <a:p>
            <a:pPr>
              <a:defRPr/>
            </a:pPr>
            <a:fld id="{53228682-63DA-DE4B-8A91-060703ECCFCA}" type="slidenum">
              <a:rPr lang="en-US"/>
              <a:pPr>
                <a:defRPr/>
              </a:pPr>
              <a:t>12</a:t>
            </a:fld>
            <a:endParaRPr lang="en-US"/>
          </a:p>
        </p:txBody>
      </p:sp>
    </p:spTree>
    <p:extLst>
      <p:ext uri="{BB962C8B-B14F-4D97-AF65-F5344CB8AC3E}">
        <p14:creationId xmlns:p14="http://schemas.microsoft.com/office/powerpoint/2010/main" val="37764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facts show at least six precautions taken to assure that Christ would not rise again: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Fact 1: Christ was dead. If anyone knew how to kill, it was the Romans.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One remnant of a crucified man shows the ankle wholly pierced with a massive nail.</a:t>
            </a:r>
            <a:endParaRPr lang="en-US" dirty="0"/>
          </a:p>
        </p:txBody>
      </p:sp>
      <p:sp>
        <p:nvSpPr>
          <p:cNvPr id="4" name="Slide Number Placeholder 3"/>
          <p:cNvSpPr>
            <a:spLocks noGrp="1"/>
          </p:cNvSpPr>
          <p:nvPr>
            <p:ph type="sldNum" sz="quarter" idx="10"/>
          </p:nvPr>
        </p:nvSpPr>
        <p:spPr/>
        <p:txBody>
          <a:bodyPr/>
          <a:lstStyle/>
          <a:p>
            <a:pPr>
              <a:defRPr/>
            </a:pPr>
            <a:fld id="{53228682-63DA-DE4B-8A91-060703ECCFCA}" type="slidenum">
              <a:rPr lang="en-US"/>
              <a:pPr>
                <a:defRPr/>
              </a:pPr>
              <a:t>14</a:t>
            </a:fld>
            <a:endParaRPr lang="en-US"/>
          </a:p>
        </p:txBody>
      </p:sp>
    </p:spTree>
    <p:extLst>
      <p:ext uri="{BB962C8B-B14F-4D97-AF65-F5344CB8AC3E}">
        <p14:creationId xmlns:p14="http://schemas.microsoft.com/office/powerpoint/2010/main" val="3651341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charset="0"/>
                <a:ea typeface="ヒラギノ角ゴ Pro W3" pitchFamily="80" charset="-128"/>
                <a:cs typeface="ヒラギノ角ゴ Pro W3" pitchFamily="-111" charset="-128"/>
              </a:rPr>
              <a:t>Fact 2: He was buried in a </a:t>
            </a:r>
            <a:r>
              <a:rPr lang="en-US" sz="1200" u="sng" kern="1200" dirty="0">
                <a:solidFill>
                  <a:schemeClr val="tx1"/>
                </a:solidFill>
                <a:effectLst/>
                <a:latin typeface="Arial" charset="0"/>
                <a:ea typeface="ヒラギノ角ゴ Pro W3" pitchFamily="80" charset="-128"/>
                <a:cs typeface="ヒラギノ角ゴ Pro W3" pitchFamily="-111" charset="-128"/>
              </a:rPr>
              <a:t>solid rock tomb</a:t>
            </a:r>
            <a:r>
              <a:rPr lang="en-US" sz="1200" kern="1200" dirty="0">
                <a:solidFill>
                  <a:schemeClr val="tx1"/>
                </a:solidFill>
                <a:effectLst/>
                <a:latin typeface="Arial" charset="0"/>
                <a:ea typeface="ヒラギノ角ゴ Pro W3" pitchFamily="80" charset="-128"/>
                <a:cs typeface="ヒラギノ角ゴ Pro W3" pitchFamily="-111" charset="-128"/>
              </a:rPr>
              <a:t> according to the common practice of the time—</a:t>
            </a:r>
            <a:r>
              <a:rPr lang="en-SG" dirty="0">
                <a:effectLst/>
              </a:rPr>
              <a:t> </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—a cave carved out of a wall of rock with no entry except a meter and a half door.</a:t>
            </a:r>
            <a:r>
              <a:rPr lang="en-SG">
                <a:effectLst/>
              </a:rPr>
              <a:t> </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charset="0"/>
                <a:ea typeface="ヒラギノ角ゴ Pro W3" pitchFamily="80" charset="-128"/>
                <a:cs typeface="ヒラギノ角ゴ Pro W3" pitchFamily="-111" charset="-128"/>
              </a:rPr>
              <a:t>Fact 3: The body was wrapped with a 45 kg (100-pound) </a:t>
            </a:r>
            <a:r>
              <a:rPr lang="en-US" sz="1200" u="sng" kern="1200" dirty="0">
                <a:solidFill>
                  <a:schemeClr val="tx1"/>
                </a:solidFill>
                <a:effectLst/>
                <a:latin typeface="Arial" charset="0"/>
                <a:ea typeface="ヒラギノ角ゴ Pro W3" pitchFamily="80" charset="-128"/>
                <a:cs typeface="ヒラギノ角ゴ Pro W3" pitchFamily="-111" charset="-128"/>
              </a:rPr>
              <a:t>encasement</a:t>
            </a:r>
            <a:r>
              <a:rPr lang="en-US" sz="1200" kern="1200" dirty="0">
                <a:solidFill>
                  <a:schemeClr val="tx1"/>
                </a:solidFill>
                <a:effectLst/>
                <a:latin typeface="Arial" charset="0"/>
                <a:ea typeface="ヒラギノ角ゴ Pro W3" pitchFamily="80" charset="-128"/>
                <a:cs typeface="ヒラギノ角ゴ Pro W3" pitchFamily="-111" charset="-128"/>
              </a:rPr>
              <a:t> of grave clothes.  These linen strips and gummy spices hardened into a cocoon case much like a mummy. </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The friends of Jesus would have had a hard time carrying such a heavy load.</a:t>
            </a:r>
            <a:r>
              <a:rPr lang="en-SG">
                <a:effectLst/>
              </a:rPr>
              <a:t> </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charset="0"/>
                <a:ea typeface="ヒラギノ角ゴ Pro W3" pitchFamily="80" charset="-128"/>
                <a:cs typeface="ヒラギノ角ゴ Pro W3" pitchFamily="-111" charset="-128"/>
              </a:rPr>
              <a:t>Fact 4: Engineers have calculated that a </a:t>
            </a:r>
            <a:r>
              <a:rPr lang="en-US" sz="1200" u="sng" kern="1200" dirty="0">
                <a:solidFill>
                  <a:schemeClr val="tx1"/>
                </a:solidFill>
                <a:effectLst/>
                <a:latin typeface="Arial" charset="0"/>
                <a:ea typeface="ヒラギノ角ゴ Pro W3" pitchFamily="80" charset="-128"/>
                <a:cs typeface="ヒラギノ角ゴ Pro W3" pitchFamily="-111" charset="-128"/>
              </a:rPr>
              <a:t>stone of nearly 2 tons</a:t>
            </a:r>
            <a:r>
              <a:rPr lang="en-US" sz="1200" kern="1200" dirty="0">
                <a:solidFill>
                  <a:schemeClr val="tx1"/>
                </a:solidFill>
                <a:effectLst/>
                <a:latin typeface="Arial" charset="0"/>
                <a:ea typeface="ヒラギノ角ゴ Pro W3" pitchFamily="80" charset="-128"/>
                <a:cs typeface="ヒラギノ角ゴ Pro W3" pitchFamily="-111" charset="-128"/>
              </a:rPr>
              <a:t> would have been required to cover the 1.5-meter opening. </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The Bible says that after two days of burial this was rolled uphill away from the entire tomb area!</a:t>
            </a:r>
            <a:r>
              <a:rPr lang="en-SG">
                <a:effectLst/>
              </a:rPr>
              <a:t> </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charset="0"/>
                <a:ea typeface="ヒラギノ角ゴ Pro W3" pitchFamily="80" charset="-128"/>
                <a:cs typeface="ヒラギノ角ゴ Pro W3" pitchFamily="-111" charset="-128"/>
              </a:rPr>
              <a:t>Fact 5: A </a:t>
            </a:r>
            <a:r>
              <a:rPr lang="en-US" sz="1200" u="sng" kern="1200" dirty="0">
                <a:solidFill>
                  <a:schemeClr val="tx1"/>
                </a:solidFill>
                <a:effectLst/>
                <a:latin typeface="Arial" charset="0"/>
                <a:ea typeface="ヒラギノ角ゴ Pro W3" pitchFamily="80" charset="-128"/>
                <a:cs typeface="ヒラギノ角ゴ Pro W3" pitchFamily="-111" charset="-128"/>
              </a:rPr>
              <a:t>Roman guard</a:t>
            </a:r>
            <a:r>
              <a:rPr lang="en-US" sz="1200" kern="1200" dirty="0">
                <a:solidFill>
                  <a:schemeClr val="tx1"/>
                </a:solidFill>
                <a:effectLst/>
                <a:latin typeface="Arial" charset="0"/>
                <a:ea typeface="ヒラギノ角ゴ Pro W3" pitchFamily="80" charset="-128"/>
                <a:cs typeface="ヒラギノ角ゴ Pro W3" pitchFamily="-111" charset="-128"/>
              </a:rPr>
              <a:t> was placed at the tomb to protect the body from being stolen. </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charset="0"/>
                <a:ea typeface="ヒラギノ角ゴ Pro W3" pitchFamily="80" charset="-128"/>
                <a:cs typeface="ヒラギノ角ゴ Pro W3" pitchFamily="-111" charset="-128"/>
              </a:rPr>
              <a:t>Some imagine few men in miniskirts “guarding the tomb.” </a:t>
            </a:r>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Hardly!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charset="0"/>
                <a:ea typeface="ヒラギノ角ゴ Pro W3" pitchFamily="80" charset="-128"/>
                <a:cs typeface="ヒラギノ角ゴ Pro W3" pitchFamily="-111" charset="-128"/>
              </a:rPr>
              <a:t>A Roman guard was a 4 to 16-man force capable of withstanding an advancing army of enemy troops.  These guys were tough dudes!</a:t>
            </a:r>
            <a:r>
              <a:rPr lang="en-SG">
                <a:effectLst/>
              </a:rPr>
              <a:t> </a:t>
            </a:r>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charset="0"/>
                <a:ea typeface="ヒラギノ角ゴ Pro W3" pitchFamily="80" charset="-128"/>
                <a:cs typeface="ヒラギノ角ゴ Pro W3" pitchFamily="-111" charset="-128"/>
              </a:rPr>
              <a:t>Fact 6: </a:t>
            </a:r>
            <a:r>
              <a:rPr lang="en-US" sz="1200" u="sng" kern="1200" dirty="0">
                <a:solidFill>
                  <a:schemeClr val="tx1"/>
                </a:solidFill>
                <a:effectLst/>
                <a:latin typeface="Arial" charset="0"/>
                <a:ea typeface="ヒラギノ角ゴ Pro W3" pitchFamily="80" charset="-128"/>
                <a:cs typeface="ヒラギノ角ゴ Pro W3" pitchFamily="-111" charset="-128"/>
              </a:rPr>
              <a:t>The seal</a:t>
            </a:r>
            <a:r>
              <a:rPr lang="en-US" sz="1200" kern="1200" dirty="0">
                <a:solidFill>
                  <a:schemeClr val="tx1"/>
                </a:solidFill>
                <a:effectLst/>
                <a:latin typeface="Arial" charset="0"/>
                <a:ea typeface="ヒラギノ角ゴ Pro W3" pitchFamily="80" charset="-128"/>
                <a:cs typeface="ヒラギノ角ゴ Pro W3" pitchFamily="-111" charset="-128"/>
              </a:rPr>
              <a:t>.  After the guard inspected the body and rolled the stone into place, they stretched a cord across it, fastening it with sealing clay at either end. </a:t>
            </a:r>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charset="0"/>
                <a:ea typeface="ヒラギノ角ゴ Pro W3" pitchFamily="80" charset="-128"/>
                <a:cs typeface="ヒラギノ角ゴ Pro W3" pitchFamily="-111" charset="-128"/>
              </a:rPr>
              <a:t>On the clay in the middle was stamped the seal of the governor.  Breaking his signet would incur the wrath of Roman law.</a:t>
            </a:r>
            <a:r>
              <a:rPr lang="en-SG" dirty="0">
                <a:effectLst/>
              </a:rPr>
              <a:t> </a:t>
            </a:r>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But something happened two days later that changed the course of history.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Today’s date testifies to it, for the date—2017, “in the year of our Lord”—bears witness to the events of that day. </a:t>
            </a:r>
          </a:p>
        </p:txBody>
      </p:sp>
      <p:sp>
        <p:nvSpPr>
          <p:cNvPr id="4" name="Slide Number Placeholder 3"/>
          <p:cNvSpPr>
            <a:spLocks noGrp="1"/>
          </p:cNvSpPr>
          <p:nvPr>
            <p:ph type="sldNum" sz="quarter" idx="10"/>
          </p:nvPr>
        </p:nvSpPr>
        <p:spPr/>
        <p:txBody>
          <a:bodyPr/>
          <a:lstStyle/>
          <a:p>
            <a:pPr>
              <a:defRPr/>
            </a:pPr>
            <a:fld id="{53228682-63DA-DE4B-8A91-060703ECCFCA}" type="slidenum">
              <a:rPr lang="en-US"/>
              <a:pPr>
                <a:defRPr/>
              </a:pPr>
              <a:t>27</a:t>
            </a:fld>
            <a:endParaRPr lang="en-US"/>
          </a:p>
        </p:txBody>
      </p:sp>
    </p:spTree>
    <p:extLst>
      <p:ext uri="{BB962C8B-B14F-4D97-AF65-F5344CB8AC3E}">
        <p14:creationId xmlns:p14="http://schemas.microsoft.com/office/powerpoint/2010/main" val="2074521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In fact, you even have each Sunday off work due to belief in the resurrection, which eventually made Sunday a rest day</a:t>
            </a:r>
            <a:r>
              <a:rPr lang="en-SG" sz="1200" kern="1200">
                <a:solidFill>
                  <a:schemeClr val="tx1"/>
                </a:solidFill>
                <a:effectLst/>
                <a:latin typeface="Arial" charset="0"/>
                <a:ea typeface="ヒラギノ角ゴ Pro W3" pitchFamily="80" charset="-128"/>
                <a:cs typeface="ヒラギノ角ゴ Pro W3" pitchFamily="-111" charset="-128"/>
              </a:rPr>
              <a:t>.</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p:cNvSpPr>
          <p:nvPr>
            <p:ph type="sldImg"/>
          </p:nvPr>
        </p:nvSpPr>
        <p:spPr>
          <a:ln/>
        </p:spPr>
      </p:sp>
      <p:sp>
        <p:nvSpPr>
          <p:cNvPr id="550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dirty="0">
                <a:solidFill>
                  <a:srgbClr val="FFFFFF"/>
                </a:solidFill>
                <a:latin typeface="Arial" charset="0"/>
                <a:ea typeface="ヒラギノ角ゴ Pro W3" charset="0"/>
                <a:cs typeface="ヒラギノ角ゴ Pro W3" charset="0"/>
              </a:rPr>
              <a:t>BBC</a:t>
            </a:r>
            <a:r>
              <a:rPr lang="ja-JP" altLang="en-US" sz="1200">
                <a:solidFill>
                  <a:srgbClr val="FFFFFF"/>
                </a:solidFill>
                <a:latin typeface="Arial" charset="0"/>
                <a:ea typeface="ヒラギノ角ゴ Pro W3" charset="0"/>
                <a:cs typeface="ヒラギノ角ゴ Pro W3" charset="0"/>
              </a:rPr>
              <a:t>和其他新闻社一再报道着耶路撒冷的考古学家发现了拿撒勒耶稣的骨头。 这是真的 </a:t>
            </a:r>
            <a:endParaRPr lang="en-US" altLang="ja-JP" sz="1200" dirty="0">
              <a:solidFill>
                <a:srgbClr val="FFFFFF"/>
              </a:solidFill>
              <a:latin typeface="Arial" charset="0"/>
              <a:ea typeface="ヒラギノ角ゴ Pro W3" charset="0"/>
              <a:cs typeface="ヒラギノ角ゴ Pro W3" charset="0"/>
            </a:endParaRPr>
          </a:p>
          <a:p>
            <a:endParaRPr lang="en-US" sz="1200" dirty="0">
              <a:solidFill>
                <a:srgbClr val="FFFFFF"/>
              </a:solidFill>
              <a:latin typeface="Arial" charset="0"/>
              <a:ea typeface="ヒラギノ角ゴ Pro W3" charset="0"/>
              <a:cs typeface="ヒラギノ角ゴ Pro W3" charset="0"/>
            </a:endParaRPr>
          </a:p>
          <a:p>
            <a:r>
              <a:rPr lang="en-US" dirty="0">
                <a:latin typeface="Times New Roman" charset="0"/>
                <a:ea typeface="ヒラギノ角ゴ Pro W3" charset="0"/>
                <a:cs typeface="ヒラギノ角ゴ Pro W3" charset="0"/>
              </a:rPr>
              <a:t>In February 2007 members of the media gathered at a news conference in New York to photograph two ossuaries (a chests with human skeletal remains)  said to have been found in a 2000-year-old tomb in Talpiot Jerusalem in 1980 that may have held the bones of Jesus and Mary Magdalene. Filmmaker James Cameron unveiled the artifacts in New York to promote a documentary film which claims scientists may have found the lost tomb of Jesus Christ and that Jesus and Mary Magdalene may have had a son named Judah.</a:t>
            </a:r>
          </a:p>
          <a:p>
            <a:endParaRPr lang="en-US" dirty="0">
              <a:latin typeface="Times New Roman" charset="0"/>
              <a:ea typeface="ヒラギノ角ゴ Pro W3" charset="0"/>
              <a:cs typeface="ヒラギノ角ゴ Pro W3" charset="0"/>
            </a:endParaRPr>
          </a:p>
          <a:p>
            <a:r>
              <a:rPr lang="en-US" dirty="0">
                <a:latin typeface="Times New Roman" charset="0"/>
                <a:ea typeface="ヒラギノ角ゴ Pro W3" charset="0"/>
                <a:cs typeface="ヒラギノ角ゴ Pro W3" charset="0"/>
              </a:rPr>
              <a:t>26 Feb 2007 REUTERS/Mike Segar</a:t>
            </a:r>
          </a:p>
        </p:txBody>
      </p:sp>
      <p:sp>
        <p:nvSpPr>
          <p:cNvPr id="550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94CFA0-3605-8041-A16F-7703145DC7A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81918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Some have claimed that what happened was not a resurrection, but the so-called eyewitnesses went to the wrong tomb. </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Sounds plausible, especially for people mourning over the death of a loved one.  I’m not sure how that will make angels appear at that wrong tomb, though!</a:t>
            </a:r>
            <a:r>
              <a:rPr lang="en-SG">
                <a:effectLst/>
              </a:rPr>
              <a:t> </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But the Jewish authorities didn’t have misty eyes!  When it was proclaimed that Jesus arose, all these unbelieving authorities had to do was to bring people to the right tomb and display the body of Jesus!</a:t>
            </a:r>
            <a:r>
              <a:rPr lang="en-SG">
                <a:effectLst/>
              </a:rPr>
              <a:t> </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ヒラギノ角ゴ Pro W3" pitchFamily="80" charset="-128"/>
                <a:cs typeface="ヒラギノ角ゴ Pro W3" pitchFamily="-111" charset="-128"/>
              </a:rPr>
              <a:t>No, somebody moved stone.  You’re thinking, educated people.  Let’s think through this together: </a:t>
            </a:r>
            <a:r>
              <a:rPr lang="en-US" sz="1200" i="1" kern="1200" dirty="0">
                <a:solidFill>
                  <a:schemeClr val="tx1"/>
                </a:solidFill>
                <a:effectLst/>
                <a:latin typeface="Arial" charset="0"/>
                <a:ea typeface="ヒラギノ角ゴ Pro W3" pitchFamily="80" charset="-128"/>
                <a:cs typeface="ヒラギノ角ゴ Pro W3" pitchFamily="-111" charset="-128"/>
              </a:rPr>
              <a:t>Who</a:t>
            </a:r>
            <a:r>
              <a:rPr lang="en-US" sz="1200" kern="1200" dirty="0">
                <a:solidFill>
                  <a:schemeClr val="tx1"/>
                </a:solidFill>
                <a:effectLst/>
                <a:latin typeface="Arial" charset="0"/>
                <a:ea typeface="ヒラギノ角ゴ Pro W3" pitchFamily="80" charset="-128"/>
                <a:cs typeface="ヒラギノ角ゴ Pro W3" pitchFamily="-111" charset="-128"/>
              </a:rPr>
              <a:t> moved the massive stone over Christ’s tomb (subject)?</a:t>
            </a:r>
            <a:r>
              <a:rPr lang="en-SG" dirty="0">
                <a:effectLst/>
              </a:rPr>
              <a:t> </a:t>
            </a:r>
            <a:endParaRPr lang="en-US" dirty="0"/>
          </a:p>
          <a:p>
            <a:r>
              <a:rPr lang="en-US" dirty="0"/>
              <a:t>___________</a:t>
            </a:r>
          </a:p>
          <a:p>
            <a:endParaRPr lang="en-US" dirty="0"/>
          </a:p>
          <a:p>
            <a:r>
              <a:rPr lang="en-US" b="1" dirty="0">
                <a:hlinkClick r:id="rId3" tooltip="Faith, Philosophy, and Science — and the refutation of absurdities"/>
              </a:rPr>
              <a:t>Faith, Philosophy, and Science</a:t>
            </a:r>
            <a:r>
              <a:rPr lang="en-US" b="1" dirty="0"/>
              <a:t> </a:t>
            </a:r>
          </a:p>
          <a:p>
            <a:r>
              <a:rPr lang="en-US" b="1" dirty="0"/>
              <a:t>and the refutation of absurdities</a:t>
            </a:r>
          </a:p>
          <a:p>
            <a:r>
              <a:rPr lang="en-US" dirty="0">
                <a:hlinkClick r:id="rId4"/>
              </a:rPr>
              <a:t>Jesus</a:t>
            </a:r>
            <a:r>
              <a:rPr lang="en-US" dirty="0"/>
              <a:t>, </a:t>
            </a:r>
            <a:r>
              <a:rPr lang="en-US" dirty="0">
                <a:hlinkClick r:id="rId5"/>
              </a:rPr>
              <a:t>Resurrection</a:t>
            </a:r>
            <a:r>
              <a:rPr lang="en-US" dirty="0"/>
              <a:t>, </a:t>
            </a:r>
            <a:r>
              <a:rPr lang="en-US" dirty="0">
                <a:hlinkClick r:id="rId6"/>
              </a:rPr>
              <a:t>Tomb</a:t>
            </a:r>
            <a:endParaRPr lang="en-US" dirty="0"/>
          </a:p>
          <a:p>
            <a:r>
              <a:rPr lang="en-US" b="1" dirty="0"/>
              <a:t>Was Jesus’ Body Stolen from the Tomb?</a:t>
            </a:r>
          </a:p>
          <a:p>
            <a:r>
              <a:rPr lang="en-US" dirty="0"/>
              <a:t>Date: </a:t>
            </a:r>
            <a:r>
              <a:rPr lang="en-US" dirty="0">
                <a:hlinkClick r:id="rId7"/>
              </a:rPr>
              <a:t>March 25, 2017</a:t>
            </a:r>
            <a:r>
              <a:rPr lang="en-US" dirty="0"/>
              <a:t>Author: </a:t>
            </a:r>
            <a:r>
              <a:rPr lang="en-US" dirty="0">
                <a:hlinkClick r:id="rId8"/>
              </a:rPr>
              <a:t>Scientific Christian</a:t>
            </a:r>
            <a:r>
              <a:rPr lang="en-US" dirty="0"/>
              <a:t> </a:t>
            </a:r>
            <a:r>
              <a:rPr lang="en-US" dirty="0">
                <a:hlinkClick r:id="rId9"/>
              </a:rPr>
              <a:t>6 Comments</a:t>
            </a:r>
            <a:r>
              <a:rPr lang="en-US" dirty="0"/>
              <a:t> </a:t>
            </a:r>
          </a:p>
          <a:p>
            <a:r>
              <a:rPr lang="en-US" dirty="0"/>
              <a:t>https://</a:t>
            </a:r>
            <a:r>
              <a:rPr lang="en-US" dirty="0" err="1"/>
              <a:t>faithfulphilosophy.wordpress.com</a:t>
            </a:r>
            <a:r>
              <a:rPr lang="en-US" dirty="0"/>
              <a:t>/2017/03/25/was-</a:t>
            </a:r>
            <a:r>
              <a:rPr lang="en-US" dirty="0" err="1"/>
              <a:t>jesus</a:t>
            </a:r>
            <a:r>
              <a:rPr lang="en-US" dirty="0"/>
              <a:t>-body-stolen-from-the-tomb/</a:t>
            </a:r>
          </a:p>
          <a:p>
            <a:r>
              <a:rPr lang="en-US" dirty="0" err="1"/>
              <a:t>Accesssed</a:t>
            </a:r>
            <a:r>
              <a:rPr lang="en-US" baseline="0" dirty="0"/>
              <a:t> 15 April 2017</a:t>
            </a:r>
          </a:p>
          <a:p>
            <a:endParaRPr lang="en-US" dirty="0"/>
          </a:p>
          <a:p>
            <a:r>
              <a:rPr lang="en-US" dirty="0"/>
              <a:t>Jesus Christ was crucified by the Romans, under the reign of the Pontius Pilate, the fifth prefect of Judea. Shortly thereafter, Joseph of Arimathea acquired permission from Pilate that he would be able to take down the dead body of Jesus from the cross, and bury it. And so Joseph did. Several days later, the tomb of Jesus was discovered to be empty by a group of Jesus’ women followers, including well-known women in the New Testament such as Mary Magdalene, a women whom Jesus cast out seven demons from. Indeed, nowadays, a substantial majority of historians accept the historicity of the empty tomb. Indeed, after conducting </a:t>
            </a:r>
            <a:r>
              <a:rPr lang="en-US" dirty="0">
                <a:hlinkClick r:id="rId10"/>
              </a:rPr>
              <a:t>an analysis on the recent trends of New Testament scholarship in Resurrection research</a:t>
            </a:r>
            <a:r>
              <a:rPr lang="en-US" dirty="0"/>
              <a:t>, the eminent scholar Gary Habermas notes the following;</a:t>
            </a:r>
          </a:p>
          <a:p>
            <a:r>
              <a:rPr lang="en-US" dirty="0"/>
              <a:t>…while far from being unanimously held by critical scholars, it may surprise some that those who embrace the empty tomb as a historical </a:t>
            </a:r>
            <a:r>
              <a:rPr lang="zh-CN" altLang="en-US" dirty="0"/>
              <a:t>事实 </a:t>
            </a:r>
            <a:r>
              <a:rPr lang="en-US" dirty="0"/>
              <a:t>still comprise a fairly strong majority.</a:t>
            </a:r>
          </a:p>
          <a:p>
            <a:r>
              <a:rPr lang="en-US" dirty="0"/>
              <a:t>This is not surprising, of course. There is </a:t>
            </a:r>
            <a:r>
              <a:rPr lang="en-US" dirty="0">
                <a:hlinkClick r:id="rId11"/>
              </a:rPr>
              <a:t>overwhelming historical evidence for the empty tomb</a:t>
            </a:r>
            <a:r>
              <a:rPr lang="en-US" dirty="0"/>
              <a:t>. So, we shall now go in and refute a rather popular hypothesis, the hypothesis that the body of Jesus was stolen from the its burial tomb, or purposefully removed from its burial place by some person. This claim is put forth in order to explain away the historicity of the empty tomb without invoking the historical Resurrection of Jesus.</a:t>
            </a:r>
          </a:p>
          <a:p>
            <a:r>
              <a:rPr lang="en-US" dirty="0"/>
              <a:t>Indeed, what can we say about this claim? Aside from there being zero explicit historical evidence to support such a notion, there is strong evidence from history to show that this would not have possibly happened, and that comes from an artifact known as the Nazareth Inscription. It likely dates to either the reign of Julius Caesar, or perhaps Augustus — at about 30 BC – [14] AD. This is what it says:</a:t>
            </a:r>
          </a:p>
          <a:p>
            <a:r>
              <a:rPr lang="en-US" b="1" i="1" dirty="0"/>
              <a:t>EDICT OF CAESAR</a:t>
            </a:r>
            <a:endParaRPr lang="en-US" dirty="0"/>
          </a:p>
          <a:p>
            <a:r>
              <a:rPr lang="en-US" i="1" dirty="0"/>
              <a:t>It is my decision [concerning] graves and tombs—whoever has made them for the religious observances of parents, or children, or household members—that these remain undisturbed forever. But if anyone legally charges that another person has destroyed, or has in any manner extracted those who have been buried, or has moved with wicked intent those who have been buried to other places, committing a crime against them, or has moved sepulcher-sealing stones, against such a person I order that a judicial tribunal be created, just as [is done] concerning the gods in human religious observances, even more so will it be obligatory to treat with honor those who have been entombed. You are absolutely not to allow anyone to move [those who have been entombed]. But if [someone does], I wish that [violator] to suffer capital punishment under the title of tomb-breaker.</a:t>
            </a:r>
            <a:endParaRPr lang="en-US" dirty="0"/>
          </a:p>
          <a:p>
            <a:r>
              <a:rPr lang="en-US" dirty="0"/>
              <a:t>According to the Nazareth Inscription, not only did 1) destroying the body in a tomb 2) removing a body from a tomb or 3) moving a body from a tomb to another location become illegal, but if someone is charged with doing such a thing, they would face capital punishment, i.e. execution. Indeed, this means that in the time of the death of Jesus, it was illegal to steal the body of Jesus and doing so would result in a sentencing of death. This highly removes the probability that anyone would even think of intentionally ceasing Jesus’ dead body from its tomb, especially the disciples themselves. The last thing a disciple of Jesus would do after being devastated by Jesus’ crucifixion, is steal His body and risk death.</a:t>
            </a:r>
          </a:p>
          <a:p>
            <a:r>
              <a:rPr lang="en-US" dirty="0"/>
              <a:t>Secondly, we must also consider that there is also no motivation for any person to actually steal the body in the first place, and so historically speaking, there is absolutely no warrant for suggesting this hypothesis in the first place. Thirdly, no scholar actually thinks that the body of Jesus was stolen from the tomb, and fourthly, the Gospel of Matthew entails that there existed a guard at the tomb of Jesus in the morning after the burial specifically so it would not be stolen (Matthew 27:62). So it seems to me that the historical evidence is quite overall weighty to establish that indeed, the body of Jesus was not stolen from the tomb. Therefore, Christians can be very happy and comfortable in taking up the position that the empty tomb is not due to some tomb-breaker or grave-bandit, but rather due to the physical Resurrection of Jesus Christ, our Lord and Savior. Amen.</a:t>
            </a:r>
          </a:p>
          <a:p>
            <a:endParaRPr lang="en-US" dirty="0"/>
          </a:p>
        </p:txBody>
      </p:sp>
    </p:spTree>
    <p:extLst>
      <p:ext uri="{BB962C8B-B14F-4D97-AF65-F5344CB8AC3E}">
        <p14:creationId xmlns:p14="http://schemas.microsoft.com/office/powerpoint/2010/main" val="2069163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Random thieves certainly did not fake a resurrection</a:t>
            </a:r>
            <a:r>
              <a:rPr lang="en-SG" sz="1200" kern="1200" dirty="0">
                <a:solidFill>
                  <a:schemeClr val="tx1"/>
                </a:solidFill>
                <a:effectLst/>
                <a:latin typeface="Arial" charset="0"/>
                <a:ea typeface="ヒラギノ角ゴ Pro W3" pitchFamily="80" charset="-128"/>
                <a:cs typeface="ヒラギノ角ゴ Pro W3" pitchFamily="-111" charset="-128"/>
              </a:rPr>
              <a:t>.</a:t>
            </a:r>
            <a:endParaRPr lang="en-SG" dirty="0">
              <a:effectLst/>
            </a:endParaRPr>
          </a:p>
          <a:p>
            <a:endParaRPr lang="en-US" dirty="0"/>
          </a:p>
          <a:p>
            <a:r>
              <a:rPr lang="en-US" dirty="0"/>
              <a:t>Why</a:t>
            </a:r>
            <a:r>
              <a:rPr lang="en-US" baseline="0" dirty="0"/>
              <a:t> am I so convinced that grave robbers didn't take the body?</a:t>
            </a:r>
          </a:p>
          <a:p>
            <a:r>
              <a:rPr lang="en-US" baseline="0" dirty="0"/>
              <a:t>One author notes, "</a:t>
            </a:r>
            <a:r>
              <a:rPr lang="en-US" dirty="0"/>
              <a:t>Aside from there being zero explicit historical evidence to support such a notion, there is strong evidence from history to show that this would not have possibly happened, and that comes from an artifact known as the Nazareth Inscription. It likely dates to either the reign of Julius Caesar, or perhaps Augustus — at about 30 BC – [14] AD. This is what it says:"</a:t>
            </a:r>
          </a:p>
          <a:p>
            <a:endParaRPr lang="en-US" dirty="0"/>
          </a:p>
          <a:p>
            <a:r>
              <a:rPr lang="en-US" dirty="0"/>
              <a:t>_____________</a:t>
            </a:r>
          </a:p>
          <a:p>
            <a:endParaRPr lang="en-US" dirty="0"/>
          </a:p>
          <a:p>
            <a:r>
              <a:rPr lang="en-US" b="1" dirty="0">
                <a:hlinkClick r:id="rId3" tooltip="Faith, Philosophy, and Science — and the refutation of absurdities"/>
              </a:rPr>
              <a:t>Faith, Philosophy, and Science</a:t>
            </a:r>
            <a:r>
              <a:rPr lang="en-US" b="1" dirty="0"/>
              <a:t> </a:t>
            </a:r>
          </a:p>
          <a:p>
            <a:r>
              <a:rPr lang="en-US" b="1" dirty="0"/>
              <a:t>and the refutation of absurdities</a:t>
            </a:r>
          </a:p>
          <a:p>
            <a:r>
              <a:rPr lang="en-US" dirty="0">
                <a:hlinkClick r:id="rId4"/>
              </a:rPr>
              <a:t>Jesus</a:t>
            </a:r>
            <a:r>
              <a:rPr lang="en-US" dirty="0"/>
              <a:t>, </a:t>
            </a:r>
            <a:r>
              <a:rPr lang="en-US" dirty="0">
                <a:hlinkClick r:id="rId5"/>
              </a:rPr>
              <a:t>Resurrection</a:t>
            </a:r>
            <a:r>
              <a:rPr lang="en-US" dirty="0"/>
              <a:t>, </a:t>
            </a:r>
            <a:r>
              <a:rPr lang="en-US" dirty="0">
                <a:hlinkClick r:id="rId6"/>
              </a:rPr>
              <a:t>Tomb</a:t>
            </a:r>
            <a:endParaRPr lang="en-US" dirty="0"/>
          </a:p>
          <a:p>
            <a:r>
              <a:rPr lang="en-US" b="1" dirty="0"/>
              <a:t>Was Jesus’ Body Stolen from the Tomb?</a:t>
            </a:r>
          </a:p>
          <a:p>
            <a:r>
              <a:rPr lang="en-US" dirty="0"/>
              <a:t>Date: </a:t>
            </a:r>
            <a:r>
              <a:rPr lang="en-US" dirty="0">
                <a:hlinkClick r:id="rId7"/>
              </a:rPr>
              <a:t>March 25, 2017</a:t>
            </a:r>
            <a:r>
              <a:rPr lang="en-US" dirty="0"/>
              <a:t>Author: </a:t>
            </a:r>
            <a:r>
              <a:rPr lang="en-US" dirty="0">
                <a:hlinkClick r:id="rId8"/>
              </a:rPr>
              <a:t>Scientific Christian</a:t>
            </a:r>
            <a:r>
              <a:rPr lang="en-US" dirty="0"/>
              <a:t> </a:t>
            </a:r>
            <a:r>
              <a:rPr lang="en-US" dirty="0">
                <a:hlinkClick r:id="rId9"/>
              </a:rPr>
              <a:t>6 Comments</a:t>
            </a:r>
            <a:r>
              <a:rPr lang="en-US" dirty="0"/>
              <a:t> </a:t>
            </a:r>
          </a:p>
          <a:p>
            <a:r>
              <a:rPr lang="en-US" dirty="0"/>
              <a:t>https://</a:t>
            </a:r>
            <a:r>
              <a:rPr lang="en-US" dirty="0" err="1"/>
              <a:t>faithfulphilosophy.wordpress.com</a:t>
            </a:r>
            <a:r>
              <a:rPr lang="en-US" dirty="0"/>
              <a:t>/2017/03/25/was-</a:t>
            </a:r>
            <a:r>
              <a:rPr lang="en-US" dirty="0" err="1"/>
              <a:t>jesus</a:t>
            </a:r>
            <a:r>
              <a:rPr lang="en-US" dirty="0"/>
              <a:t>-body-stolen-from-the-tomb/</a:t>
            </a:r>
          </a:p>
          <a:p>
            <a:r>
              <a:rPr lang="en-US" dirty="0" err="1"/>
              <a:t>Accesssed</a:t>
            </a:r>
            <a:r>
              <a:rPr lang="en-US" baseline="0" dirty="0"/>
              <a:t> 15 April 2017</a:t>
            </a:r>
          </a:p>
          <a:p>
            <a:endParaRPr lang="en-US" dirty="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__________</a:t>
            </a:r>
          </a:p>
          <a:p>
            <a:endParaRPr lang="en-US"/>
          </a:p>
          <a:p>
            <a:r>
              <a:rPr lang="en-US" b="1">
                <a:hlinkClick r:id="rId3" tooltip="Faith, Philosophy, and Science — and the refutation of absurdities"/>
              </a:rPr>
              <a:t>Faith, Philosophy, and Science</a:t>
            </a:r>
            <a:r>
              <a:rPr lang="en-US" b="1"/>
              <a:t> </a:t>
            </a:r>
          </a:p>
          <a:p>
            <a:r>
              <a:rPr lang="en-US" b="1"/>
              <a:t>and the refutation of absurdities</a:t>
            </a:r>
          </a:p>
          <a:p>
            <a:r>
              <a:rPr lang="en-US">
                <a:hlinkClick r:id="rId4"/>
              </a:rPr>
              <a:t>Jesus</a:t>
            </a:r>
            <a:r>
              <a:rPr lang="en-US"/>
              <a:t>, </a:t>
            </a:r>
            <a:r>
              <a:rPr lang="en-US">
                <a:hlinkClick r:id="rId5"/>
              </a:rPr>
              <a:t>Resurrection</a:t>
            </a:r>
            <a:r>
              <a:rPr lang="en-US"/>
              <a:t>, </a:t>
            </a:r>
            <a:r>
              <a:rPr lang="en-US">
                <a:hlinkClick r:id="rId6"/>
              </a:rPr>
              <a:t>Tomb</a:t>
            </a:r>
            <a:endParaRPr lang="en-US"/>
          </a:p>
          <a:p>
            <a:r>
              <a:rPr lang="en-US" b="1"/>
              <a:t>Was Jesus’ Body Stolen from the Tomb?</a:t>
            </a:r>
          </a:p>
          <a:p>
            <a:r>
              <a:rPr lang="en-US"/>
              <a:t>Date: </a:t>
            </a:r>
            <a:r>
              <a:rPr lang="en-US">
                <a:hlinkClick r:id="rId7"/>
              </a:rPr>
              <a:t>March 25, 2017</a:t>
            </a:r>
            <a:r>
              <a:rPr lang="en-US"/>
              <a:t>Author: </a:t>
            </a:r>
            <a:r>
              <a:rPr lang="en-US">
                <a:hlinkClick r:id="rId8"/>
              </a:rPr>
              <a:t>Scientific Christian</a:t>
            </a:r>
            <a:r>
              <a:rPr lang="en-US"/>
              <a:t> </a:t>
            </a:r>
            <a:r>
              <a:rPr lang="en-US">
                <a:hlinkClick r:id="rId9"/>
              </a:rPr>
              <a:t>6 Comments</a:t>
            </a:r>
            <a:r>
              <a:rPr lang="en-US"/>
              <a:t> </a:t>
            </a:r>
          </a:p>
          <a:p>
            <a:r>
              <a:rPr lang="en-US"/>
              <a:t>https://faithfulphilosophy.wordpress.com/2017/03/25/was-jesus-body-stolen-from-the-tomb/</a:t>
            </a:r>
          </a:p>
          <a:p>
            <a:r>
              <a:rPr lang="en-US"/>
              <a:t>Accesssed</a:t>
            </a:r>
            <a:r>
              <a:rPr lang="en-US" baseline="0"/>
              <a:t> 15 April 2017</a:t>
            </a:r>
            <a:endParaRPr lang="en-US"/>
          </a:p>
          <a:p>
            <a:endParaRPr lang="en-US"/>
          </a:p>
          <a:p>
            <a:r>
              <a:rPr lang="en-US" b="1" i="1"/>
              <a:t>EDICT OF CAESAR</a:t>
            </a:r>
            <a:endParaRPr lang="en-US"/>
          </a:p>
          <a:p>
            <a:r>
              <a:rPr lang="en-US" i="1"/>
              <a:t>It is my decision [concerning] graves and tombs—whoever has made them for the religious observances of parents, or children, or household members—that these remain undisturbed forever. But if anyone legally charges that another person has destroyed, or has in any manner extracted those who have been buried, or has moved with wicked intent those who have been buried to other places, committing a crime against them, or has moved sepulcher-sealing stones, against such a person I order that a judicial tribunal be created, just as [is done] concerning the gods in human religious observances, even more so will it be obligatory to treat with honor those who have been entombed. You are absolutely not to allow anyone to move [those who have been entombed]. But if [someone does], I wish that [violator] to suffer capital punishment under the title of tomb-breaker.</a:t>
            </a:r>
            <a:endParaRPr lang="en-US"/>
          </a:p>
          <a:p>
            <a:r>
              <a:rPr lang="en-US"/>
              <a:t>According to the Nazareth Inscription, not only did 1) destroying the body in a tomb 2) removing a body from a tomb or 3) moving a body from a tomb to another location become illegal, but if someone is charged with doing such a thing, they would face capital punishment, i.e. execution. Indeed, this means that in the time of the death of Jesus, it was illegal to steal the body of Jesus and doing so would result in a sentencing of death. This highly removes the probability that anyone would even think of intentionally ceasing Jesus’ dead body from its tomb, especially the disciples themselves. The last thing a disciple of Jesus would do after being devastated by Jesus’ crucifixion, is steal His body and risk death.</a:t>
            </a:r>
          </a:p>
          <a:p>
            <a:r>
              <a:rPr lang="en-US"/>
              <a:t>Secondly, we must also consider that there is also no motivation for any person to actually steal the body in the first place, and so historically speaking, there is absolutely no warrant for suggesting this hypothesis in the first place. Thirdly, no scholar actually thinks that the body of Jesus was stolen from the tomb, and fourthly, the Gospel of Matthew entails that there existed a guard at the tomb of Jesus in the morning after the burial specifically so it would not be stolen (Matthew 27:62). So it seems to me that the historical evidence is quite overall weighty to establish that indeed, the body of Jesus was not stolen from the tomb. Therefore, Christians can be very happy and comfortable in taking up the position that the empty tomb is not due to some tomb-breaker or grave-bandit, but rather due to the physical Resurrection of Jesus Christ, our Lord and Savior. Amen.</a:t>
            </a:r>
          </a:p>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__________</a:t>
            </a:r>
          </a:p>
          <a:p>
            <a:endParaRPr lang="en-US"/>
          </a:p>
          <a:p>
            <a:r>
              <a:rPr lang="en-US" b="1">
                <a:hlinkClick r:id="rId3" tooltip="Faith, Philosophy, and Science — and the refutation of absurdities"/>
              </a:rPr>
              <a:t>Faith, Philosophy, and Science</a:t>
            </a:r>
            <a:r>
              <a:rPr lang="en-US" b="1"/>
              <a:t> </a:t>
            </a:r>
          </a:p>
          <a:p>
            <a:r>
              <a:rPr lang="en-US" b="1"/>
              <a:t>and the refutation of absurdities</a:t>
            </a:r>
          </a:p>
          <a:p>
            <a:r>
              <a:rPr lang="en-US">
                <a:hlinkClick r:id="rId4"/>
              </a:rPr>
              <a:t>Jesus</a:t>
            </a:r>
            <a:r>
              <a:rPr lang="en-US"/>
              <a:t>, </a:t>
            </a:r>
            <a:r>
              <a:rPr lang="en-US">
                <a:hlinkClick r:id="rId5"/>
              </a:rPr>
              <a:t>Resurrection</a:t>
            </a:r>
            <a:r>
              <a:rPr lang="en-US"/>
              <a:t>, </a:t>
            </a:r>
            <a:r>
              <a:rPr lang="en-US">
                <a:hlinkClick r:id="rId6"/>
              </a:rPr>
              <a:t>Tomb</a:t>
            </a:r>
            <a:endParaRPr lang="en-US"/>
          </a:p>
          <a:p>
            <a:r>
              <a:rPr lang="en-US" b="1"/>
              <a:t>Was Jesus’ Body Stolen from the Tomb?</a:t>
            </a:r>
          </a:p>
          <a:p>
            <a:r>
              <a:rPr lang="en-US"/>
              <a:t>Date: </a:t>
            </a:r>
            <a:r>
              <a:rPr lang="en-US">
                <a:hlinkClick r:id="rId7"/>
              </a:rPr>
              <a:t>March 25, 2017</a:t>
            </a:r>
            <a:r>
              <a:rPr lang="en-US"/>
              <a:t>Author: </a:t>
            </a:r>
            <a:r>
              <a:rPr lang="en-US">
                <a:hlinkClick r:id="rId8"/>
              </a:rPr>
              <a:t>Scientific Christian</a:t>
            </a:r>
            <a:r>
              <a:rPr lang="en-US"/>
              <a:t> </a:t>
            </a:r>
            <a:r>
              <a:rPr lang="en-US">
                <a:hlinkClick r:id="rId9"/>
              </a:rPr>
              <a:t>6 Comments</a:t>
            </a:r>
            <a:r>
              <a:rPr lang="en-US"/>
              <a:t> </a:t>
            </a:r>
          </a:p>
          <a:p>
            <a:r>
              <a:rPr lang="en-US"/>
              <a:t>https://faithfulphilosophy.wordpress.com/2017/03/25/was-jesus-body-stolen-from-the-tomb/</a:t>
            </a:r>
          </a:p>
          <a:p>
            <a:r>
              <a:rPr lang="en-US"/>
              <a:t>Accesssed</a:t>
            </a:r>
            <a:r>
              <a:rPr lang="en-US" baseline="0"/>
              <a:t> 15 April 2017</a:t>
            </a:r>
            <a:endParaRPr lang="en-US"/>
          </a:p>
          <a:p>
            <a:endParaRPr lang="en-US"/>
          </a:p>
          <a:p>
            <a:r>
              <a:rPr lang="en-US" b="1" i="1"/>
              <a:t>EDICT OF CAESAR</a:t>
            </a:r>
            <a:endParaRPr lang="en-US"/>
          </a:p>
          <a:p>
            <a:r>
              <a:rPr lang="en-US" i="1"/>
              <a:t>It is my decision [concerning] graves and tombs—whoever has made them for the religious observances of parents, or children, or household members—that these remain undisturbed forever. But if anyone legally charges that another person has destroyed, or has in any manner extracted those who have been buried, or has moved with wicked intent those who have been buried to other places, committing a crime against them, or has moved sepulcher-sealing stones, against such a person I order that a judicial tribunal be created, just as [is done] concerning the gods in human religious observances, even more so will it be obligatory to treat with honor those who have been entombed. You are absolutely not to allow anyone to move [those who have been entombed]. But if [someone does], I wish that [violator] to suffer capital punishment under the title of tomb-breaker.</a:t>
            </a:r>
            <a:endParaRPr lang="en-US"/>
          </a:p>
          <a:p>
            <a:r>
              <a:rPr lang="en-US"/>
              <a:t>According to the Nazareth Inscription, not only did 1) destroying the body in a tomb 2) removing a body from a tomb or 3) moving a body from a tomb to another location become illegal, but if someone is charged with doing such a thing, they would face capital punishment, i.e. execution. Indeed, this means that in the time of the death of Jesus, it was illegal to steal the body of Jesus and doing so would result in a sentencing of death. This highly removes the probability that anyone would even think of intentionally ceasing Jesus’ dead body from its tomb, especially the disciples themselves. The last thing a disciple of Jesus would do after being devastated by Jesus’ crucifixion, is steal His body and risk death.</a:t>
            </a:r>
          </a:p>
          <a:p>
            <a:r>
              <a:rPr lang="en-US"/>
              <a:t>Secondly, we must also consider that there is also no motivation for any person to actually steal the body in the first place, and so historically speaking, there is absolutely no warrant for suggesting this hypothesis in the first place. Thirdly, no scholar actually thinks that the body of Jesus was stolen from the tomb, and fourthly, the Gospel of Matthew entails that there existed a guard at the tomb of Jesus in the morning after the burial specifically so it would not be stolen (Matthew 27:62). So it seems to me that the historical evidence is quite overall weighty to establish that indeed, the body of Jesus was not stolen from the tomb. Therefore, Christians can be very happy and comfortable in taking up the position that the empty tomb is not due to some tomb-breaker or grave-bandit, but rather due to the physical Resurrection of Jesus Christ, our Lord and Savior. Amen.</a:t>
            </a:r>
          </a:p>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__________</a:t>
            </a:r>
          </a:p>
          <a:p>
            <a:endParaRPr lang="en-US"/>
          </a:p>
          <a:p>
            <a:r>
              <a:rPr lang="en-US" b="1">
                <a:hlinkClick r:id="rId3" tooltip="Faith, Philosophy, and Science — and the refutation of absurdities"/>
              </a:rPr>
              <a:t>Faith, Philosophy, and Science</a:t>
            </a:r>
            <a:r>
              <a:rPr lang="en-US" b="1"/>
              <a:t> </a:t>
            </a:r>
          </a:p>
          <a:p>
            <a:r>
              <a:rPr lang="en-US" b="1"/>
              <a:t>and the refutation of absurdities</a:t>
            </a:r>
          </a:p>
          <a:p>
            <a:r>
              <a:rPr lang="en-US">
                <a:hlinkClick r:id="rId4"/>
              </a:rPr>
              <a:t>Jesus</a:t>
            </a:r>
            <a:r>
              <a:rPr lang="en-US"/>
              <a:t>, </a:t>
            </a:r>
            <a:r>
              <a:rPr lang="en-US">
                <a:hlinkClick r:id="rId5"/>
              </a:rPr>
              <a:t>Resurrection</a:t>
            </a:r>
            <a:r>
              <a:rPr lang="en-US"/>
              <a:t>, </a:t>
            </a:r>
            <a:r>
              <a:rPr lang="en-US">
                <a:hlinkClick r:id="rId6"/>
              </a:rPr>
              <a:t>Tomb</a:t>
            </a:r>
            <a:endParaRPr lang="en-US"/>
          </a:p>
          <a:p>
            <a:r>
              <a:rPr lang="en-US" b="1"/>
              <a:t>Was Jesus’ Body Stolen from the Tomb?</a:t>
            </a:r>
          </a:p>
          <a:p>
            <a:r>
              <a:rPr lang="en-US"/>
              <a:t>Date: </a:t>
            </a:r>
            <a:r>
              <a:rPr lang="en-US">
                <a:hlinkClick r:id="rId7"/>
              </a:rPr>
              <a:t>March 25, 2017</a:t>
            </a:r>
            <a:r>
              <a:rPr lang="en-US"/>
              <a:t>Author: </a:t>
            </a:r>
            <a:r>
              <a:rPr lang="en-US">
                <a:hlinkClick r:id="rId8"/>
              </a:rPr>
              <a:t>Scientific Christian</a:t>
            </a:r>
            <a:r>
              <a:rPr lang="en-US"/>
              <a:t> </a:t>
            </a:r>
            <a:r>
              <a:rPr lang="en-US">
                <a:hlinkClick r:id="rId9"/>
              </a:rPr>
              <a:t>6 Comments</a:t>
            </a:r>
            <a:r>
              <a:rPr lang="en-US"/>
              <a:t> </a:t>
            </a:r>
          </a:p>
          <a:p>
            <a:r>
              <a:rPr lang="en-US"/>
              <a:t>https://faithfulphilosophy.wordpress.com/2017/03/25/was-jesus-body-stolen-from-the-tomb/</a:t>
            </a:r>
          </a:p>
          <a:p>
            <a:r>
              <a:rPr lang="en-US"/>
              <a:t>Accesssed</a:t>
            </a:r>
            <a:r>
              <a:rPr lang="en-US" baseline="0"/>
              <a:t> 15 April 2017</a:t>
            </a:r>
            <a:endParaRPr lang="en-US"/>
          </a:p>
          <a:p>
            <a:endParaRPr lang="en-US"/>
          </a:p>
          <a:p>
            <a:r>
              <a:rPr lang="en-US" b="1" i="1"/>
              <a:t>EDICT OF CAESAR</a:t>
            </a:r>
            <a:endParaRPr lang="en-US"/>
          </a:p>
          <a:p>
            <a:r>
              <a:rPr lang="en-US" i="1"/>
              <a:t>It is my decision [concerning] graves and tombs—whoever has made them for the religious observances of parents, or children, or household members—that these remain undisturbed forever. But if anyone legally charges that another person has destroyed, or has in any manner extracted those who have been buried, or has moved with wicked intent those who have been buried to other places, committing a crime against them, or has moved sepulcher-sealing stones, against such a person I order that a judicial tribunal be created, just as [is done] concerning the gods in human religious observances, even more so will it be obligatory to treat with honor those who have been entombed. You are absolutely not to allow anyone to move [those who have been entombed]. But if [someone does], I wish that [violator] to suffer capital punishment under the title of tomb-breaker.</a:t>
            </a:r>
            <a:endParaRPr lang="en-US"/>
          </a:p>
          <a:p>
            <a:r>
              <a:rPr lang="en-US"/>
              <a:t>According to the Nazareth Inscription, not only did 1) destroying the body in a tomb 2) removing a body from a tomb or 3) moving a body from a tomb to another location become illegal, but if someone is charged with doing such a thing, they would face capital punishment, i.e. execution. Indeed, this means that in the time of the death of Jesus, it was illegal to steal the body of Jesus and doing so would result in a sentencing of death. This highly removes the probability that anyone would even think of intentionally ceasing Jesus’ dead body from its tomb, especially the disciples themselves. The last thing a disciple of Jesus would do after being devastated by Jesus’ crucifixion, is steal His body and risk death.</a:t>
            </a:r>
          </a:p>
          <a:p>
            <a:r>
              <a:rPr lang="en-US"/>
              <a:t>Secondly, we must also consider that there is also no motivation for any person to actually steal the body in the first place, and so historically speaking, there is absolutely no warrant for suggesting this hypothesis in the first place. Thirdly, no scholar actually thinks that the body of Jesus was stolen from the tomb, and fourthly, the Gospel of Matthew entails that there existed a guard at the tomb of Jesus in the morning after the burial specifically so it would not be stolen (Matthew 27:62). So it seems to me that the historical evidence is quite overall weighty to establish that indeed, the body of Jesus was not stolen from the tomb. Therefore, Christians can be very happy and comfortable in taking up the position that the empty tomb is not due to some tomb-breaker or grave-bandit, but rather due to the physical Resurrection of Jesus Christ, our Lord and Savior. Amen.</a:t>
            </a:r>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Arial" charset="0"/>
                <a:ea typeface="ヒラギノ角ゴ Pro W3" pitchFamily="80" charset="-128"/>
                <a:cs typeface="ヒラギノ角ゴ Pro W3" pitchFamily="-111" charset="-128"/>
              </a:rPr>
              <a:t>Besides, there was no incentive or wealth buried with Jesus—</a:t>
            </a:r>
            <a:r>
              <a:rPr lang="en-SG">
                <a:effectLst/>
              </a:rPr>
              <a:t>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a:t>
            </a:r>
            <a:r>
              <a:rPr lang="en-US" sz="1200" kern="1200">
                <a:solidFill>
                  <a:schemeClr val="tx1"/>
                </a:solidFill>
                <a:effectLst/>
                <a:latin typeface="Arial" charset="0"/>
                <a:ea typeface="ヒラギノ角ゴ Pro W3" pitchFamily="80" charset="-128"/>
                <a:cs typeface="ヒラギノ角ゴ Pro W3" pitchFamily="-111" charset="-128"/>
              </a:rPr>
              <a:t>plus they would have to risk their lives against the Roman contingent. </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—to support Dan Brown’s claim in </a:t>
            </a:r>
            <a:r>
              <a:rPr lang="en-US" sz="1200" i="1" kern="1200">
                <a:solidFill>
                  <a:schemeClr val="tx1"/>
                </a:solidFill>
                <a:effectLst/>
                <a:latin typeface="Arial" charset="0"/>
                <a:ea typeface="ヒラギノ角ゴ Pro W3" pitchFamily="80" charset="-128"/>
                <a:cs typeface="ヒラギノ角ゴ Pro W3" pitchFamily="-111" charset="-128"/>
              </a:rPr>
              <a:t>The Da Vinci Code—</a:t>
            </a:r>
            <a:r>
              <a:rPr lang="en-US" sz="1200" kern="1200">
                <a:solidFill>
                  <a:schemeClr val="tx1"/>
                </a:solidFill>
                <a:effectLst/>
                <a:latin typeface="Arial" charset="0"/>
                <a:ea typeface="ヒラギノ角ゴ Pro W3" pitchFamily="80" charset="-128"/>
                <a:cs typeface="ヒラギノ角ゴ Pro W3" pitchFamily="-111" charset="-128"/>
              </a:rPr>
              <a:t>Jesus and Mary Magdalene may have had a son named Judah. Time and again BBC and other news agencies report that archaeologists in Jerusalem have discovered the bones of Jesus of Nazareth.  Is this true?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53228682-63DA-DE4B-8A91-060703ECCFCA}" type="slidenum">
              <a:rPr lang="en-US"/>
              <a:pPr>
                <a:defRPr/>
              </a:pPr>
              <a:t>4</a:t>
            </a:fld>
            <a:endParaRPr lang="en-US"/>
          </a:p>
        </p:txBody>
      </p:sp>
    </p:spTree>
    <p:extLst>
      <p:ext uri="{BB962C8B-B14F-4D97-AF65-F5344CB8AC3E}">
        <p14:creationId xmlns:p14="http://schemas.microsoft.com/office/powerpoint/2010/main" val="1815497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And John says that the headpiece on Jesus was folded by itself. Why would robbers leave any of the grave clothes?</a:t>
            </a:r>
            <a:r>
              <a:rPr lang="en-SG">
                <a:effectLst/>
              </a:rPr>
              <a:t> </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The followers of Jesus certainly did not fake a resurrection</a:t>
            </a:r>
            <a:r>
              <a:rPr lang="en-SG" sz="1200" kern="1200">
                <a:solidFill>
                  <a:schemeClr val="tx1"/>
                </a:solidFill>
                <a:effectLst/>
                <a:latin typeface="Arial" charset="0"/>
                <a:ea typeface="ヒラギノ角ゴ Pro W3" pitchFamily="80" charset="-128"/>
                <a:cs typeface="ヒラギノ角ゴ Pro W3" pitchFamily="-111" charset="-128"/>
              </a:rPr>
              <a:t>.</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Why not? They were least expecting a resurrection!  Nearly every disciple fled when Jesus was crucified and then locked themselves up like scared chickens in a hen house.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But within a few days they changed from fearful men to fearless men boldly proclaiming the resurrection—and ten of the eleven disciples died a martyr’s death for their faith.  Would you give your life for a lie?  That’s not courage but insanity!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Jesus’ followers were mostly fishermen by trade.  Can we really believe that such men could fight through a Roman guard and move a 2-ton stone?  You’ve heard of the Jewish 6-day war?  This would have been the Jewish 6-second war!</a:t>
            </a:r>
            <a:r>
              <a:rPr lang="en-SG">
                <a:effectLst/>
              </a:rPr>
              <a:t> </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Even still, the rumor that the leaders spread was that the Roman soldiers saw the disciples steal the body while they were asleep.  Tell me, friends, have you ever seen anybody steal anything when you were asleep?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 you know the penalty for Roman soldiers who fell asleep on duty?  Especially at night?  Automatic execution by having his clothes set on fire!  These soldiers would be banging each other on the head to keep awake! Not one of these guards would have been asleep—let alone the whole bunch of them!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The religious authorities in Jerusalem certainly didn’t want to fake a resurrection</a:t>
            </a:r>
            <a:r>
              <a:rPr lang="en-SG" sz="1200" kern="1200">
                <a:solidFill>
                  <a:schemeClr val="tx1"/>
                </a:solidFill>
                <a:effectLst/>
                <a:latin typeface="Arial" charset="0"/>
                <a:ea typeface="ヒラギノ角ゴ Pro W3" pitchFamily="80" charset="-128"/>
                <a:cs typeface="ヒラギノ角ゴ Pro W3" pitchFamily="-111" charset="-128"/>
              </a:rPr>
              <a:t>.</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They were the ones to try to prevent the stone from being moved!</a:t>
            </a:r>
            <a:r>
              <a:rPr lang="en-SG">
                <a:effectLst/>
              </a:rPr>
              <a:t> </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The Jewish leaders were the ones who requested the Roman guard</a:t>
            </a:r>
            <a:r>
              <a:rPr lang="en-SG" sz="1200" kern="1200">
                <a:solidFill>
                  <a:schemeClr val="tx1"/>
                </a:solidFill>
                <a:effectLst/>
                <a:latin typeface="Arial" charset="0"/>
                <a:ea typeface="ヒラギノ角ゴ Pro W3" pitchFamily="80" charset="-128"/>
                <a:cs typeface="ヒラギノ角ゴ Pro W3" pitchFamily="-111" charset="-128"/>
              </a:rPr>
              <a:t>.</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They felt that a fake resurrection would lead to even more followers of Jesus.  No one out of envy aids his opponent!</a:t>
            </a:r>
            <a:r>
              <a:rPr lang="en-SG">
                <a:effectLst/>
              </a:rPr>
              <a:t> </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Guards funded by the occupying power had no interest in suicide by not doing their job</a:t>
            </a:r>
            <a:r>
              <a:rPr lang="en-SG" sz="1200" kern="1200">
                <a:solidFill>
                  <a:schemeClr val="tx1"/>
                </a:solidFill>
                <a:effectLst/>
                <a:latin typeface="Arial" charset="0"/>
                <a:ea typeface="ヒラギノ角ゴ Pro W3" pitchFamily="80" charset="-128"/>
                <a:cs typeface="ヒラギノ角ゴ Pro W3" pitchFamily="-111" charset="-128"/>
              </a:rPr>
              <a:t>.</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t> 这不是一个闲置的问题，因为自从基督教信徒的第一天 他们已经宣称耶稣基督复活了。 事实上，耶稣基督复活和基督教站立或摔倒在一起</a:t>
            </a:r>
            <a:r>
              <a:rPr lang="en-US" altLang="zh-CN"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33077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The Roman soldiers were the ones commanded by Pilate to guard the tomb!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Do you know the penalty for a Roman soldier who let the seal get broken?  Execution again!  You can be sure they guarded it for fear of death itself.</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As hard as they tried to protect it, though, the Bible says that an earthquake occurred, the seal was broken and then the guards became the scared chickens.  In fact, they were the first witnesses to the resurrection!  They told the religious leaders about it and even made some money off by taking a bribe.  The Jewish authorities also protected their lives.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The 2016 movie “Risen” accurately depicts the plight of the Romans who needed to find the body to prevent the resurrection story from being spread.</a:t>
            </a:r>
            <a:r>
              <a:rPr lang="en-SG">
                <a:effectLst/>
              </a:rPr>
              <a:t> </a:t>
            </a:r>
          </a:p>
          <a:p>
            <a:endParaRPr lang="en-US"/>
          </a:p>
          <a:p>
            <a:r>
              <a:rPr lang="en-US"/>
              <a:t>https://en.wikipedia.org/wiki/Risen_(2016_film)</a:t>
            </a:r>
          </a:p>
          <a:p>
            <a:r>
              <a:rPr lang="en-US"/>
              <a:t>Accessed 16 April</a:t>
            </a:r>
            <a:r>
              <a:rPr lang="en-US" baseline="0"/>
              <a:t> 2017</a:t>
            </a:r>
          </a:p>
          <a:p>
            <a:endParaRPr lang="en-US" baseline="0"/>
          </a:p>
          <a:p>
            <a:r>
              <a:rPr lang="en-US" b="1"/>
              <a:t>Plot</a:t>
            </a:r>
          </a:p>
          <a:p>
            <a:r>
              <a:rPr lang="en-US"/>
              <a:t>After crushing a </a:t>
            </a:r>
            <a:r>
              <a:rPr lang="en-US">
                <a:hlinkClick r:id="rId3" tooltip="Zealots (Judea)"/>
              </a:rPr>
              <a:t>Zealot</a:t>
            </a:r>
            <a:r>
              <a:rPr lang="en-US"/>
              <a:t> revolt led by </a:t>
            </a:r>
            <a:r>
              <a:rPr lang="en-US">
                <a:hlinkClick r:id="rId4" tooltip="Barabbas"/>
              </a:rPr>
              <a:t>Barabbas</a:t>
            </a:r>
            <a:r>
              <a:rPr lang="en-US"/>
              <a:t>, Clavius, a </a:t>
            </a:r>
            <a:r>
              <a:rPr lang="en-US">
                <a:hlinkClick r:id="rId5" tooltip="Ancient Rome"/>
              </a:rPr>
              <a:t>Roman</a:t>
            </a:r>
            <a:r>
              <a:rPr lang="en-US"/>
              <a:t> </a:t>
            </a:r>
            <a:r>
              <a:rPr lang="en-US">
                <a:hlinkClick r:id="rId6" tooltip="Military tribune"/>
              </a:rPr>
              <a:t>Tribune</a:t>
            </a:r>
            <a:r>
              <a:rPr lang="en-US"/>
              <a:t>, is sent by </a:t>
            </a:r>
            <a:r>
              <a:rPr lang="en-US">
                <a:hlinkClick r:id="rId7" tooltip="Pontius Pilate"/>
              </a:rPr>
              <a:t>Pontius Pilate</a:t>
            </a:r>
            <a:r>
              <a:rPr lang="en-US"/>
              <a:t> to expedite a crucifixion already in progress. Three days later he is appointed to investigate the rumors of a risen Jewish </a:t>
            </a:r>
            <a:r>
              <a:rPr lang="en-US">
                <a:hlinkClick r:id="rId8" tooltip="Messiah"/>
              </a:rPr>
              <a:t>Messiah</a:t>
            </a:r>
            <a:r>
              <a:rPr lang="en-US"/>
              <a:t>. Pilate orders him to locate the missing body of </a:t>
            </a:r>
            <a:r>
              <a:rPr lang="en-US">
                <a:hlinkClick r:id="rId9" tooltip="Jesus"/>
              </a:rPr>
              <a:t>Yeshua</a:t>
            </a:r>
            <a:r>
              <a:rPr lang="en-US"/>
              <a:t>, one of the crucified men. In doing so, Pilate seeks to quell an imminent uprising in </a:t>
            </a:r>
            <a:r>
              <a:rPr lang="en-US">
                <a:hlinkClick r:id="rId10" tooltip="Jerusalem"/>
              </a:rPr>
              <a:t>Jerusalem</a:t>
            </a:r>
            <a:r>
              <a:rPr lang="en-US"/>
              <a:t> before the Emperor arrives.</a:t>
            </a:r>
            <a:r>
              <a:rPr lang="en-US" baseline="30000">
                <a:hlinkClick r:id="rId11"/>
              </a:rPr>
              <a:t>[4]</a:t>
            </a:r>
            <a:r>
              <a:rPr lang="en-US"/>
              <a:t> Failing to secure Yeshua's body, Clavius attempts to locate and question his disciples for clues to his disappearance.</a:t>
            </a:r>
          </a:p>
          <a:p>
            <a:r>
              <a:rPr lang="en-US"/>
              <a:t>During a raid through a Jewish enclave, Clavius unexpectedly discovers a seemingly resurrected Yeshua with his apostles in a solitary abode. Clavius calls off the search; he disperses his troops without revealing to them his personal encounter with the risen Yeshua. Having abandoned </a:t>
            </a:r>
            <a:r>
              <a:rPr lang="en-US">
                <a:hlinkClick r:id="rId12" tooltip="Roman polytheism"/>
              </a:rPr>
              <a:t>Roman polytheism</a:t>
            </a:r>
            <a:r>
              <a:rPr lang="en-US"/>
              <a:t> and the god </a:t>
            </a:r>
            <a:r>
              <a:rPr lang="en-US">
                <a:hlinkClick r:id="rId13" tooltip="Mars (mythology)"/>
              </a:rPr>
              <a:t>Mars</a:t>
            </a:r>
            <a:r>
              <a:rPr lang="en-US"/>
              <a:t>, Clavius later joins Yeshua and his followers on a journey to determine the validity of his mortal rejuvenation.</a:t>
            </a:r>
          </a:p>
          <a:p>
            <a:r>
              <a:rPr lang="en-US"/>
              <a:t>Pilate deduces that Clavius has apparently betrayed him, and dispatches a contingent of Roman troops to pursue him and Yeshua. Clavius assists the disciples in evading the Roman search party; he consequently witnesses the healing of a leper, and then the </a:t>
            </a:r>
            <a:r>
              <a:rPr lang="en-US">
                <a:hlinkClick r:id="rId14" tooltip="Ascension of Jesus"/>
              </a:rPr>
              <a:t>ascension of Yeshua</a:t>
            </a:r>
            <a:r>
              <a:rPr lang="en-US"/>
              <a:t> into Heaven. Later, communicating his travels to a stranger in a remote dwelling, Clavius acknowledges the vivifying wisdom which he observed through Yeshua, feeling he will never be the same.</a:t>
            </a:r>
          </a:p>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In the recent movie "Risen" the Roman commander is taked to find the body of Jesus. Good luck!</a:t>
            </a:r>
          </a:p>
          <a:p>
            <a:endParaRPr lang="en-US"/>
          </a:p>
          <a:p>
            <a:r>
              <a:rPr lang="en-US"/>
              <a:t>https://en.wikipedia.org/wiki/Risen_(2016_film)</a:t>
            </a:r>
          </a:p>
          <a:p>
            <a:r>
              <a:rPr lang="en-US"/>
              <a:t>Accessed 16 April</a:t>
            </a:r>
            <a:r>
              <a:rPr lang="en-US" baseline="0"/>
              <a:t> 2017</a:t>
            </a:r>
          </a:p>
          <a:p>
            <a:endParaRPr lang="en-US" baseline="0"/>
          </a:p>
          <a:p>
            <a:r>
              <a:rPr lang="en-US" b="1"/>
              <a:t>Plot</a:t>
            </a:r>
          </a:p>
          <a:p>
            <a:r>
              <a:rPr lang="en-US"/>
              <a:t>After crushing a </a:t>
            </a:r>
            <a:r>
              <a:rPr lang="en-US">
                <a:hlinkClick r:id="rId3" tooltip="Zealots (Judea)"/>
              </a:rPr>
              <a:t>Zealot</a:t>
            </a:r>
            <a:r>
              <a:rPr lang="en-US"/>
              <a:t> revolt led by </a:t>
            </a:r>
            <a:r>
              <a:rPr lang="en-US">
                <a:hlinkClick r:id="rId4" tooltip="Barabbas"/>
              </a:rPr>
              <a:t>Barabbas</a:t>
            </a:r>
            <a:r>
              <a:rPr lang="en-US"/>
              <a:t>, Clavius, a </a:t>
            </a:r>
            <a:r>
              <a:rPr lang="en-US">
                <a:hlinkClick r:id="rId5" tooltip="Ancient Rome"/>
              </a:rPr>
              <a:t>Roman</a:t>
            </a:r>
            <a:r>
              <a:rPr lang="en-US"/>
              <a:t> </a:t>
            </a:r>
            <a:r>
              <a:rPr lang="en-US">
                <a:hlinkClick r:id="rId6" tooltip="Military tribune"/>
              </a:rPr>
              <a:t>Tribune</a:t>
            </a:r>
            <a:r>
              <a:rPr lang="en-US"/>
              <a:t>, is sent by </a:t>
            </a:r>
            <a:r>
              <a:rPr lang="en-US">
                <a:hlinkClick r:id="rId7" tooltip="Pontius Pilate"/>
              </a:rPr>
              <a:t>Pontius Pilate</a:t>
            </a:r>
            <a:r>
              <a:rPr lang="en-US"/>
              <a:t> to expedite a crucifixion already in progress. Three days later he is appointed to investigate the rumors of a risen Jewish </a:t>
            </a:r>
            <a:r>
              <a:rPr lang="en-US">
                <a:hlinkClick r:id="rId8" tooltip="Messiah"/>
              </a:rPr>
              <a:t>Messiah</a:t>
            </a:r>
            <a:r>
              <a:rPr lang="en-US"/>
              <a:t>. Pilate orders him to locate the missing body of </a:t>
            </a:r>
            <a:r>
              <a:rPr lang="en-US">
                <a:hlinkClick r:id="rId9" tooltip="Jesus"/>
              </a:rPr>
              <a:t>Yeshua</a:t>
            </a:r>
            <a:r>
              <a:rPr lang="en-US"/>
              <a:t>, one of the crucified men. In doing so, Pilate seeks to quell an imminent uprising in </a:t>
            </a:r>
            <a:r>
              <a:rPr lang="en-US">
                <a:hlinkClick r:id="rId10" tooltip="Jerusalem"/>
              </a:rPr>
              <a:t>Jerusalem</a:t>
            </a:r>
            <a:r>
              <a:rPr lang="en-US"/>
              <a:t> before the Emperor arrives.</a:t>
            </a:r>
            <a:r>
              <a:rPr lang="en-US" baseline="30000">
                <a:hlinkClick r:id="rId11"/>
              </a:rPr>
              <a:t>[4]</a:t>
            </a:r>
            <a:r>
              <a:rPr lang="en-US"/>
              <a:t> Failing to secure Yeshua's body, Clavius attempts to locate and question his disciples for clues to his disappearance.</a:t>
            </a:r>
          </a:p>
          <a:p>
            <a:r>
              <a:rPr lang="en-US"/>
              <a:t>During a raid through a Jewish enclave, Clavius unexpectedly discovers a seemingly resurrected Yeshua with his apostles in a solitary abode. Clavius calls off the search; he disperses his troops without revealing to them his personal encounter with the risen Yeshua. Having abandoned </a:t>
            </a:r>
            <a:r>
              <a:rPr lang="en-US">
                <a:hlinkClick r:id="rId12" tooltip="Roman polytheism"/>
              </a:rPr>
              <a:t>Roman polytheism</a:t>
            </a:r>
            <a:r>
              <a:rPr lang="en-US"/>
              <a:t> and the god </a:t>
            </a:r>
            <a:r>
              <a:rPr lang="en-US">
                <a:hlinkClick r:id="rId13" tooltip="Mars (mythology)"/>
              </a:rPr>
              <a:t>Mars</a:t>
            </a:r>
            <a:r>
              <a:rPr lang="en-US"/>
              <a:t>, Clavius later joins Yeshua and his followers on a journey to determine the validity of his mortal rejuvenation.</a:t>
            </a:r>
          </a:p>
          <a:p>
            <a:r>
              <a:rPr lang="en-US"/>
              <a:t>Pilate deduces that Clavius has apparently betrayed him, and dispatches a contingent of Roman troops to pursue him and Yeshua. Clavius assists the disciples in evading the Roman search party; he consequently witnesses the healing of a leper, and then the </a:t>
            </a:r>
            <a:r>
              <a:rPr lang="en-US">
                <a:hlinkClick r:id="rId14" tooltip="Ascension of Jesus"/>
              </a:rPr>
              <a:t>ascension of Yeshua</a:t>
            </a:r>
            <a:r>
              <a:rPr lang="en-US"/>
              <a:t> into Heaven. Later, communicating his travels to a stranger in a remote dwelling, Clavius acknowledges the vivifying wisdom which he observed through Yeshua, feeling he will never be the same.</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‘Risen’: an earthy view of miraculous events</a:t>
            </a:r>
          </a:p>
          <a:p>
            <a:r>
              <a:rPr lang="en-US"/>
              <a:t>By </a:t>
            </a:r>
            <a:r>
              <a:rPr lang="en-US">
                <a:hlinkClick r:id="rId3"/>
              </a:rPr>
              <a:t>Mick LaSalle</a:t>
            </a:r>
            <a:endParaRPr lang="en-US"/>
          </a:p>
          <a:p>
            <a:r>
              <a:rPr lang="en-US" b="1"/>
              <a:t>Published 6:00 pm, Thursday, February 18, 2016 </a:t>
            </a:r>
          </a:p>
          <a:p>
            <a:r>
              <a:rPr lang="en-US"/>
              <a:t>Accessed</a:t>
            </a:r>
            <a:r>
              <a:rPr lang="en-US" baseline="0"/>
              <a:t> 15 April 2017</a:t>
            </a:r>
          </a:p>
          <a:p>
            <a:endParaRPr lang="en-US"/>
          </a:p>
          <a:p>
            <a:r>
              <a:rPr lang="en-US"/>
              <a:t>Drama. Starring Joseph Fiennes and Cliff Curtis. Directed by Kevin Reynolds. (PG-13. 107 minutes.)</a:t>
            </a:r>
          </a:p>
          <a:p>
            <a:endParaRPr lang="en-US"/>
          </a:p>
          <a:p>
            <a:r>
              <a:rPr lang="en-US"/>
              <a:t>Photo: Handout, McClatchy-Tribune News Service </a:t>
            </a:r>
          </a:p>
          <a:p>
            <a:endParaRPr lang="en-US"/>
          </a:p>
          <a:p>
            <a:r>
              <a:rPr lang="en-US"/>
              <a:t>Joseph Fiennes (right) as tribune Clavius and Tom Felton.</a:t>
            </a:r>
          </a:p>
          <a:p>
            <a:endParaRPr lang="en-US"/>
          </a:p>
          <a:p>
            <a:r>
              <a:rPr lang="en-US"/>
              <a:t>The abundance of biblical epics over the decades has left behind a minefield of movie cliches. The result is that, with the slightest misstep, the most pious and well-intentioned film can explode into unintended farce. The only hope is to devise a brand-new strategy, and that’s what we find in “Risen,” a movie that’s different, not only in its point of view but also in its presentation of biblical events.</a:t>
            </a:r>
          </a:p>
          <a:p>
            <a:r>
              <a:rPr lang="en-US"/>
              <a:t>The movie’s whole approach is secular. To be sure, the movie is ultimately a critique of secularism, but it’s a shrewd critique, one that begins by persuading us to root for the Romans against a mob of Jewish insurgents. After all, the Jews look like a bunch of scruffy, humorless religious fanatics, while the Romans are efficient, well groomed and ironic. They seem like people who can actually run an empire, and probably should.</a:t>
            </a:r>
          </a:p>
          <a:p>
            <a:r>
              <a:rPr lang="en-US"/>
              <a:t>At the head of the small Roman force is the military tribune, Clavius, played by a sturdy-looking </a:t>
            </a:r>
            <a:r>
              <a:rPr lang="en-US">
                <a:hlinkClick r:id="rId4"/>
              </a:rPr>
              <a:t>Joseph Fiennes</a:t>
            </a:r>
            <a:r>
              <a:rPr lang="en-US"/>
              <a:t>. Clavius is an ambitious guy, just putting in his time in some miserable outpost of the empire. His boss is </a:t>
            </a:r>
            <a:r>
              <a:rPr lang="en-US">
                <a:hlinkClick r:id="rId5"/>
              </a:rPr>
              <a:t>Pontius Pilate</a:t>
            </a:r>
            <a:r>
              <a:rPr lang="en-US"/>
              <a:t>, who has no idea that he has just stepped into history by crucifying Yeshua, a Nazarene religious zealot. Clavius arrives at the scene of the crucifixion in its final minutes, and the sight is squalid and horrible — but also, in the most dispiriting possible way, routine. </a:t>
            </a:r>
          </a:p>
          <a:p>
            <a:r>
              <a:rPr lang="en-US"/>
              <a:t>That would seem to be the end of a very minor chapter in Clavius’ life, but the Jewish high priest Caiaphas shows up, insisting that the Romans guard the tomb. Caiaphas is worried that Yeshua’s associates might steal the body and proclaim his resurrection, and so Clavius gets the job of sealing the tomb and appointing guards to stand watch.</a:t>
            </a:r>
          </a:p>
          <a:p>
            <a:r>
              <a:rPr lang="en-US"/>
              <a:t>You pretty much know what happens from there, but how it’s all perceived, by the characters and by the audience, makes “Risen” a different kind of experience. In every biblical epic of the 1950s, the Romans were effete and had English accents, while the Jews were more or less like the audience. But here, the Romans are like us — modern people, with recognizable worldviews and life plans, living amid a poverty-ridden, backward and superstitious culture. At least a third of the movie is like a detective story, with Clavius and an assistant questioning witnesses, trying to locate a dead body.</a:t>
            </a:r>
          </a:p>
          <a:p>
            <a:r>
              <a:rPr lang="en-US"/>
              <a:t>Here and there are little hints that maybe it’s not so great being a Roman. In a reflective moment, Pilate asks Clavius what the younger man hopes to achieve through worldly success. His reply tells us that all Clavius really wants is to work like a dog in the hope of a little peace at the end of his life. A bit later, Pilate points to a corpse and tells Clavius, “In a few years, that’s us.” The secular life is attractive and recognizable, but a dead end.</a:t>
            </a:r>
          </a:p>
          <a:p>
            <a:r>
              <a:rPr lang="en-US"/>
              <a:t>Every biblical epic treats Jesus’ disciples as either gentle simpletons or wooden idols, but in “Risen” they are just normal men, from various ages and backgrounds, trying to process the miraculous. Bartholomew (</a:t>
            </a:r>
            <a:r>
              <a:rPr lang="en-US">
                <a:hlinkClick r:id="rId6"/>
              </a:rPr>
              <a:t>Stephen Hagan</a:t>
            </a:r>
            <a:r>
              <a:rPr lang="en-US"/>
              <a:t>) is like a proto-hippie, freaking out at the delight of it all, while Peter is a middle-aged no-nonsense fisherman just trying to keep up with events. And Jesus (</a:t>
            </a:r>
            <a:r>
              <a:rPr lang="en-US">
                <a:hlinkClick r:id="rId7"/>
              </a:rPr>
              <a:t>Cliff Curtis</a:t>
            </a:r>
            <a:r>
              <a:rPr lang="en-US"/>
              <a:t>), instead of speaking like an oracle (like, say, Jeffrey Hunter in “King of Kings”), is calm, benevolent and baffling.</a:t>
            </a:r>
          </a:p>
          <a:p>
            <a:r>
              <a:rPr lang="en-US"/>
              <a:t>The difference between “Risen” and other biblical films perhaps can best be described in this way: Here, whenever the miraculous happens, it happens on an otherwise unremarkable day. And so people react as they would — they are transformed, and yet they’re not. They’re astonished, and yet normal reality surrounds them, so that it’s hard to believe their own eyes. At one point, Clavius is sitting with Jesus, expressing his religious doubts, even after all that he has seen. And yet this doesn’t seem at all strange. We understand.</a:t>
            </a:r>
          </a:p>
          <a:p>
            <a:r>
              <a:rPr lang="en-US"/>
              <a:t>Director </a:t>
            </a:r>
            <a:r>
              <a:rPr lang="en-US">
                <a:hlinkClick r:id="rId8"/>
              </a:rPr>
              <a:t>Kevin Reynolds</a:t>
            </a:r>
            <a:r>
              <a:rPr lang="en-US"/>
              <a:t>, who also co-wrote the script, doesn’t strive to lift audiences up into the sky. He keeps one foot on the ground and lets you experience it as the people must have 2,000 years ago. Whatever your religious affiliation, you will come away thinking that if all this did actually happen, it probably happened something like this.</a:t>
            </a:r>
          </a:p>
          <a:p>
            <a:r>
              <a:rPr lang="en-US" i="1">
                <a:hlinkClick r:id="rId9"/>
              </a:rPr>
              <a:t>Mick LaSalle</a:t>
            </a:r>
            <a:r>
              <a:rPr lang="en-US" i="1"/>
              <a:t> is The </a:t>
            </a:r>
            <a:r>
              <a:rPr lang="en-US" i="1">
                <a:hlinkClick r:id="rId10"/>
              </a:rPr>
              <a:t>San Francisco Chronicle</a:t>
            </a:r>
            <a:r>
              <a:rPr lang="en-US" i="1"/>
              <a:t>’s movie critic. E-mail: </a:t>
            </a:r>
            <a:r>
              <a:rPr lang="en-US" i="1">
                <a:hlinkClick r:id="rId11" tooltip="mlasalle@sfchronicle.com"/>
              </a:rPr>
              <a:t>mlasalle@sfchronicle.com</a:t>
            </a:r>
            <a:r>
              <a:rPr lang="en-US" i="1"/>
              <a:t> Twitter: @MickLaSalle</a:t>
            </a:r>
          </a:p>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No grave robber, disciple, Jewish leader, or Roman soldier would have stolen the body.  And if an unbeliever ever found a body, the enemies of Christianity would have paraded it through Jerusalem to kill this new faith in the womb.  And who would have become a believer in Jesus by seeing a dead body—or even die for a hoax?  No, it stands to reason that…</a:t>
            </a:r>
            <a:r>
              <a:rPr lang="en-SG">
                <a:effectLst/>
              </a:rPr>
              <a:t> </a:t>
            </a:r>
          </a:p>
          <a:p>
            <a:endParaRPr lang="en-SG">
              <a:effectLst/>
            </a:endParaRPr>
          </a:p>
          <a:p>
            <a:r>
              <a:rPr lang="en-SG">
                <a:effectLst/>
              </a:rPr>
              <a:t>________</a:t>
            </a:r>
          </a:p>
          <a:p>
            <a:endParaRPr lang="en-SG">
              <a:effectLst/>
            </a:endParaRPr>
          </a:p>
          <a:p>
            <a:endParaRPr lang="en-US"/>
          </a:p>
          <a:p>
            <a:r>
              <a:rPr lang="en-US" b="1"/>
              <a:t>http://www.catbryant.com/movie-review-risen/</a:t>
            </a:r>
          </a:p>
          <a:p>
            <a:r>
              <a:rPr lang="en-US"/>
              <a:t>Accessed</a:t>
            </a:r>
            <a:r>
              <a:rPr lang="en-US" baseline="0"/>
              <a:t> 15 April 2017</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Our Lord is the only reasonable option for the empty tomb—so he rose from the dead!</a:t>
            </a:r>
            <a:r>
              <a:rPr lang="en-SG">
                <a:effectLst/>
              </a:rPr>
              <a:t> </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And why not?  Several times before his death he predicted that he would die and rise again.</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But you say, “Maybe he did it, but he didn’t actually die.” Suppose Jesus wasn’t really dead.</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No, he was up all night in six trials that included being beaten beyond recognition…</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Was so weak he couldn’t even carry his own cross…</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Was crucified with seven inch nails driven through his hands and feet…</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Received a spear thrust into his heart…</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Was put into a 100-pound cocoon of grave cloths…</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Laid in a dark, cold, wet tomb with a nearly 2-ton doorway…</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But, instead of all of these things killing him, it healed him?</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He split out of the clothes…</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He pushed the stone uphill away from the tomb…</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He conquered the entire group of guards…</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He appeared to his disciples and never even got any pity from them?</a:t>
            </a:r>
            <a:endParaRPr lang="en-SG" sz="1200" kern="1200">
              <a:solidFill>
                <a:schemeClr val="tx1"/>
              </a:solidFill>
              <a:effectLst/>
              <a:latin typeface="Arial" charset="0"/>
              <a:ea typeface="ヒラギノ角ゴ Pro W3" pitchFamily="80" charset="-128"/>
              <a:cs typeface="ヒラギノ角ゴ Pro W3" pitchFamily="-111" charset="-128"/>
            </a:endParaRPr>
          </a:p>
          <a:p>
            <a:r>
              <a:rPr lang="en-US" sz="1200" kern="1200">
                <a:solidFill>
                  <a:schemeClr val="tx1"/>
                </a:solidFill>
                <a:effectLst/>
                <a:latin typeface="Arial" charset="0"/>
                <a:ea typeface="ヒラギノ角ゴ Pro W3" pitchFamily="80" charset="-128"/>
                <a:cs typeface="ヒラギノ角ゴ Pro W3" pitchFamily="-111" charset="-128"/>
              </a:rPr>
              <a:t>Sorry, I don’t have enough faith to believe that!  That’s even more miraculous than a resurrection!</a:t>
            </a:r>
            <a:endParaRPr lang="en-SG" sz="1200" kern="1200">
              <a:solidFill>
                <a:schemeClr val="tx1"/>
              </a:solidFill>
              <a:effectLst/>
              <a:latin typeface="Arial" charset="0"/>
              <a:ea typeface="ヒラギノ角ゴ Pro W3" pitchFamily="80" charset="-128"/>
              <a:cs typeface="ヒラギノ角ゴ Pro W3" pitchFamily="-111" charset="-128"/>
            </a:endParaRPr>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charset="0"/>
                <a:ea typeface="ヒラギノ角ゴ Pro W3" pitchFamily="80" charset="-128"/>
                <a:cs typeface="ヒラギノ角ゴ Pro W3" pitchFamily="-111" charset="-128"/>
              </a:rPr>
              <a:t>We have exhausted all reasonable options. Jesus rose!</a:t>
            </a:r>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In the 1920s, the skeptic Frank Morison set out on a quest to disprove the resurrection. His research ended in proving what he tried to destroy, so instead he wrote the classic book, </a:t>
            </a:r>
            <a:r>
              <a:rPr lang="en-US" sz="1200" i="1" kern="1200">
                <a:solidFill>
                  <a:schemeClr val="tx1"/>
                </a:solidFill>
                <a:effectLst/>
                <a:latin typeface="Arial" charset="0"/>
                <a:ea typeface="ヒラギノ角ゴ Pro W3" pitchFamily="80" charset="-128"/>
                <a:cs typeface="ヒラギノ角ゴ Pro W3" pitchFamily="-111" charset="-128"/>
              </a:rPr>
              <a:t>Who Moved the Stone?</a:t>
            </a:r>
            <a:r>
              <a:rPr lang="en-SG">
                <a:effectLst/>
              </a:rPr>
              <a:t> </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a:ln/>
        </p:spPr>
      </p:sp>
      <p:sp>
        <p:nvSpPr>
          <p:cNvPr id="555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Times New Roman" charset="0"/>
              <a:ea typeface="ヒラギノ角ゴ Pro W3" charset="0"/>
              <a:cs typeface="ヒラギノ角ゴ Pro W3" charset="0"/>
            </a:endParaRPr>
          </a:p>
        </p:txBody>
      </p:sp>
      <p:sp>
        <p:nvSpPr>
          <p:cNvPr id="555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923C36-7ADA-5543-843D-53DA2FF60BA5}"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57794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DF067-7B3D-E04C-9E62-4EDFA3C271E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580221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It is based in history as you can visit the tomb today to see it for yourself.</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53228682-63DA-DE4B-8A91-060703ECCFCA}" type="slidenum">
              <a:rPr lang="en-US"/>
              <a:pPr>
                <a:defRPr/>
              </a:pPr>
              <a:t>62</a:t>
            </a:fld>
            <a:endParaRPr lang="en-US"/>
          </a:p>
        </p:txBody>
      </p:sp>
    </p:spTree>
    <p:extLst>
      <p:ext uri="{BB962C8B-B14F-4D97-AF65-F5344CB8AC3E}">
        <p14:creationId xmlns:p14="http://schemas.microsoft.com/office/powerpoint/2010/main" val="15731887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It’s not an issue as much as it is a Person—the Person of Jesus Christ of Nazareth</a:t>
            </a:r>
            <a:r>
              <a:rPr lang="en-SG" sz="1200" kern="1200">
                <a:solidFill>
                  <a:schemeClr val="tx1"/>
                </a:solidFill>
                <a:effectLst/>
                <a:latin typeface="Arial" charset="0"/>
                <a:ea typeface="ヒラギノ角ゴ Pro W3" pitchFamily="80" charset="-128"/>
                <a:cs typeface="ヒラギノ角ゴ Pro W3" pitchFamily="-111" charset="-128"/>
              </a:rPr>
              <a:t>.</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Jesus came alive and never died since.  That means that he is as alive today as you or me.  It also means that as God himself he can change your life as a living Saviour</a:t>
            </a:r>
            <a:r>
              <a:rPr lang="en-SG" sz="1200" kern="1200">
                <a:solidFill>
                  <a:schemeClr val="tx1"/>
                </a:solidFill>
                <a:effectLst/>
                <a:latin typeface="Arial" charset="0"/>
                <a:ea typeface="ヒラギノ角ゴ Pro W3" pitchFamily="80" charset="-128"/>
                <a:cs typeface="ヒラギノ角ゴ Pro W3" pitchFamily="-111" charset="-128"/>
              </a:rPr>
              <a:t>.</a:t>
            </a:r>
            <a:endParaRPr lang="en-US"/>
          </a:p>
        </p:txBody>
      </p:sp>
      <p:sp>
        <p:nvSpPr>
          <p:cNvPr id="4" name="Slide Number Placeholder 3"/>
          <p:cNvSpPr>
            <a:spLocks noGrp="1"/>
          </p:cNvSpPr>
          <p:nvPr>
            <p:ph type="sldNum" sz="quarter" idx="10"/>
          </p:nvPr>
        </p:nvSpPr>
        <p:spPr/>
        <p:txBody>
          <a:bodyPr/>
          <a:lstStyle/>
          <a:p>
            <a:pPr>
              <a:defRPr/>
            </a:pPr>
            <a:fld id="{53228682-63DA-DE4B-8A91-060703ECCFCA}" type="slidenum">
              <a:rPr lang="en-US"/>
              <a:pPr>
                <a:defRPr/>
              </a:pPr>
              <a:t>64</a:t>
            </a:fld>
            <a:endParaRPr lang="en-US"/>
          </a:p>
        </p:txBody>
      </p:sp>
    </p:spTree>
    <p:extLst>
      <p:ext uri="{BB962C8B-B14F-4D97-AF65-F5344CB8AC3E}">
        <p14:creationId xmlns:p14="http://schemas.microsoft.com/office/powerpoint/2010/main" val="743113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As he reached out his hand to give his followers bread, so he is reaching out to give you himself as the True Bread from heaven right now. Will you accept him?</a:t>
            </a:r>
            <a:r>
              <a:rPr lang="en-SG">
                <a:effectLst/>
              </a:rPr>
              <a:t> </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TP Topical Preaching link address</a:t>
            </a:r>
          </a:p>
        </p:txBody>
      </p:sp>
    </p:spTree>
    <p:extLst>
      <p:ext uri="{BB962C8B-B14F-4D97-AF65-F5344CB8AC3E}">
        <p14:creationId xmlns:p14="http://schemas.microsoft.com/office/powerpoint/2010/main" val="330663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ヒラギノ角ゴ Pro W3" pitchFamily="80" charset="-128"/>
                <a:cs typeface="ヒラギノ角ゴ Pro W3" pitchFamily="-111" charset="-128"/>
              </a:rPr>
              <a:t>No other religion makes a claim of an empty tomb for its founder. </a:t>
            </a:r>
            <a:endParaRPr lang="en-US"/>
          </a:p>
        </p:txBody>
      </p:sp>
      <p:sp>
        <p:nvSpPr>
          <p:cNvPr id="4" name="Slide Number Placeholder 3"/>
          <p:cNvSpPr>
            <a:spLocks noGrp="1"/>
          </p:cNvSpPr>
          <p:nvPr>
            <p:ph type="sldNum" sz="quarter" idx="10"/>
          </p:nvPr>
        </p:nvSpPr>
        <p:spPr/>
        <p:txBody>
          <a:bodyPr/>
          <a:lstStyle/>
          <a:p>
            <a:pPr>
              <a:defRPr/>
            </a:pPr>
            <a:fld id="{53228682-63DA-DE4B-8A91-060703ECCFCA}" type="slidenum">
              <a:rPr lang="en-US"/>
              <a:pPr>
                <a:defRPr/>
              </a:pPr>
              <a:t>7</a:t>
            </a:fld>
            <a:endParaRPr lang="en-US"/>
          </a:p>
        </p:txBody>
      </p:sp>
    </p:spTree>
    <p:extLst>
      <p:ext uri="{BB962C8B-B14F-4D97-AF65-F5344CB8AC3E}">
        <p14:creationId xmlns:p14="http://schemas.microsoft.com/office/powerpoint/2010/main" val="213580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425F2-FA93-5041-89AE-1E4B7A12144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297981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765491-4330-D843-9876-5BBE4E6A5E54}"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58640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E51DB3-8723-FC49-A946-EBD55B981BDD}" type="slidenum">
              <a:rPr lang="en-US"/>
              <a:pPr>
                <a:defRPr/>
              </a:pPr>
              <a:t>‹#›</a:t>
            </a:fld>
            <a:endParaRPr lang="en-US"/>
          </a:p>
        </p:txBody>
      </p:sp>
    </p:spTree>
    <p:extLst>
      <p:ext uri="{BB962C8B-B14F-4D97-AF65-F5344CB8AC3E}">
        <p14:creationId xmlns:p14="http://schemas.microsoft.com/office/powerpoint/2010/main" val="108197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89AA0F-0021-E742-8E73-BCC78383B03C}" type="slidenum">
              <a:rPr lang="en-US"/>
              <a:pPr>
                <a:defRPr/>
              </a:pPr>
              <a:t>‹#›</a:t>
            </a:fld>
            <a:endParaRPr lang="en-US"/>
          </a:p>
        </p:txBody>
      </p:sp>
    </p:spTree>
    <p:extLst>
      <p:ext uri="{BB962C8B-B14F-4D97-AF65-F5344CB8AC3E}">
        <p14:creationId xmlns:p14="http://schemas.microsoft.com/office/powerpoint/2010/main" val="240973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A08849-BFD9-EB4E-92BB-F4774EABB263}" type="slidenum">
              <a:rPr lang="en-US"/>
              <a:pPr>
                <a:defRPr/>
              </a:pPr>
              <a:t>‹#›</a:t>
            </a:fld>
            <a:endParaRPr lang="en-US"/>
          </a:p>
        </p:txBody>
      </p:sp>
    </p:spTree>
    <p:extLst>
      <p:ext uri="{BB962C8B-B14F-4D97-AF65-F5344CB8AC3E}">
        <p14:creationId xmlns:p14="http://schemas.microsoft.com/office/powerpoint/2010/main" val="1005683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8912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6291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08926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56906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89811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31196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83159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2875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75FEDC-D72F-7143-8243-AD812BD8F9FB}" type="slidenum">
              <a:rPr lang="en-US"/>
              <a:pPr>
                <a:defRPr/>
              </a:pPr>
              <a:t>‹#›</a:t>
            </a:fld>
            <a:endParaRPr lang="en-US"/>
          </a:p>
        </p:txBody>
      </p:sp>
    </p:spTree>
    <p:extLst>
      <p:ext uri="{BB962C8B-B14F-4D97-AF65-F5344CB8AC3E}">
        <p14:creationId xmlns:p14="http://schemas.microsoft.com/office/powerpoint/2010/main" val="1596279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4902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21269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71329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88155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84238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E51DB3-8723-FC49-A946-EBD55B981B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11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75FEDC-D72F-7143-8243-AD812BD8F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062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BB421-A7F8-B244-A468-C9443829AC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714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A4D760-741A-1C4B-85C5-9D5BC51527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085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8EDB614-28FD-A147-9496-AD92F424F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108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BB421-A7F8-B244-A468-C9443829AC44}" type="slidenum">
              <a:rPr lang="en-US"/>
              <a:pPr>
                <a:defRPr/>
              </a:pPr>
              <a:t>‹#›</a:t>
            </a:fld>
            <a:endParaRPr lang="en-US"/>
          </a:p>
        </p:txBody>
      </p:sp>
    </p:spTree>
    <p:extLst>
      <p:ext uri="{BB962C8B-B14F-4D97-AF65-F5344CB8AC3E}">
        <p14:creationId xmlns:p14="http://schemas.microsoft.com/office/powerpoint/2010/main" val="4022123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2564EC-B8E6-004C-845B-61D994B655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96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D2D410-D33F-6D48-B53E-8C396C42C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793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349A70-CDB2-C74D-AFFE-480D8AE470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1644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A1F57B-140A-0141-B9F8-F6980D0451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069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89AA0F-0021-E742-8E73-BCC78383B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189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A08849-BFD9-EB4E-92BB-F4774EABB2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188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027587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4027441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701905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32277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A4D760-741A-1C4B-85C5-9D5BC5152703}" type="slidenum">
              <a:rPr lang="en-US"/>
              <a:pPr>
                <a:defRPr/>
              </a:pPr>
              <a:t>‹#›</a:t>
            </a:fld>
            <a:endParaRPr lang="en-US"/>
          </a:p>
        </p:txBody>
      </p:sp>
    </p:spTree>
    <p:extLst>
      <p:ext uri="{BB962C8B-B14F-4D97-AF65-F5344CB8AC3E}">
        <p14:creationId xmlns:p14="http://schemas.microsoft.com/office/powerpoint/2010/main" val="2056067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255076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62599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192925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945365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667311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433074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362972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4174780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619728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407670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EDB614-28FD-A147-9496-AD92F424F9DF}" type="slidenum">
              <a:rPr lang="en-US"/>
              <a:pPr>
                <a:defRPr/>
              </a:pPr>
              <a:t>‹#›</a:t>
            </a:fld>
            <a:endParaRPr lang="en-US"/>
          </a:p>
        </p:txBody>
      </p:sp>
    </p:spTree>
    <p:extLst>
      <p:ext uri="{BB962C8B-B14F-4D97-AF65-F5344CB8AC3E}">
        <p14:creationId xmlns:p14="http://schemas.microsoft.com/office/powerpoint/2010/main" val="11758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2564EC-B8E6-004C-845B-61D994B65581}" type="slidenum">
              <a:rPr lang="en-US"/>
              <a:pPr>
                <a:defRPr/>
              </a:pPr>
              <a:t>‹#›</a:t>
            </a:fld>
            <a:endParaRPr lang="en-US"/>
          </a:p>
        </p:txBody>
      </p:sp>
    </p:spTree>
    <p:extLst>
      <p:ext uri="{BB962C8B-B14F-4D97-AF65-F5344CB8AC3E}">
        <p14:creationId xmlns:p14="http://schemas.microsoft.com/office/powerpoint/2010/main" val="3373045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D2D410-D33F-6D48-B53E-8C396C42CC21}" type="slidenum">
              <a:rPr lang="en-US"/>
              <a:pPr>
                <a:defRPr/>
              </a:pPr>
              <a:t>‹#›</a:t>
            </a:fld>
            <a:endParaRPr lang="en-US"/>
          </a:p>
        </p:txBody>
      </p:sp>
    </p:spTree>
    <p:extLst>
      <p:ext uri="{BB962C8B-B14F-4D97-AF65-F5344CB8AC3E}">
        <p14:creationId xmlns:p14="http://schemas.microsoft.com/office/powerpoint/2010/main" val="4080332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349A70-CDB2-C74D-AFFE-480D8AE4701C}" type="slidenum">
              <a:rPr lang="en-US"/>
              <a:pPr>
                <a:defRPr/>
              </a:pPr>
              <a:t>‹#›</a:t>
            </a:fld>
            <a:endParaRPr lang="en-US"/>
          </a:p>
        </p:txBody>
      </p:sp>
    </p:spTree>
    <p:extLst>
      <p:ext uri="{BB962C8B-B14F-4D97-AF65-F5344CB8AC3E}">
        <p14:creationId xmlns:p14="http://schemas.microsoft.com/office/powerpoint/2010/main" val="335535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1F57B-140A-0141-B9F8-F6980D0451B0}" type="slidenum">
              <a:rPr lang="en-US"/>
              <a:pPr>
                <a:defRPr/>
              </a:pPr>
              <a:t>‹#›</a:t>
            </a:fld>
            <a:endParaRPr lang="en-US"/>
          </a:p>
        </p:txBody>
      </p:sp>
    </p:spTree>
    <p:extLst>
      <p:ext uri="{BB962C8B-B14F-4D97-AF65-F5344CB8AC3E}">
        <p14:creationId xmlns:p14="http://schemas.microsoft.com/office/powerpoint/2010/main" val="228060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0983B115-334A-8249-83B2-3619816E55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2450180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0983B115-334A-8249-83B2-3619816E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65923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286728497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20188471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36.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3.jpeg"/><Relationship Id="rId7" Type="http://schemas.openxmlformats.org/officeDocument/2006/relationships/diagramColors" Target="../diagrams/colors3.xml"/><Relationship Id="rId2" Type="http://schemas.openxmlformats.org/officeDocument/2006/relationships/image" Target="../media/image62.jpeg"/><Relationship Id="rId1" Type="http://schemas.openxmlformats.org/officeDocument/2006/relationships/slideLayout" Target="../slideLayouts/slideLayout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9.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80512" cy="5246007"/>
          </a:xfrm>
          <a:prstGeom prst="rect">
            <a:avLst/>
          </a:prstGeom>
        </p:spPr>
      </p:pic>
      <p:sp>
        <p:nvSpPr>
          <p:cNvPr id="2" name="Title 1"/>
          <p:cNvSpPr>
            <a:spLocks noGrp="1"/>
          </p:cNvSpPr>
          <p:nvPr>
            <p:ph type="ctrTitle"/>
          </p:nvPr>
        </p:nvSpPr>
        <p:spPr>
          <a:xfrm>
            <a:off x="1187624" y="0"/>
            <a:ext cx="6629400" cy="2609850"/>
          </a:xfrm>
        </p:spPr>
        <p:txBody>
          <a:bodyPr/>
          <a:lstStyle/>
          <a:p>
            <a:pPr>
              <a:defRPr/>
            </a:pPr>
            <a:r>
              <a:rPr lang="zh-CN" altLang="en-US" sz="8000" b="1" i="1" dirty="0">
                <a:effectLst>
                  <a:glow rad="101600">
                    <a:schemeClr val="tx1">
                      <a:alpha val="75000"/>
                    </a:schemeClr>
                  </a:glow>
                </a:effectLst>
                <a:latin typeface="Alan Den" charset="0"/>
                <a:ea typeface="ヒラギノ角ゴ Pro W3" charset="0"/>
                <a:cs typeface="Alan Den" charset="0"/>
              </a:rPr>
              <a:t>谁搬了石头</a:t>
            </a:r>
            <a:r>
              <a:rPr lang="en-US" altLang="zh-CN" sz="8000" b="1" i="1" dirty="0">
                <a:effectLst>
                  <a:glow rad="101600">
                    <a:schemeClr val="tx1">
                      <a:alpha val="75000"/>
                    </a:schemeClr>
                  </a:glow>
                </a:effectLst>
                <a:latin typeface="Alan Den" charset="0"/>
                <a:ea typeface="ヒラギノ角ゴ Pro W3" charset="0"/>
                <a:cs typeface="Alan Den" charset="0"/>
              </a:rPr>
              <a:t>?</a:t>
            </a:r>
            <a:r>
              <a:rPr lang="zh-CN" altLang="en-US" sz="8000" b="1" i="1" dirty="0">
                <a:effectLst>
                  <a:glow rad="101600">
                    <a:schemeClr val="tx1">
                      <a:alpha val="75000"/>
                    </a:schemeClr>
                  </a:glow>
                </a:effectLst>
                <a:latin typeface="Alan Den" charset="0"/>
                <a:ea typeface="ヒラギノ角ゴ Pro W3" charset="0"/>
                <a:cs typeface="Alan Den" charset="0"/>
              </a:rPr>
              <a:t> </a:t>
            </a:r>
            <a:endParaRPr lang="en-US" dirty="0">
              <a:effectLst>
                <a:glow rad="101600">
                  <a:schemeClr val="tx1">
                    <a:alpha val="75000"/>
                  </a:schemeClr>
                </a:glow>
              </a:effectLst>
              <a:latin typeface="Arial" charset="0"/>
              <a:ea typeface="ヒラギノ角ゴ Pro W3" charset="0"/>
              <a:cs typeface="ヒラギノ角ゴ Pro W3" charset="0"/>
            </a:endParaRPr>
          </a:p>
        </p:txBody>
      </p:sp>
      <p:sp>
        <p:nvSpPr>
          <p:cNvPr id="5" name="Rectangle 4"/>
          <p:cNvSpPr txBox="1">
            <a:spLocks noChangeArrowheads="1"/>
          </p:cNvSpPr>
          <p:nvPr/>
        </p:nvSpPr>
        <p:spPr bwMode="auto">
          <a:xfrm>
            <a:off x="1" y="5301208"/>
            <a:ext cx="9144000" cy="6477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zh-CN" altLang="en-US" sz="3600" b="1" i="1" kern="0" dirty="0">
                <a:solidFill>
                  <a:srgbClr val="FFFFFF"/>
                </a:solidFill>
                <a:effectLst>
                  <a:glow rad="254000">
                    <a:srgbClr val="000000">
                      <a:alpha val="75000"/>
                    </a:srgbClr>
                  </a:glow>
                </a:effectLst>
                <a:latin typeface="Arial"/>
                <a:ea typeface="Osaka" charset="0"/>
                <a:cs typeface="Osaka" charset="0"/>
              </a:rPr>
              <a:t>专题讯息 </a:t>
            </a:r>
            <a:endParaRPr lang="en-US" sz="3600" i="1" kern="0" dirty="0">
              <a:solidFill>
                <a:srgbClr val="FFFFFF"/>
              </a:solidFill>
              <a:effectLst>
                <a:glow rad="254000">
                  <a:srgbClr val="000000">
                    <a:alpha val="75000"/>
                  </a:srgbClr>
                </a:glow>
              </a:effectLst>
              <a:latin typeface="Arial"/>
              <a:ea typeface="Osaka" charset="0"/>
              <a:cs typeface="Osaka" charset="0"/>
            </a:endParaRPr>
          </a:p>
        </p:txBody>
      </p:sp>
      <p:sp>
        <p:nvSpPr>
          <p:cNvPr id="40964" name="Rectangle 4"/>
          <p:cNvSpPr txBox="1">
            <a:spLocks noChangeArrowheads="1"/>
          </p:cNvSpPr>
          <p:nvPr/>
        </p:nvSpPr>
        <p:spPr bwMode="auto">
          <a:xfrm>
            <a:off x="-36513" y="6383656"/>
            <a:ext cx="9180513" cy="50609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000" b="1" dirty="0">
                <a:solidFill>
                  <a:srgbClr val="FFFFFF"/>
                </a:solidFill>
                <a:ea typeface="Osaka" charset="0"/>
                <a:cs typeface="Osaka" charset="0"/>
              </a:rPr>
              <a:t>Crossroads International Church Singapore • CICFamily.com</a:t>
            </a:r>
            <a:endParaRPr lang="en-US" sz="2000" dirty="0">
              <a:solidFill>
                <a:srgbClr val="FFFFFF"/>
              </a:solidFill>
              <a:ea typeface="Osaka" charset="0"/>
              <a:cs typeface="Osaka" charset="0"/>
            </a:endParaRPr>
          </a:p>
        </p:txBody>
      </p:sp>
      <p:sp>
        <p:nvSpPr>
          <p:cNvPr id="10" name="Text Box 6">
            <a:extLst>
              <a:ext uri="{FF2B5EF4-FFF2-40B4-BE49-F238E27FC236}">
                <a16:creationId xmlns:a16="http://schemas.microsoft.com/office/drawing/2014/main" id="{1E03FB70-F6AD-9B42-985D-5167F6DC031B}"/>
              </a:ext>
            </a:extLst>
          </p:cNvPr>
          <p:cNvSpPr txBox="1">
            <a:spLocks noChangeArrowheads="1"/>
          </p:cNvSpPr>
          <p:nvPr/>
        </p:nvSpPr>
        <p:spPr bwMode="auto">
          <a:xfrm>
            <a:off x="-36513" y="6004134"/>
            <a:ext cx="9252519" cy="474344"/>
          </a:xfrm>
          <a:prstGeom prst="rect">
            <a:avLst/>
          </a:prstGeom>
          <a:solidFill>
            <a:srgbClr val="000000"/>
          </a:solidFill>
          <a:ln w="9525">
            <a:noFill/>
            <a:miter lim="800000"/>
            <a:headEnd/>
            <a:tailEnd/>
          </a:ln>
          <a:effectLst/>
        </p:spPr>
        <p:txBody>
          <a:bodyPr lIns="91430" tIns="45715" rIns="91430" bIns="45715"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5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08823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 am the resurrection and the life." —Jesus</a:t>
            </a:r>
          </a:p>
        </p:txBody>
      </p:sp>
      <p:pic>
        <p:nvPicPr>
          <p:cNvPr id="2" name="Picture 1"/>
          <p:cNvPicPr>
            <a:picLocks noChangeAspect="1"/>
          </p:cNvPicPr>
          <p:nvPr/>
        </p:nvPicPr>
        <p:blipFill>
          <a:blip r:embed="rId3"/>
          <a:stretch>
            <a:fillRect/>
          </a:stretch>
        </p:blipFill>
        <p:spPr>
          <a:xfrm>
            <a:off x="0" y="2092152"/>
            <a:ext cx="9144000" cy="4748185"/>
          </a:xfrm>
          <a:prstGeom prst="rect">
            <a:avLst/>
          </a:prstGeom>
        </p:spPr>
      </p:pic>
    </p:spTree>
    <p:extLst>
      <p:ext uri="{BB962C8B-B14F-4D97-AF65-F5344CB8AC3E}">
        <p14:creationId xmlns:p14="http://schemas.microsoft.com/office/powerpoint/2010/main" val="3612841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32000" y="1517352"/>
            <a:ext cx="5080000" cy="5080000"/>
          </a:xfrm>
          <a:prstGeom prst="rect">
            <a:avLst/>
          </a:prstGeom>
        </p:spPr>
      </p:pic>
      <p:sp>
        <p:nvSpPr>
          <p:cNvPr id="2" name="Oval 1">
            <a:extLst>
              <a:ext uri="{FF2B5EF4-FFF2-40B4-BE49-F238E27FC236}">
                <a16:creationId xmlns:a16="http://schemas.microsoft.com/office/drawing/2014/main" id="{D1CE9753-8760-0242-8200-7BAE932C29FF}"/>
              </a:ext>
            </a:extLst>
          </p:cNvPr>
          <p:cNvSpPr/>
          <p:nvPr/>
        </p:nvSpPr>
        <p:spPr bwMode="auto">
          <a:xfrm>
            <a:off x="2460836" y="2060848"/>
            <a:ext cx="4222328" cy="4032448"/>
          </a:xfrm>
          <a:prstGeom prst="ellipse">
            <a:avLst/>
          </a:prstGeom>
          <a:solidFill>
            <a:srgbClr val="642A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80" charset="-128"/>
            </a:endParaRPr>
          </a:p>
        </p:txBody>
      </p:sp>
      <p:sp>
        <p:nvSpPr>
          <p:cNvPr id="43009" name="Title 1"/>
          <p:cNvSpPr>
            <a:spLocks noGrp="1"/>
          </p:cNvSpPr>
          <p:nvPr>
            <p:ph type="title"/>
          </p:nvPr>
        </p:nvSpPr>
        <p:spPr>
          <a:xfrm>
            <a:off x="0" y="116632"/>
            <a:ext cx="9144000" cy="1143000"/>
          </a:xfrm>
        </p:spPr>
        <p:txBody>
          <a:bodyPr/>
          <a:lstStyle/>
          <a:p>
            <a:r>
              <a:rPr lang="zh-CN" altLang="en-US" b="1" dirty="0"/>
              <a:t>六个事实 </a:t>
            </a:r>
            <a:endParaRPr lang="en-US" b="1" dirty="0">
              <a:latin typeface="Arial" charset="0"/>
              <a:ea typeface="ヒラギノ角ゴ Pro W3" charset="0"/>
              <a:cs typeface="ヒラギノ角ゴ Pro W3" charset="0"/>
            </a:endParaRPr>
          </a:p>
        </p:txBody>
      </p:sp>
      <p:sp>
        <p:nvSpPr>
          <p:cNvPr id="5" name="Title 1">
            <a:extLst>
              <a:ext uri="{FF2B5EF4-FFF2-40B4-BE49-F238E27FC236}">
                <a16:creationId xmlns:a16="http://schemas.microsoft.com/office/drawing/2014/main" id="{65A0685C-1D7A-8B4D-B449-1D87F0137E3F}"/>
              </a:ext>
            </a:extLst>
          </p:cNvPr>
          <p:cNvSpPr txBox="1">
            <a:spLocks/>
          </p:cNvSpPr>
          <p:nvPr/>
        </p:nvSpPr>
        <p:spPr bwMode="auto">
          <a:xfrm rot="21002664">
            <a:off x="-45720" y="2060848"/>
            <a:ext cx="9144000" cy="3816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altLang="zh-CN" sz="8000" b="1" kern="0" dirty="0">
                <a:solidFill>
                  <a:schemeClr val="bg1"/>
                </a:solidFill>
              </a:rPr>
              <a:t>JUST </a:t>
            </a:r>
            <a:br>
              <a:rPr lang="en-US" altLang="zh-CN" sz="8000" b="1" kern="0" dirty="0">
                <a:solidFill>
                  <a:schemeClr val="bg1"/>
                </a:solidFill>
              </a:rPr>
            </a:br>
            <a:r>
              <a:rPr lang="en-US" altLang="zh-CN" sz="8000" b="1" kern="0" dirty="0">
                <a:solidFill>
                  <a:schemeClr val="bg1"/>
                </a:solidFill>
              </a:rPr>
              <a:t>THE </a:t>
            </a:r>
            <a:br>
              <a:rPr lang="en-US" altLang="zh-CN" sz="8000" b="1" kern="0" dirty="0">
                <a:solidFill>
                  <a:schemeClr val="bg1"/>
                </a:solidFill>
              </a:rPr>
            </a:br>
            <a:r>
              <a:rPr lang="en-US" altLang="zh-CN" sz="8000" b="1" kern="0" dirty="0">
                <a:solidFill>
                  <a:schemeClr val="bg1"/>
                </a:solidFill>
              </a:rPr>
              <a:t>FACTS</a:t>
            </a:r>
            <a:endParaRPr lang="en-US" sz="8000" b="1" kern="0" dirty="0">
              <a:solidFill>
                <a:schemeClr val="bg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73391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78850" name="Title 1"/>
          <p:cNvSpPr>
            <a:spLocks noGrp="1"/>
          </p:cNvSpPr>
          <p:nvPr>
            <p:ph type="title"/>
          </p:nvPr>
        </p:nvSpPr>
        <p:spPr>
          <a:xfrm>
            <a:off x="-3312" y="0"/>
            <a:ext cx="9147312" cy="836712"/>
          </a:xfrm>
        </p:spPr>
        <p:txBody>
          <a:bodyPr anchor="t"/>
          <a:lstStyle/>
          <a:p>
            <a:r>
              <a:rPr lang="en-US" b="1">
                <a:solidFill>
                  <a:schemeClr val="bg1"/>
                </a:solidFill>
                <a:latin typeface="Arial" charset="0"/>
                <a:ea typeface="ヒラギノ角ゴ Pro W3" charset="0"/>
                <a:cs typeface="ヒラギノ角ゴ Pro W3" charset="0"/>
              </a:rPr>
              <a:t>Thinking people consider important matters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39109" y="2836952"/>
            <a:ext cx="5181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 y="1462177"/>
            <a:ext cx="4117975" cy="537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839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300" y="0"/>
            <a:ext cx="8652867"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事实 </a:t>
            </a:r>
            <a:r>
              <a:rPr lang="en-US" sz="5400" b="1" dirty="0">
                <a:effectLst>
                  <a:glow rad="127000">
                    <a:schemeClr val="tx1"/>
                  </a:glow>
                </a:effectLst>
                <a:latin typeface="Arial" charset="0"/>
                <a:ea typeface="ＭＳ Ｐゴシック" charset="0"/>
                <a:cs typeface="ＭＳ Ｐゴシック" charset="0"/>
              </a:rPr>
              <a:t>1: Jesus was dead.</a:t>
            </a:r>
          </a:p>
        </p:txBody>
      </p:sp>
    </p:spTree>
    <p:extLst>
      <p:ext uri="{BB962C8B-B14F-4D97-AF65-F5344CB8AC3E}">
        <p14:creationId xmlns:p14="http://schemas.microsoft.com/office/powerpoint/2010/main" val="211653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7234" y="-14318"/>
            <a:ext cx="8373278" cy="6949821"/>
          </a:xfrm>
          <a:prstGeom prst="rect">
            <a:avLst/>
          </a:prstGeom>
        </p:spPr>
      </p:pic>
      <p:sp>
        <p:nvSpPr>
          <p:cNvPr id="43009" name="Title 1"/>
          <p:cNvSpPr>
            <a:spLocks noGrp="1"/>
          </p:cNvSpPr>
          <p:nvPr>
            <p:ph type="title"/>
          </p:nvPr>
        </p:nvSpPr>
        <p:spPr>
          <a:xfrm rot="16200000">
            <a:off x="-2895056" y="2858545"/>
            <a:ext cx="6860090" cy="1143000"/>
          </a:xfrm>
          <a:solidFill>
            <a:schemeClr val="tx1"/>
          </a:solidFill>
        </p:spPr>
        <p:txBody>
          <a:bodyPr/>
          <a:lstStyle/>
          <a:p>
            <a:r>
              <a:rPr lang="en-US" sz="6000" b="1">
                <a:solidFill>
                  <a:schemeClr val="bg1"/>
                </a:solidFill>
                <a:latin typeface="Arial" charset="0"/>
                <a:ea typeface="ヒラギノ角ゴ Pro W3" charset="0"/>
                <a:cs typeface="ヒラギノ角ゴ Pro W3" charset="0"/>
              </a:rPr>
              <a:t>Bone &amp; Nail</a:t>
            </a:r>
          </a:p>
        </p:txBody>
      </p:sp>
    </p:spTree>
    <p:extLst>
      <p:ext uri="{BB962C8B-B14F-4D97-AF65-F5344CB8AC3E}">
        <p14:creationId xmlns:p14="http://schemas.microsoft.com/office/powerpoint/2010/main" val="1686510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事实 </a:t>
            </a:r>
            <a:r>
              <a:rPr lang="en-US" sz="5400" b="1" dirty="0">
                <a:effectLst>
                  <a:glow rad="127000">
                    <a:schemeClr val="tx1"/>
                  </a:glow>
                </a:effectLst>
                <a:latin typeface="Arial" charset="0"/>
                <a:ea typeface="ＭＳ Ｐゴシック" charset="0"/>
                <a:cs typeface="ＭＳ Ｐゴシック" charset="0"/>
              </a:rPr>
              <a:t>2: Solid rock tomb </a:t>
            </a:r>
          </a:p>
        </p:txBody>
      </p:sp>
    </p:spTree>
    <p:extLst>
      <p:ext uri="{BB962C8B-B14F-4D97-AF65-F5344CB8AC3E}">
        <p14:creationId xmlns:p14="http://schemas.microsoft.com/office/powerpoint/2010/main" val="2592196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82940"/>
            <a:ext cx="9144000" cy="6098977"/>
          </a:xfrm>
          <a:prstGeom prst="rect">
            <a:avLst/>
          </a:prstGeom>
        </p:spPr>
      </p:pic>
      <p:sp>
        <p:nvSpPr>
          <p:cNvPr id="900098" name="Rectangle 2"/>
          <p:cNvSpPr>
            <a:spLocks noGrp="1" noChangeArrowheads="1"/>
          </p:cNvSpPr>
          <p:nvPr>
            <p:ph type="ctrTitle"/>
          </p:nvPr>
        </p:nvSpPr>
        <p:spPr>
          <a:xfrm>
            <a:off x="0" y="29469"/>
            <a:ext cx="9144000" cy="1023267"/>
          </a:xfrm>
          <a:solidFill>
            <a:srgbClr val="000000"/>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Hewn from Rock</a:t>
            </a:r>
          </a:p>
        </p:txBody>
      </p:sp>
    </p:spTree>
    <p:extLst>
      <p:ext uri="{BB962C8B-B14F-4D97-AF65-F5344CB8AC3E}">
        <p14:creationId xmlns:p14="http://schemas.microsoft.com/office/powerpoint/2010/main" val="39578496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4256" y="332656"/>
            <a:ext cx="4894008" cy="652534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事实 </a:t>
            </a:r>
            <a:r>
              <a:rPr lang="en-US" sz="5400" b="1" dirty="0">
                <a:effectLst>
                  <a:glow rad="127000">
                    <a:schemeClr val="tx1"/>
                  </a:glow>
                </a:effectLst>
                <a:latin typeface="Arial" charset="0"/>
                <a:ea typeface="ＭＳ Ｐゴシック" charset="0"/>
                <a:cs typeface="ＭＳ Ｐゴシック" charset="0"/>
              </a:rPr>
              <a:t>3: Wrapped in 45 kg (100 lbs.) </a:t>
            </a:r>
          </a:p>
        </p:txBody>
      </p:sp>
    </p:spTree>
    <p:extLst>
      <p:ext uri="{BB962C8B-B14F-4D97-AF65-F5344CB8AC3E}">
        <p14:creationId xmlns:p14="http://schemas.microsoft.com/office/powerpoint/2010/main" val="1494463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Jewish Burial Custom</a:t>
            </a:r>
          </a:p>
        </p:txBody>
      </p:sp>
      <p:pic>
        <p:nvPicPr>
          <p:cNvPr id="2" name="Picture 1"/>
          <p:cNvPicPr>
            <a:picLocks noChangeAspect="1"/>
          </p:cNvPicPr>
          <p:nvPr/>
        </p:nvPicPr>
        <p:blipFill>
          <a:blip r:embed="rId3"/>
          <a:stretch>
            <a:fillRect/>
          </a:stretch>
        </p:blipFill>
        <p:spPr>
          <a:xfrm>
            <a:off x="899592" y="1052736"/>
            <a:ext cx="7056784" cy="5466115"/>
          </a:xfrm>
          <a:prstGeom prst="rect">
            <a:avLst/>
          </a:prstGeom>
        </p:spPr>
      </p:pic>
    </p:spTree>
    <p:extLst>
      <p:ext uri="{BB962C8B-B14F-4D97-AF65-F5344CB8AC3E}">
        <p14:creationId xmlns:p14="http://schemas.microsoft.com/office/powerpoint/2010/main" val="32237465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事实 </a:t>
            </a:r>
            <a:r>
              <a:rPr lang="en-US" sz="5400" b="1" dirty="0">
                <a:effectLst>
                  <a:glow rad="127000">
                    <a:schemeClr val="tx1"/>
                  </a:glow>
                </a:effectLst>
                <a:latin typeface="Arial" charset="0"/>
                <a:ea typeface="ＭＳ Ｐゴシック" charset="0"/>
                <a:cs typeface="ＭＳ Ｐゴシック" charset="0"/>
              </a:rPr>
              <a:t>4: 2-ton stone</a:t>
            </a:r>
          </a:p>
        </p:txBody>
      </p:sp>
      <p:pic>
        <p:nvPicPr>
          <p:cNvPr id="2" name="Picture 1"/>
          <p:cNvPicPr>
            <a:picLocks noChangeAspect="1"/>
          </p:cNvPicPr>
          <p:nvPr/>
        </p:nvPicPr>
        <p:blipFill>
          <a:blip r:embed="rId3"/>
          <a:stretch>
            <a:fillRect/>
          </a:stretch>
        </p:blipFill>
        <p:spPr>
          <a:xfrm>
            <a:off x="-180528" y="1484784"/>
            <a:ext cx="9755923" cy="3456384"/>
          </a:xfrm>
          <a:prstGeom prst="rect">
            <a:avLst/>
          </a:prstGeom>
        </p:spPr>
      </p:pic>
    </p:spTree>
    <p:extLst>
      <p:ext uri="{BB962C8B-B14F-4D97-AF65-F5344CB8AC3E}">
        <p14:creationId xmlns:p14="http://schemas.microsoft.com/office/powerpoint/2010/main" val="1494463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Matthew 28 Eyewitness Account</a:t>
            </a:r>
          </a:p>
        </p:txBody>
      </p:sp>
      <p:pic>
        <p:nvPicPr>
          <p:cNvPr id="2" name="Picture 1"/>
          <p:cNvPicPr>
            <a:picLocks noChangeAspect="1"/>
          </p:cNvPicPr>
          <p:nvPr/>
        </p:nvPicPr>
        <p:blipFill>
          <a:blip r:embed="rId3"/>
          <a:stretch>
            <a:fillRect/>
          </a:stretch>
        </p:blipFill>
        <p:spPr>
          <a:xfrm>
            <a:off x="1259632" y="1147774"/>
            <a:ext cx="6593407" cy="5710226"/>
          </a:xfrm>
          <a:prstGeom prst="rect">
            <a:avLst/>
          </a:prstGeom>
        </p:spPr>
      </p:pic>
    </p:spTree>
    <p:extLst>
      <p:ext uri="{BB962C8B-B14F-4D97-AF65-F5344CB8AC3E}">
        <p14:creationId xmlns:p14="http://schemas.microsoft.com/office/powerpoint/2010/main" val="338951805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stone was rolled uphill!</a:t>
            </a:r>
          </a:p>
        </p:txBody>
      </p:sp>
      <p:pic>
        <p:nvPicPr>
          <p:cNvPr id="2" name="Picture 1"/>
          <p:cNvPicPr>
            <a:picLocks noChangeAspect="1"/>
          </p:cNvPicPr>
          <p:nvPr/>
        </p:nvPicPr>
        <p:blipFill>
          <a:blip r:embed="rId3"/>
          <a:stretch>
            <a:fillRect/>
          </a:stretch>
        </p:blipFill>
        <p:spPr>
          <a:xfrm>
            <a:off x="0" y="1028700"/>
            <a:ext cx="9144000" cy="4800600"/>
          </a:xfrm>
          <a:prstGeom prst="rect">
            <a:avLst/>
          </a:prstGeom>
        </p:spPr>
      </p:pic>
    </p:spTree>
    <p:extLst>
      <p:ext uri="{BB962C8B-B14F-4D97-AF65-F5344CB8AC3E}">
        <p14:creationId xmlns:p14="http://schemas.microsoft.com/office/powerpoint/2010/main" val="6190448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事实 </a:t>
            </a:r>
            <a:r>
              <a:rPr lang="en-US" sz="5400" b="1" dirty="0">
                <a:effectLst>
                  <a:glow rad="127000">
                    <a:schemeClr val="tx1"/>
                  </a:glow>
                </a:effectLst>
                <a:latin typeface="Arial" charset="0"/>
                <a:ea typeface="ＭＳ Ｐゴシック" charset="0"/>
                <a:cs typeface="ＭＳ Ｐゴシック" charset="0"/>
              </a:rPr>
              <a:t>5: Roman guard</a:t>
            </a:r>
          </a:p>
        </p:txBody>
      </p:sp>
      <p:pic>
        <p:nvPicPr>
          <p:cNvPr id="2" name="Picture 1"/>
          <p:cNvPicPr>
            <a:picLocks noChangeAspect="1"/>
          </p:cNvPicPr>
          <p:nvPr/>
        </p:nvPicPr>
        <p:blipFill>
          <a:blip r:embed="rId3"/>
          <a:stretch>
            <a:fillRect/>
          </a:stretch>
        </p:blipFill>
        <p:spPr>
          <a:xfrm>
            <a:off x="825120" y="1268761"/>
            <a:ext cx="7334432" cy="5586392"/>
          </a:xfrm>
          <a:prstGeom prst="rect">
            <a:avLst/>
          </a:prstGeom>
        </p:spPr>
      </p:pic>
    </p:spTree>
    <p:extLst>
      <p:ext uri="{BB962C8B-B14F-4D97-AF65-F5344CB8AC3E}">
        <p14:creationId xmlns:p14="http://schemas.microsoft.com/office/powerpoint/2010/main" val="1989850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380" y="-675456"/>
            <a:ext cx="7870997" cy="792088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事实 </a:t>
            </a:r>
            <a:r>
              <a:rPr lang="en-US" sz="5400" b="1" dirty="0">
                <a:effectLst>
                  <a:glow rad="127000">
                    <a:schemeClr val="tx1"/>
                  </a:glow>
                </a:effectLst>
                <a:latin typeface="Arial" charset="0"/>
                <a:ea typeface="ＭＳ Ｐゴシック" charset="0"/>
                <a:cs typeface="ＭＳ Ｐゴシック" charset="0"/>
              </a:rPr>
              <a:t>5: Roman guard</a:t>
            </a:r>
          </a:p>
        </p:txBody>
      </p:sp>
    </p:spTree>
    <p:extLst>
      <p:ext uri="{BB962C8B-B14F-4D97-AF65-F5344CB8AC3E}">
        <p14:creationId xmlns:p14="http://schemas.microsoft.com/office/powerpoint/2010/main" val="248755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Facts</a:t>
            </a:r>
          </a:p>
        </p:txBody>
      </p:sp>
      <p:pic>
        <p:nvPicPr>
          <p:cNvPr id="4" name="Picture 3"/>
          <p:cNvPicPr>
            <a:picLocks noChangeAspect="1"/>
          </p:cNvPicPr>
          <p:nvPr/>
        </p:nvPicPr>
        <p:blipFill>
          <a:blip r:embed="rId3"/>
          <a:stretch>
            <a:fillRect/>
          </a:stretch>
        </p:blipFill>
        <p:spPr>
          <a:xfrm>
            <a:off x="2463800" y="0"/>
            <a:ext cx="4203658" cy="6858000"/>
          </a:xfrm>
          <a:prstGeom prst="rect">
            <a:avLst/>
          </a:prstGeom>
        </p:spPr>
      </p:pic>
    </p:spTree>
    <p:extLst>
      <p:ext uri="{BB962C8B-B14F-4D97-AF65-F5344CB8AC3E}">
        <p14:creationId xmlns:p14="http://schemas.microsoft.com/office/powerpoint/2010/main" val="134180680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事实 </a:t>
            </a:r>
            <a:r>
              <a:rPr lang="en-US" sz="5400" b="1" dirty="0">
                <a:effectLst>
                  <a:glow rad="127000">
                    <a:schemeClr val="tx1"/>
                  </a:glow>
                </a:effectLst>
                <a:latin typeface="Arial" charset="0"/>
                <a:ea typeface="ＭＳ Ｐゴシック" charset="0"/>
                <a:cs typeface="ＭＳ Ｐゴシック" charset="0"/>
              </a:rPr>
              <a:t>5: Roman guard</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4463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事实 </a:t>
            </a:r>
            <a:r>
              <a:rPr lang="en-US" sz="5400" b="1" dirty="0">
                <a:effectLst>
                  <a:glow rad="127000">
                    <a:schemeClr val="tx1"/>
                  </a:glow>
                </a:effectLst>
                <a:latin typeface="Arial" charset="0"/>
                <a:ea typeface="ＭＳ Ｐゴシック" charset="0"/>
                <a:cs typeface="ＭＳ Ｐゴシック" charset="0"/>
              </a:rPr>
              <a:t>6: Seal with signet</a:t>
            </a:r>
          </a:p>
        </p:txBody>
      </p:sp>
      <p:pic>
        <p:nvPicPr>
          <p:cNvPr id="3" name="Picture 2" descr="Screen Shot 2017-04-16 at 10.08.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3" y="1556792"/>
            <a:ext cx="9144000" cy="3828017"/>
          </a:xfrm>
          <a:prstGeom prst="rect">
            <a:avLst/>
          </a:prstGeom>
        </p:spPr>
      </p:pic>
    </p:spTree>
    <p:extLst>
      <p:ext uri="{BB962C8B-B14F-4D97-AF65-F5344CB8AC3E}">
        <p14:creationId xmlns:p14="http://schemas.microsoft.com/office/powerpoint/2010/main" val="1494463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事实 </a:t>
            </a:r>
            <a:r>
              <a:rPr lang="en-US" sz="5400" b="1" dirty="0">
                <a:effectLst>
                  <a:glow rad="127000">
                    <a:schemeClr val="tx1"/>
                  </a:glow>
                </a:effectLst>
                <a:latin typeface="Arial" charset="0"/>
                <a:ea typeface="ＭＳ Ｐゴシック" charset="0"/>
                <a:cs typeface="ＭＳ Ｐゴシック" charset="0"/>
              </a:rPr>
              <a:t>6: Seal with signet</a:t>
            </a:r>
          </a:p>
        </p:txBody>
      </p:sp>
      <p:pic>
        <p:nvPicPr>
          <p:cNvPr id="2" name="Picture 1"/>
          <p:cNvPicPr>
            <a:picLocks noChangeAspect="1"/>
          </p:cNvPicPr>
          <p:nvPr/>
        </p:nvPicPr>
        <p:blipFill>
          <a:blip r:embed="rId3"/>
          <a:stretch>
            <a:fillRect/>
          </a:stretch>
        </p:blipFill>
        <p:spPr>
          <a:xfrm>
            <a:off x="1835696" y="1134022"/>
            <a:ext cx="5688632" cy="5724636"/>
          </a:xfrm>
          <a:prstGeom prst="rect">
            <a:avLst/>
          </a:prstGeom>
        </p:spPr>
      </p:pic>
    </p:spTree>
    <p:extLst>
      <p:ext uri="{BB962C8B-B14F-4D97-AF65-F5344CB8AC3E}">
        <p14:creationId xmlns:p14="http://schemas.microsoft.com/office/powerpoint/2010/main" val="49981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43009" name="Title 1"/>
          <p:cNvSpPr>
            <a:spLocks noGrp="1"/>
          </p:cNvSpPr>
          <p:nvPr>
            <p:ph type="title"/>
          </p:nvPr>
        </p:nvSpPr>
        <p:spPr>
          <a:xfrm>
            <a:off x="3059832" y="116632"/>
            <a:ext cx="6084168" cy="1143000"/>
          </a:xfrm>
        </p:spPr>
        <p:txBody>
          <a:bodyPr/>
          <a:lstStyle/>
          <a:p>
            <a:r>
              <a:rPr lang="en-US" sz="6000" b="1">
                <a:effectLst>
                  <a:glow rad="355600">
                    <a:schemeClr val="bg1"/>
                  </a:glow>
                </a:effectLst>
              </a:rPr>
              <a:t>Our Calendar</a:t>
            </a:r>
            <a:endParaRPr lang="en-US" sz="6000" b="1">
              <a:effectLst>
                <a:glow rad="355600">
                  <a:schemeClr val="bg1"/>
                </a:glow>
              </a:effectLst>
              <a:latin typeface="Arial" charset="0"/>
              <a:ea typeface="ヒラギノ角ゴ Pro W3" charset="0"/>
              <a:cs typeface="ヒラギノ角ゴ Pro W3" charset="0"/>
            </a:endParaRPr>
          </a:p>
        </p:txBody>
      </p:sp>
      <p:sp>
        <p:nvSpPr>
          <p:cNvPr id="4" name="Title 1"/>
          <p:cNvSpPr txBox="1">
            <a:spLocks/>
          </p:cNvSpPr>
          <p:nvPr/>
        </p:nvSpPr>
        <p:spPr bwMode="auto">
          <a:xfrm>
            <a:off x="2987824" y="1556792"/>
            <a:ext cx="6084168" cy="4176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sz="5400" b="1">
                <a:effectLst>
                  <a:glow rad="355600">
                    <a:schemeClr val="bg1"/>
                  </a:glow>
                </a:effectLst>
              </a:rPr>
              <a:t>A.D.</a:t>
            </a:r>
            <a:br>
              <a:rPr lang="en-US" sz="5400" b="1">
                <a:effectLst>
                  <a:glow rad="355600">
                    <a:schemeClr val="bg1"/>
                  </a:glow>
                </a:effectLst>
              </a:rPr>
            </a:br>
            <a:br>
              <a:rPr lang="en-US" sz="5400" b="1">
                <a:effectLst>
                  <a:glow rad="355600">
                    <a:schemeClr val="bg1"/>
                  </a:glow>
                </a:effectLst>
              </a:rPr>
            </a:br>
            <a:r>
              <a:rPr lang="en-US" sz="5400" b="1" i="1">
                <a:effectLst>
                  <a:glow rad="355600">
                    <a:schemeClr val="bg1"/>
                  </a:glow>
                </a:effectLst>
              </a:rPr>
              <a:t>Anno Domini </a:t>
            </a:r>
            <a:br>
              <a:rPr lang="en-US" sz="5400" b="1" i="1">
                <a:effectLst>
                  <a:glow rad="355600">
                    <a:schemeClr val="bg1"/>
                  </a:glow>
                </a:effectLst>
              </a:rPr>
            </a:br>
            <a:br>
              <a:rPr lang="en-US" sz="5400" b="1" i="1">
                <a:effectLst>
                  <a:glow rad="355600">
                    <a:schemeClr val="bg1"/>
                  </a:glow>
                </a:effectLst>
              </a:rPr>
            </a:br>
            <a:r>
              <a:rPr lang="en-US" sz="5400" b="1" i="1">
                <a:effectLst>
                  <a:glow rad="355600">
                    <a:schemeClr val="bg1"/>
                  </a:glow>
                </a:effectLst>
              </a:rPr>
              <a:t>"in the year of our Lord</a:t>
            </a:r>
            <a:endParaRPr lang="en-US" sz="5400" b="1">
              <a:effectLst>
                <a:glow rad="355600">
                  <a:schemeClr val="bg1"/>
                </a:glo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94388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51" y="-1035496"/>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Happy Sunday</a:t>
            </a:r>
          </a:p>
        </p:txBody>
      </p:sp>
    </p:spTree>
    <p:extLst>
      <p:ext uri="{BB962C8B-B14F-4D97-AF65-F5344CB8AC3E}">
        <p14:creationId xmlns:p14="http://schemas.microsoft.com/office/powerpoint/2010/main" val="60601459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37" y="875747"/>
            <a:ext cx="9168341" cy="6009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所以发生了什么事？</a:t>
            </a:r>
          </a:p>
        </p:txBody>
      </p:sp>
      <p:sp>
        <p:nvSpPr>
          <p:cNvPr id="5" name="Rectangle 2">
            <a:extLst>
              <a:ext uri="{FF2B5EF4-FFF2-40B4-BE49-F238E27FC236}">
                <a16:creationId xmlns:a16="http://schemas.microsoft.com/office/drawing/2014/main" id="{F3888D6C-5F71-1C4E-9391-E9F4D53B0CA5}"/>
              </a:ext>
            </a:extLst>
          </p:cNvPr>
          <p:cNvSpPr txBox="1">
            <a:spLocks noChangeArrowheads="1"/>
          </p:cNvSpPr>
          <p:nvPr/>
        </p:nvSpPr>
        <p:spPr bwMode="auto">
          <a:xfrm>
            <a:off x="-91440" y="1009904"/>
            <a:ext cx="9144000"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kern="0" dirty="0">
                <a:effectLst>
                  <a:glow rad="127000">
                    <a:schemeClr val="tx1"/>
                  </a:glow>
                </a:effectLst>
                <a:latin typeface="Arial" charset="0"/>
                <a:ea typeface="ＭＳ Ｐゴシック" charset="0"/>
                <a:cs typeface="ＭＳ Ｐゴシック" charset="0"/>
              </a:rPr>
              <a:t>谁搬走基督的坟墓 前的巨大的石头</a:t>
            </a:r>
            <a:r>
              <a:rPr lang="en-US" altLang="zh-CN" sz="40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843384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28674" name="Title 1"/>
          <p:cNvSpPr>
            <a:spLocks noGrp="1"/>
          </p:cNvSpPr>
          <p:nvPr>
            <p:ph type="title"/>
          </p:nvPr>
        </p:nvSpPr>
        <p:spPr>
          <a:xfrm>
            <a:off x="5143500" y="304800"/>
            <a:ext cx="3886200" cy="3124200"/>
          </a:xfrm>
        </p:spPr>
        <p:txBody>
          <a:bodyPr/>
          <a:lstStyle/>
          <a:p>
            <a:r>
              <a:rPr lang="ru-RU" altLang="ja-JP" sz="5400" dirty="0">
                <a:solidFill>
                  <a:srgbClr val="FFFFFF"/>
                </a:solidFill>
                <a:latin typeface="Arial" charset="0"/>
                <a:ea typeface="ヒラギノ角ゴ Pro W3" charset="0"/>
                <a:cs typeface="ヒラギノ角ゴ Pro W3" charset="0"/>
              </a:rPr>
              <a:t>"</a:t>
            </a:r>
            <a:r>
              <a:rPr lang="zh-CN" altLang="en-US" sz="5400" dirty="0">
                <a:solidFill>
                  <a:srgbClr val="FFFFFF"/>
                </a:solidFill>
                <a:latin typeface="Arial" charset="0"/>
                <a:ea typeface="ヒラギノ角ゴ Pro W3" charset="0"/>
                <a:cs typeface="ヒラギノ角ゴ Pro W3" charset="0"/>
              </a:rPr>
              <a:t>耶稣的</a:t>
            </a:r>
            <a:br>
              <a:rPr lang="en-US" altLang="zh-CN" sz="5400" dirty="0">
                <a:solidFill>
                  <a:srgbClr val="FFFFFF"/>
                </a:solidFill>
                <a:latin typeface="Arial" charset="0"/>
                <a:ea typeface="ヒラギノ角ゴ Pro W3" charset="0"/>
                <a:cs typeface="ヒラギノ角ゴ Pro W3" charset="0"/>
              </a:rPr>
            </a:br>
            <a:r>
              <a:rPr lang="zh-CN" altLang="en-US" sz="5400" dirty="0">
                <a:solidFill>
                  <a:srgbClr val="FFFFFF"/>
                </a:solidFill>
                <a:latin typeface="Arial" charset="0"/>
                <a:ea typeface="ヒラギノ角ゴ Pro W3" charset="0"/>
                <a:cs typeface="ヒラギノ角ゴ Pro W3" charset="0"/>
              </a:rPr>
              <a:t>骨头</a:t>
            </a:r>
            <a:r>
              <a:rPr lang="ru-RU" altLang="ja-JP" sz="5400" dirty="0">
                <a:solidFill>
                  <a:srgbClr val="FFFFFF"/>
                </a:solidFill>
                <a:latin typeface="Arial" charset="0"/>
                <a:ea typeface="ヒラギノ角ゴ Pro W3" charset="0"/>
                <a:cs typeface="ヒラギノ角ゴ Pro W3" charset="0"/>
              </a:rPr>
              <a:t>"</a:t>
            </a:r>
            <a:endParaRPr lang="en-US" sz="5400" dirty="0">
              <a:solidFill>
                <a:srgbClr val="FFFFFF"/>
              </a:solidFill>
              <a:latin typeface="Arial" charset="0"/>
              <a:ea typeface="ヒラギノ角ゴ Pro W3" charset="0"/>
              <a:cs typeface="ヒラギノ角ゴ Pro W3" charset="0"/>
            </a:endParaRPr>
          </a:p>
        </p:txBody>
      </p:sp>
      <p:sp>
        <p:nvSpPr>
          <p:cNvPr id="4" name="Title 1"/>
          <p:cNvSpPr txBox="1">
            <a:spLocks/>
          </p:cNvSpPr>
          <p:nvPr/>
        </p:nvSpPr>
        <p:spPr bwMode="auto">
          <a:xfrm>
            <a:off x="5105401" y="5257800"/>
            <a:ext cx="3962400" cy="1371600"/>
          </a:xfrm>
          <a:prstGeom prst="rect">
            <a:avLst/>
          </a:prstGeom>
          <a:no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詹姆斯</a:t>
            </a:r>
            <a:r>
              <a:rPr kumimoji="0" lang="en-US" altLang="zh-CN"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a:t>
            </a:r>
            <a:r>
              <a:rPr kumimoji="0" lang="zh-CN" altLang="en-US"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卡梅隆</a:t>
            </a:r>
            <a:br>
              <a:rPr kumimoji="0" lang="zh-CN" altLang="en-US"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br>
            <a:r>
              <a:rPr kumimoji="0" lang="en-US" altLang="zh-CN"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2007</a:t>
            </a:r>
            <a:r>
              <a:rPr kumimoji="0" lang="zh-CN" altLang="en-US"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年</a:t>
            </a:r>
            <a:r>
              <a:rPr kumimoji="0" lang="en-US" altLang="zh-CN"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2</a:t>
            </a:r>
            <a:r>
              <a:rPr kumimoji="0" lang="zh-CN" altLang="en-US"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月</a:t>
            </a:r>
            <a:r>
              <a:rPr kumimoji="0" lang="en-US" altLang="zh-CN"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26 </a:t>
            </a:r>
            <a:r>
              <a:rPr kumimoji="0" lang="zh-CN" altLang="en-US"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日</a:t>
            </a:r>
            <a:br>
              <a:rPr kumimoji="0" lang="zh-CN" altLang="en-US"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br>
            <a:r>
              <a:rPr kumimoji="0" lang="en-US" sz="28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REUTERS/Mike Segar</a:t>
            </a:r>
          </a:p>
        </p:txBody>
      </p:sp>
      <p:pic>
        <p:nvPicPr>
          <p:cNvPr id="549893" name="Picture 4" descr="jesus-relic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 y="0"/>
            <a:ext cx="513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9894" name="Straight Connector 6"/>
          <p:cNvCxnSpPr>
            <a:cxnSpLocks noChangeShapeType="1"/>
          </p:cNvCxnSpPr>
          <p:nvPr/>
        </p:nvCxnSpPr>
        <p:spPr bwMode="auto">
          <a:xfrm>
            <a:off x="6019800" y="3810000"/>
            <a:ext cx="2209800" cy="15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45835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256"/>
            <a:ext cx="9144000" cy="68539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"Wrong Tomb" Theory</a:t>
            </a:r>
          </a:p>
        </p:txBody>
      </p:sp>
    </p:spTree>
    <p:extLst>
      <p:ext uri="{BB962C8B-B14F-4D97-AF65-F5344CB8AC3E}">
        <p14:creationId xmlns:p14="http://schemas.microsoft.com/office/powerpoint/2010/main" val="171605187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7" y="736054"/>
            <a:ext cx="9144000" cy="6096000"/>
          </a:xfrm>
          <a:prstGeom prst="rect">
            <a:avLst/>
          </a:prstGeom>
        </p:spPr>
      </p:pic>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But did the women find angels at the wrong tomb?</a:t>
            </a:r>
          </a:p>
        </p:txBody>
      </p:sp>
    </p:spTree>
    <p:extLst>
      <p:ext uri="{BB962C8B-B14F-4D97-AF65-F5344CB8AC3E}">
        <p14:creationId xmlns:p14="http://schemas.microsoft.com/office/powerpoint/2010/main" val="23692345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Jewish leaders had no misty eyes.</a:t>
            </a:r>
          </a:p>
        </p:txBody>
      </p:sp>
      <p:pic>
        <p:nvPicPr>
          <p:cNvPr id="2" name="Picture 1"/>
          <p:cNvPicPr>
            <a:picLocks noChangeAspect="1"/>
          </p:cNvPicPr>
          <p:nvPr/>
        </p:nvPicPr>
        <p:blipFill>
          <a:blip r:embed="rId3"/>
          <a:stretch>
            <a:fillRect/>
          </a:stretch>
        </p:blipFill>
        <p:spPr>
          <a:xfrm>
            <a:off x="15004" y="836712"/>
            <a:ext cx="9068205" cy="6021288"/>
          </a:xfrm>
          <a:prstGeom prst="rect">
            <a:avLst/>
          </a:prstGeom>
        </p:spPr>
      </p:pic>
    </p:spTree>
    <p:extLst>
      <p:ext uri="{BB962C8B-B14F-4D97-AF65-F5344CB8AC3E}">
        <p14:creationId xmlns:p14="http://schemas.microsoft.com/office/powerpoint/2010/main" val="18112767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lvl="2"/>
            <a:r>
              <a:rPr lang="zh-CN" altLang="en-US" b="1" i="1" dirty="0"/>
              <a:t>谁搬走基督的坟墓 前的巨大的石头</a:t>
            </a:r>
            <a:r>
              <a:rPr lang="en-US" b="1" i="1" dirty="0"/>
              <a:t>?</a:t>
            </a:r>
            <a:endParaRPr lang="en-US" sz="3600" b="1" dirty="0"/>
          </a:p>
        </p:txBody>
      </p:sp>
      <p:pic>
        <p:nvPicPr>
          <p:cNvPr id="2" name="Picture 1"/>
          <p:cNvPicPr>
            <a:picLocks noChangeAspect="1"/>
          </p:cNvPicPr>
          <p:nvPr/>
        </p:nvPicPr>
        <p:blipFill>
          <a:blip r:embed="rId3"/>
          <a:stretch>
            <a:fillRect/>
          </a:stretch>
        </p:blipFill>
        <p:spPr>
          <a:xfrm>
            <a:off x="-1" y="1700808"/>
            <a:ext cx="9209271" cy="5157192"/>
          </a:xfrm>
          <a:prstGeom prst="rect">
            <a:avLst/>
          </a:prstGeom>
        </p:spPr>
      </p:pic>
    </p:spTree>
    <p:extLst>
      <p:ext uri="{BB962C8B-B14F-4D97-AF65-F5344CB8AC3E}">
        <p14:creationId xmlns:p14="http://schemas.microsoft.com/office/powerpoint/2010/main" val="8142824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b="1" dirty="0">
                <a:solidFill>
                  <a:srgbClr val="FFFF00"/>
                </a:solidFill>
                <a:effectLst>
                  <a:glow rad="127000">
                    <a:schemeClr val="tx1"/>
                  </a:glow>
                </a:effectLst>
                <a:latin typeface="Arial" charset="0"/>
                <a:ea typeface="ＭＳ Ｐゴシック" charset="0"/>
                <a:cs typeface="ＭＳ Ｐゴシック" charset="0"/>
              </a:rPr>
              <a:t>强盗</a:t>
            </a:r>
            <a:r>
              <a:rPr lang="zh-CN" altLang="en-US" b="1" dirty="0">
                <a:effectLst>
                  <a:glow rad="127000">
                    <a:schemeClr val="tx1"/>
                  </a:glow>
                </a:effectLst>
                <a:latin typeface="Arial" charset="0"/>
                <a:ea typeface="ＭＳ Ｐゴシック" charset="0"/>
                <a:cs typeface="ＭＳ Ｐゴシック" charset="0"/>
              </a:rPr>
              <a:t>没有动摇石头</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30" y="1268760"/>
            <a:ext cx="9089010" cy="5112568"/>
          </a:xfrm>
          <a:prstGeom prst="rect">
            <a:avLst/>
          </a:prstGeom>
        </p:spPr>
      </p:pic>
    </p:spTree>
    <p:extLst>
      <p:ext uri="{BB962C8B-B14F-4D97-AF65-F5344CB8AC3E}">
        <p14:creationId xmlns:p14="http://schemas.microsoft.com/office/powerpoint/2010/main" val="262740510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83013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5936" y="29469"/>
            <a:ext cx="5148064" cy="1743347"/>
          </a:xfrm>
          <a:solidFill>
            <a:srgbClr val="000000"/>
          </a:solidFill>
          <a:effectLst>
            <a:outerShdw blurRad="63500" dist="35921" dir="2700000" algn="ctr" rotWithShape="0">
              <a:schemeClr val="tx2">
                <a:alpha val="74998"/>
              </a:schemeClr>
            </a:outerShdw>
          </a:effectLst>
        </p:spPr>
        <p:txBody>
          <a:bodyPr anchor="t"/>
          <a:lstStyle/>
          <a:p>
            <a:r>
              <a:rPr lang="en-US" sz="4800" b="1"/>
              <a:t>Edict of Caesar</a:t>
            </a:r>
          </a:p>
        </p:txBody>
      </p:sp>
      <p:sp>
        <p:nvSpPr>
          <p:cNvPr id="6" name="Rectangle 2"/>
          <p:cNvSpPr txBox="1">
            <a:spLocks noChangeArrowheads="1"/>
          </p:cNvSpPr>
          <p:nvPr/>
        </p:nvSpPr>
        <p:spPr bwMode="auto">
          <a:xfrm>
            <a:off x="3563888" y="1196752"/>
            <a:ext cx="5580112" cy="56886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effectLst>
                  <a:glow rad="127000">
                    <a:schemeClr val="tx1"/>
                  </a:glow>
                </a:effectLst>
                <a:latin typeface="Arial" charset="0"/>
                <a:ea typeface="ＭＳ Ｐゴシック" charset="0"/>
                <a:cs typeface="ＭＳ Ｐゴシック" charset="0"/>
              </a:rPr>
              <a:t>It is my decision [concerning] graves and tombs—whoever has made them for the religious observances of parents, or children, or household members—that these remain undisturbed forever.</a:t>
            </a:r>
          </a:p>
        </p:txBody>
      </p:sp>
    </p:spTree>
    <p:extLst>
      <p:ext uri="{BB962C8B-B14F-4D97-AF65-F5344CB8AC3E}">
        <p14:creationId xmlns:p14="http://schemas.microsoft.com/office/powerpoint/2010/main" val="37176881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83013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5936" y="29469"/>
            <a:ext cx="5148064" cy="1743347"/>
          </a:xfrm>
          <a:solidFill>
            <a:srgbClr val="000000"/>
          </a:solidFill>
          <a:effectLst>
            <a:outerShdw blurRad="63500" dist="35921" dir="2700000" algn="ctr" rotWithShape="0">
              <a:schemeClr val="tx2">
                <a:alpha val="74998"/>
              </a:schemeClr>
            </a:outerShdw>
          </a:effectLst>
        </p:spPr>
        <p:txBody>
          <a:bodyPr anchor="t"/>
          <a:lstStyle/>
          <a:p>
            <a:r>
              <a:rPr lang="en-US" sz="4800" b="1"/>
              <a:t>Edict of Caesar</a:t>
            </a:r>
          </a:p>
        </p:txBody>
      </p:sp>
      <p:sp>
        <p:nvSpPr>
          <p:cNvPr id="8" name="Rectangle 2"/>
          <p:cNvSpPr txBox="1">
            <a:spLocks noChangeArrowheads="1"/>
          </p:cNvSpPr>
          <p:nvPr/>
        </p:nvSpPr>
        <p:spPr bwMode="auto">
          <a:xfrm>
            <a:off x="0" y="1340768"/>
            <a:ext cx="9144000" cy="5445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a:effectLst>
                  <a:glow rad="127000">
                    <a:schemeClr val="tx1"/>
                  </a:glow>
                </a:effectLst>
                <a:latin typeface="Arial" charset="0"/>
                <a:ea typeface="ＭＳ Ｐゴシック" charset="0"/>
                <a:cs typeface="ＭＳ Ｐゴシック" charset="0"/>
              </a:rPr>
              <a:t>But if anyone legally charges that another person has destroyed, or has in any manner extracted those who have been buried, or has moved with wicked intent those who have been buried to other places, committing a crime against them, or has moved sepulcher-sealing stones, against such a person I order that a judicial tribunal be created,</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967549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83013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5936" y="29469"/>
            <a:ext cx="5148064" cy="1743347"/>
          </a:xfrm>
          <a:solidFill>
            <a:srgbClr val="000000"/>
          </a:solidFill>
          <a:effectLst>
            <a:outerShdw blurRad="63500" dist="35921" dir="2700000" algn="ctr" rotWithShape="0">
              <a:schemeClr val="tx2">
                <a:alpha val="74998"/>
              </a:schemeClr>
            </a:outerShdw>
          </a:effectLst>
        </p:spPr>
        <p:txBody>
          <a:bodyPr anchor="t"/>
          <a:lstStyle/>
          <a:p>
            <a:r>
              <a:rPr lang="en-US" sz="4800" b="1"/>
              <a:t>Edict of Caesar</a:t>
            </a:r>
          </a:p>
        </p:txBody>
      </p:sp>
      <p:sp>
        <p:nvSpPr>
          <p:cNvPr id="8" name="Rectangle 2"/>
          <p:cNvSpPr txBox="1">
            <a:spLocks noChangeArrowheads="1"/>
          </p:cNvSpPr>
          <p:nvPr/>
        </p:nvSpPr>
        <p:spPr bwMode="auto">
          <a:xfrm>
            <a:off x="0" y="1196752"/>
            <a:ext cx="9144000"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a:effectLst>
                  <a:glow rad="127000">
                    <a:schemeClr val="tx1"/>
                  </a:glow>
                </a:effectLst>
                <a:latin typeface="Arial" charset="0"/>
                <a:ea typeface="ＭＳ Ｐゴシック" charset="0"/>
                <a:cs typeface="ＭＳ Ｐゴシック" charset="0"/>
              </a:rPr>
              <a:t>just as [is done] concerning the gods in human religious observances, even more so will it be obligatory to treat with honor those who have been entombed. You are absolutely not to allow anyone to move [those who have been entombed]. But if [someone does], I wish that [violator] to suffer capital punishment under the title of tomb-breaker.</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99607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624"/>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Possible for grave robbers?</a:t>
            </a:r>
          </a:p>
        </p:txBody>
      </p:sp>
      <p:pic>
        <p:nvPicPr>
          <p:cNvPr id="2" name="Picture 1"/>
          <p:cNvPicPr>
            <a:picLocks noChangeAspect="1"/>
          </p:cNvPicPr>
          <p:nvPr/>
        </p:nvPicPr>
        <p:blipFill>
          <a:blip r:embed="rId3"/>
          <a:stretch>
            <a:fillRect/>
          </a:stretch>
        </p:blipFill>
        <p:spPr>
          <a:xfrm>
            <a:off x="0" y="1026368"/>
            <a:ext cx="9144000" cy="5715000"/>
          </a:xfrm>
          <a:prstGeom prst="rect">
            <a:avLst/>
          </a:prstGeom>
        </p:spPr>
      </p:pic>
    </p:spTree>
    <p:extLst>
      <p:ext uri="{BB962C8B-B14F-4D97-AF65-F5344CB8AC3E}">
        <p14:creationId xmlns:p14="http://schemas.microsoft.com/office/powerpoint/2010/main" val="280295236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8640"/>
            <a:ext cx="9144000" cy="116728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Romans had the army of the day</a:t>
            </a:r>
          </a:p>
        </p:txBody>
      </p:sp>
      <p:pic>
        <p:nvPicPr>
          <p:cNvPr id="3" name="Picture 2"/>
          <p:cNvPicPr>
            <a:picLocks noChangeAspect="1"/>
          </p:cNvPicPr>
          <p:nvPr/>
        </p:nvPicPr>
        <p:blipFill>
          <a:blip r:embed="rId3"/>
          <a:stretch>
            <a:fillRect/>
          </a:stretch>
        </p:blipFill>
        <p:spPr>
          <a:xfrm>
            <a:off x="0" y="1268760"/>
            <a:ext cx="9144000" cy="5140960"/>
          </a:xfrm>
          <a:prstGeom prst="rect">
            <a:avLst/>
          </a:prstGeom>
        </p:spPr>
      </p:pic>
    </p:spTree>
    <p:extLst>
      <p:ext uri="{BB962C8B-B14F-4D97-AF65-F5344CB8AC3E}">
        <p14:creationId xmlns:p14="http://schemas.microsoft.com/office/powerpoint/2010/main" val="29233695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48130" name="Title 1"/>
          <p:cNvSpPr>
            <a:spLocks noGrp="1"/>
          </p:cNvSpPr>
          <p:nvPr>
            <p:ph type="title"/>
          </p:nvPr>
        </p:nvSpPr>
        <p:spPr>
          <a:xfrm>
            <a:off x="0" y="188913"/>
            <a:ext cx="9144000" cy="1143000"/>
          </a:xfrm>
        </p:spPr>
        <p:txBody>
          <a:bodyPr/>
          <a:lstStyle/>
          <a:p>
            <a:pPr algn="l"/>
            <a:r>
              <a:rPr lang="en-US" b="1">
                <a:solidFill>
                  <a:schemeClr val="bg1"/>
                </a:solidFill>
                <a:latin typeface="Arial" charset="0"/>
                <a:ea typeface="ヒラギノ角ゴ Pro W3" charset="0"/>
                <a:cs typeface="ヒラギノ角ゴ Pro W3" charset="0"/>
              </a:rPr>
              <a:t>The month of March…</a:t>
            </a:r>
          </a:p>
        </p:txBody>
      </p:sp>
      <p:pic>
        <p:nvPicPr>
          <p:cNvPr id="481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800236">
            <a:off x="-150813" y="-71438"/>
            <a:ext cx="4518026" cy="4537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1278682">
            <a:off x="4554538" y="765175"/>
            <a:ext cx="47625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124075" y="2924175"/>
            <a:ext cx="25400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115" y="404664"/>
            <a:ext cx="9144000" cy="116728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Neat robbers?</a:t>
            </a:r>
          </a:p>
        </p:txBody>
      </p:sp>
      <p:pic>
        <p:nvPicPr>
          <p:cNvPr id="2" name="Picture 1"/>
          <p:cNvPicPr>
            <a:picLocks noChangeAspect="1"/>
          </p:cNvPicPr>
          <p:nvPr/>
        </p:nvPicPr>
        <p:blipFill>
          <a:blip r:embed="rId3"/>
          <a:stretch>
            <a:fillRect/>
          </a:stretch>
        </p:blipFill>
        <p:spPr>
          <a:xfrm>
            <a:off x="-1" y="1700808"/>
            <a:ext cx="9171683" cy="5157192"/>
          </a:xfrm>
          <a:prstGeom prst="rect">
            <a:avLst/>
          </a:prstGeom>
        </p:spPr>
      </p:pic>
    </p:spTree>
    <p:extLst>
      <p:ext uri="{BB962C8B-B14F-4D97-AF65-F5344CB8AC3E}">
        <p14:creationId xmlns:p14="http://schemas.microsoft.com/office/powerpoint/2010/main" val="134766372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b="1" dirty="0">
                <a:solidFill>
                  <a:srgbClr val="FFFF00"/>
                </a:solidFill>
                <a:effectLst>
                  <a:glow rad="127000">
                    <a:schemeClr val="tx1"/>
                  </a:glow>
                </a:effectLst>
                <a:latin typeface="Arial" charset="0"/>
                <a:ea typeface="ＭＳ Ｐゴシック" charset="0"/>
                <a:cs typeface="ＭＳ Ｐゴシック" charset="0"/>
              </a:rPr>
              <a:t>基督门徒</a:t>
            </a:r>
            <a:r>
              <a:rPr lang="zh-CN" altLang="en-US" b="1" dirty="0">
                <a:effectLst>
                  <a:glow rad="127000">
                    <a:schemeClr val="tx1"/>
                  </a:glow>
                </a:effectLst>
                <a:latin typeface="Arial" charset="0"/>
                <a:ea typeface="ＭＳ Ｐゴシック" charset="0"/>
                <a:cs typeface="ＭＳ Ｐゴシック" charset="0"/>
              </a:rPr>
              <a:t>没有移动石头</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30" y="1268760"/>
            <a:ext cx="9089010" cy="5112568"/>
          </a:xfrm>
          <a:prstGeom prst="rect">
            <a:avLst/>
          </a:prstGeom>
        </p:spPr>
      </p:pic>
    </p:spTree>
    <p:extLst>
      <p:ext uri="{BB962C8B-B14F-4D97-AF65-F5344CB8AC3E}">
        <p14:creationId xmlns:p14="http://schemas.microsoft.com/office/powerpoint/2010/main" val="297709463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1759"/>
            <a:ext cx="9144000" cy="61436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8640"/>
            <a:ext cx="9144000" cy="116728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Despondency at its worst</a:t>
            </a:r>
          </a:p>
        </p:txBody>
      </p:sp>
    </p:spTree>
    <p:extLst>
      <p:ext uri="{BB962C8B-B14F-4D97-AF65-F5344CB8AC3E}">
        <p14:creationId xmlns:p14="http://schemas.microsoft.com/office/powerpoint/2010/main" val="122425890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8640"/>
            <a:ext cx="9144000" cy="116728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Despondency at its worst</a:t>
            </a:r>
          </a:p>
        </p:txBody>
      </p:sp>
      <p:pic>
        <p:nvPicPr>
          <p:cNvPr id="2" name="Picture 1"/>
          <p:cNvPicPr>
            <a:picLocks noChangeAspect="1"/>
          </p:cNvPicPr>
          <p:nvPr/>
        </p:nvPicPr>
        <p:blipFill>
          <a:blip r:embed="rId3"/>
          <a:stretch>
            <a:fillRect/>
          </a:stretch>
        </p:blipFill>
        <p:spPr>
          <a:xfrm>
            <a:off x="0" y="1268760"/>
            <a:ext cx="9144000" cy="5149049"/>
          </a:xfrm>
          <a:prstGeom prst="rect">
            <a:avLst/>
          </a:prstGeom>
        </p:spPr>
      </p:pic>
    </p:spTree>
    <p:extLst>
      <p:ext uri="{BB962C8B-B14F-4D97-AF65-F5344CB8AC3E}">
        <p14:creationId xmlns:p14="http://schemas.microsoft.com/office/powerpoint/2010/main" val="197934338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86085" cy="688956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9392"/>
            <a:ext cx="9144000" cy="829727"/>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guards were the only eyewitnesses</a:t>
            </a:r>
          </a:p>
        </p:txBody>
      </p:sp>
    </p:spTree>
    <p:extLst>
      <p:ext uri="{BB962C8B-B14F-4D97-AF65-F5344CB8AC3E}">
        <p14:creationId xmlns:p14="http://schemas.microsoft.com/office/powerpoint/2010/main" val="136986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b="1" dirty="0">
                <a:solidFill>
                  <a:srgbClr val="FFFF00"/>
                </a:solidFill>
                <a:effectLst>
                  <a:glow rad="127000">
                    <a:schemeClr val="tx1"/>
                  </a:glow>
                </a:effectLst>
                <a:latin typeface="Arial" charset="0"/>
                <a:ea typeface="ＭＳ Ｐゴシック" charset="0"/>
                <a:cs typeface="ＭＳ Ｐゴシック" charset="0"/>
              </a:rPr>
              <a:t>犹太人</a:t>
            </a:r>
            <a:r>
              <a:rPr lang="zh-CN" altLang="en-US" b="1" dirty="0">
                <a:effectLst>
                  <a:glow rad="127000">
                    <a:schemeClr val="tx1"/>
                  </a:glow>
                </a:effectLst>
                <a:latin typeface="Arial" charset="0"/>
                <a:ea typeface="ＭＳ Ｐゴシック" charset="0"/>
                <a:cs typeface="ＭＳ Ｐゴシック" charset="0"/>
              </a:rPr>
              <a:t>没有移动石头</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30" y="1268760"/>
            <a:ext cx="9089010" cy="5112568"/>
          </a:xfrm>
          <a:prstGeom prst="rect">
            <a:avLst/>
          </a:prstGeom>
        </p:spPr>
      </p:pic>
    </p:spTree>
    <p:extLst>
      <p:ext uri="{BB962C8B-B14F-4D97-AF65-F5344CB8AC3E}">
        <p14:creationId xmlns:p14="http://schemas.microsoft.com/office/powerpoint/2010/main" val="427963838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Jewish leaders were the only ones to remember that Jesus predicted a resurrection!</a:t>
            </a:r>
          </a:p>
        </p:txBody>
      </p:sp>
      <p:pic>
        <p:nvPicPr>
          <p:cNvPr id="2" name="Picture 1" descr="Screen Shot 2017-04-16 at 10.09.0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07681"/>
            <a:ext cx="9144000" cy="3941599"/>
          </a:xfrm>
          <a:prstGeom prst="rect">
            <a:avLst/>
          </a:prstGeom>
        </p:spPr>
      </p:pic>
    </p:spTree>
    <p:extLst>
      <p:ext uri="{BB962C8B-B14F-4D97-AF65-F5344CB8AC3E}">
        <p14:creationId xmlns:p14="http://schemas.microsoft.com/office/powerpoint/2010/main" val="213236230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Jewish leaders had the most to lose</a:t>
            </a:r>
          </a:p>
        </p:txBody>
      </p:sp>
      <p:pic>
        <p:nvPicPr>
          <p:cNvPr id="3" name="Picture 2"/>
          <p:cNvPicPr>
            <a:picLocks noChangeAspect="1"/>
          </p:cNvPicPr>
          <p:nvPr/>
        </p:nvPicPr>
        <p:blipFill>
          <a:blip r:embed="rId3"/>
          <a:stretch>
            <a:fillRect/>
          </a:stretch>
        </p:blipFill>
        <p:spPr>
          <a:xfrm>
            <a:off x="0" y="757367"/>
            <a:ext cx="9144000" cy="6086475"/>
          </a:xfrm>
          <a:prstGeom prst="rect">
            <a:avLst/>
          </a:prstGeom>
        </p:spPr>
      </p:pic>
    </p:spTree>
    <p:extLst>
      <p:ext uri="{BB962C8B-B14F-4D97-AF65-F5344CB8AC3E}">
        <p14:creationId xmlns:p14="http://schemas.microsoft.com/office/powerpoint/2010/main" val="114965302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0905" y="1844824"/>
            <a:ext cx="9251417" cy="5805264"/>
          </a:xfrm>
          <a:prstGeom prst="rect">
            <a:avLst/>
          </a:prstGeom>
        </p:spPr>
      </p:pic>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If the Jews took the body not anticipating that others would see this as a resurrection, all they had to do was to publicly show the body!. </a:t>
            </a:r>
          </a:p>
        </p:txBody>
      </p:sp>
    </p:spTree>
    <p:extLst>
      <p:ext uri="{BB962C8B-B14F-4D97-AF65-F5344CB8AC3E}">
        <p14:creationId xmlns:p14="http://schemas.microsoft.com/office/powerpoint/2010/main" val="9533143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b="1" dirty="0">
                <a:solidFill>
                  <a:srgbClr val="FFFF00"/>
                </a:solidFill>
                <a:effectLst>
                  <a:glow rad="127000">
                    <a:schemeClr val="tx1"/>
                  </a:glow>
                </a:effectLst>
                <a:latin typeface="Arial" charset="0"/>
                <a:ea typeface="ＭＳ Ｐゴシック" charset="0"/>
                <a:cs typeface="ＭＳ Ｐゴシック" charset="0"/>
              </a:rPr>
              <a:t>罗马人</a:t>
            </a:r>
            <a:r>
              <a:rPr lang="zh-CN" altLang="en-US" b="1" dirty="0">
                <a:effectLst>
                  <a:glow rad="127000">
                    <a:schemeClr val="tx1"/>
                  </a:glow>
                </a:effectLst>
                <a:latin typeface="Arial" charset="0"/>
                <a:ea typeface="ＭＳ Ｐゴシック" charset="0"/>
                <a:cs typeface="ＭＳ Ｐゴシック" charset="0"/>
              </a:rPr>
              <a:t>没有动摇石头</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30" y="1268760"/>
            <a:ext cx="9089010" cy="5112568"/>
          </a:xfrm>
          <a:prstGeom prst="rect">
            <a:avLst/>
          </a:prstGeom>
        </p:spPr>
      </p:pic>
    </p:spTree>
    <p:extLst>
      <p:ext uri="{BB962C8B-B14F-4D97-AF65-F5344CB8AC3E}">
        <p14:creationId xmlns:p14="http://schemas.microsoft.com/office/powerpoint/2010/main" val="19843926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3" descr="Jesus Mary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a:xfrm>
            <a:off x="2667000" y="5105400"/>
            <a:ext cx="6400800" cy="1524000"/>
          </a:xfrm>
        </p:spPr>
        <p:txBody>
          <a:bodyPr/>
          <a:lstStyle/>
          <a:p>
            <a:r>
              <a:rPr lang="zh-CN" altLang="en-US" sz="4800" b="1" dirty="0">
                <a:solidFill>
                  <a:srgbClr val="FFFFFF"/>
                </a:solidFill>
                <a:effectLst>
                  <a:outerShdw blurRad="50800" dist="139700" dir="2700000" algn="tl" rotWithShape="0">
                    <a:srgbClr val="000000"/>
                  </a:outerShdw>
                </a:effectLst>
                <a:latin typeface="Arial" charset="0"/>
                <a:ea typeface="ヒラギノ角ゴ Pro W3" charset="0"/>
                <a:cs typeface="ヒラギノ角ゴ Pro W3" charset="0"/>
              </a:rPr>
              <a:t>对你来说，有什么分别呢？</a:t>
            </a:r>
            <a:endParaRPr lang="en-US" sz="4800" b="1" dirty="0">
              <a:solidFill>
                <a:srgbClr val="FFFFFF"/>
              </a:solidFill>
              <a:effectLst>
                <a:outerShdw blurRad="50800" dist="139700" dir="2700000" algn="tl" rotWithShape="0">
                  <a:srgbClr val="000000"/>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107069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Pilate and the Romans ordered that the tomb be sealed.</a:t>
            </a:r>
          </a:p>
        </p:txBody>
      </p:sp>
      <p:pic>
        <p:nvPicPr>
          <p:cNvPr id="3" name="Picture 2" descr="Screen Shot 2017-04-16 at 10.09.3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35" y="1556792"/>
            <a:ext cx="9144000" cy="3955193"/>
          </a:xfrm>
          <a:prstGeom prst="rect">
            <a:avLst/>
          </a:prstGeom>
        </p:spPr>
      </p:pic>
    </p:spTree>
    <p:extLst>
      <p:ext uri="{BB962C8B-B14F-4D97-AF65-F5344CB8AC3E}">
        <p14:creationId xmlns:p14="http://schemas.microsoft.com/office/powerpoint/2010/main" val="60420611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"Risen" (2016) </a:t>
            </a:r>
          </a:p>
        </p:txBody>
      </p:sp>
      <p:pic>
        <p:nvPicPr>
          <p:cNvPr id="3" name="Picture 2"/>
          <p:cNvPicPr>
            <a:picLocks noChangeAspect="1"/>
          </p:cNvPicPr>
          <p:nvPr/>
        </p:nvPicPr>
        <p:blipFill>
          <a:blip r:embed="rId3"/>
          <a:stretch>
            <a:fillRect/>
          </a:stretch>
        </p:blipFill>
        <p:spPr>
          <a:xfrm>
            <a:off x="0" y="-1"/>
            <a:ext cx="4644008" cy="6881575"/>
          </a:xfrm>
          <a:prstGeom prst="rect">
            <a:avLst/>
          </a:prstGeom>
        </p:spPr>
      </p:pic>
    </p:spTree>
    <p:extLst>
      <p:ext uri="{BB962C8B-B14F-4D97-AF65-F5344CB8AC3E}">
        <p14:creationId xmlns:p14="http://schemas.microsoft.com/office/powerpoint/2010/main" val="291399152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"Risen" Trailer (2016) </a:t>
            </a:r>
          </a:p>
        </p:txBody>
      </p:sp>
      <p:pic>
        <p:nvPicPr>
          <p:cNvPr id="2" name="RISEN - Official Trailer #2 - Now Play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61" y="0"/>
            <a:ext cx="9168342" cy="5157192"/>
          </a:xfrm>
          <a:prstGeom prst="rect">
            <a:avLst/>
          </a:prstGeom>
        </p:spPr>
      </p:pic>
    </p:spTree>
    <p:extLst>
      <p:ext uri="{BB962C8B-B14F-4D97-AF65-F5344CB8AC3E}">
        <p14:creationId xmlns:p14="http://schemas.microsoft.com/office/powerpoint/2010/main" val="1129553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"Risen" (2016) </a:t>
            </a:r>
          </a:p>
        </p:txBody>
      </p:sp>
      <p:pic>
        <p:nvPicPr>
          <p:cNvPr id="2" name="Picture 1"/>
          <p:cNvPicPr>
            <a:picLocks noChangeAspect="1"/>
          </p:cNvPicPr>
          <p:nvPr/>
        </p:nvPicPr>
        <p:blipFill>
          <a:blip r:embed="rId3"/>
          <a:stretch>
            <a:fillRect/>
          </a:stretch>
        </p:blipFill>
        <p:spPr>
          <a:xfrm>
            <a:off x="0" y="858415"/>
            <a:ext cx="9144000" cy="6098977"/>
          </a:xfrm>
          <a:prstGeom prst="rect">
            <a:avLst/>
          </a:prstGeom>
        </p:spPr>
      </p:pic>
    </p:spTree>
    <p:extLst>
      <p:ext uri="{BB962C8B-B14F-4D97-AF65-F5344CB8AC3E}">
        <p14:creationId xmlns:p14="http://schemas.microsoft.com/office/powerpoint/2010/main" val="194064257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"Risen" (2016) </a:t>
            </a:r>
          </a:p>
        </p:txBody>
      </p:sp>
      <p:pic>
        <p:nvPicPr>
          <p:cNvPr id="4" name="Picture 3"/>
          <p:cNvPicPr>
            <a:picLocks noChangeAspect="1"/>
          </p:cNvPicPr>
          <p:nvPr/>
        </p:nvPicPr>
        <p:blipFill>
          <a:blip r:embed="rId3"/>
          <a:stretch>
            <a:fillRect/>
          </a:stretch>
        </p:blipFill>
        <p:spPr>
          <a:xfrm>
            <a:off x="11955" y="980728"/>
            <a:ext cx="9089010" cy="5112568"/>
          </a:xfrm>
          <a:prstGeom prst="rect">
            <a:avLst/>
          </a:prstGeom>
        </p:spPr>
      </p:pic>
      <p:sp>
        <p:nvSpPr>
          <p:cNvPr id="7" name="Rectangle 2"/>
          <p:cNvSpPr txBox="1">
            <a:spLocks noChangeArrowheads="1"/>
          </p:cNvSpPr>
          <p:nvPr/>
        </p:nvSpPr>
        <p:spPr bwMode="auto">
          <a:xfrm>
            <a:off x="-18707" y="5013176"/>
            <a:ext cx="9144000" cy="1844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a:effectLst>
                  <a:glow rad="254000">
                    <a:schemeClr val="tx1"/>
                  </a:glow>
                </a:effectLst>
              </a:rPr>
              <a:t>Clavius helps roll the stone over the entrance to Jesus' tomb and then secures it with a seal and guards.</a:t>
            </a:r>
            <a:endParaRPr lang="en-US" sz="36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482698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b="1" dirty="0">
                <a:solidFill>
                  <a:srgbClr val="FFFF00"/>
                </a:solidFill>
                <a:effectLst>
                  <a:glow rad="127000">
                    <a:schemeClr val="tx1"/>
                  </a:glow>
                </a:effectLst>
                <a:latin typeface="Arial" charset="0"/>
                <a:ea typeface="ＭＳ Ｐゴシック" charset="0"/>
                <a:cs typeface="ＭＳ Ｐゴシック" charset="0"/>
              </a:rPr>
              <a:t>耶稣基督</a:t>
            </a:r>
            <a:r>
              <a:rPr lang="zh-CN" altLang="en-US" b="1" dirty="0">
                <a:effectLst>
                  <a:glow rad="127000">
                    <a:schemeClr val="tx1"/>
                  </a:glow>
                </a:effectLst>
                <a:latin typeface="Arial" charset="0"/>
                <a:ea typeface="ＭＳ Ｐゴシック" charset="0"/>
                <a:cs typeface="ＭＳ Ｐゴシック" charset="0"/>
              </a:rPr>
              <a:t>移动了石头！</a:t>
            </a:r>
            <a:endParaRPr lang="en-US"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1412776"/>
            <a:ext cx="9129586" cy="5112568"/>
          </a:xfrm>
          <a:prstGeom prst="rect">
            <a:avLst/>
          </a:prstGeom>
        </p:spPr>
      </p:pic>
    </p:spTree>
    <p:extLst>
      <p:ext uri="{BB962C8B-B14F-4D97-AF65-F5344CB8AC3E}">
        <p14:creationId xmlns:p14="http://schemas.microsoft.com/office/powerpoint/2010/main" val="326580114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huge stone was no match for Jesus.</a:t>
            </a:r>
          </a:p>
        </p:txBody>
      </p:sp>
      <p:pic>
        <p:nvPicPr>
          <p:cNvPr id="2" name="Picture 1"/>
          <p:cNvPicPr>
            <a:picLocks noChangeAspect="1"/>
          </p:cNvPicPr>
          <p:nvPr/>
        </p:nvPicPr>
        <p:blipFill>
          <a:blip r:embed="rId3"/>
          <a:stretch>
            <a:fillRect/>
          </a:stretch>
        </p:blipFill>
        <p:spPr>
          <a:xfrm>
            <a:off x="3554" y="836712"/>
            <a:ext cx="9148538" cy="6038035"/>
          </a:xfrm>
          <a:prstGeom prst="rect">
            <a:avLst/>
          </a:prstGeom>
        </p:spPr>
      </p:pic>
    </p:spTree>
    <p:extLst>
      <p:ext uri="{BB962C8B-B14F-4D97-AF65-F5344CB8AC3E}">
        <p14:creationId xmlns:p14="http://schemas.microsoft.com/office/powerpoint/2010/main" val="238001986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3933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由于没有人会有或可能移动石头，</a:t>
            </a:r>
            <a:br>
              <a:rPr lang="en-US" altLang="zh-CN" b="1" dirty="0">
                <a:solidFill>
                  <a:srgbClr val="FFFFFF"/>
                </a:solidFill>
                <a:effectLst>
                  <a:glow rad="127000">
                    <a:srgbClr val="000000"/>
                  </a:glow>
                </a:effectLst>
                <a:latin typeface="Arial" charset="0"/>
                <a:ea typeface="ＭＳ Ｐゴシック" charset="0"/>
                <a:cs typeface="ＭＳ Ｐゴシック" charset="0"/>
              </a:rPr>
            </a:br>
            <a:r>
              <a:rPr lang="zh-CN" altLang="en-US" b="1" dirty="0">
                <a:solidFill>
                  <a:srgbClr val="FFFFFF"/>
                </a:solidFill>
                <a:effectLst>
                  <a:glow rad="127000">
                    <a:srgbClr val="000000"/>
                  </a:glow>
                </a:effectLst>
                <a:latin typeface="Arial" charset="0"/>
                <a:ea typeface="ＭＳ Ｐゴシック" charset="0"/>
                <a:cs typeface="ＭＳ Ｐゴシック" charset="0"/>
              </a:rPr>
              <a:t>必须发生超自然的复活。</a:t>
            </a:r>
            <a:r>
              <a:rPr lang="en-US" b="1" dirty="0">
                <a:solidFill>
                  <a:srgbClr val="FFFFFF"/>
                </a:solidFill>
                <a:effectLst>
                  <a:glow rad="127000">
                    <a:srgbClr val="000000"/>
                  </a:glow>
                </a:effectLst>
                <a:latin typeface="Arial" charset="0"/>
                <a:ea typeface="ＭＳ Ｐゴシック" charset="0"/>
                <a:cs typeface="ＭＳ Ｐゴシック" charset="0"/>
              </a:rPr>
              <a:t> </a:t>
            </a:r>
          </a:p>
        </p:txBody>
      </p:sp>
      <p:pic>
        <p:nvPicPr>
          <p:cNvPr id="2" name="Picture 1"/>
          <p:cNvPicPr>
            <a:picLocks noChangeAspect="1"/>
          </p:cNvPicPr>
          <p:nvPr/>
        </p:nvPicPr>
        <p:blipFill>
          <a:blip r:embed="rId3"/>
          <a:stretch>
            <a:fillRect/>
          </a:stretch>
        </p:blipFill>
        <p:spPr>
          <a:xfrm>
            <a:off x="-26852" y="3867756"/>
            <a:ext cx="9144000" cy="2976563"/>
          </a:xfrm>
          <a:prstGeom prst="rect">
            <a:avLst/>
          </a:prstGeom>
        </p:spPr>
      </p:pic>
      <p:sp>
        <p:nvSpPr>
          <p:cNvPr id="900098" name="Rectangle 2"/>
          <p:cNvSpPr>
            <a:spLocks noGrp="1" noChangeArrowheads="1"/>
          </p:cNvSpPr>
          <p:nvPr>
            <p:ph type="ctrTitle"/>
          </p:nvPr>
        </p:nvSpPr>
        <p:spPr>
          <a:xfrm>
            <a:off x="0" y="5805264"/>
            <a:ext cx="9144000" cy="769349"/>
          </a:xfrm>
          <a:effectLst>
            <a:outerShdw blurRad="63500" dist="35921" dir="2700000" algn="ctr" rotWithShape="0">
              <a:schemeClr val="tx2">
                <a:alpha val="74998"/>
              </a:schemeClr>
            </a:outerShdw>
          </a:effectLst>
        </p:spPr>
        <p:txBody>
          <a:bodyPr/>
          <a:lstStyle/>
          <a:p>
            <a:pPr>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477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Content Placeholder 3" descr="Garden Tomb II.jpg"/>
          <p:cNvPicPr>
            <a:picLocks noGrp="1" noChangeAspect="1"/>
          </p:cNvPicPr>
          <p:nvPr>
            <p:ph idx="1"/>
          </p:nvPr>
        </p:nvPicPr>
        <p:blipFill>
          <a:blip r:embed="rId2" cstate="screen">
            <a:extLst>
              <a:ext uri="{28A0092B-C50C-407E-A947-70E740481C1C}">
                <a14:useLocalDpi xmlns:a14="http://schemas.microsoft.com/office/drawing/2010/main"/>
              </a:ext>
            </a:extLst>
          </a:blip>
          <a:srcRect l="-621" r="-623"/>
          <a:stretch>
            <a:fillRect/>
          </a:stretch>
        </p:blipFill>
        <p:spPr>
          <a:xfrm>
            <a:off x="0" y="0"/>
            <a:ext cx="9220200" cy="6858000"/>
          </a:xfrm>
        </p:spPr>
      </p:pic>
      <p:sp>
        <p:nvSpPr>
          <p:cNvPr id="2" name="Title 1"/>
          <p:cNvSpPr>
            <a:spLocks noGrp="1"/>
          </p:cNvSpPr>
          <p:nvPr>
            <p:ph type="title"/>
          </p:nvPr>
        </p:nvSpPr>
        <p:spPr>
          <a:xfrm>
            <a:off x="457200" y="5791200"/>
            <a:ext cx="8229600" cy="808038"/>
          </a:xfrm>
          <a:solidFill>
            <a:schemeClr val="tx1"/>
          </a:solidFill>
        </p:spPr>
        <p:txBody>
          <a:bodyPr/>
          <a:lstStyle/>
          <a:p>
            <a:r>
              <a:rPr lang="zh-CN" altLang="en-US" b="1" dirty="0">
                <a:solidFill>
                  <a:schemeClr val="bg1"/>
                </a:solidFill>
                <a:latin typeface="Arial" charset="0"/>
                <a:ea typeface="ヒラギノ角ゴ Pro W3" charset="0"/>
                <a:cs typeface="ヒラギノ角ゴ Pro W3" charset="0"/>
              </a:rPr>
              <a:t>花园墓</a:t>
            </a:r>
            <a:endParaRPr lang="en-US" b="1" dirty="0">
              <a:solidFill>
                <a:schemeClr val="bg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3208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04048" y="29469"/>
            <a:ext cx="4139952" cy="174334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Times New Roman"/>
                <a:ea typeface="ＭＳ Ｐゴシック" charset="0"/>
                <a:cs typeface="Times New Roman"/>
              </a:rPr>
              <a:t>Who Moved the Stone?</a:t>
            </a:r>
          </a:p>
        </p:txBody>
      </p:sp>
      <p:pic>
        <p:nvPicPr>
          <p:cNvPr id="4" name="Picture 3"/>
          <p:cNvPicPr>
            <a:picLocks noChangeAspect="1"/>
          </p:cNvPicPr>
          <p:nvPr/>
        </p:nvPicPr>
        <p:blipFill>
          <a:blip r:embed="rId3"/>
          <a:stretch>
            <a:fillRect/>
          </a:stretch>
        </p:blipFill>
        <p:spPr>
          <a:xfrm rot="21044757">
            <a:off x="706031" y="4345"/>
            <a:ext cx="4536504" cy="6915402"/>
          </a:xfrm>
          <a:prstGeom prst="rect">
            <a:avLst/>
          </a:prstGeom>
        </p:spPr>
      </p:pic>
    </p:spTree>
    <p:extLst>
      <p:ext uri="{BB962C8B-B14F-4D97-AF65-F5344CB8AC3E}">
        <p14:creationId xmlns:p14="http://schemas.microsoft.com/office/powerpoint/2010/main" val="201611475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zh-CN" altLang="en-US" sz="5400" b="1" i="1" dirty="0">
                <a:solidFill>
                  <a:schemeClr val="bg1"/>
                </a:solidFill>
                <a:latin typeface="Apple Chancery" charset="0"/>
                <a:ea typeface="ヒラギノ角ゴ Pro W3" charset="0"/>
                <a:cs typeface="Apple Chancery" charset="0"/>
              </a:rPr>
              <a:t>有什么分别</a:t>
            </a:r>
            <a:r>
              <a:rPr lang="en-US" altLang="zh-CN" sz="5400" b="1" i="1" dirty="0">
                <a:solidFill>
                  <a:schemeClr val="bg1"/>
                </a:solidFill>
                <a:latin typeface="Apple Chancery" charset="0"/>
                <a:ea typeface="ヒラギノ角ゴ Pro W3" charset="0"/>
                <a:cs typeface="Apple Chancery" charset="0"/>
              </a:rPr>
              <a:t>?</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1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53987"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457200" y="5410200"/>
            <a:ext cx="8229600" cy="1447800"/>
          </a:xfrm>
          <a:prstGeom prst="rect">
            <a:avLst/>
          </a:prstGeom>
          <a:solidFill>
            <a:schemeClr val="tx1"/>
          </a:solid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基督的复活有什么重要</a:t>
            </a:r>
            <a:r>
              <a:rPr kumimoji="0" lang="en-US" altLang="zh-CN" sz="44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a:t>
            </a:r>
          </a:p>
        </p:txBody>
      </p:sp>
      <p:sp>
        <p:nvSpPr>
          <p:cNvPr id="6" name="TextBox 5"/>
          <p:cNvSpPr txBox="1">
            <a:spLocks noChangeArrowheads="1"/>
          </p:cNvSpPr>
          <p:nvPr/>
        </p:nvSpPr>
        <p:spPr bwMode="auto">
          <a:xfrm rot="242965">
            <a:off x="1013817" y="2080911"/>
            <a:ext cx="4695150" cy="1361641"/>
          </a:xfrm>
          <a:prstGeom prst="rect">
            <a:avLst/>
          </a:prstGeom>
          <a:blipFill rotWithShape="1">
            <a:blip r:embed="rId4"/>
            <a:tile tx="0" ty="0" sx="100000" sy="100000" flip="none" algn="tl"/>
          </a:blipFill>
          <a:ln>
            <a:noFill/>
          </a:ln>
        </p:spPr>
        <p:txBody>
          <a:bodyPr wrap="square" lIns="129266" tIns="64636" rIns="129266" bIns="6463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ctr" defTabSz="1300163"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Calibri" charset="0"/>
                <a:ea typeface="宋体" charset="0"/>
                <a:cs typeface="宋体" charset="0"/>
                <a:sym typeface="Times New Roman" charset="0"/>
              </a:rPr>
              <a:t>“他不在，因为他已经复活了。”</a:t>
            </a:r>
          </a:p>
        </p:txBody>
      </p:sp>
    </p:spTree>
    <p:extLst>
      <p:ext uri="{BB962C8B-B14F-4D97-AF65-F5344CB8AC3E}">
        <p14:creationId xmlns:p14="http://schemas.microsoft.com/office/powerpoint/2010/main" val="324602611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“基督为了我们的罪死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“他被埋葬</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“第三天，他从死里复活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林前</a:t>
            </a:r>
            <a:r>
              <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“我 如 今 把 先 前 所 传 给 你 们 的 福 音 告 诉 你 们 知 道。。”</a:t>
            </a:r>
          </a:p>
        </p:txBody>
      </p:sp>
    </p:spTree>
    <p:extLst>
      <p:ext uri="{BB962C8B-B14F-4D97-AF65-F5344CB8AC3E}">
        <p14:creationId xmlns:p14="http://schemas.microsoft.com/office/powerpoint/2010/main" val="4021586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Title 1"/>
          <p:cNvSpPr>
            <a:spLocks noGrp="1"/>
          </p:cNvSpPr>
          <p:nvPr>
            <p:ph type="title"/>
          </p:nvPr>
        </p:nvSpPr>
        <p:spPr>
          <a:xfrm>
            <a:off x="457200" y="5791200"/>
            <a:ext cx="8229600" cy="808038"/>
          </a:xfrm>
          <a:solidFill>
            <a:schemeClr val="tx1"/>
          </a:solidFill>
        </p:spPr>
        <p:txBody>
          <a:bodyPr/>
          <a:lstStyle/>
          <a:p>
            <a:r>
              <a:rPr lang="en-US" b="1">
                <a:solidFill>
                  <a:schemeClr val="bg1"/>
                </a:solidFill>
                <a:latin typeface="Arial" charset="0"/>
                <a:ea typeface="ヒラギノ角ゴ Pro W3" charset="0"/>
                <a:cs typeface="ヒラギノ角ゴ Pro W3" charset="0"/>
              </a:rPr>
              <a:t>The Garden Tomb</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1517"/>
            <a:ext cx="9144000" cy="116728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real issue isn't an issue.</a:t>
            </a:r>
          </a:p>
        </p:txBody>
      </p:sp>
      <p:pic>
        <p:nvPicPr>
          <p:cNvPr id="2" name="Picture 1"/>
          <p:cNvPicPr>
            <a:picLocks noChangeAspect="1"/>
          </p:cNvPicPr>
          <p:nvPr/>
        </p:nvPicPr>
        <p:blipFill>
          <a:blip r:embed="rId3"/>
          <a:stretch>
            <a:fillRect/>
          </a:stretch>
        </p:blipFill>
        <p:spPr>
          <a:xfrm>
            <a:off x="0" y="1556792"/>
            <a:ext cx="9144000" cy="2904174"/>
          </a:xfrm>
          <a:prstGeom prst="rect">
            <a:avLst/>
          </a:prstGeom>
        </p:spPr>
      </p:pic>
    </p:spTree>
    <p:extLst>
      <p:ext uri="{BB962C8B-B14F-4D97-AF65-F5344CB8AC3E}">
        <p14:creationId xmlns:p14="http://schemas.microsoft.com/office/powerpoint/2010/main" val="234598381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124930" name="Title 1"/>
          <p:cNvSpPr>
            <a:spLocks noGrp="1"/>
          </p:cNvSpPr>
          <p:nvPr>
            <p:ph type="title"/>
          </p:nvPr>
        </p:nvSpPr>
        <p:spPr>
          <a:xfrm>
            <a:off x="685800" y="44450"/>
            <a:ext cx="7772400" cy="1143000"/>
          </a:xfrm>
        </p:spPr>
        <p:txBody>
          <a:bodyPr/>
          <a:lstStyle/>
          <a:p>
            <a:r>
              <a:rPr lang="en-US" sz="6000" b="1">
                <a:solidFill>
                  <a:srgbClr val="FFFFFF"/>
                </a:solidFill>
                <a:latin typeface="Arial" charset="0"/>
                <a:ea typeface="ヒラギノ角ゴ Pro W3" charset="0"/>
                <a:cs typeface="ヒラギノ角ゴ Pro W3" charset="0"/>
              </a:rPr>
              <a:t>Resurrection life!</a:t>
            </a:r>
          </a:p>
        </p:txBody>
      </p:sp>
      <p:pic>
        <p:nvPicPr>
          <p:cNvPr id="124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341438"/>
            <a:ext cx="50800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80063" y="1341438"/>
            <a:ext cx="3213100" cy="406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Title 1"/>
          <p:cNvSpPr txBox="1">
            <a:spLocks/>
          </p:cNvSpPr>
          <p:nvPr/>
        </p:nvSpPr>
        <p:spPr bwMode="auto">
          <a:xfrm>
            <a:off x="0" y="4941888"/>
            <a:ext cx="9144000" cy="193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200" b="1">
                <a:solidFill>
                  <a:srgbClr val="FFFFFF"/>
                </a:solidFill>
              </a:rPr>
              <a:t>"…stand firm…give yourself fully to the work of the Lord, because you know that your labor in the Lord is not in vain" (1 Cor 15:58 </a:t>
            </a:r>
            <a:r>
              <a:rPr lang="en-US" b="1">
                <a:solidFill>
                  <a:srgbClr val="FFFFFF"/>
                </a:solidFill>
              </a:rPr>
              <a:t>NIV</a:t>
            </a:r>
            <a:r>
              <a:rPr lang="en-US" sz="3200" b="1">
                <a:solidFill>
                  <a:srgbClr val="FFFFFF"/>
                </a:solidFill>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1517"/>
            <a:ext cx="9144000" cy="116728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real issue isn't an issue.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711626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0525485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主题讲道</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7818263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91680" y="0"/>
            <a:ext cx="6912768" cy="6912768"/>
          </a:xfrm>
          <a:prstGeom prst="rect">
            <a:avLst/>
          </a:prstGeom>
        </p:spPr>
      </p:pic>
      <p:sp>
        <p:nvSpPr>
          <p:cNvPr id="43009" name="Title 1"/>
          <p:cNvSpPr>
            <a:spLocks noGrp="1"/>
          </p:cNvSpPr>
          <p:nvPr>
            <p:ph type="title"/>
          </p:nvPr>
        </p:nvSpPr>
        <p:spPr>
          <a:xfrm rot="16200000">
            <a:off x="-2895056" y="2858545"/>
            <a:ext cx="6860090" cy="1143000"/>
          </a:xfrm>
          <a:solidFill>
            <a:schemeClr val="tx1"/>
          </a:solidFill>
        </p:spPr>
        <p:txBody>
          <a:bodyPr/>
          <a:lstStyle/>
          <a:p>
            <a:r>
              <a:rPr lang="en-US" sz="6000" b="1">
                <a:solidFill>
                  <a:schemeClr val="bg1"/>
                </a:solidFill>
                <a:latin typeface="Arial" charset="0"/>
                <a:ea typeface="ヒラギノ角ゴ Pro W3" charset="0"/>
                <a:cs typeface="ヒラギノ角ゴ Pro W3" charset="0"/>
              </a:rPr>
              <a:t>World Religions</a:t>
            </a:r>
          </a:p>
        </p:txBody>
      </p:sp>
    </p:spTree>
    <p:extLst>
      <p:ext uri="{BB962C8B-B14F-4D97-AF65-F5344CB8AC3E}">
        <p14:creationId xmlns:p14="http://schemas.microsoft.com/office/powerpoint/2010/main" val="3291596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zh-CN" altLang="en-US" sz="5400" b="1" i="1" dirty="0">
                <a:solidFill>
                  <a:schemeClr val="bg1"/>
                </a:solidFill>
                <a:latin typeface="Apple Chancery" charset="0"/>
                <a:ea typeface="Apple Chancery" charset="0"/>
                <a:cs typeface="Apple Chancery" charset="0"/>
              </a:rPr>
              <a:t>有什么分别</a:t>
            </a:r>
            <a:r>
              <a:rPr lang="en-US" altLang="zh-CN" sz="5400" b="1" i="1" dirty="0">
                <a:solidFill>
                  <a:schemeClr val="bg1"/>
                </a:solidFill>
                <a:latin typeface="Apple Chancery" charset="0"/>
                <a:ea typeface="Apple Chancery" charset="0"/>
                <a:cs typeface="Apple Chancery" charset="0"/>
              </a:rPr>
              <a:t>?</a:t>
            </a:r>
            <a:endParaRPr lang="en-US" sz="5400" b="1" i="1" dirty="0">
              <a:solidFill>
                <a:schemeClr val="bg1"/>
              </a:solidFill>
              <a:latin typeface="Apple Chancery" charset="0"/>
              <a:ea typeface="Apple Chancery"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632139"/>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269" tIns="45635" rIns="91269" bIns="4563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5 </a:t>
            </a:r>
            <a:r>
              <a:rPr kumimoji="0" lang="zh-CN" altLang="en-US" sz="24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并 且 显 给 矶 法 看 ， 然 後 显 给 十 二 使 徒 看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 </a:t>
            </a:r>
            <a:r>
              <a:rPr kumimoji="0" lang="en-US" altLang="zh-CN" sz="24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6 </a:t>
            </a:r>
            <a:r>
              <a:rPr kumimoji="0" lang="zh-CN" altLang="en-US" sz="24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後 来 一 时 显 给 五 百 多 弟 兄 看 ， 其 中 一 大 半 到 如 今 还 在 ， 却 也 有 已 经 睡 了 的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 </a:t>
            </a:r>
            <a:r>
              <a:rPr kumimoji="0" lang="en-US" altLang="zh-CN" sz="24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7 </a:t>
            </a:r>
            <a:r>
              <a:rPr kumimoji="0" lang="zh-CN" altLang="en-US" sz="24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以 後 显 给 雅 各 看 ， 再 显 给 众 使 徒 看 </a:t>
            </a:r>
            <a:endParaRPr kumimoji="0" lang="en-US" sz="24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endParaRPr>
          </a:p>
        </p:txBody>
      </p:sp>
    </p:spTree>
    <p:extLst>
      <p:ext uri="{BB962C8B-B14F-4D97-AF65-F5344CB8AC3E}">
        <p14:creationId xmlns:p14="http://schemas.microsoft.com/office/powerpoint/2010/main" val="1949523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Picture 2" descr="therisenchris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152401"/>
            <a:ext cx="9144000" cy="1524000"/>
          </a:xfrm>
        </p:spPr>
        <p:txBody>
          <a:bodyPr/>
          <a:lstStyle/>
          <a:p>
            <a:r>
              <a:rPr lang="zh-CN" altLang="en-US" sz="4000" b="1" dirty="0">
                <a:solidFill>
                  <a:srgbClr val="FFFFFF"/>
                </a:solidFill>
                <a:effectLst>
                  <a:glow rad="228600">
                    <a:schemeClr val="tx1">
                      <a:alpha val="75000"/>
                    </a:schemeClr>
                  </a:glow>
                </a:effectLst>
                <a:latin typeface="Arial" charset="0"/>
                <a:ea typeface="ヒラギノ角ゴ Pro W3" charset="0"/>
                <a:cs typeface="ヒラギノ角ゴ Pro W3" charset="0"/>
              </a:rPr>
              <a:t>若我们怀疑耶稣从死里复活，我们就会</a:t>
            </a:r>
            <a:r>
              <a:rPr lang="zh-CN" altLang="en-US" sz="6000" b="1" dirty="0">
                <a:solidFill>
                  <a:srgbClr val="FFFF00"/>
                </a:solidFill>
                <a:effectLst>
                  <a:glow rad="228600">
                    <a:schemeClr val="tx1">
                      <a:alpha val="75000"/>
                    </a:schemeClr>
                  </a:glow>
                </a:effectLst>
                <a:latin typeface="Arial" charset="0"/>
                <a:ea typeface="ヒラギノ角ゴ Pro W3" charset="0"/>
                <a:cs typeface="ヒラギノ角ゴ Pro W3" charset="0"/>
              </a:rPr>
              <a:t>失去盼望</a:t>
            </a:r>
            <a:r>
              <a:rPr lang="zh-CN" altLang="en-US" sz="4000" b="1" dirty="0">
                <a:solidFill>
                  <a:srgbClr val="FFFFFF"/>
                </a:solidFill>
                <a:effectLst>
                  <a:glow rad="228600">
                    <a:schemeClr val="tx1">
                      <a:alpha val="75000"/>
                    </a:schemeClr>
                  </a:glow>
                </a:effectLst>
                <a:latin typeface="Arial" charset="0"/>
                <a:ea typeface="ヒラギノ角ゴ Pro W3" charset="0"/>
                <a:cs typeface="ヒラギノ角ゴ Pro W3" charset="0"/>
              </a:rPr>
              <a:t> </a:t>
            </a:r>
            <a:r>
              <a:rPr lang="en-US" altLang="zh-CN" sz="4000" b="1" dirty="0">
                <a:solidFill>
                  <a:srgbClr val="FFFFFF"/>
                </a:solidFill>
                <a:effectLst>
                  <a:glow rad="228600">
                    <a:schemeClr val="tx1">
                      <a:alpha val="75000"/>
                    </a:schemeClr>
                  </a:glow>
                </a:effectLst>
                <a:latin typeface="Arial" charset="0"/>
                <a:ea typeface="ヒラギノ角ゴ Pro W3" charset="0"/>
                <a:cs typeface="ヒラギノ角ゴ Pro W3" charset="0"/>
              </a:rPr>
              <a:t>(12-19</a:t>
            </a:r>
            <a:r>
              <a:rPr lang="zh-CN" altLang="en-US" sz="4000" b="1" dirty="0">
                <a:solidFill>
                  <a:srgbClr val="FFFFFF"/>
                </a:solidFill>
                <a:effectLst>
                  <a:glow rad="228600">
                    <a:schemeClr val="tx1">
                      <a:alpha val="75000"/>
                    </a:schemeClr>
                  </a:glow>
                </a:effectLst>
                <a:latin typeface="Arial" charset="0"/>
                <a:ea typeface="ヒラギノ角ゴ Pro W3" charset="0"/>
                <a:cs typeface="ヒラギノ角ゴ Pro W3" charset="0"/>
              </a:rPr>
              <a:t>节</a:t>
            </a:r>
            <a:endParaRPr lang="en-US" sz="4000" b="1" dirty="0">
              <a:solidFill>
                <a:srgbClr val="FFFFFF"/>
              </a:solidFill>
              <a:effectLst>
                <a:glow rad="228600">
                  <a:schemeClr val="tx1">
                    <a:alpha val="75000"/>
                  </a:schemeClr>
                </a:glow>
              </a:effectLst>
              <a:latin typeface="Arial" charset="0"/>
              <a:ea typeface="ヒラギノ角ゴ Pro W3" charset="0"/>
              <a:cs typeface="ヒラギノ角ゴ Pro W3" charset="0"/>
            </a:endParaRPr>
          </a:p>
        </p:txBody>
      </p:sp>
      <p:pic>
        <p:nvPicPr>
          <p:cNvPr id="576516" name="Picture 3" descr="person024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292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bwMode="auto">
          <a:xfrm>
            <a:off x="1524000" y="1828800"/>
            <a:ext cx="7620000" cy="1371600"/>
          </a:xfrm>
          <a:prstGeom prst="rect">
            <a:avLst/>
          </a:prstGeom>
          <a:noFill/>
          <a:ln w="9525">
            <a:noFill/>
            <a:miter lim="800000"/>
            <a:headEnd/>
            <a:tailEnd/>
          </a:ln>
        </p:spPr>
        <p:txBody>
          <a:bodyPr lIns="91269" tIns="45635" rIns="91269" bIns="45635" anchor="ctr"/>
          <a:lstStyle>
            <a:lvl1pPr marL="354013" indent="-354013"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354013" marR="0" lvl="0" indent="-354013"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若不信从死里复活</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(12-13</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a:t>
            </a:r>
          </a:p>
        </p:txBody>
      </p:sp>
      <p:sp>
        <p:nvSpPr>
          <p:cNvPr id="7" name="Title 2"/>
          <p:cNvSpPr txBox="1">
            <a:spLocks/>
          </p:cNvSpPr>
          <p:nvPr/>
        </p:nvSpPr>
        <p:spPr bwMode="auto">
          <a:xfrm>
            <a:off x="1524000" y="2781300"/>
            <a:ext cx="7620000" cy="914400"/>
          </a:xfrm>
          <a:prstGeom prst="rect">
            <a:avLst/>
          </a:prstGeom>
          <a:no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a:t>
            </a:r>
            <a:r>
              <a:rPr kumimoji="0" lang="zh-CN" alt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我 们 所 传 的</a:t>
            </a:r>
            <a:r>
              <a:rPr kumimoji="0"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a:t>
            </a:r>
            <a:r>
              <a:rPr kumimoji="0" lang="zh-CN" alt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你们所信的 便 是 枉 然 </a:t>
            </a:r>
            <a:r>
              <a:rPr kumimoji="0"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(14</a:t>
            </a:r>
            <a:r>
              <a:rPr kumimoji="0" lang="zh-CN" alt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节</a:t>
            </a:r>
            <a:r>
              <a:rPr kumimoji="0"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a:t>
            </a:r>
          </a:p>
        </p:txBody>
      </p:sp>
      <p:sp>
        <p:nvSpPr>
          <p:cNvPr id="8" name="Title 2"/>
          <p:cNvSpPr txBox="1">
            <a:spLocks/>
          </p:cNvSpPr>
          <p:nvPr/>
        </p:nvSpPr>
        <p:spPr bwMode="auto">
          <a:xfrm>
            <a:off x="1524000" y="3657600"/>
            <a:ext cx="7620000" cy="914400"/>
          </a:xfrm>
          <a:prstGeom prst="rect">
            <a:avLst/>
          </a:prstGeom>
          <a:no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a:t>
            </a:r>
            <a:r>
              <a:rPr kumimoji="0" lang="zh-CN" alt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我 们 是 为 神 妄 作 见 证 的</a:t>
            </a:r>
            <a:r>
              <a:rPr kumimoji="0"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(15-16</a:t>
            </a:r>
            <a:r>
              <a:rPr kumimoji="0" lang="zh-CN" alt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节</a:t>
            </a:r>
            <a:r>
              <a:rPr kumimoji="0"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a:t>
            </a:r>
          </a:p>
        </p:txBody>
      </p:sp>
      <p:sp>
        <p:nvSpPr>
          <p:cNvPr id="9" name="Title 2"/>
          <p:cNvSpPr txBox="1">
            <a:spLocks/>
          </p:cNvSpPr>
          <p:nvPr/>
        </p:nvSpPr>
        <p:spPr bwMode="auto">
          <a:xfrm>
            <a:off x="1524000" y="4343400"/>
            <a:ext cx="7620000" cy="914400"/>
          </a:xfrm>
          <a:prstGeom prst="rect">
            <a:avLst/>
          </a:prstGeom>
          <a:no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仍 在 罪 里</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(17</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a:t>
            </a:r>
          </a:p>
        </p:txBody>
      </p:sp>
      <p:sp>
        <p:nvSpPr>
          <p:cNvPr id="10" name="Title 2"/>
          <p:cNvSpPr txBox="1">
            <a:spLocks/>
          </p:cNvSpPr>
          <p:nvPr/>
        </p:nvSpPr>
        <p:spPr bwMode="auto">
          <a:xfrm>
            <a:off x="1524000" y="5029200"/>
            <a:ext cx="7620000" cy="914400"/>
          </a:xfrm>
          <a:prstGeom prst="rect">
            <a:avLst/>
          </a:prstGeom>
          <a:no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没有天堂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(18</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a:t>
            </a:r>
          </a:p>
        </p:txBody>
      </p:sp>
      <p:sp>
        <p:nvSpPr>
          <p:cNvPr id="11" name="Title 2"/>
          <p:cNvSpPr txBox="1">
            <a:spLocks/>
          </p:cNvSpPr>
          <p:nvPr/>
        </p:nvSpPr>
        <p:spPr bwMode="auto">
          <a:xfrm>
            <a:off x="1524000" y="5715000"/>
            <a:ext cx="7620000" cy="914400"/>
          </a:xfrm>
          <a:prstGeom prst="rect">
            <a:avLst/>
          </a:prstGeom>
          <a:no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比 众 人 更 可 怜</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(19</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cs typeface="ヒラギノ角ゴ Pro W3" charset="0"/>
              </a:rPr>
              <a:t>)</a:t>
            </a:r>
          </a:p>
        </p:txBody>
      </p:sp>
    </p:spTree>
    <p:extLst>
      <p:ext uri="{BB962C8B-B14F-4D97-AF65-F5344CB8AC3E}">
        <p14:creationId xmlns:p14="http://schemas.microsoft.com/office/powerpoint/2010/main" val="2045519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5109</TotalTime>
  <Words>6964</Words>
  <Application>Microsoft Macintosh PowerPoint</Application>
  <PresentationFormat>On-screen Show (4:3)</PresentationFormat>
  <Paragraphs>419</Paragraphs>
  <Slides>67</Slides>
  <Notes>64</Notes>
  <HiddenSlides>40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67</vt:i4>
      </vt:variant>
    </vt:vector>
  </HeadingPairs>
  <TitlesOfParts>
    <vt:vector size="79" baseType="lpstr">
      <vt:lpstr>Alan Den</vt:lpstr>
      <vt:lpstr>Apple Chancery</vt:lpstr>
      <vt:lpstr>Arial</vt:lpstr>
      <vt:lpstr>Book Antiqua</vt:lpstr>
      <vt:lpstr>Calibri</vt:lpstr>
      <vt:lpstr>Comic Sans MS</vt:lpstr>
      <vt:lpstr>Times New Roman</vt:lpstr>
      <vt:lpstr>Blank Presentation</vt:lpstr>
      <vt:lpstr>49_Blank Presentation</vt:lpstr>
      <vt:lpstr>4_Blank Presentation</vt:lpstr>
      <vt:lpstr>8_Blank Presentation</vt:lpstr>
      <vt:lpstr>20_Default Design</vt:lpstr>
      <vt:lpstr>谁搬了石头? </vt:lpstr>
      <vt:lpstr>Matthew 28 Eyewitness Account</vt:lpstr>
      <vt:lpstr>"耶稣的 骨头"</vt:lpstr>
      <vt:lpstr>The month of March…</vt:lpstr>
      <vt:lpstr>对你来说，有什么分别呢？</vt:lpstr>
      <vt:lpstr>有什么分别?</vt:lpstr>
      <vt:lpstr>World Religions</vt:lpstr>
      <vt:lpstr>有什么分别?</vt:lpstr>
      <vt:lpstr>若我们怀疑耶稣从死里复活，我们就会失去盼望 (12-19节</vt:lpstr>
      <vt:lpstr>"I am the resurrection and the life." —Jesus</vt:lpstr>
      <vt:lpstr>六个事实 </vt:lpstr>
      <vt:lpstr>Thinking people consider important matters</vt:lpstr>
      <vt:lpstr>事实 1: Jesus was dead.</vt:lpstr>
      <vt:lpstr>Bone &amp; Nail</vt:lpstr>
      <vt:lpstr>事实 2: Solid rock tomb </vt:lpstr>
      <vt:lpstr>Hewn from Rock</vt:lpstr>
      <vt:lpstr>事实 3: Wrapped in 45 kg (100 lbs.) </vt:lpstr>
      <vt:lpstr>Jewish Burial Custom</vt:lpstr>
      <vt:lpstr>事实 4: 2-ton stone</vt:lpstr>
      <vt:lpstr>The stone was rolled uphill!</vt:lpstr>
      <vt:lpstr>事实 5: Roman guard</vt:lpstr>
      <vt:lpstr>事实 5: Roman guard</vt:lpstr>
      <vt:lpstr>The Facts</vt:lpstr>
      <vt:lpstr>事实 5: Roman guard</vt:lpstr>
      <vt:lpstr>事实 6: Seal with signet</vt:lpstr>
      <vt:lpstr>事实 6: Seal with signet</vt:lpstr>
      <vt:lpstr>Our Calendar</vt:lpstr>
      <vt:lpstr>Happy Sunday</vt:lpstr>
      <vt:lpstr>所以发生了什么事？</vt:lpstr>
      <vt:lpstr>The "Wrong Tomb" Theory</vt:lpstr>
      <vt:lpstr>But did the women find angels at the wrong tomb?</vt:lpstr>
      <vt:lpstr>Jewish leaders had no misty eyes.</vt:lpstr>
      <vt:lpstr>谁搬走基督的坟墓 前的巨大的石头?</vt:lpstr>
      <vt:lpstr>强盗没有动摇石头</vt:lpstr>
      <vt:lpstr>Edict of Caesar</vt:lpstr>
      <vt:lpstr>Edict of Caesar</vt:lpstr>
      <vt:lpstr>Edict of Caesar</vt:lpstr>
      <vt:lpstr>Possible for grave robbers?</vt:lpstr>
      <vt:lpstr>Romans had the army of the day</vt:lpstr>
      <vt:lpstr>Neat robbers?</vt:lpstr>
      <vt:lpstr>基督门徒没有移动石头</vt:lpstr>
      <vt:lpstr>Despondency at its worst</vt:lpstr>
      <vt:lpstr>Despondency at its worst</vt:lpstr>
      <vt:lpstr>The guards were the only eyewitnesses</vt:lpstr>
      <vt:lpstr>犹太人没有移动石头</vt:lpstr>
      <vt:lpstr>Jewish leaders were the only ones to remember that Jesus predicted a resurrection!</vt:lpstr>
      <vt:lpstr>Jewish leaders had the most to lose</vt:lpstr>
      <vt:lpstr>If the Jews took the body not anticipating that others would see this as a resurrection, all they had to do was to publicly show the body!. </vt:lpstr>
      <vt:lpstr>罗马人没有动摇石头</vt:lpstr>
      <vt:lpstr>Pilate and the Romans ordered that the tomb be sealed.</vt:lpstr>
      <vt:lpstr>"Risen" (2016) </vt:lpstr>
      <vt:lpstr>"Risen" Trailer (2016) </vt:lpstr>
      <vt:lpstr>"Risen" (2016) </vt:lpstr>
      <vt:lpstr>"Risen" (2016) </vt:lpstr>
      <vt:lpstr>耶稣基督移动了石头！</vt:lpstr>
      <vt:lpstr>A huge stone was no match for Jesus.</vt:lpstr>
      <vt:lpstr>主旨</vt:lpstr>
      <vt:lpstr>花园墓</vt:lpstr>
      <vt:lpstr>Who Moved the Stone?</vt:lpstr>
      <vt:lpstr>He is not here – for he is risen</vt:lpstr>
      <vt:lpstr>全备的福音</vt:lpstr>
      <vt:lpstr>The Garden Tomb</vt:lpstr>
      <vt:lpstr>The real issue isn't an issue.</vt:lpstr>
      <vt:lpstr>Resurrection life!</vt:lpstr>
      <vt:lpstr>The real issue isn't an issue.</vt:lpstr>
      <vt:lpstr>Black</vt:lpstr>
      <vt:lpstr>主题讲道 • BibleStudyDownloads.org</vt:lpstr>
    </vt:vector>
  </TitlesOfParts>
  <Company>BeSharpCreative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Feit</dc:creator>
  <cp:lastModifiedBy>Rick Griffith</cp:lastModifiedBy>
  <cp:revision>256</cp:revision>
  <dcterms:created xsi:type="dcterms:W3CDTF">2009-04-11T06:09:11Z</dcterms:created>
  <dcterms:modified xsi:type="dcterms:W3CDTF">2020-08-02T19:21:41Z</dcterms:modified>
</cp:coreProperties>
</file>