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</p:sldMasterIdLst>
  <p:notesMasterIdLst>
    <p:notesMasterId r:id="rId33"/>
  </p:notesMasterIdLst>
  <p:sldIdLst>
    <p:sldId id="441" r:id="rId4"/>
    <p:sldId id="428" r:id="rId5"/>
    <p:sldId id="447" r:id="rId6"/>
    <p:sldId id="430" r:id="rId7"/>
    <p:sldId id="442" r:id="rId8"/>
    <p:sldId id="443" r:id="rId9"/>
    <p:sldId id="444" r:id="rId10"/>
    <p:sldId id="421" r:id="rId11"/>
    <p:sldId id="415" r:id="rId12"/>
    <p:sldId id="423" r:id="rId13"/>
    <p:sldId id="449" r:id="rId14"/>
    <p:sldId id="450" r:id="rId15"/>
    <p:sldId id="451" r:id="rId16"/>
    <p:sldId id="453" r:id="rId17"/>
    <p:sldId id="454" r:id="rId18"/>
    <p:sldId id="452" r:id="rId19"/>
    <p:sldId id="412" r:id="rId20"/>
    <p:sldId id="432" r:id="rId21"/>
    <p:sldId id="448" r:id="rId22"/>
    <p:sldId id="446" r:id="rId23"/>
    <p:sldId id="445" r:id="rId24"/>
    <p:sldId id="434" r:id="rId25"/>
    <p:sldId id="429" r:id="rId26"/>
    <p:sldId id="418" r:id="rId27"/>
    <p:sldId id="431" r:id="rId28"/>
    <p:sldId id="456" r:id="rId29"/>
    <p:sldId id="420" r:id="rId30"/>
    <p:sldId id="320" r:id="rId31"/>
    <p:sldId id="457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D6F7"/>
    <a:srgbClr val="CC0000"/>
    <a:srgbClr val="942C42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 autoAdjust="0"/>
    <p:restoredTop sz="94729" autoAdjust="0"/>
  </p:normalViewPr>
  <p:slideViewPr>
    <p:cSldViewPr snapToGrid="0" snapToObjects="1">
      <p:cViewPr varScale="1">
        <p:scale>
          <a:sx n="90" d="100"/>
          <a:sy n="90" d="100"/>
        </p:scale>
        <p:origin x="-104" y="-10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theme" Target="theme/theme1.xml"/><Relationship Id="rId38" Type="http://schemas.openxmlformats.org/officeDocument/2006/relationships/tableStyles" Target="tableStyles.xml"/><Relationship Id="rId39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6954C-3F1B-4540-90E1-8E4409030271}" type="datetimeFigureOut">
              <a:rPr lang="en-US" smtClean="0"/>
              <a:t>11/2/18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9FDE9-4B2D-884B-BE4B-021913485B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74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A28C9AB-5814-BA4F-84A6-C6DECF72119E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630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95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11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25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12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99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13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11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future rule of the world will go to a man (2:6-8a)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future rule of the world will go to Jesus via His atoning death as our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brother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(2:8b-13)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9FDE9-4B2D-884B-BE4B-021913485B0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980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16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72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17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775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18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0801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19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4456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20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085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52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21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8765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22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9297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23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492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24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862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25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371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26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427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27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458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29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06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238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18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433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770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582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637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25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79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5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898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34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007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11/2/18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3295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11/2/18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1803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11/2/18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7722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11/2/18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3675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11/2/18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9769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11/2/18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8005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941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11/2/18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6180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11/2/18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481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11/2/18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2596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11/2/18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4809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11/2/18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97542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8CA1A-9DAB-F242-8321-A613ACF55E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5952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 defTabSz="914400">
              <a:defRPr sz="2400">
                <a:solidFill>
                  <a:srgbClr val="EAEAEA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defTabSz="914400">
              <a:defRPr sz="2400">
                <a:solidFill>
                  <a:srgbClr val="EAEAEA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defTabSz="914400">
              <a:defRPr sz="2400">
                <a:solidFill>
                  <a:srgbClr val="EAEAEA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FFF22604-7DDE-C847-948C-CD5A503E09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850172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617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1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679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070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89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49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06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10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11/2/18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7982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E60D7E-E062-F54C-BAD3-AD0EE1479543}" type="slidenum">
              <a:rPr lang="en-US">
                <a:latin typeface="Arial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58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/>
          <a:ea typeface="ＭＳ Ｐゴシック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Arial"/>
          <a:ea typeface="ＭＳ Ｐゴシック" pitchFamily="-107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71881"/>
            <a:ext cx="9120187" cy="128755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CHT" altLang="en-US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救赎的</a:t>
            </a:r>
            <a:r>
              <a:rPr lang="zh-CN" altLang="en-US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功效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3813" y="6092825"/>
            <a:ext cx="9228216" cy="765175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 </a:t>
            </a:r>
            <a:r>
              <a:rPr lang="zh-CN" alt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新加坡神学院</a:t>
            </a:r>
            <a:endParaRPr lang="en-US" altLang="zh-CN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algn="ctr" defTabSz="914400" eaLnBrk="0" hangingPunct="0"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BibleStudyDownloads.org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232413"/>
            <a:ext cx="9144000" cy="72494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 sz="4400" i="1" dirty="0"/>
              <a:t>救恩论：上帝的救赎计划</a:t>
            </a:r>
            <a:endParaRPr 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3027221050"/>
      </p:ext>
    </p:extLst>
  </p:cSld>
  <p:clrMapOvr>
    <a:masterClrMapping/>
  </p:clrMapOvr>
  <p:transition xmlns:p14="http://schemas.microsoft.com/office/powerpoint/2010/main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511804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11523" y="-14705"/>
            <a:ext cx="4656667" cy="6872705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从前在人民中，曾有</a:t>
            </a:r>
            <a:r>
              <a:rPr lang="zh-CN" altLang="en-US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假先知</a:t>
            </a:r>
            <a:r>
              <a:rPr lang="zh-CN" alt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出来；照样，将来在你们中间，也必有假教师出现。他们偷偷把使人灭亡的异端引进来，甚至</a:t>
            </a:r>
            <a:r>
              <a:rPr lang="zh-CN" altLang="en-US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否认那曾经买赎他们的主</a:t>
            </a:r>
            <a:r>
              <a:rPr lang="zh-CN" alt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，迅速地自取灭亡。</a:t>
            </a:r>
            <a:r>
              <a:rPr lang="ru-RU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彼后 </a:t>
            </a:r>
            <a:r>
              <a:rPr 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2:1 </a:t>
            </a:r>
            <a:r>
              <a:rPr lang="en-US" altLang="zh-CN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168173" y="137467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Arial" charset="0"/>
              </a:rPr>
              <a:t>57</a:t>
            </a:r>
          </a:p>
        </p:txBody>
      </p:sp>
    </p:spTree>
    <p:extLst>
      <p:ext uri="{BB962C8B-B14F-4D97-AF65-F5344CB8AC3E}">
        <p14:creationId xmlns:p14="http://schemas.microsoft.com/office/powerpoint/2010/main" val="3939589441"/>
      </p:ext>
    </p:extLst>
  </p:cSld>
  <p:clrMapOvr>
    <a:masterClrMapping/>
  </p:clrMapOvr>
  <p:transition xmlns:p14="http://schemas.microsoft.com/office/powerpoint/2010/main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81300" y="927652"/>
            <a:ext cx="6362700" cy="342347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[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耶稣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] 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他为我们的罪作了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赎罪祭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，不仅为我们的罪，也为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全人类的罪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约壹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2:2 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81300" cy="3860800"/>
          </a:xfrm>
          <a:prstGeom prst="rect">
            <a:avLst/>
          </a:prstGeom>
        </p:spPr>
      </p:pic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Arial" charset="0"/>
              </a:rPr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2984562607"/>
      </p:ext>
    </p:extLst>
  </p:cSld>
  <p:clrMapOvr>
    <a:masterClrMapping/>
  </p:clrMapOvr>
  <p:transition xmlns:p14="http://schemas.microsoft.com/office/powerpoint/2010/main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8868" y="0"/>
            <a:ext cx="2800890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6362700" cy="6858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[</a:t>
            </a:r>
            <a:r>
              <a:rPr lang="zh-CN" alt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上帝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] </a:t>
            </a:r>
            <a:r>
              <a:rPr lang="zh-CN" alt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他愿意万人得救，并且充分认识真理。 </a:t>
            </a:r>
            <a:r>
              <a:rPr lang="en-US" altLang="zh-CN" sz="40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5</a:t>
            </a:r>
            <a:r>
              <a:rPr lang="en-US" altLang="zh-CN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因为　神只有一位，在　神和人中间也只有一位中保，就是降世为人的基督耶稣。 </a:t>
            </a:r>
            <a:r>
              <a:rPr lang="en-US" altLang="zh-CN" sz="40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6</a:t>
            </a:r>
            <a:r>
              <a:rPr lang="en-US" altLang="zh-CN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40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他舍了自己作万人的赎价</a:t>
            </a:r>
            <a:r>
              <a:rPr lang="zh-CN" alt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，到了适当的时候，</a:t>
            </a:r>
            <a:r>
              <a:rPr lang="en-US" altLang="zh-CN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zh-CN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这事就证实了。</a:t>
            </a:r>
            <a:r>
              <a:rPr lang="ru-RU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提摩太前 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2:4-6 </a:t>
            </a:r>
            <a:r>
              <a:rPr lang="en-US" altLang="zh-CN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Arial" charset="0"/>
              </a:rPr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3580064274"/>
      </p:ext>
    </p:extLst>
  </p:cSld>
  <p:clrMapOvr>
    <a:masterClrMapping/>
  </p:clrMapOvr>
  <p:transition xmlns:p14="http://schemas.microsoft.com/office/powerpoint/2010/main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6362700" cy="6858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我们也是为这缘故劳苦努力，因为我们的盼望在于永活的　神。</a:t>
            </a:r>
            <a:r>
              <a:rPr lang="zh-CN" alt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他是万人的救主</a:t>
            </a:r>
            <a:r>
              <a:rPr lang="zh-CN" alt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，</a:t>
            </a:r>
            <a:r>
              <a:rPr lang="en-US" altLang="zh-CN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zh-CN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更是信徒的救主。</a:t>
            </a:r>
            <a:r>
              <a:rPr lang="ru-RU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提摩太前 </a:t>
            </a:r>
            <a:r>
              <a:rPr 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4:10 </a:t>
            </a:r>
            <a:r>
              <a:rPr lang="en-US" altLang="zh-CN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Arial" charset="0"/>
              </a:rPr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680110007"/>
      </p:ext>
    </p:extLst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" y="192415"/>
            <a:ext cx="9087300" cy="3436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"</a:t>
            </a:r>
            <a:r>
              <a:rPr lang="zh-CN" altLang="en-US" sz="3200" b="1" dirty="0"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不过，我们看见那位暂时成了比天使卑微（“暂时成了比天使卑微”或译：“比天使稍低微一点”）的耶稣，因为受了死的痛苦，就得了荣耀尊贵作冠冕，好叫他因着　神的恩典，</a:t>
            </a:r>
            <a:r>
              <a:rPr lang="zh-CN" altLang="en-US" sz="3200" b="1" dirty="0">
                <a:solidFill>
                  <a:srgbClr val="FFFF00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为万人尝了死味</a:t>
            </a:r>
            <a:r>
              <a:rPr lang="zh-CN" altLang="en-US" sz="3200" b="1" dirty="0"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。</a:t>
            </a:r>
            <a:r>
              <a:rPr lang="ru-RU" sz="3200" b="1" dirty="0"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"</a:t>
            </a:r>
            <a:endParaRPr lang="en-US" sz="3200" b="1" dirty="0">
              <a:solidFill>
                <a:prstClr val="white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700" y="3628871"/>
            <a:ext cx="8229600" cy="543595"/>
          </a:xfrm>
        </p:spPr>
        <p:txBody>
          <a:bodyPr>
            <a:noAutofit/>
          </a:bodyPr>
          <a:lstStyle/>
          <a:p>
            <a:pPr algn="r"/>
            <a:r>
              <a:rPr lang="en-US" sz="3200" b="1" dirty="0">
                <a:solidFill>
                  <a:srgbClr val="FFFFFF"/>
                </a:solidFill>
              </a:rPr>
              <a:t>(</a:t>
            </a:r>
            <a:r>
              <a:rPr lang="zh-CN" altLang="en-US" sz="3200" b="1" dirty="0">
                <a:solidFill>
                  <a:srgbClr val="FFFFFF"/>
                </a:solidFill>
              </a:rPr>
              <a:t>希伯来 </a:t>
            </a:r>
            <a:r>
              <a:rPr lang="en-US" sz="3200" b="1" dirty="0">
                <a:solidFill>
                  <a:srgbClr val="FFFFFF"/>
                </a:solidFill>
              </a:rPr>
              <a:t>2:9 </a:t>
            </a:r>
            <a:r>
              <a:rPr lang="en-US" altLang="zh-CN" sz="3200" b="1" dirty="0">
                <a:solidFill>
                  <a:srgbClr val="FFFFFF"/>
                </a:solidFill>
              </a:rPr>
              <a:t>CNV</a:t>
            </a:r>
            <a:r>
              <a:rPr lang="en-US" sz="3200" b="1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Arial" charset="0"/>
              </a:rPr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3122326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3" descr="hell-800w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2963" y="0"/>
            <a:ext cx="44910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2" name="Picture 4" descr="sunlight-through-trees.jpg"/>
          <p:cNvPicPr>
            <a:picLocks noChangeAspect="1"/>
          </p:cNvPicPr>
          <p:nvPr/>
        </p:nvPicPr>
        <p:blipFill>
          <a:blip r:embed="rId3" cstate="screen">
            <a:lum bright="-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00" y="0"/>
            <a:ext cx="4652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000376" y="2973388"/>
            <a:ext cx="6837363" cy="890588"/>
          </a:xfrm>
          <a:solidFill>
            <a:srgbClr val="000000"/>
          </a:solidFill>
        </p:spPr>
        <p:txBody>
          <a:bodyPr/>
          <a:lstStyle/>
          <a:p>
            <a:pPr>
              <a:defRPr/>
            </a:pPr>
            <a:r>
              <a:rPr lang="zh-CN" altLang="en-US" dirty="0"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生命或死亡</a:t>
            </a:r>
            <a:endParaRPr lang="en-US" dirty="0">
              <a:effectLst>
                <a:glow rad="1016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900" y="0"/>
            <a:ext cx="4271963" cy="138499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ja-JP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神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爱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世人，甚至把他的独生子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赐给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他们，叫一切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信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他的，</a:t>
            </a:r>
            <a:endParaRPr lang="en-US" sz="2800" b="1" dirty="0">
              <a:solidFill>
                <a:srgbClr val="FFFFFF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1863" y="1311275"/>
            <a:ext cx="4491037" cy="5222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不至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灭亡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3900" y="3492500"/>
            <a:ext cx="4271963" cy="138499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而是要使世人借着他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得救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r>
              <a:rPr lang="en-US" sz="2800" b="1" baseline="30000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信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他的，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不被定罪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；</a:t>
            </a:r>
            <a:endParaRPr lang="en-US" sz="2800" b="1" dirty="0">
              <a:solidFill>
                <a:srgbClr val="FFFFFF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FFFFFF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21275" y="2132013"/>
            <a:ext cx="4111625" cy="13858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baseline="30000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Geneva" charset="0"/>
              </a:rPr>
              <a:t>17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Geneva" charset="0"/>
              </a:rPr>
              <a:t>因为　神差他的儿子到世上来，不是要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Geneva" charset="0"/>
              </a:rPr>
              <a:t>定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Geneva" charset="0"/>
              </a:rPr>
              <a:t>世人的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Geneva" charset="0"/>
              </a:rPr>
              <a:t>罪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Geneva" charset="0"/>
              </a:rPr>
              <a:t>，</a:t>
            </a:r>
            <a:endParaRPr lang="en-US" dirty="0">
              <a:solidFill>
                <a:srgbClr val="0000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675" y="2132013"/>
            <a:ext cx="4271963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反得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永生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41863" y="4159250"/>
            <a:ext cx="4491037" cy="95410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不信的，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罪已经定了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，因为他</a:t>
            </a:r>
            <a:r>
              <a:rPr lang="zh-CN" altLang="en-US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不信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神独生子的名。</a:t>
            </a:r>
            <a:r>
              <a:rPr lang="ru-RU" altLang="ja-JP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endParaRPr lang="en-US" sz="2800" b="1" dirty="0">
              <a:solidFill>
                <a:srgbClr val="FFFFFF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0413" y="6323013"/>
            <a:ext cx="4073525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约翰 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3:16-18 </a:t>
            </a:r>
            <a:r>
              <a:rPr lang="en-US" altLang="zh-CN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CNV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3938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1"/>
            <a:ext cx="9171195" cy="5103101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" y="0"/>
            <a:ext cx="8357313" cy="438866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过去那无知的时代，　神不加以追究；现在，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他却吩咐各处的人都要悔改</a:t>
            </a:r>
            <a:r>
              <a:rPr lang="ru-RU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使徒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17:30 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Arial" charset="0"/>
              </a:rPr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2679103289"/>
      </p:ext>
    </p:extLst>
  </p:cSld>
  <p:clrMapOvr>
    <a:masterClrMapping/>
  </p:clrMapOvr>
  <p:transition xmlns:p14="http://schemas.microsoft.com/office/powerpoint/2010/main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5964" y="1057275"/>
            <a:ext cx="4077964" cy="541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927" y="1057275"/>
            <a:ext cx="4038037" cy="54102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3694" y="29879"/>
            <a:ext cx="9144000" cy="110741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有限赎罪主义者的对无限赎罪主义者的说。。。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110222"/>
      </p:ext>
    </p:extLst>
  </p:cSld>
  <p:clrMapOvr>
    <a:masterClrMapping/>
  </p:clrMapOvr>
  <p:transition xmlns:p14="http://schemas.microsoft.com/office/powerpoint/2010/main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602"/>
            <a:ext cx="9144000" cy="115163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zh-CN" altLang="en-US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有限的赎罪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8060"/>
            <a:ext cx="9144000" cy="54199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669" y="1447856"/>
            <a:ext cx="9013371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4800" dirty="0">
                <a:solidFill>
                  <a:schemeClr val="accent6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主说 </a:t>
            </a:r>
            <a:r>
              <a:rPr lang="mr-IN" altLang="zh-CN" sz="4800" dirty="0">
                <a:solidFill>
                  <a:schemeClr val="accent6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–</a:t>
            </a:r>
            <a:r>
              <a:rPr lang="en-US" altLang="zh-CN" sz="4800" dirty="0">
                <a:solidFill>
                  <a:schemeClr val="accent6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 </a:t>
            </a:r>
            <a:r>
              <a:rPr lang="zh-CN" altLang="en-US" sz="4800" dirty="0">
                <a:solidFill>
                  <a:schemeClr val="accent6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我为</a:t>
            </a:r>
            <a:r>
              <a:rPr lang="zh-CN" altLang="en-US" sz="4800" dirty="0">
                <a:latin typeface="MS PGothic" panose="020B0600070205080204" pitchFamily="34" charset="-128"/>
                <a:ea typeface="MS PGothic" panose="020B0600070205080204" pitchFamily="34" charset="-128"/>
              </a:rPr>
              <a:t>绵羊而不是山羊</a:t>
            </a:r>
            <a:endParaRPr lang="en-SG" altLang="zh-CN" sz="16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zh-CN" altLang="en-US" sz="4800" dirty="0">
                <a:solidFill>
                  <a:schemeClr val="accent6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献上我的生命。。。</a:t>
            </a:r>
            <a:endParaRPr lang="en-SG" sz="4800" dirty="0">
              <a:solidFill>
                <a:schemeClr val="accent6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38011" y="2640370"/>
            <a:ext cx="124052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约</a:t>
            </a:r>
            <a:r>
              <a:rPr lang="en-US" altLang="zh-CN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10</a:t>
            </a:r>
            <a:r>
              <a:rPr lang="zh-CN" altLang="en-US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：</a:t>
            </a:r>
            <a:r>
              <a:rPr lang="en-US" altLang="zh-CN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15</a:t>
            </a:r>
            <a:endParaRPr lang="en-SG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669" y="5048557"/>
            <a:ext cx="9013371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我们不相信基督为了法老，耶利普，扫罗，该隐等人而死，就像为彼得，雅各布布和约翰死一样。“因为我百姓的过错，他受了鞭打！” </a:t>
            </a:r>
          </a:p>
        </p:txBody>
      </p:sp>
      <p:sp>
        <p:nvSpPr>
          <p:cNvPr id="7" name="Rectangle 6"/>
          <p:cNvSpPr/>
          <p:nvPr/>
        </p:nvSpPr>
        <p:spPr>
          <a:xfrm>
            <a:off x="7485787" y="6346261"/>
            <a:ext cx="14927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赛 </a:t>
            </a:r>
            <a:r>
              <a:rPr lang="en-US" altLang="zh-CN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53</a:t>
            </a:r>
            <a:r>
              <a:rPr lang="zh-CN" altLang="en-US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：</a:t>
            </a:r>
            <a:r>
              <a:rPr lang="en-US" altLang="zh-CN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8</a:t>
            </a:r>
            <a:endParaRPr lang="en-SG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8549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9233"/>
            <a:ext cx="9144000" cy="5504264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8531"/>
            <a:ext cx="9144000" cy="115163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defRPr/>
            </a:pPr>
            <a:r>
              <a:rPr lang="zh-CN" altLang="en-US" sz="6600" b="1" kern="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有限的赎罪</a:t>
            </a:r>
            <a:endParaRPr lang="en-US" sz="6600" b="1" kern="0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314" y="4568875"/>
            <a:ext cx="9013371" cy="175432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“我不是为这个世界而祷告！”</a:t>
            </a:r>
            <a:endParaRPr lang="en-US" altLang="zh-CN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zh-CN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如果</a:t>
            </a:r>
            <a:r>
              <a:rPr lang="zh-CN" alt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他</a:t>
            </a:r>
            <a:r>
              <a:rPr lang="zh-CN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为全世界而死</a:t>
            </a:r>
            <a:endParaRPr lang="en-US" altLang="zh-CN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zh-CN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为什么他如此祷告。</a:t>
            </a:r>
            <a:endParaRPr lang="en-US" altLang="zh-CN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9393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42196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zh-CN" altLang="en-US" sz="8000" dirty="0"/>
              <a:t>问题</a:t>
            </a:r>
            <a:endParaRPr lang="en-US" sz="80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Arial" charset="0"/>
              </a:rPr>
              <a:t>57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754785" y="2182501"/>
            <a:ext cx="5334000" cy="2865694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6000" dirty="0"/>
              <a:t>耶稣为所有人而死吗？</a:t>
            </a:r>
            <a:endParaRPr lang="en-US" sz="60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578" y="1816741"/>
            <a:ext cx="3208683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492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1715"/>
            <a:ext cx="9144000" cy="683895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208533"/>
            <a:ext cx="9144000" cy="509630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>
              <a:defRPr/>
            </a:pPr>
            <a:r>
              <a:rPr lang="zh-CN" altLang="en-US" sz="3200" dirty="0"/>
              <a:t>加尔文主义：一个完全败坏的神学</a:t>
            </a:r>
            <a:endParaRPr lang="en-US" sz="3200" b="1" dirty="0">
              <a:effectLst>
                <a:glow rad="127000">
                  <a:schemeClr val="tx1"/>
                </a:glo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698076"/>
            <a:ext cx="9144000" cy="115992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2000" dirty="0"/>
              <a:t>“我很抱歉，萨莉，我已经预定了你、你的母亲和你的父亲都要去受一个永恒的烈火折磨，你做什么都无法改变这个结果。享受可怕和无休止的痛苦吧。</a:t>
            </a:r>
            <a:endParaRPr lang="en-US" sz="20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9519762"/>
      </p:ext>
    </p:extLst>
  </p:cSld>
  <p:clrMapOvr>
    <a:masterClrMapping/>
  </p:clrMapOvr>
  <p:transition xmlns:p14="http://schemas.microsoft.com/office/powerpoint/2010/main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2008"/>
            <a:ext cx="9136280" cy="6625992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1711"/>
            <a:ext cx="9144000" cy="89139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CN" altLang="en-US" sz="6600" dirty="0"/>
              <a:t>你想咽下哪颗药丸？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 rot="18756265">
            <a:off x="1429068" y="3244672"/>
            <a:ext cx="1600744" cy="46166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自由</a:t>
            </a:r>
            <a:endParaRPr lang="en-SG" sz="2400" dirty="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 rot="2892958">
            <a:off x="5966316" y="3244671"/>
            <a:ext cx="1650130" cy="461665"/>
          </a:xfrm>
          <a:prstGeom prst="rect">
            <a:avLst/>
          </a:prstGeom>
          <a:solidFill>
            <a:srgbClr val="CC000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拣选</a:t>
            </a:r>
            <a:endParaRPr lang="en-SG" sz="2400" dirty="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1527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47625" y="505940"/>
            <a:ext cx="5543826" cy="528973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CN" altLang="en-US" sz="9600" dirty="0">
                <a:latin typeface="MS PGothic" panose="020B0600070205080204" pitchFamily="34" charset="-128"/>
                <a:ea typeface="MS PGothic" panose="020B0600070205080204" pitchFamily="34" charset="-128"/>
              </a:rPr>
              <a:t>神学</a:t>
            </a:r>
            <a:r>
              <a:rPr lang="en-US" altLang="zh-CN" sz="9600" dirty="0">
                <a:latin typeface="MS PGothic" panose="020B0600070205080204" pitchFamily="34" charset="-128"/>
                <a:ea typeface="MS PGothic" panose="020B0600070205080204" pitchFamily="34" charset="-128"/>
              </a:rPr>
              <a:t/>
            </a:r>
            <a:br>
              <a:rPr lang="en-US" altLang="zh-CN" sz="9600" dirty="0">
                <a:latin typeface="MS PGothic" panose="020B0600070205080204" pitchFamily="34" charset="-128"/>
                <a:ea typeface="MS PGothic" panose="020B0600070205080204" pitchFamily="34" charset="-128"/>
              </a:rPr>
            </a:br>
            <a:r>
              <a:rPr lang="zh-CN" altLang="en-US" sz="9600" dirty="0">
                <a:latin typeface="MS PGothic" panose="020B0600070205080204" pitchFamily="34" charset="-128"/>
                <a:ea typeface="MS PGothic" panose="020B0600070205080204" pitchFamily="34" charset="-128"/>
              </a:rPr>
              <a:t>的观点</a:t>
            </a:r>
            <a:endParaRPr lang="en-US" sz="9600" b="1" dirty="0">
              <a:effectLst>
                <a:glow rad="127000">
                  <a:schemeClr val="tx1"/>
                </a:glow>
              </a:effectLst>
              <a:latin typeface="MS PGothic" panose="020B0600070205080204" pitchFamily="34" charset="-128"/>
              <a:ea typeface="MS PGothic" panose="020B0600070205080204" pitchFamily="34" charset="-128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18" y="947540"/>
            <a:ext cx="2857500" cy="4089400"/>
          </a:xfrm>
          <a:prstGeom prst="rect">
            <a:avLst/>
          </a:prstGeom>
        </p:spPr>
      </p:pic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Arial" charset="0"/>
              </a:rPr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2450863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28710" cy="6592957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-45847"/>
            <a:ext cx="8472738" cy="1088346"/>
          </a:xfr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r>
              <a:rPr lang="en-US" altLang="zh-CN" sz="5400" b="1" kern="1200" dirty="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A</a:t>
            </a:r>
            <a:r>
              <a:rPr lang="en-US" sz="5400" b="1" kern="1200" dirty="0">
                <a:solidFill>
                  <a:schemeClr val="tx1"/>
                </a:solidFill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)	</a:t>
            </a:r>
            <a:r>
              <a:rPr lang="zh-CN" altLang="en-US" sz="5400" dirty="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普及福音讲道</a:t>
            </a:r>
            <a:endParaRPr lang="en-US" sz="5400" b="1" kern="1200" dirty="0">
              <a:solidFill>
                <a:schemeClr val="tx1"/>
              </a:solidFill>
              <a:effectLst/>
              <a:latin typeface="MS PGothic" panose="020B0600070205080204" pitchFamily="34" charset="-128"/>
              <a:ea typeface="MS PGothic" panose="020B0600070205080204" pitchFamily="34" charset="-128"/>
              <a:cs typeface="ＭＳ Ｐゴシック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Arial" charset="0"/>
              </a:rPr>
              <a:t>58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" y="2805043"/>
            <a:ext cx="3899054" cy="240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5400" dirty="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“为了让一个人传福音给所有人</a:t>
            </a:r>
            <a:r>
              <a:rPr lang="en-US" altLang="zh-CN" sz="5400" dirty="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......”</a:t>
            </a:r>
            <a:endParaRPr lang="en-US" sz="5400" b="1" dirty="0">
              <a:solidFill>
                <a:schemeClr val="tx1"/>
              </a:solidFill>
              <a:effectLst/>
              <a:latin typeface="MS PGothic" panose="020B0600070205080204" pitchFamily="34" charset="-128"/>
              <a:ea typeface="MS PGothic" panose="020B0600070205080204" pitchFamily="34" charset="-128"/>
              <a:cs typeface="ＭＳ Ｐゴシック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212522" y="2805043"/>
            <a:ext cx="3916188" cy="240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5400" dirty="0">
                <a:solidFill>
                  <a:schemeClr val="tx1"/>
                </a:solidFill>
              </a:rPr>
              <a:t>“基督必须为所有人而死。”</a:t>
            </a:r>
            <a:endParaRPr lang="en-US" sz="5400" b="1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212523" y="5599611"/>
            <a:ext cx="3931478" cy="993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—</a:t>
            </a:r>
            <a:r>
              <a:rPr lang="zh-CN" altLang="en-US" sz="2800" dirty="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雷里，基本神学</a:t>
            </a:r>
            <a:r>
              <a:rPr lang="en-US" sz="2800" b="1" dirty="0">
                <a:solidFill>
                  <a:schemeClr val="tx1"/>
                </a:solidFill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, 377</a:t>
            </a:r>
          </a:p>
        </p:txBody>
      </p:sp>
    </p:spTree>
    <p:extLst>
      <p:ext uri="{BB962C8B-B14F-4D97-AF65-F5344CB8AC3E}">
        <p14:creationId xmlns:p14="http://schemas.microsoft.com/office/powerpoint/2010/main" val="3042354998"/>
      </p:ext>
    </p:extLst>
  </p:cSld>
  <p:clrMapOvr>
    <a:masterClrMapping/>
  </p:clrMapOvr>
  <p:transition xmlns:p14="http://schemas.microsoft.com/office/powerpoint/2010/main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4803913" cy="6853583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"/>
            <a:ext cx="9144000" cy="92440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altLang="zh-CN" sz="54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A</a:t>
            </a:r>
            <a:r>
              <a:rPr lang="en-US" sz="54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) </a:t>
            </a:r>
            <a:r>
              <a:rPr lang="zh-CN" altLang="en-US" sz="54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基督之死的价值</a:t>
            </a:r>
            <a:r>
              <a:rPr lang="en-US" sz="54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/>
            </a:r>
            <a:br>
              <a:rPr lang="en-US" sz="54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</a:br>
            <a:endParaRPr lang="en-US" sz="54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MS PGothic" panose="020B0600070205080204" pitchFamily="34" charset="-128"/>
              <a:ea typeface="MS PGothic" panose="020B0600070205080204" pitchFamily="34" charset="-128"/>
              <a:cs typeface="ＭＳ Ｐゴシック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Arial" charset="0"/>
              </a:rPr>
              <a:t>58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803912" y="1371471"/>
            <a:ext cx="4450523" cy="4048741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耶稣“使得整个世界是可被拯救的，除了那些因为相信而有被救价值的人以外</a:t>
            </a:r>
            <a:r>
              <a:rPr lang="en-US" altLang="zh-CN" dirty="0">
                <a:latin typeface="MS PGothic" panose="020B0600070205080204" pitchFamily="34" charset="-128"/>
                <a:ea typeface="MS PGothic" panose="020B0600070205080204" pitchFamily="34" charset="-128"/>
              </a:rPr>
              <a:t>......”</a:t>
            </a:r>
            <a:endParaRPr lang="en-US" b="1" dirty="0">
              <a:effectLst>
                <a:glow rad="127000">
                  <a:schemeClr val="tx1"/>
                </a:glow>
              </a:effectLst>
              <a:latin typeface="MS PGothic" panose="020B0600070205080204" pitchFamily="34" charset="-128"/>
              <a:ea typeface="MS PGothic" panose="020B0600070205080204" pitchFamily="34" charset="-128"/>
              <a:cs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013739" y="5212522"/>
            <a:ext cx="4130261" cy="138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2800" b="1" dirty="0"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—</a:t>
            </a:r>
            <a:r>
              <a:rPr lang="zh-CN" altLang="en-US" sz="2800" dirty="0">
                <a:latin typeface="MS PGothic" panose="020B0600070205080204" pitchFamily="34" charset="-128"/>
                <a:ea typeface="MS PGothic" panose="020B0600070205080204" pitchFamily="34" charset="-128"/>
              </a:rPr>
              <a:t>雷里，基本神学</a:t>
            </a:r>
            <a:r>
              <a:rPr lang="en-US" sz="2800" b="1" dirty="0"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, 377</a:t>
            </a:r>
          </a:p>
        </p:txBody>
      </p:sp>
    </p:spTree>
    <p:extLst>
      <p:ext uri="{BB962C8B-B14F-4D97-AF65-F5344CB8AC3E}">
        <p14:creationId xmlns:p14="http://schemas.microsoft.com/office/powerpoint/2010/main" val="812465921"/>
      </p:ext>
    </p:extLst>
  </p:cSld>
  <p:clrMapOvr>
    <a:masterClrMapping/>
  </p:clrMapOvr>
  <p:transition xmlns:p14="http://schemas.microsoft.com/office/powerpoint/2010/main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Main Idea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2100290"/>
            <a:ext cx="9144000" cy="76934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Text</a:t>
            </a: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Arial" charset="0"/>
              </a:rPr>
              <a:t>58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1223" y="1001357"/>
            <a:ext cx="6292319" cy="1661993"/>
          </a:xfrm>
          <a:prstGeom prst="rect">
            <a:avLst/>
          </a:prstGeom>
          <a:solidFill>
            <a:srgbClr val="F6D6F7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6600" dirty="0">
                <a:solidFill>
                  <a:srgbClr val="7030A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因果报应</a:t>
            </a:r>
            <a:r>
              <a:rPr lang="zh-CN" altLang="en-US" sz="4000" dirty="0">
                <a:solidFill>
                  <a:srgbClr val="7030A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/>
            </a:r>
            <a:br>
              <a:rPr lang="zh-CN" altLang="en-US" sz="4000" dirty="0">
                <a:solidFill>
                  <a:srgbClr val="7030A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</a:br>
            <a:r>
              <a:rPr lang="zh-CN" altLang="en-US" sz="3600" dirty="0">
                <a:solidFill>
                  <a:srgbClr val="7030A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你得到你应得的东西</a:t>
            </a:r>
            <a:endParaRPr lang="en-SG" sz="3600" dirty="0">
              <a:solidFill>
                <a:srgbClr val="7030A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58388" y="4498979"/>
            <a:ext cx="6742612" cy="175432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solidFill>
                  <a:srgbClr val="7030A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基</a:t>
            </a:r>
            <a:r>
              <a:rPr lang="en-US" altLang="zh-CN" sz="6000" dirty="0">
                <a:solidFill>
                  <a:srgbClr val="7030A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.</a:t>
            </a:r>
            <a:r>
              <a:rPr lang="zh-CN" altLang="en-US" sz="6000" dirty="0">
                <a:solidFill>
                  <a:srgbClr val="7030A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督</a:t>
            </a:r>
            <a:r>
              <a:rPr lang="en-US" altLang="zh-CN" sz="6000" dirty="0">
                <a:solidFill>
                  <a:srgbClr val="7030A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.</a:t>
            </a:r>
            <a:r>
              <a:rPr lang="zh-CN" altLang="en-US" sz="6000" dirty="0">
                <a:solidFill>
                  <a:srgbClr val="7030A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教</a:t>
            </a:r>
            <a:br>
              <a:rPr lang="zh-CN" altLang="en-US" sz="6000" dirty="0">
                <a:solidFill>
                  <a:srgbClr val="7030A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</a:br>
            <a:r>
              <a:rPr lang="zh-CN" altLang="en-US" sz="4800" dirty="0">
                <a:solidFill>
                  <a:srgbClr val="7030A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耶稣为你取得应得的</a:t>
            </a:r>
            <a:endParaRPr lang="en-SG" sz="4800" dirty="0">
              <a:solidFill>
                <a:srgbClr val="7030A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1552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524758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4583043" cy="192522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 marL="538163" indent="-538163" algn="l">
              <a:defRPr/>
            </a:pP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 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难道是那些未被拣选的人的罪被偿付了两次吗？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3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Arial" charset="0"/>
              </a:rPr>
              <a:t>58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803912" y="1310512"/>
            <a:ext cx="4450523" cy="309583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不是，他们就好像一个有奖学金支票的学生，他没有兑现。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013739" y="5801054"/>
            <a:ext cx="4130261" cy="92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2800" b="1" dirty="0"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—</a:t>
            </a:r>
            <a:r>
              <a:rPr lang="zh-CN" altLang="en-US" sz="2800" dirty="0">
                <a:latin typeface="MS PGothic" panose="020B0600070205080204" pitchFamily="34" charset="-128"/>
                <a:ea typeface="MS PGothic" panose="020B0600070205080204" pitchFamily="34" charset="-128"/>
              </a:rPr>
              <a:t>雷里，基本神学</a:t>
            </a:r>
            <a:r>
              <a:rPr lang="en-US" sz="2800" b="1" dirty="0">
                <a:effectLst/>
                <a:latin typeface="Arial" charset="0"/>
                <a:ea typeface="ＭＳ Ｐゴシック" charset="0"/>
                <a:cs typeface="ＭＳ Ｐゴシック" charset="0"/>
              </a:rPr>
              <a:t>, 378</a:t>
            </a:r>
          </a:p>
        </p:txBody>
      </p:sp>
    </p:spTree>
    <p:extLst>
      <p:ext uri="{BB962C8B-B14F-4D97-AF65-F5344CB8AC3E}">
        <p14:creationId xmlns:p14="http://schemas.microsoft.com/office/powerpoint/2010/main" val="2825424892"/>
      </p:ext>
    </p:extLst>
  </p:cSld>
  <p:clrMapOvr>
    <a:masterClrMapping/>
  </p:clrMapOvr>
  <p:transition xmlns:p14="http://schemas.microsoft.com/office/powerpoint/2010/main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35492" y="627469"/>
            <a:ext cx="8008508" cy="1884784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zh-CN" altLang="en-US" sz="4800" dirty="0"/>
              <a:t>如果基督真的为所有人而死，我们该怎么办？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Arial" charset="0"/>
              </a:rPr>
              <a:t>58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174" y="2590745"/>
            <a:ext cx="7829826" cy="426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13666"/>
      </p:ext>
    </p:extLst>
  </p:cSld>
  <p:clrMapOvr>
    <a:masterClrMapping/>
  </p:clrMapOvr>
  <p:transition xmlns:p14="http://schemas.microsoft.com/office/powerpoint/2010/main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74800" y="0"/>
            <a:ext cx="9070975" cy="11430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678309564"/>
      </p:ext>
    </p:extLst>
  </p:cSld>
  <p:clrMapOvr>
    <a:masterClrMapping/>
  </p:clrMapOvr>
  <p:transition xmlns:p14="http://schemas.microsoft.com/office/powerpoint/2010/main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救恩论链接地址 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免费获得该讲解</a:t>
            </a:r>
            <a:r>
              <a:rPr lang="en-US" altLang="zh-CN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!</a:t>
            </a: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6" name="Rectangle 1026"/>
          <p:cNvSpPr txBox="1">
            <a:spLocks noChangeArrowheads="1"/>
          </p:cNvSpPr>
          <p:nvPr/>
        </p:nvSpPr>
        <p:spPr bwMode="auto">
          <a:xfrm>
            <a:off x="0" y="1350910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804046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2926"/>
            <a:ext cx="9144000" cy="109126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zh-CN" altLang="en-US" sz="6600" dirty="0"/>
              <a:t>观点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476184" y="1173415"/>
            <a:ext cx="4667816" cy="4952447"/>
            <a:chOff x="4476184" y="1173415"/>
            <a:chExt cx="4667816" cy="4952447"/>
          </a:xfrm>
        </p:grpSpPr>
        <p:sp>
          <p:nvSpPr>
            <p:cNvPr id="5" name="Rectangle 2"/>
            <p:cNvSpPr txBox="1">
              <a:spLocks noChangeArrowheads="1"/>
            </p:cNvSpPr>
            <p:nvPr/>
          </p:nvSpPr>
          <p:spPr bwMode="auto">
            <a:xfrm>
              <a:off x="4476184" y="1173415"/>
              <a:ext cx="4667816" cy="92543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/>
                  <a:ea typeface="ＭＳ Ｐゴシック" pitchFamily="-108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pPr>
                <a:defRPr/>
              </a:pPr>
              <a:r>
                <a:rPr lang="zh-CN" altLang="en-US" sz="4000" dirty="0"/>
                <a:t>雅各布布布</a:t>
              </a:r>
              <a:r>
                <a:rPr lang="en-US" altLang="zh-CN" sz="4000" dirty="0"/>
                <a:t>·</a:t>
              </a:r>
              <a:r>
                <a:rPr lang="zh-CN" altLang="en-US" sz="4000" dirty="0"/>
                <a:t>阿米修斯</a:t>
              </a:r>
              <a:endPara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5868" y="1922162"/>
              <a:ext cx="2806700" cy="420370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0" y="1158804"/>
            <a:ext cx="4667816" cy="4967058"/>
            <a:chOff x="0" y="1158804"/>
            <a:chExt cx="4667816" cy="4967058"/>
          </a:xfrm>
        </p:grpSpPr>
        <p:sp>
          <p:nvSpPr>
            <p:cNvPr id="4" name="Rectangle 2"/>
            <p:cNvSpPr txBox="1">
              <a:spLocks noChangeArrowheads="1"/>
            </p:cNvSpPr>
            <p:nvPr/>
          </p:nvSpPr>
          <p:spPr bwMode="auto">
            <a:xfrm>
              <a:off x="0" y="1158804"/>
              <a:ext cx="4667816" cy="92543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/>
                  <a:ea typeface="ＭＳ Ｐゴシック" pitchFamily="-108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pPr>
                <a:defRPr/>
              </a:pPr>
              <a:r>
                <a:rPr lang="zh-CN" altLang="en-US" sz="4000" dirty="0"/>
                <a:t>约翰加尔文</a:t>
              </a:r>
              <a:endPara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7121" y="1922162"/>
              <a:ext cx="2806700" cy="4203700"/>
            </a:xfrm>
            <a:prstGeom prst="rect">
              <a:avLst/>
            </a:prstGeom>
          </p:spPr>
        </p:pic>
      </p:grp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4982710"/>
            <a:ext cx="4667816" cy="187529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60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有限</a:t>
            </a:r>
            <a:endParaRPr lang="en-US" altLang="zh-CN" sz="6000" dirty="0">
              <a:solidFill>
                <a:srgbClr val="FFFF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>
              <a:defRPr/>
            </a:pPr>
            <a:r>
              <a:rPr lang="zh-CN" altLang="en-US" sz="60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救赎</a:t>
            </a:r>
            <a:endParaRPr lang="en-US" sz="60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MS PGothic" panose="020B0600070205080204" pitchFamily="34" charset="-128"/>
              <a:ea typeface="MS PGothic" panose="020B0600070205080204" pitchFamily="34" charset="-128"/>
              <a:cs typeface="ＭＳ Ｐゴシック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76184" y="5002933"/>
            <a:ext cx="4667816" cy="185506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60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无限</a:t>
            </a:r>
            <a:endParaRPr lang="en-US" altLang="zh-CN" sz="6000" dirty="0">
              <a:solidFill>
                <a:srgbClr val="FFFF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>
              <a:defRPr/>
            </a:pPr>
            <a:r>
              <a:rPr lang="zh-CN" altLang="en-US" sz="60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救赎</a:t>
            </a:r>
            <a:endParaRPr lang="en-US" sz="60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MS PGothic" panose="020B0600070205080204" pitchFamily="34" charset="-128"/>
              <a:ea typeface="MS PGothic" panose="020B0600070205080204" pitchFamily="34" charset="-128"/>
              <a:cs typeface="ＭＳ Ｐゴシック" charset="0"/>
            </a:endParaRPr>
          </a:p>
        </p:txBody>
      </p:sp>
      <p:sp>
        <p:nvSpPr>
          <p:cNvPr id="13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Arial" charset="0"/>
              </a:rPr>
              <a:t>57</a:t>
            </a:r>
          </a:p>
        </p:txBody>
      </p:sp>
    </p:spTree>
    <p:extLst>
      <p:ext uri="{BB962C8B-B14F-4D97-AF65-F5344CB8AC3E}">
        <p14:creationId xmlns:p14="http://schemas.microsoft.com/office/powerpoint/2010/main" val="2586094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08659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Clothes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00" y="0"/>
            <a:ext cx="5973961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358759"/>
      </p:ext>
    </p:extLst>
  </p:cSld>
  <p:clrMapOvr>
    <a:masterClrMapping/>
  </p:clrMapOvr>
  <p:transition xmlns:p14="http://schemas.microsoft.com/office/powerpoint/2010/main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4068"/>
            <a:ext cx="9144000" cy="1172460"/>
          </a:xfrm>
          <a:noFill/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CN" altLang="en-US" sz="7200" dirty="0">
                <a:solidFill>
                  <a:srgbClr val="FFFFFF"/>
                </a:solidFill>
              </a:rPr>
              <a:t>首字母缩略词</a:t>
            </a:r>
            <a:endParaRPr lang="en-US" sz="7200" b="1" dirty="0">
              <a:solidFill>
                <a:srgbClr val="FFFFFF"/>
              </a:solidFill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" y="3511985"/>
            <a:ext cx="57911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60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有</a:t>
            </a:r>
            <a:r>
              <a:rPr lang="zh-CN" altLang="en-US" sz="6000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限的赎罪</a:t>
            </a:r>
            <a:endParaRPr lang="en-US" sz="6000" b="1" dirty="0">
              <a:solidFill>
                <a:srgbClr val="FFFFFF"/>
              </a:solidFill>
              <a:effectLst>
                <a:glow rad="127000">
                  <a:schemeClr val="tx1"/>
                </a:glow>
              </a:effectLst>
              <a:latin typeface="MS PGothic" panose="020B0600070205080204" pitchFamily="34" charset="-128"/>
              <a:ea typeface="MS PGothic" panose="020B0600070205080204" pitchFamily="34" charset="-128"/>
              <a:cs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" y="1371921"/>
            <a:ext cx="50683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SG" altLang="en-US" sz="60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全</a:t>
            </a:r>
            <a:r>
              <a:rPr lang="zh-SG" altLang="en-US" sz="6000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面</a:t>
            </a:r>
            <a:r>
              <a:rPr lang="zh-CN" altLang="en-US" sz="6000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的败坏</a:t>
            </a:r>
            <a:endParaRPr lang="en-SG" sz="6000" dirty="0">
              <a:solidFill>
                <a:srgbClr val="FFFFFF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" y="2501671"/>
            <a:ext cx="50683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无</a:t>
            </a:r>
            <a:r>
              <a:rPr lang="zh-CN" altLang="en-US" sz="5400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条件的拣选</a:t>
            </a:r>
            <a:endParaRPr lang="en-SG" sz="5400" dirty="0">
              <a:solidFill>
                <a:srgbClr val="FFFFFF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852" y="4527648"/>
            <a:ext cx="503214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54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不</a:t>
            </a:r>
            <a:r>
              <a:rPr lang="zh-CN" altLang="en-US" sz="5400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可抗拒的恩典</a:t>
            </a:r>
            <a:endParaRPr lang="en-SG" sz="5400" dirty="0">
              <a:solidFill>
                <a:srgbClr val="FFFFFF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615645"/>
            <a:ext cx="48582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0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圣</a:t>
            </a:r>
            <a:r>
              <a:rPr lang="zh-CN" altLang="en-US" sz="6000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徒的坚忍</a:t>
            </a:r>
            <a:endParaRPr lang="en-SG" sz="6000" dirty="0">
              <a:solidFill>
                <a:srgbClr val="FFFFFF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8429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0"/>
            <a:ext cx="8584163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889219"/>
            <a:ext cx="9144000" cy="96878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4000" dirty="0"/>
              <a:t>当上帝的供应和安全感觉是远远不够</a:t>
            </a:r>
            <a:endParaRPr lang="en-US" sz="40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185958"/>
            <a:ext cx="9144000" cy="949731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ctr"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Times New Roman"/>
                <a:ea typeface="ＭＳ Ｐゴシック" charset="0"/>
                <a:cs typeface="Times New Roman"/>
              </a:rPr>
              <a:t>阿米念主义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7642230"/>
      </p:ext>
    </p:extLst>
  </p:cSld>
  <p:clrMapOvr>
    <a:masterClrMapping/>
  </p:clrMapOvr>
  <p:transition xmlns:p14="http://schemas.microsoft.com/office/powerpoint/2010/main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4068"/>
            <a:ext cx="9144000" cy="91516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CN" altLang="en-US" sz="6000" dirty="0"/>
              <a:t>首字母缩略词</a:t>
            </a:r>
            <a:endParaRPr lang="en-US" sz="60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7335"/>
            <a:ext cx="9143999" cy="57606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5251" y="1525957"/>
            <a:ext cx="5068933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周密的神旨</a:t>
            </a:r>
            <a:endParaRPr lang="en-SG" sz="4000" dirty="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5251" y="2168058"/>
            <a:ext cx="4863766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无条件的拣选</a:t>
            </a:r>
            <a:endParaRPr lang="en-SG" sz="4000" dirty="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0727" y="2858166"/>
            <a:ext cx="5585435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特意的救赎</a:t>
            </a:r>
            <a:endParaRPr lang="en-SG" sz="4000" dirty="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0727" y="3548274"/>
            <a:ext cx="5585435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圣徒的坚忍</a:t>
            </a:r>
            <a:endParaRPr lang="en-SG" sz="4000" dirty="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0727" y="4889011"/>
            <a:ext cx="2847700" cy="707886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zh-SG" altLang="en-US" sz="40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全面</a:t>
            </a:r>
            <a:r>
              <a:rPr lang="zh-CN" altLang="en-US" sz="40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的败坏</a:t>
            </a:r>
            <a:endParaRPr lang="en-SG" sz="4000" dirty="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250" y="4198903"/>
            <a:ext cx="3749069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有效的恩典</a:t>
            </a:r>
            <a:endParaRPr lang="en-SG" sz="4000" dirty="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2478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30261" cy="2842996"/>
          </a:xfrm>
          <a:prstGeom prst="rect">
            <a:avLst/>
          </a:prstGeom>
        </p:spPr>
      </p:pic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521235"/>
            <a:ext cx="9143999" cy="1080120"/>
          </a:xfrm>
          <a:effectLst/>
          <a:extLst/>
        </p:spPr>
        <p:txBody>
          <a:bodyPr/>
          <a:lstStyle/>
          <a:p>
            <a:pPr algn="r">
              <a:defRPr/>
            </a:pPr>
            <a:r>
              <a:rPr lang="zh-CN" altLang="en-US" sz="6000" dirty="0">
                <a:solidFill>
                  <a:schemeClr val="tx1"/>
                </a:solidFill>
              </a:rPr>
              <a:t>四个重要的肯定</a:t>
            </a:r>
            <a:endParaRPr lang="en-US" sz="6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" y="2186454"/>
            <a:ext cx="9144001" cy="4035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742950" indent="-742950" algn="l">
              <a:buFont typeface="+mj-lt"/>
              <a:buAutoNum type="alphaLcParenR"/>
              <a:defRPr/>
            </a:pPr>
            <a:r>
              <a:rPr lang="zh-CN" altLang="en-US" sz="3200" dirty="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无限赎罪主义者不是普及主义者</a:t>
            </a:r>
            <a:r>
              <a:rPr lang="en-US" sz="3200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.</a:t>
            </a:r>
          </a:p>
          <a:p>
            <a:pPr marL="742950" indent="-742950" algn="l">
              <a:buFont typeface="+mj-lt"/>
              <a:buAutoNum type="alphaLcParenR"/>
              <a:defRPr/>
            </a:pPr>
            <a:endParaRPr lang="en-US" sz="3200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MS PGothic" panose="020B0600070205080204" pitchFamily="34" charset="-128"/>
              <a:ea typeface="MS PGothic" panose="020B0600070205080204" pitchFamily="34" charset="-128"/>
              <a:cs typeface="ＭＳ Ｐゴシック" charset="0"/>
            </a:endParaRPr>
          </a:p>
          <a:p>
            <a:pPr marL="742950" indent="-742950" algn="l">
              <a:buFont typeface="+mj-lt"/>
              <a:buAutoNum type="alphaLcParenR"/>
              <a:defRPr/>
            </a:pPr>
            <a:r>
              <a:rPr lang="zh-CN" altLang="en-US" sz="3200" dirty="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所有人都失丧了，包括选民</a:t>
            </a:r>
            <a:r>
              <a:rPr lang="en-US" sz="3200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.</a:t>
            </a:r>
          </a:p>
          <a:p>
            <a:pPr marL="742950" indent="-742950" algn="l">
              <a:buFont typeface="+mj-lt"/>
              <a:buAutoNum type="alphaLcParenR"/>
              <a:defRPr/>
            </a:pPr>
            <a:endParaRPr lang="en-US" sz="3200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MS PGothic" panose="020B0600070205080204" pitchFamily="34" charset="-128"/>
              <a:ea typeface="MS PGothic" panose="020B0600070205080204" pitchFamily="34" charset="-128"/>
              <a:cs typeface="ＭＳ Ｐゴシック" charset="0"/>
            </a:endParaRPr>
          </a:p>
          <a:p>
            <a:pPr marL="742950" indent="-742950" algn="l">
              <a:buFont typeface="+mj-lt"/>
              <a:buAutoNum type="alphaLcParenR"/>
              <a:defRPr/>
            </a:pPr>
            <a:r>
              <a:rPr lang="zh-CN" altLang="en-US" sz="3200" dirty="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任何被拯救的人都必须相信</a:t>
            </a:r>
            <a:r>
              <a:rPr lang="en-US" sz="3200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.</a:t>
            </a:r>
          </a:p>
          <a:p>
            <a:pPr marL="742950" indent="-742950" algn="l">
              <a:buFont typeface="+mj-lt"/>
              <a:buAutoNum type="alphaLcParenR"/>
              <a:defRPr/>
            </a:pPr>
            <a:endParaRPr lang="en-US" sz="3200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MS PGothic" panose="020B0600070205080204" pitchFamily="34" charset="-128"/>
              <a:ea typeface="MS PGothic" panose="020B0600070205080204" pitchFamily="34" charset="-128"/>
              <a:cs typeface="ＭＳ Ｐゴシック" charset="0"/>
            </a:endParaRPr>
          </a:p>
          <a:p>
            <a:pPr marL="742950" indent="-742950" algn="l">
              <a:buFont typeface="+mj-lt"/>
              <a:buAutoNum type="alphaLcParenR"/>
              <a:defRPr/>
            </a:pPr>
            <a:r>
              <a:rPr lang="zh-CN" altLang="en-US" sz="3200" dirty="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一些经文确实将赎罪与选民关联</a:t>
            </a:r>
            <a:endParaRPr lang="en-SG" altLang="zh-CN" sz="3200" dirty="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l">
              <a:defRPr/>
            </a:pPr>
            <a:r>
              <a:rPr lang="en-SG" altLang="zh-CN" sz="3200" dirty="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	</a:t>
            </a:r>
            <a:r>
              <a:rPr lang="zh-CN" altLang="en-US" sz="3200" dirty="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（例如，约翰福音</a:t>
            </a:r>
            <a:r>
              <a:rPr lang="en-US" altLang="zh-CN" sz="3200" dirty="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10:15;</a:t>
            </a:r>
            <a:r>
              <a:rPr lang="zh-CN" altLang="en-US" sz="3200" dirty="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以弗所书</a:t>
            </a:r>
            <a:r>
              <a:rPr lang="en-US" altLang="zh-CN" sz="3200" dirty="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5:25</a:t>
            </a:r>
            <a:r>
              <a:rPr lang="zh-CN" altLang="en-US" sz="3200" dirty="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）。</a:t>
            </a:r>
            <a:endParaRPr lang="en-US" sz="3200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MS PGothic" panose="020B0600070205080204" pitchFamily="34" charset="-128"/>
              <a:ea typeface="MS PGothic" panose="020B0600070205080204" pitchFamily="34" charset="-128"/>
              <a:cs typeface="ＭＳ Ｐゴシック" charset="0"/>
            </a:endParaRPr>
          </a:p>
        </p:txBody>
      </p:sp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Arial" charset="0"/>
              </a:rPr>
              <a:t>57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6199666"/>
            <a:ext cx="9143999" cy="65833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—</a:t>
            </a:r>
            <a:r>
              <a:rPr lang="zh-CN" altLang="en-US" sz="2800" dirty="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查尔斯</a:t>
            </a:r>
            <a:r>
              <a:rPr lang="en-US" altLang="zh-CN" sz="2800" dirty="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·</a:t>
            </a:r>
            <a:r>
              <a:rPr lang="zh-CN" altLang="en-US" sz="2800" dirty="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赖里，基本神学，</a:t>
            </a:r>
            <a:r>
              <a:rPr lang="en-US" altLang="zh-CN" sz="2800" dirty="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375</a:t>
            </a:r>
            <a:r>
              <a:rPr lang="en-US" sz="2800" b="1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18886212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4389"/>
            <a:ext cx="9144000" cy="608523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8226"/>
            <a:ext cx="9144000" cy="169394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zh-CN" altLang="en-US" sz="10000" b="1" dirty="0">
                <a:effectLst>
                  <a:glow rad="127000">
                    <a:schemeClr val="tx1"/>
                  </a:glo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释经的观点</a:t>
            </a:r>
            <a:r>
              <a:rPr lang="en-US" sz="10000" b="1" dirty="0">
                <a:effectLst>
                  <a:glow rad="127000">
                    <a:schemeClr val="tx1"/>
                  </a:glo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  <a:t> </a:t>
            </a:r>
            <a:br>
              <a:rPr lang="en-US" sz="10000" b="1" dirty="0">
                <a:effectLst>
                  <a:glow rad="127000">
                    <a:schemeClr val="tx1"/>
                  </a:glo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ＭＳ Ｐゴシック" charset="0"/>
              </a:rPr>
            </a:br>
            <a:endParaRPr lang="en-US" sz="10000" b="1" dirty="0">
              <a:effectLst>
                <a:glow rad="127000">
                  <a:schemeClr val="tx1"/>
                </a:glow>
              </a:effectLst>
              <a:latin typeface="MS PGothic" panose="020B0600070205080204" pitchFamily="34" charset="-128"/>
              <a:ea typeface="MS PGothic" panose="020B0600070205080204" pitchFamily="34" charset="-128"/>
              <a:cs typeface="ＭＳ Ｐゴシック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en-US" altLang="zh-CN" b="1" kern="0" dirty="0">
                <a:solidFill>
                  <a:srgbClr val="FFFFFF"/>
                </a:solidFill>
                <a:latin typeface="Arial" charset="0"/>
              </a:rPr>
              <a:t>57</a:t>
            </a:r>
          </a:p>
        </p:txBody>
      </p:sp>
    </p:spTree>
    <p:extLst>
      <p:ext uri="{BB962C8B-B14F-4D97-AF65-F5344CB8AC3E}">
        <p14:creationId xmlns:p14="http://schemas.microsoft.com/office/powerpoint/2010/main" val="1767128612"/>
      </p:ext>
    </p:extLst>
  </p:cSld>
  <p:clrMapOvr>
    <a:masterClrMapping/>
  </p:clrMapOvr>
  <p:transition xmlns:p14="http://schemas.microsoft.com/office/powerpoint/2010/main"/>
</p:sld>
</file>

<file path=ppt/theme/theme1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530</Words>
  <Application>Microsoft Macintosh PowerPoint</Application>
  <PresentationFormat>On-screen Show (4:3)</PresentationFormat>
  <Paragraphs>136</Paragraphs>
  <Slides>29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49_Blank Presentation</vt:lpstr>
      <vt:lpstr>Office Theme</vt:lpstr>
      <vt:lpstr>1_Default Design</vt:lpstr>
      <vt:lpstr>救赎的功效</vt:lpstr>
      <vt:lpstr>问题</vt:lpstr>
      <vt:lpstr>观点</vt:lpstr>
      <vt:lpstr>Clothes</vt:lpstr>
      <vt:lpstr>首字母缩略词</vt:lpstr>
      <vt:lpstr>阿米念主义</vt:lpstr>
      <vt:lpstr>首字母缩略词</vt:lpstr>
      <vt:lpstr>四个重要的肯定</vt:lpstr>
      <vt:lpstr>释经的观点  </vt:lpstr>
      <vt:lpstr>“从前在人民中，曾有假先知出来；照样，将来在你们中间，也必有假教师出现。他们偷偷把使人灭亡的异端引进来，甚至否认那曾经买赎他们的主，迅速地自取灭亡。”  (彼后 2:1 CNV).</vt:lpstr>
      <vt:lpstr>“[耶稣] 他为我们的罪作了赎罪祭，不仅为我们的罪，也为全人类的罪。”  (约壹 2:2 CNV).</vt:lpstr>
      <vt:lpstr>“[上帝] 他愿意万人得救，并且充分认识真理。 5 因为　神只有一位，在　神和人中间也只有一位中保，就是降世为人的基督耶稣。 6 他舍了自己作万人的赎价，到了适当的时候， 这事就证实了。”  (提摩太前 2:4-6 CNV).</vt:lpstr>
      <vt:lpstr>“我们也是为这缘故劳苦努力，因为我们的盼望在于永活的　神。他是万人的救主， 更是信徒的救主。”  (提摩太前 4:10 CNV).</vt:lpstr>
      <vt:lpstr>(希伯来 2:9 CNV)</vt:lpstr>
      <vt:lpstr>生命或死亡</vt:lpstr>
      <vt:lpstr>“过去那无知的时代，　神不加以追究；现在，他却吩咐各处的人都要悔改”  (使徒 17:30 CNV).</vt:lpstr>
      <vt:lpstr>有限赎罪主义者的对无限赎罪主义者的说。。。</vt:lpstr>
      <vt:lpstr>有限的赎罪</vt:lpstr>
      <vt:lpstr>PowerPoint Presentation</vt:lpstr>
      <vt:lpstr>加尔文主义：一个完全败坏的神学</vt:lpstr>
      <vt:lpstr>你想咽下哪颗药丸？</vt:lpstr>
      <vt:lpstr>神学 的观点</vt:lpstr>
      <vt:lpstr>A) 普及福音讲道</vt:lpstr>
      <vt:lpstr>A) 基督之死的价值 </vt:lpstr>
      <vt:lpstr>Main Idea</vt:lpstr>
      <vt:lpstr>C) 难道是那些未被拣选的人的罪被偿付了两次吗？ </vt:lpstr>
      <vt:lpstr>如果基督真的为所有人而死，我们该怎么办？</vt:lpstr>
      <vt:lpstr>Black</vt:lpstr>
      <vt:lpstr>救恩论链接地址 BibleStudyDownloads.org</vt:lpstr>
    </vt:vector>
  </TitlesOfParts>
  <Company>Singapore Bible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Sermon Title</dc:title>
  <dc:creator>Rick Griffith</dc:creator>
  <cp:lastModifiedBy>Rick Griffith</cp:lastModifiedBy>
  <cp:revision>136</cp:revision>
  <dcterms:created xsi:type="dcterms:W3CDTF">2014-08-02T06:39:19Z</dcterms:created>
  <dcterms:modified xsi:type="dcterms:W3CDTF">2018-02-11T18:27:44Z</dcterms:modified>
</cp:coreProperties>
</file>