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7" r:id="rId2"/>
    <p:sldMasterId id="2147483752" r:id="rId3"/>
    <p:sldMasterId id="2147483765" r:id="rId4"/>
    <p:sldMasterId id="2147483777" r:id="rId5"/>
    <p:sldMasterId id="2147483781" r:id="rId6"/>
  </p:sldMasterIdLst>
  <p:notesMasterIdLst>
    <p:notesMasterId r:id="rId23"/>
  </p:notesMasterIdLst>
  <p:sldIdLst>
    <p:sldId id="435" r:id="rId7"/>
    <p:sldId id="532" r:id="rId8"/>
    <p:sldId id="533" r:id="rId9"/>
    <p:sldId id="534" r:id="rId10"/>
    <p:sldId id="545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320" r:id="rId21"/>
    <p:sldId id="54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29" autoAdjust="0"/>
  </p:normalViewPr>
  <p:slideViewPr>
    <p:cSldViewPr snapToGrid="0" snapToObjects="1">
      <p:cViewPr>
        <p:scale>
          <a:sx n="50" d="100"/>
          <a:sy n="50" d="100"/>
        </p:scale>
        <p:origin x="-3088" y="-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472303F2-1BD2-9846-B6E0-0FB37E14B4EC}" type="slidenum">
              <a:rPr lang="en-US" sz="12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MacArthur labels these the "Roman" and "Protestant" views, but not all Protestants agree that works </a:t>
            </a:r>
            <a:r>
              <a:rPr lang="en-US" i="1" u="sng">
                <a:latin typeface="Times New Roman" charset="0"/>
                <a:ea typeface="ＭＳ Ｐゴシック" charset="0"/>
                <a:cs typeface="ＭＳ Ｐゴシック" charset="0"/>
              </a:rPr>
              <a:t>must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follow faith.</a:t>
            </a:r>
          </a:p>
        </p:txBody>
      </p:sp>
    </p:spTree>
    <p:extLst>
      <p:ext uri="{BB962C8B-B14F-4D97-AF65-F5344CB8AC3E}">
        <p14:creationId xmlns:p14="http://schemas.microsoft.com/office/powerpoint/2010/main" val="270680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9D61ED40-D580-DE4D-9860-5B0F19AE3B50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7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36197272-224A-1E42-8BF1-0D62951AB170}" type="slidenum">
              <a:rPr lang="en-US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8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58ABA263-9CA7-754E-B984-923D54C5FA02}" type="slidenum">
              <a:rPr lang="zh-CN" altLang="en-US" sz="12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eaLnBrk="1" hangingPunct="1"/>
              <a:t>9</a:t>
            </a:fld>
            <a:endParaRPr lang="en-US" altLang="zh-CN" sz="12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9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D9F945F3-D41B-F644-8D5D-307F4F300C4C}" type="slidenum">
              <a:rPr lang="zh-CN" altLang="en-US" sz="12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eaLnBrk="1" hangingPunct="1"/>
              <a:t>10</a:t>
            </a:fld>
            <a:endParaRPr lang="en-US" altLang="zh-CN" sz="12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1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zh-CN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3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2F890167-B06C-B54D-94FA-25D9D33E7F2C}" type="slidenum">
              <a:rPr lang="zh-CN" altLang="en-US" sz="120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eaLnBrk="1" hangingPunct="1"/>
              <a:t>13</a:t>
            </a:fld>
            <a:endParaRPr lang="en-US" altLang="zh-CN" sz="12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69E1-C352-4244-88A3-121FA3D9A4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86070"/>
      </p:ext>
    </p:extLst>
  </p:cSld>
  <p:clrMapOvr>
    <a:masterClrMapping/>
  </p:clrMapOvr>
  <p:transition xmlns:p14="http://schemas.microsoft.com/office/powerpoint/2010/main" advTm="7000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DAD5-9657-D440-80FE-D1DD503682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978030"/>
      </p:ext>
    </p:extLst>
  </p:cSld>
  <p:clrMapOvr>
    <a:masterClrMapping/>
  </p:clrMapOvr>
  <p:transition xmlns:p14="http://schemas.microsoft.com/office/powerpoint/2010/main" advTm="7000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163A-6AB4-EB4B-8F2F-758CE1ADB6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668556"/>
      </p:ext>
    </p:extLst>
  </p:cSld>
  <p:clrMapOvr>
    <a:masterClrMapping/>
  </p:clrMapOvr>
  <p:transition xmlns:p14="http://schemas.microsoft.com/office/powerpoint/2010/main" advTm="7000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B5E9-5361-8641-9762-8D9BB2863C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9003976"/>
      </p:ext>
    </p:extLst>
  </p:cSld>
  <p:clrMapOvr>
    <a:masterClrMapping/>
  </p:clrMapOvr>
  <p:transition xmlns:p14="http://schemas.microsoft.com/office/powerpoint/2010/main" advTm="7000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F367-CB63-4B45-9061-4586F5064D6F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9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0D5E-D82C-E447-A5D0-E4BF872E0F01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AD04-744F-674A-907C-6E7C3F8C019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8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B984-4AD1-D945-82B5-F48891FDEFEF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190A-A60A-B540-BC1C-E8ABCBEA0E4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9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BE3C-9214-894A-B335-68E1B313735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58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4926-44C9-4146-8A96-1F3315F03AC7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98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7B02-C85E-1548-8C44-437058840F9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3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5465-81D6-4740-9A1D-C92CB0CFAE92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EBAF-E07B-374C-8DEA-D92F834DA0E7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8FAE-091E-1F4D-A7AD-A8C5683E4230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87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E1C4-AB6A-004D-842C-DE951A1F1AF5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18D-07D5-9E46-801E-51ED13FB1817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8EB9-93BF-D647-9001-A277E50BBF4A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48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49DA-4AB6-E045-95F8-36C2DCD3B617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73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FB748-4C88-C140-A721-6ECD7F68EC95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92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A4CE-938A-2C44-81BF-C528470EC4CF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5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3BD5-F9FB-E244-9E2F-696A3AD616F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0D0B-CE20-F942-81C8-B3910DD4C668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09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915A-85D6-E94B-A621-F0872F638396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54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1E2B-DBA9-2644-80C3-2F3FD5F04F1A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2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36A3-AB02-F64B-A4FA-58BE0F27DF6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BDD9-D868-B646-AC7D-BAF18216E76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7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7D4693F0-859D-0340-9958-E4A175A70E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44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920F497F-C165-9C4F-9E20-95A85E06DF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872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5723-5AE2-1540-BA79-9B58FA0DAB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8736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66CC"/>
                  </a:solidFill>
                  <a:ea typeface="SimSun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66CC"/>
                  </a:solidFill>
                  <a:ea typeface="SimSun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0066CC"/>
                  </a:solidFill>
                  <a:ea typeface="SimSun" charset="0"/>
                </a:endParaRPr>
              </a:p>
            </p:txBody>
          </p:sp>
        </p:grpSp>
      </p:grpSp>
      <p:sp>
        <p:nvSpPr>
          <p:cNvPr id="561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1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56ACDB-0D34-984D-BB13-CB4CBD2CA1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732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7F7B-F3FA-6840-9B50-79278E33C06F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07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0DEF-CD13-CD4C-A945-0499D8124FBD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3E9F-1C2C-C04E-8F34-951B462BF81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28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35F3-D6B9-7A41-BACE-AF843257AD8B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AAD6-464A-3F4B-9850-0221782C3D5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7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6BD6-5701-0848-B84F-69114AA37C63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0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F100-AB8B-D246-AFFA-E8172D96E18E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41AC-1326-164C-A33B-3E7B440481F9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0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2514-4D68-154C-A852-18780B2D1EDC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88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8A57-EB40-584C-8F44-54C30524C23A}" type="slidenum">
              <a:rPr lang="zh-CN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AACF3F-A7AC-9A42-8835-D0A21251988D}" type="slidenum">
              <a:rPr lang="zh-CN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508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transition xmlns:p14="http://schemas.microsoft.com/office/powerpoint/2010/main" advTm="700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FA5ADC-E76B-7645-9B79-233DDDA0C72A}" type="slidenum">
              <a:rPr lang="zh-CN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66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66"/>
              </a:solidFill>
              <a:latin typeface="Times New Roman" charset="0"/>
              <a:ea typeface="SimSun" charset="0"/>
            </a:endParaRPr>
          </a:p>
        </p:txBody>
      </p:sp>
      <p:grpSp>
        <p:nvGrpSpPr>
          <p:cNvPr id="19456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94570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1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2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3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4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5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6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7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8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79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80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81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582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11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charset="0"/>
        <a:buChar char="o"/>
        <a:defRPr sz="2800">
          <a:solidFill>
            <a:schemeClr val="tx2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500">
          <a:solidFill>
            <a:schemeClr val="tx2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p"/>
        <a:defRPr sz="2200">
          <a:solidFill>
            <a:schemeClr val="tx2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o"/>
        <a:defRPr sz="20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o"/>
        <a:defRPr sz="2000">
          <a:solidFill>
            <a:schemeClr val="tx2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o"/>
        <a:defRPr sz="2000">
          <a:solidFill>
            <a:schemeClr val="tx2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o"/>
        <a:defRPr sz="2000">
          <a:solidFill>
            <a:schemeClr val="tx2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11" charset="2"/>
        <a:buChar char="o"/>
        <a:defRPr sz="2000">
          <a:solidFill>
            <a:schemeClr val="tx2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2078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720000"/>
                </a:solidFill>
                <a:latin typeface="Times New Roman" charset="0"/>
                <a:ea typeface="SimSun" charset="0"/>
              </a:endParaRPr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8C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0E691A-1B90-1F4F-A0E7-B68E9F151C30}" type="slidenum">
              <a:rPr lang="zh-CN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49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0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A5A5C9-507C-DB44-9C74-D58949136E8D}" type="slidenum">
              <a:rPr lang="zh-CN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98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51208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1209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51214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5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6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7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8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19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0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221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1210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211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212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213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20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120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560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0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0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9B7B7DF-527E-BB4C-B0B3-D1BD30D78EE2}" type="slidenum">
              <a:rPr lang="zh-CN" altLang="en-US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57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ksyonline.org/images/sabbath.gif&amp;imgrefurl=http://ksyonline.org/news0798.html&amp;h=144&amp;w=209&amp;prev=/images?q=Sabbath&amp;start=20&amp;svnum=10&amp;hl=en&amp;lr=&amp;ie=UTF-8&amp;oe=UTF-8&amp;sa=N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5"/>
            <a:ext cx="9144000" cy="608584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7413" y="823485"/>
            <a:ext cx="6002774" cy="3390461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zh-TW" alt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因信称义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endParaRPr lang="en-US" sz="2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232413"/>
            <a:ext cx="9144000" cy="72494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zh-CN" altLang="en-US" sz="4400" i="1" dirty="0"/>
              <a:t>救恩论：上帝的救赎计划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 descr="Finish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95250"/>
            <a:ext cx="50927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15" name="Picture 4" descr="Finishe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447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5105400" cy="1066800"/>
          </a:xfrm>
          <a:solidFill>
            <a:srgbClr val="000000"/>
          </a:solidFill>
          <a:effectLst>
            <a:outerShdw blurRad="63500" dist="38099" dir="2700000" algn="ctr" rotWithShape="0">
              <a:srgbClr val="FF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ffectLst/>
                <a:latin typeface="Tahoma" charset="0"/>
                <a:ea typeface="SimSun" charset="0"/>
                <a:cs typeface="SimSun" charset="0"/>
              </a:rPr>
              <a:t>“</a:t>
            </a:r>
            <a:r>
              <a:rPr lang="zh-CN" altLang="en-US">
                <a:effectLst/>
                <a:latin typeface="Tahoma" charset="0"/>
                <a:ea typeface="SimSun" charset="0"/>
                <a:cs typeface="SimSun" charset="0"/>
              </a:rPr>
              <a:t>成了”</a:t>
            </a:r>
            <a:endParaRPr lang="en-US" altLang="zh-CN">
              <a:effectLst/>
              <a:latin typeface="Tahoma" charset="0"/>
              <a:ea typeface="SimSun" charset="0"/>
              <a:cs typeface="SimSun" charset="0"/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 rot="-1669184">
            <a:off x="-152400" y="2060575"/>
            <a:ext cx="4953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7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37931725" indent="-37474525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70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ＭＳ Ｐゴシック" charset="0"/>
              </a:rPr>
              <a:t>合法</a:t>
            </a:r>
          </a:p>
        </p:txBody>
      </p:sp>
      <p:sp>
        <p:nvSpPr>
          <p:cNvPr id="525318" name="Text Box 7"/>
          <p:cNvSpPr txBox="1">
            <a:spLocks noChangeArrowheads="1"/>
          </p:cNvSpPr>
          <p:nvPr/>
        </p:nvSpPr>
        <p:spPr bwMode="auto">
          <a:xfrm>
            <a:off x="5257800" y="3167063"/>
            <a:ext cx="36576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u="sng">
                <a:solidFill>
                  <a:srgbClr val="FFFFFF"/>
                </a:solidFill>
              </a:rPr>
              <a:t>公义</a:t>
            </a:r>
            <a:r>
              <a:rPr lang="en-US" altLang="zh-CN" b="1" u="sng">
                <a:solidFill>
                  <a:srgbClr val="FFFFFF"/>
                </a:solidFill>
              </a:rPr>
              <a:t>(3:25-26)</a:t>
            </a:r>
            <a:endParaRPr lang="en-US" altLang="zh-CN" b="1">
              <a:solidFill>
                <a:srgbClr val="FFFFFF"/>
              </a:solidFill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FFFF"/>
                </a:solidFill>
              </a:rPr>
              <a:t>神的公平</a:t>
            </a:r>
            <a:r>
              <a:rPr lang="en-US" altLang="zh-CN" sz="3200" b="1">
                <a:solidFill>
                  <a:srgbClr val="FFFFFF"/>
                </a:solidFill>
              </a:rPr>
              <a:t>—</a:t>
            </a:r>
            <a:r>
              <a:rPr lang="zh-CN" altLang="en-US" sz="3200" b="1">
                <a:solidFill>
                  <a:srgbClr val="FFFFFF"/>
                </a:solidFill>
              </a:rPr>
              <a:t>他照个人的行为惩罚或归罪于无罪的代替者</a:t>
            </a:r>
            <a:r>
              <a:rPr lang="en-US" altLang="zh-CN" sz="3200" b="1">
                <a:solidFill>
                  <a:srgbClr val="FFFFFF"/>
                </a:solidFill>
              </a:rPr>
              <a:t>(</a:t>
            </a:r>
            <a:r>
              <a:rPr lang="zh-CN" altLang="en-US" sz="3200" b="1">
                <a:solidFill>
                  <a:srgbClr val="FFFFFF"/>
                </a:solidFill>
              </a:rPr>
              <a:t>耶稣基督</a:t>
            </a:r>
            <a:r>
              <a:rPr lang="en-US" altLang="zh-CN" sz="3200" b="1">
                <a:solidFill>
                  <a:srgbClr val="FFFFFF"/>
                </a:solidFill>
              </a:rPr>
              <a:t>)</a:t>
            </a:r>
            <a:r>
              <a:rPr lang="zh-CN" altLang="en-US" sz="3200">
                <a:solidFill>
                  <a:srgbClr val="FFFFFF"/>
                </a:solidFill>
              </a:rPr>
              <a:t> </a:t>
            </a:r>
            <a:endParaRPr lang="zh-CN" altLang="en-US" sz="3200" b="1">
              <a:solidFill>
                <a:srgbClr val="FFFFFF"/>
              </a:solidFill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5319" name="Text Box 8"/>
          <p:cNvSpPr txBox="1">
            <a:spLocks noChangeArrowheads="1"/>
          </p:cNvSpPr>
          <p:nvPr/>
        </p:nvSpPr>
        <p:spPr bwMode="auto">
          <a:xfrm>
            <a:off x="5083175" y="76200"/>
            <a:ext cx="3832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u="sng">
                <a:solidFill>
                  <a:srgbClr val="FFFFFF"/>
                </a:solidFill>
              </a:rPr>
              <a:t>称义 </a:t>
            </a:r>
            <a:r>
              <a:rPr lang="en-US" altLang="zh-CN" b="1" u="sng">
                <a:solidFill>
                  <a:srgbClr val="FFFFFF"/>
                </a:solidFill>
              </a:rPr>
              <a:t>(3:24)</a:t>
            </a:r>
            <a:endParaRPr lang="en-US" altLang="zh-CN" b="1">
              <a:solidFill>
                <a:srgbClr val="FFFFFF"/>
              </a:solidFill>
            </a:endParaRP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FFFF"/>
                </a:solidFill>
              </a:rPr>
              <a:t>神宣告我们“无罪”，并使我们与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FFFF"/>
                </a:solidFill>
              </a:rPr>
              <a:t>他和好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25320" name="Text Box 9"/>
          <p:cNvSpPr txBox="1">
            <a:spLocks noChangeArrowheads="1"/>
          </p:cNvSpPr>
          <p:nvPr/>
        </p:nvSpPr>
        <p:spPr bwMode="auto">
          <a:xfrm>
            <a:off x="-49213" y="-76200"/>
            <a:ext cx="886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720000"/>
                </a:solidFill>
                <a:latin typeface="Arial"/>
                <a:ea typeface="ＭＳ Ｐゴシック" charset="0"/>
                <a:cs typeface="Arial"/>
              </a:rPr>
              <a:t>155h</a:t>
            </a:r>
          </a:p>
        </p:txBody>
      </p:sp>
      <p:sp>
        <p:nvSpPr>
          <p:cNvPr id="10" name="Rectangle 3" descr="Cork"/>
          <p:cNvSpPr txBox="1">
            <a:spLocks noChangeArrowheads="1"/>
          </p:cNvSpPr>
          <p:nvPr/>
        </p:nvSpPr>
        <p:spPr bwMode="auto">
          <a:xfrm rot="-1841718">
            <a:off x="2557463" y="3438525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lvl1pPr marL="342900" indent="-3429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37931725" indent="-37474525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zh-CN" altLang="en-US" sz="7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完全</a:t>
            </a:r>
          </a:p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zh-CN" altLang="en-US" sz="7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  <a:ea typeface="ＭＳ Ｐゴシック" charset="0"/>
                <a:cs typeface="ＭＳ Ｐゴシック" charset="0"/>
              </a:rPr>
              <a:t>偿还</a:t>
            </a:r>
          </a:p>
        </p:txBody>
      </p:sp>
    </p:spTree>
    <p:extLst>
      <p:ext uri="{BB962C8B-B14F-4D97-AF65-F5344CB8AC3E}">
        <p14:creationId xmlns:p14="http://schemas.microsoft.com/office/powerpoint/2010/main" val="14465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 autoUpdateAnimBg="0"/>
      <p:bldP spid="259078" grpId="0" autoUpdateAnimBg="0"/>
      <p:bldP spid="10" grpId="0" build="p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cap="none"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GB">
              <a:effectLst>
                <a:outerShdw blurRad="38100" dist="38100" dir="2700000" algn="tl">
                  <a:srgbClr val="8C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27363" name="Picture 3" descr="tax_mo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TextBox 4"/>
          <p:cNvSpPr txBox="1">
            <a:spLocks noChangeArrowheads="1"/>
          </p:cNvSpPr>
          <p:nvPr/>
        </p:nvSpPr>
        <p:spPr bwMode="auto">
          <a:xfrm>
            <a:off x="395288" y="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b="1">
                <a:solidFill>
                  <a:srgbClr val="FFFFFF"/>
                </a:solidFill>
              </a:rPr>
              <a:t>恩典是</a:t>
            </a:r>
            <a:r>
              <a:rPr lang="en-US" altLang="zh-TW" b="1">
                <a:solidFill>
                  <a:srgbClr val="FFFFFF"/>
                </a:solidFill>
              </a:rPr>
              <a:t>…</a:t>
            </a:r>
            <a:endParaRPr lang="en-GB" altLang="zh-CN" b="1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68538" y="620713"/>
            <a:ext cx="518318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37931725" indent="-37474525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G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od</a:t>
            </a:r>
            <a:r>
              <a:rPr lang="fr-FR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iches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None/>
              <a:defRPr/>
            </a:pPr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hrist</a:t>
            </a:r>
            <a:r>
              <a:rPr lang="fr-FR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en-US" altLang="zh-C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en-US" altLang="zh-CN" sz="4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xpense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zh-CN" altLang="en-US" sz="4800" b="1" smtClean="0">
                <a:solidFill>
                  <a:srgbClr val="161616"/>
                </a:solidFill>
              </a:rPr>
              <a:t>神借基督的犠牲而来的财富</a:t>
            </a:r>
            <a:endParaRPr lang="zh-CN" altLang="en-US" sz="4800" b="1" smtClean="0">
              <a:solidFill>
                <a:srgbClr val="16161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0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848600" cy="1295400"/>
          </a:xfrm>
          <a:solidFill>
            <a:schemeClr val="accent1"/>
          </a:solidFill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救赎 </a:t>
            </a:r>
            <a:r>
              <a:rPr lang="en-US" altLang="zh-CN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(3:24): </a:t>
            </a:r>
            <a:br>
              <a:rPr lang="en-US" altLang="zh-CN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en-US" altLang="zh-CN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付上赎价”</a:t>
            </a:r>
            <a:r>
              <a:rPr lang="en-US" altLang="zh-CN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希腊文</a:t>
            </a:r>
            <a:r>
              <a:rPr lang="en-US" altLang="zh-CN" b="1">
                <a:solidFill>
                  <a:srgbClr val="FF0000"/>
                </a:solidFill>
                <a:latin typeface="Arial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1009667" name="AutoShape 3" descr="Paper bag"/>
          <p:cNvSpPr>
            <a:spLocks noChangeArrowheads="1"/>
          </p:cNvSpPr>
          <p:nvPr/>
        </p:nvSpPr>
        <p:spPr bwMode="auto">
          <a:xfrm>
            <a:off x="304800" y="3429000"/>
            <a:ext cx="3352800" cy="3276600"/>
          </a:xfrm>
          <a:prstGeom prst="cube">
            <a:avLst>
              <a:gd name="adj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09668" name="Text Box 4"/>
          <p:cNvSpPr txBox="1">
            <a:spLocks noChangeArrowheads="1"/>
          </p:cNvSpPr>
          <p:nvPr/>
        </p:nvSpPr>
        <p:spPr bwMode="auto">
          <a:xfrm>
            <a:off x="457200" y="4427538"/>
            <a:ext cx="2286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Alan Den" charset="0"/>
                <a:ea typeface="ＭＳ Ｐゴシック" charset="0"/>
                <a:cs typeface="ＭＳ Ｐゴシック" charset="0"/>
              </a:rPr>
              <a:t>罪的奴仆之市场</a:t>
            </a:r>
          </a:p>
        </p:txBody>
      </p:sp>
      <p:pic>
        <p:nvPicPr>
          <p:cNvPr id="1009669" name="Picture 5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16541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96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11811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9671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647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000" b="1">
                <a:solidFill>
                  <a:srgbClr val="FFFFFF"/>
                </a:solidFill>
                <a:latin typeface="Times New Roman" pitchFamily="18" charset="0"/>
              </a:rPr>
              <a:t>基督的血为我们付上赎价         </a:t>
            </a:r>
            <a:r>
              <a:rPr lang="en-US" altLang="zh-CN" sz="4000" b="1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zh-CN" altLang="en-US" sz="4000" b="1">
                <a:solidFill>
                  <a:srgbClr val="FFFFFF"/>
                </a:solidFill>
                <a:latin typeface="Times New Roman" pitchFamily="18" charset="0"/>
              </a:rPr>
              <a:t>彼前</a:t>
            </a:r>
            <a:r>
              <a:rPr lang="en-US" altLang="zh-CN" sz="4000" b="1">
                <a:solidFill>
                  <a:srgbClr val="FFFFFF"/>
                </a:solidFill>
                <a:latin typeface="Times New Roman" pitchFamily="18" charset="0"/>
              </a:rPr>
              <a:t>1:18) </a:t>
            </a:r>
          </a:p>
        </p:txBody>
      </p:sp>
      <p:sp>
        <p:nvSpPr>
          <p:cNvPr id="1009672" name="Text Box 8"/>
          <p:cNvSpPr txBox="1">
            <a:spLocks noChangeArrowheads="1"/>
          </p:cNvSpPr>
          <p:nvPr/>
        </p:nvSpPr>
        <p:spPr bwMode="auto">
          <a:xfrm>
            <a:off x="5791200" y="2743200"/>
            <a:ext cx="20732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200">
                <a:solidFill>
                  <a:srgbClr val="FF0000"/>
                </a:solidFill>
                <a:latin typeface="Alan Den" charset="0"/>
                <a:ea typeface="ＭＳ Ｐゴシック" charset="0"/>
                <a:cs typeface="ＭＳ Ｐゴシック" charset="0"/>
              </a:rPr>
              <a:t>X</a:t>
            </a:r>
            <a:endParaRPr lang="en-US" altLang="zh-CN" sz="10600">
              <a:solidFill>
                <a:srgbClr val="FFFF00"/>
              </a:solidFill>
              <a:latin typeface="Alan De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096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00" y="3352800"/>
            <a:ext cx="2641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9674" name="AutoShape 10"/>
          <p:cNvSpPr>
            <a:spLocks noChangeArrowheads="1"/>
          </p:cNvSpPr>
          <p:nvPr/>
        </p:nvSpPr>
        <p:spPr bwMode="auto">
          <a:xfrm>
            <a:off x="2590800" y="3429000"/>
            <a:ext cx="3352800" cy="1066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528395" name="Text Box 11"/>
          <p:cNvSpPr txBox="1">
            <a:spLocks noChangeArrowheads="1"/>
          </p:cNvSpPr>
          <p:nvPr/>
        </p:nvSpPr>
        <p:spPr bwMode="auto">
          <a:xfrm>
            <a:off x="8332788" y="0"/>
            <a:ext cx="8112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155h</a:t>
            </a:r>
          </a:p>
        </p:txBody>
      </p:sp>
    </p:spTree>
    <p:extLst>
      <p:ext uri="{BB962C8B-B14F-4D97-AF65-F5344CB8AC3E}">
        <p14:creationId xmlns:p14="http://schemas.microsoft.com/office/powerpoint/2010/main" val="360838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0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animBg="1"/>
      <p:bldP spid="1009668" grpId="0"/>
      <p:bldP spid="1009671" grpId="0"/>
      <p:bldP spid="1009672" grpId="0"/>
      <p:bldP spid="10096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3" name="Picture 2" descr="bloo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6904" y="1752600"/>
            <a:ext cx="8991600" cy="16764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6000" b="1" dirty="0">
                <a:latin typeface="Times New Roman" charset="0"/>
                <a:ea typeface="ＭＳ Ｐゴシック" charset="0"/>
                <a:cs typeface="ＭＳ Ｐゴシック" charset="0"/>
              </a:rPr>
              <a:t>平息怒气 </a:t>
            </a:r>
            <a:r>
              <a:rPr kumimoji="0" lang="en-US" altLang="zh-CN" sz="6000" b="1" dirty="0">
                <a:latin typeface="Times New Roman" charset="0"/>
                <a:ea typeface="ＭＳ Ｐゴシック" charset="0"/>
                <a:cs typeface="ＭＳ Ｐゴシック" charset="0"/>
              </a:rPr>
              <a:t>(3:25)</a:t>
            </a:r>
            <a:br>
              <a:rPr kumimoji="0" lang="en-US" altLang="zh-CN" sz="6000" b="1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kumimoji="0" lang="en-US" altLang="zh-CN" sz="6000" b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zh-CN" altLang="en-US" sz="6000" b="1" dirty="0">
                <a:latin typeface="Times New Roman" charset="0"/>
                <a:ea typeface="ＭＳ Ｐゴシック" charset="0"/>
                <a:cs typeface="ＭＳ Ｐゴシック" charset="0"/>
              </a:rPr>
              <a:t>赎罪祭</a:t>
            </a:r>
            <a:r>
              <a:rPr kumimoji="0" lang="en-US" altLang="zh-CN" sz="6000" b="1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altLang="zh-CN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729413" cy="17526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4000" b="1" dirty="0">
                <a:ea typeface="ＭＳ Ｐゴシック" charset="-128"/>
                <a:cs typeface="ＭＳ Ｐゴシック" charset="-128"/>
              </a:rPr>
              <a:t>藉着流血，神的义怒得以平息</a:t>
            </a:r>
            <a:r>
              <a:rPr kumimoji="0" lang="en-US" altLang="zh-CN" sz="4000" b="1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8256588" y="76200"/>
            <a:ext cx="886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SimSun" charset="0"/>
                <a:cs typeface="Arial"/>
              </a:rPr>
              <a:t>155h</a:t>
            </a:r>
          </a:p>
        </p:txBody>
      </p:sp>
    </p:spTree>
    <p:extLst>
      <p:ext uri="{BB962C8B-B14F-4D97-AF65-F5344CB8AC3E}">
        <p14:creationId xmlns:p14="http://schemas.microsoft.com/office/powerpoint/2010/main" val="346814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华文细黑"/>
                <a:ea typeface="华文细黑"/>
                <a:cs typeface="华文细黑"/>
              </a:rPr>
              <a:t>基督填补了差距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8707" name="Picture 3" descr="cross path Pan Diario Abril 18, 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05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49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救恩论链接地址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免费获得该讲解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400733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zh-CN" altLang="en-US" sz="72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称义</a:t>
            </a:r>
            <a:r>
              <a:rPr lang="en-US" sz="72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72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72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是什么</a:t>
            </a:r>
            <a:r>
              <a:rPr lang="en-US" sz="7200" b="1" dirty="0" smtClea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7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罗马书三章二十一至三十一节</a:t>
            </a:r>
          </a:p>
        </p:txBody>
      </p:sp>
      <p:sp>
        <p:nvSpPr>
          <p:cNvPr id="517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886200"/>
            <a:ext cx="7543800" cy="1752600"/>
          </a:xfrm>
        </p:spPr>
        <p:txBody>
          <a:bodyPr/>
          <a:lstStyle/>
          <a:p>
            <a:r>
              <a:rPr lang="zh-CN" altLang="en-US" b="1" i="1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因着信，得到从神而来的义</a:t>
            </a:r>
          </a:p>
        </p:txBody>
      </p:sp>
    </p:spTree>
    <p:extLst>
      <p:ext uri="{BB962C8B-B14F-4D97-AF65-F5344CB8AC3E}">
        <p14:creationId xmlns:p14="http://schemas.microsoft.com/office/powerpoint/2010/main" val="3462433422"/>
      </p:ext>
    </p:extLst>
  </p:cSld>
  <p:clrMapOvr>
    <a:masterClrMapping/>
  </p:clrMapOvr>
  <p:transition xmlns:p14="http://schemas.microsoft.com/office/powerpoint/2010/main" advTm="7000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5" name="Picture 2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zh-CN" altLang="en-US" sz="4000" b="1">
                <a:solidFill>
                  <a:schemeClr val="bg1"/>
                </a:solidFill>
                <a:latin typeface="Copperplate Gothic Light" charset="0"/>
                <a:ea typeface="SimSun" charset="0"/>
                <a:cs typeface="SimSun" charset="0"/>
              </a:rPr>
              <a:t>罗马书里的义</a:t>
            </a:r>
          </a:p>
        </p:txBody>
      </p:sp>
      <p:sp>
        <p:nvSpPr>
          <p:cNvPr id="518147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</a:rPr>
              <a:t>145</a:t>
            </a:r>
          </a:p>
        </p:txBody>
      </p:sp>
      <p:graphicFrame>
        <p:nvGraphicFramePr>
          <p:cNvPr id="994309" name="Group 5"/>
          <p:cNvGraphicFramePr>
            <a:graphicFrameLocks noGrp="1"/>
          </p:cNvGraphicFramePr>
          <p:nvPr/>
        </p:nvGraphicFramePr>
        <p:xfrm>
          <a:off x="76200" y="1473200"/>
          <a:ext cx="8991600" cy="5232400"/>
        </p:xfrm>
        <a:graphic>
          <a:graphicData uri="http://schemas.openxmlformats.org/drawingml/2006/table">
            <a:tbl>
              <a:tblPr/>
              <a:tblGrid>
                <a:gridCol w="1143000"/>
                <a:gridCol w="1425575"/>
                <a:gridCol w="1284288"/>
                <a:gridCol w="1285875"/>
                <a:gridCol w="1284287"/>
                <a:gridCol w="1284288"/>
                <a:gridCol w="1284287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主题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需要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供应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18185E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传授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证实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应用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传播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序言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1:1-17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定罪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1:18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SimSun" charset="0"/>
                          <a:cs typeface="SimSun" charset="0"/>
                        </a:rPr>
                        <a:t>3:20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称义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3:21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5:21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18185E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成圣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6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拣选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9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更新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12:1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15:13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宣教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15:14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charset="0"/>
                          <a:ea typeface="SimSun" charset="0"/>
                          <a:cs typeface="SimSun" charset="0"/>
                        </a:rPr>
                        <a:t>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/>
                      </a:r>
                      <a:b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16:27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开始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犯罪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救恩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18185E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分别为圣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主权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服事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Times New Roman" charset="0"/>
                          <a:ea typeface="SimSun" charset="0"/>
                          <a:cs typeface="SimSun" charset="0"/>
                        </a:rPr>
                        <a:t>差遣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801150"/>
      </p:ext>
    </p:extLst>
  </p:cSld>
  <p:clrMapOvr>
    <a:masterClrMapping/>
  </p:clrMapOvr>
  <p:transition xmlns:p14="http://schemas.microsoft.com/office/powerpoint/2010/main" advTm="7000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3" name="Picture 5" descr="Romans Title Hands Grasp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5654"/>
            <a:ext cx="9144000" cy="769441"/>
          </a:xfrm>
          <a:noFill/>
          <a:extLst/>
        </p:spPr>
        <p:txBody>
          <a:bodyPr>
            <a:spAutoFit/>
          </a:bodyPr>
          <a:lstStyle/>
          <a:p>
            <a:pPr marL="3311525" indent="-3311525"/>
            <a:r>
              <a:rPr lang="zh-CN" altLang="en-US" b="1" kern="1200" dirty="0">
                <a:solidFill>
                  <a:schemeClr val="bg1"/>
                </a:solidFill>
                <a:effectLst>
                  <a:glow rad="558800">
                    <a:srgbClr val="000000">
                      <a:alpha val="75000"/>
                    </a:srgbClr>
                  </a:glow>
                </a:effectLst>
                <a:latin typeface="Arial"/>
                <a:ea typeface="SimSun" charset="0"/>
                <a:cs typeface="Arial"/>
              </a:rPr>
              <a:t>我们如何从罪中得救</a:t>
            </a:r>
            <a:r>
              <a:rPr lang="en-US" b="1" kern="1200" dirty="0">
                <a:solidFill>
                  <a:schemeClr val="bg1"/>
                </a:solidFill>
                <a:effectLst>
                  <a:glow rad="558800">
                    <a:srgbClr val="000000">
                      <a:alpha val="75000"/>
                    </a:srgbClr>
                  </a:glow>
                </a:effectLst>
                <a:latin typeface="Arial"/>
                <a:ea typeface="SimSun" charset="0"/>
                <a:cs typeface="Arial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700808"/>
            <a:ext cx="871296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3311525" indent="-3311525">
              <a:defRPr sz="2800" b="1">
                <a:effectLst>
                  <a:glow rad="5588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天主教的观点</a:t>
            </a:r>
            <a:r>
              <a:rPr lang="en-US" dirty="0">
                <a:solidFill>
                  <a:srgbClr val="FFFFFF"/>
                </a:solidFill>
                <a:ea typeface="SimSun" charset="0"/>
              </a:rPr>
              <a:t>:	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信心</a:t>
            </a:r>
            <a:r>
              <a:rPr lang="en-US" dirty="0">
                <a:solidFill>
                  <a:srgbClr val="FFFFFF"/>
                </a:solidFill>
                <a:ea typeface="SimSun" charset="0"/>
              </a:rPr>
              <a:t>+ 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行为</a:t>
            </a:r>
            <a:r>
              <a:rPr lang="en-US" dirty="0">
                <a:solidFill>
                  <a:srgbClr val="FFFFFF"/>
                </a:solidFill>
                <a:ea typeface="SimSun" charset="0"/>
              </a:rPr>
              <a:t>= 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称义</a:t>
            </a:r>
            <a:endParaRPr lang="en-US" dirty="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965636" name="Rectangle 2"/>
          <p:cNvSpPr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Adapted from John MacArthur, </a:t>
            </a:r>
            <a:r>
              <a:rPr lang="en-US" b="1" i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The Gospel According To The Apostles</a:t>
            </a:r>
            <a:r>
              <a:rPr lang="en-US" b="1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, 68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564904"/>
            <a:ext cx="871296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3311525" indent="-3311525">
              <a:defRPr sz="2800" b="1">
                <a:effectLst>
                  <a:glow rad="5588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FFFFFF"/>
                </a:solidFill>
                <a:ea typeface="SimSun" charset="0"/>
              </a:rPr>
              <a:t>麦克阿瑟的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观点</a:t>
            </a:r>
            <a:r>
              <a:rPr lang="en-US" dirty="0" smtClean="0">
                <a:solidFill>
                  <a:srgbClr val="FFFFFF"/>
                </a:solidFill>
                <a:ea typeface="SimSun" charset="0"/>
              </a:rPr>
              <a:t>:</a:t>
            </a:r>
            <a:r>
              <a:rPr lang="en-US" dirty="0">
                <a:solidFill>
                  <a:srgbClr val="FFFFFF"/>
                </a:solidFill>
                <a:ea typeface="SimSun" charset="0"/>
              </a:rPr>
              <a:t>	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信心</a:t>
            </a:r>
            <a:r>
              <a:rPr lang="en-US" dirty="0" smtClean="0">
                <a:solidFill>
                  <a:srgbClr val="FFFFFF"/>
                </a:solidFill>
                <a:ea typeface="SimSun" charset="0"/>
              </a:rPr>
              <a:t>=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称</a:t>
            </a:r>
            <a:r>
              <a:rPr lang="zh-CN" altLang="en-US" dirty="0" smtClean="0">
                <a:solidFill>
                  <a:srgbClr val="FFFFFF"/>
                </a:solidFill>
                <a:ea typeface="SimSun" charset="0"/>
              </a:rPr>
              <a:t>义</a:t>
            </a:r>
            <a:r>
              <a:rPr lang="en-US" dirty="0" smtClean="0">
                <a:solidFill>
                  <a:srgbClr val="FFFFFF"/>
                </a:solidFill>
                <a:ea typeface="SimSun" charset="0"/>
              </a:rPr>
              <a:t>+</a:t>
            </a:r>
            <a:r>
              <a:rPr lang="zh-CN" altLang="en-US" dirty="0">
                <a:solidFill>
                  <a:srgbClr val="FFFFFF"/>
                </a:solidFill>
                <a:ea typeface="SimSun" charset="0"/>
              </a:rPr>
              <a:t>行为</a:t>
            </a:r>
            <a:endParaRPr lang="en-US" dirty="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531" y="350100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311525" indent="-3311525">
              <a:defRPr sz="2800" b="1">
                <a:effectLst>
                  <a:glow rad="5588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ea typeface="ＭＳ Ｐゴシック" charset="-128"/>
              </a:rPr>
              <a:t>圣经的观点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: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	</a:t>
            </a:r>
            <a:r>
              <a:rPr lang="zh-CN" altLang="en-US" dirty="0" smtClean="0">
                <a:solidFill>
                  <a:srgbClr val="FFFFFF"/>
                </a:solidFill>
                <a:ea typeface="ＭＳ Ｐゴシック" charset="-128"/>
              </a:rPr>
              <a:t>信心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ea typeface="ＭＳ Ｐゴシック" charset="-128"/>
              </a:rPr>
              <a:t>称义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405668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4"/>
          <p:cNvSpPr>
            <a:spLocks noChangeArrowheads="1"/>
          </p:cNvSpPr>
          <p:nvPr/>
        </p:nvSpPr>
        <p:spPr bwMode="auto">
          <a:xfrm>
            <a:off x="-8600380" y="1578818"/>
            <a:ext cx="9144000" cy="32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SimSun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SimSun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SimSun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SimSun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966659" name="Rectangle 5"/>
          <p:cNvSpPr>
            <a:spLocks noChangeArrowheads="1"/>
          </p:cNvSpPr>
          <p:nvPr/>
        </p:nvSpPr>
        <p:spPr bwMode="auto">
          <a:xfrm>
            <a:off x="-8600380" y="15327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0" name="Rectangle 6"/>
          <p:cNvSpPr>
            <a:spLocks noChangeArrowheads="1"/>
          </p:cNvSpPr>
          <p:nvPr/>
        </p:nvSpPr>
        <p:spPr bwMode="auto">
          <a:xfrm>
            <a:off x="-8600380" y="15327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1" name="Rectangle 7"/>
          <p:cNvSpPr>
            <a:spLocks noChangeArrowheads="1"/>
          </p:cNvSpPr>
          <p:nvPr/>
        </p:nvSpPr>
        <p:spPr bwMode="auto">
          <a:xfrm>
            <a:off x="-8600380" y="1578818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966662" name="Rectangle 8"/>
          <p:cNvSpPr>
            <a:spLocks noChangeArrowheads="1"/>
          </p:cNvSpPr>
          <p:nvPr/>
        </p:nvSpPr>
        <p:spPr bwMode="auto">
          <a:xfrm>
            <a:off x="-8600380" y="153278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3" name="Rectangle 9"/>
          <p:cNvSpPr>
            <a:spLocks noChangeArrowheads="1"/>
          </p:cNvSpPr>
          <p:nvPr/>
        </p:nvSpPr>
        <p:spPr bwMode="auto">
          <a:xfrm>
            <a:off x="-7127180" y="-12615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4" name="Rectangle 11"/>
          <p:cNvSpPr>
            <a:spLocks noChangeArrowheads="1"/>
          </p:cNvSpPr>
          <p:nvPr/>
        </p:nvSpPr>
        <p:spPr bwMode="auto">
          <a:xfrm>
            <a:off x="-7131943" y="110256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5" name="Rectangle 14"/>
          <p:cNvSpPr>
            <a:spLocks noChangeArrowheads="1"/>
          </p:cNvSpPr>
          <p:nvPr/>
        </p:nvSpPr>
        <p:spPr bwMode="auto">
          <a:xfrm>
            <a:off x="-7131943" y="141213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7" name="Rectangle 4"/>
          <p:cNvSpPr>
            <a:spLocks noChangeArrowheads="1"/>
          </p:cNvSpPr>
          <p:nvPr/>
        </p:nvSpPr>
        <p:spPr bwMode="auto">
          <a:xfrm>
            <a:off x="383282" y="1645493"/>
            <a:ext cx="9144000" cy="32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966668" name="Rectangle 5"/>
          <p:cNvSpPr>
            <a:spLocks noChangeArrowheads="1"/>
          </p:cNvSpPr>
          <p:nvPr/>
        </p:nvSpPr>
        <p:spPr bwMode="auto">
          <a:xfrm>
            <a:off x="383282" y="15994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69" name="Rectangle 6"/>
          <p:cNvSpPr>
            <a:spLocks noChangeArrowheads="1"/>
          </p:cNvSpPr>
          <p:nvPr/>
        </p:nvSpPr>
        <p:spPr bwMode="auto">
          <a:xfrm>
            <a:off x="383282" y="15994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70" name="Rectangle 7"/>
          <p:cNvSpPr>
            <a:spLocks noChangeArrowheads="1"/>
          </p:cNvSpPr>
          <p:nvPr/>
        </p:nvSpPr>
        <p:spPr bwMode="auto">
          <a:xfrm>
            <a:off x="383282" y="1645493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966671" name="Rectangle 8"/>
          <p:cNvSpPr>
            <a:spLocks noChangeArrowheads="1"/>
          </p:cNvSpPr>
          <p:nvPr/>
        </p:nvSpPr>
        <p:spPr bwMode="auto">
          <a:xfrm>
            <a:off x="383282" y="159945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72" name="Rectangle 11"/>
          <p:cNvSpPr>
            <a:spLocks noChangeArrowheads="1"/>
          </p:cNvSpPr>
          <p:nvPr/>
        </p:nvSpPr>
        <p:spPr bwMode="auto">
          <a:xfrm>
            <a:off x="1851720" y="116924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6673" name="Rectangle 14"/>
          <p:cNvSpPr>
            <a:spLocks noChangeArrowheads="1"/>
          </p:cNvSpPr>
          <p:nvPr/>
        </p:nvSpPr>
        <p:spPr bwMode="auto">
          <a:xfrm>
            <a:off x="1851720" y="147880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66674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9643"/>
            <a:ext cx="8582025" cy="6181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675" name="Text Box 15"/>
          <p:cNvSpPr txBox="1">
            <a:spLocks noChangeArrowheads="1"/>
          </p:cNvSpPr>
          <p:nvPr/>
        </p:nvSpPr>
        <p:spPr bwMode="auto">
          <a:xfrm>
            <a:off x="756345" y="1931243"/>
            <a:ext cx="1828800" cy="6463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200" dirty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zh-CN" altLang="en-GB" sz="12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没有义人</a:t>
            </a:r>
            <a:r>
              <a:rPr lang="zh-CN" altLang="en-GB" sz="1200" dirty="0">
                <a:solidFill>
                  <a:srgbClr val="000000"/>
                </a:solidFill>
                <a:ea typeface="宋体" charset="0"/>
                <a:cs typeface="宋体" charset="0"/>
              </a:rPr>
              <a:t>，连一个也没有</a:t>
            </a:r>
            <a:r>
              <a:rPr lang="en-GB" altLang="zh-CN" sz="1200" dirty="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200" dirty="0">
                <a:solidFill>
                  <a:srgbClr val="000000"/>
                </a:solidFill>
                <a:ea typeface="宋体" charset="0"/>
                <a:cs typeface="宋体" charset="0"/>
              </a:rPr>
              <a:t>                         罗三</a:t>
            </a:r>
            <a:r>
              <a:rPr lang="en-GB" altLang="zh-CN" sz="1200" dirty="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966676" name="Text Box 16"/>
          <p:cNvSpPr txBox="1">
            <a:spLocks noChangeArrowheads="1"/>
          </p:cNvSpPr>
          <p:nvPr/>
        </p:nvSpPr>
        <p:spPr bwMode="auto">
          <a:xfrm>
            <a:off x="756345" y="2428131"/>
            <a:ext cx="2254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自以为义</a:t>
            </a:r>
          </a:p>
        </p:txBody>
      </p:sp>
      <p:sp>
        <p:nvSpPr>
          <p:cNvPr id="966677" name="Text Box 18"/>
          <p:cNvSpPr txBox="1">
            <a:spLocks noChangeArrowheads="1"/>
          </p:cNvSpPr>
          <p:nvPr/>
        </p:nvSpPr>
        <p:spPr bwMode="auto">
          <a:xfrm rot="16756929">
            <a:off x="1994595" y="3893393"/>
            <a:ext cx="14859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水的洗礼</a:t>
            </a:r>
          </a:p>
        </p:txBody>
      </p:sp>
      <p:sp>
        <p:nvSpPr>
          <p:cNvPr id="966678" name="Text Box 17"/>
          <p:cNvSpPr txBox="1">
            <a:spLocks noChangeArrowheads="1"/>
          </p:cNvSpPr>
          <p:nvPr/>
        </p:nvSpPr>
        <p:spPr bwMode="auto">
          <a:xfrm>
            <a:off x="719832" y="2769443"/>
            <a:ext cx="2193925" cy="652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200" dirty="0">
                <a:solidFill>
                  <a:srgbClr val="000000"/>
                </a:solidFill>
                <a:ea typeface="宋体" charset="0"/>
                <a:cs typeface="宋体" charset="0"/>
              </a:rPr>
              <a:t>他就救了我们，并不是由于我们所行的义，而是照着他的怜悯。多三</a:t>
            </a:r>
            <a:r>
              <a:rPr lang="en-GB" altLang="zh-CN" sz="1200" dirty="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966679" name="Text Box 19"/>
          <p:cNvSpPr txBox="1">
            <a:spLocks noChangeArrowheads="1"/>
          </p:cNvSpPr>
          <p:nvPr/>
        </p:nvSpPr>
        <p:spPr bwMode="auto">
          <a:xfrm>
            <a:off x="796032" y="6265118"/>
            <a:ext cx="8001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罗马天主教会的称义图观</a:t>
            </a:r>
          </a:p>
        </p:txBody>
      </p:sp>
      <p:sp>
        <p:nvSpPr>
          <p:cNvPr id="966680" name="Text Box 20"/>
          <p:cNvSpPr txBox="1">
            <a:spLocks noChangeArrowheads="1"/>
          </p:cNvSpPr>
          <p:nvPr/>
        </p:nvSpPr>
        <p:spPr bwMode="auto">
          <a:xfrm>
            <a:off x="796032" y="5144343"/>
            <a:ext cx="18288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没有恩典</a:t>
            </a:r>
          </a:p>
        </p:txBody>
      </p:sp>
      <p:sp>
        <p:nvSpPr>
          <p:cNvPr id="966681" name="Text Box 21"/>
          <p:cNvSpPr txBox="1">
            <a:spLocks noChangeArrowheads="1"/>
          </p:cNvSpPr>
          <p:nvPr/>
        </p:nvSpPr>
        <p:spPr bwMode="auto">
          <a:xfrm>
            <a:off x="3804345" y="5665043"/>
            <a:ext cx="11430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肉身的罪</a:t>
            </a:r>
          </a:p>
        </p:txBody>
      </p:sp>
      <p:sp>
        <p:nvSpPr>
          <p:cNvPr id="966682" name="Text Box 22"/>
          <p:cNvSpPr txBox="1">
            <a:spLocks noChangeArrowheads="1"/>
          </p:cNvSpPr>
          <p:nvPr/>
        </p:nvSpPr>
        <p:spPr bwMode="auto">
          <a:xfrm>
            <a:off x="7233345" y="5741243"/>
            <a:ext cx="13716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在这条线上死送你去地狱</a:t>
            </a:r>
          </a:p>
        </p:txBody>
      </p:sp>
      <p:sp>
        <p:nvSpPr>
          <p:cNvPr id="966683" name="Text Box 23"/>
          <p:cNvSpPr txBox="1">
            <a:spLocks noChangeArrowheads="1"/>
          </p:cNvSpPr>
          <p:nvPr/>
        </p:nvSpPr>
        <p:spPr bwMode="auto">
          <a:xfrm>
            <a:off x="7309545" y="3760043"/>
            <a:ext cx="1371600" cy="4746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在这里死送你去炼狱</a:t>
            </a:r>
          </a:p>
        </p:txBody>
      </p:sp>
      <p:sp>
        <p:nvSpPr>
          <p:cNvPr id="966684" name="Text Box 24"/>
          <p:cNvSpPr txBox="1">
            <a:spLocks noChangeArrowheads="1"/>
          </p:cNvSpPr>
          <p:nvPr/>
        </p:nvSpPr>
        <p:spPr bwMode="auto">
          <a:xfrm>
            <a:off x="5556945" y="3345706"/>
            <a:ext cx="13716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善工与圣事</a:t>
            </a:r>
          </a:p>
        </p:txBody>
      </p:sp>
      <p:sp>
        <p:nvSpPr>
          <p:cNvPr id="966685" name="Text Box 25"/>
          <p:cNvSpPr txBox="1">
            <a:spLocks noChangeArrowheads="1"/>
          </p:cNvSpPr>
          <p:nvPr/>
        </p:nvSpPr>
        <p:spPr bwMode="auto">
          <a:xfrm>
            <a:off x="4261545" y="2845643"/>
            <a:ext cx="13716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可原谅的罪</a:t>
            </a:r>
          </a:p>
        </p:txBody>
      </p:sp>
      <p:sp>
        <p:nvSpPr>
          <p:cNvPr id="966686" name="Text Box 26"/>
          <p:cNvSpPr txBox="1">
            <a:spLocks noChangeArrowheads="1"/>
          </p:cNvSpPr>
          <p:nvPr/>
        </p:nvSpPr>
        <p:spPr bwMode="auto">
          <a:xfrm>
            <a:off x="4185345" y="1986806"/>
            <a:ext cx="16002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 dirty="0">
                <a:solidFill>
                  <a:srgbClr val="000000"/>
                </a:solidFill>
                <a:ea typeface="宋体" charset="0"/>
                <a:cs typeface="宋体" charset="0"/>
              </a:rPr>
              <a:t>死在这条线上或以上直接送你去天堂</a:t>
            </a:r>
          </a:p>
        </p:txBody>
      </p:sp>
      <p:sp>
        <p:nvSpPr>
          <p:cNvPr id="966687" name="Text Box 27"/>
          <p:cNvSpPr txBox="1">
            <a:spLocks noChangeArrowheads="1"/>
          </p:cNvSpPr>
          <p:nvPr/>
        </p:nvSpPr>
        <p:spPr bwMode="auto">
          <a:xfrm>
            <a:off x="4413945" y="1093043"/>
            <a:ext cx="4191000" cy="8080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600" dirty="0">
                <a:solidFill>
                  <a:srgbClr val="000000"/>
                </a:solidFill>
                <a:ea typeface="宋体" charset="0"/>
                <a:cs typeface="宋体" charset="0"/>
              </a:rPr>
              <a:t>那些死于近天堂有多优点的把多余的优点归于梵蒂岡宝。这多余的优点通过赎罪卷与弥撒被散发到那些在炼狱受苦的。</a:t>
            </a:r>
          </a:p>
        </p:txBody>
      </p:sp>
      <p:sp>
        <p:nvSpPr>
          <p:cNvPr id="966688" name="Text Box 2"/>
          <p:cNvSpPr txBox="1">
            <a:spLocks noChangeArrowheads="1"/>
          </p:cNvSpPr>
          <p:nvPr/>
        </p:nvSpPr>
        <p:spPr bwMode="auto">
          <a:xfrm>
            <a:off x="7956376" y="18864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174b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3608" y="188640"/>
            <a:ext cx="6172200" cy="52322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tx1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GB" sz="2800" dirty="0">
                <a:solidFill>
                  <a:srgbClr val="FFFFFF"/>
                </a:solidFill>
                <a:ea typeface="宋体" charset="0"/>
                <a:cs typeface="宋体" charset="0"/>
              </a:rPr>
              <a:t>罗马天主教会的称义图观</a:t>
            </a:r>
          </a:p>
        </p:txBody>
      </p:sp>
    </p:spTree>
    <p:extLst>
      <p:ext uri="{BB962C8B-B14F-4D97-AF65-F5344CB8AC3E}">
        <p14:creationId xmlns:p14="http://schemas.microsoft.com/office/powerpoint/2010/main" val="1186053808"/>
      </p:ext>
    </p:extLst>
  </p:cSld>
  <p:clrMapOvr>
    <a:masterClrMapping/>
  </p:clrMapOvr>
  <p:transition xmlns:p14="http://schemas.microsoft.com/office/powerpoint/2010/main" advTm="7000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1" name="Text Box 2"/>
          <p:cNvSpPr txBox="1">
            <a:spLocks noChangeArrowheads="1"/>
          </p:cNvSpPr>
          <p:nvPr/>
        </p:nvSpPr>
        <p:spPr bwMode="auto">
          <a:xfrm>
            <a:off x="7937674" y="184448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174c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87624" y="260648"/>
            <a:ext cx="6172200" cy="52322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tx1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800">
                <a:solidFill>
                  <a:srgbClr val="FFFFFF"/>
                </a:solidFill>
                <a:ea typeface="宋体" charset="0"/>
                <a:cs typeface="宋体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GB" dirty="0"/>
              <a:t>圣经的称义图观</a:t>
            </a:r>
          </a:p>
        </p:txBody>
      </p:sp>
      <p:sp>
        <p:nvSpPr>
          <p:cNvPr id="967683" name="Rectangle 4"/>
          <p:cNvSpPr>
            <a:spLocks noChangeArrowheads="1"/>
          </p:cNvSpPr>
          <p:nvPr/>
        </p:nvSpPr>
        <p:spPr bwMode="auto">
          <a:xfrm>
            <a:off x="-8374062" y="1837978"/>
            <a:ext cx="9144000" cy="32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SimSun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SimSun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SimSun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SimSun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967684" name="Rectangle 5"/>
          <p:cNvSpPr>
            <a:spLocks noChangeArrowheads="1"/>
          </p:cNvSpPr>
          <p:nvPr/>
        </p:nvSpPr>
        <p:spPr bwMode="auto">
          <a:xfrm>
            <a:off x="-8374062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85" name="Rectangle 6"/>
          <p:cNvSpPr>
            <a:spLocks noChangeArrowheads="1"/>
          </p:cNvSpPr>
          <p:nvPr/>
        </p:nvSpPr>
        <p:spPr bwMode="auto">
          <a:xfrm>
            <a:off x="-8374062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86" name="Rectangle 7"/>
          <p:cNvSpPr>
            <a:spLocks noChangeArrowheads="1"/>
          </p:cNvSpPr>
          <p:nvPr/>
        </p:nvSpPr>
        <p:spPr bwMode="auto">
          <a:xfrm>
            <a:off x="-8374062" y="1837978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SimSun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SimSun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SimSun" charset="0"/>
            </a:endParaRPr>
          </a:p>
        </p:txBody>
      </p:sp>
      <p:sp>
        <p:nvSpPr>
          <p:cNvPr id="967687" name="Rectangle 8"/>
          <p:cNvSpPr>
            <a:spLocks noChangeArrowheads="1"/>
          </p:cNvSpPr>
          <p:nvPr/>
        </p:nvSpPr>
        <p:spPr bwMode="auto">
          <a:xfrm>
            <a:off x="-8374062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88" name="Rectangle 9"/>
          <p:cNvSpPr>
            <a:spLocks noChangeArrowheads="1"/>
          </p:cNvSpPr>
          <p:nvPr/>
        </p:nvSpPr>
        <p:spPr bwMode="auto">
          <a:xfrm>
            <a:off x="-6900862" y="1330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89" name="Rectangle 10"/>
          <p:cNvSpPr>
            <a:spLocks noChangeArrowheads="1"/>
          </p:cNvSpPr>
          <p:nvPr/>
        </p:nvSpPr>
        <p:spPr bwMode="auto">
          <a:xfrm>
            <a:off x="-6905625" y="136172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0" name="Rectangle 11"/>
          <p:cNvSpPr>
            <a:spLocks noChangeArrowheads="1"/>
          </p:cNvSpPr>
          <p:nvPr/>
        </p:nvSpPr>
        <p:spPr bwMode="auto">
          <a:xfrm>
            <a:off x="-6905625" y="167129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1" name="Rectangle 14"/>
          <p:cNvSpPr>
            <a:spLocks noChangeArrowheads="1"/>
          </p:cNvSpPr>
          <p:nvPr/>
        </p:nvSpPr>
        <p:spPr bwMode="auto">
          <a:xfrm>
            <a:off x="-6905625" y="18856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3" name="Rectangle 4"/>
          <p:cNvSpPr>
            <a:spLocks noChangeArrowheads="1"/>
          </p:cNvSpPr>
          <p:nvPr/>
        </p:nvSpPr>
        <p:spPr bwMode="auto">
          <a:xfrm>
            <a:off x="541338" y="1837978"/>
            <a:ext cx="9144000" cy="32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  <a:t/>
            </a:r>
            <a:br>
              <a:rPr lang="en-US" altLang="zh-CN">
                <a:solidFill>
                  <a:srgbClr val="FFFFFF"/>
                </a:solidFill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967694" name="Rectangle 5"/>
          <p:cNvSpPr>
            <a:spLocks noChangeArrowheads="1"/>
          </p:cNvSpPr>
          <p:nvPr/>
        </p:nvSpPr>
        <p:spPr bwMode="auto">
          <a:xfrm>
            <a:off x="541338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5" name="Rectangle 6"/>
          <p:cNvSpPr>
            <a:spLocks noChangeArrowheads="1"/>
          </p:cNvSpPr>
          <p:nvPr/>
        </p:nvSpPr>
        <p:spPr bwMode="auto">
          <a:xfrm>
            <a:off x="541338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6" name="Rectangle 7"/>
          <p:cNvSpPr>
            <a:spLocks noChangeArrowheads="1"/>
          </p:cNvSpPr>
          <p:nvPr/>
        </p:nvSpPr>
        <p:spPr bwMode="auto">
          <a:xfrm>
            <a:off x="541338" y="1837978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2743200" algn="ctr"/>
                <a:tab pos="5486400" algn="r"/>
              </a:tabLst>
            </a:pPr>
            <a:endParaRPr lang="en-US" altLang="zh-CN" sz="3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967697" name="Rectangle 8"/>
          <p:cNvSpPr>
            <a:spLocks noChangeArrowheads="1"/>
          </p:cNvSpPr>
          <p:nvPr/>
        </p:nvSpPr>
        <p:spPr bwMode="auto">
          <a:xfrm>
            <a:off x="541338" y="179194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endParaRPr lang="en-GB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8" name="Rectangle 10"/>
          <p:cNvSpPr>
            <a:spLocks noChangeArrowheads="1"/>
          </p:cNvSpPr>
          <p:nvPr/>
        </p:nvSpPr>
        <p:spPr bwMode="auto">
          <a:xfrm>
            <a:off x="2009775" y="136172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699" name="Rectangle 11"/>
          <p:cNvSpPr>
            <a:spLocks noChangeArrowheads="1"/>
          </p:cNvSpPr>
          <p:nvPr/>
        </p:nvSpPr>
        <p:spPr bwMode="auto">
          <a:xfrm>
            <a:off x="2009775" y="167129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700" name="Rectangle 14"/>
          <p:cNvSpPr>
            <a:spLocks noChangeArrowheads="1"/>
          </p:cNvSpPr>
          <p:nvPr/>
        </p:nvSpPr>
        <p:spPr bwMode="auto">
          <a:xfrm>
            <a:off x="2009775" y="188560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67701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80728"/>
            <a:ext cx="8839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7702" name="Text Box 17"/>
          <p:cNvSpPr txBox="1">
            <a:spLocks noChangeArrowheads="1"/>
          </p:cNvSpPr>
          <p:nvPr/>
        </p:nvSpPr>
        <p:spPr bwMode="auto">
          <a:xfrm>
            <a:off x="381000" y="2047528"/>
            <a:ext cx="2209800" cy="94942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400" b="1">
                <a:solidFill>
                  <a:srgbClr val="000000"/>
                </a:solidFill>
                <a:ea typeface="宋体" charset="0"/>
                <a:cs typeface="宋体" charset="0"/>
              </a:rPr>
              <a:t>神的义</a:t>
            </a: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腓三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9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罗五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17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林后五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967703" name="Text Box 18"/>
          <p:cNvSpPr txBox="1">
            <a:spLocks noChangeArrowheads="1"/>
          </p:cNvSpPr>
          <p:nvPr/>
        </p:nvSpPr>
        <p:spPr bwMode="auto">
          <a:xfrm>
            <a:off x="3429000" y="1666528"/>
            <a:ext cx="1447800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宋体" charset="0"/>
                <a:cs typeface="宋体" charset="0"/>
              </a:rPr>
              <a:t>成圣</a:t>
            </a:r>
            <a:endParaRPr lang="zh-CN" altLang="en-GB" sz="2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967704" name="Text Box 19"/>
          <p:cNvSpPr txBox="1">
            <a:spLocks noChangeArrowheads="1"/>
          </p:cNvSpPr>
          <p:nvPr/>
        </p:nvSpPr>
        <p:spPr bwMode="auto">
          <a:xfrm>
            <a:off x="3505200" y="2352328"/>
            <a:ext cx="12954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称义</a:t>
            </a:r>
          </a:p>
        </p:txBody>
      </p:sp>
      <p:sp>
        <p:nvSpPr>
          <p:cNvPr id="967705" name="Text Box 20"/>
          <p:cNvSpPr txBox="1">
            <a:spLocks noChangeArrowheads="1"/>
          </p:cNvSpPr>
          <p:nvPr/>
        </p:nvSpPr>
        <p:spPr bwMode="auto">
          <a:xfrm>
            <a:off x="762000" y="6162328"/>
            <a:ext cx="8001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圣经的称义图观</a:t>
            </a:r>
          </a:p>
        </p:txBody>
      </p:sp>
      <p:sp>
        <p:nvSpPr>
          <p:cNvPr id="967706" name="Text Box 21"/>
          <p:cNvSpPr txBox="1">
            <a:spLocks noChangeArrowheads="1"/>
          </p:cNvSpPr>
          <p:nvPr/>
        </p:nvSpPr>
        <p:spPr bwMode="auto">
          <a:xfrm>
            <a:off x="381000" y="5019328"/>
            <a:ext cx="17526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死在灵里</a:t>
            </a:r>
          </a:p>
        </p:txBody>
      </p:sp>
      <p:sp>
        <p:nvSpPr>
          <p:cNvPr id="967707" name="Text Box 22"/>
          <p:cNvSpPr txBox="1">
            <a:spLocks noChangeArrowheads="1"/>
          </p:cNvSpPr>
          <p:nvPr/>
        </p:nvSpPr>
        <p:spPr bwMode="auto">
          <a:xfrm rot="16756929">
            <a:off x="1776413" y="4166841"/>
            <a:ext cx="1473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2400">
                <a:solidFill>
                  <a:srgbClr val="000000"/>
                </a:solidFill>
                <a:ea typeface="宋体" charset="0"/>
                <a:cs typeface="宋体" charset="0"/>
              </a:rPr>
              <a:t>信基督</a:t>
            </a:r>
          </a:p>
        </p:txBody>
      </p:sp>
      <p:sp>
        <p:nvSpPr>
          <p:cNvPr id="967708" name="Text Box 23"/>
          <p:cNvSpPr txBox="1">
            <a:spLocks noChangeArrowheads="1"/>
          </p:cNvSpPr>
          <p:nvPr/>
        </p:nvSpPr>
        <p:spPr bwMode="auto">
          <a:xfrm>
            <a:off x="7239000" y="1236316"/>
            <a:ext cx="1295400" cy="5730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荣耀</a:t>
            </a:r>
          </a:p>
        </p:txBody>
      </p:sp>
      <p:sp>
        <p:nvSpPr>
          <p:cNvPr id="967709" name="Text Box 24"/>
          <p:cNvSpPr txBox="1">
            <a:spLocks noChangeArrowheads="1"/>
          </p:cNvSpPr>
          <p:nvPr/>
        </p:nvSpPr>
        <p:spPr bwMode="auto">
          <a:xfrm>
            <a:off x="5486400" y="1020416"/>
            <a:ext cx="1752600" cy="5603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死于神的义使你合格地近天堂。约五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24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967710" name="Text Box 25"/>
          <p:cNvSpPr txBox="1">
            <a:spLocks noChangeArrowheads="1"/>
          </p:cNvSpPr>
          <p:nvPr/>
        </p:nvSpPr>
        <p:spPr bwMode="auto">
          <a:xfrm>
            <a:off x="5791200" y="1437928"/>
            <a:ext cx="76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7711" name="Text Box 26"/>
          <p:cNvSpPr txBox="1">
            <a:spLocks noChangeArrowheads="1"/>
          </p:cNvSpPr>
          <p:nvPr/>
        </p:nvSpPr>
        <p:spPr bwMode="auto">
          <a:xfrm>
            <a:off x="6858000" y="5460653"/>
            <a:ext cx="1752600" cy="854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没有信靠基督而死送你去地狱。约十二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48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967712" name="Text Box 27"/>
          <p:cNvSpPr txBox="1">
            <a:spLocks noChangeArrowheads="1"/>
          </p:cNvSpPr>
          <p:nvPr/>
        </p:nvSpPr>
        <p:spPr bwMode="auto">
          <a:xfrm>
            <a:off x="3352800" y="3038128"/>
            <a:ext cx="51816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ea typeface="宋体" charset="0"/>
                <a:cs typeface="宋体" charset="0"/>
              </a:rPr>
              <a:t>称义是个神给永久的定案来宣称罪人因他对基督的信而成为义。这使神继续地看这罪人为义，即使他继续地犯罪。称义的根基是在于基督的义所以罪和善工在它没有效果。一个人只有神的义而注定去天堂，或者他被前最并且注定去地狱。神的义是以礼物给凡所相信神的独一为他们的罪的供应：就是耶稣替他们死来完整地付了代价与惩罚</a:t>
            </a:r>
            <a:r>
              <a:rPr lang="zh-CN" altLang="en-US" sz="16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。</a:t>
            </a:r>
            <a:endParaRPr lang="en-US" altLang="zh-CN" sz="16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参罗</a:t>
            </a:r>
            <a:r>
              <a:rPr lang="zh-CN" altLang="en-US" sz="1600" dirty="0">
                <a:solidFill>
                  <a:srgbClr val="000000"/>
                </a:solidFill>
                <a:ea typeface="宋体" charset="0"/>
                <a:cs typeface="宋体" charset="0"/>
              </a:rPr>
              <a:t>三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21-26, </a:t>
            </a:r>
            <a:r>
              <a:rPr lang="zh-CN" altLang="en-US" sz="1600" dirty="0">
                <a:solidFill>
                  <a:srgbClr val="000000"/>
                </a:solidFill>
                <a:ea typeface="宋体" charset="0"/>
                <a:cs typeface="宋体" charset="0"/>
              </a:rPr>
              <a:t>四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2-9, </a:t>
            </a:r>
            <a:r>
              <a:rPr lang="zh-CN" altLang="en-US" sz="1600" dirty="0">
                <a:solidFill>
                  <a:srgbClr val="000000"/>
                </a:solidFill>
                <a:ea typeface="宋体" charset="0"/>
                <a:cs typeface="宋体" charset="0"/>
              </a:rPr>
              <a:t>弗二</a:t>
            </a:r>
            <a:r>
              <a:rPr lang="en-US" altLang="zh-CN" sz="1600" dirty="0">
                <a:solidFill>
                  <a:srgbClr val="000000"/>
                </a:solidFill>
                <a:ea typeface="宋体" charset="0"/>
                <a:cs typeface="宋体" charset="0"/>
              </a:rPr>
              <a:t>1-10.</a:t>
            </a:r>
            <a:endParaRPr lang="en-GB" altLang="zh-CN" sz="1600" dirty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57829"/>
      </p:ext>
    </p:extLst>
  </p:cSld>
  <p:clrMapOvr>
    <a:masterClrMapping/>
  </p:clrMapOvr>
  <p:transition xmlns:p14="http://schemas.microsoft.com/office/powerpoint/2010/main" advTm="7000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64" descr="PE01984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1828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3" name="Text Box 65"/>
          <p:cNvSpPr txBox="1">
            <a:spLocks noChangeArrowheads="1"/>
          </p:cNvSpPr>
          <p:nvPr/>
        </p:nvSpPr>
        <p:spPr bwMode="auto">
          <a:xfrm>
            <a:off x="8256588" y="76200"/>
            <a:ext cx="88618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155h</a:t>
            </a:r>
          </a:p>
        </p:txBody>
      </p:sp>
      <p:sp>
        <p:nvSpPr>
          <p:cNvPr id="522244" name="Rectangle 66"/>
          <p:cNvSpPr>
            <a:spLocks noGrp="1" noChangeArrowheads="1"/>
          </p:cNvSpPr>
          <p:nvPr>
            <p:ph type="title"/>
          </p:nvPr>
        </p:nvSpPr>
        <p:spPr>
          <a:xfrm>
            <a:off x="1822450" y="381000"/>
            <a:ext cx="7010400" cy="1295400"/>
          </a:xfrm>
        </p:spPr>
        <p:txBody>
          <a:bodyPr/>
          <a:lstStyle/>
          <a:p>
            <a:pPr eaLnBrk="1" hangingPunct="1"/>
            <a:r>
              <a:rPr lang="zh-CN" altLang="en-US" sz="3100">
                <a:solidFill>
                  <a:schemeClr val="bg2"/>
                </a:solidFill>
                <a:latin typeface="Arial" charset="0"/>
                <a:ea typeface="SimSun" charset="0"/>
                <a:cs typeface="SimSun" charset="0"/>
              </a:rPr>
              <a:t>现在解释罗马书里所采用的一些</a:t>
            </a:r>
            <a:br>
              <a:rPr lang="zh-CN" altLang="en-US" sz="3100">
                <a:solidFill>
                  <a:schemeClr val="bg2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3100">
                <a:solidFill>
                  <a:schemeClr val="bg2"/>
                </a:solidFill>
                <a:latin typeface="Arial" charset="0"/>
                <a:ea typeface="SimSun" charset="0"/>
                <a:cs typeface="SimSun" charset="0"/>
              </a:rPr>
              <a:t>神学名词。</a:t>
            </a:r>
            <a:endParaRPr lang="en-US" altLang="zh-CN" sz="3100">
              <a:solidFill>
                <a:schemeClr val="bg2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16808" name="Text Box 72"/>
          <p:cNvSpPr txBox="1">
            <a:spLocks noChangeArrowheads="1"/>
          </p:cNvSpPr>
          <p:nvPr/>
        </p:nvSpPr>
        <p:spPr bwMode="auto">
          <a:xfrm>
            <a:off x="2576513" y="3641725"/>
            <a:ext cx="55022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FF"/>
                </a:solidFill>
              </a:rPr>
              <a:t>神的圣洁或完全，却在基督里给予（被应用在）我们。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116809" name="Text Box 73"/>
          <p:cNvSpPr txBox="1">
            <a:spLocks noChangeArrowheads="1"/>
          </p:cNvSpPr>
          <p:nvPr/>
        </p:nvSpPr>
        <p:spPr bwMode="auto">
          <a:xfrm>
            <a:off x="3194050" y="1981200"/>
            <a:ext cx="426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义</a:t>
            </a:r>
            <a:br>
              <a:rPr lang="zh-CN" alt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zh-CN" b="1">
                <a:solidFill>
                  <a:srgbClr val="FFFFFF"/>
                </a:solidFill>
                <a:latin typeface="Arial" charset="0"/>
                <a:cs typeface="Arial" charset="0"/>
              </a:rPr>
              <a:t>(3:21)</a:t>
            </a:r>
          </a:p>
        </p:txBody>
      </p:sp>
    </p:spTree>
    <p:extLst>
      <p:ext uri="{BB962C8B-B14F-4D97-AF65-F5344CB8AC3E}">
        <p14:creationId xmlns:p14="http://schemas.microsoft.com/office/powerpoint/2010/main" val="146016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08" grpId="0"/>
      <p:bldP spid="1168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5" name="Picture 2" descr="Cros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信</a:t>
            </a:r>
            <a:r>
              <a:rPr lang="en-US" altLang="zh-CN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(3:22)</a:t>
            </a:r>
          </a:p>
        </p:txBody>
      </p:sp>
      <p:sp>
        <p:nvSpPr>
          <p:cNvPr id="523267" name="Text Box 5"/>
          <p:cNvSpPr txBox="1">
            <a:spLocks noChangeArrowheads="1"/>
          </p:cNvSpPr>
          <p:nvPr/>
        </p:nvSpPr>
        <p:spPr bwMode="auto">
          <a:xfrm>
            <a:off x="8244408" y="0"/>
            <a:ext cx="88618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155h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None/>
              <a:defRPr/>
            </a:pPr>
            <a:r>
              <a:rPr lang="zh-CN" altLang="en-US" sz="3600" b="1">
                <a:solidFill>
                  <a:srgbClr val="000000"/>
                </a:solidFill>
                <a:latin typeface="Times New Roman" charset="0"/>
                <a:ea typeface="SimSun" charset="0"/>
              </a:rPr>
              <a:t>信靠或仰赖十字架上基督的救赎，他以无罪的代替有罪的，担当了罪人在神面前应受的刑罚。</a:t>
            </a:r>
            <a:endParaRPr lang="en-US" altLang="zh-CN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3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utoUpdateAnimBg="0"/>
      <p:bldP spid="263174" grpId="0" build="p" autoUpdateAnimBg="0" advAuto="4000"/>
    </p:bld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408</Words>
  <Application>Microsoft Macintosh PowerPoint</Application>
  <PresentationFormat>On-screen Show (4:3)</PresentationFormat>
  <Paragraphs>171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49_Blank Presentation</vt:lpstr>
      <vt:lpstr>1_Default Design</vt:lpstr>
      <vt:lpstr>1_Cascade</vt:lpstr>
      <vt:lpstr>1_Slit</vt:lpstr>
      <vt:lpstr>2_Blank Presentation</vt:lpstr>
      <vt:lpstr>1_Contemporary</vt:lpstr>
      <vt:lpstr>因信称义</vt:lpstr>
      <vt:lpstr>称义: 是什么?</vt:lpstr>
      <vt:lpstr>罗马书三章二十一至三十一节</vt:lpstr>
      <vt:lpstr>罗马书里的义</vt:lpstr>
      <vt:lpstr>我们如何从罪中得救?</vt:lpstr>
      <vt:lpstr>PowerPoint Presentation</vt:lpstr>
      <vt:lpstr>PowerPoint Presentation</vt:lpstr>
      <vt:lpstr>现在解释罗马书里所采用的一些 神学名词。</vt:lpstr>
      <vt:lpstr>信 (3:22)</vt:lpstr>
      <vt:lpstr>“成了”</vt:lpstr>
      <vt:lpstr>PowerPoint Presentation</vt:lpstr>
      <vt:lpstr>救赎 (3:24):  “付上赎价”(希腊文)</vt:lpstr>
      <vt:lpstr>平息怒气 (3:25) “赎罪祭”</vt:lpstr>
      <vt:lpstr>基督填补了差距</vt:lpstr>
      <vt:lpstr>Black</vt:lpstr>
      <vt:lpstr>救恩论链接地址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77</cp:revision>
  <dcterms:created xsi:type="dcterms:W3CDTF">2014-08-02T06:39:19Z</dcterms:created>
  <dcterms:modified xsi:type="dcterms:W3CDTF">2017-04-20T04:23:29Z</dcterms:modified>
</cp:coreProperties>
</file>