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audio1.bin" ContentType="audio/unknown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64" r:id="rId3"/>
    <p:sldMasterId id="2147483658" r:id="rId4"/>
    <p:sldMasterId id="2147483649" r:id="rId5"/>
  </p:sldMasterIdLst>
  <p:notesMasterIdLst>
    <p:notesMasterId r:id="rId32"/>
  </p:notesMasterIdLst>
  <p:sldIdLst>
    <p:sldId id="256" r:id="rId6"/>
    <p:sldId id="328" r:id="rId7"/>
    <p:sldId id="281" r:id="rId8"/>
    <p:sldId id="329" r:id="rId9"/>
    <p:sldId id="344" r:id="rId10"/>
    <p:sldId id="320" r:id="rId11"/>
    <p:sldId id="326" r:id="rId12"/>
    <p:sldId id="278" r:id="rId13"/>
    <p:sldId id="338" r:id="rId14"/>
    <p:sldId id="337" r:id="rId15"/>
    <p:sldId id="325" r:id="rId16"/>
    <p:sldId id="264" r:id="rId17"/>
    <p:sldId id="333" r:id="rId18"/>
    <p:sldId id="269" r:id="rId19"/>
    <p:sldId id="305" r:id="rId20"/>
    <p:sldId id="335" r:id="rId21"/>
    <p:sldId id="342" r:id="rId22"/>
    <p:sldId id="331" r:id="rId23"/>
    <p:sldId id="343" r:id="rId24"/>
    <p:sldId id="332" r:id="rId25"/>
    <p:sldId id="334" r:id="rId26"/>
    <p:sldId id="336" r:id="rId27"/>
    <p:sldId id="340" r:id="rId28"/>
    <p:sldId id="341" r:id="rId29"/>
    <p:sldId id="339" r:id="rId30"/>
    <p:sldId id="34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F4F"/>
    <a:srgbClr val="005100"/>
    <a:srgbClr val="800080"/>
    <a:srgbClr val="00FF00"/>
    <a:srgbClr val="FF00FF"/>
    <a:srgbClr val="FFFFFF"/>
    <a:srgbClr val="C2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65665-20A0-E646-B771-91A3A8DFE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D244A-9E73-2F45-A205-6A5AF153179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BA5DB1-3600-8A4E-819B-724028F4BEE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E3DDE3-9903-B24E-A6A7-545C8128D88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E8182F-DD7D-3441-B330-2084532CF07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211B00-49A2-0443-A1BD-78A20EE3615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D9155D-E2A8-6044-B12C-ACEC81E61B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To have a "frog in your throat" in English means that you have a difficult time speaking due to dryness in your throat that comes from nervousness.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(This joke is based on a literal understanding of that phrase with the actual frog showing up in the picture.)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C07FA0-E08E-8E43-B5D5-968CE5475E3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EBB48E-CD54-AE44-8E22-AE8FCB425D4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DF602-9169-AF4D-903D-B7BC65D6AA9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39BCCB-D3A8-C54E-AD3D-47FDC048D9B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F95BE0-8A13-404B-8F4F-5F508595E0D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1EDEF6-2570-7F45-BC02-A95E019218E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19205E-AF41-7743-BB95-7CAA44D129F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E323-DCF1-CA4D-8ED4-7ADCCBD46DA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6CE421-0E40-7F40-A196-B11103D94CC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63F9F-3BB7-3A48-8F91-E3C168C6FF7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F97930-72DD-8F48-99E0-D4C79E99BDB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1DBA2B-78F6-8A40-B748-A76B294AA18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D182E5-AD6F-4349-85D4-E19EE655607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A7C63-535E-E04B-9EA0-C06698DE02D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75B47B-154C-D34C-8D07-59A0453BE2F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EF4D-9F61-8247-91D0-AEC3E69DA3C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53175-A227-B042-8E0E-7AF13701305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AC6D29-DA45-DA42-AA5D-78E8BA8AE9F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28CA95-0ED7-F148-B04E-CD59C93C8A5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64989-B388-3B4A-8EBE-D6265195F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DA2BB-E09E-C343-A2DD-F58CC9B22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4F9C3-F700-8146-AD64-9B082B4B1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3B47-9F16-C644-BF60-8DE928779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8BAA4-5472-8348-A41B-62C95369C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22F4D-1D63-814E-A049-54E097C30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D9B9-8BE3-8C49-BA79-8903252A4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69C97-DFB5-5449-8234-8CB55560F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3ADD1-82D8-C54F-8C1A-6BD17D5F2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26B0-9EA5-F340-A41C-E92D3A47A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B5A0A-0C32-E143-87A7-4E40AEA36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158FF-D8EF-3549-AB66-C331C0DB9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5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516F0-6E58-DC49-B160-7E7C61AF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7FA47-C574-2D41-B7BD-F8B522854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98C0C-F2E2-3547-BDCA-2ACA240E4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C426AFB0-4BD7-684B-85FA-0BDB9513B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E17F6-A464-3644-BBCE-36E581AC1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717D-E031-314A-8F96-66E545936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8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445F-F4D4-1F48-AD51-FC5749810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F82F-A85B-4049-BD3E-A7EEEE9B7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1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EAA1C-1B4B-E74B-9F43-08B90BA46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5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3655-611B-444E-BFD5-C9DDF42391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ADADF-4975-2B49-99E1-D41E302EE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EF01D-D611-624B-874F-9FE077DA4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8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7AE0-B167-C14A-9011-41C7C4D8F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F47B4-E6EB-9440-9B59-EBAFB6052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580A3-CA6D-2641-99D6-7E872D9FF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F94C4-34CA-3545-81FB-E50C2086A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871C-B44E-3446-95EF-B83714569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68099-8FEC-0B40-B4E0-261D22682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D59E6-3F50-C346-82F7-B317203A3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99425-2E2F-5C4F-B47E-8B6BEF779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4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45069-D484-6343-8E53-4EC322462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45468-0903-EB44-ADFC-45D2E07C1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1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A5A50-8B0F-BB4F-851B-27FEFF79B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924A-90B3-CA48-B715-34D461E21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9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29D96-15B9-A040-99E1-F2A7EA41F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5C7E-3D6B-3A40-B2A8-D512DA0F3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9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D1215-4C2A-3049-A95C-575E9AEED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F06EB-DDCA-0D44-83C7-6576EAF4F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4EC8-A540-C246-B4A2-B3E4A8DE9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E4AA8-B555-034F-B165-3DD1B2635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1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5182-8D1D-DB4B-A8DA-EDABEBC0E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0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A5B2-9BB4-4443-B040-8179D9F47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448BE-AA17-9844-8F9A-4C425F84B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9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E925A-7530-704A-A6E1-E5FE0FCB1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8B8FE-97B7-DE46-9C84-FC52DE8A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F8BEA-665B-E240-AE5F-D4F860924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9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2A066-87F3-6B48-BBB9-B91CB4525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2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FB7B6-FFF4-0847-96A7-77B48B323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3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A199E-C879-7042-8947-275E7E193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C5EB-F892-1C49-A63C-20D0F4D63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4D67B-DAEB-DF43-A46D-7EBF57DFB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0919-A822-B046-B89D-6D0099471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70DEE-253C-B34E-A90B-3BF60B297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605D1F-A448-584C-80CD-6965EF1748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8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8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7615D-AB14-6A4B-8711-B70CB994F4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9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fld id="{84853DD5-D1EE-DC4B-9FF3-C2EB1A31C3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0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4" name="Picture 10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28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1" name="Picture 1034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5735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5735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fld id="{2D072F22-F6C4-6A49-95E8-7CD7982B0F1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1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C90F36-4377-334D-AF9B-ABAF08963C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rock Gi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5791200" cy="246062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9600" b="1" dirty="0" smtClean="0">
                <a:solidFill>
                  <a:schemeClr val="bg1"/>
                </a:solidFill>
              </a:rPr>
              <a:t>讲道传递</a:t>
            </a:r>
            <a:endParaRPr lang="en-US" sz="7200" b="1" dirty="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i="1" dirty="0" smtClean="0">
                <a:solidFill>
                  <a:srgbClr val="F5FF4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你如何讲你所要讲的</a:t>
            </a:r>
            <a:endParaRPr lang="en-US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itchFamily="49" charset="-120"/>
                <a:ea typeface="MingLiU" pitchFamily="49" charset="-120"/>
              </a:rPr>
              <a:t>运动与手势</a:t>
            </a:r>
            <a:endParaRPr kumimoji="0" lang="en-US" dirty="0"/>
          </a:p>
        </p:txBody>
      </p:sp>
      <p:sp>
        <p:nvSpPr>
          <p:cNvPr id="1348612" name="Text Box 1028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a typeface="ＭＳ Ｐゴシック" charset="-128"/>
                <a:cs typeface="+mn-cs"/>
              </a:rPr>
              <a:t>95</a:t>
            </a:r>
          </a:p>
        </p:txBody>
      </p:sp>
      <p:pic>
        <p:nvPicPr>
          <p:cNvPr id="18436" name="Picture 1030" descr="Headfirstpl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630363"/>
            <a:ext cx="29400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15" name="Rectangle 1031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自发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确定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各种各样</a:t>
            </a:r>
            <a:endParaRPr lang="en-US" altLang="zh-CN" sz="32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适当时机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观众化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行动自由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74638"/>
            <a:ext cx="3124200" cy="4221162"/>
          </a:xfrm>
          <a:noFill/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使用您的</a:t>
            </a:r>
            <a:r>
              <a:rPr lang="en-US" altLang="zh-CN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胳膊和手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4" descr="Delivery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8426" r="8984" b="38452"/>
          <a:stretch>
            <a:fillRect/>
          </a:stretch>
        </p:blipFill>
        <p:spPr bwMode="auto">
          <a:xfrm>
            <a:off x="347663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81000" y="76200"/>
            <a:ext cx="4495800" cy="91440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b="1" kern="0" dirty="0">
                <a:latin typeface="+mn-lt"/>
                <a:ea typeface="ＭＳ Ｐゴシック" charset="-128"/>
                <a:cs typeface="ＭＳ Ｐゴシック" charset="-128"/>
              </a:rPr>
              <a:t>我不知道。  每次</a:t>
            </a:r>
            <a:r>
              <a:rPr lang="zh-CN" altLang="en-US" dirty="0">
                <a:latin typeface="Arial" pitchFamily="34" charset="0"/>
                <a:ea typeface="ＭＳ Ｐゴシック" pitchFamily="34" charset="-128"/>
                <a:cs typeface="+mn-cs"/>
              </a:rPr>
              <a:t>我开始发言</a:t>
            </a:r>
            <a:r>
              <a:rPr lang="zh-CN" altLang="en-US" b="1" kern="0" dirty="0">
                <a:latin typeface="+mn-lt"/>
                <a:ea typeface="ＭＳ Ｐゴシック" charset="-128"/>
                <a:cs typeface="ＭＳ Ｐゴシック" charset="-128"/>
              </a:rPr>
              <a:t>时，它就发生。</a:t>
            </a:r>
            <a:endParaRPr lang="en-US" b="1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063" y="5732463"/>
            <a:ext cx="320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Ken Davis, </a:t>
            </a:r>
            <a:r>
              <a:rPr lang="en-US" sz="1600" b="1" i="1">
                <a:solidFill>
                  <a:schemeClr val="bg1"/>
                </a:solidFill>
              </a:rPr>
              <a:t>Secrets of Dynamic Communication</a:t>
            </a:r>
            <a:r>
              <a:rPr lang="en-US" sz="1600" b="1">
                <a:solidFill>
                  <a:schemeClr val="bg1"/>
                </a:solidFill>
              </a:rPr>
              <a:t>, 141</a:t>
            </a:r>
            <a:endParaRPr lang="en-US" sz="16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liveryPract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3539" b="5385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zh-CN" sz="6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讲道实践</a:t>
            </a:r>
            <a:endParaRPr lang="en-US" sz="60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533400"/>
            <a:ext cx="3048000" cy="1981200"/>
          </a:xfrm>
          <a:noFill/>
        </p:spPr>
        <p:txBody>
          <a:bodyPr/>
          <a:lstStyle/>
          <a:p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眼神要接触</a:t>
            </a:r>
          </a:p>
        </p:txBody>
      </p:sp>
      <p:pic>
        <p:nvPicPr>
          <p:cNvPr id="21507" name="Picture 5" descr="ch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011863" y="2636838"/>
            <a:ext cx="2952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600"/>
              <a:t>为什么我们会设计这样的教堂建筑？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engthDeliver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1" r="24591" b="57462"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267200" cy="1981200"/>
          </a:xfrm>
          <a:solidFill>
            <a:schemeClr val="accent2"/>
          </a:solidFill>
          <a:effectLst>
            <a:outerShdw blurRad="63500" sy="-50000" kx="2453608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600" dirty="0" smtClean="0">
                <a:solidFill>
                  <a:schemeClr val="bg1"/>
                </a:solidFill>
              </a:rPr>
              <a:t>声乐传递</a:t>
            </a:r>
            <a:endParaRPr lang="en-US" sz="12900" b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43600" y="3429000"/>
            <a:ext cx="1860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音调值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有</a:t>
            </a:r>
            <a:r>
              <a:rPr lang="zh-CN" altLang="en-US" sz="3600" b="1">
                <a:solidFill>
                  <a:schemeClr val="bg1"/>
                </a:solidFill>
                <a:ea typeface="SimSun" charset="0"/>
                <a:cs typeface="Arial" charset="0"/>
              </a:rPr>
              <a:t>劲</a:t>
            </a:r>
            <a:endParaRPr lang="zh-CN" altLang="en-US" sz="36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进展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暂停</a:t>
            </a:r>
          </a:p>
          <a:p>
            <a:pPr>
              <a:buFont typeface="Arial" charset="0"/>
              <a:buChar char="•"/>
            </a:pPr>
            <a:r>
              <a:rPr lang="zh-CN" altLang="en-US" sz="3600">
                <a:solidFill>
                  <a:schemeClr val="bg1"/>
                </a:solidFill>
              </a:rPr>
              <a:t> 实践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5257800" cy="1447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2400" b="1">
                <a:latin typeface="Arial" charset="0"/>
                <a:ea typeface="ＭＳ Ｐゴシック" charset="0"/>
                <a:cs typeface="ＭＳ Ｐゴシック" charset="0"/>
              </a:rPr>
              <a:t>由于有只青蛙在他的喉头，哎伦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Thorgwaller</a:t>
            </a:r>
            <a:r>
              <a:rPr lang="zh-CN" altLang="en-US" sz="2400" b="1">
                <a:latin typeface="Arial" charset="0"/>
                <a:ea typeface="ＭＳ Ｐゴシック" charset="0"/>
                <a:cs typeface="ＭＳ Ｐゴシック" charset="0"/>
              </a:rPr>
              <a:t>很困难的提供他的第一布道，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hildrenser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Microsoft Yi Baiti" charset="0"/>
                <a:ea typeface="MingLiU" charset="0"/>
                <a:cs typeface="MingLiU" charset="0"/>
              </a:rPr>
              <a:t>给儿童的布道肯定帮助您的传递</a:t>
            </a:r>
            <a:r>
              <a:rPr lang="en-US" altLang="zh-CN" b="1">
                <a:solidFill>
                  <a:schemeClr val="bg1"/>
                </a:solidFill>
                <a:latin typeface="Microsoft Yi Baiti" charset="0"/>
                <a:ea typeface="ＭＳ Ｐゴシック" charset="0"/>
                <a:cs typeface="ＭＳ Ｐゴシック" charset="0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Microsoft Yi Baiti" charset="0"/>
                <a:ea typeface="MingLiU" charset="0"/>
                <a:cs typeface="MingLiU" charset="0"/>
              </a:rPr>
              <a:t>孩子是残忍的</a:t>
            </a:r>
            <a:r>
              <a:rPr lang="en-US" altLang="zh-CN" b="1">
                <a:solidFill>
                  <a:schemeClr val="bg1"/>
                </a:solidFill>
                <a:latin typeface="Microsoft Yi Baiti" charset="0"/>
                <a:ea typeface="ＭＳ Ｐゴシック" charset="0"/>
                <a:cs typeface="ＭＳ Ｐゴシック" charset="0"/>
              </a:rPr>
              <a:t>!)</a:t>
            </a:r>
            <a:endParaRPr lang="en-US" b="1">
              <a:solidFill>
                <a:schemeClr val="bg1"/>
              </a:solidFill>
              <a:latin typeface="Microsoft Yi Bait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1534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8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其他一些提示</a:t>
            </a:r>
            <a:r>
              <a:rPr lang="en-US" sz="8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2057400" cy="4572000"/>
          </a:xfrm>
          <a:noFill/>
        </p:spPr>
        <p:txBody>
          <a:bodyPr/>
          <a:lstStyle/>
          <a:p>
            <a:pPr eaLnBrk="1" hangingPunct="1"/>
            <a:r>
              <a:rPr lang="zh-CN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你应该在哪里握住麦克风？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10051" name="Picture 3" descr="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1524000"/>
            <a:ext cx="3908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0052" name="Picture 4" descr="rud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-838200"/>
            <a:ext cx="6629400" cy="7362825"/>
            <a:chOff x="2617788" y="-838200"/>
            <a:chExt cx="6629400" cy="7363544"/>
          </a:xfrm>
        </p:grpSpPr>
        <p:pic>
          <p:nvPicPr>
            <p:cNvPr id="25606" name="Picture 5" descr="jdun125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-838200"/>
              <a:ext cx="6526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6"/>
            <p:cNvSpPr txBox="1">
              <a:spLocks noChangeArrowheads="1"/>
            </p:cNvSpPr>
            <p:nvPr/>
          </p:nvSpPr>
          <p:spPr bwMode="auto">
            <a:xfrm>
              <a:off x="2617788" y="4495800"/>
              <a:ext cx="6629400" cy="2029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ja-JP" sz="3200" b="1"/>
                <a:t>“</a:t>
              </a:r>
              <a:r>
                <a:rPr lang="zh-CN" altLang="en-US" sz="3200" b="1"/>
                <a:t>说真</a:t>
              </a:r>
              <a:r>
                <a:rPr lang="zh-CN" sz="4000"/>
                <a:t>的，伙计，我知道你是在那里。我能听到你</a:t>
              </a:r>
              <a:r>
                <a:rPr lang="zh-CN" sz="4400">
                  <a:solidFill>
                    <a:srgbClr val="FF0000"/>
                  </a:solidFill>
                </a:rPr>
                <a:t>出血</a:t>
              </a:r>
              <a:r>
                <a:rPr lang="en-US" sz="5400" b="1"/>
                <a:t>!</a:t>
              </a:r>
              <a:r>
                <a:rPr lang="en-US" altLang="ja-JP" sz="5400" b="1"/>
                <a:t>"</a:t>
              </a:r>
              <a:endParaRPr lang="en-US" sz="3200" b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heatre_Lighting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3429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要注意燈光</a:t>
            </a: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Natural_Lighting_2___wallpaper_by_skinnersty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accent1"/>
                </a:solidFill>
                <a:ea typeface="ＭＳ Ｐゴシック" pitchFamily="34" charset="-128"/>
              </a:rPr>
              <a:t>自然光线是最好的</a:t>
            </a:r>
            <a:endParaRPr lang="en-US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rog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</a:pPr>
            <a:r>
              <a:rPr lang="zh-CN" altLang="en-US" sz="4000">
                <a:latin typeface="Times New Roman" charset="0"/>
                <a:ea typeface="ＭＳ Ｐゴシック" charset="0"/>
                <a:cs typeface="ＭＳ Ｐゴシック" charset="0"/>
              </a:rPr>
              <a:t>讲道有效性是由于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buFont typeface="Wingdings" charset="0"/>
              <a:buNone/>
            </a:pPr>
            <a:r>
              <a:rPr lang="zh-CN" altLang="en-US" sz="4000" b="1" i="1">
                <a:solidFill>
                  <a:srgbClr val="F5FF4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你如何讲</a:t>
            </a: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40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4000" b="1">
                <a:latin typeface="Arial" charset="0"/>
                <a:ea typeface="ＭＳ Ｐゴシック" charset="0"/>
                <a:cs typeface="Arial" charset="0"/>
              </a:rPr>
              <a:t>传递</a:t>
            </a: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8534400" y="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charset="-128"/>
                <a:cs typeface="Arial"/>
              </a:rPr>
              <a:t>95</a:t>
            </a:r>
          </a:p>
        </p:txBody>
      </p:sp>
      <p:sp>
        <p:nvSpPr>
          <p:cNvPr id="1291270" name="Rectangle 6"/>
          <p:cNvSpPr>
            <a:spLocks noChangeArrowheads="1"/>
          </p:cNvSpPr>
          <p:nvPr/>
        </p:nvSpPr>
        <p:spPr bwMode="auto">
          <a:xfrm>
            <a:off x="2133600" y="1524000"/>
            <a:ext cx="4800600" cy="1441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5399" dir="8100000" algn="ctr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zh-CN" altLang="en-US" sz="4000" b="1" i="1">
                <a:solidFill>
                  <a:srgbClr val="F5FF4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你所要讲的</a:t>
            </a:r>
            <a:endParaRPr lang="en-US" sz="4000" b="1" i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None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4000"/>
              <a:t>内容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nimBg="1"/>
      <p:bldP spid="1291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ghtbulb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270125"/>
            <a:ext cx="35385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33375"/>
            <a:ext cx="3048000" cy="2232025"/>
          </a:xfrm>
        </p:spPr>
        <p:txBody>
          <a:bodyPr/>
          <a:lstStyle/>
          <a:p>
            <a:pPr eaLnBrk="1" hangingPunct="1"/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正确放置</a:t>
            </a:r>
            <a:r>
              <a:rPr lang="en-US" altLang="zh-CN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照明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647700" y="663575"/>
            <a:ext cx="4562475" cy="5740400"/>
            <a:chOff x="648389" y="469298"/>
            <a:chExt cx="4562063" cy="6432414"/>
          </a:xfrm>
        </p:grpSpPr>
        <p:pic>
          <p:nvPicPr>
            <p:cNvPr id="28678" name="Picture 3" descr="LightingPlacemen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748" t="6630" r="9709" b="38452"/>
            <a:stretch>
              <a:fillRect/>
            </a:stretch>
          </p:blipFill>
          <p:spPr bwMode="auto">
            <a:xfrm rot="-659311">
              <a:off x="648389" y="469298"/>
              <a:ext cx="4267430" cy="643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6"/>
            <p:cNvSpPr txBox="1">
              <a:spLocks noChangeArrowheads="1"/>
            </p:cNvSpPr>
            <p:nvPr/>
          </p:nvSpPr>
          <p:spPr bwMode="auto">
            <a:xfrm rot="-686822">
              <a:off x="902890" y="3283823"/>
              <a:ext cx="3780705" cy="461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CN" sz="2000"/>
                <a:t>从侧面的照明应不小于45°。</a:t>
              </a:r>
              <a:endParaRPr lang="en-US" sz="2000" b="1"/>
            </a:p>
          </p:txBody>
        </p:sp>
        <p:sp>
          <p:nvSpPr>
            <p:cNvPr id="28680" name="Rectangle 6"/>
            <p:cNvSpPr txBox="1">
              <a:spLocks noChangeArrowheads="1"/>
            </p:cNvSpPr>
            <p:nvPr/>
          </p:nvSpPr>
          <p:spPr bwMode="auto">
            <a:xfrm rot="-686822">
              <a:off x="1379783" y="5678042"/>
              <a:ext cx="3830669" cy="97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CN" sz="2000"/>
                <a:t>侧面照明产生的眩光较少，对眼睛更</a:t>
              </a:r>
              <a:r>
                <a:rPr lang="zh-CN" altLang="en-US" sz="2000"/>
                <a:t>舒畅</a:t>
              </a:r>
              <a:r>
                <a:rPr lang="zh-CN" sz="2000"/>
                <a:t>，并且可以设置在一个较低的位置</a:t>
              </a:r>
              <a:endParaRPr lang="en-US" sz="2000" b="1"/>
            </a:p>
          </p:txBody>
        </p:sp>
        <p:sp>
          <p:nvSpPr>
            <p:cNvPr id="2" name="Rectangle 6"/>
            <p:cNvSpPr txBox="1">
              <a:spLocks noChangeArrowheads="1"/>
            </p:cNvSpPr>
            <p:nvPr/>
          </p:nvSpPr>
          <p:spPr bwMode="auto">
            <a:xfrm rot="20913178">
              <a:off x="702359" y="558242"/>
              <a:ext cx="1585770" cy="3468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顶视图</a:t>
              </a:r>
              <a:endPara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" name="Rectangle 6"/>
            <p:cNvSpPr txBox="1">
              <a:spLocks noChangeArrowheads="1"/>
            </p:cNvSpPr>
            <p:nvPr/>
          </p:nvSpPr>
          <p:spPr bwMode="auto">
            <a:xfrm rot="20913178">
              <a:off x="1130945" y="4144455"/>
              <a:ext cx="1585770" cy="345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侧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+mn-cs"/>
                </a:rPr>
                <a:t>视图</a:t>
              </a:r>
              <a:endPara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5940425" y="6256338"/>
            <a:ext cx="3203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Ken Davis, </a:t>
            </a:r>
            <a:r>
              <a:rPr lang="en-US" sz="1600" b="1" i="1"/>
              <a:t>Secrets of Dynamic Communication</a:t>
            </a:r>
            <a:r>
              <a:rPr lang="en-US" sz="1600" b="1"/>
              <a:t>, 151</a:t>
            </a:r>
            <a:endParaRPr lang="en-US" sz="16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0" y="315913"/>
            <a:ext cx="3048000" cy="4876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光照效果</a:t>
            </a:r>
            <a:endParaRPr 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9699" name="Picture 4" descr="LightingSetting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0" r="8983" b="38452"/>
          <a:stretch>
            <a:fillRect/>
          </a:stretch>
        </p:blipFill>
        <p:spPr bwMode="auto">
          <a:xfrm>
            <a:off x="1533525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 txBox="1">
            <a:spLocks noChangeArrowheads="1"/>
          </p:cNvSpPr>
          <p:nvPr/>
        </p:nvSpPr>
        <p:spPr bwMode="auto">
          <a:xfrm>
            <a:off x="1762125" y="306863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灯设置过高</a:t>
            </a:r>
            <a:endParaRPr lang="en-US" sz="1600" b="1"/>
          </a:p>
        </p:txBody>
      </p:sp>
      <p:sp>
        <p:nvSpPr>
          <p:cNvPr id="29701" name="Rectangle 6"/>
          <p:cNvSpPr txBox="1">
            <a:spLocks noChangeArrowheads="1"/>
          </p:cNvSpPr>
          <p:nvPr/>
        </p:nvSpPr>
        <p:spPr bwMode="auto">
          <a:xfrm>
            <a:off x="3851275" y="306863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由此产生的阴影</a:t>
            </a:r>
            <a:endParaRPr lang="en-US" sz="1600" b="1"/>
          </a:p>
        </p:txBody>
      </p:sp>
      <p:cxnSp>
        <p:nvCxnSpPr>
          <p:cNvPr id="29702" name="Straight Connector 2"/>
          <p:cNvCxnSpPr>
            <a:cxnSpLocks noChangeShapeType="1"/>
          </p:cNvCxnSpPr>
          <p:nvPr/>
        </p:nvCxnSpPr>
        <p:spPr bwMode="auto">
          <a:xfrm>
            <a:off x="176371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Rectangle 6"/>
          <p:cNvSpPr txBox="1">
            <a:spLocks noChangeArrowheads="1"/>
          </p:cNvSpPr>
          <p:nvPr/>
        </p:nvSpPr>
        <p:spPr bwMode="auto">
          <a:xfrm>
            <a:off x="1762125" y="6237288"/>
            <a:ext cx="20177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灯设置得恰到好处</a:t>
            </a:r>
            <a:endParaRPr lang="en-US" sz="1600" b="1"/>
          </a:p>
        </p:txBody>
      </p:sp>
      <p:sp>
        <p:nvSpPr>
          <p:cNvPr id="29704" name="Rectangle 6"/>
          <p:cNvSpPr txBox="1">
            <a:spLocks noChangeArrowheads="1"/>
          </p:cNvSpPr>
          <p:nvPr/>
        </p:nvSpPr>
        <p:spPr bwMode="auto">
          <a:xfrm>
            <a:off x="3851275" y="6237288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sz="1600" b="1"/>
              <a:t>造成神采奕奕</a:t>
            </a:r>
            <a:endParaRPr lang="en-US" sz="1600" b="1"/>
          </a:p>
        </p:txBody>
      </p:sp>
      <p:cxnSp>
        <p:nvCxnSpPr>
          <p:cNvPr id="29705" name="Straight Connector 11"/>
          <p:cNvCxnSpPr>
            <a:cxnSpLocks noChangeShapeType="1"/>
          </p:cNvCxnSpPr>
          <p:nvPr/>
        </p:nvCxnSpPr>
        <p:spPr bwMode="auto">
          <a:xfrm>
            <a:off x="176371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Ken Davis, </a:t>
            </a:r>
            <a:r>
              <a:rPr lang="en-US" sz="1600" b="1" i="1">
                <a:solidFill>
                  <a:schemeClr val="bg1"/>
                </a:solidFill>
              </a:rPr>
              <a:t>Secrets of Dynamic Communication</a:t>
            </a:r>
            <a:r>
              <a:rPr lang="en-US" sz="1600" b="1">
                <a:solidFill>
                  <a:schemeClr val="bg1"/>
                </a:solidFill>
              </a:rPr>
              <a:t>, 149</a:t>
            </a:r>
            <a:endParaRPr lang="en-US" sz="1600" i="1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6375" y="3429000"/>
            <a:ext cx="4608513" cy="3429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533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讲坛的类型</a:t>
            </a:r>
            <a:endParaRPr 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0723" name="Picture 3" descr="Preacher-at-Pulpit-copy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0" name="Picture 4" descr="bucket wide pul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633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1" name="Picture 5" descr="plasticpulpitWith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43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folHlink"/>
                </a:solidFill>
                <a:ea typeface="ＭＳ Ｐゴシック" pitchFamily="34" charset="-128"/>
              </a:rPr>
              <a:t>讲坛安置</a:t>
            </a:r>
          </a:p>
        </p:txBody>
      </p:sp>
      <p:pic>
        <p:nvPicPr>
          <p:cNvPr id="31747" name="Picture 4" descr="high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26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868863"/>
            <a:ext cx="5486400" cy="1828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ea typeface="ＭＳ Ｐゴシック" pitchFamily="34" charset="-128"/>
              </a:rPr>
              <a:t>对着唱诗班讲道？</a:t>
            </a:r>
            <a:endParaRPr lang="en-US" sz="54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2771" name="Picture 4" descr="preacher-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3" y="381000"/>
            <a:ext cx="57673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cs typeface="Arial" pitchFamily="34" charset="0"/>
              </a:rPr>
              <a:t>传递的重要</a:t>
            </a:r>
            <a:endParaRPr lang="en-US" u="sng" dirty="0">
              <a:latin typeface="Arail"/>
              <a:cs typeface="Arail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6172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2800" b="1" dirty="0">
                <a:latin typeface="Arail"/>
                <a:ea typeface="ＭＳ Ｐゴシック" charset="-128"/>
                <a:cs typeface="Arail"/>
              </a:rPr>
              <a:t>Haddon Robinson, </a:t>
            </a:r>
            <a:r>
              <a:rPr lang="en-US" sz="2800" b="1" i="1" dirty="0">
                <a:latin typeface="Arail"/>
                <a:ea typeface="ＭＳ Ｐゴシック" charset="-128"/>
                <a:cs typeface="Arail"/>
              </a:rPr>
              <a:t>Biblical Preaching</a:t>
            </a:r>
            <a:r>
              <a:rPr lang="en-US" sz="2800" b="1" dirty="0">
                <a:latin typeface="Arail"/>
                <a:ea typeface="ＭＳ Ｐゴシック" charset="-128"/>
                <a:cs typeface="Arail"/>
              </a:rPr>
              <a:t>, 191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ail" charset="0"/>
              </a:rPr>
              <a:t>95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981200"/>
            <a:ext cx="9067800" cy="411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ja-JP" altLang="en-US" sz="4000" b="1">
                <a:latin typeface="Arail" charset="0"/>
              </a:rPr>
              <a:t>“</a:t>
            </a:r>
            <a:r>
              <a:rPr lang="zh-CN" altLang="en-US" sz="4000"/>
              <a:t>布道的成分按重要性顺序是： </a:t>
            </a: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000"/>
              <a:t>思想，安排，语言，语音，和手势。</a:t>
            </a: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endParaRPr lang="en-US" altLang="zh-CN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000"/>
              <a:t>然而，如在考虑优先的印象，顺序是颠倒的。手势和语音是作为最明显和最具有决定性作用。</a:t>
            </a:r>
            <a:r>
              <a:rPr lang="en-US" altLang="zh-CN" sz="4000"/>
              <a:t>"</a:t>
            </a:r>
            <a:endParaRPr lang="zh-CN" altLang="en-US" sz="4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latin typeface="Verdana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latin typeface="Verdana" charset="0"/>
            </a:endParaRPr>
          </a:p>
        </p:txBody>
      </p:sp>
      <p:pic>
        <p:nvPicPr>
          <p:cNvPr id="12292" name="Picture 1028" descr="DeliveryTimeSho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27"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ja-JP" sz="3200" b="1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200">
                <a:latin typeface="Verdana" charset="0"/>
                <a:ea typeface="ＭＳ Ｐゴシック" charset="0"/>
                <a:cs typeface="ＭＳ Ｐゴシック" charset="0"/>
              </a:rPr>
              <a:t>他每次如在中午前完成他的布道，</a:t>
            </a:r>
            <a:r>
              <a:rPr lang="en-US" altLang="zh-CN" sz="320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sz="320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zh-CN" altLang="en-US" sz="3200">
                <a:latin typeface="Verdana" charset="0"/>
                <a:ea typeface="ＭＳ Ｐゴシック" charset="0"/>
                <a:cs typeface="ＭＳ Ｐゴシック" charset="0"/>
              </a:rPr>
              <a:t>他们就这样做</a:t>
            </a:r>
            <a:r>
              <a:rPr lang="en-US" sz="3200" b="1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b="1">
                <a:latin typeface="Verdana" charset="0"/>
                <a:ea typeface="ＭＳ Ｐゴシック" charset="0"/>
                <a:cs typeface="ＭＳ Ｐゴシック" charset="0"/>
              </a:rPr>
              <a:t>"</a:t>
            </a:r>
            <a:endParaRPr lang="en-US" sz="3200" b="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76200" y="76200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sz="4000">
                <a:solidFill>
                  <a:schemeClr val="bg2"/>
                </a:solidFill>
              </a:rPr>
              <a:t>非语言的沟通</a:t>
            </a:r>
            <a:r>
              <a:rPr lang="en-US" sz="4000" b="1">
                <a:solidFill>
                  <a:srgbClr val="00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82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92600"/>
            <a:ext cx="9144000" cy="1143000"/>
          </a:xfrm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r>
              <a:rPr lang="zh-CN" altLang="en-US" sz="5400" b="1">
                <a:solidFill>
                  <a:srgbClr val="FFF8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非语言的沟通</a:t>
            </a:r>
            <a:r>
              <a:rPr lang="en-US" sz="5400" b="1">
                <a:solidFill>
                  <a:srgbClr val="FFF8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1.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沈默的语言传达超过口语。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 </a:t>
            </a: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2.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如果非语言信息和口语互相矛盾，听众会相信沉默的信息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 </a:t>
            </a:r>
          </a:p>
          <a:p>
            <a:pPr marL="358775" indent="-358775" eaLnBrk="1" hangingPunct="1"/>
            <a:r>
              <a:rPr lang="en-US" b="1" i="1">
                <a:solidFill>
                  <a:srgbClr val="000000"/>
                </a:solidFill>
                <a:latin typeface="Verdana" charset="0"/>
              </a:rPr>
              <a:t>3.	</a:t>
            </a:r>
            <a:r>
              <a:rPr lang="zh-CN" altLang="en-US" b="1" i="1">
                <a:solidFill>
                  <a:srgbClr val="000000"/>
                </a:solidFill>
                <a:latin typeface="Verdana" charset="0"/>
              </a:rPr>
              <a:t>有效的传递始於欲望。如果你不想说得好，你不会！</a:t>
            </a:r>
            <a:endParaRPr lang="en-US" b="1" i="1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9" descr="wpe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76600" cy="2667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CN" altLang="en-US" sz="4800">
                <a:solidFill>
                  <a:schemeClr val="bg1"/>
                </a:solidFill>
                <a:latin typeface="MingLiU" charset="0"/>
                <a:ea typeface="MingLiU" charset="0"/>
                <a:cs typeface="MingLiU" charset="0"/>
              </a:rPr>
              <a:t>非言语应包涵传递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3025775" cy="4306887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不要穿戴得比您的听众坏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4" descr="DeliveryCloth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1" t="14297" r="24892" b="32729"/>
          <a:stretch>
            <a:fillRect/>
          </a:stretch>
        </p:blipFill>
        <p:spPr bwMode="auto">
          <a:xfrm rot="-975853">
            <a:off x="1079500" y="-180975"/>
            <a:ext cx="333375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 rot="-1066440">
            <a:off x="1284288" y="5103813"/>
            <a:ext cx="5251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sz="3200"/>
              <a:t>你会</a:t>
            </a:r>
            <a:r>
              <a:rPr lang="zh-CN" altLang="en-US" sz="3200"/>
              <a:t>向</a:t>
            </a:r>
            <a:r>
              <a:rPr lang="zh-CN" sz="3200"/>
              <a:t>这个人买</a:t>
            </a:r>
            <a:r>
              <a:rPr lang="zh-CN" altLang="en-US" sz="3200"/>
              <a:t>他</a:t>
            </a:r>
            <a:r>
              <a:rPr lang="zh-CN" sz="3200"/>
              <a:t>的哲学吗？</a:t>
            </a:r>
            <a:endParaRPr lang="en-US" sz="3200">
              <a:solidFill>
                <a:schemeClr val="bg1"/>
              </a:solidFill>
              <a:latin typeface="Chalkboard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5795963" y="6165850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Ken Davis, </a:t>
            </a:r>
            <a:r>
              <a:rPr lang="en-US" sz="1600" b="1" i="1">
                <a:solidFill>
                  <a:srgbClr val="000000"/>
                </a:solidFill>
              </a:rPr>
              <a:t>Secrets of Dynamic Communication, 134</a:t>
            </a:r>
            <a:endParaRPr lang="en-US" sz="1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itchFamily="49" charset="-120"/>
                <a:ea typeface="MingLiU" pitchFamily="49" charset="-120"/>
              </a:rPr>
              <a:t>运动与手势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自发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确定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kumimoji="0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各种各样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a typeface="ＭＳ Ｐゴシック" charset="-128"/>
                <a:cs typeface="+mn-cs"/>
              </a:rPr>
              <a:t>95</a:t>
            </a:r>
          </a:p>
        </p:txBody>
      </p:sp>
      <p:pic>
        <p:nvPicPr>
          <p:cNvPr id="16389" name="Picture 5" descr="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1981200"/>
            <a:ext cx="3640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Water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4535488" cy="1143000"/>
          </a:xfrm>
          <a:effectLst/>
        </p:spPr>
        <p:txBody>
          <a:bodyPr/>
          <a:lstStyle/>
          <a:p>
            <a:pPr eaLnBrk="1" hangingPunct="1"/>
            <a:r>
              <a:rPr kumimoji="0" lang="zh-CN" altLang="en-US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把握时机是关键</a:t>
            </a:r>
            <a:r>
              <a:rPr kumimoji="0" lang="en-US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363</Words>
  <Application>Microsoft Macintosh PowerPoint</Application>
  <PresentationFormat>On-screen Show (4:3)</PresentationFormat>
  <Paragraphs>109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Blank Presentation</vt:lpstr>
      <vt:lpstr>Northern Lights</vt:lpstr>
      <vt:lpstr>Leaf Veins</vt:lpstr>
      <vt:lpstr>Fossil</vt:lpstr>
      <vt:lpstr>Default Design</vt:lpstr>
      <vt:lpstr>讲道传递</vt:lpstr>
      <vt:lpstr>讲道有效性是由于…</vt:lpstr>
      <vt:lpstr>传递的重要</vt:lpstr>
      <vt:lpstr>“他每次如在中午前完成他的布道， 他们就这样做."</vt:lpstr>
      <vt:lpstr>非语言的沟通…</vt:lpstr>
      <vt:lpstr>非言语应包涵传递</vt:lpstr>
      <vt:lpstr>不要穿戴得比您的听众坏!</vt:lpstr>
      <vt:lpstr>运动与手势</vt:lpstr>
      <vt:lpstr>把握时机是关键!</vt:lpstr>
      <vt:lpstr>运动与手势</vt:lpstr>
      <vt:lpstr>使用您的 胳膊和手</vt:lpstr>
      <vt:lpstr>讲道实践</vt:lpstr>
      <vt:lpstr>眼神要接触</vt:lpstr>
      <vt:lpstr>声乐传递</vt:lpstr>
      <vt:lpstr>给儿童的布道肯定帮助您的传递(孩子是残忍的!)</vt:lpstr>
      <vt:lpstr>其他一些提示…</vt:lpstr>
      <vt:lpstr>你应该在哪里握住麦克风？</vt:lpstr>
      <vt:lpstr>要注意燈光</vt:lpstr>
      <vt:lpstr>自然光线是最好的</vt:lpstr>
      <vt:lpstr>正确放置 照明</vt:lpstr>
      <vt:lpstr>光照效果</vt:lpstr>
      <vt:lpstr>讲坛的类型</vt:lpstr>
      <vt:lpstr>讲坛安置</vt:lpstr>
      <vt:lpstr>对着唱诗班讲道？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175</cp:revision>
  <dcterms:created xsi:type="dcterms:W3CDTF">2004-09-11T01:03:24Z</dcterms:created>
  <dcterms:modified xsi:type="dcterms:W3CDTF">2016-11-04T07:18:06Z</dcterms:modified>
</cp:coreProperties>
</file>