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Override2.xml" ContentType="application/vnd.openxmlformats-officedocument.themeOverrid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7.xml" ContentType="application/vnd.openxmlformats-officedocument.themeOverride+xml"/>
  <Override PartName="/ppt/notesSlides/notesSlide51.xml" ContentType="application/vnd.openxmlformats-officedocument.presentationml.notesSlide+xml"/>
  <Override PartName="/ppt/theme/themeOverride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0.xml" ContentType="application/vnd.openxmlformats-officedocument.themeOverride+xml"/>
  <Override PartName="/ppt/notesSlides/notesSlide61.xml" ContentType="application/vnd.openxmlformats-officedocument.presentationml.notesSlide+xml"/>
  <Override PartName="/ppt/theme/themeOverride11.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2.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4.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5.xml" ContentType="application/vnd.openxmlformats-officedocument.themeOverride+xml"/>
  <Override PartName="/ppt/notesSlides/notesSlide83.xml" ContentType="application/vnd.openxmlformats-officedocument.presentationml.notesSlide+xml"/>
  <Override PartName="/ppt/theme/themeOverride16.xml" ContentType="application/vnd.openxmlformats-officedocument.themeOverride+xml"/>
  <Override PartName="/ppt/notesSlides/notesSlide84.xml" ContentType="application/vnd.openxmlformats-officedocument.presentationml.notesSlide+xml"/>
  <Override PartName="/ppt/theme/themeOverride17.xml" ContentType="application/vnd.openxmlformats-officedocument.themeOverride+xml"/>
  <Override PartName="/ppt/notesSlides/notesSlide85.xml" ContentType="application/vnd.openxmlformats-officedocument.presentationml.notesSlide+xml"/>
  <Override PartName="/ppt/theme/themeOverride18.xml" ContentType="application/vnd.openxmlformats-officedocument.themeOverride+xml"/>
  <Override PartName="/ppt/notesSlides/notesSlide86.xml" ContentType="application/vnd.openxmlformats-officedocument.presentationml.notesSlide+xml"/>
  <Override PartName="/ppt/theme/themeOverride19.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20.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21.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22.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23.xml" ContentType="application/vnd.openxmlformats-officedocument.themeOverride+xml"/>
  <Override PartName="/ppt/notesSlides/notesSlide119.xml" ContentType="application/vnd.openxmlformats-officedocument.presentationml.notesSlide+xml"/>
  <Override PartName="/ppt/theme/themeOverride24.xml" ContentType="application/vnd.openxmlformats-officedocument.themeOverride+xml"/>
  <Override PartName="/ppt/notesSlides/notesSlide120.xml" ContentType="application/vnd.openxmlformats-officedocument.presentationml.notesSlide+xml"/>
  <Override PartName="/ppt/theme/themeOverride25.xml" ContentType="application/vnd.openxmlformats-officedocument.themeOverride+xml"/>
  <Override PartName="/ppt/notesSlides/notesSlide121.xml" ContentType="application/vnd.openxmlformats-officedocument.presentationml.notesSlide+xml"/>
  <Override PartName="/ppt/theme/themeOverride26.xml" ContentType="application/vnd.openxmlformats-officedocument.themeOverride+xml"/>
  <Override PartName="/ppt/notesSlides/notesSlide122.xml" ContentType="application/vnd.openxmlformats-officedocument.presentationml.notesSlide+xml"/>
  <Override PartName="/ppt/theme/themeOverride27.xml" ContentType="application/vnd.openxmlformats-officedocument.themeOverride+xml"/>
  <Override PartName="/ppt/notesSlides/notesSlide123.xml" ContentType="application/vnd.openxmlformats-officedocument.presentationml.notesSlide+xml"/>
  <Override PartName="/ppt/theme/themeOverride28.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29.xml" ContentType="application/vnd.openxmlformats-officedocument.themeOverride+xml"/>
  <Override PartName="/ppt/notesSlides/notesSlide126.xml" ContentType="application/vnd.openxmlformats-officedocument.presentationml.notesSlide+xml"/>
  <Override PartName="/ppt/theme/themeOverride30.xml" ContentType="application/vnd.openxmlformats-officedocument.themeOverride+xml"/>
  <Override PartName="/ppt/notesSlides/notesSlide127.xml" ContentType="application/vnd.openxmlformats-officedocument.presentationml.notesSlide+xml"/>
  <Override PartName="/ppt/theme/themeOverride31.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858" r:id="rId2"/>
    <p:sldMasterId id="2147484265" r:id="rId3"/>
    <p:sldMasterId id="2147484279" r:id="rId4"/>
    <p:sldMasterId id="2147484291" r:id="rId5"/>
    <p:sldMasterId id="2147484304" r:id="rId6"/>
    <p:sldMasterId id="2147484316" r:id="rId7"/>
    <p:sldMasterId id="2147484589" r:id="rId8"/>
    <p:sldMasterId id="2147484627" r:id="rId9"/>
    <p:sldMasterId id="2147484641" r:id="rId10"/>
    <p:sldMasterId id="2147484677" r:id="rId11"/>
    <p:sldMasterId id="2147484701" r:id="rId12"/>
    <p:sldMasterId id="2147484715" r:id="rId13"/>
    <p:sldMasterId id="2147484727" r:id="rId14"/>
    <p:sldMasterId id="2147484739" r:id="rId15"/>
    <p:sldMasterId id="2147484751" r:id="rId16"/>
    <p:sldMasterId id="2147484763" r:id="rId17"/>
    <p:sldMasterId id="2147484775" r:id="rId18"/>
    <p:sldMasterId id="2147484787" r:id="rId19"/>
    <p:sldMasterId id="2147484799" r:id="rId20"/>
    <p:sldMasterId id="2147484811" r:id="rId21"/>
    <p:sldMasterId id="2147484823" r:id="rId22"/>
    <p:sldMasterId id="2147484835" r:id="rId23"/>
    <p:sldMasterId id="2147484847" r:id="rId24"/>
    <p:sldMasterId id="2147484852" r:id="rId25"/>
    <p:sldMasterId id="2147484865" r:id="rId26"/>
    <p:sldMasterId id="2147484876" r:id="rId27"/>
    <p:sldMasterId id="2147484878" r:id="rId28"/>
    <p:sldMasterId id="2147484880" r:id="rId29"/>
    <p:sldMasterId id="2147484892" r:id="rId30"/>
    <p:sldMasterId id="2147484904" r:id="rId31"/>
    <p:sldMasterId id="2147484916" r:id="rId32"/>
  </p:sldMasterIdLst>
  <p:notesMasterIdLst>
    <p:notesMasterId r:id="rId188"/>
  </p:notesMasterIdLst>
  <p:sldIdLst>
    <p:sldId id="285" r:id="rId33"/>
    <p:sldId id="294" r:id="rId34"/>
    <p:sldId id="448" r:id="rId35"/>
    <p:sldId id="295" r:id="rId36"/>
    <p:sldId id="296" r:id="rId37"/>
    <p:sldId id="297" r:id="rId38"/>
    <p:sldId id="433" r:id="rId39"/>
    <p:sldId id="434" r:id="rId40"/>
    <p:sldId id="435" r:id="rId41"/>
    <p:sldId id="298" r:id="rId42"/>
    <p:sldId id="299" r:id="rId43"/>
    <p:sldId id="300" r:id="rId44"/>
    <p:sldId id="436" r:id="rId45"/>
    <p:sldId id="450" r:id="rId46"/>
    <p:sldId id="451" r:id="rId47"/>
    <p:sldId id="439" r:id="rId48"/>
    <p:sldId id="440" r:id="rId49"/>
    <p:sldId id="441" r:id="rId50"/>
    <p:sldId id="442" r:id="rId51"/>
    <p:sldId id="443" r:id="rId52"/>
    <p:sldId id="258" r:id="rId53"/>
    <p:sldId id="259" r:id="rId54"/>
    <p:sldId id="431" r:id="rId55"/>
    <p:sldId id="449" r:id="rId56"/>
    <p:sldId id="444" r:id="rId57"/>
    <p:sldId id="445" r:id="rId58"/>
    <p:sldId id="446" r:id="rId59"/>
    <p:sldId id="304" r:id="rId60"/>
    <p:sldId id="305" r:id="rId61"/>
    <p:sldId id="306" r:id="rId62"/>
    <p:sldId id="307" r:id="rId63"/>
    <p:sldId id="308" r:id="rId64"/>
    <p:sldId id="309" r:id="rId65"/>
    <p:sldId id="423" r:id="rId66"/>
    <p:sldId id="424" r:id="rId67"/>
    <p:sldId id="261" r:id="rId68"/>
    <p:sldId id="265" r:id="rId69"/>
    <p:sldId id="1986" r:id="rId70"/>
    <p:sldId id="313" r:id="rId71"/>
    <p:sldId id="314" r:id="rId72"/>
    <p:sldId id="1985" r:id="rId73"/>
    <p:sldId id="316" r:id="rId74"/>
    <p:sldId id="260" r:id="rId75"/>
    <p:sldId id="317" r:id="rId76"/>
    <p:sldId id="318" r:id="rId77"/>
    <p:sldId id="319" r:id="rId78"/>
    <p:sldId id="1984" r:id="rId79"/>
    <p:sldId id="428" r:id="rId80"/>
    <p:sldId id="322" r:id="rId81"/>
    <p:sldId id="323" r:id="rId82"/>
    <p:sldId id="288" r:id="rId83"/>
    <p:sldId id="324" r:id="rId84"/>
    <p:sldId id="269"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429" r:id="rId101"/>
    <p:sldId id="341" r:id="rId102"/>
    <p:sldId id="342" r:id="rId103"/>
    <p:sldId id="343" r:id="rId104"/>
    <p:sldId id="344" r:id="rId105"/>
    <p:sldId id="345" r:id="rId106"/>
    <p:sldId id="346" r:id="rId107"/>
    <p:sldId id="347" r:id="rId108"/>
    <p:sldId id="348" r:id="rId109"/>
    <p:sldId id="273" r:id="rId110"/>
    <p:sldId id="349" r:id="rId111"/>
    <p:sldId id="350" r:id="rId112"/>
    <p:sldId id="351" r:id="rId113"/>
    <p:sldId id="352" r:id="rId114"/>
    <p:sldId id="353" r:id="rId115"/>
    <p:sldId id="430"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388" r:id="rId150"/>
    <p:sldId id="389" r:id="rId151"/>
    <p:sldId id="390" r:id="rId152"/>
    <p:sldId id="391" r:id="rId153"/>
    <p:sldId id="392" r:id="rId154"/>
    <p:sldId id="393" r:id="rId155"/>
    <p:sldId id="475" r:id="rId156"/>
    <p:sldId id="395" r:id="rId157"/>
    <p:sldId id="1982" r:id="rId158"/>
    <p:sldId id="397" r:id="rId159"/>
    <p:sldId id="624" r:id="rId160"/>
    <p:sldId id="1980" r:id="rId161"/>
    <p:sldId id="1981" r:id="rId162"/>
    <p:sldId id="425" r:id="rId163"/>
    <p:sldId id="1983" r:id="rId164"/>
    <p:sldId id="476" r:id="rId165"/>
    <p:sldId id="1976" r:id="rId166"/>
    <p:sldId id="422" r:id="rId167"/>
    <p:sldId id="404" r:id="rId168"/>
    <p:sldId id="405" r:id="rId169"/>
    <p:sldId id="406" r:id="rId170"/>
    <p:sldId id="407" r:id="rId171"/>
    <p:sldId id="408" r:id="rId172"/>
    <p:sldId id="1987" r:id="rId173"/>
    <p:sldId id="410" r:id="rId174"/>
    <p:sldId id="411" r:id="rId175"/>
    <p:sldId id="412" r:id="rId176"/>
    <p:sldId id="413" r:id="rId177"/>
    <p:sldId id="414" r:id="rId178"/>
    <p:sldId id="415" r:id="rId179"/>
    <p:sldId id="416" r:id="rId180"/>
    <p:sldId id="417" r:id="rId181"/>
    <p:sldId id="418" r:id="rId182"/>
    <p:sldId id="419" r:id="rId183"/>
    <p:sldId id="420" r:id="rId184"/>
    <p:sldId id="421" r:id="rId185"/>
    <p:sldId id="426" r:id="rId186"/>
    <p:sldId id="427" r:id="rId187"/>
  </p:sldIdLst>
  <p:sldSz cx="9144000" cy="6858000" type="screen4x3"/>
  <p:notesSz cx="6858000" cy="9723438"/>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Arial" charset="0"/>
        <a:ea typeface="MS PGothic" charset="0"/>
        <a:cs typeface="MS PGothic" charset="0"/>
      </a:defRPr>
    </a:lvl5pPr>
    <a:lvl6pPr marL="2286000" algn="l" defTabSz="457200" rtl="0" eaLnBrk="1" latinLnBrk="0" hangingPunct="1">
      <a:defRPr sz="2400" kern="1200">
        <a:solidFill>
          <a:schemeClr val="tx1"/>
        </a:solidFill>
        <a:latin typeface="Arial" charset="0"/>
        <a:ea typeface="MS PGothic" charset="0"/>
        <a:cs typeface="MS PGothic" charset="0"/>
      </a:defRPr>
    </a:lvl6pPr>
    <a:lvl7pPr marL="2743200" algn="l" defTabSz="457200" rtl="0" eaLnBrk="1" latinLnBrk="0" hangingPunct="1">
      <a:defRPr sz="2400" kern="1200">
        <a:solidFill>
          <a:schemeClr val="tx1"/>
        </a:solidFill>
        <a:latin typeface="Arial" charset="0"/>
        <a:ea typeface="MS PGothic" charset="0"/>
        <a:cs typeface="MS PGothic" charset="0"/>
      </a:defRPr>
    </a:lvl7pPr>
    <a:lvl8pPr marL="3200400" algn="l" defTabSz="457200" rtl="0" eaLnBrk="1" latinLnBrk="0" hangingPunct="1">
      <a:defRPr sz="2400" kern="1200">
        <a:solidFill>
          <a:schemeClr val="tx1"/>
        </a:solidFill>
        <a:latin typeface="Arial" charset="0"/>
        <a:ea typeface="MS PGothic" charset="0"/>
        <a:cs typeface="MS PGothic" charset="0"/>
      </a:defRPr>
    </a:lvl8pPr>
    <a:lvl9pPr marL="3657600" algn="l" defTabSz="457200" rtl="0" eaLnBrk="1" latinLnBrk="0" hangingPunct="1">
      <a:defRPr sz="2400" kern="1200">
        <a:solidFill>
          <a:schemeClr val="tx1"/>
        </a:solidFill>
        <a:latin typeface="Arial" charset="0"/>
        <a:ea typeface="MS PGothic" charset="0"/>
        <a:cs typeface="MS PGothic" charset="0"/>
      </a:defRPr>
    </a:lvl9pPr>
  </p:defaultTextStyle>
  <p:extLst>
    <p:ext uri="{521415D9-36F7-43E2-AB2F-B90AF26B5E84}">
      <p14:sectionLst xmlns:p14="http://schemas.microsoft.com/office/powerpoint/2010/main">
        <p14:section name="Overview" id="{ED2420CA-355C-4C78-92C2-259EFB5E5807}">
          <p14:sldIdLst>
            <p14:sldId id="285"/>
            <p14:sldId id="294"/>
            <p14:sldId id="448"/>
            <p14:sldId id="295"/>
            <p14:sldId id="296"/>
            <p14:sldId id="297"/>
            <p14:sldId id="433"/>
            <p14:sldId id="434"/>
            <p14:sldId id="435"/>
            <p14:sldId id="298"/>
            <p14:sldId id="299"/>
            <p14:sldId id="300"/>
            <p14:sldId id="436"/>
            <p14:sldId id="450"/>
            <p14:sldId id="451"/>
            <p14:sldId id="439"/>
            <p14:sldId id="440"/>
            <p14:sldId id="441"/>
            <p14:sldId id="442"/>
            <p14:sldId id="443"/>
          </p14:sldIdLst>
        </p14:section>
        <p14:section name="Introduction" id="{94EAF5AE-A6BC-446C-9FB4-407721E471F4}">
          <p14:sldIdLst>
            <p14:sldId id="258"/>
            <p14:sldId id="259"/>
            <p14:sldId id="431"/>
          </p14:sldIdLst>
        </p14:section>
        <p14:section name="Sermon" id="{482B9A0F-4236-CF4C-ABD1-D0E15E8B1F1E}">
          <p14:sldIdLst>
            <p14:sldId id="449"/>
            <p14:sldId id="444"/>
            <p14:sldId id="445"/>
            <p14:sldId id="446"/>
            <p14:sldId id="304"/>
            <p14:sldId id="305"/>
            <p14:sldId id="306"/>
            <p14:sldId id="307"/>
            <p14:sldId id="308"/>
            <p14:sldId id="309"/>
            <p14:sldId id="423"/>
            <p14:sldId id="424"/>
            <p14:sldId id="261"/>
            <p14:sldId id="265"/>
            <p14:sldId id="1986"/>
            <p14:sldId id="313"/>
            <p14:sldId id="314"/>
            <p14:sldId id="1985"/>
            <p14:sldId id="316"/>
            <p14:sldId id="260"/>
            <p14:sldId id="317"/>
            <p14:sldId id="318"/>
            <p14:sldId id="319"/>
            <p14:sldId id="1984"/>
            <p14:sldId id="428"/>
          </p14:sldIdLst>
        </p14:section>
        <p14:section name="Chapters" id="{ED5E06FD-007E-C14B-A6F7-83D38D923743}">
          <p14:sldIdLst>
            <p14:sldId id="322"/>
            <p14:sldId id="323"/>
            <p14:sldId id="288"/>
            <p14:sldId id="324"/>
            <p14:sldId id="269"/>
            <p14:sldId id="325"/>
            <p14:sldId id="326"/>
            <p14:sldId id="327"/>
            <p14:sldId id="328"/>
            <p14:sldId id="329"/>
            <p14:sldId id="330"/>
            <p14:sldId id="331"/>
            <p14:sldId id="332"/>
            <p14:sldId id="333"/>
            <p14:sldId id="334"/>
            <p14:sldId id="335"/>
            <p14:sldId id="336"/>
            <p14:sldId id="337"/>
            <p14:sldId id="338"/>
            <p14:sldId id="339"/>
            <p14:sldId id="429"/>
            <p14:sldId id="341"/>
            <p14:sldId id="342"/>
            <p14:sldId id="343"/>
            <p14:sldId id="344"/>
            <p14:sldId id="345"/>
            <p14:sldId id="346"/>
            <p14:sldId id="347"/>
            <p14:sldId id="348"/>
            <p14:sldId id="273"/>
            <p14:sldId id="349"/>
            <p14:sldId id="350"/>
            <p14:sldId id="351"/>
            <p14:sldId id="352"/>
            <p14:sldId id="353"/>
            <p14:sldId id="430"/>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475"/>
            <p14:sldId id="395"/>
          </p14:sldIdLst>
        </p14:section>
        <p14:section name="Conclusion" id="{FA91D2F0-3019-C044-B8D7-66573A2F2EA5}">
          <p14:sldIdLst>
            <p14:sldId id="1982"/>
            <p14:sldId id="397"/>
            <p14:sldId id="624"/>
            <p14:sldId id="1980"/>
            <p14:sldId id="1981"/>
            <p14:sldId id="425"/>
            <p14:sldId id="1983"/>
            <p14:sldId id="476"/>
            <p14:sldId id="1976"/>
          </p14:sldIdLst>
        </p14:section>
        <p14:section name="Supplements" id="{C79E1AC8-D354-8D4F-8A2C-0BB8E69CE898}">
          <p14:sldIdLst>
            <p14:sldId id="422"/>
            <p14:sldId id="404"/>
            <p14:sldId id="405"/>
            <p14:sldId id="406"/>
            <p14:sldId id="407"/>
            <p14:sldId id="408"/>
            <p14:sldId id="1987"/>
            <p14:sldId id="410"/>
            <p14:sldId id="411"/>
            <p14:sldId id="412"/>
            <p14:sldId id="413"/>
            <p14:sldId id="414"/>
            <p14:sldId id="415"/>
            <p14:sldId id="416"/>
            <p14:sldId id="417"/>
            <p14:sldId id="418"/>
            <p14:sldId id="419"/>
            <p14:sldId id="420"/>
            <p14:sldId id="421"/>
            <p14:sldId id="426"/>
            <p14:sldId id="427"/>
          </p14:sldIdLst>
        </p14:section>
        <p14:section name="Conclusion" id="{74DE93D5-0D29-455C-A1C7-730CB11D40C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67"/>
    <a:srgbClr val="0A0519"/>
    <a:srgbClr val="0F0826"/>
    <a:srgbClr val="000C1F"/>
    <a:srgbClr val="000C18"/>
    <a:srgbClr val="000000"/>
    <a:srgbClr val="FFFF66"/>
    <a:srgbClr val="FFE70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2"/>
    <p:restoredTop sz="62528" autoAdjust="0"/>
  </p:normalViewPr>
  <p:slideViewPr>
    <p:cSldViewPr>
      <p:cViewPr>
        <p:scale>
          <a:sx n="90" d="100"/>
          <a:sy n="90" d="100"/>
        </p:scale>
        <p:origin x="3096" y="2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41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theme" Target="theme/theme1.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183"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s>
</file>

<file path=ppt/_rels/viewProps.xml.rels><?xml version="1.0" encoding="UTF-8" standalone="yes"?>
<Relationships xmlns="http://schemas.openxmlformats.org/package/2006/relationships"><Relationship Id="rId1"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147" name="Rectangle 3"/>
          <p:cNvSpPr>
            <a:spLocks noGrp="1" noChangeArrowheads="1"/>
          </p:cNvSpPr>
          <p:nvPr>
            <p:ph type="dt" idx="1"/>
          </p:nvPr>
        </p:nvSpPr>
        <p:spPr bwMode="auto">
          <a:xfrm>
            <a:off x="3886200" y="0"/>
            <a:ext cx="2971800"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54628" name="Rectangle 4"/>
          <p:cNvSpPr>
            <a:spLocks noGrp="1" noRot="1" noChangeAspect="1" noChangeArrowheads="1" noTextEdit="1"/>
          </p:cNvSpPr>
          <p:nvPr>
            <p:ph type="sldImg" idx="2"/>
          </p:nvPr>
        </p:nvSpPr>
        <p:spPr bwMode="auto">
          <a:xfrm>
            <a:off x="998538" y="728663"/>
            <a:ext cx="4862512" cy="3646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618038"/>
            <a:ext cx="5029200" cy="4376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p:cNvSpPr>
            <a:spLocks noGrp="1" noChangeArrowheads="1"/>
          </p:cNvSpPr>
          <p:nvPr>
            <p:ph type="ftr" sz="quarter" idx="4"/>
          </p:nvPr>
        </p:nvSpPr>
        <p:spPr bwMode="auto">
          <a:xfrm>
            <a:off x="0" y="9237663"/>
            <a:ext cx="2971800"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151" name="Rectangle 7"/>
          <p:cNvSpPr>
            <a:spLocks noGrp="1" noChangeArrowheads="1"/>
          </p:cNvSpPr>
          <p:nvPr>
            <p:ph type="sldNum" sz="quarter" idx="5"/>
          </p:nvPr>
        </p:nvSpPr>
        <p:spPr bwMode="auto">
          <a:xfrm>
            <a:off x="3886200" y="9237663"/>
            <a:ext cx="2971800"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2064FBD-EA2B-E740-8EE7-CB7F8CFE4975}" type="slidenum">
              <a:rPr lang="en-US"/>
              <a:pPr>
                <a:defRPr/>
              </a:pPr>
              <a:t>‹#›</a:t>
            </a:fld>
            <a:endParaRPr lang="en-US"/>
          </a:p>
        </p:txBody>
      </p:sp>
    </p:spTree>
    <p:extLst>
      <p:ext uri="{BB962C8B-B14F-4D97-AF65-F5344CB8AC3E}">
        <p14:creationId xmlns:p14="http://schemas.microsoft.com/office/powerpoint/2010/main" val="1822529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1pPr>
    <a:lvl2pPr marL="742950" indent="-28575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11430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6002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20574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ixzz4LcEZWyuW"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6A396E2-16E6-2E4A-BC43-36C8E1226563}" type="slidenum">
              <a:rPr lang="en-US" sz="1200">
                <a:solidFill>
                  <a:srgbClr val="000000"/>
                </a:solidFill>
              </a:rPr>
              <a:pPr/>
              <a:t>1</a:t>
            </a:fld>
            <a:endParaRPr lang="en-US" sz="1200">
              <a:solidFill>
                <a:srgbClr val="000000"/>
              </a:solidFill>
            </a:endParaRPr>
          </a:p>
        </p:txBody>
      </p:sp>
      <p:sp>
        <p:nvSpPr>
          <p:cNvPr id="156674"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177524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capital of Assyria would have capital punishment</a:t>
            </a:r>
            <a:r>
              <a:rPr lang="en-US" baseline="0">
                <a:latin typeface="Arial"/>
                <a:cs typeface="Arial"/>
              </a:rPr>
              <a:t> for its capital </a:t>
            </a:r>
            <a:r>
              <a:rPr lang="en-US">
                <a:latin typeface="Arial"/>
                <a:cs typeface="Arial"/>
              </a:rPr>
              <a:t>crimes, yet the southern kingdom of</a:t>
            </a:r>
            <a:r>
              <a:rPr lang="en-US" baseline="0">
                <a:latin typeface="Arial"/>
                <a:cs typeface="Arial"/>
              </a:rPr>
              <a:t> Israel could gain comfort from this as the LORD would preserve them.</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062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a:solidFill>
                  <a:schemeClr val="tx1"/>
                </a:solidFill>
                <a:effectLst/>
                <a:latin typeface="+mn-lt"/>
                <a:ea typeface="+mn-ea"/>
                <a:cs typeface="+mn-cs"/>
              </a:rPr>
              <a:t>Success</a:t>
            </a:r>
            <a:r>
              <a:rPr lang="en-US" sz="1200" kern="1200">
                <a:solidFill>
                  <a:schemeClr val="tx1"/>
                </a:solidFill>
                <a:effectLst/>
                <a:latin typeface="+mn-lt"/>
                <a:ea typeface="+mn-ea"/>
                <a:cs typeface="+mn-cs"/>
              </a:rPr>
              <a:t> magazine.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444666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One key rule in the pulpit there is: you </a:t>
            </a:r>
            <a:r>
              <a:rPr lang="en-US" sz="1200" i="1" kern="1200">
                <a:solidFill>
                  <a:schemeClr val="tx1"/>
                </a:solidFill>
                <a:effectLst/>
                <a:latin typeface="+mn-lt"/>
                <a:ea typeface="+mn-ea"/>
                <a:cs typeface="+mn-cs"/>
              </a:rPr>
              <a:t>cannot</a:t>
            </a:r>
            <a:r>
              <a:rPr lang="en-US" sz="1200" kern="1200">
                <a:solidFill>
                  <a:schemeClr val="tx1"/>
                </a:solidFill>
                <a:effectLst/>
                <a:latin typeface="+mn-lt"/>
                <a:ea typeface="+mn-ea"/>
                <a:cs typeface="+mn-cs"/>
              </a:rPr>
              <a:t> talk about </a:t>
            </a:r>
            <a:r>
              <a:rPr lang="en-US" sz="1200" i="1" kern="1200">
                <a:solidFill>
                  <a:schemeClr val="tx1"/>
                </a:solidFill>
                <a:effectLst/>
                <a:latin typeface="+mn-lt"/>
                <a:ea typeface="+mn-ea"/>
                <a:cs typeface="+mn-cs"/>
              </a:rPr>
              <a:t>sin or judgment</a:t>
            </a:r>
            <a:r>
              <a:rPr lang="en-SG" sz="120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29159797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E38D7-284E-4443-A1AC-81C26BDC72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69514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But at CIC we are not afraid to talk about what God warns us about—and judgment is all over the face of the Bible.</a:t>
            </a:r>
            <a:r>
              <a:rPr lang="en-SG">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p:txBody>
      </p:sp>
    </p:spTree>
    <p:extLst>
      <p:ext uri="{BB962C8B-B14F-4D97-AF65-F5344CB8AC3E}">
        <p14:creationId xmlns:p14="http://schemas.microsoft.com/office/powerpoint/2010/main" val="28764452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7920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fld id="{07A6F6C6-1E45-6148-B59D-9F47571D8BFD}"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t>123</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79204" name="Text Box 1"/>
          <p:cNvSpPr txBox="1">
            <a:spLocks noChangeArrowheads="1"/>
          </p:cNvSpPr>
          <p:nvPr/>
        </p:nvSpPr>
        <p:spPr bwMode="auto">
          <a:xfrm>
            <a:off x="3884613" y="9235578"/>
            <a:ext cx="2971800" cy="4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0DDD86B-8711-7040-A0D4-31FB65A425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79205" name="Text Box 2"/>
          <p:cNvSpPr txBox="1">
            <a:spLocks noChangeArrowheads="1"/>
          </p:cNvSpPr>
          <p:nvPr/>
        </p:nvSpPr>
        <p:spPr bwMode="auto">
          <a:xfrm>
            <a:off x="1143000" y="729258"/>
            <a:ext cx="4572000" cy="3646289"/>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9206" name="Rectangle 3"/>
          <p:cNvSpPr>
            <a:spLocks noGrp="1" noChangeArrowheads="1"/>
          </p:cNvSpPr>
          <p:nvPr>
            <p:ph type="body"/>
          </p:nvPr>
        </p:nvSpPr>
        <p:spPr>
          <a:xfrm>
            <a:off x="685800" y="4618633"/>
            <a:ext cx="5486400" cy="4385676"/>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extLst>
      <p:ext uri="{BB962C8B-B14F-4D97-AF65-F5344CB8AC3E}">
        <p14:creationId xmlns:p14="http://schemas.microsoft.com/office/powerpoint/2010/main" val="188304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691289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905459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22689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547207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a:effectLst/>
              </a:rPr>
              <a:t> </a:t>
            </a:r>
            <a:endParaRPr lang="en-US">
              <a:cs typeface="ＭＳ Ｐゴシック" charset="0"/>
            </a:endParaRPr>
          </a:p>
        </p:txBody>
      </p:sp>
    </p:spTree>
    <p:extLst>
      <p:ext uri="{BB962C8B-B14F-4D97-AF65-F5344CB8AC3E}">
        <p14:creationId xmlns:p14="http://schemas.microsoft.com/office/powerpoint/2010/main" val="206610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 LORD is watching over your future, including</a:t>
            </a:r>
            <a:r>
              <a:rPr lang="en-US" baseline="0"/>
              <a:t> his promise to punish all who reject him.</a:t>
            </a:r>
            <a:endParaRPr lang="en-US"/>
          </a:p>
        </p:txBody>
      </p:sp>
    </p:spTree>
    <p:extLst>
      <p:ext uri="{BB962C8B-B14F-4D97-AF65-F5344CB8AC3E}">
        <p14:creationId xmlns:p14="http://schemas.microsoft.com/office/powerpoint/2010/main" val="1876299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capital of Assyria would have capital punishment</a:t>
            </a:r>
            <a:r>
              <a:rPr lang="en-US" baseline="0">
                <a:latin typeface="Arial"/>
                <a:cs typeface="Arial"/>
              </a:rPr>
              <a:t> for its capital </a:t>
            </a:r>
            <a:r>
              <a:rPr lang="en-US">
                <a:latin typeface="Arial"/>
                <a:cs typeface="Arial"/>
              </a:rPr>
              <a:t>crimes, yet the southern kingdom of</a:t>
            </a:r>
            <a:r>
              <a:rPr lang="en-US" baseline="0">
                <a:latin typeface="Arial"/>
                <a:cs typeface="Arial"/>
              </a:rPr>
              <a:t> Israel could gain comfort from this as the LORD would preserve them.</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3466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 LORD is watching over your future, including</a:t>
            </a:r>
            <a:r>
              <a:rPr lang="en-US" baseline="0"/>
              <a:t> his promise to punish all who reject him.</a:t>
            </a:r>
            <a:endParaRPr lang="en-US"/>
          </a:p>
        </p:txBody>
      </p:sp>
    </p:spTree>
    <p:extLst>
      <p:ext uri="{BB962C8B-B14F-4D97-AF65-F5344CB8AC3E}">
        <p14:creationId xmlns:p14="http://schemas.microsoft.com/office/powerpoint/2010/main" val="41263897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063963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20045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134</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33033164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1A3CA2-BA17-3247-99EF-02A470B9932E}"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201730"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xfrm>
            <a:off x="914400" y="4618038"/>
            <a:ext cx="5029200" cy="13049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35154731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99794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9314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92601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772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468499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55634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77630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79844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28470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83662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74168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3621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17903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14502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27393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6483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A0D1D8-1C83-E74D-B1C1-29A1A915C709}"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0770"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720868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2B759E-F25A-6242-8923-710B056A0F55}"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22759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Slide Image Placeholder 1"/>
          <p:cNvSpPr>
            <a:spLocks noGrp="1" noRot="1" noChangeAspect="1" noTextEdit="1"/>
          </p:cNvSpPr>
          <p:nvPr>
            <p:ph type="sldImg"/>
          </p:nvPr>
        </p:nvSpPr>
        <p:spPr>
          <a:ln/>
        </p:spPr>
      </p:sp>
      <p:sp>
        <p:nvSpPr>
          <p:cNvPr id="902146"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spcBef>
                <a:spcPts val="500"/>
              </a:spcBef>
            </a:pPr>
            <a:r>
              <a:rPr sz="1400" b="1"/>
              <a:t>There</a:t>
            </a:r>
            <a:r>
              <a:rPr lang="ja-JP" altLang="en-US" sz="1400" b="1"/>
              <a:t>’</a:t>
            </a:r>
            <a:r>
              <a:rPr altLang="ja-JP" sz="1400" b="1"/>
              <a:t>s a problem here regarding the three-day</a:t>
            </a:r>
            <a:r>
              <a:rPr lang="ja-JP" altLang="en-US" sz="1400" b="1"/>
              <a:t>’</a:t>
            </a:r>
            <a:r>
              <a:rPr altLang="ja-JP" sz="1400" b="1"/>
              <a:t>s journey (cf. OTS, 602).  Nineveh</a:t>
            </a:r>
            <a:r>
              <a:rPr lang="ja-JP" altLang="en-US" sz="1400" b="1"/>
              <a:t>’</a:t>
            </a:r>
            <a:r>
              <a:rPr altLang="ja-JP" sz="1400" b="1"/>
              <a:t>s inner wall was less than eight miles, so the diameter of the city was only two miles—hardly a three-day journey.  One day</a:t>
            </a:r>
            <a:r>
              <a:rPr lang="ja-JP" altLang="en-US" sz="1400" b="1"/>
              <a:t>’</a:t>
            </a:r>
            <a:r>
              <a:rPr altLang="ja-JP" sz="1400" b="1"/>
              <a:t>s journey in the open was usually 15-20 miles (Hannah, </a:t>
            </a:r>
            <a:r>
              <a:rPr altLang="ja-JP" sz="1400" b="1" i="1"/>
              <a:t>BKC</a:t>
            </a:r>
            <a:r>
              <a:rPr altLang="ja-JP" sz="1400" b="1"/>
              <a:t>, 1:1463).  </a:t>
            </a:r>
          </a:p>
          <a:p>
            <a:pPr eaLnBrk="1">
              <a:spcBef>
                <a:spcPts val="500"/>
              </a:spcBef>
            </a:pPr>
            <a:r>
              <a:rPr sz="1400" b="1"/>
              <a:t>But this isn</a:t>
            </a:r>
            <a:r>
              <a:rPr lang="ja-JP" altLang="en-US" sz="1400" b="1"/>
              <a:t>’</a:t>
            </a:r>
            <a:r>
              <a:rPr altLang="ja-JP" sz="1400" b="1"/>
              <a:t>t really a problem in either of two ways:</a:t>
            </a:r>
          </a:p>
          <a:p>
            <a:pPr eaLnBrk="1">
              <a:spcBef>
                <a:spcPts val="500"/>
              </a:spcBef>
            </a:pPr>
            <a:r>
              <a:rPr lang="ja-JP" altLang="en-US" sz="1400" b="1"/>
              <a:t>“</a:t>
            </a:r>
            <a:r>
              <a:rPr altLang="ja-JP" sz="1400" b="1"/>
              <a:t>The great city of Nineveh</a:t>
            </a:r>
            <a:r>
              <a:rPr lang="ja-JP" altLang="en-US" sz="1400" b="1"/>
              <a:t>”</a:t>
            </a:r>
            <a:r>
              <a:rPr altLang="ja-JP" sz="1400" b="1"/>
              <a:t> (1:2; 3:2; cf. 4:11) almost surely included three other towns in the vicinity as well.  Four cities (Nineveh, Rehoboth Ir, Calah, and Resen) are mentioned in Genesis 10:11-12 as </a:t>
            </a:r>
            <a:r>
              <a:rPr lang="ja-JP" altLang="en-US" sz="1400" b="1"/>
              <a:t>“</a:t>
            </a:r>
            <a:r>
              <a:rPr altLang="ja-JP" sz="1400" b="1"/>
              <a:t>the great city</a:t>
            </a:r>
            <a:r>
              <a:rPr lang="ja-JP" altLang="en-US" sz="1400" b="1"/>
              <a:t>”</a:t>
            </a:r>
            <a:r>
              <a:rPr altLang="ja-JP" sz="1400" b="1"/>
              <a:t> and they still exist today with different names (Kouyunjik, Khorsbad, Nimroud, and Karamles). This can be observed on the following map by Austin Henry Layard, </a:t>
            </a:r>
            <a:r>
              <a:rPr altLang="ja-JP" sz="1400" b="1" i="1"/>
              <a:t>Nineveh and Its Remains</a:t>
            </a:r>
            <a:r>
              <a:rPr altLang="ja-JP" sz="1400" b="1"/>
              <a:t>, 2:40.</a:t>
            </a:r>
          </a:p>
          <a:p>
            <a:pPr eaLnBrk="1">
              <a:spcBef>
                <a:spcPts val="500"/>
              </a:spcBef>
            </a:pPr>
            <a:r>
              <a:rPr sz="1400" b="1"/>
              <a:t>If we superimpose a map of Singapore over it, we can see that walking through Nineveh would be like walking in Singapore from the far north in Yishun to Harbourfront in the south. That could take 3 days easily!</a:t>
            </a:r>
          </a:p>
        </p:txBody>
      </p:sp>
      <p:sp>
        <p:nvSpPr>
          <p:cNvPr id="902147" name="Slide Number Placeholder 3"/>
          <p:cNvSpPr txBox="1">
            <a:spLocks noChangeArrowheads="1"/>
          </p:cNvSpPr>
          <p:nvPr/>
        </p:nvSpPr>
        <p:spPr bwMode="auto">
          <a:xfrm>
            <a:off x="3886200" y="9237266"/>
            <a:ext cx="2971800" cy="4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7035F38D-CABB-C74A-AFED-E9BDE93B1D97}" type="slidenum">
              <a:rPr kumimoji="0" lang="en-US" sz="18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73688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80349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In recent weeks, we have covered five of the 12 Minor Prophets. </a:t>
            </a:r>
            <a:endParaRPr lang="en-US" dirty="0"/>
          </a:p>
        </p:txBody>
      </p:sp>
    </p:spTree>
    <p:extLst>
      <p:ext uri="{BB962C8B-B14F-4D97-AF65-F5344CB8AC3E}">
        <p14:creationId xmlns:p14="http://schemas.microsoft.com/office/powerpoint/2010/main" val="1462928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So far we have seen 5 “Be” titles</a:t>
            </a:r>
            <a:r>
              <a:rPr lang="en-SG" sz="1200" kern="1200">
                <a:solidFill>
                  <a:schemeClr val="tx1"/>
                </a:solidFill>
                <a:effectLst/>
                <a:latin typeface="+mn-lt"/>
                <a:ea typeface="+mn-ea"/>
                <a:cs typeface="+mn-cs"/>
              </a:rPr>
              <a:t>:</a:t>
            </a:r>
          </a:p>
          <a:p>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Humble</a:t>
            </a:r>
            <a:r>
              <a:rPr lang="en-SG" sz="1200" kern="1200">
                <a:solidFill>
                  <a:schemeClr val="tx1"/>
                </a:solidFill>
                <a:effectLst/>
                <a:latin typeface="+mn-lt"/>
                <a:ea typeface="+mn-ea"/>
                <a:cs typeface="+mn-cs"/>
              </a:rPr>
              <a:t>—</a:t>
            </a:r>
            <a:r>
              <a:rPr lang="en-US">
                <a:effectLst/>
              </a:rPr>
              <a:t>Obadiah taught us not to be proud like the Edomites. Instead, </a:t>
            </a:r>
            <a:r>
              <a:rPr lang="en-US" i="1">
                <a:effectLst/>
              </a:rPr>
              <a:t>be humble</a:t>
            </a:r>
            <a:r>
              <a:rPr lang="en-US">
                <a:effectLst/>
              </a:rPr>
              <a:t>.</a:t>
            </a:r>
            <a:r>
              <a:rPr lang="en-SG">
                <a:effectLst/>
              </a:rPr>
              <a:t> </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Caring—</a:t>
            </a:r>
            <a:r>
              <a:rPr lang="en-US">
                <a:effectLst/>
              </a:rPr>
              <a:t>Jonah warned that God cared for Nineveh, so we also should </a:t>
            </a:r>
            <a:r>
              <a:rPr lang="en-US" i="1">
                <a:effectLst/>
              </a:rPr>
              <a:t>be caring</a:t>
            </a:r>
            <a:r>
              <a:rPr lang="en-US">
                <a:effectLst/>
              </a:rPr>
              <a:t>.</a:t>
            </a:r>
            <a:r>
              <a:rPr lang="en-SG">
                <a:effectLst/>
              </a:rPr>
              <a:t> </a:t>
            </a:r>
            <a:endParaRPr lang="en-SG"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Just</a:t>
            </a:r>
            <a:r>
              <a:rPr lang="en-SG" sz="1200" kern="1200">
                <a:solidFill>
                  <a:schemeClr val="tx1"/>
                </a:solidFill>
                <a:effectLst/>
                <a:latin typeface="+mn-lt"/>
                <a:ea typeface="+mn-ea"/>
                <a:cs typeface="+mn-cs"/>
              </a:rPr>
              <a:t>—</a:t>
            </a:r>
            <a:r>
              <a:rPr lang="en-US">
                <a:effectLst/>
              </a:rPr>
              <a:t>Amos said that God was just, so we should </a:t>
            </a:r>
            <a:r>
              <a:rPr lang="en-US" i="1">
                <a:effectLst/>
              </a:rPr>
              <a:t>be just</a:t>
            </a:r>
            <a:r>
              <a:rPr lang="en-US">
                <a:effectLst/>
              </a:rPr>
              <a:t>.</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Loyal</a:t>
            </a:r>
            <a:r>
              <a:rPr lang="en-SG"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Hosea was a great example of God’s loyalty to Israel, so we should </a:t>
            </a:r>
            <a:r>
              <a:rPr lang="en-US" sz="1200" i="1" kern="1200">
                <a:solidFill>
                  <a:schemeClr val="tx1"/>
                </a:solidFill>
                <a:effectLst/>
                <a:latin typeface="+mn-lt"/>
                <a:ea typeface="+mn-ea"/>
                <a:cs typeface="+mn-cs"/>
              </a:rPr>
              <a:t>be loyal</a:t>
            </a:r>
            <a:r>
              <a:rPr lang="en-US" sz="1200" kern="1200">
                <a:solidFill>
                  <a:schemeClr val="tx1"/>
                </a:solidFill>
                <a:effectLst/>
                <a:latin typeface="+mn-lt"/>
                <a:ea typeface="+mn-ea"/>
                <a:cs typeface="+mn-cs"/>
              </a:rPr>
              <a:t> to him.</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Generous—Micah defended the poor as God does, so we also should </a:t>
            </a:r>
            <a:r>
              <a:rPr lang="en-US" sz="1200" i="1" kern="1200">
                <a:solidFill>
                  <a:schemeClr val="tx1"/>
                </a:solidFill>
                <a:effectLst/>
                <a:latin typeface="+mn-lt"/>
                <a:ea typeface="+mn-ea"/>
                <a:cs typeface="+mn-cs"/>
              </a:rPr>
              <a:t>be generous.</a:t>
            </a:r>
            <a:r>
              <a:rPr lang="en-SG">
                <a:effectLst/>
              </a:rPr>
              <a:t> </a:t>
            </a:r>
            <a:endParaRPr lang="en-US"/>
          </a:p>
        </p:txBody>
      </p:sp>
    </p:spTree>
    <p:extLst>
      <p:ext uri="{BB962C8B-B14F-4D97-AF65-F5344CB8AC3E}">
        <p14:creationId xmlns:p14="http://schemas.microsoft.com/office/powerpoint/2010/main" val="301795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Jonah at first was</a:t>
            </a:r>
            <a:r>
              <a:rPr lang="en-US" baseline="0"/>
              <a:t> the reluctant prophet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95523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You</a:t>
            </a:r>
            <a:r>
              <a:rPr lang="en-US" baseline="0"/>
              <a:t> can't blame him, in that Nineveh was the epitome of idolaty, immorality, injustice, and torture!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13640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studied Jonah we saw at the end that Nineveh repented, God relented</a:t>
            </a:r>
            <a:r>
              <a:rPr lang="mr-IN"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913515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mr-IN"/>
              <a:t>…</a:t>
            </a:r>
            <a:r>
              <a:rPr lang="en-US" sz="1200" kern="1200">
                <a:solidFill>
                  <a:schemeClr val="tx1"/>
                </a:solidFill>
                <a:effectLst/>
                <a:latin typeface="+mn-lt"/>
                <a:ea typeface="+mn-ea"/>
                <a:cs typeface="+mn-cs"/>
              </a:rPr>
              <a:t>and Jonah resented!  So whatever happened to Jonah and Nineveh?</a:t>
            </a:r>
            <a:r>
              <a:rPr lang="en-SG">
                <a:effectLst/>
              </a:rPr>
              <a:t> </a:t>
            </a:r>
          </a:p>
          <a:p>
            <a:r>
              <a:rPr lang="en-US" sz="1200" kern="1200">
                <a:solidFill>
                  <a:schemeClr val="tx1"/>
                </a:solidFill>
                <a:effectLst/>
                <a:latin typeface="+mn-lt"/>
                <a:ea typeface="+mn-ea"/>
                <a:cs typeface="+mn-cs"/>
              </a:rPr>
              <a:t>We left Jonah pouting—but what ever happened to him?  Well, we just don’t know!  The Bible doesn’t say.</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907189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But what happened to Nineveh? The Bible does tell us where the city was at spiritually 100 years later—</a:t>
            </a:r>
            <a:endParaRPr lang="en-US"/>
          </a:p>
        </p:txBody>
      </p:sp>
    </p:spTree>
    <p:extLst>
      <p:ext uri="{BB962C8B-B14F-4D97-AF65-F5344CB8AC3E}">
        <p14:creationId xmlns:p14="http://schemas.microsoft.com/office/powerpoint/2010/main" val="1396344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OS-34-Nahum-33</a:t>
            </a:r>
          </a:p>
          <a:p>
            <a:endParaRPr lang="en-US" dirty="0"/>
          </a:p>
        </p:txBody>
      </p:sp>
      <p:sp>
        <p:nvSpPr>
          <p:cNvPr id="4" name="Slide Number Placeholder 3"/>
          <p:cNvSpPr>
            <a:spLocks noGrp="1"/>
          </p:cNvSpPr>
          <p:nvPr>
            <p:ph type="sldNum" sz="quarter" idx="5"/>
          </p:nvPr>
        </p:nvSpPr>
        <p:spPr/>
        <p:txBody>
          <a:bodyPr/>
          <a:lstStyle/>
          <a:p>
            <a:pPr>
              <a:defRPr/>
            </a:pPr>
            <a:fld id="{52064FBD-EA2B-E740-8EE7-CB7F8CFE4975}" type="slidenum">
              <a:rPr lang="en-US" smtClean="0"/>
              <a:pPr>
                <a:defRPr/>
              </a:pPr>
              <a:t>33</a:t>
            </a:fld>
            <a:endParaRPr lang="en-US"/>
          </a:p>
        </p:txBody>
      </p:sp>
    </p:spTree>
    <p:extLst>
      <p:ext uri="{BB962C8B-B14F-4D97-AF65-F5344CB8AC3E}">
        <p14:creationId xmlns:p14="http://schemas.microsoft.com/office/powerpoint/2010/main" val="234539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3A0979-FB14-F041-B18F-4E5A88B96D87}"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xfrm>
            <a:off x="914400" y="4618039"/>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329976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DC739-0721-0941-A1BE-FE4530327533}"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xfrm>
            <a:off x="914400" y="4618039"/>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4243736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544B3-6901-8140-A619-FFF54F6AB6AC}"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637672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186DF9-5732-C44B-8F8B-EAA69B0D442B}"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866"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88177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84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fld id="{8008796E-BF59-CD44-83A2-AB2C15E545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a:p>
            <a:pPr>
              <a:defRPr/>
            </a:pPr>
            <a:r>
              <a:rPr lang="en-US" sz="1200" kern="1200" dirty="0">
                <a:solidFill>
                  <a:schemeClr val="tx1"/>
                </a:solidFill>
                <a:effectLst/>
                <a:latin typeface="+mn-lt"/>
                <a:ea typeface="+mn-ea"/>
                <a:cs typeface="+mn-cs"/>
              </a:rPr>
              <a:t>Nineveh repented 100 years earlier under Jonah, but then went back to its sin</a:t>
            </a:r>
            <a:r>
              <a:rPr lang="en-SG"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Assyrians invaded Israel 60 years earlier and scattered the people</a:t>
            </a:r>
            <a:r>
              <a:rPr lang="en-SG"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Then they destroyed 46 towns of Judah—all but Jerusalem!</a:t>
            </a:r>
            <a:r>
              <a:rPr lang="en-SG" dirty="0">
                <a:effectLst/>
              </a:rPr>
              <a:t> </a:t>
            </a:r>
          </a:p>
          <a:p>
            <a:pPr>
              <a:defRPr/>
            </a:pPr>
            <a:endParaRPr lang="en-SG" dirty="0">
              <a:effectLst/>
              <a:cs typeface="+mn-cs"/>
            </a:endParaRPr>
          </a:p>
          <a:p>
            <a:pPr>
              <a:defRPr/>
            </a:pPr>
            <a:r>
              <a:rPr lang="en-SG" dirty="0">
                <a:effectLst/>
                <a:cs typeface="+mn-cs"/>
              </a:rPr>
              <a:t>OS-34-Nahum-38</a:t>
            </a:r>
            <a:endParaRPr lang="en-US" dirty="0">
              <a:cs typeface="+mn-cs"/>
            </a:endParaRPr>
          </a:p>
        </p:txBody>
      </p:sp>
    </p:spTree>
    <p:extLst>
      <p:ext uri="{BB962C8B-B14F-4D97-AF65-F5344CB8AC3E}">
        <p14:creationId xmlns:p14="http://schemas.microsoft.com/office/powerpoint/2010/main" val="1715597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Would God do anything about this? What happens when repentance is short-lived?</a:t>
            </a:r>
            <a:r>
              <a:rPr lang="en-SG">
                <a:effectLst/>
              </a:rPr>
              <a:t> </a:t>
            </a:r>
            <a:endParaRPr lang="en-US"/>
          </a:p>
        </p:txBody>
      </p:sp>
    </p:spTree>
    <p:extLst>
      <p:ext uri="{BB962C8B-B14F-4D97-AF65-F5344CB8AC3E}">
        <p14:creationId xmlns:p14="http://schemas.microsoft.com/office/powerpoint/2010/main" val="1468937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Today we will study the incredible patience of God, which is the title of a book by Charles Stanley. </a:t>
            </a:r>
            <a:endParaRPr lang="en-US"/>
          </a:p>
        </p:txBody>
      </p:sp>
    </p:spTree>
    <p:extLst>
      <p:ext uri="{BB962C8B-B14F-4D97-AF65-F5344CB8AC3E}">
        <p14:creationId xmlns:p14="http://schemas.microsoft.com/office/powerpoint/2010/main" val="255506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We’ll answer this question: what mistake do we too often make about God’s </a:t>
            </a:r>
            <a:r>
              <a:rPr lang="en-US" sz="1200" u="sng" kern="1200">
                <a:solidFill>
                  <a:schemeClr val="tx1"/>
                </a:solidFill>
                <a:effectLst/>
                <a:latin typeface="+mn-lt"/>
                <a:ea typeface="+mn-ea"/>
                <a:cs typeface="+mn-cs"/>
              </a:rPr>
              <a:t>patience</a:t>
            </a:r>
            <a:r>
              <a:rPr lang="en-US" sz="1200" kern="1200">
                <a:solidFill>
                  <a:schemeClr val="tx1"/>
                </a:solidFill>
                <a:effectLst/>
                <a:latin typeface="+mn-lt"/>
                <a:ea typeface="+mn-ea"/>
                <a:cs typeface="+mn-cs"/>
              </a:rPr>
              <a:t>?</a:t>
            </a:r>
            <a:r>
              <a:rPr lang="en-SG">
                <a:effectLst/>
              </a:rPr>
              <a:t> </a:t>
            </a:r>
            <a:endParaRPr lang="en-US" dirty="0"/>
          </a:p>
        </p:txBody>
      </p:sp>
    </p:spTree>
    <p:extLst>
      <p:ext uri="{BB962C8B-B14F-4D97-AF65-F5344CB8AC3E}">
        <p14:creationId xmlns:p14="http://schemas.microsoft.com/office/powerpoint/2010/main" val="2304869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Our text is the sequel to Jonah called </a:t>
            </a:r>
            <a:r>
              <a:rPr lang="ko-KR" altLang="en-US" sz="1200" kern="1200" dirty="0" err="1">
                <a:solidFill>
                  <a:schemeClr val="tx1"/>
                </a:solidFill>
                <a:effectLst/>
                <a:latin typeface="+mn-lt"/>
                <a:ea typeface="+mn-ea"/>
                <a:cs typeface="+mn-cs"/>
              </a:rPr>
              <a:t>那鸿</a:t>
            </a:r>
            <a:r>
              <a:rPr lang="en-US" sz="1200" kern="1200" dirty="0">
                <a:solidFill>
                  <a:schemeClr val="tx1"/>
                </a:solidFill>
                <a:effectLst/>
                <a:latin typeface="+mn-lt"/>
                <a:ea typeface="+mn-ea"/>
                <a:cs typeface="+mn-cs"/>
              </a:rPr>
              <a:t>. It tells us Nineveh’s fate</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962652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2C5A10-8B1E-544D-8975-814D62763E0D}"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6914"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752538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F77-7CB2-EA48-BA88-E73915578149}"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177154" name="Rectangle 2"/>
          <p:cNvSpPr>
            <a:spLocks noGrp="1" noRot="1" noChangeAspect="1" noChangeArrowheads="1" noTextEdit="1"/>
          </p:cNvSpPr>
          <p:nvPr>
            <p:ph type="sldImg"/>
          </p:nvPr>
        </p:nvSpPr>
        <p:spPr>
          <a:solidFill>
            <a:srgbClr val="FFFFFF"/>
          </a:solidFill>
          <a:ln/>
        </p:spPr>
      </p:sp>
      <p:sp>
        <p:nvSpPr>
          <p:cNvPr id="177155" name="Rectangle 3"/>
          <p:cNvSpPr>
            <a:spLocks noGrp="1" noChangeArrowheads="1"/>
          </p:cNvSpPr>
          <p:nvPr>
            <p:ph type="body" idx="1"/>
          </p:nvPr>
        </p:nvSpPr>
        <p:spPr>
          <a:xfrm>
            <a:off x="914400" y="4618038"/>
            <a:ext cx="5029200" cy="13049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141499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312E2D-A290-5443-A928-2F2F27890E7C}"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179202" name="Rectangle 2"/>
          <p:cNvSpPr>
            <a:spLocks noGrp="1" noRot="1" noChangeAspect="1" noChangeArrowheads="1" noTextEdit="1"/>
          </p:cNvSpPr>
          <p:nvPr>
            <p:ph type="sldImg"/>
          </p:nvPr>
        </p:nvSpPr>
        <p:spPr>
          <a:solidFill>
            <a:srgbClr val="FFFFFF"/>
          </a:solidFill>
          <a:ln/>
        </p:spPr>
      </p:sp>
      <p:sp>
        <p:nvSpPr>
          <p:cNvPr id="179203" name="Rectangle 3"/>
          <p:cNvSpPr>
            <a:spLocks noGrp="1" noChangeArrowheads="1"/>
          </p:cNvSpPr>
          <p:nvPr>
            <p:ph type="body" idx="1"/>
          </p:nvPr>
        </p:nvSpPr>
        <p:spPr>
          <a:xfrm>
            <a:off x="914400" y="4618038"/>
            <a:ext cx="5029200" cy="13049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401156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Today we will see what would happen to Nineveh, then what will happen in our future too</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what is that fate?  </a:t>
            </a:r>
            <a:r>
              <a:rPr lang="ko-KR" altLang="en-US" sz="1200" kern="1200" dirty="0" err="1">
                <a:solidFill>
                  <a:schemeClr val="tx1"/>
                </a:solidFill>
                <a:effectLst/>
                <a:latin typeface="+mn-lt"/>
                <a:ea typeface="+mn-ea"/>
                <a:cs typeface="+mn-cs"/>
              </a:rPr>
              <a:t>那鸿</a:t>
            </a:r>
            <a:r>
              <a:rPr lang="en-US" sz="1200" kern="1200" dirty="0">
                <a:solidFill>
                  <a:schemeClr val="tx1"/>
                </a:solidFill>
                <a:effectLst/>
                <a:latin typeface="+mn-lt"/>
                <a:ea typeface="+mn-ea"/>
                <a:cs typeface="+mn-cs"/>
              </a:rPr>
              <a:t> tells us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680701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257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B0CE57-BCC5-5E46-B850-00203B468D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4704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DB86D2-2F0B-A44E-AB9D-4F2FF0266FE9}"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3730697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91230A-E680-5247-8E32-849D295CA79C}"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83298" name="Rectangle 2"/>
          <p:cNvSpPr>
            <a:spLocks noGrp="1" noRot="1" noChangeAspect="1" noChangeArrowheads="1" noTextEdit="1"/>
          </p:cNvSpPr>
          <p:nvPr>
            <p:ph type="sldImg"/>
          </p:nvPr>
        </p:nvSpPr>
        <p:spPr>
          <a:solidFill>
            <a:srgbClr val="FFFFFF"/>
          </a:solidFill>
          <a:ln/>
        </p:spPr>
      </p:sp>
      <p:sp>
        <p:nvSpPr>
          <p:cNvPr id="183299"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956575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D64C5E-0D80-B34E-83CC-A3C500899E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just</a:t>
            </a:r>
            <a:r>
              <a:rPr lang="en-US" sz="1200" kern="1200">
                <a:solidFill>
                  <a:schemeClr val="tx1"/>
                </a:solidFill>
                <a:effectLst/>
                <a:latin typeface="+mn-lt"/>
                <a:ea typeface="+mn-ea"/>
                <a:cs typeface="+mn-cs"/>
              </a:rPr>
              <a:t>—so Nineveh won’t go unpunished (1:2-3).</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26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0089F-5B11-564C-A665-2D326EA0BD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5244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34CCF6-7A7C-1A4C-B1AE-F7FC7D3F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4703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good</a:t>
            </a:r>
            <a:r>
              <a:rPr lang="en-US" sz="1200" kern="1200">
                <a:solidFill>
                  <a:schemeClr val="tx1"/>
                </a:solidFill>
                <a:effectLst/>
                <a:latin typeface="+mn-lt"/>
                <a:ea typeface="+mn-ea"/>
                <a:cs typeface="+mn-cs"/>
              </a:rPr>
              <a:t>—so he will be loyal to Judah (1:7-8).</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3025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92770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05625B-4E5D-FA43-9564-5E47969AD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0183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Nineveh will plot against God the last time (1:9-11).</a:t>
            </a:r>
            <a:r>
              <a:rPr lang="en-SG">
                <a:effectLst/>
              </a:rPr>
              <a:t> </a:t>
            </a:r>
            <a:endParaRPr lang="en-US"/>
          </a:p>
        </p:txBody>
      </p:sp>
    </p:spTree>
    <p:extLst>
      <p:ext uri="{BB962C8B-B14F-4D97-AF65-F5344CB8AC3E}">
        <p14:creationId xmlns:p14="http://schemas.microsoft.com/office/powerpoint/2010/main" val="307264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95FBE8-09D4-3C49-BBCD-DF3F4BD02984}" type="slidenum">
              <a:rPr lang="en-US" sz="1200">
                <a:solidFill>
                  <a:prstClr val="black"/>
                </a:solidFill>
                <a:latin typeface="Tahoma" charset="0"/>
              </a:rPr>
              <a:pPr/>
              <a:t>10</a:t>
            </a:fld>
            <a:endParaRPr lang="en-US" sz="1200">
              <a:solidFill>
                <a:prstClr val="black"/>
              </a:solidFill>
              <a:latin typeface="Tahoma"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528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r>
              <a:rPr lang="en-SG" sz="1200" b="0" i="0" u="none" strike="noStrike" kern="1200" baseline="0">
                <a:solidFill>
                  <a:schemeClr val="tx1"/>
                </a:solidFill>
                <a:latin typeface="Arial"/>
                <a:ea typeface="+mn-ea"/>
                <a:cs typeface="Arial"/>
              </a:rPr>
              <a:t>1:9 "</a:t>
            </a:r>
            <a:r>
              <a:rPr lang="en-SG" sz="1200" b="0" i="0" u="none" strike="noStrike" kern="1200" baseline="0">
                <a:solidFill>
                  <a:schemeClr val="tx1"/>
                </a:solidFill>
                <a:latin typeface="+mn-lt"/>
                <a:ea typeface="+mn-ea"/>
                <a:cs typeface="+mn-cs"/>
              </a:rPr>
              <a:t>Whatever they plot against the </a:t>
            </a:r>
            <a:r>
              <a:rPr lang="en-SG" sz="1400" b="0" i="0" u="none" strike="noStrike" kern="1200" baseline="0">
                <a:solidFill>
                  <a:schemeClr val="tx1"/>
                </a:solidFill>
                <a:latin typeface="Arial"/>
                <a:ea typeface="+mn-ea"/>
                <a:cs typeface="Arial"/>
              </a:rPr>
              <a:t>L</a:t>
            </a:r>
            <a:r>
              <a:rPr lang="en-SG" sz="1200" b="0" i="0" u="none" strike="noStrike" kern="1200" baseline="0">
                <a:solidFill>
                  <a:schemeClr val="tx1"/>
                </a:solidFill>
                <a:latin typeface="Arial"/>
                <a:ea typeface="+mn-ea"/>
                <a:cs typeface="Arial"/>
              </a:rPr>
              <a:t>ORD</a:t>
            </a:r>
            <a:r>
              <a:rPr lang="en-SG" sz="1400" b="0" i="0" u="none" strike="noStrike" kern="1200" baseline="0">
                <a:solidFill>
                  <a:schemeClr val="tx1"/>
                </a:solidFill>
                <a:latin typeface="Arial"/>
                <a:ea typeface="+mn-ea"/>
                <a:cs typeface="Arial"/>
              </a:rPr>
              <a:t> </a:t>
            </a:r>
            <a:endParaRPr lang="en-SG" sz="1200" b="0" i="0" u="none" strike="noStrike" kern="1200" baseline="0">
              <a:solidFill>
                <a:schemeClr val="tx1"/>
              </a:solidFill>
              <a:latin typeface="+mn-lt"/>
              <a:ea typeface="+mn-ea"/>
              <a:cs typeface="+mn-cs"/>
            </a:endParaRPr>
          </a:p>
          <a:p>
            <a:r>
              <a:rPr lang="en-SG" sz="1200" b="0" i="0" u="none" strike="noStrike" kern="1200" baseline="0">
                <a:solidFill>
                  <a:schemeClr val="tx1"/>
                </a:solidFill>
                <a:latin typeface="+mn-lt"/>
                <a:ea typeface="+mn-ea"/>
                <a:cs typeface="+mn-cs"/>
              </a:rPr>
              <a:t>he will bring to an end;</a:t>
            </a:r>
          </a:p>
          <a:p>
            <a:r>
              <a:rPr lang="en-SG" sz="1200" b="0" i="0" u="none" strike="noStrike" kern="1200" baseline="0">
                <a:solidFill>
                  <a:schemeClr val="tx1"/>
                </a:solidFill>
                <a:latin typeface="+mn-lt"/>
                <a:ea typeface="+mn-ea"/>
                <a:cs typeface="+mn-cs"/>
              </a:rPr>
              <a:t>trouble will not come a second time" (NIV)</a:t>
            </a: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p:txBody>
      </p:sp>
    </p:spTree>
    <p:extLst>
      <p:ext uri="{BB962C8B-B14F-4D97-AF65-F5344CB8AC3E}">
        <p14:creationId xmlns:p14="http://schemas.microsoft.com/office/powerpoint/2010/main" val="702022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30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Nineveh's destruction will bring peace to Judah (1:12-15).</a:t>
            </a:r>
            <a:r>
              <a:rPr lang="en-SG">
                <a:effectLst/>
              </a:rPr>
              <a:t> </a:t>
            </a:r>
            <a:endParaRPr lang="en-US"/>
          </a:p>
        </p:txBody>
      </p:sp>
    </p:spTree>
    <p:extLst>
      <p:ext uri="{BB962C8B-B14F-4D97-AF65-F5344CB8AC3E}">
        <p14:creationId xmlns:p14="http://schemas.microsoft.com/office/powerpoint/2010/main" val="2748007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868BC6-F6A4-5547-BDAB-38394145095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81468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152F10-89BC-3D4A-87AD-A6F7A17484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91423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BA7DEE-D661-E548-93A1-234F793C45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9634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7556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u="sng" kern="1200">
                <a:solidFill>
                  <a:schemeClr val="tx1"/>
                </a:solidFill>
                <a:effectLst/>
                <a:latin typeface="+mn-lt"/>
                <a:ea typeface="+mn-ea"/>
                <a:cs typeface="+mn-cs"/>
              </a:rPr>
              <a:t>Attacked</a:t>
            </a:r>
            <a:r>
              <a:rPr lang="en-US" sz="1200" kern="1200">
                <a:solidFill>
                  <a:schemeClr val="tx1"/>
                </a:solidFill>
                <a:effectLst/>
                <a:latin typeface="+mn-lt"/>
                <a:ea typeface="+mn-ea"/>
                <a:cs typeface="+mn-cs"/>
              </a:rPr>
              <a:t>: Nineveh should prepare for battle because God considers Judah's splendor a “done deal” (2:1-2).</a:t>
            </a:r>
            <a:r>
              <a:rPr lang="en-SG">
                <a:effectLst/>
              </a:rPr>
              <a:t> </a:t>
            </a:r>
            <a:endParaRPr lang="en-US"/>
          </a:p>
        </p:txBody>
      </p:sp>
    </p:spTree>
    <p:extLst>
      <p:ext uri="{BB962C8B-B14F-4D97-AF65-F5344CB8AC3E}">
        <p14:creationId xmlns:p14="http://schemas.microsoft.com/office/powerpoint/2010/main" val="3815375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u="sng" kern="1200" dirty="0">
                <a:solidFill>
                  <a:schemeClr val="tx1"/>
                </a:solidFill>
                <a:effectLst/>
                <a:latin typeface="+mn-lt"/>
                <a:ea typeface="+mn-ea"/>
                <a:cs typeface="+mn-cs"/>
              </a:rPr>
              <a:t>Defeated</a:t>
            </a:r>
            <a:r>
              <a:rPr lang="en-US" sz="1200" kern="1200" dirty="0">
                <a:solidFill>
                  <a:schemeClr val="tx1"/>
                </a:solidFill>
                <a:effectLst/>
                <a:latin typeface="+mn-lt"/>
                <a:ea typeface="+mn-ea"/>
                <a:cs typeface="+mn-cs"/>
              </a:rPr>
              <a:t>: The destruction of the city graphically visualizes God's power over the puny Assyrians (2:3-8).</a:t>
            </a:r>
            <a:r>
              <a:rPr lang="en-SG" dirty="0">
                <a:effectLst/>
              </a:rPr>
              <a:t> </a:t>
            </a:r>
          </a:p>
          <a:p>
            <a:endParaRPr lang="en-SG" dirty="0">
              <a:effectLst/>
            </a:endParaRPr>
          </a:p>
          <a:p>
            <a:r>
              <a:rPr lang="en-US" dirty="0"/>
              <a:t>"</a:t>
            </a:r>
            <a:r>
              <a:rPr lang="en-SG" sz="1200" b="1" i="0" u="none" strike="noStrike" kern="1200" baseline="0" dirty="0">
                <a:solidFill>
                  <a:schemeClr val="tx1"/>
                </a:solidFill>
                <a:latin typeface="+mn-lt"/>
                <a:ea typeface="+mn-ea"/>
                <a:cs typeface="+mn-cs"/>
              </a:rPr>
              <a:t>2:3-4</a:t>
            </a:r>
            <a:r>
              <a:rPr lang="en-SG"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那鸿</a:t>
            </a:r>
            <a:r>
              <a:rPr lang="en-SG" sz="1200" b="0" i="0" u="none" strike="noStrike" kern="1200" baseline="0" dirty="0">
                <a:solidFill>
                  <a:schemeClr val="tx1"/>
                </a:solidFill>
                <a:latin typeface="+mn-lt"/>
                <a:ea typeface="+mn-ea"/>
                <a:cs typeface="+mn-cs"/>
              </a:rPr>
              <a:t> spoke of the equipment and speed of the “attacker” (v. 1) and his soldiers and chariots. </a:t>
            </a:r>
            <a:r>
              <a:rPr lang="en-SG" sz="1200" b="1" i="0" u="none" strike="noStrike" kern="1200" baseline="0" dirty="0">
                <a:solidFill>
                  <a:schemeClr val="tx1"/>
                </a:solidFill>
                <a:latin typeface="+mn-lt"/>
                <a:ea typeface="+mn-ea"/>
                <a:cs typeface="+mn-cs"/>
              </a:rPr>
              <a:t>His</a:t>
            </a:r>
            <a:r>
              <a:rPr lang="en-SG" sz="1200" b="0" i="0" u="none" strike="noStrike" kern="1200" baseline="0" dirty="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dirty="0">
                <a:solidFill>
                  <a:schemeClr val="tx1"/>
                </a:solidFill>
                <a:latin typeface="+mn-lt"/>
                <a:ea typeface="+mn-ea"/>
                <a:cs typeface="+mn-cs"/>
              </a:rPr>
              <a:t>The shields of</a:t>
            </a:r>
            <a:r>
              <a:rPr lang="en-SG" sz="1200" b="0" i="0" u="none" strike="noStrike" kern="1200" baseline="0" dirty="0">
                <a:solidFill>
                  <a:schemeClr val="tx1"/>
                </a:solidFill>
                <a:latin typeface="+mn-lt"/>
                <a:ea typeface="+mn-ea"/>
                <a:cs typeface="+mn-cs"/>
              </a:rPr>
              <a:t> the Medes and Babylonians were </a:t>
            </a:r>
            <a:r>
              <a:rPr lang="en-SG" sz="1200" b="1" i="0" u="none" strike="noStrike" kern="1200" baseline="0" dirty="0">
                <a:solidFill>
                  <a:schemeClr val="tx1"/>
                </a:solidFill>
                <a:latin typeface="+mn-lt"/>
                <a:ea typeface="+mn-ea"/>
                <a:cs typeface="+mn-cs"/>
              </a:rPr>
              <a:t>red</a:t>
            </a:r>
            <a:r>
              <a:rPr lang="en-SG" sz="1200" b="0" i="0" u="none" strike="noStrike" kern="1200" baseline="0" dirty="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dirty="0">
                <a:solidFill>
                  <a:schemeClr val="tx1"/>
                </a:solidFill>
                <a:latin typeface="+mn-lt"/>
                <a:ea typeface="+mn-ea"/>
                <a:cs typeface="+mn-cs"/>
              </a:rPr>
              <a:t>scarlet-</a:t>
            </a:r>
            <a:r>
              <a:rPr lang="en-SG" sz="1200" b="0" i="0" u="none" strike="noStrike" kern="1200" baseline="0" dirty="0">
                <a:solidFill>
                  <a:schemeClr val="tx1"/>
                </a:solidFill>
                <a:latin typeface="+mn-lt"/>
                <a:ea typeface="+mn-ea"/>
                <a:cs typeface="+mn-cs"/>
              </a:rPr>
              <a:t> </a:t>
            </a:r>
            <a:r>
              <a:rPr lang="en-SG" sz="1200" b="0" i="0" u="none" strike="noStrike" kern="1200" baseline="0" dirty="0" err="1">
                <a:solidFill>
                  <a:schemeClr val="tx1"/>
                </a:solidFill>
                <a:latin typeface="+mn-lt"/>
                <a:ea typeface="+mn-ea"/>
                <a:cs typeface="+mn-cs"/>
              </a:rPr>
              <a:t>colored</a:t>
            </a:r>
            <a:r>
              <a:rPr lang="en-SG" sz="1200" b="0" i="0" u="none" strike="noStrike" kern="1200" baseline="0" dirty="0">
                <a:solidFill>
                  <a:schemeClr val="tx1"/>
                </a:solidFill>
                <a:latin typeface="+mn-lt"/>
                <a:ea typeface="+mn-ea"/>
                <a:cs typeface="+mn-cs"/>
              </a:rPr>
              <a:t> attire (cf. “red” in Ezek. 23:14) would make them awesome in appearance. (Xenophon wrote about the Persians in Cyrus’ army being dressed in scarlet, </a:t>
            </a:r>
            <a:r>
              <a:rPr lang="en-SG" sz="1200" b="0" i="1" u="none" strike="noStrike" kern="1200" baseline="0" dirty="0" err="1">
                <a:solidFill>
                  <a:schemeClr val="tx1"/>
                </a:solidFill>
                <a:latin typeface="+mn-lt"/>
                <a:ea typeface="+mn-ea"/>
                <a:cs typeface="+mn-cs"/>
              </a:rPr>
              <a:t>Cyropaedia</a:t>
            </a:r>
            <a:r>
              <a:rPr lang="en-SG" sz="1200" b="0" i="0" u="none" strike="noStrike" kern="1200" baseline="0" dirty="0">
                <a:solidFill>
                  <a:schemeClr val="tx1"/>
                </a:solidFill>
                <a:latin typeface="+mn-lt"/>
                <a:ea typeface="+mn-ea"/>
                <a:cs typeface="+mn-cs"/>
              </a:rPr>
              <a:t> 6. 4. 1.) </a:t>
            </a:r>
            <a:r>
              <a:rPr lang="en-SG" sz="1200" b="1" i="0" u="none" strike="noStrike" kern="1200" baseline="0" dirty="0">
                <a:solidFill>
                  <a:schemeClr val="tx1"/>
                </a:solidFill>
                <a:latin typeface="+mn-lt"/>
                <a:ea typeface="+mn-ea"/>
                <a:cs typeface="+mn-cs"/>
              </a:rPr>
              <a:t>The metal on the chariots</a:t>
            </a:r>
            <a:r>
              <a:rPr lang="en-SG" sz="1200" b="0" i="0" u="none" strike="noStrike" kern="1200" baseline="0" dirty="0">
                <a:solidFill>
                  <a:schemeClr val="tx1"/>
                </a:solidFill>
                <a:latin typeface="+mn-lt"/>
                <a:ea typeface="+mn-ea"/>
                <a:cs typeface="+mn-cs"/>
              </a:rPr>
              <a:t> glistened in the sun, as the soldiers’ wooden </a:t>
            </a:r>
            <a:r>
              <a:rPr lang="en-SG" sz="1200" b="1" i="0" u="none" strike="noStrike" kern="1200" baseline="0" dirty="0">
                <a:solidFill>
                  <a:schemeClr val="tx1"/>
                </a:solidFill>
                <a:latin typeface="+mn-lt"/>
                <a:ea typeface="+mn-ea"/>
                <a:cs typeface="+mn-cs"/>
              </a:rPr>
              <a:t>spears</a:t>
            </a:r>
            <a:r>
              <a:rPr lang="en-SG" sz="1200" b="0" i="0" u="none" strike="noStrike" kern="1200" baseline="0" dirty="0">
                <a:solidFill>
                  <a:schemeClr val="tx1"/>
                </a:solidFill>
                <a:latin typeface="+mn-lt"/>
                <a:ea typeface="+mn-ea"/>
                <a:cs typeface="+mn-cs"/>
              </a:rPr>
              <a:t> were </a:t>
            </a:r>
            <a:r>
              <a:rPr lang="en-SG" sz="1200" b="1" i="0" u="none" strike="noStrike" kern="1200" baseline="0" dirty="0">
                <a:solidFill>
                  <a:schemeClr val="tx1"/>
                </a:solidFill>
                <a:latin typeface="+mn-lt"/>
                <a:ea typeface="+mn-ea"/>
                <a:cs typeface="+mn-cs"/>
              </a:rPr>
              <a:t>brandished</a:t>
            </a:r>
            <a:r>
              <a:rPr lang="en-SG" sz="1200" b="0" i="0" u="none" strike="noStrike" kern="1200" baseline="0" dirty="0">
                <a:solidFill>
                  <a:schemeClr val="tx1"/>
                </a:solidFill>
                <a:latin typeface="+mn-lt"/>
                <a:ea typeface="+mn-ea"/>
                <a:cs typeface="+mn-cs"/>
              </a:rPr>
              <a:t> (swung) in their wild attack" (Johnson, "</a:t>
            </a:r>
            <a:r>
              <a:rPr lang="ko-KR" altLang="en-US" sz="1200" b="0" i="0" u="none" strike="noStrike" kern="1200" baseline="0" dirty="0" err="1">
                <a:solidFill>
                  <a:schemeClr val="tx1"/>
                </a:solidFill>
                <a:latin typeface="+mn-lt"/>
                <a:ea typeface="+mn-ea"/>
                <a:cs typeface="+mn-cs"/>
              </a:rPr>
              <a:t>那鸿</a:t>
            </a:r>
            <a:r>
              <a:rPr lang="en-SG" sz="1200" b="0" i="0" u="none" strike="noStrike" kern="1200" baseline="0" dirty="0">
                <a:solidFill>
                  <a:schemeClr val="tx1"/>
                </a:solidFill>
                <a:latin typeface="+mn-lt"/>
                <a:ea typeface="+mn-ea"/>
                <a:cs typeface="+mn-cs"/>
              </a:rPr>
              <a:t>," BKC).</a:t>
            </a:r>
            <a:endParaRPr lang="en-US" dirty="0"/>
          </a:p>
        </p:txBody>
      </p:sp>
    </p:spTree>
    <p:extLst>
      <p:ext uri="{BB962C8B-B14F-4D97-AF65-F5344CB8AC3E}">
        <p14:creationId xmlns:p14="http://schemas.microsoft.com/office/powerpoint/2010/main" val="2215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59046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2460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472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BE756F-8C0A-334F-8357-606E1DBA8C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4746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Pillaged</a:t>
            </a:r>
            <a:r>
              <a:rPr lang="en-US" sz="1200" kern="1200">
                <a:solidFill>
                  <a:schemeClr val="tx1"/>
                </a:solidFill>
                <a:effectLst/>
                <a:latin typeface="+mn-lt"/>
                <a:ea typeface="+mn-ea"/>
                <a:cs typeface="+mn-cs"/>
              </a:rPr>
              <a:t>: The plundering of the city shows how God will humble the proud city (2:9-10).</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30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E61EA1-6E1E-F242-9967-A4122C424158}"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91490"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4218545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Illustrated</a:t>
            </a:r>
            <a:r>
              <a:rPr lang="en-US" sz="1200" kern="1200">
                <a:solidFill>
                  <a:schemeClr val="tx1"/>
                </a:solidFill>
                <a:effectLst/>
                <a:latin typeface="+mn-lt"/>
                <a:ea typeface="+mn-ea"/>
                <a:cs typeface="+mn-cs"/>
              </a:rPr>
              <a:t>: God would destroy the powerful Ninevites like destroying a fearless lion in its den (2:11-13).</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1261640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6591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9005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708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We’ll answer this question: what mistake do we too often make about God’s </a:t>
            </a:r>
            <a:r>
              <a:rPr lang="en-US" sz="1200" u="sng" kern="1200">
                <a:solidFill>
                  <a:schemeClr val="tx1"/>
                </a:solidFill>
                <a:effectLst/>
                <a:latin typeface="+mn-lt"/>
                <a:ea typeface="+mn-ea"/>
                <a:cs typeface="+mn-cs"/>
              </a:rPr>
              <a:t>patience</a:t>
            </a:r>
            <a:r>
              <a:rPr lang="en-US" sz="1200" kern="1200">
                <a:solidFill>
                  <a:schemeClr val="tx1"/>
                </a:solidFill>
                <a:effectLst/>
                <a:latin typeface="+mn-lt"/>
                <a:ea typeface="+mn-ea"/>
                <a:cs typeface="+mn-cs"/>
              </a:rPr>
              <a:t>?</a:t>
            </a:r>
            <a:r>
              <a:rPr lang="en-SG">
                <a:effectLst/>
              </a:rPr>
              <a:t> </a:t>
            </a:r>
            <a:endParaRPr lang="en-US" dirty="0"/>
          </a:p>
        </p:txBody>
      </p:sp>
    </p:spTree>
    <p:extLst>
      <p:ext uri="{BB962C8B-B14F-4D97-AF65-F5344CB8AC3E}">
        <p14:creationId xmlns:p14="http://schemas.microsoft.com/office/powerpoint/2010/main" val="2737786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7916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5977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Nineveh’s bloodshed, lying and greed </a:t>
            </a:r>
            <a:r>
              <a:rPr lang="en-US" sz="1200" i="1" kern="1200">
                <a:solidFill>
                  <a:schemeClr val="tx1"/>
                </a:solidFill>
                <a:effectLst/>
                <a:latin typeface="+mn-lt"/>
                <a:ea typeface="+mn-ea"/>
                <a:cs typeface="+mn-cs"/>
              </a:rPr>
              <a:t>humiliated enemies</a:t>
            </a:r>
            <a:r>
              <a:rPr lang="en-US" sz="1200" kern="1200">
                <a:solidFill>
                  <a:schemeClr val="tx1"/>
                </a:solidFill>
                <a:effectLst/>
                <a:latin typeface="+mn-lt"/>
                <a:ea typeface="+mn-ea"/>
                <a:cs typeface="+mn-cs"/>
              </a:rPr>
              <a:t> (3:1-4).</a:t>
            </a:r>
            <a:r>
              <a:rPr lang="en-SG">
                <a:effectLst/>
              </a:rPr>
              <a:t>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6314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03233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63048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01889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10667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Babylonians will publicly </a:t>
            </a:r>
            <a:r>
              <a:rPr lang="en-US" sz="1200" i="1" kern="1200">
                <a:solidFill>
                  <a:schemeClr val="tx1"/>
                </a:solidFill>
                <a:effectLst/>
                <a:latin typeface="+mn-lt"/>
                <a:ea typeface="+mn-ea"/>
                <a:cs typeface="+mn-cs"/>
              </a:rPr>
              <a:t>humiliate Nineveh</a:t>
            </a:r>
            <a:r>
              <a:rPr lang="en-US" sz="1200" kern="1200">
                <a:solidFill>
                  <a:schemeClr val="tx1"/>
                </a:solidFill>
                <a:effectLst/>
                <a:latin typeface="+mn-lt"/>
                <a:ea typeface="+mn-ea"/>
                <a:cs typeface="+mn-cs"/>
              </a:rPr>
              <a:t> (3:5-7).</a:t>
            </a:r>
            <a:r>
              <a:rPr lang="en-SG">
                <a:effectLst/>
              </a:rPr>
              <a:t> </a:t>
            </a:r>
            <a:endParaRPr lang="en-US"/>
          </a:p>
          <a:p>
            <a:r>
              <a:rPr lang="en-SG" sz="1200" b="0" i="0" u="none" strike="noStrike" kern="1200" baseline="0">
                <a:solidFill>
                  <a:schemeClr val="tx1"/>
                </a:solidFill>
                <a:latin typeface="+mn-lt"/>
                <a:ea typeface="+mn-ea"/>
                <a:cs typeface="+mn-cs"/>
              </a:rPr>
              <a:t>3:5-7 Shame</a:t>
            </a:r>
          </a:p>
          <a:p>
            <a:r>
              <a:rPr lang="en-SG" sz="1200" b="0" i="0" u="none" strike="noStrike" kern="1200" baseline="0">
                <a:solidFill>
                  <a:schemeClr val="tx1"/>
                </a:solidFill>
                <a:latin typeface="+mn-lt"/>
                <a:ea typeface="+mn-ea"/>
                <a:cs typeface="+mn-cs"/>
              </a:rPr>
              <a:t>“I am your enemy!” </a:t>
            </a:r>
          </a:p>
          <a:p>
            <a:r>
              <a:rPr lang="en-SG" sz="1200" b="0" i="0" u="none" strike="noStrike" kern="1200" baseline="0">
                <a:solidFill>
                  <a:schemeClr val="tx1"/>
                </a:solidFill>
                <a:latin typeface="+mn-lt"/>
                <a:ea typeface="+mn-ea"/>
                <a:cs typeface="+mn-cs"/>
              </a:rPr>
              <a:t>		 says the Lord of Heaven’s Armies. </a:t>
            </a:r>
          </a:p>
          <a:p>
            <a:r>
              <a:rPr lang="en-SG" sz="1200" b="0" i="0" u="none" strike="noStrike" kern="1200" baseline="0">
                <a:solidFill>
                  <a:schemeClr val="tx1"/>
                </a:solidFill>
                <a:latin typeface="+mn-lt"/>
                <a:ea typeface="+mn-ea"/>
                <a:cs typeface="+mn-cs"/>
              </a:rPr>
              <a:t>	 “And now I will lift your skirts </a:t>
            </a:r>
          </a:p>
          <a:p>
            <a:r>
              <a:rPr lang="en-SG" sz="1200" b="0" i="0" u="none" strike="noStrike" kern="1200" baseline="0">
                <a:solidFill>
                  <a:schemeClr val="tx1"/>
                </a:solidFill>
                <a:latin typeface="+mn-lt"/>
                <a:ea typeface="+mn-ea"/>
                <a:cs typeface="+mn-cs"/>
              </a:rPr>
              <a:t>		 and show all the earth your nakedness and shame. </a:t>
            </a:r>
          </a:p>
          <a:p>
            <a:r>
              <a:rPr lang="en-SG" sz="1200" b="1" i="0" u="none" strike="noStrike" kern="1200" baseline="30000">
                <a:solidFill>
                  <a:schemeClr val="tx1"/>
                </a:solidFill>
                <a:latin typeface="+mn-lt"/>
                <a:ea typeface="+mn-ea"/>
                <a:cs typeface="+mn-cs"/>
              </a:rPr>
              <a:t>6</a:t>
            </a:r>
            <a:r>
              <a:rPr lang="en-SG" sz="1200" b="0" i="0" u="none" strike="noStrike" kern="1200" baseline="0">
                <a:solidFill>
                  <a:schemeClr val="tx1"/>
                </a:solidFill>
                <a:latin typeface="+mn-lt"/>
                <a:ea typeface="+mn-ea"/>
                <a:cs typeface="+mn-cs"/>
              </a:rPr>
              <a:t> 	 I will cover you with filth </a:t>
            </a:r>
          </a:p>
          <a:p>
            <a:r>
              <a:rPr lang="en-SG" sz="1200" b="0" i="0" u="none" strike="noStrike" kern="1200" baseline="0">
                <a:solidFill>
                  <a:schemeClr val="tx1"/>
                </a:solidFill>
                <a:latin typeface="+mn-lt"/>
                <a:ea typeface="+mn-ea"/>
                <a:cs typeface="+mn-cs"/>
              </a:rPr>
              <a:t>		 and show the world how vile you really are. </a:t>
            </a:r>
          </a:p>
          <a:p>
            <a:r>
              <a:rPr lang="en-SG" sz="1200" b="1" i="0" u="none" strike="noStrike" kern="1200" baseline="30000">
                <a:solidFill>
                  <a:schemeClr val="tx1"/>
                </a:solidFill>
                <a:latin typeface="+mn-lt"/>
                <a:ea typeface="+mn-ea"/>
                <a:cs typeface="+mn-cs"/>
              </a:rPr>
              <a:t>7</a:t>
            </a:r>
            <a:r>
              <a:rPr lang="en-SG" sz="1200" b="0" i="0" u="none" strike="noStrike" kern="1200" baseline="0">
                <a:solidFill>
                  <a:schemeClr val="tx1"/>
                </a:solidFill>
                <a:latin typeface="+mn-lt"/>
                <a:ea typeface="+mn-ea"/>
                <a:cs typeface="+mn-cs"/>
              </a:rPr>
              <a:t> 	 All who see you will shrink back and say, </a:t>
            </a:r>
          </a:p>
          <a:p>
            <a:r>
              <a:rPr lang="en-SG" sz="1200" b="0" i="0" u="none" strike="noStrike" kern="1200" baseline="0">
                <a:solidFill>
                  <a:schemeClr val="tx1"/>
                </a:solidFill>
                <a:latin typeface="+mn-lt"/>
                <a:ea typeface="+mn-ea"/>
                <a:cs typeface="+mn-cs"/>
              </a:rPr>
              <a:t>		 ‘Nineveh lies in ruins. </a:t>
            </a:r>
          </a:p>
          <a:p>
            <a:r>
              <a:rPr lang="en-SG" sz="1200" b="0" i="0" u="none" strike="noStrike" kern="1200" baseline="0">
                <a:solidFill>
                  <a:schemeClr val="tx1"/>
                </a:solidFill>
                <a:latin typeface="+mn-lt"/>
                <a:ea typeface="+mn-ea"/>
                <a:cs typeface="+mn-cs"/>
              </a:rPr>
              <a:t>	 Where are the mourners?’ </a:t>
            </a:r>
          </a:p>
          <a:p>
            <a:r>
              <a:rPr lang="en-SG" sz="1200" b="0" i="0" u="none" strike="noStrike" kern="1200" baseline="0">
                <a:solidFill>
                  <a:schemeClr val="tx1"/>
                </a:solidFill>
                <a:latin typeface="+mn-lt"/>
                <a:ea typeface="+mn-ea"/>
                <a:cs typeface="+mn-cs"/>
              </a:rPr>
              <a:t>		 Does anyone regret your destruction?”</a:t>
            </a:r>
            <a:endParaRPr lang="en-US"/>
          </a:p>
        </p:txBody>
      </p:sp>
    </p:spTree>
    <p:extLst>
      <p:ext uri="{BB962C8B-B14F-4D97-AF65-F5344CB8AC3E}">
        <p14:creationId xmlns:p14="http://schemas.microsoft.com/office/powerpoint/2010/main" val="5110264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95441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Nineveh will be drunk when destroyed and will go into hiding for its cruel treatment of Thebes in Egypt in 663 BC (3:8-11).</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237302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3A0979-FB14-F041-B18F-4E5A88B96D87}"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xfrm>
            <a:off x="914400" y="4618039"/>
            <a:ext cx="5029200" cy="292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877378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mn-lt"/>
                <a:ea typeface="+mn-ea"/>
                <a:cs typeface="+mn-cs"/>
              </a:rPr>
              <a:t>"Are you any better than the city of Thebes, </a:t>
            </a:r>
          </a:p>
          <a:p>
            <a:r>
              <a:rPr lang="en-SG" sz="1200" b="0" i="0" u="none" strike="noStrike" kern="1200" baseline="0">
                <a:solidFill>
                  <a:schemeClr val="tx1"/>
                </a:solidFill>
                <a:latin typeface="+mn-lt"/>
                <a:ea typeface="+mn-ea"/>
                <a:cs typeface="+mn-cs"/>
              </a:rPr>
              <a:t>		 situated on the Nile River, surrounded by water? </a:t>
            </a:r>
          </a:p>
          <a:p>
            <a:r>
              <a:rPr lang="en-SG" sz="1200" b="0" i="0" u="none" strike="noStrike" kern="1200" baseline="0">
                <a:solidFill>
                  <a:schemeClr val="tx1"/>
                </a:solidFill>
                <a:latin typeface="+mn-lt"/>
                <a:ea typeface="+mn-ea"/>
                <a:cs typeface="+mn-cs"/>
              </a:rPr>
              <a:t>	 She was protected by the river on all sides, </a:t>
            </a:r>
          </a:p>
          <a:p>
            <a:r>
              <a:rPr lang="en-SG" sz="1200" b="0" i="0" u="none" strike="noStrike" kern="1200" baseline="0">
                <a:solidFill>
                  <a:schemeClr val="tx1"/>
                </a:solidFill>
                <a:latin typeface="+mn-lt"/>
                <a:ea typeface="+mn-ea"/>
                <a:cs typeface="+mn-cs"/>
              </a:rPr>
              <a:t>		 walled in by water" (NLT).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469805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9</a:t>
            </a:r>
            <a:r>
              <a:rPr lang="en-SG" sz="1200" b="0" i="0" u="none" strike="noStrike" kern="1200" baseline="0">
                <a:solidFill>
                  <a:schemeClr val="tx1"/>
                </a:solidFill>
                <a:latin typeface="+mn-lt"/>
                <a:ea typeface="+mn-ea"/>
                <a:cs typeface="+mn-cs"/>
              </a:rPr>
              <a:t> 	 Ethiopia and the land of Egypt </a:t>
            </a:r>
          </a:p>
          <a:p>
            <a:r>
              <a:rPr lang="en-SG" sz="1200" b="0" i="0" u="none" strike="noStrike" kern="1200" baseline="0">
                <a:solidFill>
                  <a:schemeClr val="tx1"/>
                </a:solidFill>
                <a:latin typeface="+mn-lt"/>
                <a:ea typeface="+mn-ea"/>
                <a:cs typeface="+mn-cs"/>
              </a:rPr>
              <a:t>		 gave unlimited assistance. </a:t>
            </a:r>
          </a:p>
          <a:p>
            <a:r>
              <a:rPr lang="en-SG" sz="1200" b="0" i="0" u="none" strike="noStrike" kern="1200" baseline="0">
                <a:solidFill>
                  <a:schemeClr val="tx1"/>
                </a:solidFill>
                <a:latin typeface="+mn-lt"/>
                <a:ea typeface="+mn-ea"/>
                <a:cs typeface="+mn-cs"/>
              </a:rPr>
              <a:t>	 The nations of Put and Libya </a:t>
            </a:r>
          </a:p>
          <a:p>
            <a:r>
              <a:rPr lang="en-SG" sz="1200" b="0" i="0" u="none" strike="noStrike" kern="1200" baseline="0">
                <a:solidFill>
                  <a:schemeClr val="tx1"/>
                </a:solidFill>
                <a:latin typeface="+mn-lt"/>
                <a:ea typeface="+mn-ea"/>
                <a:cs typeface="+mn-cs"/>
              </a:rPr>
              <a:t>		 were among her allies" (NLT).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6100400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10</a:t>
            </a:r>
            <a:r>
              <a:rPr lang="en-SG" sz="1200" b="0" i="0" u="none" strike="noStrike" kern="1200" baseline="0">
                <a:solidFill>
                  <a:schemeClr val="tx1"/>
                </a:solidFill>
                <a:latin typeface="+mn-lt"/>
                <a:ea typeface="+mn-ea"/>
                <a:cs typeface="+mn-cs"/>
              </a:rPr>
              <a:t> 	 Yet Thebes fell, </a:t>
            </a:r>
          </a:p>
          <a:p>
            <a:r>
              <a:rPr lang="en-SG" sz="1200" b="0" i="0" u="none" strike="noStrike" kern="1200" baseline="0">
                <a:solidFill>
                  <a:schemeClr val="tx1"/>
                </a:solidFill>
                <a:latin typeface="+mn-lt"/>
                <a:ea typeface="+mn-ea"/>
                <a:cs typeface="+mn-cs"/>
              </a:rPr>
              <a:t>		 and her people were led away as captives. </a:t>
            </a:r>
          </a:p>
          <a:p>
            <a:r>
              <a:rPr lang="en-SG" sz="1200" b="0" i="0" u="none" strike="noStrike" kern="1200" baseline="0">
                <a:solidFill>
                  <a:schemeClr val="tx1"/>
                </a:solidFill>
                <a:latin typeface="+mn-lt"/>
                <a:ea typeface="+mn-ea"/>
                <a:cs typeface="+mn-cs"/>
              </a:rPr>
              <a:t>	 Her babies were dashed to death </a:t>
            </a:r>
          </a:p>
          <a:p>
            <a:r>
              <a:rPr lang="en-SG" sz="1200" b="0" i="0" u="none" strike="noStrike" kern="1200" baseline="0">
                <a:solidFill>
                  <a:schemeClr val="tx1"/>
                </a:solidFill>
                <a:latin typeface="+mn-lt"/>
                <a:ea typeface="+mn-ea"/>
                <a:cs typeface="+mn-cs"/>
              </a:rPr>
              <a:t>		 against the stones of the streets. </a:t>
            </a:r>
          </a:p>
          <a:p>
            <a:r>
              <a:rPr lang="en-SG" sz="1200" b="0" i="0" u="none" strike="noStrike" kern="1200" baseline="0">
                <a:solidFill>
                  <a:schemeClr val="tx1"/>
                </a:solidFill>
                <a:latin typeface="+mn-lt"/>
                <a:ea typeface="+mn-ea"/>
                <a:cs typeface="+mn-cs"/>
              </a:rPr>
              <a:t>	 Soldiers threw dice to get Egyptian officers as servants. </a:t>
            </a:r>
          </a:p>
          <a:p>
            <a:r>
              <a:rPr lang="en-SG" sz="1200" b="0" i="0" u="none" strike="noStrike" kern="1200" baseline="0">
                <a:solidFill>
                  <a:schemeClr val="tx1"/>
                </a:solidFill>
                <a:latin typeface="+mn-lt"/>
                <a:ea typeface="+mn-ea"/>
                <a:cs typeface="+mn-cs"/>
              </a:rPr>
              <a:t>		 All their leaders were bound in chains" (NLT).</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2057025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94392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7298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7636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73412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1307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7248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253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82C5A10-8B1E-544D-8975-814D62763E0D}" type="slidenum">
              <a:rPr lang="en-US" sz="1200"/>
              <a:pPr/>
              <a:t>15</a:t>
            </a:fld>
            <a:endParaRPr lang="en-US" sz="1200"/>
          </a:p>
        </p:txBody>
      </p:sp>
      <p:sp>
        <p:nvSpPr>
          <p:cNvPr id="166914"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0140423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7119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The LORD is watching over your future, including</a:t>
            </a:r>
            <a:r>
              <a:rPr lang="en-US" baseline="0"/>
              <a:t> his promise to punish all who reject him.</a:t>
            </a:r>
            <a:endParaRPr lang="en-US"/>
          </a:p>
        </p:txBody>
      </p:sp>
    </p:spTree>
    <p:extLst>
      <p:ext uri="{BB962C8B-B14F-4D97-AF65-F5344CB8AC3E}">
        <p14:creationId xmlns:p14="http://schemas.microsoft.com/office/powerpoint/2010/main" val="23106491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God is a God of holiness who must judge sin—so just be patient</a:t>
            </a:r>
            <a:r>
              <a:rPr lang="en-SG" sz="1200" kern="120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4736041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6719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956009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41629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 before ISIS invasion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4207350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Ancient: Ruins at the ancient Assyrian city of Nineveh, which Islamic State militants have vowed to destroy when the Iraqi army comes to try to liberate Mosul, Iraq</a:t>
            </a:r>
            <a:r>
              <a:rPr lang="uk-UA"/>
              <a:t>'</a:t>
            </a:r>
            <a:r>
              <a:rPr lang="en-US"/>
              <a:t>s second largest city</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a:p>
          <a:p>
            <a:r>
              <a:rPr lang="en-US">
                <a:effectLst/>
              </a:rPr>
              <a:t>Over the past month the Islamic State has seized hundreds of Assyrian relics from Mosul</a:t>
            </a:r>
            <a:r>
              <a:rPr lang="uk-UA">
                <a:effectLst/>
              </a:rPr>
              <a:t>'</a:t>
            </a:r>
            <a:r>
              <a:rPr lang="en-US">
                <a:effectLst/>
              </a:rPr>
              <a:t>s cultural museum as well as destroyed Assyrian monuments in the city, which it claims </a:t>
            </a:r>
            <a:r>
              <a:rPr lang="uk-UA">
                <a:effectLst/>
              </a:rPr>
              <a:t>'</a:t>
            </a:r>
            <a:r>
              <a:rPr lang="en-US">
                <a:effectLst/>
              </a:rPr>
              <a:t>distort Islam</a:t>
            </a:r>
            <a:r>
              <a:rPr lang="uk-UA">
                <a:effectLst/>
              </a:rPr>
              <a:t>'</a:t>
            </a:r>
            <a:r>
              <a:rPr lang="en-US">
                <a:effectLst/>
              </a:rPr>
              <a:t>, AINSA reported.</a:t>
            </a:r>
            <a:endParaRPr lang="en-US"/>
          </a:p>
          <a:p>
            <a:r>
              <a:rPr lang="en-US">
                <a:effectLst/>
              </a:rPr>
              <a:t>Assyrians believe themselves to be Iraq</a:t>
            </a:r>
            <a:r>
              <a:rPr lang="uk-UA">
                <a:effectLst/>
              </a:rPr>
              <a:t>'</a:t>
            </a:r>
            <a:r>
              <a:rPr lang="en-US">
                <a:effectLst/>
              </a:rPr>
              <a:t>s original indigenous people, with a documented history stretching back to 4750 BC. They now comprise 95 per cent of the country</a:t>
            </a:r>
            <a:r>
              <a:rPr lang="uk-UA">
                <a:effectLst/>
              </a:rPr>
              <a:t>'</a:t>
            </a:r>
            <a:r>
              <a:rPr lang="en-US">
                <a:effectLst/>
              </a:rPr>
              <a:t>s Christian population.</a:t>
            </a:r>
            <a:endParaRPr lang="en-US"/>
          </a:p>
          <a:p>
            <a:r>
              <a:rPr lang="en-US">
                <a:effectLst/>
              </a:rPr>
              <a:t>Nearly 200,000 were forced to flee their homes around the Nineveh plain last summer as Islamic State made its lightning advance across Iraq.</a:t>
            </a:r>
            <a:endParaRPr lang="en-US"/>
          </a:p>
          <a:p>
            <a:r>
              <a:rPr lang="en-US">
                <a:effectLst/>
              </a:rPr>
              <a:t>Most now live as refugees in Iraq</a:t>
            </a:r>
            <a:r>
              <a:rPr lang="uk-UA">
                <a:effectLst/>
              </a:rPr>
              <a:t>'</a:t>
            </a:r>
            <a:r>
              <a:rPr lang="en-US">
                <a:effectLst/>
              </a:rPr>
              <a:t>s Kurdish areas.</a:t>
            </a:r>
            <a:endParaRPr lang="en-US"/>
          </a:p>
          <a:p>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a:solidFill>
                <a:schemeClr val="tx1"/>
              </a:solidFill>
              <a:effectLst/>
              <a:latin typeface="Times New Roman" pitchFamily="24" charset="0"/>
              <a:ea typeface="ＭＳ Ｐゴシック" pitchFamily="-112" charset="-128"/>
              <a:cs typeface="ＭＳ Ｐゴシック" pitchFamily="-112" charset="-128"/>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6615881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812574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574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smtClean="0">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smtClean="0">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6C9D78FD-FB55-1F40-9D90-1C65B976DD6A}" type="slidenum">
              <a:rPr lang="en-US"/>
              <a:pPr>
                <a:defRPr/>
              </a:pPr>
              <a:t>‹#›</a:t>
            </a:fld>
            <a:endParaRPr lang="en-US"/>
          </a:p>
        </p:txBody>
      </p:sp>
    </p:spTree>
    <p:extLst>
      <p:ext uri="{BB962C8B-B14F-4D97-AF65-F5344CB8AC3E}">
        <p14:creationId xmlns:p14="http://schemas.microsoft.com/office/powerpoint/2010/main" val="276881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0A3A53E-8D89-7442-89C8-1868767FE042}" type="slidenum">
              <a:rPr lang="en-US"/>
              <a:pPr>
                <a:defRPr/>
              </a:pPr>
              <a:t>‹#›</a:t>
            </a:fld>
            <a:endParaRPr lang="en-US"/>
          </a:p>
        </p:txBody>
      </p:sp>
    </p:spTree>
    <p:extLst>
      <p:ext uri="{BB962C8B-B14F-4D97-AF65-F5344CB8AC3E}">
        <p14:creationId xmlns:p14="http://schemas.microsoft.com/office/powerpoint/2010/main" val="1992221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5/10/19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8621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5/10/19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1316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4506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6610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65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0882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34176307"/>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414845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8291526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4425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68120D6-5437-DB4B-A1C7-287B63E681BB}" type="slidenum">
              <a:rPr lang="en-US"/>
              <a:pPr>
                <a:defRPr/>
              </a:pPr>
              <a:t>‹#›</a:t>
            </a:fld>
            <a:endParaRPr lang="en-US"/>
          </a:p>
        </p:txBody>
      </p:sp>
    </p:spTree>
    <p:extLst>
      <p:ext uri="{BB962C8B-B14F-4D97-AF65-F5344CB8AC3E}">
        <p14:creationId xmlns:p14="http://schemas.microsoft.com/office/powerpoint/2010/main" val="33610843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979809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52306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742311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932658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0092873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6510778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44394374"/>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958409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97469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865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DFC7250E-5F20-D34C-A113-6078498F340B}" type="slidenum">
              <a:rPr lang="en-US"/>
              <a:pPr>
                <a:defRPr/>
              </a:pPr>
              <a:t>‹#›</a:t>
            </a:fld>
            <a:endParaRPr lang="en-US"/>
          </a:p>
        </p:txBody>
      </p:sp>
    </p:spTree>
    <p:extLst>
      <p:ext uri="{BB962C8B-B14F-4D97-AF65-F5344CB8AC3E}">
        <p14:creationId xmlns:p14="http://schemas.microsoft.com/office/powerpoint/2010/main" val="510889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72259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278785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4226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123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210687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189182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33435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8722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82966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3190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199BD3-307C-8F40-B57F-AEDAFFBEC1AF}" type="slidenum">
              <a:rPr lang="en-US"/>
              <a:pPr>
                <a:defRPr/>
              </a:pPr>
              <a:t>‹#›</a:t>
            </a:fld>
            <a:endParaRPr lang="en-US"/>
          </a:p>
        </p:txBody>
      </p:sp>
    </p:spTree>
    <p:extLst>
      <p:ext uri="{BB962C8B-B14F-4D97-AF65-F5344CB8AC3E}">
        <p14:creationId xmlns:p14="http://schemas.microsoft.com/office/powerpoint/2010/main" val="28235672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3678A09B-6509-B041-AD00-75A7FDD1870A}" type="slidenum">
              <a:rPr lang="en-US"/>
              <a:pPr>
                <a:defRPr/>
              </a:pPr>
              <a:t>‹#›</a:t>
            </a:fld>
            <a:endParaRPr lang="en-US"/>
          </a:p>
        </p:txBody>
      </p:sp>
    </p:spTree>
    <p:extLst>
      <p:ext uri="{BB962C8B-B14F-4D97-AF65-F5344CB8AC3E}">
        <p14:creationId xmlns:p14="http://schemas.microsoft.com/office/powerpoint/2010/main" val="28195993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6661866-2877-6B41-AE67-F2C6D0CDD9CC}" type="slidenum">
              <a:rPr lang="en-US"/>
              <a:pPr>
                <a:defRPr/>
              </a:pPr>
              <a:t>‹#›</a:t>
            </a:fld>
            <a:endParaRPr lang="en-US"/>
          </a:p>
        </p:txBody>
      </p:sp>
    </p:spTree>
    <p:extLst>
      <p:ext uri="{BB962C8B-B14F-4D97-AF65-F5344CB8AC3E}">
        <p14:creationId xmlns:p14="http://schemas.microsoft.com/office/powerpoint/2010/main" val="257563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7414BEB-218F-E348-ABD6-B47C7AA515E3}" type="slidenum">
              <a:rPr lang="en-US"/>
              <a:pPr>
                <a:defRPr/>
              </a:pPr>
              <a:t>‹#›</a:t>
            </a:fld>
            <a:endParaRPr lang="en-US"/>
          </a:p>
        </p:txBody>
      </p:sp>
    </p:spTree>
    <p:extLst>
      <p:ext uri="{BB962C8B-B14F-4D97-AF65-F5344CB8AC3E}">
        <p14:creationId xmlns:p14="http://schemas.microsoft.com/office/powerpoint/2010/main" val="24485374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AB7D3AF-F8CE-0549-802B-F188268C0EF3}" type="slidenum">
              <a:rPr lang="en-US"/>
              <a:pPr>
                <a:defRPr/>
              </a:pPr>
              <a:t>‹#›</a:t>
            </a:fld>
            <a:endParaRPr lang="en-US"/>
          </a:p>
        </p:txBody>
      </p:sp>
    </p:spTree>
    <p:extLst>
      <p:ext uri="{BB962C8B-B14F-4D97-AF65-F5344CB8AC3E}">
        <p14:creationId xmlns:p14="http://schemas.microsoft.com/office/powerpoint/2010/main" val="19797629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1327B70-B53B-7D4D-8DBC-AA18335C55B5}" type="slidenum">
              <a:rPr lang="en-US"/>
              <a:pPr>
                <a:defRPr/>
              </a:pPr>
              <a:t>‹#›</a:t>
            </a:fld>
            <a:endParaRPr lang="en-US"/>
          </a:p>
        </p:txBody>
      </p:sp>
    </p:spTree>
    <p:extLst>
      <p:ext uri="{BB962C8B-B14F-4D97-AF65-F5344CB8AC3E}">
        <p14:creationId xmlns:p14="http://schemas.microsoft.com/office/powerpoint/2010/main" val="33844236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758F98-9DCB-F640-8F23-BD8E0A0EC734}" type="slidenum">
              <a:rPr lang="en-US"/>
              <a:pPr>
                <a:defRPr/>
              </a:pPr>
              <a:t>‹#›</a:t>
            </a:fld>
            <a:endParaRPr lang="en-US"/>
          </a:p>
        </p:txBody>
      </p:sp>
    </p:spTree>
    <p:extLst>
      <p:ext uri="{BB962C8B-B14F-4D97-AF65-F5344CB8AC3E}">
        <p14:creationId xmlns:p14="http://schemas.microsoft.com/office/powerpoint/2010/main" val="21153239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F9B61DE-5F46-0346-BCCC-49AF2AB4EFDB}" type="slidenum">
              <a:rPr lang="en-US"/>
              <a:pPr>
                <a:defRPr/>
              </a:pPr>
              <a:t>‹#›</a:t>
            </a:fld>
            <a:endParaRPr lang="en-US"/>
          </a:p>
        </p:txBody>
      </p:sp>
    </p:spTree>
    <p:extLst>
      <p:ext uri="{BB962C8B-B14F-4D97-AF65-F5344CB8AC3E}">
        <p14:creationId xmlns:p14="http://schemas.microsoft.com/office/powerpoint/2010/main" val="14888050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8494F7B-826C-9049-A356-D4A24274D0BE}" type="slidenum">
              <a:rPr lang="en-US"/>
              <a:pPr>
                <a:defRPr/>
              </a:pPr>
              <a:t>‹#›</a:t>
            </a:fld>
            <a:endParaRPr lang="en-US"/>
          </a:p>
        </p:txBody>
      </p:sp>
    </p:spTree>
    <p:extLst>
      <p:ext uri="{BB962C8B-B14F-4D97-AF65-F5344CB8AC3E}">
        <p14:creationId xmlns:p14="http://schemas.microsoft.com/office/powerpoint/2010/main" val="37637229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BAD742C-4262-EB4B-B00E-25551AC2AED3}" type="slidenum">
              <a:rPr lang="en-US"/>
              <a:pPr>
                <a:defRPr/>
              </a:pPr>
              <a:t>‹#›</a:t>
            </a:fld>
            <a:endParaRPr lang="en-US"/>
          </a:p>
        </p:txBody>
      </p:sp>
    </p:spTree>
    <p:extLst>
      <p:ext uri="{BB962C8B-B14F-4D97-AF65-F5344CB8AC3E}">
        <p14:creationId xmlns:p14="http://schemas.microsoft.com/office/powerpoint/2010/main" val="1783121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9CF0479-891E-1349-AF2E-AA8ADF6A1B59}" type="slidenum">
              <a:rPr lang="en-US"/>
              <a:pPr>
                <a:defRPr/>
              </a:pPr>
              <a:t>‹#›</a:t>
            </a:fld>
            <a:endParaRPr lang="en-US"/>
          </a:p>
        </p:txBody>
      </p:sp>
    </p:spTree>
    <p:extLst>
      <p:ext uri="{BB962C8B-B14F-4D97-AF65-F5344CB8AC3E}">
        <p14:creationId xmlns:p14="http://schemas.microsoft.com/office/powerpoint/2010/main" val="581995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26EC46-AF88-0248-B353-F6A998B61021}" type="slidenum">
              <a:rPr lang="en-US"/>
              <a:pPr>
                <a:defRPr/>
              </a:pPr>
              <a:t>‹#›</a:t>
            </a:fld>
            <a:endParaRPr lang="en-US"/>
          </a:p>
        </p:txBody>
      </p:sp>
    </p:spTree>
    <p:extLst>
      <p:ext uri="{BB962C8B-B14F-4D97-AF65-F5344CB8AC3E}">
        <p14:creationId xmlns:p14="http://schemas.microsoft.com/office/powerpoint/2010/main" val="34797981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7745F5E-4D62-554C-A23A-C4E7A5F90304}" type="slidenum">
              <a:rPr lang="en-US"/>
              <a:pPr>
                <a:defRPr/>
              </a:pPr>
              <a:t>‹#›</a:t>
            </a:fld>
            <a:endParaRPr lang="en-US"/>
          </a:p>
        </p:txBody>
      </p:sp>
    </p:spTree>
    <p:extLst>
      <p:ext uri="{BB962C8B-B14F-4D97-AF65-F5344CB8AC3E}">
        <p14:creationId xmlns:p14="http://schemas.microsoft.com/office/powerpoint/2010/main" val="113974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5A70ABF1-9AAF-6948-8B2F-9C0D6CB42794}" type="slidenum">
              <a:rPr lang="en-US"/>
              <a:pPr>
                <a:defRPr/>
              </a:pPr>
              <a:t>‹#›</a:t>
            </a:fld>
            <a:endParaRPr lang="en-US"/>
          </a:p>
        </p:txBody>
      </p:sp>
    </p:spTree>
    <p:extLst>
      <p:ext uri="{BB962C8B-B14F-4D97-AF65-F5344CB8AC3E}">
        <p14:creationId xmlns:p14="http://schemas.microsoft.com/office/powerpoint/2010/main" val="244226031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1A95EA62-28B9-864E-8EFA-3B3664300473}" type="slidenum">
              <a:rPr lang="en-US"/>
              <a:pPr>
                <a:defRPr/>
              </a:pPr>
              <a:t>‹#›</a:t>
            </a:fld>
            <a:endParaRPr lang="en-US"/>
          </a:p>
        </p:txBody>
      </p:sp>
    </p:spTree>
    <p:extLst>
      <p:ext uri="{BB962C8B-B14F-4D97-AF65-F5344CB8AC3E}">
        <p14:creationId xmlns:p14="http://schemas.microsoft.com/office/powerpoint/2010/main" val="1714076917"/>
      </p:ext>
    </p:extLst>
  </p:cSld>
  <p:clrMapOvr>
    <a:masterClrMapping/>
  </p:clrMapOvr>
  <p:transition/>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FA425886-5B85-954B-935A-14709A71BC4F}" type="slidenum">
              <a:rPr lang="en-US"/>
              <a:pPr>
                <a:defRPr/>
              </a:pPr>
              <a:t>‹#›</a:t>
            </a:fld>
            <a:endParaRPr lang="en-US"/>
          </a:p>
        </p:txBody>
      </p:sp>
    </p:spTree>
    <p:extLst>
      <p:ext uri="{BB962C8B-B14F-4D97-AF65-F5344CB8AC3E}">
        <p14:creationId xmlns:p14="http://schemas.microsoft.com/office/powerpoint/2010/main" val="155485515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2C41BE75-6CF7-0A43-A39B-F430F8C56033}" type="slidenum">
              <a:rPr lang="en-US"/>
              <a:pPr>
                <a:defRPr/>
              </a:pPr>
              <a:t>‹#›</a:t>
            </a:fld>
            <a:endParaRPr lang="en-US"/>
          </a:p>
        </p:txBody>
      </p:sp>
    </p:spTree>
    <p:extLst>
      <p:ext uri="{BB962C8B-B14F-4D97-AF65-F5344CB8AC3E}">
        <p14:creationId xmlns:p14="http://schemas.microsoft.com/office/powerpoint/2010/main" val="235260485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10"/>
          </p:nvPr>
        </p:nvSpPr>
        <p:spPr>
          <a:ln/>
        </p:spPr>
        <p:txBody>
          <a:bodyPr/>
          <a:lstStyle>
            <a:lvl1pPr>
              <a:defRPr/>
            </a:lvl1pPr>
          </a:lstStyle>
          <a:p>
            <a:pPr>
              <a:defRPr/>
            </a:pPr>
            <a:endParaRPr lang="en-US"/>
          </a:p>
        </p:txBody>
      </p:sp>
      <p:sp>
        <p:nvSpPr>
          <p:cNvPr id="8" name="Rectangle 5"/>
          <p:cNvSpPr txBox="1">
            <a:spLocks noGrp="1"/>
          </p:cNvSpPr>
          <p:nvPr>
            <p:ph type="ftr" sz="quarter" idx="11"/>
          </p:nvPr>
        </p:nvSpPr>
        <p:spPr>
          <a:ln/>
        </p:spPr>
        <p:txBody>
          <a:bodyPr/>
          <a:lstStyle>
            <a:lvl1pPr>
              <a:defRPr/>
            </a:lvl1pPr>
          </a:lstStyle>
          <a:p>
            <a:pPr>
              <a:defRPr/>
            </a:pPr>
            <a:endParaRPr lang="en-US"/>
          </a:p>
        </p:txBody>
      </p:sp>
      <p:sp>
        <p:nvSpPr>
          <p:cNvPr id="9" name="Rectangle 6"/>
          <p:cNvSpPr txBox="1">
            <a:spLocks noGrp="1"/>
          </p:cNvSpPr>
          <p:nvPr>
            <p:ph type="sldNum" sz="quarter" idx="12"/>
          </p:nvPr>
        </p:nvSpPr>
        <p:spPr>
          <a:ln/>
        </p:spPr>
        <p:txBody>
          <a:bodyPr/>
          <a:lstStyle>
            <a:lvl1pPr>
              <a:defRPr/>
            </a:lvl1pPr>
          </a:lstStyle>
          <a:p>
            <a:pPr>
              <a:defRPr/>
            </a:pPr>
            <a:fld id="{C97E2711-C2B0-0548-8F4C-FC14AE1F7867}" type="slidenum">
              <a:rPr lang="en-US"/>
              <a:pPr>
                <a:defRPr/>
              </a:pPr>
              <a:t>‹#›</a:t>
            </a:fld>
            <a:endParaRPr lang="en-US"/>
          </a:p>
        </p:txBody>
      </p:sp>
    </p:spTree>
    <p:extLst>
      <p:ext uri="{BB962C8B-B14F-4D97-AF65-F5344CB8AC3E}">
        <p14:creationId xmlns:p14="http://schemas.microsoft.com/office/powerpoint/2010/main" val="213642874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10"/>
          </p:nvPr>
        </p:nvSpPr>
        <p:spPr>
          <a:ln/>
        </p:spPr>
        <p:txBody>
          <a:bodyPr/>
          <a:lstStyle>
            <a:lvl1pPr>
              <a:defRPr/>
            </a:lvl1pPr>
          </a:lstStyle>
          <a:p>
            <a:pPr>
              <a:defRPr/>
            </a:pPr>
            <a:endParaRPr lang="en-US"/>
          </a:p>
        </p:txBody>
      </p:sp>
      <p:sp>
        <p:nvSpPr>
          <p:cNvPr id="4" name="Rectangle 5"/>
          <p:cNvSpPr txBox="1">
            <a:spLocks noGrp="1"/>
          </p:cNvSpPr>
          <p:nvPr>
            <p:ph type="ftr" sz="quarter" idx="11"/>
          </p:nvPr>
        </p:nvSpPr>
        <p:spPr>
          <a:ln/>
        </p:spPr>
        <p:txBody>
          <a:bodyPr/>
          <a:lstStyle>
            <a:lvl1pPr>
              <a:defRPr/>
            </a:lvl1pPr>
          </a:lstStyle>
          <a:p>
            <a:pPr>
              <a:defRPr/>
            </a:pPr>
            <a:endParaRPr lang="en-US"/>
          </a:p>
        </p:txBody>
      </p:sp>
      <p:sp>
        <p:nvSpPr>
          <p:cNvPr id="5" name="Rectangle 6"/>
          <p:cNvSpPr txBox="1">
            <a:spLocks noGrp="1"/>
          </p:cNvSpPr>
          <p:nvPr>
            <p:ph type="sldNum" sz="quarter" idx="12"/>
          </p:nvPr>
        </p:nvSpPr>
        <p:spPr>
          <a:ln/>
        </p:spPr>
        <p:txBody>
          <a:bodyPr/>
          <a:lstStyle>
            <a:lvl1pPr>
              <a:defRPr/>
            </a:lvl1pPr>
          </a:lstStyle>
          <a:p>
            <a:pPr>
              <a:defRPr/>
            </a:pPr>
            <a:fld id="{52393519-9133-3A41-A419-96622D81C39B}" type="slidenum">
              <a:rPr lang="en-US"/>
              <a:pPr>
                <a:defRPr/>
              </a:pPr>
              <a:t>‹#›</a:t>
            </a:fld>
            <a:endParaRPr lang="en-US"/>
          </a:p>
        </p:txBody>
      </p:sp>
    </p:spTree>
    <p:extLst>
      <p:ext uri="{BB962C8B-B14F-4D97-AF65-F5344CB8AC3E}">
        <p14:creationId xmlns:p14="http://schemas.microsoft.com/office/powerpoint/2010/main" val="252536544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endParaRPr lang="en-US"/>
          </a:p>
        </p:txBody>
      </p:sp>
      <p:sp>
        <p:nvSpPr>
          <p:cNvPr id="3" name="Rectangle 5"/>
          <p:cNvSpPr txBox="1">
            <a:spLocks noGrp="1"/>
          </p:cNvSpPr>
          <p:nvPr>
            <p:ph type="ftr" sz="quarter" idx="11"/>
          </p:nvPr>
        </p:nvSpPr>
        <p:spPr>
          <a:ln/>
        </p:spPr>
        <p:txBody>
          <a:bodyPr/>
          <a:lstStyle>
            <a:lvl1pPr>
              <a:defRPr/>
            </a:lvl1pPr>
          </a:lstStyle>
          <a:p>
            <a:pPr>
              <a:defRPr/>
            </a:pPr>
            <a:endParaRPr lang="en-US"/>
          </a:p>
        </p:txBody>
      </p:sp>
      <p:sp>
        <p:nvSpPr>
          <p:cNvPr id="4" name="Rectangle 6"/>
          <p:cNvSpPr txBox="1">
            <a:spLocks noGrp="1"/>
          </p:cNvSpPr>
          <p:nvPr>
            <p:ph type="sldNum" sz="quarter" idx="12"/>
          </p:nvPr>
        </p:nvSpPr>
        <p:spPr>
          <a:ln/>
        </p:spPr>
        <p:txBody>
          <a:bodyPr/>
          <a:lstStyle>
            <a:lvl1pPr>
              <a:defRPr/>
            </a:lvl1pPr>
          </a:lstStyle>
          <a:p>
            <a:pPr>
              <a:defRPr/>
            </a:pPr>
            <a:fld id="{1737C0C5-3B1B-4046-B948-2C333822EC0B}" type="slidenum">
              <a:rPr lang="en-US"/>
              <a:pPr>
                <a:defRPr/>
              </a:pPr>
              <a:t>‹#›</a:t>
            </a:fld>
            <a:endParaRPr lang="en-US"/>
          </a:p>
        </p:txBody>
      </p:sp>
    </p:spTree>
    <p:extLst>
      <p:ext uri="{BB962C8B-B14F-4D97-AF65-F5344CB8AC3E}">
        <p14:creationId xmlns:p14="http://schemas.microsoft.com/office/powerpoint/2010/main" val="3334315733"/>
      </p:ext>
    </p:extLst>
  </p:cSld>
  <p:clrMapOvr>
    <a:masterClrMapping/>
  </p:clrMapOvr>
  <p:transition/>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BE3A5152-0A42-C24E-A2A6-77A02C355110}" type="slidenum">
              <a:rPr lang="en-US"/>
              <a:pPr>
                <a:defRPr/>
              </a:pPr>
              <a:t>‹#›</a:t>
            </a:fld>
            <a:endParaRPr lang="en-US"/>
          </a:p>
        </p:txBody>
      </p:sp>
    </p:spTree>
    <p:extLst>
      <p:ext uri="{BB962C8B-B14F-4D97-AF65-F5344CB8AC3E}">
        <p14:creationId xmlns:p14="http://schemas.microsoft.com/office/powerpoint/2010/main" val="101953867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3242113A-6215-A945-A807-E190CAE356A2}" type="slidenum">
              <a:rPr lang="en-US"/>
              <a:pPr>
                <a:defRPr/>
              </a:pPr>
              <a:t>‹#›</a:t>
            </a:fld>
            <a:endParaRPr lang="en-US"/>
          </a:p>
        </p:txBody>
      </p:sp>
    </p:spTree>
    <p:extLst>
      <p:ext uri="{BB962C8B-B14F-4D97-AF65-F5344CB8AC3E}">
        <p14:creationId xmlns:p14="http://schemas.microsoft.com/office/powerpoint/2010/main" val="6514153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F2377A5-A232-4E40-857B-0F4B6811B797}" type="slidenum">
              <a:rPr lang="en-US"/>
              <a:pPr>
                <a:defRPr/>
              </a:pPr>
              <a:t>‹#›</a:t>
            </a:fld>
            <a:endParaRPr lang="en-US"/>
          </a:p>
        </p:txBody>
      </p:sp>
    </p:spTree>
    <p:extLst>
      <p:ext uri="{BB962C8B-B14F-4D97-AF65-F5344CB8AC3E}">
        <p14:creationId xmlns:p14="http://schemas.microsoft.com/office/powerpoint/2010/main" val="2417438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06CEECD0-CF72-A749-9C3D-B971973299EC}" type="slidenum">
              <a:rPr lang="en-US"/>
              <a:pPr>
                <a:defRPr/>
              </a:pPr>
              <a:t>‹#›</a:t>
            </a:fld>
            <a:endParaRPr lang="en-US"/>
          </a:p>
        </p:txBody>
      </p:sp>
    </p:spTree>
    <p:extLst>
      <p:ext uri="{BB962C8B-B14F-4D97-AF65-F5344CB8AC3E}">
        <p14:creationId xmlns:p14="http://schemas.microsoft.com/office/powerpoint/2010/main" val="49445906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A288712D-E128-5A4D-AECB-5B9228DA35F1}" type="slidenum">
              <a:rPr lang="en-US"/>
              <a:pPr>
                <a:defRPr/>
              </a:pPr>
              <a:t>‹#›</a:t>
            </a:fld>
            <a:endParaRPr lang="en-US"/>
          </a:p>
        </p:txBody>
      </p:sp>
    </p:spTree>
    <p:extLst>
      <p:ext uri="{BB962C8B-B14F-4D97-AF65-F5344CB8AC3E}">
        <p14:creationId xmlns:p14="http://schemas.microsoft.com/office/powerpoint/2010/main" val="83142603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27700B-D130-CB42-BB0D-D64CC0D46182}" type="slidenum">
              <a:rPr lang="en-US"/>
              <a:pPr>
                <a:defRPr/>
              </a:pPr>
              <a:t>‹#›</a:t>
            </a:fld>
            <a:endParaRPr lang="en-US"/>
          </a:p>
        </p:txBody>
      </p:sp>
    </p:spTree>
    <p:extLst>
      <p:ext uri="{BB962C8B-B14F-4D97-AF65-F5344CB8AC3E}">
        <p14:creationId xmlns:p14="http://schemas.microsoft.com/office/powerpoint/2010/main" val="304861568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567F98-A48D-D649-A6E9-8C404CC87D12}" type="slidenum">
              <a:rPr lang="en-US"/>
              <a:pPr>
                <a:defRPr/>
              </a:pPr>
              <a:t>‹#›</a:t>
            </a:fld>
            <a:endParaRPr lang="en-US"/>
          </a:p>
        </p:txBody>
      </p:sp>
    </p:spTree>
    <p:extLst>
      <p:ext uri="{BB962C8B-B14F-4D97-AF65-F5344CB8AC3E}">
        <p14:creationId xmlns:p14="http://schemas.microsoft.com/office/powerpoint/2010/main" val="281725143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A2C6165-D75D-E845-A361-E4700FCB6B02}" type="slidenum">
              <a:rPr lang="en-US"/>
              <a:pPr>
                <a:defRPr/>
              </a:pPr>
              <a:t>‹#›</a:t>
            </a:fld>
            <a:endParaRPr lang="en-US"/>
          </a:p>
        </p:txBody>
      </p:sp>
    </p:spTree>
    <p:extLst>
      <p:ext uri="{BB962C8B-B14F-4D97-AF65-F5344CB8AC3E}">
        <p14:creationId xmlns:p14="http://schemas.microsoft.com/office/powerpoint/2010/main" val="9511434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86EC189-33B1-2644-8640-1A3CA8A650C4}" type="slidenum">
              <a:rPr lang="en-US"/>
              <a:pPr>
                <a:defRPr/>
              </a:pPr>
              <a:t>‹#›</a:t>
            </a:fld>
            <a:endParaRPr lang="en-US"/>
          </a:p>
        </p:txBody>
      </p:sp>
    </p:spTree>
    <p:extLst>
      <p:ext uri="{BB962C8B-B14F-4D97-AF65-F5344CB8AC3E}">
        <p14:creationId xmlns:p14="http://schemas.microsoft.com/office/powerpoint/2010/main" val="312946966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23FDED8-7ADF-7E42-87C1-5E76D516EB54}" type="slidenum">
              <a:rPr lang="en-US"/>
              <a:pPr>
                <a:defRPr/>
              </a:pPr>
              <a:t>‹#›</a:t>
            </a:fld>
            <a:endParaRPr lang="en-US"/>
          </a:p>
        </p:txBody>
      </p:sp>
    </p:spTree>
    <p:extLst>
      <p:ext uri="{BB962C8B-B14F-4D97-AF65-F5344CB8AC3E}">
        <p14:creationId xmlns:p14="http://schemas.microsoft.com/office/powerpoint/2010/main" val="293234035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CD091E0-7675-D347-ABD5-F832B8706513}" type="slidenum">
              <a:rPr lang="en-US"/>
              <a:pPr>
                <a:defRPr/>
              </a:pPr>
              <a:t>‹#›</a:t>
            </a:fld>
            <a:endParaRPr lang="en-US"/>
          </a:p>
        </p:txBody>
      </p:sp>
    </p:spTree>
    <p:extLst>
      <p:ext uri="{BB962C8B-B14F-4D97-AF65-F5344CB8AC3E}">
        <p14:creationId xmlns:p14="http://schemas.microsoft.com/office/powerpoint/2010/main" val="28509273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BA2FB05-8B21-2242-94A4-F96ACA2D68F4}" type="slidenum">
              <a:rPr lang="en-US"/>
              <a:pPr>
                <a:defRPr/>
              </a:pPr>
              <a:t>‹#›</a:t>
            </a:fld>
            <a:endParaRPr lang="en-US"/>
          </a:p>
        </p:txBody>
      </p:sp>
    </p:spTree>
    <p:extLst>
      <p:ext uri="{BB962C8B-B14F-4D97-AF65-F5344CB8AC3E}">
        <p14:creationId xmlns:p14="http://schemas.microsoft.com/office/powerpoint/2010/main" val="182922743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086CAA0-A23F-C549-96D3-722F6863113E}" type="slidenum">
              <a:rPr lang="en-US"/>
              <a:pPr>
                <a:defRPr/>
              </a:pPr>
              <a:t>‹#›</a:t>
            </a:fld>
            <a:endParaRPr lang="en-US"/>
          </a:p>
        </p:txBody>
      </p:sp>
    </p:spTree>
    <p:extLst>
      <p:ext uri="{BB962C8B-B14F-4D97-AF65-F5344CB8AC3E}">
        <p14:creationId xmlns:p14="http://schemas.microsoft.com/office/powerpoint/2010/main" val="2271427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7D4FA38-07D1-024B-99A0-D481E3EE15CC}" type="slidenum">
              <a:rPr lang="en-US"/>
              <a:pPr>
                <a:defRPr/>
              </a:pPr>
              <a:t>‹#›</a:t>
            </a:fld>
            <a:endParaRPr lang="en-US"/>
          </a:p>
        </p:txBody>
      </p:sp>
    </p:spTree>
    <p:extLst>
      <p:ext uri="{BB962C8B-B14F-4D97-AF65-F5344CB8AC3E}">
        <p14:creationId xmlns:p14="http://schemas.microsoft.com/office/powerpoint/2010/main" val="38364767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50D58CC-95B5-004E-9E3C-8F30C8AF4847}" type="slidenum">
              <a:rPr lang="en-US"/>
              <a:pPr>
                <a:defRPr/>
              </a:pPr>
              <a:t>‹#›</a:t>
            </a:fld>
            <a:endParaRPr lang="en-US"/>
          </a:p>
        </p:txBody>
      </p:sp>
    </p:spTree>
    <p:extLst>
      <p:ext uri="{BB962C8B-B14F-4D97-AF65-F5344CB8AC3E}">
        <p14:creationId xmlns:p14="http://schemas.microsoft.com/office/powerpoint/2010/main" val="269827806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9280503-FF0A-7A45-80A4-7A12937B1FAE}" type="slidenum">
              <a:rPr lang="en-US"/>
              <a:pPr>
                <a:defRPr/>
              </a:pPr>
              <a:t>‹#›</a:t>
            </a:fld>
            <a:endParaRPr lang="en-US"/>
          </a:p>
        </p:txBody>
      </p:sp>
    </p:spTree>
    <p:extLst>
      <p:ext uri="{BB962C8B-B14F-4D97-AF65-F5344CB8AC3E}">
        <p14:creationId xmlns:p14="http://schemas.microsoft.com/office/powerpoint/2010/main" val="278843159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C32FE65-D231-C748-9D1C-F0D7EF65EF91}" type="slidenum">
              <a:rPr lang="en-US"/>
              <a:pPr>
                <a:defRPr/>
              </a:pPr>
              <a:t>‹#›</a:t>
            </a:fld>
            <a:endParaRPr lang="en-US"/>
          </a:p>
        </p:txBody>
      </p:sp>
    </p:spTree>
    <p:extLst>
      <p:ext uri="{BB962C8B-B14F-4D97-AF65-F5344CB8AC3E}">
        <p14:creationId xmlns:p14="http://schemas.microsoft.com/office/powerpoint/2010/main" val="300911097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289262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1317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4423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73843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84480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11806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24426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60D37DBE-A146-8149-AF80-3BC7928ECB90}" type="slidenum">
              <a:rPr lang="en-US"/>
              <a:pPr>
                <a:defRPr/>
              </a:pPr>
              <a:t>‹#›</a:t>
            </a:fld>
            <a:endParaRPr lang="en-US"/>
          </a:p>
        </p:txBody>
      </p:sp>
    </p:spTree>
    <p:extLst>
      <p:ext uri="{BB962C8B-B14F-4D97-AF65-F5344CB8AC3E}">
        <p14:creationId xmlns:p14="http://schemas.microsoft.com/office/powerpoint/2010/main" val="30819154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85437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192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10405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40213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98448192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48989312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392294791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854285540"/>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144554382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357923532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0ACBD3D-DBA3-FA4E-9B1F-79D20A418B1F}" type="slidenum">
              <a:rPr lang="en-US"/>
              <a:pPr>
                <a:defRPr/>
              </a:pPr>
              <a:t>‹#›</a:t>
            </a:fld>
            <a:endParaRPr lang="en-US"/>
          </a:p>
        </p:txBody>
      </p:sp>
    </p:spTree>
    <p:extLst>
      <p:ext uri="{BB962C8B-B14F-4D97-AF65-F5344CB8AC3E}">
        <p14:creationId xmlns:p14="http://schemas.microsoft.com/office/powerpoint/2010/main" val="31394378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3300705607"/>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2860325908"/>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1474861244"/>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322725375"/>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216373639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9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smtClean="0"/>
            </a:lvl1pPr>
          </a:lstStyle>
          <a:p>
            <a:pPr>
              <a:defRPr/>
            </a:pPr>
            <a:endParaRPr lang="en-US"/>
          </a:p>
        </p:txBody>
      </p:sp>
      <p:sp>
        <p:nvSpPr>
          <p:cNvPr id="28" name="Rectangle 28"/>
          <p:cNvSpPr>
            <a:spLocks noGrp="1" noChangeArrowheads="1"/>
          </p:cNvSpPr>
          <p:nvPr>
            <p:ph type="ftr" sz="quarter" idx="11"/>
          </p:nvPr>
        </p:nvSpPr>
        <p:spPr/>
        <p:txBody>
          <a:bodyPr/>
          <a:lstStyle>
            <a:lvl1pPr>
              <a:defRPr b="0" smtClean="0"/>
            </a:lvl1pPr>
          </a:lstStyle>
          <a:p>
            <a:pPr>
              <a:defRPr/>
            </a:pPr>
            <a:endParaRPr lang="en-US"/>
          </a:p>
        </p:txBody>
      </p:sp>
      <p:sp>
        <p:nvSpPr>
          <p:cNvPr id="29" name="Rectangle 29"/>
          <p:cNvSpPr>
            <a:spLocks noGrp="1" noChangeArrowheads="1"/>
          </p:cNvSpPr>
          <p:nvPr>
            <p:ph type="sldNum" sz="quarter" idx="12"/>
          </p:nvPr>
        </p:nvSpPr>
        <p:spPr/>
        <p:txBody>
          <a:bodyPr/>
          <a:lstStyle>
            <a:lvl1pPr>
              <a:defRPr b="0" smtClean="0"/>
            </a:lvl1pPr>
          </a:lstStyle>
          <a:p>
            <a:pPr>
              <a:defRPr/>
            </a:pPr>
            <a:fld id="{0ABCA24A-151F-3246-B13C-2F1ABE5C3C1F}" type="slidenum">
              <a:rPr lang="en-US"/>
              <a:pPr>
                <a:defRPr/>
              </a:pPr>
              <a:t>‹#›</a:t>
            </a:fld>
            <a:endParaRPr lang="en-US"/>
          </a:p>
        </p:txBody>
      </p:sp>
    </p:spTree>
    <p:extLst>
      <p:ext uri="{BB962C8B-B14F-4D97-AF65-F5344CB8AC3E}">
        <p14:creationId xmlns:p14="http://schemas.microsoft.com/office/powerpoint/2010/main" val="13507194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873E636-4236-D54A-BBA2-D28D3A40BB9A}" type="slidenum">
              <a:rPr lang="en-US"/>
              <a:pPr>
                <a:defRPr/>
              </a:pPr>
              <a:t>‹#›</a:t>
            </a:fld>
            <a:endParaRPr lang="en-US"/>
          </a:p>
        </p:txBody>
      </p:sp>
    </p:spTree>
    <p:extLst>
      <p:ext uri="{BB962C8B-B14F-4D97-AF65-F5344CB8AC3E}">
        <p14:creationId xmlns:p14="http://schemas.microsoft.com/office/powerpoint/2010/main" val="1642629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75BDAA1-501A-5C45-AF17-72F4331A7215}" type="slidenum">
              <a:rPr lang="en-US"/>
              <a:pPr>
                <a:defRPr/>
              </a:pPr>
              <a:t>‹#›</a:t>
            </a:fld>
            <a:endParaRPr lang="en-US"/>
          </a:p>
        </p:txBody>
      </p:sp>
    </p:spTree>
    <p:extLst>
      <p:ext uri="{BB962C8B-B14F-4D97-AF65-F5344CB8AC3E}">
        <p14:creationId xmlns:p14="http://schemas.microsoft.com/office/powerpoint/2010/main" val="10086281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3E3521D-252E-EF40-9128-780E196A0F0D}" type="slidenum">
              <a:rPr lang="en-US"/>
              <a:pPr>
                <a:defRPr/>
              </a:pPr>
              <a:t>‹#›</a:t>
            </a:fld>
            <a:endParaRPr lang="en-US"/>
          </a:p>
        </p:txBody>
      </p:sp>
    </p:spTree>
    <p:extLst>
      <p:ext uri="{BB962C8B-B14F-4D97-AF65-F5344CB8AC3E}">
        <p14:creationId xmlns:p14="http://schemas.microsoft.com/office/powerpoint/2010/main" val="21688581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7DE6677D-AC55-4F4A-B80D-FCB03A233257}" type="slidenum">
              <a:rPr lang="en-US"/>
              <a:pPr>
                <a:defRPr/>
              </a:pPr>
              <a:t>‹#›</a:t>
            </a:fld>
            <a:endParaRPr lang="en-US"/>
          </a:p>
        </p:txBody>
      </p:sp>
    </p:spTree>
    <p:extLst>
      <p:ext uri="{BB962C8B-B14F-4D97-AF65-F5344CB8AC3E}">
        <p14:creationId xmlns:p14="http://schemas.microsoft.com/office/powerpoint/2010/main" val="349626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94233A8-1F07-254C-BFBB-9AB069F7D523}" type="slidenum">
              <a:rPr lang="en-US"/>
              <a:pPr>
                <a:defRPr/>
              </a:pPr>
              <a:t>‹#›</a:t>
            </a:fld>
            <a:endParaRPr lang="en-US"/>
          </a:p>
        </p:txBody>
      </p:sp>
    </p:spTree>
    <p:extLst>
      <p:ext uri="{BB962C8B-B14F-4D97-AF65-F5344CB8AC3E}">
        <p14:creationId xmlns:p14="http://schemas.microsoft.com/office/powerpoint/2010/main" val="30755199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F9F938B-3539-B445-B203-241C2C09FF56}" type="slidenum">
              <a:rPr lang="en-US"/>
              <a:pPr>
                <a:defRPr/>
              </a:pPr>
              <a:t>‹#›</a:t>
            </a:fld>
            <a:endParaRPr lang="en-US"/>
          </a:p>
        </p:txBody>
      </p:sp>
    </p:spTree>
    <p:extLst>
      <p:ext uri="{BB962C8B-B14F-4D97-AF65-F5344CB8AC3E}">
        <p14:creationId xmlns:p14="http://schemas.microsoft.com/office/powerpoint/2010/main" val="11528997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2D1DC23D-7A43-2546-8A33-78C67123A491}" type="slidenum">
              <a:rPr lang="en-US"/>
              <a:pPr>
                <a:defRPr/>
              </a:pPr>
              <a:t>‹#›</a:t>
            </a:fld>
            <a:endParaRPr lang="en-US"/>
          </a:p>
        </p:txBody>
      </p:sp>
    </p:spTree>
    <p:extLst>
      <p:ext uri="{BB962C8B-B14F-4D97-AF65-F5344CB8AC3E}">
        <p14:creationId xmlns:p14="http://schemas.microsoft.com/office/powerpoint/2010/main" val="39946211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F866A32C-2652-5B49-8428-D82BF435D1D1}" type="slidenum">
              <a:rPr lang="en-US"/>
              <a:pPr>
                <a:defRPr/>
              </a:pPr>
              <a:t>‹#›</a:t>
            </a:fld>
            <a:endParaRPr lang="en-US"/>
          </a:p>
        </p:txBody>
      </p:sp>
    </p:spTree>
    <p:extLst>
      <p:ext uri="{BB962C8B-B14F-4D97-AF65-F5344CB8AC3E}">
        <p14:creationId xmlns:p14="http://schemas.microsoft.com/office/powerpoint/2010/main" val="4689765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1D48438-51FE-534E-8D28-FC438EA41AFB}" type="slidenum">
              <a:rPr lang="en-US"/>
              <a:pPr>
                <a:defRPr/>
              </a:pPr>
              <a:t>‹#›</a:t>
            </a:fld>
            <a:endParaRPr lang="en-US"/>
          </a:p>
        </p:txBody>
      </p:sp>
    </p:spTree>
    <p:extLst>
      <p:ext uri="{BB962C8B-B14F-4D97-AF65-F5344CB8AC3E}">
        <p14:creationId xmlns:p14="http://schemas.microsoft.com/office/powerpoint/2010/main" val="32458038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9039158-9207-D649-98CF-EAF3746FF4D5}" type="slidenum">
              <a:rPr lang="en-US"/>
              <a:pPr>
                <a:defRPr/>
              </a:pPr>
              <a:t>‹#›</a:t>
            </a:fld>
            <a:endParaRPr lang="en-US"/>
          </a:p>
        </p:txBody>
      </p:sp>
    </p:spTree>
    <p:extLst>
      <p:ext uri="{BB962C8B-B14F-4D97-AF65-F5344CB8AC3E}">
        <p14:creationId xmlns:p14="http://schemas.microsoft.com/office/powerpoint/2010/main" val="36829508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C91939B-9949-4E46-BF78-19108A7EA48D}" type="slidenum">
              <a:rPr lang="en-US"/>
              <a:pPr>
                <a:defRPr/>
              </a:pPr>
              <a:t>‹#›</a:t>
            </a:fld>
            <a:endParaRPr lang="en-US"/>
          </a:p>
        </p:txBody>
      </p:sp>
    </p:spTree>
    <p:extLst>
      <p:ext uri="{BB962C8B-B14F-4D97-AF65-F5344CB8AC3E}">
        <p14:creationId xmlns:p14="http://schemas.microsoft.com/office/powerpoint/2010/main" val="4163880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pPr>
                <a:defRPr/>
              </a:pPr>
              <a:t>‹#›</a:t>
            </a:fld>
            <a:endParaRPr lang="en-US"/>
          </a:p>
        </p:txBody>
      </p:sp>
    </p:spTree>
    <p:extLst>
      <p:ext uri="{BB962C8B-B14F-4D97-AF65-F5344CB8AC3E}">
        <p14:creationId xmlns:p14="http://schemas.microsoft.com/office/powerpoint/2010/main" val="1972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pPr>
                <a:defRPr/>
              </a:pPr>
              <a:t>‹#›</a:t>
            </a:fld>
            <a:endParaRPr lang="en-US"/>
          </a:p>
        </p:txBody>
      </p:sp>
    </p:spTree>
    <p:extLst>
      <p:ext uri="{BB962C8B-B14F-4D97-AF65-F5344CB8AC3E}">
        <p14:creationId xmlns:p14="http://schemas.microsoft.com/office/powerpoint/2010/main" val="2169670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pPr>
                <a:defRPr/>
              </a:pPr>
              <a:t>‹#›</a:t>
            </a:fld>
            <a:endParaRPr lang="en-US"/>
          </a:p>
        </p:txBody>
      </p:sp>
    </p:spTree>
    <p:extLst>
      <p:ext uri="{BB962C8B-B14F-4D97-AF65-F5344CB8AC3E}">
        <p14:creationId xmlns:p14="http://schemas.microsoft.com/office/powerpoint/2010/main" val="11033087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pPr>
                <a:defRPr/>
              </a:pPr>
              <a:t>‹#›</a:t>
            </a:fld>
            <a:endParaRPr lang="en-US"/>
          </a:p>
        </p:txBody>
      </p:sp>
    </p:spTree>
    <p:extLst>
      <p:ext uri="{BB962C8B-B14F-4D97-AF65-F5344CB8AC3E}">
        <p14:creationId xmlns:p14="http://schemas.microsoft.com/office/powerpoint/2010/main" val="87360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FDD793-563D-F844-AC97-BC76E78DFEF6}" type="slidenum">
              <a:rPr lang="en-US"/>
              <a:pPr>
                <a:defRPr/>
              </a:pPr>
              <a:t>‹#›</a:t>
            </a:fld>
            <a:endParaRPr lang="en-US"/>
          </a:p>
        </p:txBody>
      </p:sp>
    </p:spTree>
    <p:extLst>
      <p:ext uri="{BB962C8B-B14F-4D97-AF65-F5344CB8AC3E}">
        <p14:creationId xmlns:p14="http://schemas.microsoft.com/office/powerpoint/2010/main" val="1238904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9A4C680-AD3E-AD4D-83E4-4DF2CAD99A43}" type="slidenum">
              <a:rPr lang="en-US"/>
              <a:pPr>
                <a:defRPr/>
              </a:pPr>
              <a:t>‹#›</a:t>
            </a:fld>
            <a:endParaRPr lang="en-US"/>
          </a:p>
        </p:txBody>
      </p:sp>
    </p:spTree>
    <p:extLst>
      <p:ext uri="{BB962C8B-B14F-4D97-AF65-F5344CB8AC3E}">
        <p14:creationId xmlns:p14="http://schemas.microsoft.com/office/powerpoint/2010/main" val="28767009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pPr>
                <a:defRPr/>
              </a:pPr>
              <a:t>‹#›</a:t>
            </a:fld>
            <a:endParaRPr lang="en-US"/>
          </a:p>
        </p:txBody>
      </p:sp>
    </p:spTree>
    <p:extLst>
      <p:ext uri="{BB962C8B-B14F-4D97-AF65-F5344CB8AC3E}">
        <p14:creationId xmlns:p14="http://schemas.microsoft.com/office/powerpoint/2010/main" val="36318472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pPr>
                <a:defRPr/>
              </a:pPr>
              <a:t>‹#›</a:t>
            </a:fld>
            <a:endParaRPr lang="en-US"/>
          </a:p>
        </p:txBody>
      </p:sp>
    </p:spTree>
    <p:extLst>
      <p:ext uri="{BB962C8B-B14F-4D97-AF65-F5344CB8AC3E}">
        <p14:creationId xmlns:p14="http://schemas.microsoft.com/office/powerpoint/2010/main" val="37728086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pPr>
                <a:defRPr/>
              </a:pPr>
              <a:t>‹#›</a:t>
            </a:fld>
            <a:endParaRPr lang="en-US"/>
          </a:p>
        </p:txBody>
      </p:sp>
    </p:spTree>
    <p:extLst>
      <p:ext uri="{BB962C8B-B14F-4D97-AF65-F5344CB8AC3E}">
        <p14:creationId xmlns:p14="http://schemas.microsoft.com/office/powerpoint/2010/main" val="27744194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pPr>
                <a:defRPr/>
              </a:pPr>
              <a:t>‹#›</a:t>
            </a:fld>
            <a:endParaRPr lang="en-US"/>
          </a:p>
        </p:txBody>
      </p:sp>
    </p:spTree>
    <p:extLst>
      <p:ext uri="{BB962C8B-B14F-4D97-AF65-F5344CB8AC3E}">
        <p14:creationId xmlns:p14="http://schemas.microsoft.com/office/powerpoint/2010/main" val="35776447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pPr>
                <a:defRPr/>
              </a:pPr>
              <a:t>‹#›</a:t>
            </a:fld>
            <a:endParaRPr lang="en-US"/>
          </a:p>
        </p:txBody>
      </p:sp>
    </p:spTree>
    <p:extLst>
      <p:ext uri="{BB962C8B-B14F-4D97-AF65-F5344CB8AC3E}">
        <p14:creationId xmlns:p14="http://schemas.microsoft.com/office/powerpoint/2010/main" val="26523664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pPr>
                <a:defRPr/>
              </a:pPr>
              <a:t>‹#›</a:t>
            </a:fld>
            <a:endParaRPr lang="en-US"/>
          </a:p>
        </p:txBody>
      </p:sp>
    </p:spTree>
    <p:extLst>
      <p:ext uri="{BB962C8B-B14F-4D97-AF65-F5344CB8AC3E}">
        <p14:creationId xmlns:p14="http://schemas.microsoft.com/office/powerpoint/2010/main" val="9569357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pPr>
                <a:defRPr/>
              </a:pPr>
              <a:t>‹#›</a:t>
            </a:fld>
            <a:endParaRPr lang="en-US"/>
          </a:p>
        </p:txBody>
      </p:sp>
    </p:spTree>
    <p:extLst>
      <p:ext uri="{BB962C8B-B14F-4D97-AF65-F5344CB8AC3E}">
        <p14:creationId xmlns:p14="http://schemas.microsoft.com/office/powerpoint/2010/main" val="27833241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5AC00E-6662-ED43-8BBE-E4580E068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1361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96AFEE6-14D2-764F-9026-EAA1945BE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9259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AB1F2-EB20-7445-9018-4D3C7F2D14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105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EB98B9-4A52-2646-ADE4-520C15B537EE}" type="slidenum">
              <a:rPr lang="en-US"/>
              <a:pPr>
                <a:defRPr/>
              </a:pPr>
              <a:t>‹#›</a:t>
            </a:fld>
            <a:endParaRPr lang="en-US"/>
          </a:p>
        </p:txBody>
      </p:sp>
    </p:spTree>
    <p:extLst>
      <p:ext uri="{BB962C8B-B14F-4D97-AF65-F5344CB8AC3E}">
        <p14:creationId xmlns:p14="http://schemas.microsoft.com/office/powerpoint/2010/main" val="35963493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C244E56-C907-594D-9953-E14C09A03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40586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F79AC1A-3958-C840-B096-3440542E79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8258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1494D23-A2C6-C442-8C28-706175015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38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A839E7F-55EE-7044-9937-E4927CDF6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87722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1A1B5AF-7445-1341-9A76-8B42953B0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15870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C8E36A0-4B03-6148-B8E2-EED6DC5803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03220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7FA73F9-2105-5B43-9EE7-89B7A7BB7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5355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FA2D4CB-00FF-794D-B058-F9753000FF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8002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7724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314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1F36654-4C9F-A74C-A806-A82B9F60BF03}" type="slidenum">
              <a:rPr lang="en-US"/>
              <a:pPr>
                <a:defRPr/>
              </a:pPr>
              <a:t>‹#›</a:t>
            </a:fld>
            <a:endParaRPr lang="en-US"/>
          </a:p>
        </p:txBody>
      </p:sp>
    </p:spTree>
    <p:extLst>
      <p:ext uri="{BB962C8B-B14F-4D97-AF65-F5344CB8AC3E}">
        <p14:creationId xmlns:p14="http://schemas.microsoft.com/office/powerpoint/2010/main" val="14356588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7551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0580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5484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062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6030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0352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4926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5482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3989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E589F53-74CE-FF41-94AE-FB6BBE5098FA}" type="slidenum">
              <a:rPr lang="en-GB"/>
              <a:pPr>
                <a:defRPr/>
              </a:pPr>
              <a:t>‹#›</a:t>
            </a:fld>
            <a:endParaRPr lang="en-GB"/>
          </a:p>
        </p:txBody>
      </p:sp>
    </p:spTree>
    <p:extLst>
      <p:ext uri="{BB962C8B-B14F-4D97-AF65-F5344CB8AC3E}">
        <p14:creationId xmlns:p14="http://schemas.microsoft.com/office/powerpoint/2010/main" val="845286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903989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05F294-3061-874D-B4D5-5CEE379AD266}" type="slidenum">
              <a:rPr lang="en-GB"/>
              <a:pPr>
                <a:defRPr/>
              </a:pPr>
              <a:t>‹#›</a:t>
            </a:fld>
            <a:endParaRPr lang="en-GB"/>
          </a:p>
        </p:txBody>
      </p:sp>
    </p:spTree>
    <p:extLst>
      <p:ext uri="{BB962C8B-B14F-4D97-AF65-F5344CB8AC3E}">
        <p14:creationId xmlns:p14="http://schemas.microsoft.com/office/powerpoint/2010/main" val="15951344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8593D04-A23E-F34E-B633-AA88B1648BB5}" type="slidenum">
              <a:rPr lang="en-GB"/>
              <a:pPr>
                <a:defRPr/>
              </a:pPr>
              <a:t>‹#›</a:t>
            </a:fld>
            <a:endParaRPr lang="en-GB"/>
          </a:p>
        </p:txBody>
      </p:sp>
    </p:spTree>
    <p:extLst>
      <p:ext uri="{BB962C8B-B14F-4D97-AF65-F5344CB8AC3E}">
        <p14:creationId xmlns:p14="http://schemas.microsoft.com/office/powerpoint/2010/main" val="33886887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9FEFEA6-7EB2-9844-B4CB-D1A5B231B083}" type="slidenum">
              <a:rPr lang="en-GB"/>
              <a:pPr>
                <a:defRPr/>
              </a:pPr>
              <a:t>‹#›</a:t>
            </a:fld>
            <a:endParaRPr lang="en-GB"/>
          </a:p>
        </p:txBody>
      </p:sp>
    </p:spTree>
    <p:extLst>
      <p:ext uri="{BB962C8B-B14F-4D97-AF65-F5344CB8AC3E}">
        <p14:creationId xmlns:p14="http://schemas.microsoft.com/office/powerpoint/2010/main" val="30726702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F79D22-656D-6247-85B2-5DA6F1361E9D}" type="slidenum">
              <a:rPr lang="en-GB"/>
              <a:pPr>
                <a:defRPr/>
              </a:pPr>
              <a:t>‹#›</a:t>
            </a:fld>
            <a:endParaRPr lang="en-GB"/>
          </a:p>
        </p:txBody>
      </p:sp>
    </p:spTree>
    <p:extLst>
      <p:ext uri="{BB962C8B-B14F-4D97-AF65-F5344CB8AC3E}">
        <p14:creationId xmlns:p14="http://schemas.microsoft.com/office/powerpoint/2010/main" val="3063287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7AD175-E808-8E41-BD88-1BB32DCFDC68}" type="slidenum">
              <a:rPr lang="en-GB"/>
              <a:pPr>
                <a:defRPr/>
              </a:pPr>
              <a:t>‹#›</a:t>
            </a:fld>
            <a:endParaRPr lang="en-GB"/>
          </a:p>
        </p:txBody>
      </p:sp>
    </p:spTree>
    <p:extLst>
      <p:ext uri="{BB962C8B-B14F-4D97-AF65-F5344CB8AC3E}">
        <p14:creationId xmlns:p14="http://schemas.microsoft.com/office/powerpoint/2010/main" val="20697161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491F74-E644-3341-8EA2-6A9CA4915298}" type="slidenum">
              <a:rPr lang="en-GB"/>
              <a:pPr>
                <a:defRPr/>
              </a:pPr>
              <a:t>‹#›</a:t>
            </a:fld>
            <a:endParaRPr lang="en-GB"/>
          </a:p>
        </p:txBody>
      </p:sp>
    </p:spTree>
    <p:extLst>
      <p:ext uri="{BB962C8B-B14F-4D97-AF65-F5344CB8AC3E}">
        <p14:creationId xmlns:p14="http://schemas.microsoft.com/office/powerpoint/2010/main" val="36388308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432DFD-054D-2A40-B480-BA5C5ADAA699}" type="slidenum">
              <a:rPr lang="en-GB"/>
              <a:pPr>
                <a:defRPr/>
              </a:pPr>
              <a:t>‹#›</a:t>
            </a:fld>
            <a:endParaRPr lang="en-GB"/>
          </a:p>
        </p:txBody>
      </p:sp>
    </p:spTree>
    <p:extLst>
      <p:ext uri="{BB962C8B-B14F-4D97-AF65-F5344CB8AC3E}">
        <p14:creationId xmlns:p14="http://schemas.microsoft.com/office/powerpoint/2010/main" val="4221523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9CDAD3A-B727-114F-B534-ADE7F4AC44DF}" type="slidenum">
              <a:rPr lang="en-GB"/>
              <a:pPr>
                <a:defRPr/>
              </a:pPr>
              <a:t>‹#›</a:t>
            </a:fld>
            <a:endParaRPr lang="en-GB"/>
          </a:p>
        </p:txBody>
      </p:sp>
    </p:spTree>
    <p:extLst>
      <p:ext uri="{BB962C8B-B14F-4D97-AF65-F5344CB8AC3E}">
        <p14:creationId xmlns:p14="http://schemas.microsoft.com/office/powerpoint/2010/main" val="5980567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386342-5E4A-DF4F-AA87-1A3AD7415B7F}" type="slidenum">
              <a:rPr lang="en-GB"/>
              <a:pPr>
                <a:defRPr/>
              </a:pPr>
              <a:t>‹#›</a:t>
            </a:fld>
            <a:endParaRPr lang="en-GB"/>
          </a:p>
        </p:txBody>
      </p:sp>
    </p:spTree>
    <p:extLst>
      <p:ext uri="{BB962C8B-B14F-4D97-AF65-F5344CB8AC3E}">
        <p14:creationId xmlns:p14="http://schemas.microsoft.com/office/powerpoint/2010/main" val="30633648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62F1E4-65A0-A14F-B879-606C4D9E517A}" type="slidenum">
              <a:rPr lang="en-GB"/>
              <a:pPr>
                <a:defRPr/>
              </a:pPr>
              <a:t>‹#›</a:t>
            </a:fld>
            <a:endParaRPr lang="en-GB"/>
          </a:p>
        </p:txBody>
      </p:sp>
    </p:spTree>
    <p:extLst>
      <p:ext uri="{BB962C8B-B14F-4D97-AF65-F5344CB8AC3E}">
        <p14:creationId xmlns:p14="http://schemas.microsoft.com/office/powerpoint/2010/main" val="2221579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08226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C30AC9D4-6B35-5A4B-99A4-EB27EE677175}" type="slidenum">
              <a:rPr lang="en-US"/>
              <a:pPr>
                <a:defRPr/>
              </a:pPr>
              <a:t>‹#›</a:t>
            </a:fld>
            <a:endParaRPr lang="en-US"/>
          </a:p>
        </p:txBody>
      </p:sp>
    </p:spTree>
    <p:extLst>
      <p:ext uri="{BB962C8B-B14F-4D97-AF65-F5344CB8AC3E}">
        <p14:creationId xmlns:p14="http://schemas.microsoft.com/office/powerpoint/2010/main" val="1048239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742802B-1BF5-7E4F-8469-57E78961A3C6}" type="slidenum">
              <a:rPr lang="en-US"/>
              <a:pPr>
                <a:defRPr/>
              </a:pPr>
              <a:t>‹#›</a:t>
            </a:fld>
            <a:endParaRPr lang="en-US"/>
          </a:p>
        </p:txBody>
      </p:sp>
    </p:spTree>
    <p:extLst>
      <p:ext uri="{BB962C8B-B14F-4D97-AF65-F5344CB8AC3E}">
        <p14:creationId xmlns:p14="http://schemas.microsoft.com/office/powerpoint/2010/main" val="6125690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C5737C9-0619-3147-BF35-A6643820223D}" type="slidenum">
              <a:rPr lang="en-US"/>
              <a:pPr>
                <a:defRPr/>
              </a:pPr>
              <a:t>‹#›</a:t>
            </a:fld>
            <a:endParaRPr lang="en-US"/>
          </a:p>
        </p:txBody>
      </p:sp>
    </p:spTree>
    <p:extLst>
      <p:ext uri="{BB962C8B-B14F-4D97-AF65-F5344CB8AC3E}">
        <p14:creationId xmlns:p14="http://schemas.microsoft.com/office/powerpoint/2010/main" val="16345716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A66BFE8-FCB6-2649-A62B-A88C3BF3533B}" type="slidenum">
              <a:rPr lang="en-US"/>
              <a:pPr>
                <a:defRPr/>
              </a:pPr>
              <a:t>‹#›</a:t>
            </a:fld>
            <a:endParaRPr lang="en-US"/>
          </a:p>
        </p:txBody>
      </p:sp>
    </p:spTree>
    <p:extLst>
      <p:ext uri="{BB962C8B-B14F-4D97-AF65-F5344CB8AC3E}">
        <p14:creationId xmlns:p14="http://schemas.microsoft.com/office/powerpoint/2010/main" val="32445661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B37774A-63A6-1C48-B7A9-8B7BD2B86F20}" type="slidenum">
              <a:rPr lang="en-US"/>
              <a:pPr>
                <a:defRPr/>
              </a:pPr>
              <a:t>‹#›</a:t>
            </a:fld>
            <a:endParaRPr lang="en-US"/>
          </a:p>
        </p:txBody>
      </p:sp>
    </p:spTree>
    <p:extLst>
      <p:ext uri="{BB962C8B-B14F-4D97-AF65-F5344CB8AC3E}">
        <p14:creationId xmlns:p14="http://schemas.microsoft.com/office/powerpoint/2010/main" val="21043266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CB5ADDC-0207-A34E-8D52-E3911FE72253}" type="slidenum">
              <a:rPr lang="en-US"/>
              <a:pPr>
                <a:defRPr/>
              </a:pPr>
              <a:t>‹#›</a:t>
            </a:fld>
            <a:endParaRPr lang="en-US"/>
          </a:p>
        </p:txBody>
      </p:sp>
    </p:spTree>
    <p:extLst>
      <p:ext uri="{BB962C8B-B14F-4D97-AF65-F5344CB8AC3E}">
        <p14:creationId xmlns:p14="http://schemas.microsoft.com/office/powerpoint/2010/main" val="731207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B692002-4E4B-CA43-8527-19779F6061D0}" type="slidenum">
              <a:rPr lang="en-US"/>
              <a:pPr>
                <a:defRPr/>
              </a:pPr>
              <a:t>‹#›</a:t>
            </a:fld>
            <a:endParaRPr lang="en-US"/>
          </a:p>
        </p:txBody>
      </p:sp>
    </p:spTree>
    <p:extLst>
      <p:ext uri="{BB962C8B-B14F-4D97-AF65-F5344CB8AC3E}">
        <p14:creationId xmlns:p14="http://schemas.microsoft.com/office/powerpoint/2010/main" val="9632033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3D7EA5F-661B-7044-AB43-EF034A1D8C36}" type="slidenum">
              <a:rPr lang="en-US"/>
              <a:pPr>
                <a:defRPr/>
              </a:pPr>
              <a:t>‹#›</a:t>
            </a:fld>
            <a:endParaRPr lang="en-US"/>
          </a:p>
        </p:txBody>
      </p:sp>
    </p:spTree>
    <p:extLst>
      <p:ext uri="{BB962C8B-B14F-4D97-AF65-F5344CB8AC3E}">
        <p14:creationId xmlns:p14="http://schemas.microsoft.com/office/powerpoint/2010/main" val="40523946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474A1E3-F2AC-3C44-8164-E02CBE419911}" type="slidenum">
              <a:rPr lang="en-US"/>
              <a:pPr>
                <a:defRPr/>
              </a:pPr>
              <a:t>‹#›</a:t>
            </a:fld>
            <a:endParaRPr lang="en-US"/>
          </a:p>
        </p:txBody>
      </p:sp>
    </p:spTree>
    <p:extLst>
      <p:ext uri="{BB962C8B-B14F-4D97-AF65-F5344CB8AC3E}">
        <p14:creationId xmlns:p14="http://schemas.microsoft.com/office/powerpoint/2010/main" val="36995042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846905B-26DF-B146-831F-27907325C9D4}" type="slidenum">
              <a:rPr lang="en-US"/>
              <a:pPr>
                <a:defRPr/>
              </a:pPr>
              <a:t>‹#›</a:t>
            </a:fld>
            <a:endParaRPr lang="en-US"/>
          </a:p>
        </p:txBody>
      </p:sp>
    </p:spTree>
    <p:extLst>
      <p:ext uri="{BB962C8B-B14F-4D97-AF65-F5344CB8AC3E}">
        <p14:creationId xmlns:p14="http://schemas.microsoft.com/office/powerpoint/2010/main" val="3188923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076353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20B4759-55FA-BB4C-A163-9E7E88A3A664}" type="slidenum">
              <a:rPr lang="en-US"/>
              <a:pPr>
                <a:defRPr/>
              </a:pPr>
              <a:t>‹#›</a:t>
            </a:fld>
            <a:endParaRPr lang="en-US"/>
          </a:p>
        </p:txBody>
      </p:sp>
    </p:spTree>
    <p:extLst>
      <p:ext uri="{BB962C8B-B14F-4D97-AF65-F5344CB8AC3E}">
        <p14:creationId xmlns:p14="http://schemas.microsoft.com/office/powerpoint/2010/main" val="2895785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3510949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7942302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13280852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39779219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1A8856C1-A471-CA42-AF8F-4C1534F5EE4E}" type="slidenum">
              <a:rPr lang="en-US"/>
              <a:pPr>
                <a:defRPr/>
              </a:pPr>
              <a:t>‹#›</a:t>
            </a:fld>
            <a:endParaRPr lang="en-US"/>
          </a:p>
        </p:txBody>
      </p:sp>
    </p:spTree>
    <p:extLst>
      <p:ext uri="{BB962C8B-B14F-4D97-AF65-F5344CB8AC3E}">
        <p14:creationId xmlns:p14="http://schemas.microsoft.com/office/powerpoint/2010/main" val="39394057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E1F3C9-95CE-6B44-B1A8-DD08676BB0DC}" type="slidenum">
              <a:rPr lang="en-US"/>
              <a:pPr>
                <a:defRPr/>
              </a:pPr>
              <a:t>‹#›</a:t>
            </a:fld>
            <a:endParaRPr lang="en-US"/>
          </a:p>
        </p:txBody>
      </p:sp>
    </p:spTree>
    <p:extLst>
      <p:ext uri="{BB962C8B-B14F-4D97-AF65-F5344CB8AC3E}">
        <p14:creationId xmlns:p14="http://schemas.microsoft.com/office/powerpoint/2010/main" val="16263650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6D221D99-EFD9-CA4B-A279-749F85F25922}" type="slidenum">
              <a:rPr lang="en-US"/>
              <a:pPr>
                <a:defRPr/>
              </a:pPr>
              <a:t>‹#›</a:t>
            </a:fld>
            <a:endParaRPr lang="en-US"/>
          </a:p>
        </p:txBody>
      </p:sp>
    </p:spTree>
    <p:extLst>
      <p:ext uri="{BB962C8B-B14F-4D97-AF65-F5344CB8AC3E}">
        <p14:creationId xmlns:p14="http://schemas.microsoft.com/office/powerpoint/2010/main" val="27668794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BEAE24A-3D96-4147-9AF1-F4536DE6F002}" type="slidenum">
              <a:rPr lang="en-US"/>
              <a:pPr>
                <a:defRPr/>
              </a:pPr>
              <a:t>‹#›</a:t>
            </a:fld>
            <a:endParaRPr lang="en-US"/>
          </a:p>
        </p:txBody>
      </p:sp>
    </p:spTree>
    <p:extLst>
      <p:ext uri="{BB962C8B-B14F-4D97-AF65-F5344CB8AC3E}">
        <p14:creationId xmlns:p14="http://schemas.microsoft.com/office/powerpoint/2010/main" val="7022541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1C9B53-6ABE-A84C-92DB-81019BBECCDA}" type="slidenum">
              <a:rPr lang="en-US"/>
              <a:pPr>
                <a:defRPr/>
              </a:pPr>
              <a:t>‹#›</a:t>
            </a:fld>
            <a:endParaRPr lang="en-US"/>
          </a:p>
        </p:txBody>
      </p:sp>
    </p:spTree>
    <p:extLst>
      <p:ext uri="{BB962C8B-B14F-4D97-AF65-F5344CB8AC3E}">
        <p14:creationId xmlns:p14="http://schemas.microsoft.com/office/powerpoint/2010/main" val="3784257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082757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4D5B507-C0E2-5846-9973-8B4D45209F71}" type="slidenum">
              <a:rPr lang="en-US"/>
              <a:pPr>
                <a:defRPr/>
              </a:pPr>
              <a:t>‹#›</a:t>
            </a:fld>
            <a:endParaRPr lang="en-US"/>
          </a:p>
        </p:txBody>
      </p:sp>
    </p:spTree>
    <p:extLst>
      <p:ext uri="{BB962C8B-B14F-4D97-AF65-F5344CB8AC3E}">
        <p14:creationId xmlns:p14="http://schemas.microsoft.com/office/powerpoint/2010/main" val="30362294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DDA8AA0-5675-4F4E-B391-3BD57C450654}" type="slidenum">
              <a:rPr lang="en-US"/>
              <a:pPr>
                <a:defRPr/>
              </a:pPr>
              <a:t>‹#›</a:t>
            </a:fld>
            <a:endParaRPr lang="en-US"/>
          </a:p>
        </p:txBody>
      </p:sp>
    </p:spTree>
    <p:extLst>
      <p:ext uri="{BB962C8B-B14F-4D97-AF65-F5344CB8AC3E}">
        <p14:creationId xmlns:p14="http://schemas.microsoft.com/office/powerpoint/2010/main" val="3263019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B6D0555-3B17-434A-81F6-AF6DD7DFD8C7}" type="slidenum">
              <a:rPr lang="en-US"/>
              <a:pPr>
                <a:defRPr/>
              </a:pPr>
              <a:t>‹#›</a:t>
            </a:fld>
            <a:endParaRPr lang="en-US"/>
          </a:p>
        </p:txBody>
      </p:sp>
    </p:spTree>
    <p:extLst>
      <p:ext uri="{BB962C8B-B14F-4D97-AF65-F5344CB8AC3E}">
        <p14:creationId xmlns:p14="http://schemas.microsoft.com/office/powerpoint/2010/main" val="5598748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F31F7E6-FC4F-1941-90C9-451C5FA6EFDD}" type="slidenum">
              <a:rPr lang="en-US"/>
              <a:pPr>
                <a:defRPr/>
              </a:pPr>
              <a:t>‹#›</a:t>
            </a:fld>
            <a:endParaRPr lang="en-US"/>
          </a:p>
        </p:txBody>
      </p:sp>
    </p:spTree>
    <p:extLst>
      <p:ext uri="{BB962C8B-B14F-4D97-AF65-F5344CB8AC3E}">
        <p14:creationId xmlns:p14="http://schemas.microsoft.com/office/powerpoint/2010/main" val="7735854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789687D-DE90-694D-AE52-1DAF5084EDB4}" type="slidenum">
              <a:rPr lang="en-US"/>
              <a:pPr>
                <a:defRPr/>
              </a:pPr>
              <a:t>‹#›</a:t>
            </a:fld>
            <a:endParaRPr lang="en-US"/>
          </a:p>
        </p:txBody>
      </p:sp>
    </p:spTree>
    <p:extLst>
      <p:ext uri="{BB962C8B-B14F-4D97-AF65-F5344CB8AC3E}">
        <p14:creationId xmlns:p14="http://schemas.microsoft.com/office/powerpoint/2010/main" val="5787375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0DEF4DD-849C-664D-BCD0-99F6051AF114}" type="slidenum">
              <a:rPr lang="en-US"/>
              <a:pPr>
                <a:defRPr/>
              </a:pPr>
              <a:t>‹#›</a:t>
            </a:fld>
            <a:endParaRPr lang="en-US"/>
          </a:p>
        </p:txBody>
      </p:sp>
    </p:spTree>
    <p:extLst>
      <p:ext uri="{BB962C8B-B14F-4D97-AF65-F5344CB8AC3E}">
        <p14:creationId xmlns:p14="http://schemas.microsoft.com/office/powerpoint/2010/main" val="41278030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1AF0BCC-79D1-C54E-9E93-D024D3076CDB}" type="slidenum">
              <a:rPr lang="en-US"/>
              <a:pPr>
                <a:defRPr/>
              </a:pPr>
              <a:t>‹#›</a:t>
            </a:fld>
            <a:endParaRPr lang="en-US"/>
          </a:p>
        </p:txBody>
      </p:sp>
    </p:spTree>
    <p:extLst>
      <p:ext uri="{BB962C8B-B14F-4D97-AF65-F5344CB8AC3E}">
        <p14:creationId xmlns:p14="http://schemas.microsoft.com/office/powerpoint/2010/main" val="9674307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77DCEA-B4B4-6C4A-A482-1F2F9174C976}" type="slidenum">
              <a:rPr lang="en-US"/>
              <a:pPr>
                <a:defRPr/>
              </a:pPr>
              <a:t>‹#›</a:t>
            </a:fld>
            <a:endParaRPr lang="en-US"/>
          </a:p>
        </p:txBody>
      </p:sp>
    </p:spTree>
    <p:extLst>
      <p:ext uri="{BB962C8B-B14F-4D97-AF65-F5344CB8AC3E}">
        <p14:creationId xmlns:p14="http://schemas.microsoft.com/office/powerpoint/2010/main" val="1070652127"/>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6A69AF-6C20-5B4C-8224-C74C98718BE9}" type="slidenum">
              <a:rPr lang="en-US"/>
              <a:pPr>
                <a:defRPr/>
              </a:pPr>
              <a:t>‹#›</a:t>
            </a:fld>
            <a:endParaRPr lang="en-US"/>
          </a:p>
        </p:txBody>
      </p:sp>
    </p:spTree>
    <p:extLst>
      <p:ext uri="{BB962C8B-B14F-4D97-AF65-F5344CB8AC3E}">
        <p14:creationId xmlns:p14="http://schemas.microsoft.com/office/powerpoint/2010/main" val="114452648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85129A8-B3D1-D64A-972E-EA0F7859E69E}" type="slidenum">
              <a:rPr lang="en-US"/>
              <a:pPr>
                <a:defRPr/>
              </a:pPr>
              <a:t>‹#›</a:t>
            </a:fld>
            <a:endParaRPr lang="en-US"/>
          </a:p>
        </p:txBody>
      </p:sp>
    </p:spTree>
    <p:extLst>
      <p:ext uri="{BB962C8B-B14F-4D97-AF65-F5344CB8AC3E}">
        <p14:creationId xmlns:p14="http://schemas.microsoft.com/office/powerpoint/2010/main" val="34262607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46598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0F0C67-7C19-DF48-A65A-087027478DAF}" type="slidenum">
              <a:rPr lang="en-US"/>
              <a:pPr>
                <a:defRPr/>
              </a:pPr>
              <a:t>‹#›</a:t>
            </a:fld>
            <a:endParaRPr lang="en-US"/>
          </a:p>
        </p:txBody>
      </p:sp>
    </p:spTree>
    <p:extLst>
      <p:ext uri="{BB962C8B-B14F-4D97-AF65-F5344CB8AC3E}">
        <p14:creationId xmlns:p14="http://schemas.microsoft.com/office/powerpoint/2010/main" val="194219830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5986DB-E326-2241-A433-324F9E8D502F}" type="slidenum">
              <a:rPr lang="en-US"/>
              <a:pPr>
                <a:defRPr/>
              </a:pPr>
              <a:t>‹#›</a:t>
            </a:fld>
            <a:endParaRPr lang="en-US"/>
          </a:p>
        </p:txBody>
      </p:sp>
    </p:spTree>
    <p:extLst>
      <p:ext uri="{BB962C8B-B14F-4D97-AF65-F5344CB8AC3E}">
        <p14:creationId xmlns:p14="http://schemas.microsoft.com/office/powerpoint/2010/main" val="250484548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CC93401-97E4-5F4E-B4C4-B0738783629C}" type="slidenum">
              <a:rPr lang="en-US"/>
              <a:pPr>
                <a:defRPr/>
              </a:pPr>
              <a:t>‹#›</a:t>
            </a:fld>
            <a:endParaRPr lang="en-US"/>
          </a:p>
        </p:txBody>
      </p:sp>
    </p:spTree>
    <p:extLst>
      <p:ext uri="{BB962C8B-B14F-4D97-AF65-F5344CB8AC3E}">
        <p14:creationId xmlns:p14="http://schemas.microsoft.com/office/powerpoint/2010/main" val="2626882116"/>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C0F05C3-6428-CA4F-B7BF-0B2B07C979FE}" type="slidenum">
              <a:rPr lang="en-US"/>
              <a:pPr>
                <a:defRPr/>
              </a:pPr>
              <a:t>‹#›</a:t>
            </a:fld>
            <a:endParaRPr lang="en-US"/>
          </a:p>
        </p:txBody>
      </p:sp>
    </p:spTree>
    <p:extLst>
      <p:ext uri="{BB962C8B-B14F-4D97-AF65-F5344CB8AC3E}">
        <p14:creationId xmlns:p14="http://schemas.microsoft.com/office/powerpoint/2010/main" val="230402415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2DBB994-B56D-9140-AA73-4A1A94327C27}" type="slidenum">
              <a:rPr lang="en-US"/>
              <a:pPr>
                <a:defRPr/>
              </a:pPr>
              <a:t>‹#›</a:t>
            </a:fld>
            <a:endParaRPr lang="en-US"/>
          </a:p>
        </p:txBody>
      </p:sp>
    </p:spTree>
    <p:extLst>
      <p:ext uri="{BB962C8B-B14F-4D97-AF65-F5344CB8AC3E}">
        <p14:creationId xmlns:p14="http://schemas.microsoft.com/office/powerpoint/2010/main" val="295416116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A50D375-5741-9443-B03C-B06AF5F799F8}" type="slidenum">
              <a:rPr lang="en-US"/>
              <a:pPr>
                <a:defRPr/>
              </a:pPr>
              <a:t>‹#›</a:t>
            </a:fld>
            <a:endParaRPr lang="en-US"/>
          </a:p>
        </p:txBody>
      </p:sp>
    </p:spTree>
    <p:extLst>
      <p:ext uri="{BB962C8B-B14F-4D97-AF65-F5344CB8AC3E}">
        <p14:creationId xmlns:p14="http://schemas.microsoft.com/office/powerpoint/2010/main" val="391238571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72EA32-E73B-684A-A838-65C1F67B9874}" type="slidenum">
              <a:rPr lang="en-US"/>
              <a:pPr>
                <a:defRPr/>
              </a:pPr>
              <a:t>‹#›</a:t>
            </a:fld>
            <a:endParaRPr lang="en-US"/>
          </a:p>
        </p:txBody>
      </p:sp>
    </p:spTree>
    <p:extLst>
      <p:ext uri="{BB962C8B-B14F-4D97-AF65-F5344CB8AC3E}">
        <p14:creationId xmlns:p14="http://schemas.microsoft.com/office/powerpoint/2010/main" val="91103347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3902993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41832049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434905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369793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8870819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pPr>
                <a:defRPr/>
              </a:pPr>
              <a:t>‹#›</a:t>
            </a:fld>
            <a:endParaRPr lang="en-US"/>
          </a:p>
        </p:txBody>
      </p:sp>
    </p:spTree>
    <p:extLst>
      <p:ext uri="{BB962C8B-B14F-4D97-AF65-F5344CB8AC3E}">
        <p14:creationId xmlns:p14="http://schemas.microsoft.com/office/powerpoint/2010/main" val="34554369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pPr>
                <a:defRPr/>
              </a:pPr>
              <a:t>‹#›</a:t>
            </a:fld>
            <a:endParaRPr lang="en-US"/>
          </a:p>
        </p:txBody>
      </p:sp>
    </p:spTree>
    <p:extLst>
      <p:ext uri="{BB962C8B-B14F-4D97-AF65-F5344CB8AC3E}">
        <p14:creationId xmlns:p14="http://schemas.microsoft.com/office/powerpoint/2010/main" val="22719286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pPr>
                <a:defRPr/>
              </a:pPr>
              <a:t>‹#›</a:t>
            </a:fld>
            <a:endParaRPr lang="en-US"/>
          </a:p>
        </p:txBody>
      </p:sp>
    </p:spTree>
    <p:extLst>
      <p:ext uri="{BB962C8B-B14F-4D97-AF65-F5344CB8AC3E}">
        <p14:creationId xmlns:p14="http://schemas.microsoft.com/office/powerpoint/2010/main" val="30655568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6375227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pPr>
                <a:defRPr/>
              </a:pPr>
              <a:t>‹#›</a:t>
            </a:fld>
            <a:endParaRPr lang="en-US"/>
          </a:p>
        </p:txBody>
      </p:sp>
    </p:spTree>
    <p:extLst>
      <p:ext uri="{BB962C8B-B14F-4D97-AF65-F5344CB8AC3E}">
        <p14:creationId xmlns:p14="http://schemas.microsoft.com/office/powerpoint/2010/main" val="2010485607"/>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pPr>
                <a:defRPr/>
              </a:pPr>
              <a:t>‹#›</a:t>
            </a:fld>
            <a:endParaRPr lang="en-US"/>
          </a:p>
        </p:txBody>
      </p:sp>
    </p:spTree>
    <p:extLst>
      <p:ext uri="{BB962C8B-B14F-4D97-AF65-F5344CB8AC3E}">
        <p14:creationId xmlns:p14="http://schemas.microsoft.com/office/powerpoint/2010/main" val="21906779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pPr>
                <a:defRPr/>
              </a:pPr>
              <a:t>‹#›</a:t>
            </a:fld>
            <a:endParaRPr lang="en-US"/>
          </a:p>
        </p:txBody>
      </p:sp>
    </p:spTree>
    <p:extLst>
      <p:ext uri="{BB962C8B-B14F-4D97-AF65-F5344CB8AC3E}">
        <p14:creationId xmlns:p14="http://schemas.microsoft.com/office/powerpoint/2010/main" val="15577835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pPr>
                <a:defRPr/>
              </a:pPr>
              <a:t>‹#›</a:t>
            </a:fld>
            <a:endParaRPr lang="en-US"/>
          </a:p>
        </p:txBody>
      </p:sp>
    </p:spTree>
    <p:extLst>
      <p:ext uri="{BB962C8B-B14F-4D97-AF65-F5344CB8AC3E}">
        <p14:creationId xmlns:p14="http://schemas.microsoft.com/office/powerpoint/2010/main" val="29455086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pPr>
                <a:defRPr/>
              </a:pPr>
              <a:t>‹#›</a:t>
            </a:fld>
            <a:endParaRPr lang="en-US"/>
          </a:p>
        </p:txBody>
      </p:sp>
    </p:spTree>
    <p:extLst>
      <p:ext uri="{BB962C8B-B14F-4D97-AF65-F5344CB8AC3E}">
        <p14:creationId xmlns:p14="http://schemas.microsoft.com/office/powerpoint/2010/main" val="4280580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15491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3"/>
          <p:cNvSpPr>
            <a:spLocks noGrp="1" noChangeArrowheads="1"/>
          </p:cNvSpPr>
          <p:nvPr>
            <p:ph type="subTitle" idx="1"/>
          </p:nvPr>
        </p:nvSpPr>
        <p:spPr>
          <a:xfrm>
            <a:off x="2133600" y="3886200"/>
            <a:ext cx="6400800" cy="1752600"/>
          </a:xfrm>
        </p:spPr>
        <p:txBody>
          <a:bodyPr/>
          <a:lstStyle>
            <a:lvl1pPr marL="0" indent="0" algn="ctr">
              <a:buFont typeface="Wingdings" pitchFamily="-112"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4DD33B-A59D-E64F-863A-DCB64AFEF09E}" type="slidenum">
              <a:rPr lang="en-US"/>
              <a:pPr>
                <a:defRPr/>
              </a:pPr>
              <a:t>‹#›</a:t>
            </a:fld>
            <a:endParaRPr lang="en-US"/>
          </a:p>
        </p:txBody>
      </p:sp>
    </p:spTree>
    <p:extLst>
      <p:ext uri="{BB962C8B-B14F-4D97-AF65-F5344CB8AC3E}">
        <p14:creationId xmlns:p14="http://schemas.microsoft.com/office/powerpoint/2010/main" val="28541516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7CECCA-41AA-284B-A03B-26F6DDD3CFE4}" type="slidenum">
              <a:rPr lang="en-US"/>
              <a:pPr>
                <a:defRPr/>
              </a:pPr>
              <a:t>‹#›</a:t>
            </a:fld>
            <a:endParaRPr lang="en-US"/>
          </a:p>
        </p:txBody>
      </p:sp>
    </p:spTree>
    <p:extLst>
      <p:ext uri="{BB962C8B-B14F-4D97-AF65-F5344CB8AC3E}">
        <p14:creationId xmlns:p14="http://schemas.microsoft.com/office/powerpoint/2010/main" val="17895832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4A2BC0-8DBD-A940-B690-2FAC138F5C41}" type="slidenum">
              <a:rPr lang="en-US"/>
              <a:pPr>
                <a:defRPr/>
              </a:pPr>
              <a:t>‹#›</a:t>
            </a:fld>
            <a:endParaRPr lang="en-US"/>
          </a:p>
        </p:txBody>
      </p:sp>
    </p:spTree>
    <p:extLst>
      <p:ext uri="{BB962C8B-B14F-4D97-AF65-F5344CB8AC3E}">
        <p14:creationId xmlns:p14="http://schemas.microsoft.com/office/powerpoint/2010/main" val="23110213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956599-810B-A542-80CB-ED9821555DA6}" type="slidenum">
              <a:rPr lang="en-US"/>
              <a:pPr>
                <a:defRPr/>
              </a:pPr>
              <a:t>‹#›</a:t>
            </a:fld>
            <a:endParaRPr lang="en-US"/>
          </a:p>
        </p:txBody>
      </p:sp>
    </p:spTree>
    <p:extLst>
      <p:ext uri="{BB962C8B-B14F-4D97-AF65-F5344CB8AC3E}">
        <p14:creationId xmlns:p14="http://schemas.microsoft.com/office/powerpoint/2010/main" val="13095521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D56E10-E1B5-AE46-85EB-AD8BBD831192}" type="slidenum">
              <a:rPr lang="en-US"/>
              <a:pPr>
                <a:defRPr/>
              </a:pPr>
              <a:t>‹#›</a:t>
            </a:fld>
            <a:endParaRPr lang="en-US"/>
          </a:p>
        </p:txBody>
      </p:sp>
    </p:spTree>
    <p:extLst>
      <p:ext uri="{BB962C8B-B14F-4D97-AF65-F5344CB8AC3E}">
        <p14:creationId xmlns:p14="http://schemas.microsoft.com/office/powerpoint/2010/main" val="4204747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4D1226-FDD6-E344-91AA-EEC1B3693028}" type="slidenum">
              <a:rPr lang="en-US"/>
              <a:pPr>
                <a:defRPr/>
              </a:pPr>
              <a:t>‹#›</a:t>
            </a:fld>
            <a:endParaRPr lang="en-US"/>
          </a:p>
        </p:txBody>
      </p:sp>
    </p:spTree>
    <p:extLst>
      <p:ext uri="{BB962C8B-B14F-4D97-AF65-F5344CB8AC3E}">
        <p14:creationId xmlns:p14="http://schemas.microsoft.com/office/powerpoint/2010/main" val="36601565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9EC09A-F1D4-BC46-8B4E-1C49969BED72}" type="slidenum">
              <a:rPr lang="en-US"/>
              <a:pPr>
                <a:defRPr/>
              </a:pPr>
              <a:t>‹#›</a:t>
            </a:fld>
            <a:endParaRPr lang="en-US"/>
          </a:p>
        </p:txBody>
      </p:sp>
    </p:spTree>
    <p:extLst>
      <p:ext uri="{BB962C8B-B14F-4D97-AF65-F5344CB8AC3E}">
        <p14:creationId xmlns:p14="http://schemas.microsoft.com/office/powerpoint/2010/main" val="9115956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9A4BCB-C821-0343-8E88-88C5A28C2AB6}" type="slidenum">
              <a:rPr lang="en-US"/>
              <a:pPr>
                <a:defRPr/>
              </a:pPr>
              <a:t>‹#›</a:t>
            </a:fld>
            <a:endParaRPr lang="en-US"/>
          </a:p>
        </p:txBody>
      </p:sp>
    </p:spTree>
    <p:extLst>
      <p:ext uri="{BB962C8B-B14F-4D97-AF65-F5344CB8AC3E}">
        <p14:creationId xmlns:p14="http://schemas.microsoft.com/office/powerpoint/2010/main" val="28711776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AE29B-9567-3848-9F57-E689A1A11971}" type="slidenum">
              <a:rPr lang="en-US"/>
              <a:pPr>
                <a:defRPr/>
              </a:pPr>
              <a:t>‹#›</a:t>
            </a:fld>
            <a:endParaRPr lang="en-US"/>
          </a:p>
        </p:txBody>
      </p:sp>
    </p:spTree>
    <p:extLst>
      <p:ext uri="{BB962C8B-B14F-4D97-AF65-F5344CB8AC3E}">
        <p14:creationId xmlns:p14="http://schemas.microsoft.com/office/powerpoint/2010/main" val="42504871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0B3DE-C615-284B-85B9-5E119A42D391}" type="slidenum">
              <a:rPr lang="en-US"/>
              <a:pPr>
                <a:defRPr/>
              </a:pPr>
              <a:t>‹#›</a:t>
            </a:fld>
            <a:endParaRPr lang="en-US"/>
          </a:p>
        </p:txBody>
      </p:sp>
    </p:spTree>
    <p:extLst>
      <p:ext uri="{BB962C8B-B14F-4D97-AF65-F5344CB8AC3E}">
        <p14:creationId xmlns:p14="http://schemas.microsoft.com/office/powerpoint/2010/main" val="262685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F0B00A0-4047-0045-AC75-723ED1B6D6AC}" type="slidenum">
              <a:rPr lang="en-US"/>
              <a:pPr>
                <a:defRPr/>
              </a:pPr>
              <a:t>‹#›</a:t>
            </a:fld>
            <a:endParaRPr lang="en-US"/>
          </a:p>
        </p:txBody>
      </p:sp>
    </p:spTree>
    <p:extLst>
      <p:ext uri="{BB962C8B-B14F-4D97-AF65-F5344CB8AC3E}">
        <p14:creationId xmlns:p14="http://schemas.microsoft.com/office/powerpoint/2010/main" val="364612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645775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BA1B67-938B-A244-9835-56965F3E9C35}" type="slidenum">
              <a:rPr lang="en-US"/>
              <a:pPr>
                <a:defRPr/>
              </a:pPr>
              <a:t>‹#›</a:t>
            </a:fld>
            <a:endParaRPr lang="en-US"/>
          </a:p>
        </p:txBody>
      </p:sp>
    </p:spTree>
    <p:extLst>
      <p:ext uri="{BB962C8B-B14F-4D97-AF65-F5344CB8AC3E}">
        <p14:creationId xmlns:p14="http://schemas.microsoft.com/office/powerpoint/2010/main" val="16825094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7891320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05895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4931652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9727877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8721406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6353023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986082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7749779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461952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73828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3575337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08664791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0822796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3625287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5615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95912580"/>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74028577"/>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582433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301432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2847957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16574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2040046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57695032"/>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864184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1687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3251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45955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5/10/19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2760918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5/10/19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397467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5/10/19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2075443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5/10/19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393133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C8EE490-2504-8144-84F6-D47FE3604BB0}" type="slidenum">
              <a:rPr lang="en-US"/>
              <a:pPr>
                <a:defRPr/>
              </a:pPr>
              <a:t>‹#›</a:t>
            </a:fld>
            <a:endParaRPr lang="en-US"/>
          </a:p>
        </p:txBody>
      </p:sp>
    </p:spTree>
    <p:extLst>
      <p:ext uri="{BB962C8B-B14F-4D97-AF65-F5344CB8AC3E}">
        <p14:creationId xmlns:p14="http://schemas.microsoft.com/office/powerpoint/2010/main" val="3387181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5/10/19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3899257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5/10/19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1387019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5/10/19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1400699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5/10/19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2568865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5/10/19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3234094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5/10/19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1454153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5/10/19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3301252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56160400"/>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77819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676053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84D4E0F-B99F-AD46-8CF7-DE1430DE63F2}" type="slidenum">
              <a:rPr lang="en-US"/>
              <a:pPr>
                <a:defRPr/>
              </a:pPr>
              <a:t>‹#›</a:t>
            </a:fld>
            <a:endParaRPr lang="en-US"/>
          </a:p>
        </p:txBody>
      </p:sp>
    </p:spTree>
    <p:extLst>
      <p:ext uri="{BB962C8B-B14F-4D97-AF65-F5344CB8AC3E}">
        <p14:creationId xmlns:p14="http://schemas.microsoft.com/office/powerpoint/2010/main" val="1179595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56430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03497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7947438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5642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10383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809524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40266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55890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45292042"/>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557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6ED21CF-CD50-C443-8694-1DB10327668C}" type="slidenum">
              <a:rPr lang="en-US"/>
              <a:pPr>
                <a:defRPr/>
              </a:pPr>
              <a:t>‹#›</a:t>
            </a:fld>
            <a:endParaRPr lang="en-US"/>
          </a:p>
        </p:txBody>
      </p:sp>
    </p:spTree>
    <p:extLst>
      <p:ext uri="{BB962C8B-B14F-4D97-AF65-F5344CB8AC3E}">
        <p14:creationId xmlns:p14="http://schemas.microsoft.com/office/powerpoint/2010/main" val="1486917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5395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5060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877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353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56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9863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0997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7685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845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41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13BA5FE-692C-B94C-9A47-5C67A7ED7458}" type="slidenum">
              <a:rPr lang="en-US"/>
              <a:pPr>
                <a:defRPr/>
              </a:pPr>
              <a:t>‹#›</a:t>
            </a:fld>
            <a:endParaRPr lang="en-US"/>
          </a:p>
        </p:txBody>
      </p:sp>
    </p:spTree>
    <p:extLst>
      <p:ext uri="{BB962C8B-B14F-4D97-AF65-F5344CB8AC3E}">
        <p14:creationId xmlns:p14="http://schemas.microsoft.com/office/powerpoint/2010/main" val="1348887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690942362"/>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373900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50133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49762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08897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16393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917045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925959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3095604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86395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CD055B7-B219-7443-92B3-8FD5E82F87D6}" type="slidenum">
              <a:rPr lang="en-US"/>
              <a:pPr>
                <a:defRPr/>
              </a:pPr>
              <a:t>‹#›</a:t>
            </a:fld>
            <a:endParaRPr lang="en-US"/>
          </a:p>
        </p:txBody>
      </p:sp>
    </p:spTree>
    <p:extLst>
      <p:ext uri="{BB962C8B-B14F-4D97-AF65-F5344CB8AC3E}">
        <p14:creationId xmlns:p14="http://schemas.microsoft.com/office/powerpoint/2010/main" val="14613914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3790754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286000"/>
            <a:ext cx="7772400" cy="1143000"/>
          </a:xfrm>
        </p:spPr>
        <p:txBody>
          <a:bodyPr/>
          <a:lstStyle>
            <a:lvl1pPr algn="r">
              <a:defRPr/>
            </a:lvl1pPr>
          </a:lstStyle>
          <a:p>
            <a:r>
              <a:rPr lang="en-US"/>
              <a:t>Click to edit Master title style</a:t>
            </a:r>
          </a:p>
        </p:txBody>
      </p:sp>
      <p:sp>
        <p:nvSpPr>
          <p:cNvPr id="19459" name="Rectangle 3"/>
          <p:cNvSpPr>
            <a:spLocks noGrp="1" noChangeArrowheads="1"/>
          </p:cNvSpPr>
          <p:nvPr>
            <p:ph type="subTitle" idx="1"/>
          </p:nvPr>
        </p:nvSpPr>
        <p:spPr>
          <a:xfrm>
            <a:off x="2057400" y="3810000"/>
            <a:ext cx="6400800" cy="1752600"/>
          </a:xfrm>
        </p:spPr>
        <p:txBody>
          <a:bodyPr/>
          <a:lstStyle>
            <a:lvl1pPr marL="0" indent="0" algn="r">
              <a:buFont typeface="Wingdings" pitchFamily="24"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8EA7B3-66BE-7A48-91DD-A1A64A7D3201}" type="slidenum">
              <a:rPr lang="en-US"/>
              <a:pPr>
                <a:defRPr/>
              </a:pPr>
              <a:t>‹#›</a:t>
            </a:fld>
            <a:endParaRPr lang="en-US"/>
          </a:p>
        </p:txBody>
      </p:sp>
    </p:spTree>
    <p:extLst>
      <p:ext uri="{BB962C8B-B14F-4D97-AF65-F5344CB8AC3E}">
        <p14:creationId xmlns:p14="http://schemas.microsoft.com/office/powerpoint/2010/main" val="1466293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749570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52120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44863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15176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86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73358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68947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0525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F9B013-1FEC-7F4F-944B-13C28DB852ED}" type="slidenum">
              <a:rPr lang="en-US"/>
              <a:pPr>
                <a:defRPr/>
              </a:pPr>
              <a:t>‹#›</a:t>
            </a:fld>
            <a:endParaRPr lang="en-US"/>
          </a:p>
        </p:txBody>
      </p:sp>
    </p:spTree>
    <p:extLst>
      <p:ext uri="{BB962C8B-B14F-4D97-AF65-F5344CB8AC3E}">
        <p14:creationId xmlns:p14="http://schemas.microsoft.com/office/powerpoint/2010/main" val="1785413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7957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81050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69234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78775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5809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1695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5072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5/10/19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95920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5/10/19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806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5/10/19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216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5.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5" Type="http://schemas.openxmlformats.org/officeDocument/2006/relationships/theme" Target="../theme/theme24.xml"/><Relationship Id="rId4"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5.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theme" Target="../theme/theme26.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6.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7.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5"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smtClean="0">
                <a:latin typeface="Times New Roman" charset="0"/>
              </a:defRPr>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smtClean="0">
                <a:latin typeface="Times New Roman" charset="0"/>
              </a:defRPr>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atin typeface="Times New Roman" charset="0"/>
              </a:defRPr>
            </a:lvl1pPr>
          </a:lstStyle>
          <a:p>
            <a:pPr>
              <a:defRPr/>
            </a:pPr>
            <a:fld id="{DA11BE53-BF00-9D49-B2BD-6E2BDCA072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3"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5/10/19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99226418"/>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10/05/19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85246554"/>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06868069"/>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 id="2147484713" r:id="rId12"/>
    <p:sldLayoutId id="21474847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sp>
          <p:nvSpPr>
            <p:cNvPr id="307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Tahoma" charset="0"/>
              </a:defRPr>
            </a:lvl1pPr>
          </a:lstStyle>
          <a:p>
            <a:pPr>
              <a:defRPr/>
            </a:pPr>
            <a:fld id="{CB055B06-449B-4E44-B403-3A77D033D443}" type="slidenum">
              <a:rPr lang="en-US"/>
              <a:pPr>
                <a:defRPr/>
              </a:pPr>
              <a:t>‹#›</a:t>
            </a:fld>
            <a:endParaRPr lang="en-US"/>
          </a:p>
        </p:txBody>
      </p:sp>
    </p:spTree>
    <p:extLst>
      <p:ext uri="{BB962C8B-B14F-4D97-AF65-F5344CB8AC3E}">
        <p14:creationId xmlns:p14="http://schemas.microsoft.com/office/powerpoint/2010/main" val="3301425078"/>
      </p:ext>
    </p:extLst>
  </p:cSld>
  <p:clrMap bg1="dk2" tx1="lt1" bg2="dk1" tx2="lt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7107" name="Rectangle 3"/>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66E2E78A-13FF-704B-BF15-F22D93CC08C6}" type="slidenum">
              <a:rPr lang="en-US"/>
              <a:pPr>
                <a:defRPr/>
              </a:pPr>
              <a:t>‹#›</a:t>
            </a:fld>
            <a:endParaRPr lang="en-US"/>
          </a:p>
        </p:txBody>
      </p:sp>
    </p:spTree>
    <p:extLst>
      <p:ext uri="{BB962C8B-B14F-4D97-AF65-F5344CB8AC3E}">
        <p14:creationId xmlns:p14="http://schemas.microsoft.com/office/powerpoint/2010/main" val="265006170"/>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charset="0"/>
        <a:buChar char="•"/>
        <a:defRPr lang="en-US" sz="3200">
          <a:solidFill>
            <a:srgbClr val="000000"/>
          </a:solidFill>
          <a:latin typeface="Trebuchet MS"/>
          <a:ea typeface="Osaka"/>
          <a:cs typeface="Osaka"/>
        </a:defRPr>
      </a:lvl1pPr>
      <a:lvl2pPr marL="742950" lvl="1" indent="-285750" algn="l" rtl="0" eaLnBrk="0" fontAlgn="base" hangingPunct="0">
        <a:spcBef>
          <a:spcPts val="700"/>
        </a:spcBef>
        <a:spcAft>
          <a:spcPct val="0"/>
        </a:spcAft>
        <a:buSzPct val="100000"/>
        <a:buFont typeface="Times" charset="0"/>
        <a:buChar char="•"/>
        <a:defRPr lang="en-US" sz="2800">
          <a:solidFill>
            <a:srgbClr val="000000"/>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charset="0"/>
        <a:buChar char="•"/>
        <a:defRPr lang="en-US" sz="2400">
          <a:solidFill>
            <a:srgbClr val="000000"/>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9pPr>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Times New Roman" charset="0"/>
              </a:defRPr>
            </a:lvl1pPr>
          </a:lstStyle>
          <a:p>
            <a:pPr>
              <a:defRPr/>
            </a:pPr>
            <a:endParaRPr lang="en-US"/>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Times New Roman" charset="0"/>
              </a:defRPr>
            </a:lvl1pPr>
          </a:lstStyle>
          <a:p>
            <a:pPr>
              <a:defRPr/>
            </a:pPr>
            <a:endParaRPr lang="en-US"/>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defRPr>
            </a:lvl1pPr>
          </a:lstStyle>
          <a:p>
            <a:pPr>
              <a:defRPr/>
            </a:pPr>
            <a:fld id="{EDC3FF86-53B4-C642-A7DB-0E6C4247A80D}" type="slidenum">
              <a:rPr lang="en-US"/>
              <a:pPr>
                <a:defRPr/>
              </a:pPr>
              <a:t>‹#›</a:t>
            </a:fld>
            <a:endParaRPr lang="en-US"/>
          </a:p>
        </p:txBody>
      </p:sp>
    </p:spTree>
    <p:extLst>
      <p:ext uri="{BB962C8B-B14F-4D97-AF65-F5344CB8AC3E}">
        <p14:creationId xmlns:p14="http://schemas.microsoft.com/office/powerpoint/2010/main" val="20548496"/>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a:defRPr/>
            </a:pPr>
            <a:endParaRPr lang="en-US">
              <a:solidFill>
                <a:srgbClr val="000000"/>
              </a:solidFill>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a:defRPr/>
            </a:pPr>
            <a:endParaRPr lang="en-US">
              <a:solidFill>
                <a:srgbClr val="000000"/>
              </a:solidFill>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FA1989C-F57D-554A-83B4-2E679066501A}"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44301413"/>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a:defRPr/>
            </a:pPr>
            <a:fld id="{78A1280F-381E-F64C-992E-E836F593C6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19119619"/>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6" name="Oval 7"/>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4" name="Oval 17"/>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smtClean="0">
                <a:latin typeface="Times New Roman" charset="0"/>
              </a:defRPr>
            </a:lvl1pPr>
          </a:lstStyle>
          <a:p>
            <a:pPr>
              <a:defRPr/>
            </a:pPr>
            <a:endParaRPr lang="en-US"/>
          </a:p>
        </p:txBody>
      </p:sp>
      <p:sp>
        <p:nvSpPr>
          <p:cNvPr id="28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smtClean="0">
                <a:latin typeface="Times New Roman" charset="0"/>
              </a:defRPr>
            </a:lvl1pPr>
          </a:lstStyle>
          <a:p>
            <a:pPr>
              <a:defRPr/>
            </a:pPr>
            <a:endParaRPr lang="en-US"/>
          </a:p>
        </p:txBody>
      </p:sp>
      <p:sp>
        <p:nvSpPr>
          <p:cNvPr id="28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smtClean="0">
                <a:latin typeface="Times New Roman" charset="0"/>
              </a:defRPr>
            </a:lvl1pPr>
          </a:lstStyle>
          <a:p>
            <a:pPr>
              <a:defRPr/>
            </a:pPr>
            <a:fld id="{5ED50ACB-93E2-C54C-AAA5-7EB1A016BE51}" type="slidenum">
              <a:rPr lang="en-US"/>
              <a:pPr>
                <a:defRPr/>
              </a:pPr>
              <a:t>‹#›</a:t>
            </a:fld>
            <a:endParaRPr lang="en-US"/>
          </a:p>
        </p:txBody>
      </p:sp>
    </p:spTree>
    <p:extLst>
      <p:ext uri="{BB962C8B-B14F-4D97-AF65-F5344CB8AC3E}">
        <p14:creationId xmlns:p14="http://schemas.microsoft.com/office/powerpoint/2010/main" val="4273715865"/>
      </p:ext>
    </p:extLst>
  </p:cSld>
  <p:clrMap bg1="dk2" tx1="lt1" bg2="dk1"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52DC43F-DABC-4B40-AB0A-1DC51B83F9F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58390891"/>
      </p:ext>
    </p:extLst>
  </p:cSld>
  <p:clrMap bg1="dk2" tx1="lt1" bg2="dk1" tx2="lt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610"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861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latin typeface="Tahoma" charset="0"/>
              </a:defRPr>
            </a:lvl1pPr>
          </a:lstStyle>
          <a:p>
            <a:pPr>
              <a:defRPr/>
            </a:pPr>
            <a:fld id="{5A7127EF-DCAE-7D45-B29C-2600B1E547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36"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8C66B686-435E-5440-BDE0-73B37C474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598296"/>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344475"/>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8CB82EF-95DD-CE44-ABD2-D6B4B66BE2C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2614097"/>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9319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latin typeface="Tahoma" charset="0"/>
              </a:defRPr>
            </a:lvl1pPr>
          </a:lstStyle>
          <a:p>
            <a:pPr>
              <a:defRPr/>
            </a:pPr>
            <a:fld id="{66D2C33B-BB3C-974C-B9A2-8E2B72C306E5}" type="slidenum">
              <a:rPr lang="en-US"/>
              <a:pPr>
                <a:defRPr/>
              </a:pPr>
              <a:t>‹#›</a:t>
            </a:fld>
            <a:endParaRPr lang="en-US"/>
          </a:p>
        </p:txBody>
      </p:sp>
    </p:spTree>
    <p:extLst>
      <p:ext uri="{BB962C8B-B14F-4D97-AF65-F5344CB8AC3E}">
        <p14:creationId xmlns:p14="http://schemas.microsoft.com/office/powerpoint/2010/main" val="2291163780"/>
      </p:ext>
    </p:extLst>
  </p:cSld>
  <p:clrMap bg1="dk2" tx1="lt1" bg2="dk1" tx2="lt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86FD2F2-B644-2E46-85B3-4C0C36E4737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9700877"/>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2D725F9B-58DD-5A47-ACF6-01D2BFF7FFB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2014171"/>
      </p:ext>
    </p:extLst>
  </p:cSld>
  <p:clrMap bg1="dk2" tx1="lt1" bg2="dk1" tx2="lt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864E62D-4DC5-4742-B7FA-F93E58FA6AB6}" type="slidenum">
              <a:rPr lang="en-US"/>
              <a:pPr>
                <a:defRPr/>
              </a:pPr>
              <a:t>‹#›</a:t>
            </a:fld>
            <a:endParaRPr lang="en-US"/>
          </a:p>
        </p:txBody>
      </p:sp>
    </p:spTree>
    <p:extLst>
      <p:ext uri="{BB962C8B-B14F-4D97-AF65-F5344CB8AC3E}">
        <p14:creationId xmlns:p14="http://schemas.microsoft.com/office/powerpoint/2010/main" val="380559408"/>
      </p:ext>
    </p:extLst>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eaLnBrk="1" hangingPunct="1">
              <a:defRPr/>
            </a:pPr>
            <a:fld id="{F977E131-AB2E-9647-87C5-FB4A0E169196}" type="slidenum">
              <a:rPr lang="en-US">
                <a:ea typeface="ＭＳ Ｐゴシック" charset="0"/>
                <a:cs typeface="ＭＳ Ｐゴシック" charset="0"/>
              </a:rPr>
              <a:pPr eaLnBrk="1" hangingPunct="1">
                <a:defRPr/>
              </a:pPr>
              <a:t>‹#›</a:t>
            </a:fld>
            <a:endParaRPr lang="en-US">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428313"/>
      </p:ext>
    </p:extLst>
  </p:cSld>
  <p:clrMap bg1="dk2" tx1="lt1" bg2="dk1" tx2="lt2" accent1="accent1" accent2="accent2" accent3="accent3" accent4="accent4" accent5="accent5" accent6="accent6" hlink="hlink" folHlink="folHlink"/>
  <p:sldLayoutIdLst>
    <p:sldLayoutId id="2147484877"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089997F2-88BE-AC41-BFA6-CEA22EF614D3}"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598260045"/>
      </p:ext>
    </p:extLst>
  </p:cSld>
  <p:clrMap bg1="lt1" tx1="dk1" bg2="lt2" tx2="dk2" accent1="accent1" accent2="accent2" accent3="accent3" accent4="accent4" accent5="accent5" accent6="accent6" hlink="hlink" folHlink="folHlink"/>
  <p:sldLayoutIdLst>
    <p:sldLayoutId id="214748487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50778582"/>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3272869"/>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a:noFill/>
          </a:ln>
          <a:effectLst>
            <a:outerShdw blurRad="50800" dist="126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a:noFill/>
          </a:ln>
          <a:effectLst>
            <a:outerShdw blurRad="508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Times New Roman" charset="0"/>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Times New Roman" charset="0"/>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A44BD3AA-94D1-8848-A86D-6A02075FC047}" type="slidenum">
              <a:rPr lang="en-US"/>
              <a:pPr>
                <a:defRPr/>
              </a:pPr>
              <a:t>‹#›</a:t>
            </a:fld>
            <a:endParaRPr lang="en-US"/>
          </a:p>
        </p:txBody>
      </p:sp>
    </p:spTree>
    <p:extLst>
      <p:ext uri="{BB962C8B-B14F-4D97-AF65-F5344CB8AC3E}">
        <p14:creationId xmlns:p14="http://schemas.microsoft.com/office/powerpoint/2010/main" val="3101782781"/>
      </p:ext>
    </p:extLst>
  </p:cSld>
  <p:clrMap bg1="dk2" tx1="lt1" bg2="dk1" tx2="lt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2pPr>
      <a:lvl3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3pPr>
      <a:lvl4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4pPr>
      <a:lvl5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5pPr>
      <a:lvl6pPr marL="4572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6pPr>
      <a:lvl7pPr marL="9144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7pPr>
      <a:lvl8pPr marL="13716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8pPr>
      <a:lvl9pPr marL="18288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cs typeface="+mn-cs"/>
        </a:defRPr>
      </a:lvl5pPr>
      <a:lvl6pPr marL="25146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6pPr>
      <a:lvl7pPr marL="29718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7pPr>
      <a:lvl8pPr marL="34290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8pPr>
      <a:lvl9pPr marL="38862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eaLnBrk="1" hangingPunct="1">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ea typeface="ＭＳ Ｐゴシック" charset="0"/>
              </a:rPr>
              <a:pPr eaLnBrk="1" hangingPunct="1"/>
              <a:t>‹#›</a:t>
            </a:fld>
            <a:endParaRPr lang="en-US">
              <a:ea typeface="ＭＳ Ｐゴシック" charset="0"/>
            </a:endParaRPr>
          </a:p>
        </p:txBody>
      </p:sp>
    </p:spTree>
    <p:extLst>
      <p:ext uri="{BB962C8B-B14F-4D97-AF65-F5344CB8AC3E}">
        <p14:creationId xmlns:p14="http://schemas.microsoft.com/office/powerpoint/2010/main" val="2896905213"/>
      </p:ext>
    </p:extLst>
  </p:cSld>
  <p:clrMap bg1="lt1" tx1="dk1" bg2="lt2" tx2="dk2" accent1="accent1" accent2="accent2" accent3="accent3" accent4="accent4" accent5="accent5" accent6="accent6" hlink="hlink" folHlink="folHlink"/>
  <p:sldLayoutIdLst>
    <p:sldLayoutId id="2147484905" r:id="rId1"/>
    <p:sldLayoutId id="2147484906" r:id="rId2"/>
    <p:sldLayoutId id="2147484907" r:id="rId3"/>
    <p:sldLayoutId id="2147484908" r:id="rId4"/>
    <p:sldLayoutId id="2147484909" r:id="rId5"/>
    <p:sldLayoutId id="2147484910" r:id="rId6"/>
    <p:sldLayoutId id="2147484911" r:id="rId7"/>
    <p:sldLayoutId id="2147484912" r:id="rId8"/>
    <p:sldLayoutId id="2147484913" r:id="rId9"/>
    <p:sldLayoutId id="2147484914" r:id="rId10"/>
    <p:sldLayoutId id="21474849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02999261"/>
      </p:ext>
    </p:extLst>
  </p:cSld>
  <p:clrMap bg1="dk2" tx1="lt1" bg2="dk1" tx2="lt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5/10/19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213410095"/>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grpSp>
      </p:grpSp>
    </p:spTree>
    <p:extLst>
      <p:ext uri="{BB962C8B-B14F-4D97-AF65-F5344CB8AC3E}">
        <p14:creationId xmlns:p14="http://schemas.microsoft.com/office/powerpoint/2010/main" val="170363151"/>
      </p:ext>
    </p:extLst>
  </p:cSld>
  <p:clrMap bg1="dk2" tx1="lt1" bg2="dk1" tx2="lt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A7695569-1AAD-8B4C-B621-0A5B4ED4ECA9}"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47471459"/>
      </p:ext>
    </p:extLst>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10/05/19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18960650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Times New Roman" charset="0"/>
                <a:cs typeface="MS Pゴシック" charset="0"/>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cs typeface="MS Pゴシック" charset="0"/>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cs typeface="MS Pゴシック" charset="0"/>
              </a:defRPr>
            </a:lvl1pPr>
          </a:lstStyle>
          <a:p>
            <a:pPr>
              <a:defRPr/>
            </a:pPr>
            <a:fld id="{2C381BB1-4DC3-C944-9F32-3828FCADDE9A}" type="slidenum">
              <a:rPr lang="en-US"/>
              <a:pPr>
                <a:defRPr/>
              </a:pPr>
              <a:t>‹#›</a:t>
            </a:fld>
            <a:endParaRPr lang="en-US"/>
          </a:p>
        </p:txBody>
      </p:sp>
    </p:spTree>
    <p:extLst>
      <p:ext uri="{BB962C8B-B14F-4D97-AF65-F5344CB8AC3E}">
        <p14:creationId xmlns:p14="http://schemas.microsoft.com/office/powerpoint/2010/main" val="3529344948"/>
      </p:ext>
    </p:extLst>
  </p:cSld>
  <p:clrMap bg1="lt1" tx1="dk1" bg2="lt2" tx2="dk2" accent1="accent1" accent2="accent2" accent3="accent3" accent4="accent4" accent5="accent5" accent6="accent6" hlink="hlink" folHlink="folHlink"/>
  <p:sldLayoutIdLst>
    <p:sldLayoutId id="21474845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1347606"/>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6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51.xml"/><Relationship Id="rId1" Type="http://schemas.openxmlformats.org/officeDocument/2006/relationships/themeOverride" Target="../theme/themeOverride16.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51.xml"/><Relationship Id="rId1" Type="http://schemas.openxmlformats.org/officeDocument/2006/relationships/themeOverride" Target="../theme/themeOverride1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51.xml"/><Relationship Id="rId1" Type="http://schemas.openxmlformats.org/officeDocument/2006/relationships/themeOverride" Target="../theme/themeOverride1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51.xml"/><Relationship Id="rId1" Type="http://schemas.openxmlformats.org/officeDocument/2006/relationships/themeOverride" Target="../theme/themeOverride19.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230.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6.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4.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4.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164.xml"/></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7.xml"/><Relationship Id="rId1" Type="http://schemas.openxmlformats.org/officeDocument/2006/relationships/slideLayout" Target="../slideLayouts/slideLayout164.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164.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27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277.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2.xml"/><Relationship Id="rId1" Type="http://schemas.openxmlformats.org/officeDocument/2006/relationships/slideLayout" Target="../slideLayouts/slideLayout277.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7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80.xml"/><Relationship Id="rId1" Type="http://schemas.openxmlformats.org/officeDocument/2006/relationships/themeOverride" Target="../theme/themeOverride20.xml"/><Relationship Id="rId5" Type="http://schemas.openxmlformats.org/officeDocument/2006/relationships/image" Target="../media/image98.jpeg"/><Relationship Id="rId4" Type="http://schemas.openxmlformats.org/officeDocument/2006/relationships/image" Target="../media/image6.jpeg"/></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9.xml"/><Relationship Id="rId1" Type="http://schemas.openxmlformats.org/officeDocument/2006/relationships/slideLayout" Target="../slideLayouts/slideLayout8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12.xml"/><Relationship Id="rId1" Type="http://schemas.openxmlformats.org/officeDocument/2006/relationships/themeOverride" Target="../theme/themeOverride2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2.xml"/><Relationship Id="rId1" Type="http://schemas.openxmlformats.org/officeDocument/2006/relationships/themeOverride" Target="../theme/themeOverride4.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1.xml"/><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3.xml"/><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322.xml"/><Relationship Id="rId4" Type="http://schemas.openxmlformats.org/officeDocument/2006/relationships/image" Target="../media/image103.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90.xml"/></Relationships>
</file>

<file path=ppt/slides/_rels/slide1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5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51.xml"/><Relationship Id="rId1" Type="http://schemas.openxmlformats.org/officeDocument/2006/relationships/themeOverride" Target="../theme/themeOverride2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51.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51.xml"/><Relationship Id="rId1" Type="http://schemas.openxmlformats.org/officeDocument/2006/relationships/themeOverride" Target="../theme/themeOverride2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51.xml"/><Relationship Id="rId1" Type="http://schemas.openxmlformats.org/officeDocument/2006/relationships/themeOverride" Target="../theme/themeOverride2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51.xml"/><Relationship Id="rId1" Type="http://schemas.openxmlformats.org/officeDocument/2006/relationships/themeOverride" Target="../theme/themeOverride2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51.xml"/><Relationship Id="rId1" Type="http://schemas.openxmlformats.org/officeDocument/2006/relationships/themeOverride" Target="../theme/themeOverride26.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51.xml"/><Relationship Id="rId1" Type="http://schemas.openxmlformats.org/officeDocument/2006/relationships/themeOverride" Target="../theme/themeOverride2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51.xml"/><Relationship Id="rId1" Type="http://schemas.openxmlformats.org/officeDocument/2006/relationships/themeOverride" Target="../theme/themeOverride2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51.xml"/><Relationship Id="rId1" Type="http://schemas.openxmlformats.org/officeDocument/2006/relationships/themeOverride" Target="../theme/themeOverride2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51.xml"/><Relationship Id="rId1" Type="http://schemas.openxmlformats.org/officeDocument/2006/relationships/themeOverride" Target="../theme/themeOverride30.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51.xml"/><Relationship Id="rId1" Type="http://schemas.openxmlformats.org/officeDocument/2006/relationships/themeOverride" Target="../theme/themeOverride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9.xml"/><Relationship Id="rId1" Type="http://schemas.openxmlformats.org/officeDocument/2006/relationships/slideLayout" Target="../slideLayouts/slideLayout301.xml"/><Relationship Id="rId4" Type="http://schemas.openxmlformats.org/officeDocument/2006/relationships/image" Target="../media/image10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6.xml"/><Relationship Id="rId1" Type="http://schemas.openxmlformats.org/officeDocument/2006/relationships/themeOverride" Target="../theme/themeOverride5.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file://localhost/media%5Cimage191.jpeg" TargetMode="External"/><Relationship Id="rId2" Type="http://schemas.openxmlformats.org/officeDocument/2006/relationships/notesSlide" Target="../notesSlides/notesSlide16.xml"/><Relationship Id="rId1" Type="http://schemas.openxmlformats.org/officeDocument/2006/relationships/slideLayout" Target="../slideLayouts/slideLayout142.xml"/><Relationship Id="rId6" Type="http://schemas.openxmlformats.org/officeDocument/2006/relationships/image" Target="../media/image19.jpeg"/><Relationship Id="rId5" Type="http://schemas.openxmlformats.org/officeDocument/2006/relationships/image" Target="file://localhost/media%5Cimage180.jpeg"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2.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6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2.xml"/><Relationship Id="rId1" Type="http://schemas.openxmlformats.org/officeDocument/2006/relationships/themeOverride" Target="../theme/themeOverride6.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64.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1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80.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6.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0.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51.xml"/><Relationship Id="rId1" Type="http://schemas.openxmlformats.org/officeDocument/2006/relationships/themeOverride" Target="../theme/themeOverride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51.xml"/><Relationship Id="rId1" Type="http://schemas.openxmlformats.org/officeDocument/2006/relationships/themeOverride" Target="../theme/themeOverride8.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24.xml"/><Relationship Id="rId1" Type="http://schemas.openxmlformats.org/officeDocument/2006/relationships/themeOverride" Target="../theme/themeOverride9.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18.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18.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3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51.xml"/><Relationship Id="rId1" Type="http://schemas.openxmlformats.org/officeDocument/2006/relationships/themeOverride" Target="../theme/themeOverride1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1.xml"/><Relationship Id="rId1" Type="http://schemas.openxmlformats.org/officeDocument/2006/relationships/themeOverride" Target="../theme/themeOverride11.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5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51.xml"/><Relationship Id="rId1" Type="http://schemas.openxmlformats.org/officeDocument/2006/relationships/themeOverride" Target="../theme/themeOverride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7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30.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30.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3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51.xml"/><Relationship Id="rId1" Type="http://schemas.openxmlformats.org/officeDocument/2006/relationships/themeOverride" Target="../theme/themeOverride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230.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4.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18.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51.xml"/><Relationship Id="rId1" Type="http://schemas.openxmlformats.org/officeDocument/2006/relationships/themeOverride" Target="../theme/themeOverride14.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30.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18.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18.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271.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71.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71.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71.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51.xml"/><Relationship Id="rId1" Type="http://schemas.openxmlformats.org/officeDocument/2006/relationships/themeOverride" Target="../theme/themeOverr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457200" y="606425"/>
            <a:ext cx="8229600" cy="1447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000000"/>
                </a:solidFill>
                <a:effectLst/>
                <a:latin typeface="Tahoma" charset="0"/>
                <a:ea typeface="MS PGothic" charset="0"/>
              </a:rPr>
              <a:t>Book of </a:t>
            </a:r>
            <a:r>
              <a:rPr lang="ko-KR" altLang="en-US" dirty="0" err="1">
                <a:solidFill>
                  <a:srgbClr val="000000"/>
                </a:solidFill>
                <a:effectLst/>
                <a:latin typeface="Tahoma" charset="0"/>
                <a:ea typeface="MS PGothic" charset="0"/>
              </a:rPr>
              <a:t>那鸿</a:t>
            </a:r>
            <a:endParaRPr lang="en-US" dirty="0">
              <a:solidFill>
                <a:srgbClr val="000000"/>
              </a:solidFill>
              <a:effectLst/>
              <a:latin typeface="Tahoma" charset="0"/>
              <a:ea typeface="MS PGothic" charset="0"/>
            </a:endParaRPr>
          </a:p>
        </p:txBody>
      </p:sp>
      <p:sp>
        <p:nvSpPr>
          <p:cNvPr id="5123" name="Text Box 3"/>
          <p:cNvSpPr txBox="1">
            <a:spLocks noChangeArrowheads="1"/>
          </p:cNvSpPr>
          <p:nvPr/>
        </p:nvSpPr>
        <p:spPr bwMode="auto">
          <a:xfrm>
            <a:off x="0" y="-80963"/>
            <a:ext cx="9144000" cy="701676"/>
          </a:xfrm>
          <a:prstGeom prst="rect">
            <a:avLst/>
          </a:prstGeom>
          <a:noFill/>
          <a:ln w="9525">
            <a:noFill/>
            <a:miter lim="800000"/>
            <a:headEnd/>
            <a:tailEnd/>
          </a:ln>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defRPr/>
            </a:pPr>
            <a:r>
              <a:rPr kumimoji="1" lang="zh-CN" altLang="en-US" sz="4000" dirty="0">
                <a:solidFill>
                  <a:srgbClr val="FFFFFF"/>
                </a:solidFill>
                <a:effectLst>
                  <a:outerShdw blurRad="38100" dist="38100" dir="2700000" algn="tl">
                    <a:srgbClr val="000000"/>
                  </a:outerShdw>
                </a:effectLst>
                <a:latin typeface="Copperplate Gothic Light" pitchFamily="34" charset="0"/>
                <a:cs typeface="+mn-cs"/>
              </a:rPr>
              <a:t>小先知书</a:t>
            </a:r>
            <a:endParaRPr kumimoji="1" lang="en-US" altLang="ja-JP" sz="4000" dirty="0">
              <a:solidFill>
                <a:srgbClr val="FFFFFF"/>
              </a:solidFill>
              <a:effectLst>
                <a:outerShdw blurRad="38100" dist="38100" dir="2700000" algn="tl">
                  <a:srgbClr val="000000"/>
                </a:outerShdw>
              </a:effectLst>
              <a:latin typeface="Copperplate Gothic Light" pitchFamily="34" charset="0"/>
              <a:cs typeface="+mn-cs"/>
            </a:endParaRPr>
          </a:p>
        </p:txBody>
      </p:sp>
      <p:sp>
        <p:nvSpPr>
          <p:cNvPr id="155651" name="WordArt 4"/>
          <p:cNvSpPr>
            <a:spLocks noChangeArrowheads="1" noChangeShapeType="1" noTextEdit="1"/>
          </p:cNvSpPr>
          <p:nvPr/>
        </p:nvSpPr>
        <p:spPr bwMode="auto">
          <a:xfrm>
            <a:off x="1524000" y="682625"/>
            <a:ext cx="62484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MS PGothic"/>
                <a:ea typeface="MS PGothic"/>
                <a:cs typeface="MS PGothic"/>
              </a:rPr>
              <a:t>那鸿书</a:t>
            </a:r>
            <a:endParaRPr 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MS PGothic"/>
              <a:ea typeface="MS PGothic"/>
              <a:cs typeface="MS PGothic"/>
            </a:endParaRPr>
          </a:p>
        </p:txBody>
      </p:sp>
      <p:pic>
        <p:nvPicPr>
          <p:cNvPr id="155652" name="Picture 5" descr="assyrian-239x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2825"/>
            <a:ext cx="3035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6" descr="nahum07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511425"/>
            <a:ext cx="406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Box 2"/>
          <p:cNvSpPr txBox="1">
            <a:spLocks noChangeArrowheads="1"/>
          </p:cNvSpPr>
          <p:nvPr/>
        </p:nvSpPr>
        <p:spPr bwMode="auto">
          <a:xfrm rot="-476977">
            <a:off x="1016793" y="2776667"/>
            <a:ext cx="2830513" cy="598487"/>
          </a:xfrm>
          <a:prstGeom prst="rect">
            <a:avLst/>
          </a:prstGeom>
          <a:solidFill>
            <a:srgbClr val="0A05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zh-CN" altLang="en-US" sz="3600" b="1" dirty="0"/>
              <a:t>亚述论</a:t>
            </a:r>
            <a:endParaRPr lang="en-US" sz="3600" b="1" dirty="0"/>
          </a:p>
        </p:txBody>
      </p:sp>
      <p:sp>
        <p:nvSpPr>
          <p:cNvPr id="155656" name="TextBox 9"/>
          <p:cNvSpPr txBox="1">
            <a:spLocks noChangeArrowheads="1"/>
          </p:cNvSpPr>
          <p:nvPr/>
        </p:nvSpPr>
        <p:spPr bwMode="auto">
          <a:xfrm rot="-476977">
            <a:off x="1152726" y="3401324"/>
            <a:ext cx="2830512" cy="790575"/>
          </a:xfrm>
          <a:prstGeom prst="rect">
            <a:avLst/>
          </a:prstGeom>
          <a:solidFill>
            <a:srgbClr val="0A05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zh-CN" altLang="en-US" sz="2000" b="1" dirty="0">
                <a:solidFill>
                  <a:srgbClr val="FFED67"/>
                </a:solidFill>
              </a:rPr>
              <a:t>给</a:t>
            </a:r>
            <a:endParaRPr lang="en-US" altLang="zh-CN" sz="2000" b="1" dirty="0">
              <a:solidFill>
                <a:srgbClr val="FFED67"/>
              </a:solidFill>
            </a:endParaRPr>
          </a:p>
          <a:p>
            <a:pPr algn="ctr"/>
            <a:r>
              <a:rPr lang="zh-CN" altLang="en-US" sz="3600" b="1" dirty="0">
                <a:solidFill>
                  <a:srgbClr val="FFED67"/>
                </a:solidFill>
              </a:rPr>
              <a:t>傻瓜的书</a:t>
            </a:r>
            <a:endParaRPr lang="en-US" sz="3600" b="1" dirty="0">
              <a:solidFill>
                <a:srgbClr val="FFED67"/>
              </a:solidFill>
            </a:endParaRPr>
          </a:p>
        </p:txBody>
      </p:sp>
      <p:sp>
        <p:nvSpPr>
          <p:cNvPr id="10"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118607931"/>
              </p:ext>
            </p:extLst>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a:solidFill>
                  <a:srgbClr val="FFFFFF"/>
                </a:solidFill>
                <a:effectLst>
                  <a:outerShdw blurRad="38100" dist="38100" dir="2700000" algn="tl">
                    <a:srgbClr val="000000"/>
                  </a:outerShdw>
                </a:effectLst>
                <a:cs typeface="Arial" charset="0"/>
              </a:rPr>
              <a:t>621</a:t>
            </a:r>
          </a:p>
        </p:txBody>
      </p:sp>
    </p:spTree>
    <p:extLst>
      <p:ext uri="{BB962C8B-B14F-4D97-AF65-F5344CB8AC3E}">
        <p14:creationId xmlns:p14="http://schemas.microsoft.com/office/powerpoint/2010/main" val="36571297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2. The besieged Ninevites would prepare bricks and mortar for emergency defense walls (3:12).</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 T. Olmstead reported: “To the south of the gate, the moat is still filled with fragments of stone and of mud bricks from the walls, heaped up when they were breached”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14356454"/>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a:extLst/>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Destroyed by Flood (3:14) &amp; Fire (3:12)</a:t>
            </a:r>
          </a:p>
        </p:txBody>
      </p:sp>
    </p:spTree>
    <p:extLst>
      <p:ext uri="{BB962C8B-B14F-4D97-AF65-F5344CB8AC3E}">
        <p14:creationId xmlns:p14="http://schemas.microsoft.com/office/powerpoint/2010/main" val="396896057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3. The city gates would be destroyed (3:13).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3. Olmstead noted: “The main attack was directed from the northwest and the brunt fell upon the Hatami gate at this corner</a:t>
                      </a:r>
                      <a:r>
                        <a:rPr kumimoji="1" lang="is-IS" altLang="ja-JP" sz="2800" b="1" dirty="0">
                          <a:latin typeface="Arial"/>
                          <a:cs typeface="Arial"/>
                        </a:rPr>
                        <a:t>… Within the gates are traces of the counter wall raised by the inhabitants in their last extremity” </a:t>
                      </a:r>
                      <a:br>
                        <a:rPr kumimoji="1" lang="is-IS" altLang="ja-JP" sz="2800" b="1" dirty="0">
                          <a:latin typeface="Arial"/>
                          <a:cs typeface="Arial"/>
                        </a:rPr>
                      </a:b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85265859"/>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4254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ja-JP" sz="2800" b="1" dirty="0">
                          <a:latin typeface="Arial"/>
                          <a:cs typeface="Arial"/>
                        </a:rPr>
                        <a:t>4. In the final hours of the attack the Ninevites would be </a:t>
                      </a:r>
                      <a:r>
                        <a:rPr kumimoji="1" lang="en-US" altLang="ja-JP" sz="2800" b="1" dirty="0">
                          <a:solidFill>
                            <a:srgbClr val="660066"/>
                          </a:solidFill>
                          <a:latin typeface="Arial"/>
                          <a:cs typeface="Arial"/>
                        </a:rPr>
                        <a:t>drunk </a:t>
                      </a:r>
                      <a:r>
                        <a:rPr kumimoji="1" lang="en-US" altLang="ja-JP" sz="2800" b="1" dirty="0">
                          <a:latin typeface="Arial"/>
                          <a:cs typeface="Arial"/>
                        </a:rPr>
                        <a:t>(1:10; 3:11)</a:t>
                      </a:r>
                    </a:p>
                  </a:txBody>
                  <a:tcPr marL="50800" marR="50800" marT="0" marB="0" horzOverflow="overflow"/>
                </a:tc>
                <a:tc>
                  <a:txBody>
                    <a:bodyPr/>
                    <a:lstStyle/>
                    <a:p>
                      <a:pPr algn="ctr" eaLnBrk="1" hangingPunct="1">
                        <a:spcBef>
                          <a:spcPct val="50000"/>
                        </a:spcBef>
                      </a:pPr>
                      <a:r>
                        <a:rPr kumimoji="1" lang="en-US" altLang="ja-JP" sz="2800" b="1" dirty="0">
                          <a:latin typeface="Arial"/>
                          <a:cs typeface="Arial"/>
                        </a:rPr>
                        <a:t>4. After the Assyrians had repulsed the enemy</a:t>
                      </a:r>
                      <a:r>
                        <a:rPr kumimoji="1" lang="uk-UA" altLang="ja-JP" sz="2800" b="1" dirty="0">
                          <a:latin typeface="Arial"/>
                          <a:cs typeface="Arial"/>
                        </a:rPr>
                        <a:t>'</a:t>
                      </a:r>
                      <a:r>
                        <a:rPr kumimoji="1" lang="en-US" altLang="ja-JP" sz="2800" b="1" dirty="0">
                          <a:latin typeface="Arial"/>
                          <a:cs typeface="Arial"/>
                        </a:rPr>
                        <a:t>s attack, they got </a:t>
                      </a:r>
                      <a:r>
                        <a:rPr kumimoji="1" lang="en-US" altLang="ja-JP" sz="2800" b="1" dirty="0">
                          <a:solidFill>
                            <a:srgbClr val="660066"/>
                          </a:solidFill>
                          <a:latin typeface="Arial"/>
                          <a:cs typeface="Arial"/>
                        </a:rPr>
                        <a:t>drunk</a:t>
                      </a:r>
                      <a:r>
                        <a:rPr kumimoji="1" lang="en-US" altLang="ja-JP" sz="2800" b="1" dirty="0">
                          <a:solidFill>
                            <a:srgbClr val="FF0000"/>
                          </a:solidFill>
                          <a:latin typeface="Arial"/>
                          <a:cs typeface="Arial"/>
                        </a:rPr>
                        <a:t> </a:t>
                      </a:r>
                      <a:r>
                        <a:rPr kumimoji="1" lang="en-US" altLang="ja-JP" sz="2800" b="1" dirty="0">
                          <a:latin typeface="Arial"/>
                          <a:cs typeface="Arial"/>
                        </a:rPr>
                        <a:t>and feasted, and as a result were surprised by the Medes and the city was taken.</a:t>
                      </a:r>
                    </a:p>
                    <a:p>
                      <a:pPr algn="ctr" eaLnBrk="1" hangingPunct="1">
                        <a:spcBef>
                          <a:spcPct val="50000"/>
                        </a:spcBef>
                      </a:pPr>
                      <a:endParaRPr kumimoji="1" lang="en-US" altLang="ja-JP" sz="2800" b="1" dirty="0">
                        <a:latin typeface="Arial"/>
                        <a:cs typeface="Arial"/>
                      </a:endParaRPr>
                    </a:p>
                    <a:p>
                      <a:pPr algn="ctr" eaLnBrk="1" hangingPunct="1">
                        <a:spcBef>
                          <a:spcPct val="50000"/>
                        </a:spcBef>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2.26.4).</a:t>
                      </a:r>
                    </a:p>
                    <a:p>
                      <a:pPr algn="ctr" eaLnBrk="1" hangingPunct="1">
                        <a:spcBef>
                          <a:spcPct val="50000"/>
                        </a:spcBef>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67321596"/>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Ninevites officers would weaken and flee (3:17).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Babylonian Chronicle states that “[the army] of Assyria deserted [lit., ran away before] the king”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033610985"/>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3:19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最后一节</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你的创伤无法医治；</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你受的打击非常严重。</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听见你这消息的，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都必向你鼓掌；</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因为你不断行恶，</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谁没有受过害呢？</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125129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000">
                <a:effectLst/>
              </a:rPr>
              <a:t>Detail of relief from the North Palace of Ashurbanipal, Nineveh, northern Iraq.</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7600" y="1600200"/>
            <a:ext cx="6908800" cy="5257800"/>
          </a:xfrm>
          <a:prstGeom prst="rect">
            <a:avLst/>
          </a:prstGeom>
        </p:spPr>
      </p:pic>
    </p:spTree>
    <p:extLst>
      <p:ext uri="{BB962C8B-B14F-4D97-AF65-F5344CB8AC3E}">
        <p14:creationId xmlns:p14="http://schemas.microsoft.com/office/powerpoint/2010/main" val="82912433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89725"/>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has spoken by His prophets</a:t>
            </a:r>
          </a:p>
        </p:txBody>
      </p:sp>
      <p:pic>
        <p:nvPicPr>
          <p:cNvPr id="2" name="Picture 1"/>
          <p:cNvPicPr>
            <a:picLocks noChangeAspect="1"/>
          </p:cNvPicPr>
          <p:nvPr/>
        </p:nvPicPr>
        <p:blipFill>
          <a:blip r:embed="rId3"/>
          <a:stretch>
            <a:fillRect/>
          </a:stretch>
        </p:blipFill>
        <p:spPr>
          <a:xfrm>
            <a:off x="0" y="1130300"/>
            <a:ext cx="9144000" cy="4580253"/>
          </a:xfrm>
          <a:prstGeom prst="rect">
            <a:avLst/>
          </a:prstGeom>
        </p:spPr>
      </p:pic>
    </p:spTree>
    <p:extLst>
      <p:ext uri="{BB962C8B-B14F-4D97-AF65-F5344CB8AC3E}">
        <p14:creationId xmlns:p14="http://schemas.microsoft.com/office/powerpoint/2010/main" val="181881188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212976023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42777332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ＭＳ Ｐゴシック" charset="0"/>
              </a:rPr>
              <a:t> </a:t>
            </a:r>
            <a:endParaRPr lang="en-US" sz="1800">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ko-KR" altLang="en-US" sz="4800" b="1" dirty="0">
                <a:solidFill>
                  <a:prstClr val="white"/>
                </a:solidFill>
                <a:latin typeface="Arial"/>
                <a:cs typeface="Arial"/>
              </a:rPr>
              <a:t>那鸿</a:t>
            </a:r>
            <a:r>
              <a:rPr lang="zh-CN" altLang="en-US" sz="4800" b="1" dirty="0">
                <a:solidFill>
                  <a:prstClr val="white"/>
                </a:solidFill>
                <a:latin typeface="Arial"/>
                <a:cs typeface="Arial"/>
              </a:rPr>
              <a:t>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16" name="TextBox 3"/>
          <p:cNvSpPr txBox="1">
            <a:spLocks noChangeArrowheads="1"/>
          </p:cNvSpPr>
          <p:nvPr/>
        </p:nvSpPr>
        <p:spPr bwMode="auto">
          <a:xfrm>
            <a:off x="4357786" y="2061954"/>
            <a:ext cx="4887814" cy="1200328"/>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prstClr val="black"/>
                </a:solidFill>
                <a:latin typeface="Arial"/>
                <a:cs typeface="Arial"/>
              </a:rPr>
              <a:t>1 </a:t>
            </a:r>
            <a:r>
              <a:rPr lang="en-US" b="1" dirty="0">
                <a:solidFill>
                  <a:prstClr val="black"/>
                </a:solidFill>
                <a:latin typeface="Arial"/>
                <a:cs typeface="Arial"/>
              </a:rPr>
              <a:t>G</a:t>
            </a:r>
            <a:r>
              <a:rPr lang="en-US" dirty="0">
                <a:solidFill>
                  <a:prstClr val="black"/>
                </a:solidFill>
                <a:latin typeface="Arial"/>
                <a:cs typeface="Arial"/>
              </a:rPr>
              <a:t>od’s character and judgment</a:t>
            </a:r>
          </a:p>
          <a:p>
            <a:pPr defTabSz="457200" eaLnBrk="1" fontAlgn="auto" hangingPunct="1">
              <a:spcBef>
                <a:spcPts val="0"/>
              </a:spcBef>
              <a:spcAft>
                <a:spcPts val="0"/>
              </a:spcAft>
            </a:pPr>
            <a:r>
              <a:rPr lang="en-US" dirty="0">
                <a:solidFill>
                  <a:prstClr val="black"/>
                </a:solidFill>
                <a:latin typeface="Arial"/>
                <a:cs typeface="Arial"/>
              </a:rPr>
              <a:t>2 </a:t>
            </a:r>
            <a:r>
              <a:rPr lang="en-US" b="1" dirty="0">
                <a:solidFill>
                  <a:prstClr val="black"/>
                </a:solidFill>
                <a:latin typeface="Arial"/>
                <a:cs typeface="Arial"/>
              </a:rPr>
              <a:t>O</a:t>
            </a:r>
            <a:r>
              <a:rPr lang="en-US" dirty="0">
                <a:solidFill>
                  <a:prstClr val="black"/>
                </a:solidFill>
                <a:latin typeface="Arial"/>
                <a:cs typeface="Arial"/>
              </a:rPr>
              <a:t>verthrow of Nineveh imminent</a:t>
            </a:r>
          </a:p>
          <a:p>
            <a:pPr defTabSz="457200" eaLnBrk="1" fontAlgn="auto" hangingPunct="1">
              <a:spcBef>
                <a:spcPts val="0"/>
              </a:spcBef>
              <a:spcAft>
                <a:spcPts val="0"/>
              </a:spcAft>
            </a:pPr>
            <a:r>
              <a:rPr lang="en-US" dirty="0">
                <a:solidFill>
                  <a:prstClr val="black"/>
                </a:solidFill>
                <a:latin typeface="Arial"/>
                <a:cs typeface="Arial"/>
              </a:rPr>
              <a:t>3 </a:t>
            </a:r>
            <a:r>
              <a:rPr lang="en-US" b="1" dirty="0">
                <a:solidFill>
                  <a:prstClr val="black"/>
                </a:solidFill>
                <a:latin typeface="Arial"/>
                <a:cs typeface="Arial"/>
              </a:rPr>
              <a:t>D</a:t>
            </a:r>
            <a:r>
              <a:rPr lang="en-US" dirty="0">
                <a:solidFill>
                  <a:prstClr val="black"/>
                </a:solidFill>
                <a:latin typeface="Arial"/>
                <a:cs typeface="Arial"/>
              </a:rPr>
              <a:t>etails of Nineveh’s judgment</a:t>
            </a:r>
          </a:p>
        </p:txBody>
      </p:sp>
    </p:spTree>
    <p:extLst>
      <p:ext uri="{BB962C8B-B14F-4D97-AF65-F5344CB8AC3E}">
        <p14:creationId xmlns:p14="http://schemas.microsoft.com/office/powerpoint/2010/main" val="27482480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And more patient.</a:t>
            </a:r>
          </a:p>
        </p:txBody>
      </p:sp>
    </p:spTree>
    <p:extLst>
      <p:ext uri="{BB962C8B-B14F-4D97-AF65-F5344CB8AC3E}">
        <p14:creationId xmlns:p14="http://schemas.microsoft.com/office/powerpoint/2010/main" val="262630045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Some Nineveh Walls Remained</a:t>
            </a: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152561444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506138" y="29469"/>
            <a:ext cx="4419600" cy="829727"/>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Modern Map</a:t>
            </a:r>
          </a:p>
        </p:txBody>
      </p:sp>
    </p:spTree>
    <p:extLst>
      <p:ext uri="{BB962C8B-B14F-4D97-AF65-F5344CB8AC3E}">
        <p14:creationId xmlns:p14="http://schemas.microsoft.com/office/powerpoint/2010/main" val="351511683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captured Modern-Day Mosul</a:t>
            </a: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307541647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forced out 200,000 Christians</a:t>
            </a:r>
          </a:p>
        </p:txBody>
      </p:sp>
    </p:spTree>
    <p:extLst>
      <p:ext uri="{BB962C8B-B14F-4D97-AF65-F5344CB8AC3E}">
        <p14:creationId xmlns:p14="http://schemas.microsoft.com/office/powerpoint/2010/main" val="191352506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235349072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376999787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64"/>
            <a:ext cx="9144000" cy="5632906"/>
          </a:xfrm>
          <a:prstGeom prst="rect">
            <a:avLst/>
          </a:prstGeom>
        </p:spPr>
      </p:pic>
      <p:sp>
        <p:nvSpPr>
          <p:cNvPr id="122882" name="Title 1"/>
          <p:cNvSpPr>
            <a:spLocks noGrp="1"/>
          </p:cNvSpPr>
          <p:nvPr>
            <p:ph type="title"/>
          </p:nvPr>
        </p:nvSpPr>
        <p:spPr>
          <a:xfrm>
            <a:off x="755576" y="5280931"/>
            <a:ext cx="7848600"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Jonah’s Tomb Destroyed by ISIS</a:t>
            </a:r>
          </a:p>
        </p:txBody>
      </p:sp>
    </p:spTree>
    <p:extLst>
      <p:ext uri="{BB962C8B-B14F-4D97-AF65-F5344CB8AC3E}">
        <p14:creationId xmlns:p14="http://schemas.microsoft.com/office/powerpoint/2010/main" val="281059975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Recapture of Mosul (2017)</a:t>
            </a:r>
          </a:p>
        </p:txBody>
      </p:sp>
      <p:pic>
        <p:nvPicPr>
          <p:cNvPr id="2" name="Picture 1"/>
          <p:cNvPicPr>
            <a:picLocks noChangeAspect="1"/>
          </p:cNvPicPr>
          <p:nvPr/>
        </p:nvPicPr>
        <p:blipFill>
          <a:blip r:embed="rId3"/>
          <a:stretch>
            <a:fillRect/>
          </a:stretch>
        </p:blipFill>
        <p:spPr>
          <a:xfrm>
            <a:off x="179512" y="2197100"/>
            <a:ext cx="8826500" cy="4660900"/>
          </a:xfrm>
          <a:prstGeom prst="rect">
            <a:avLst/>
          </a:prstGeom>
        </p:spPr>
      </p:pic>
    </p:spTree>
    <p:extLst>
      <p:ext uri="{BB962C8B-B14F-4D97-AF65-F5344CB8AC3E}">
        <p14:creationId xmlns:p14="http://schemas.microsoft.com/office/powerpoint/2010/main" val="301928324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116467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a:solidFill>
                  <a:srgbClr val="FFFFFF"/>
                </a:solidFill>
                <a:effectLst>
                  <a:glow rad="127000">
                    <a:srgbClr val="000000"/>
                  </a:glow>
                </a:effectLst>
                <a:latin typeface="Arial" charset="0"/>
                <a:ea typeface="ＭＳ Ｐゴシック" charset="0"/>
                <a:cs typeface="ＭＳ Ｐゴシック" charset="0"/>
              </a:rPr>
              <a:t>那鸿</a:t>
            </a:r>
            <a:r>
              <a:rPr lang="zh-CN" altLang="en-US" sz="5400" b="1" i="1" dirty="0">
                <a:solidFill>
                  <a:srgbClr val="FFFFFF"/>
                </a:solidFill>
                <a:effectLst>
                  <a:glow rad="127000">
                    <a:srgbClr val="000000"/>
                  </a:glow>
                </a:effectLst>
                <a:latin typeface="Arial" charset="0"/>
                <a:ea typeface="ＭＳ Ｐゴシック" charset="0"/>
                <a:cs typeface="ＭＳ Ｐゴシック" charset="0"/>
              </a:rPr>
              <a:t>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
        <p:nvSpPr>
          <p:cNvPr id="900098" name="Rectangle 2"/>
          <p:cNvSpPr>
            <a:spLocks noGrp="1" noChangeArrowheads="1"/>
          </p:cNvSpPr>
          <p:nvPr>
            <p:ph type="ctrTitle"/>
          </p:nvPr>
        </p:nvSpPr>
        <p:spPr>
          <a:xfrm>
            <a:off x="0" y="1046826"/>
            <a:ext cx="8460432" cy="1446653"/>
          </a:xfrm>
          <a:effectLst>
            <a:outerShdw blurRad="63500" dist="35921" dir="2700000" algn="ctr" rotWithShape="0">
              <a:schemeClr val="tx2">
                <a:alpha val="74998"/>
              </a:schemeClr>
            </a:outerShdw>
          </a:effectLst>
          <a:ex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作个有耐心的人 </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480047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l" defTabSz="914400" rtl="0" eaLnBrk="0" fontAlgn="base" latinLnBrk="0" hangingPunct="0">
              <a:lnSpc>
                <a:spcPct val="8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marR="0" lvl="0" indent="-357188" algn="l" defTabSz="914400" rtl="0" eaLnBrk="0" fontAlgn="base" latinLnBrk="0" hangingPunct="0">
              <a:lnSpc>
                <a:spcPct val="80000"/>
              </a:lnSpc>
              <a:spcBef>
                <a:spcPct val="0"/>
              </a:spcBef>
              <a:spcAft>
                <a:spcPct val="0"/>
              </a:spcAft>
              <a:buClrTx/>
              <a:buSzTx/>
              <a:buFont typeface="Arial"/>
              <a:buChar char="•"/>
              <a:tabLst/>
              <a:defRPr/>
            </a:pPr>
            <a:r>
              <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Led in prayer at gay </a:t>
            </a:r>
            <a:r>
              <a:rPr kumimoji="0" lang="ru-RU"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r>
              <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wedding</a:t>
            </a:r>
            <a:r>
              <a:rPr kumimoji="0" lang="ru-RU"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endPar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Tree>
    <p:extLst>
      <p:ext uri="{BB962C8B-B14F-4D97-AF65-F5344CB8AC3E}">
        <p14:creationId xmlns:p14="http://schemas.microsoft.com/office/powerpoint/2010/main" val="170743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a:ea typeface="ＭＳ Ｐゴシック" pitchFamily="24" charset="-128"/>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http://</a:t>
            </a:r>
            <a:r>
              <a:rPr kumimoji="0" lang="en-US" sz="1200" b="1" i="0" u="none" strike="noStrike" kern="1200" cap="none" spc="0" normalizeH="0" baseline="0" noProof="0" dirty="0" err="1">
                <a:ln>
                  <a:noFill/>
                </a:ln>
                <a:solidFill>
                  <a:srgbClr val="CCECFF"/>
                </a:solidFill>
                <a:effectLst>
                  <a:outerShdw blurRad="38100" dist="38100" dir="2700000" algn="tl">
                    <a:srgbClr val="000000"/>
                  </a:outerShdw>
                </a:effectLst>
                <a:uLnTx/>
                <a:uFillTx/>
                <a:latin typeface="Aril"/>
                <a:ea typeface="ＭＳ Ｐゴシック" pitchFamily="24" charset="-128"/>
              </a:rPr>
              <a:t>www.conservativecut.com</a:t>
            </a:r>
            <a:r>
              <a:rPr kumimoji="0" lang="en-US" sz="1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/blog/?tag=false-teacher</a:t>
            </a:r>
          </a:p>
        </p:txBody>
      </p:sp>
    </p:spTree>
    <p:extLst>
      <p:ext uri="{BB962C8B-B14F-4D97-AF65-F5344CB8AC3E}">
        <p14:creationId xmlns:p14="http://schemas.microsoft.com/office/powerpoint/2010/main" val="41689302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Judgment of God</a:t>
            </a:r>
          </a:p>
        </p:txBody>
      </p:sp>
      <p:pic>
        <p:nvPicPr>
          <p:cNvPr id="3" name="Picture 2"/>
          <p:cNvPicPr>
            <a:picLocks noChangeAspect="1"/>
          </p:cNvPicPr>
          <p:nvPr/>
        </p:nvPicPr>
        <p:blipFill>
          <a:blip r:embed="rId3"/>
          <a:stretch>
            <a:fillRect/>
          </a:stretch>
        </p:blipFill>
        <p:spPr>
          <a:xfrm>
            <a:off x="0" y="-1"/>
            <a:ext cx="9170792" cy="3369733"/>
          </a:xfrm>
          <a:prstGeom prst="rect">
            <a:avLst/>
          </a:prstGeom>
        </p:spPr>
      </p:pic>
    </p:spTree>
    <p:extLst>
      <p:ext uri="{BB962C8B-B14F-4D97-AF65-F5344CB8AC3E}">
        <p14:creationId xmlns:p14="http://schemas.microsoft.com/office/powerpoint/2010/main" val="170878642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教会时代</a:t>
            </a:r>
          </a:p>
        </p:txBody>
      </p:sp>
      <p:sp>
        <p:nvSpPr>
          <p:cNvPr id="30724" name="Text Box 4"/>
          <p:cNvSpPr txBox="1">
            <a:spLocks noChangeArrowheads="1"/>
          </p:cNvSpPr>
          <p:nvPr/>
        </p:nvSpPr>
        <p:spPr bwMode="auto">
          <a:xfrm>
            <a:off x="3429000" y="1257300"/>
            <a:ext cx="2057400"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第二</a:t>
            </a:r>
            <a:endParaRPr kumimoji="0" lang="en-US" altLang="zh-CN"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次来</a:t>
            </a:r>
            <a:endParaRPr kumimoji="0" lang="en-GB"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5" name="Text Box 5"/>
          <p:cNvSpPr txBox="1">
            <a:spLocks noChangeArrowheads="1"/>
          </p:cNvSpPr>
          <p:nvPr/>
        </p:nvSpPr>
        <p:spPr bwMode="auto">
          <a:xfrm>
            <a:off x="1600200" y="3276600"/>
            <a:ext cx="2743200" cy="1523110"/>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苦难</a:t>
            </a:r>
          </a:p>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年</a:t>
            </a: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千年</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年</a:t>
            </a: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永恒国度</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判决</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34" name="Text Box 14"/>
          <p:cNvSpPr txBox="1">
            <a:spLocks noChangeArrowheads="1"/>
          </p:cNvSpPr>
          <p:nvPr/>
        </p:nvSpPr>
        <p:spPr bwMode="auto">
          <a:xfrm rot="5400000">
            <a:off x="3437732" y="4686745"/>
            <a:ext cx="2514600"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判决</a:t>
            </a:r>
          </a:p>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We have a tremendous future ahead of us in Christ (Rev. 20:1-6).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010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一个字面，</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89208" y="188640"/>
            <a:ext cx="3779912"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3472357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will bring worldwide truth, peace, prosperity, holiness and protection </a:t>
            </a: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Future</a:t>
            </a:r>
          </a:p>
        </p:txBody>
      </p:sp>
    </p:spTree>
    <p:extLst>
      <p:ext uri="{BB962C8B-B14F-4D97-AF65-F5344CB8AC3E}">
        <p14:creationId xmlns:p14="http://schemas.microsoft.com/office/powerpoint/2010/main" val="202707915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主旨</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不要误将神的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忍耐</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看作是神的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无能</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黄石玟牧师</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1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670" b="11480"/>
          <a:stretch/>
        </p:blipFill>
        <p:spPr>
          <a:xfrm>
            <a:off x="0" y="0"/>
            <a:ext cx="8923867"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8133" y="5387355"/>
            <a:ext cx="7569200" cy="894912"/>
          </a:xfrm>
          <a:solidFill>
            <a:schemeClr val="bg1"/>
          </a:solidFill>
          <a:effectLst/>
          <a:extLst/>
        </p:spPr>
        <p:txBody>
          <a:bodyPr/>
          <a:lstStyle/>
          <a:p>
            <a:pPr>
              <a:defRPr/>
            </a:pPr>
            <a:r>
              <a:rPr lang="zh-CN" altLang="en-US" sz="4800" b="1" dirty="0">
                <a:solidFill>
                  <a:schemeClr val="tx2"/>
                </a:solidFill>
                <a:effectLst>
                  <a:glow rad="127000">
                    <a:schemeClr val="bg1"/>
                  </a:glow>
                </a:effectLst>
                <a:latin typeface="Times New Roman"/>
                <a:ea typeface="ＭＳ Ｐゴシック" charset="0"/>
                <a:cs typeface="Times New Roman"/>
              </a:rPr>
              <a:t>耐心</a:t>
            </a:r>
            <a:r>
              <a:rPr lang="en-US" sz="4800" b="1" dirty="0">
                <a:solidFill>
                  <a:schemeClr val="tx2"/>
                </a:solidFill>
                <a:effectLst>
                  <a:glow rad="127000">
                    <a:schemeClr val="bg1"/>
                  </a:glow>
                </a:effectLst>
                <a:latin typeface="Times New Roman"/>
                <a:ea typeface="ＭＳ Ｐゴシック" charset="0"/>
                <a:cs typeface="Times New Roman"/>
              </a:rPr>
              <a:t>.</a:t>
            </a:r>
          </a:p>
        </p:txBody>
      </p:sp>
    </p:spTree>
    <p:extLst>
      <p:ext uri="{BB962C8B-B14F-4D97-AF65-F5344CB8AC3E}">
        <p14:creationId xmlns:p14="http://schemas.microsoft.com/office/powerpoint/2010/main" val="40655683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It's biblical.</a:t>
            </a:r>
          </a:p>
        </p:txBody>
      </p:sp>
      <p:pic>
        <p:nvPicPr>
          <p:cNvPr id="2" name="Picture 1"/>
          <p:cNvPicPr>
            <a:picLocks noChangeAspect="1"/>
          </p:cNvPicPr>
          <p:nvPr/>
        </p:nvPicPr>
        <p:blipFill>
          <a:blip r:embed="rId3"/>
          <a:stretch>
            <a:fillRect/>
          </a:stretch>
        </p:blipFill>
        <p:spPr>
          <a:xfrm>
            <a:off x="1524000" y="1147236"/>
            <a:ext cx="7620000" cy="5715000"/>
          </a:xfrm>
          <a:prstGeom prst="rect">
            <a:avLst/>
          </a:prstGeom>
        </p:spPr>
      </p:pic>
    </p:spTree>
    <p:extLst>
      <p:ext uri="{BB962C8B-B14F-4D97-AF65-F5344CB8AC3E}">
        <p14:creationId xmlns:p14="http://schemas.microsoft.com/office/powerpoint/2010/main" val="26783510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6" name="TextBox 3"/>
          <p:cNvSpPr txBox="1">
            <a:spLocks noChangeArrowheads="1"/>
          </p:cNvSpPr>
          <p:nvPr/>
        </p:nvSpPr>
        <p:spPr bwMode="auto">
          <a:xfrm>
            <a:off x="4357786" y="2061954"/>
            <a:ext cx="4887814" cy="1200328"/>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1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G</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od’s character and judgment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2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O</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verthrow of Nineveh imminent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3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D</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etails of Nineveh’s judgment</a:t>
            </a: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I.  </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神会</a:t>
            </a:r>
            <a:r>
              <a:rPr kumimoji="0" lang="zh-CN" altLang="en-US" sz="4000" b="1" i="0" u="none" strike="noStrike" kern="1200" cap="none" spc="0" normalizeH="0" baseline="0" noProof="0" dirty="0">
                <a:ln>
                  <a:noFill/>
                </a:ln>
                <a:solidFill>
                  <a:srgbClr val="FFFF00"/>
                </a:solidFill>
                <a:effectLst/>
                <a:uLnTx/>
                <a:uFillTx/>
                <a:latin typeface="Arial"/>
                <a:ea typeface="ＭＳ Ｐゴシック" charset="0"/>
                <a:cs typeface="Arial"/>
              </a:rPr>
              <a:t>摧毁</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尼尼微但是拯救犹大</a:t>
            </a:r>
            <a:b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(1–3</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章</a:t>
            </a: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8" name="Title 1"/>
          <p:cNvSpPr txBox="1">
            <a:spLocks/>
          </p:cNvSpPr>
          <p:nvPr/>
        </p:nvSpPr>
        <p:spPr bwMode="auto">
          <a:xfrm>
            <a:off x="4563540" y="3313081"/>
            <a:ext cx="4576228"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那鸿</a:t>
            </a:r>
            <a:r>
              <a:rPr kumimoji="0" lang="zh-CN"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363630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a:ex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我们通常会对</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神的</a:t>
            </a:r>
            <a:r>
              <a:rPr lang="zh-CN" altLang="en-US" b="1" dirty="0">
                <a:solidFill>
                  <a:srgbClr val="FF0000"/>
                </a:solidFill>
                <a:effectLst>
                  <a:glow rad="127000">
                    <a:schemeClr val="bg1"/>
                  </a:glow>
                </a:effectLst>
                <a:latin typeface="Arial" charset="0"/>
                <a:ea typeface="ＭＳ Ｐゴシック" charset="0"/>
                <a:cs typeface="ＭＳ Ｐゴシック" charset="0"/>
              </a:rPr>
              <a:t>忍耐</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有什么误解</a:t>
            </a:r>
            <a:r>
              <a:rPr lang="en-SG" altLang="zh-CN" b="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7694786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神会</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恶人并且</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157192"/>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3092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耶和华不轻易发怒，可是大有能力；</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他绝不以有罪的为无罪。</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621</a:t>
            </a:r>
          </a:p>
        </p:txBody>
      </p:sp>
    </p:spTree>
    <p:extLst>
      <p:ext uri="{BB962C8B-B14F-4D97-AF65-F5344CB8AC3E}">
        <p14:creationId xmlns:p14="http://schemas.microsoft.com/office/powerpoint/2010/main" val="255340279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你在等什么</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三个神对你祷告的回应</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现在还不是时候。</a:t>
            </a:r>
            <a:endParaRPr kumimoji="0" lang="en-SG"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我有更好的给你。</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8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0992836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08469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lstStyle/>
          <a:p>
            <a:pPr eaLnBrk="1" hangingPunct="1"/>
            <a:r>
              <a:rPr lang="zh-CN" altLang="en-US" sz="3600" b="1">
                <a:latin typeface="Times New Roman" charset="0"/>
                <a:ea typeface="MS PGothic" charset="0"/>
                <a:cs typeface="宋体" charset="0"/>
              </a:rPr>
              <a:t>弥迦与以赛亚</a:t>
            </a:r>
          </a:p>
        </p:txBody>
      </p:sp>
      <p:sp>
        <p:nvSpPr>
          <p:cNvPr id="26627" name="Rectangle 3"/>
          <p:cNvSpPr>
            <a:spLocks noGrp="1" noChangeArrowheads="1"/>
          </p:cNvSpPr>
          <p:nvPr>
            <p:ph type="subTitle" idx="1"/>
          </p:nvPr>
        </p:nvSpPr>
        <p:spPr>
          <a:xfrm>
            <a:off x="1828800" y="2133600"/>
            <a:ext cx="7086600" cy="3733800"/>
          </a:xfrm>
        </p:spPr>
        <p:txBody>
          <a:bodyPr/>
          <a:lstStyle/>
          <a:p>
            <a:pPr algn="l" eaLnBrk="1" hangingPunct="1">
              <a:buFont typeface="Wingdings" charset="0"/>
              <a:buChar char=""/>
            </a:pPr>
            <a:r>
              <a:rPr lang="zh-CN" altLang="en-US" b="1" dirty="0">
                <a:latin typeface="Times New Roman" charset="0"/>
                <a:ea typeface="MS PGothic" charset="0"/>
                <a:cs typeface="宋体" charset="0"/>
              </a:rPr>
              <a:t>内容相似</a:t>
            </a:r>
          </a:p>
          <a:p>
            <a:pPr algn="l" eaLnBrk="1" hangingPunct="1">
              <a:buFont typeface="Wingdings" charset="0"/>
              <a:buChar char=""/>
            </a:pPr>
            <a:r>
              <a:rPr lang="zh-CN" altLang="en-US" b="1" dirty="0">
                <a:latin typeface="Times New Roman" charset="0"/>
                <a:ea typeface="MS PGothic" charset="0"/>
                <a:cs typeface="宋体" charset="0"/>
              </a:rPr>
              <a:t>主题是弥撒亚</a:t>
            </a:r>
          </a:p>
          <a:p>
            <a:pPr algn="l" eaLnBrk="1" hangingPunct="1">
              <a:buFont typeface="Wingdings" charset="0"/>
              <a:buChar char=""/>
            </a:pPr>
            <a:r>
              <a:rPr lang="zh-CN" altLang="en-US" b="1" dirty="0">
                <a:latin typeface="Times New Roman" charset="0"/>
                <a:ea typeface="MS PGothic" charset="0"/>
                <a:cs typeface="宋体" charset="0"/>
              </a:rPr>
              <a:t>地点是耶路撒冷</a:t>
            </a:r>
          </a:p>
          <a:p>
            <a:pPr algn="l" eaLnBrk="1" hangingPunct="1">
              <a:buFont typeface="Wingdings" charset="0"/>
              <a:buChar char=""/>
            </a:pPr>
            <a:r>
              <a:rPr lang="zh-CN" altLang="en-US" b="1" dirty="0">
                <a:latin typeface="Times New Roman" charset="0"/>
                <a:ea typeface="MS PGothic" charset="0"/>
                <a:cs typeface="宋体" charset="0"/>
              </a:rPr>
              <a:t>对象是以色列与犹大</a:t>
            </a:r>
          </a:p>
          <a:p>
            <a:pPr algn="l" eaLnBrk="1" hangingPunct="1">
              <a:buFont typeface="Wingdings" charset="0"/>
              <a:buChar char=""/>
            </a:pPr>
            <a:r>
              <a:rPr lang="zh-CN" altLang="en-US" b="1" dirty="0">
                <a:latin typeface="Times New Roman" charset="0"/>
                <a:ea typeface="MS PGothic" charset="0"/>
                <a:cs typeface="宋体" charset="0"/>
              </a:rPr>
              <a:t>对希西家影响很大</a:t>
            </a:r>
          </a:p>
          <a:p>
            <a:pPr algn="l" eaLnBrk="1" hangingPunct="1">
              <a:buFont typeface="Wingdings" charset="0"/>
              <a:buChar char=""/>
            </a:pPr>
            <a:r>
              <a:rPr lang="zh-CN" altLang="en-US" b="1" dirty="0">
                <a:latin typeface="Times New Roman" charset="0"/>
                <a:ea typeface="MS PGothic" charset="0"/>
                <a:cs typeface="宋体" charset="0"/>
              </a:rPr>
              <a:t>着重神的国</a:t>
            </a:r>
          </a:p>
          <a:p>
            <a:pPr algn="l" eaLnBrk="1" hangingPunct="1">
              <a:buFont typeface="Wingdings" charset="0"/>
              <a:buChar char=""/>
            </a:pPr>
            <a:r>
              <a:rPr lang="zh-CN" altLang="en-US" b="1" dirty="0">
                <a:latin typeface="Times New Roman" charset="0"/>
                <a:ea typeface="MS PGothic" charset="0"/>
                <a:cs typeface="宋体" charset="0"/>
              </a:rPr>
              <a:t>同一代的先知</a:t>
            </a:r>
          </a:p>
        </p:txBody>
      </p:sp>
    </p:spTree>
    <p:extLst>
      <p:ext uri="{BB962C8B-B14F-4D97-AF65-F5344CB8AC3E}">
        <p14:creationId xmlns:p14="http://schemas.microsoft.com/office/powerpoint/2010/main" val="4150958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627">
                                            <p:txEl>
                                              <p:pRg st="6" end="6"/>
                                            </p:txEl>
                                          </p:spTgt>
                                        </p:tgtEl>
                                        <p:attrNameLst>
                                          <p:attrName>style.visibility</p:attrName>
                                        </p:attrNameLst>
                                      </p:cBhvr>
                                      <p:to>
                                        <p:strVal val="visible"/>
                                      </p:to>
                                    </p:set>
                                    <p:anim calcmode="lin" valueType="num">
                                      <p:cBhvr additive="base">
                                        <p:cTn id="43"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REVIEW QUIZ on </a:t>
            </a:r>
            <a:r>
              <a:rPr kumimoji="0" lang="ko-KR" altLang="en-US" sz="3600" b="1" i="0" u="none" strike="noStrike" kern="1200" cap="none" spc="0" normalizeH="0" baseline="0" noProof="0" dirty="0" err="1">
                <a:ln>
                  <a:noFill/>
                </a:ln>
                <a:solidFill>
                  <a:srgbClr val="FFFFFF"/>
                </a:solidFill>
                <a:effectLst/>
                <a:uLnTx/>
                <a:uFillTx/>
                <a:latin typeface="Arial"/>
                <a:cs typeface="Arial"/>
              </a:rPr>
              <a:t>那鸿</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prophesied the destruction of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uk-U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 prophecy completes the story begun by the prophet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uses vivid imagery (e.g.,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This book teaches that each generation must experience a fresh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98354236"/>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7475"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REVIEW QUIZ on </a:t>
            </a:r>
            <a:r>
              <a:rPr kumimoji="0" lang="ko-KR" altLang="en-US" sz="3600" b="1" i="0" u="none" strike="noStrike" kern="1200" cap="none" spc="0" normalizeH="0" baseline="0" noProof="0" dirty="0" err="1">
                <a:ln>
                  <a:noFill/>
                </a:ln>
                <a:solidFill>
                  <a:srgbClr val="FFFFFF"/>
                </a:solidFill>
                <a:effectLst/>
                <a:uLnTx/>
                <a:uFillTx/>
                <a:latin typeface="Arial"/>
                <a:cs typeface="Arial"/>
              </a:rPr>
              <a:t>那鸿</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prophesied the destruction of </a:t>
            </a:r>
            <a:r>
              <a:rPr kumimoji="0" lang="en-US" sz="3200" b="1" i="0" u="sng" strike="noStrike" kern="1200" cap="none" spc="0" normalizeH="0" baseline="0" noProof="0" dirty="0" err="1">
                <a:ln>
                  <a:noFill/>
                </a:ln>
                <a:solidFill>
                  <a:srgbClr val="FFFFFF"/>
                </a:solidFill>
                <a:effectLst/>
                <a:uLnTx/>
                <a:uFillTx/>
                <a:latin typeface="Arial"/>
                <a:ea typeface="ＭＳ Ｐゴシック" charset="0"/>
                <a:cs typeface="Arial"/>
              </a:rPr>
              <a:t>Ninevah</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 (Assyria)</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uk-U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 prophecy completes the story begun by the prophet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uses vivid imagery (e.g.,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This book teaches that each generation must experience a fresh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72264060"/>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8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8499"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REVIEW QUIZ on </a:t>
            </a:r>
            <a:r>
              <a:rPr kumimoji="0" lang="ko-KR" altLang="en-US" sz="3600" b="1" i="0" u="none" strike="noStrike" kern="1200" cap="none" spc="0" normalizeH="0" baseline="0" noProof="0" dirty="0" err="1">
                <a:ln>
                  <a:noFill/>
                </a:ln>
                <a:solidFill>
                  <a:srgbClr val="FFFFFF"/>
                </a:solidFill>
                <a:effectLst/>
                <a:uLnTx/>
                <a:uFillTx/>
                <a:latin typeface="Arial"/>
                <a:cs typeface="Arial"/>
              </a:rPr>
              <a:t>那鸿</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prophesied the destruction of </a:t>
            </a:r>
            <a:r>
              <a:rPr kumimoji="0" lang="en-US" sz="3200" b="1" i="0" u="sng" strike="noStrike" kern="1200" cap="none" spc="0" normalizeH="0" baseline="0" noProof="0" dirty="0" err="1">
                <a:ln>
                  <a:noFill/>
                </a:ln>
                <a:solidFill>
                  <a:srgbClr val="FFFFFF"/>
                </a:solidFill>
                <a:effectLst/>
                <a:uLnTx/>
                <a:uFillTx/>
                <a:latin typeface="Arial"/>
                <a:ea typeface="ＭＳ Ｐゴシック" charset="0"/>
                <a:cs typeface="Arial"/>
              </a:rPr>
              <a:t>Ninevah</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 (Assyria)</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uk-U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 prophecy completes the story begun by the prophet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Jonah</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uses vivid imagery (e.g.,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This book teaches that each generation must experience a fresh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08250556"/>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9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9523"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REVIEW QUIZ on </a:t>
            </a:r>
            <a:r>
              <a:rPr kumimoji="0" lang="ko-KR" altLang="en-US" sz="3600" b="1" i="0" u="none" strike="noStrike" kern="1200" cap="none" spc="0" normalizeH="0" baseline="0" noProof="0" dirty="0" err="1">
                <a:ln>
                  <a:noFill/>
                </a:ln>
                <a:solidFill>
                  <a:srgbClr val="FFFFFF"/>
                </a:solidFill>
                <a:effectLst/>
                <a:uLnTx/>
                <a:uFillTx/>
                <a:latin typeface="Arial"/>
                <a:cs typeface="Arial"/>
              </a:rPr>
              <a:t>那鸿</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prophesied the destruction of </a:t>
            </a:r>
            <a:r>
              <a:rPr kumimoji="0" lang="en-US" sz="3200" b="1" i="0" u="sng" strike="noStrike" kern="1200" cap="none" spc="0" normalizeH="0" baseline="0" noProof="0" dirty="0" err="1">
                <a:ln>
                  <a:noFill/>
                </a:ln>
                <a:solidFill>
                  <a:srgbClr val="FFFFFF"/>
                </a:solidFill>
                <a:effectLst/>
                <a:uLnTx/>
                <a:uFillTx/>
                <a:latin typeface="Arial"/>
                <a:ea typeface="ＭＳ Ｐゴシック" charset="0"/>
                <a:cs typeface="Arial"/>
              </a:rPr>
              <a:t>Ninevah</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 (Assyria)</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uk-U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 prophecy completes the story begun by the prophet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Jonah</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uses vivid imagery (e.g.,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lion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This book teaches that each generation must experience a fresh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74732701"/>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4800" y="0"/>
            <a:ext cx="2819400" cy="2667000"/>
          </a:xfrm>
        </p:spPr>
        <p:txBody>
          <a:bodyPr/>
          <a:lstStyle/>
          <a:p>
            <a:pPr eaLnBrk="1" hangingPunct="1"/>
            <a:r>
              <a:rPr lang="zh-CN" altLang="en-US" sz="3600" b="1" dirty="0">
                <a:latin typeface="Times New Roman" charset="0"/>
                <a:cs typeface="宋体" charset="0"/>
              </a:rPr>
              <a:t>约拿书与那鸿书的对比</a:t>
            </a:r>
            <a:endParaRPr lang="en-US" sz="3600" dirty="0">
              <a:latin typeface="Arial" charset="0"/>
              <a:cs typeface="Arial" charset="0"/>
            </a:endParaRPr>
          </a:p>
        </p:txBody>
      </p:sp>
      <p:sp>
        <p:nvSpPr>
          <p:cNvPr id="169986" name="Text Box 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8EAE9"/>
                </a:solidFill>
                <a:effectLst/>
                <a:uLnTx/>
                <a:uFillTx/>
                <a:latin typeface="Arial" charset="0"/>
                <a:ea typeface="MS PGothic" charset="0"/>
                <a:cs typeface="Arial" charset="0"/>
              </a:rPr>
              <a:t>626</a:t>
            </a:r>
            <a:endParaRPr kumimoji="0" lang="en-US" sz="1800" b="0" i="0" u="none" strike="noStrike" kern="1200" cap="none" spc="0" normalizeH="0" baseline="0" noProof="0">
              <a:ln>
                <a:noFill/>
              </a:ln>
              <a:solidFill>
                <a:srgbClr val="E8EAE9"/>
              </a:solidFill>
              <a:effectLst/>
              <a:uLnTx/>
              <a:uFillTx/>
              <a:latin typeface="Arial" charset="0"/>
              <a:ea typeface="MS PGothic" charset="0"/>
              <a:cs typeface="Arial" charset="0"/>
            </a:endParaRPr>
          </a:p>
        </p:txBody>
      </p:sp>
      <p:pic>
        <p:nvPicPr>
          <p:cNvPr id="169987" name="Picture 4" descr="No U-Tu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3403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821005880"/>
              </p:ext>
            </p:extLst>
          </p:nvPr>
        </p:nvGraphicFramePr>
        <p:xfrm>
          <a:off x="3505200" y="0"/>
          <a:ext cx="5638800" cy="6854827"/>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2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宋体" charset="0"/>
                          <a:ea typeface="宋体" charset="0"/>
                        </a:rPr>
                        <a:t>约拿书</a:t>
                      </a:r>
                      <a:r>
                        <a:rPr kumimoji="0" lang="zh-CN" altLang="en-US" sz="2400" b="1" i="0" u="none" strike="noStrike" cap="none" normalizeH="0" baseline="0" dirty="0">
                          <a:ln>
                            <a:noFill/>
                          </a:ln>
                          <a:solidFill>
                            <a:srgbClr val="FFFFFF"/>
                          </a:solidFill>
                          <a:effectLst/>
                          <a:latin typeface="Times New Roman" charset="0"/>
                          <a:ea typeface="Times" charset="0"/>
                        </a:rPr>
                        <a:t> </a:t>
                      </a:r>
                      <a:endParaRPr kumimoji="0" lang="zh-CN" altLang="en-US"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宋体" charset="0"/>
                          <a:ea typeface="宋体" charset="0"/>
                        </a:rPr>
                        <a:t>那鸿</a:t>
                      </a:r>
                      <a:r>
                        <a:rPr kumimoji="0" lang="zh-CN" altLang="en-US" sz="2400" b="1" i="0" u="none" strike="noStrike" cap="none" normalizeH="0" baseline="0" dirty="0">
                          <a:ln>
                            <a:noFill/>
                          </a:ln>
                          <a:solidFill>
                            <a:srgbClr val="FFFFFF"/>
                          </a:solidFill>
                          <a:effectLst/>
                          <a:latin typeface="Times New Roman" charset="0"/>
                          <a:ea typeface="Times" charset="0"/>
                        </a:rPr>
                        <a:t> 书</a:t>
                      </a:r>
                      <a:endParaRPr kumimoji="0" lang="zh-CN" altLang="en-US"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第一本书</a:t>
                      </a:r>
                      <a:r>
                        <a:rPr kumimoji="0" lang="en-US" altLang="zh-CN" sz="2400" b="1" i="0" u="none" strike="noStrike" cap="none" normalizeH="0" baseline="0" dirty="0">
                          <a:ln>
                            <a:noFill/>
                          </a:ln>
                          <a:solidFill>
                            <a:schemeClr val="tx1"/>
                          </a:solidFill>
                          <a:effectLst/>
                          <a:latin typeface="Times New Roman" charset="0"/>
                          <a:ea typeface="Times New Roman" charset="0"/>
                          <a:cs typeface="Times New Roman" charset="0"/>
                        </a:rPr>
                        <a:t>(4 </a:t>
                      </a:r>
                      <a:r>
                        <a:rPr kumimoji="0" lang="zh-CN" altLang="en-US" sz="2400" b="1" i="0" u="none" strike="noStrike" cap="none" normalizeH="0" baseline="0" dirty="0">
                          <a:ln>
                            <a:noFill/>
                          </a:ln>
                          <a:solidFill>
                            <a:schemeClr val="tx1"/>
                          </a:solidFill>
                          <a:effectLst/>
                          <a:latin typeface="宋体" charset="0"/>
                          <a:ea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续著</a:t>
                      </a:r>
                      <a:r>
                        <a:rPr kumimoji="0" lang="zh-CN" altLang="en-US" sz="2400" b="1" i="0" u="none" strike="noStrike" cap="none" normalizeH="0" baseline="0" dirty="0">
                          <a:ln>
                            <a:noFill/>
                          </a:ln>
                          <a:solidFill>
                            <a:schemeClr val="tx1"/>
                          </a:solidFill>
                          <a:effectLst/>
                          <a:latin typeface="Times New Roman" charset="0"/>
                          <a:ea typeface="Times" charset="0"/>
                        </a:rPr>
                        <a:t> </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(3</a:t>
                      </a:r>
                      <a:r>
                        <a:rPr kumimoji="0" lang="zh-CN" altLang="en-US" sz="2400" b="1" i="0" u="none" strike="noStrike" cap="none" normalizeH="0" baseline="0" dirty="0">
                          <a:ln>
                            <a:noFill/>
                          </a:ln>
                          <a:solidFill>
                            <a:schemeClr val="tx1"/>
                          </a:solidFill>
                          <a:effectLst/>
                          <a:latin typeface="宋体" charset="0"/>
                          <a:ea typeface="MS PGothic" charset="0"/>
                          <a:cs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1"/>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zh-CN" altLang="en-US" sz="2400" b="1" i="0" u="none" strike="noStrike" cap="none" normalizeH="0" baseline="0">
                          <a:ln>
                            <a:noFill/>
                          </a:ln>
                          <a:solidFill>
                            <a:schemeClr val="tx1"/>
                          </a:solidFill>
                          <a:effectLst/>
                          <a:latin typeface="Times New Roman" charset="0"/>
                          <a:ea typeface="Times" charset="0"/>
                        </a:rPr>
                        <a:t> </a:t>
                      </a:r>
                      <a:r>
                        <a:rPr kumimoji="0" lang="en-US" altLang="zh-CN" sz="2400" b="1" i="0" u="none" strike="noStrike" cap="none" normalizeH="0" baseline="0">
                          <a:ln>
                            <a:noFill/>
                          </a:ln>
                          <a:solidFill>
                            <a:schemeClr val="tx1"/>
                          </a:solidFill>
                          <a:effectLst/>
                          <a:latin typeface="Times New Roman" charset="0"/>
                          <a:ea typeface="MS PGothic" charset="0"/>
                          <a:cs typeface="Times New Roman" charset="0"/>
                        </a:rPr>
                        <a:t>760 </a:t>
                      </a:r>
                      <a:r>
                        <a:rPr kumimoji="0" lang="zh-CN" altLang="en-US" sz="2400" b="1" i="0" u="none" strike="noStrike" cap="none" normalizeH="0" baseline="0">
                          <a:ln>
                            <a:noFill/>
                          </a:ln>
                          <a:solidFill>
                            <a:schemeClr val="tx1"/>
                          </a:solidFill>
                          <a:effectLst/>
                          <a:latin typeface="宋体" charset="0"/>
                          <a:ea typeface="MS PGothic" charset="0"/>
                          <a:cs typeface="宋体" charset="0"/>
                        </a:rPr>
                        <a:t>年</a:t>
                      </a:r>
                      <a:r>
                        <a:rPr kumimoji="0" lang="zh-CN" altLang="en-US" sz="2400" b="1" i="0" u="none" strike="noStrike" cap="none" normalizeH="0" baseline="0">
                          <a:ln>
                            <a:noFill/>
                          </a:ln>
                          <a:solidFill>
                            <a:schemeClr val="tx1"/>
                          </a:solidFill>
                          <a:effectLst/>
                          <a:latin typeface="Times New Roman" charset="0"/>
                          <a:ea typeface="MS PGothic" charset="0"/>
                          <a:cs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en-US" altLang="zh-CN" sz="2400" b="1" i="0" u="none" strike="noStrike" cap="none" normalizeH="0" baseline="0">
                          <a:ln>
                            <a:noFill/>
                          </a:ln>
                          <a:solidFill>
                            <a:schemeClr val="tx1"/>
                          </a:solidFill>
                          <a:effectLst/>
                          <a:latin typeface="Times New Roman" charset="0"/>
                          <a:ea typeface="Times New Roman" charset="0"/>
                          <a:cs typeface="Times New Roman" charset="0"/>
                        </a:rPr>
                        <a:t>660 </a:t>
                      </a:r>
                      <a:r>
                        <a:rPr kumimoji="0" lang="zh-CN" altLang="en-US" sz="2400" b="1" i="0" u="none" strike="noStrike" cap="none" normalizeH="0" baseline="0">
                          <a:ln>
                            <a:noFill/>
                          </a:ln>
                          <a:solidFill>
                            <a:schemeClr val="tx1"/>
                          </a:solidFill>
                          <a:effectLst/>
                          <a:latin typeface="宋体" charset="0"/>
                          <a:ea typeface="宋体" charset="0"/>
                        </a:rPr>
                        <a:t>年</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从罪中悔改</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回到罪恶中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3"/>
                  </a:ext>
                </a:extLst>
              </a:tr>
              <a:tr h="1090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尼尼微被释放</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尼尼微被毁灭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以色列被指责</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以色列被保护</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5"/>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没有悔改的机会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叙述</a:t>
                      </a:r>
                      <a:r>
                        <a:rPr kumimoji="0" lang="zh-CN" altLang="en-US" sz="2400" b="1" i="0" u="none" strike="noStrike" cap="none" normalizeH="0" baseline="0">
                          <a:ln>
                            <a:noFill/>
                          </a:ln>
                          <a:solidFill>
                            <a:schemeClr val="tx1"/>
                          </a:solidFill>
                          <a:effectLst/>
                          <a:latin typeface="Arial" charset="0"/>
                          <a:ea typeface="宋体" charset="0"/>
                        </a:rPr>
                        <a:t>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宣告</a:t>
                      </a:r>
                      <a:r>
                        <a:rPr kumimoji="0" lang="zh-CN" altLang="en-US" sz="2400" b="1" i="0" u="none" strike="noStrike" cap="none" normalizeH="0" baseline="0" dirty="0">
                          <a:ln>
                            <a:noFill/>
                          </a:ln>
                          <a:solidFill>
                            <a:schemeClr val="tx1"/>
                          </a:solidFill>
                          <a:effectLst/>
                          <a:latin typeface="Times New Roman" charset="0"/>
                          <a:ea typeface="Times" charset="0"/>
                        </a:rPr>
                        <a:t>式</a:t>
                      </a:r>
                      <a:endParaRPr kumimoji="0" lang="zh-CN" altLang="en-US"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7"/>
                  </a:ext>
                </a:extLst>
              </a:tr>
            </a:tbl>
          </a:graphicData>
        </a:graphic>
      </p:graphicFrame>
      <p:sp>
        <p:nvSpPr>
          <p:cNvPr id="170017"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S PGothic" charset="0"/>
                <a:cs typeface="Arial" charset="0"/>
              </a:rPr>
              <a:t>626</a:t>
            </a:r>
          </a:p>
        </p:txBody>
      </p:sp>
    </p:spTree>
    <p:extLst>
      <p:ext uri="{BB962C8B-B14F-4D97-AF65-F5344CB8AC3E}">
        <p14:creationId xmlns:p14="http://schemas.microsoft.com/office/powerpoint/2010/main" val="232316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REVIEW QUIZ on </a:t>
            </a:r>
            <a:r>
              <a:rPr kumimoji="0" lang="ko-KR" altLang="en-US" sz="3600" b="1" i="0" u="none" strike="noStrike" kern="1200" cap="none" spc="0" normalizeH="0" baseline="0" noProof="0" dirty="0" err="1">
                <a:ln>
                  <a:noFill/>
                </a:ln>
                <a:solidFill>
                  <a:srgbClr val="FFFFFF"/>
                </a:solidFill>
                <a:effectLst/>
                <a:uLnTx/>
                <a:uFillTx/>
                <a:latin typeface="Arial"/>
                <a:cs typeface="Arial"/>
              </a:rPr>
              <a:t>那鸿</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prophesied the destruction of </a:t>
            </a:r>
            <a:r>
              <a:rPr kumimoji="0" lang="en-US" sz="3200" b="1" i="0" u="sng" strike="noStrike" kern="1200" cap="none" spc="0" normalizeH="0" baseline="0" noProof="0" dirty="0" err="1">
                <a:ln>
                  <a:noFill/>
                </a:ln>
                <a:solidFill>
                  <a:srgbClr val="FFFFFF"/>
                </a:solidFill>
                <a:effectLst/>
                <a:uLnTx/>
                <a:uFillTx/>
                <a:latin typeface="Arial"/>
                <a:ea typeface="ＭＳ Ｐゴシック" charset="0"/>
                <a:cs typeface="Arial"/>
              </a:rPr>
              <a:t>Ninevah</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 (Assyria)</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uk-U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s prophecy completes the story begun by the prophet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Jonah</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cs typeface="Arial"/>
              </a:rPr>
              <a:t>那鸿</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uses vivid imagery (e.g.,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lion</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This book teaches that each generation must experience a fresh </a:t>
            </a:r>
            <a:r>
              <a:rPr kumimoji="0" lang="en-US" sz="3200" b="1" i="0" u="sng" strike="noStrike" kern="1200" cap="none" spc="0" normalizeH="0" baseline="0" noProof="0" dirty="0">
                <a:ln>
                  <a:noFill/>
                </a:ln>
                <a:solidFill>
                  <a:srgbClr val="FFFFFF"/>
                </a:solidFill>
                <a:effectLst/>
                <a:uLnTx/>
                <a:uFillTx/>
                <a:latin typeface="Arial"/>
                <a:ea typeface="ＭＳ Ｐゴシック" charset="0"/>
                <a:cs typeface="Arial"/>
              </a:rPr>
              <a:t>revival</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457200" marR="0" lvl="0" indent="-457200" algn="l" defTabSz="914400" rtl="0" eaLnBrk="1" fontAlgn="base" latinLnBrk="0" hangingPunct="1">
              <a:lnSpc>
                <a:spcPct val="90000"/>
              </a:lnSpc>
              <a:spcBef>
                <a:spcPct val="50000"/>
              </a:spcBef>
              <a:spcAft>
                <a:spcPct val="0"/>
              </a:spcAft>
              <a:buClrTx/>
              <a:buSzTx/>
              <a:buFontTx/>
              <a:buAutoNum type="arabicPeriod"/>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62486876"/>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zh-CN" altLang="en-US" sz="3600" kern="1200" dirty="0">
                <a:solidFill>
                  <a:srgbClr val="FFFFFF"/>
                </a:solidFill>
                <a:effectLst>
                  <a:outerShdw blurRad="38100" dist="38100" dir="2700000" algn="tl">
                    <a:srgbClr val="000000"/>
                  </a:outerShdw>
                </a:effectLst>
                <a:latin typeface="Arial" charset="0"/>
                <a:ea typeface="ＭＳ Ｐゴシック" charset="0"/>
                <a:cs typeface="Arial" charset="0"/>
              </a:rPr>
              <a:t>亚述的毁灭应允了那鸿的预言</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zh-CN" altLang="en-US" sz="2800" b="1" dirty="0">
                          <a:latin typeface="Arial"/>
                          <a:cs typeface="Arial"/>
                        </a:rPr>
                        <a:t>有一人从你那里出来，图谋邪恶，设恶计攻击耶和华。</a:t>
                      </a:r>
                      <a:r>
                        <a:rPr kumimoji="1" lang="en-US" altLang="ja-JP" sz="2800" b="1" dirty="0">
                          <a:latin typeface="Arial"/>
                          <a:cs typeface="Arial"/>
                        </a:rPr>
                        <a:t>…</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亚述王撒缦以色在主前</a:t>
                      </a:r>
                      <a:r>
                        <a:rPr kumimoji="1" lang="en-US" altLang="zh-CN" sz="2800" b="1" dirty="0">
                          <a:latin typeface="Arial"/>
                          <a:cs typeface="Arial"/>
                        </a:rPr>
                        <a:t>701</a:t>
                      </a:r>
                      <a:r>
                        <a:rPr kumimoji="1" lang="zh-CN" altLang="en-US" sz="2800" b="1" dirty="0">
                          <a:latin typeface="Arial"/>
                          <a:cs typeface="Arial"/>
                        </a:rPr>
                        <a:t>向犹大与耶路撒冷作出傲慢的恐吓</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zh-CN" altLang="en-US" sz="2800" b="1" dirty="0">
                          <a:latin typeface="Arial"/>
                          <a:cs typeface="Arial"/>
                        </a:rPr>
                        <a:t>现在我必从你颈项上折断他的轭，扭开他的绳索。</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当尼尼微被毁灭，亚述奴役犹大的日期也满了 </a:t>
                      </a:r>
                      <a:r>
                        <a:rPr kumimoji="1" lang="en-US" altLang="zh-CN" sz="2800" b="1" dirty="0">
                          <a:latin typeface="Arial"/>
                          <a:cs typeface="Arial"/>
                        </a:rPr>
                        <a:t>(</a:t>
                      </a:r>
                      <a:r>
                        <a:rPr kumimoji="1" lang="zh-CN" altLang="en-US" sz="2800" b="1" dirty="0">
                          <a:latin typeface="Arial"/>
                          <a:cs typeface="Arial"/>
                        </a:rPr>
                        <a:t>王下</a:t>
                      </a:r>
                      <a:r>
                        <a:rPr kumimoji="1" lang="en-US" altLang="zh-CN" sz="2800" b="1" dirty="0">
                          <a:latin typeface="Arial"/>
                          <a:cs typeface="Arial"/>
                        </a:rPr>
                        <a:t>18:14; 2</a:t>
                      </a:r>
                      <a:r>
                        <a:rPr kumimoji="1" lang="zh-CN" altLang="en-US" sz="2800" b="1" dirty="0">
                          <a:latin typeface="Arial"/>
                          <a:cs typeface="Arial"/>
                        </a:rPr>
                        <a:t>代下</a:t>
                      </a:r>
                      <a:r>
                        <a:rPr kumimoji="1" lang="en-US" altLang="zh-CN" sz="2800" b="1" dirty="0">
                          <a:latin typeface="Arial"/>
                          <a:cs typeface="Arial"/>
                        </a:rPr>
                        <a:t>. 33:11)</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Hobart E. Freeman,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An Introduction to the Old Testament Prophets</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(Chicago: Moody Press, 1977).</a:t>
            </a:r>
          </a:p>
        </p:txBody>
      </p:sp>
    </p:spTree>
    <p:extLst>
      <p:ext uri="{BB962C8B-B14F-4D97-AF65-F5344CB8AC3E}">
        <p14:creationId xmlns:p14="http://schemas.microsoft.com/office/powerpoint/2010/main" val="2343346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 The Assyrian fortresses surrounding the city would be easily captured (3:12)</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en-US" altLang="ja-JP" sz="2800" b="1" dirty="0">
                          <a:latin typeface="Arial"/>
                          <a:cs typeface="Arial"/>
                        </a:rPr>
                        <a:t>According to the Babylonian Chronicle the fortified towns in Nineveh’s environs begin to fall in 614 BC, including Tabris, present-day Sharis-Khan, a few miles northwest of Nineveh.</a:t>
                      </a: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270158604"/>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2. The besieged Ninevites would prepare bricks and mortar for emergency defense walls (3:12).</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 T. Olmstead reported: “To the south of the gate, the moat is still filled with fragments of stone and of mud bricks from the walls, heaped up when they were breached”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1015574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3. The city gates would be destroyed (3:13).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3. Olmstead noted: “The main attack was directed from the northwest and the brunt fell upon the Hatami gate at this corner</a:t>
                      </a:r>
                      <a:r>
                        <a:rPr kumimoji="1" lang="is-IS" altLang="ja-JP" sz="2800" b="1" dirty="0">
                          <a:latin typeface="Arial"/>
                          <a:cs typeface="Arial"/>
                        </a:rPr>
                        <a:t>… Within the gates are traces of the counter wall raised by the inhabitants in their last extremity” </a:t>
                      </a:r>
                      <a:br>
                        <a:rPr kumimoji="1" lang="is-IS" altLang="ja-JP" sz="2800" b="1" dirty="0">
                          <a:latin typeface="Arial"/>
                          <a:cs typeface="Arial"/>
                        </a:rPr>
                      </a:b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28642985"/>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4254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ja-JP" sz="2800" b="1" dirty="0">
                          <a:latin typeface="Arial"/>
                          <a:cs typeface="Arial"/>
                        </a:rPr>
                        <a:t>4. In the final hours of the attack the Ninevites would be </a:t>
                      </a:r>
                      <a:r>
                        <a:rPr kumimoji="1" lang="en-US" altLang="ja-JP" sz="2800" b="1" dirty="0">
                          <a:solidFill>
                            <a:srgbClr val="660066"/>
                          </a:solidFill>
                          <a:latin typeface="Arial"/>
                          <a:cs typeface="Arial"/>
                        </a:rPr>
                        <a:t>drunk </a:t>
                      </a:r>
                      <a:r>
                        <a:rPr kumimoji="1" lang="en-US" altLang="ja-JP" sz="2800" b="1" dirty="0">
                          <a:latin typeface="Arial"/>
                          <a:cs typeface="Arial"/>
                        </a:rPr>
                        <a:t>(1:10; 3:11)</a:t>
                      </a:r>
                    </a:p>
                  </a:txBody>
                  <a:tcPr marL="50800" marR="50800" marT="0" marB="0" horzOverflow="overflow"/>
                </a:tc>
                <a:tc>
                  <a:txBody>
                    <a:bodyPr/>
                    <a:lstStyle/>
                    <a:p>
                      <a:pPr algn="ctr" eaLnBrk="1" hangingPunct="1">
                        <a:spcBef>
                          <a:spcPct val="50000"/>
                        </a:spcBef>
                      </a:pPr>
                      <a:r>
                        <a:rPr kumimoji="1" lang="en-US" altLang="ja-JP" sz="2800" b="1" dirty="0">
                          <a:latin typeface="Arial"/>
                          <a:cs typeface="Arial"/>
                        </a:rPr>
                        <a:t>4. After the Assyrians had repulsed the enemy</a:t>
                      </a:r>
                      <a:r>
                        <a:rPr kumimoji="1" lang="uk-UA" altLang="ja-JP" sz="2800" b="1" dirty="0">
                          <a:latin typeface="Arial"/>
                          <a:cs typeface="Arial"/>
                        </a:rPr>
                        <a:t>'</a:t>
                      </a:r>
                      <a:r>
                        <a:rPr kumimoji="1" lang="en-US" altLang="ja-JP" sz="2800" b="1" dirty="0">
                          <a:latin typeface="Arial"/>
                          <a:cs typeface="Arial"/>
                        </a:rPr>
                        <a:t>s attack, they got </a:t>
                      </a:r>
                      <a:r>
                        <a:rPr kumimoji="1" lang="en-US" altLang="ja-JP" sz="2800" b="1" dirty="0">
                          <a:solidFill>
                            <a:srgbClr val="660066"/>
                          </a:solidFill>
                          <a:latin typeface="Arial"/>
                          <a:cs typeface="Arial"/>
                        </a:rPr>
                        <a:t>drunk</a:t>
                      </a:r>
                      <a:r>
                        <a:rPr kumimoji="1" lang="en-US" altLang="ja-JP" sz="2800" b="1" dirty="0">
                          <a:solidFill>
                            <a:srgbClr val="FF0000"/>
                          </a:solidFill>
                          <a:latin typeface="Arial"/>
                          <a:cs typeface="Arial"/>
                        </a:rPr>
                        <a:t> </a:t>
                      </a:r>
                      <a:r>
                        <a:rPr kumimoji="1" lang="en-US" altLang="ja-JP" sz="2800" b="1" dirty="0">
                          <a:latin typeface="Arial"/>
                          <a:cs typeface="Arial"/>
                        </a:rPr>
                        <a:t>and feasted, and as a result were surprised by the Medes and the city was taken.</a:t>
                      </a:r>
                    </a:p>
                    <a:p>
                      <a:pPr algn="ctr" eaLnBrk="1" hangingPunct="1">
                        <a:spcBef>
                          <a:spcPct val="50000"/>
                        </a:spcBef>
                      </a:pPr>
                      <a:endParaRPr kumimoji="1" lang="en-US" altLang="ja-JP" sz="2800" b="1" dirty="0">
                        <a:latin typeface="Arial"/>
                        <a:cs typeface="Arial"/>
                      </a:endParaRPr>
                    </a:p>
                    <a:p>
                      <a:pPr algn="ctr" eaLnBrk="1" hangingPunct="1">
                        <a:spcBef>
                          <a:spcPct val="50000"/>
                        </a:spcBef>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2.26.4).</a:t>
                      </a:r>
                    </a:p>
                    <a:p>
                      <a:pPr algn="ctr" eaLnBrk="1" hangingPunct="1">
                        <a:spcBef>
                          <a:spcPct val="50000"/>
                        </a:spcBef>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4031054044"/>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5. Nineveh would be destroyed by a  </a:t>
                      </a:r>
                      <a:r>
                        <a:rPr kumimoji="0" lang="en-US" sz="2800" b="1" u="none" strike="noStrike" cap="none" normalizeH="0" baseline="0" dirty="0">
                          <a:ln>
                            <a:noFill/>
                          </a:ln>
                          <a:solidFill>
                            <a:srgbClr val="0000FF"/>
                          </a:solidFill>
                          <a:effectLst/>
                          <a:latin typeface="Arial"/>
                          <a:cs typeface="Arial"/>
                        </a:rPr>
                        <a:t>flood</a:t>
                      </a:r>
                      <a:r>
                        <a:rPr kumimoji="0" lang="en-US" sz="2800" b="1" u="none" strike="noStrike" cap="none" normalizeH="0" baseline="0" dirty="0">
                          <a:ln>
                            <a:noFill/>
                          </a:ln>
                          <a:effectLst/>
                          <a:latin typeface="Arial"/>
                          <a:cs typeface="Arial"/>
                        </a:rPr>
                        <a:t> (1:8;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 Nineveh weakened by an unusually heavy &amp; long </a:t>
                      </a:r>
                      <a:r>
                        <a:rPr kumimoji="1" lang="en-US" altLang="ja-JP" sz="2800" b="1" dirty="0">
                          <a:solidFill>
                            <a:srgbClr val="0000FF"/>
                          </a:solidFill>
                          <a:latin typeface="Arial"/>
                          <a:cs typeface="Arial"/>
                        </a:rPr>
                        <a:t>flood of the Tigris</a:t>
                      </a:r>
                      <a:r>
                        <a:rPr kumimoji="1" lang="en-US" altLang="ja-JP" sz="2800" b="1" dirty="0">
                          <a:latin typeface="Arial"/>
                          <a:cs typeface="Arial"/>
                        </a:rPr>
                        <a:t>.  This carried away a huge section of the rampart around</a:t>
                      </a:r>
                      <a:r>
                        <a:rPr kumimoji="1" lang="en-US" altLang="ja-JP" sz="2800" b="1" baseline="0" dirty="0">
                          <a:latin typeface="Arial"/>
                          <a:cs typeface="Arial"/>
                        </a:rPr>
                        <a:t> </a:t>
                      </a:r>
                      <a:r>
                        <a:rPr kumimoji="1" lang="en-US" altLang="ja-JP" sz="2800" b="1" dirty="0">
                          <a:latin typeface="Arial"/>
                          <a:cs typeface="Arial"/>
                        </a:rPr>
                        <a:t>the city, allowing the enemy in. Terrifying thunder (presumably with a storm) accompanied</a:t>
                      </a:r>
                      <a:r>
                        <a:rPr kumimoji="1" lang="en-US" altLang="ja-JP" sz="2800" b="1" baseline="0" dirty="0">
                          <a:latin typeface="Arial"/>
                          <a:cs typeface="Arial"/>
                        </a:rPr>
                        <a:t> the capture</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2.26.9; 2.27.13; Xenophon, </a:t>
                      </a:r>
                      <a:r>
                        <a:rPr kumimoji="0" lang="is-IS" sz="2800" b="1" i="1" u="none" strike="noStrike" cap="none" normalizeH="0" baseline="0" dirty="0">
                          <a:ln>
                            <a:noFill/>
                          </a:ln>
                          <a:effectLst/>
                          <a:latin typeface="Arial"/>
                          <a:cs typeface="Arial"/>
                        </a:rPr>
                        <a:t>Anabasis</a:t>
                      </a:r>
                      <a:r>
                        <a:rPr kumimoji="0" lang="is-IS" sz="2800" b="1" i="0" u="none" strike="noStrike" cap="none" normalizeH="0" baseline="0" dirty="0">
                          <a:ln>
                            <a:noFill/>
                          </a:ln>
                          <a:effectLst/>
                          <a:latin typeface="Arial"/>
                          <a:cs typeface="Arial"/>
                        </a:rPr>
                        <a:t> 3.4.12).</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808655728"/>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Nineveh would be destroyed by </a:t>
                      </a:r>
                      <a:r>
                        <a:rPr kumimoji="0" lang="en-US" sz="2800" b="1" u="none" strike="noStrike" cap="none" normalizeH="0" baseline="0" dirty="0">
                          <a:ln>
                            <a:noFill/>
                          </a:ln>
                          <a:solidFill>
                            <a:srgbClr val="FF0000"/>
                          </a:solidFill>
                          <a:effectLst/>
                          <a:latin typeface="Arial"/>
                          <a:cs typeface="Arial"/>
                        </a:rPr>
                        <a:t>fire</a:t>
                      </a:r>
                      <a:r>
                        <a:rPr kumimoji="0" lang="en-US" sz="2800" b="1" u="none" strike="noStrike" cap="none" normalizeH="0" baseline="0" dirty="0">
                          <a:ln>
                            <a:noFill/>
                          </a:ln>
                          <a:effectLst/>
                          <a:latin typeface="Arial"/>
                          <a:cs typeface="Arial"/>
                        </a:rPr>
                        <a:t> (1:10; 2:13; 3:15).</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Archaeological excavations at Nineveh have revealed chard wood, charcoal, and ashes. “</a:t>
                      </a:r>
                      <a:r>
                        <a:rPr kumimoji="0" lang="is-IS" sz="2800" b="1" u="none" strike="noStrike" cap="none" normalizeH="0" baseline="0" dirty="0">
                          <a:ln>
                            <a:noFill/>
                          </a:ln>
                          <a:effectLst/>
                          <a:latin typeface="Arial"/>
                          <a:cs typeface="Arial"/>
                        </a:rPr>
                        <a:t>… about 2 inches thick...” </a:t>
                      </a:r>
                      <a:br>
                        <a:rPr kumimoji="0" lang="is-IS" sz="2800" b="1" u="none" strike="noStrike" cap="none" normalizeH="0" baseline="0" dirty="0">
                          <a:ln>
                            <a:noFill/>
                          </a:ln>
                          <a:effectLst/>
                          <a:latin typeface="Arial"/>
                          <a:cs typeface="Arial"/>
                        </a:rPr>
                      </a:br>
                      <a:br>
                        <a:rPr kumimoji="0" lang="is-IS" sz="2800" b="1" u="none" strike="noStrike" cap="none" normalizeH="0" baseline="0" dirty="0">
                          <a:ln>
                            <a:noFill/>
                          </a:ln>
                          <a:effectLst/>
                          <a:latin typeface="Arial"/>
                          <a:cs typeface="Arial"/>
                        </a:rPr>
                      </a:br>
                      <a:r>
                        <a:rPr kumimoji="0" lang="is-IS" sz="2800" b="1" u="none" strike="noStrike" cap="none" normalizeH="0" baseline="0" dirty="0">
                          <a:ln>
                            <a:noFill/>
                          </a:ln>
                          <a:effectLst/>
                          <a:latin typeface="Arial"/>
                          <a:cs typeface="Arial"/>
                        </a:rPr>
                        <a:t>(R. Campbell Thomson and R. W. Hutchinson, </a:t>
                      </a:r>
                      <a:r>
                        <a:rPr kumimoji="0" lang="is-IS" sz="2800" b="1" i="1" u="none" strike="noStrike" cap="none" normalizeH="0" baseline="0" dirty="0">
                          <a:ln>
                            <a:noFill/>
                          </a:ln>
                          <a:effectLst/>
                          <a:latin typeface="Arial"/>
                          <a:cs typeface="Arial"/>
                        </a:rPr>
                        <a:t>A Century of Exploration at Nineveh.</a:t>
                      </a:r>
                      <a:r>
                        <a:rPr kumimoji="0" lang="is-IS" sz="2800" b="1" u="none" strike="noStrike" cap="none" normalizeH="0" baseline="0" dirty="0">
                          <a:ln>
                            <a:noFill/>
                          </a:ln>
                          <a:effectLst/>
                          <a:latin typeface="Arial"/>
                          <a:cs typeface="Arial"/>
                        </a:rPr>
                        <a:t> London: Luzac, pp. 45, 77).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694203290"/>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The city’s capture would be attended by a great massacre of people (3:3).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“In two battles fought on the plain before the city the rebels defeated the Assyrians</a:t>
                      </a:r>
                      <a:r>
                        <a:rPr kumimoji="0" lang="is-IS" sz="2800" b="1" u="none" strike="noStrike" cap="none" normalizeH="0" baseline="0" dirty="0">
                          <a:ln>
                            <a:noFill/>
                          </a:ln>
                          <a:effectLst/>
                          <a:latin typeface="Arial"/>
                          <a:cs typeface="Arial"/>
                        </a:rPr>
                        <a:t>… So great was the multitude of the slain that the flowing stream, mingled with their blood, changed its color for a considerable distance” </a:t>
                      </a:r>
                      <a:br>
                        <a:rPr kumimoji="0" lang="is-IS" sz="2800" b="1" u="none" strike="noStrike" cap="none" normalizeH="0" baseline="0" dirty="0">
                          <a:ln>
                            <a:noFill/>
                          </a:ln>
                          <a:effectLst/>
                          <a:latin typeface="Arial"/>
                          <a:cs typeface="Arial"/>
                        </a:rPr>
                      </a:br>
                      <a:endParaRPr kumimoji="0" lang="is-I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2.26.6-7).</a:t>
                      </a: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030697479"/>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Plundering and pillaging would accompany the overthrow of the city (2:9-10).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According to the Babylonian Chronicle, “Great quantities of spoil from the city, beyond counting, they carried off. The city [they turned] into a mound and ruin heap”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53646032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433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2" name="Text Box 6"/>
          <p:cNvSpPr txBox="1">
            <a:spLocks noChangeArrowheads="1"/>
          </p:cNvSpPr>
          <p:nvPr/>
        </p:nvSpPr>
        <p:spPr bwMode="auto">
          <a:xfrm rot="16168439">
            <a:off x="-1223168" y="1131093"/>
            <a:ext cx="504825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zh-CN" altLang="en-US" sz="3600" b="1">
                <a:solidFill>
                  <a:schemeClr val="bg1"/>
                </a:solidFill>
                <a:cs typeface="宋体" charset="0"/>
              </a:rPr>
              <a:t>　提革拉毗尼色</a:t>
            </a:r>
            <a:endParaRPr lang="en-US" altLang="ja-JP" sz="3600" b="1">
              <a:solidFill>
                <a:schemeClr val="bg1"/>
              </a:solidFill>
              <a:latin typeface="Times New Roman" charset="0"/>
            </a:endParaRPr>
          </a:p>
          <a:p>
            <a:pPr algn="ctr" eaLnBrk="1" hangingPunct="1">
              <a:spcBef>
                <a:spcPct val="50000"/>
              </a:spcBef>
            </a:pPr>
            <a:r>
              <a:rPr lang="zh-CN" altLang="en-US" sz="3600" b="1">
                <a:solidFill>
                  <a:schemeClr val="bg1"/>
                </a:solidFill>
                <a:latin typeface="Times New Roman" charset="0"/>
                <a:cs typeface="宋体" charset="0"/>
              </a:rPr>
              <a:t>亚述强盛时期</a:t>
            </a:r>
            <a:endParaRPr lang="en-US" sz="3600" b="1">
              <a:solidFill>
                <a:schemeClr val="bg1"/>
              </a:solidFill>
              <a:latin typeface="Times New Roman" charset="0"/>
            </a:endParaRPr>
          </a:p>
        </p:txBody>
      </p:sp>
      <p:sp>
        <p:nvSpPr>
          <p:cNvPr id="14343" name="Text Box 7"/>
          <p:cNvSpPr txBox="1">
            <a:spLocks noChangeArrowheads="1"/>
          </p:cNvSpPr>
          <p:nvPr/>
        </p:nvSpPr>
        <p:spPr bwMode="auto">
          <a:xfrm>
            <a:off x="1905000" y="152400"/>
            <a:ext cx="3675063"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4000" b="1">
                <a:solidFill>
                  <a:schemeClr val="bg1"/>
                </a:solidFill>
                <a:latin typeface="Times New Roman" charset="0"/>
                <a:cs typeface="宋体" charset="0"/>
              </a:rPr>
              <a:t>亚述</a:t>
            </a:r>
            <a:endParaRPr lang="zh-CN" altLang="en-US" sz="4000" b="1">
              <a:solidFill>
                <a:srgbClr val="FFFF00"/>
              </a:solidFill>
              <a:latin typeface="Times New Roman" charset="0"/>
              <a:cs typeface="宋体" charset="0"/>
            </a:endParaRPr>
          </a:p>
        </p:txBody>
      </p:sp>
      <p:sp>
        <p:nvSpPr>
          <p:cNvPr id="14344" name="Text Box 8"/>
          <p:cNvSpPr txBox="1">
            <a:spLocks noChangeArrowheads="1"/>
          </p:cNvSpPr>
          <p:nvPr/>
        </p:nvSpPr>
        <p:spPr bwMode="auto">
          <a:xfrm>
            <a:off x="304800" y="42957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dirty="0">
                <a:solidFill>
                  <a:schemeClr val="bg1"/>
                </a:solidFill>
                <a:latin typeface="Times New Roman" charset="0"/>
                <a:ea typeface="MS PGothic" pitchFamily="34" charset="-128"/>
                <a:cs typeface="MS PGothic" pitchFamily="34" charset="-128"/>
              </a:rPr>
              <a:t>1100</a:t>
            </a:r>
          </a:p>
        </p:txBody>
      </p:sp>
      <p:sp>
        <p:nvSpPr>
          <p:cNvPr id="14345" name="Line 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6" name="Line 1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7"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8" name="Line 1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9" name="Line 1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50" name="Line 1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51" name="Line 15"/>
          <p:cNvSpPr>
            <a:spLocks noChangeShapeType="1"/>
          </p:cNvSpPr>
          <p:nvPr/>
        </p:nvSpPr>
        <p:spPr bwMode="auto">
          <a:xfrm>
            <a:off x="371475" y="4217988"/>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52" name="Text Box 16"/>
          <p:cNvSpPr txBox="1">
            <a:spLocks noChangeArrowheads="1"/>
          </p:cNvSpPr>
          <p:nvPr/>
        </p:nvSpPr>
        <p:spPr bwMode="auto">
          <a:xfrm rot="-5433484">
            <a:off x="6198394" y="1918494"/>
            <a:ext cx="4243388"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尼尼微被毁</a:t>
            </a:r>
            <a:r>
              <a:rPr lang="en-US" altLang="ja-JP" sz="3600" b="1">
                <a:solidFill>
                  <a:schemeClr val="bg1"/>
                </a:solidFill>
                <a:latin typeface="Times New Roman" charset="0"/>
              </a:rPr>
              <a:t> 612</a:t>
            </a:r>
            <a:endParaRPr lang="en-US" sz="3600" b="1">
              <a:solidFill>
                <a:schemeClr val="bg1"/>
              </a:solidFill>
              <a:latin typeface="Times New Roman" charset="0"/>
            </a:endParaRPr>
          </a:p>
        </p:txBody>
      </p:sp>
      <p:sp>
        <p:nvSpPr>
          <p:cNvPr id="14353" name="Text Box 17"/>
          <p:cNvSpPr txBox="1">
            <a:spLocks noChangeArrowheads="1"/>
          </p:cNvSpPr>
          <p:nvPr/>
        </p:nvSpPr>
        <p:spPr bwMode="auto">
          <a:xfrm>
            <a:off x="5724525" y="5589588"/>
            <a:ext cx="19050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en-US" sz="3200" b="1">
                <a:solidFill>
                  <a:schemeClr val="bg2"/>
                </a:solidFill>
                <a:latin typeface="Times New Roman" charset="0"/>
              </a:rPr>
              <a:t> </a:t>
            </a:r>
            <a:r>
              <a:rPr lang="zh-CN" altLang="en-US" sz="3200" b="1">
                <a:solidFill>
                  <a:schemeClr val="bg1"/>
                </a:solidFill>
                <a:latin typeface="Times New Roman" charset="0"/>
                <a:cs typeface="宋体" charset="0"/>
              </a:rPr>
              <a:t>尼尼微重蹈旧辙</a:t>
            </a:r>
          </a:p>
        </p:txBody>
      </p:sp>
      <p:sp>
        <p:nvSpPr>
          <p:cNvPr id="14354" name="Text Box 18"/>
          <p:cNvSpPr txBox="1">
            <a:spLocks noChangeArrowheads="1"/>
          </p:cNvSpPr>
          <p:nvPr/>
        </p:nvSpPr>
        <p:spPr bwMode="auto">
          <a:xfrm rot="-5433484">
            <a:off x="3305174" y="1773238"/>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约拿 </a:t>
            </a:r>
            <a:r>
              <a:rPr lang="en-US" sz="3600" b="1">
                <a:solidFill>
                  <a:schemeClr val="bg1"/>
                </a:solidFill>
                <a:latin typeface="Times New Roman" charset="0"/>
              </a:rPr>
              <a:t>760</a:t>
            </a:r>
          </a:p>
        </p:txBody>
      </p:sp>
      <p:sp>
        <p:nvSpPr>
          <p:cNvPr id="14355" name="Line 19"/>
          <p:cNvSpPr>
            <a:spLocks noChangeShapeType="1"/>
          </p:cNvSpPr>
          <p:nvPr/>
        </p:nvSpPr>
        <p:spPr bwMode="auto">
          <a:xfrm>
            <a:off x="5486400" y="40386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6" name="Text Box 20"/>
          <p:cNvSpPr txBox="1">
            <a:spLocks noChangeArrowheads="1"/>
          </p:cNvSpPr>
          <p:nvPr/>
        </p:nvSpPr>
        <p:spPr bwMode="auto">
          <a:xfrm>
            <a:off x="54006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750</a:t>
            </a:r>
          </a:p>
        </p:txBody>
      </p:sp>
      <p:sp>
        <p:nvSpPr>
          <p:cNvPr id="14357" name="Text Box 21"/>
          <p:cNvSpPr txBox="1">
            <a:spLocks noChangeArrowheads="1"/>
          </p:cNvSpPr>
          <p:nvPr/>
        </p:nvSpPr>
        <p:spPr bwMode="auto">
          <a:xfrm>
            <a:off x="64389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700</a:t>
            </a:r>
          </a:p>
        </p:txBody>
      </p:sp>
      <p:sp>
        <p:nvSpPr>
          <p:cNvPr id="14358" name="Text Box 22"/>
          <p:cNvSpPr txBox="1">
            <a:spLocks noChangeArrowheads="1"/>
          </p:cNvSpPr>
          <p:nvPr/>
        </p:nvSpPr>
        <p:spPr bwMode="auto">
          <a:xfrm>
            <a:off x="436245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800</a:t>
            </a:r>
          </a:p>
        </p:txBody>
      </p:sp>
      <p:sp>
        <p:nvSpPr>
          <p:cNvPr id="14359" name="Text Box 23"/>
          <p:cNvSpPr txBox="1">
            <a:spLocks noChangeArrowheads="1"/>
          </p:cNvSpPr>
          <p:nvPr/>
        </p:nvSpPr>
        <p:spPr bwMode="auto">
          <a:xfrm>
            <a:off x="332422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850</a:t>
            </a:r>
          </a:p>
        </p:txBody>
      </p:sp>
      <p:sp>
        <p:nvSpPr>
          <p:cNvPr id="14360" name="Text Box 24"/>
          <p:cNvSpPr txBox="1">
            <a:spLocks noChangeArrowheads="1"/>
          </p:cNvSpPr>
          <p:nvPr/>
        </p:nvSpPr>
        <p:spPr bwMode="auto">
          <a:xfrm>
            <a:off x="22860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900</a:t>
            </a:r>
          </a:p>
        </p:txBody>
      </p:sp>
      <p:sp>
        <p:nvSpPr>
          <p:cNvPr id="14361" name="Text Box 25"/>
          <p:cNvSpPr txBox="1">
            <a:spLocks noChangeArrowheads="1"/>
          </p:cNvSpPr>
          <p:nvPr/>
        </p:nvSpPr>
        <p:spPr bwMode="auto">
          <a:xfrm>
            <a:off x="74199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650</a:t>
            </a:r>
          </a:p>
        </p:txBody>
      </p:sp>
      <p:sp>
        <p:nvSpPr>
          <p:cNvPr id="14362" name="Text Box 26"/>
          <p:cNvSpPr txBox="1">
            <a:spLocks noChangeArrowheads="1"/>
          </p:cNvSpPr>
          <p:nvPr/>
        </p:nvSpPr>
        <p:spPr bwMode="auto">
          <a:xfrm>
            <a:off x="84582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600</a:t>
            </a:r>
          </a:p>
        </p:txBody>
      </p:sp>
      <p:sp>
        <p:nvSpPr>
          <p:cNvPr id="14364" name="Text Box 28"/>
          <p:cNvSpPr txBox="1">
            <a:spLocks noChangeArrowheads="1"/>
          </p:cNvSpPr>
          <p:nvPr/>
        </p:nvSpPr>
        <p:spPr bwMode="auto">
          <a:xfrm rot="-5433484">
            <a:off x="5210175" y="1876425"/>
            <a:ext cx="4241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那鸿 </a:t>
            </a:r>
            <a:r>
              <a:rPr lang="en-US" sz="3600" b="1">
                <a:solidFill>
                  <a:schemeClr val="bg1"/>
                </a:solidFill>
                <a:latin typeface="Times New Roman" charset="0"/>
              </a:rPr>
              <a:t>660</a:t>
            </a:r>
          </a:p>
        </p:txBody>
      </p:sp>
      <p:sp>
        <p:nvSpPr>
          <p:cNvPr id="14365" name="Text Box 29"/>
          <p:cNvSpPr txBox="1">
            <a:spLocks noChangeArrowheads="1"/>
          </p:cNvSpPr>
          <p:nvPr/>
        </p:nvSpPr>
        <p:spPr bwMode="auto">
          <a:xfrm rot="-5433484">
            <a:off x="4063206" y="1948657"/>
            <a:ext cx="4243387"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以色列沦陷 </a:t>
            </a:r>
            <a:r>
              <a:rPr lang="en-US" sz="3600" b="1">
                <a:solidFill>
                  <a:schemeClr val="bg1"/>
                </a:solidFill>
                <a:latin typeface="Times New Roman" charset="0"/>
              </a:rPr>
              <a:t>722</a:t>
            </a:r>
          </a:p>
        </p:txBody>
      </p:sp>
      <p:sp>
        <p:nvSpPr>
          <p:cNvPr id="14366" name="Rectangle 30"/>
          <p:cNvSpPr>
            <a:spLocks noGrp="1" noChangeArrowheads="1"/>
          </p:cNvSpPr>
          <p:nvPr>
            <p:ph type="title" idx="4294967295"/>
          </p:nvPr>
        </p:nvSpPr>
        <p:spPr>
          <a:xfrm>
            <a:off x="5638800" y="0"/>
            <a:ext cx="3124200" cy="90805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a:solidFill>
                  <a:srgbClr val="FFE70E"/>
                </a:solidFill>
                <a:effectLst/>
                <a:latin typeface="Times New Roman" charset="0"/>
                <a:ea typeface="MS PGothic" charset="0"/>
              </a:rPr>
              <a:t>100 </a:t>
            </a:r>
            <a:r>
              <a:rPr lang="zh-CN" altLang="en-US" sz="4000">
                <a:solidFill>
                  <a:srgbClr val="FFE70E"/>
                </a:solidFill>
                <a:effectLst/>
                <a:latin typeface="Times New Roman" charset="0"/>
                <a:ea typeface="MS PGothic" charset="0"/>
                <a:cs typeface="宋体" charset="0"/>
              </a:rPr>
              <a:t>年后</a:t>
            </a:r>
            <a:r>
              <a:rPr lang="en-US" altLang="ja-JP" sz="4000">
                <a:solidFill>
                  <a:srgbClr val="FFE70E"/>
                </a:solidFill>
                <a:effectLst/>
                <a:latin typeface="Times New Roman" charset="0"/>
                <a:ea typeface="MS PGothic" charset="0"/>
              </a:rPr>
              <a:t>…</a:t>
            </a:r>
            <a:endParaRPr lang="en-US" sz="4000">
              <a:latin typeface="Times New Roman" charset="0"/>
              <a:ea typeface="MS PGothic" charset="0"/>
            </a:endParaRPr>
          </a:p>
        </p:txBody>
      </p:sp>
      <p:sp>
        <p:nvSpPr>
          <p:cNvPr id="165917"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49895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When Nineveh would be captured its people would try to escape (2:8):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a:t>
                      </a:r>
                      <a:r>
                        <a:rPr kumimoji="0" lang="en-US" sz="2800" b="1" u="none" strike="noStrike" cap="none" normalizeH="0" baseline="0" dirty="0">
                          <a:ln>
                            <a:noFill/>
                          </a:ln>
                          <a:solidFill>
                            <a:schemeClr val="tx1"/>
                          </a:solidFill>
                          <a:effectLst/>
                          <a:latin typeface="Arial"/>
                          <a:cs typeface="Arial"/>
                        </a:rPr>
                        <a:t>Nineveh is like a </a:t>
                      </a:r>
                      <a:r>
                        <a:rPr kumimoji="0" lang="en-US" sz="2800" b="1" u="none" strike="noStrike" cap="none" normalizeH="0" baseline="0" dirty="0">
                          <a:ln>
                            <a:noFill/>
                          </a:ln>
                          <a:solidFill>
                            <a:srgbClr val="0000FF"/>
                          </a:solidFill>
                          <a:effectLst/>
                          <a:latin typeface="Arial"/>
                          <a:cs typeface="Arial"/>
                        </a:rPr>
                        <a:t>leaking water reservoir</a:t>
                      </a:r>
                      <a:r>
                        <a:rPr kumimoji="0" lang="en-US" sz="2800" b="1" u="none" strike="noStrike" cap="none" normalizeH="0" baseline="0" dirty="0">
                          <a:ln>
                            <a:noFill/>
                          </a:ln>
                          <a:effectLst/>
                          <a:latin typeface="Arial"/>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The people are slipping away.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	 'Stop, stop!' someone shouts, but no one even looks back" (NLT).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“Sardanapalus [another name for King Sin-shar-ishkun] sent away his three sons and two daughters with much treasure into Paphlagonia, to the governor of Kattos, the most loyal of his subjects”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a:t>
                      </a: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2.26.8).</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7763436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Ninevites officers would weaken and flee (3:17).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Babylonian Chronicle states that “[the army] of Assyria deserted [lit., ran away before] the king”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8153826"/>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11. Nineveh’s images and idols would be destroyed (1:14).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11. The statue of the goddess Ishtar lay headless in the debris of Nineveh’s ruins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(“The British Museum Excavations on the Temple of Ishtar at Nineveh, 1930-1,” </a:t>
                      </a:r>
                      <a:r>
                        <a:rPr kumimoji="1" lang="en-US" altLang="ja-JP" sz="2800" b="1" i="1" dirty="0">
                          <a:latin typeface="Arial"/>
                          <a:cs typeface="Arial"/>
                        </a:rPr>
                        <a:t>Annals of Archaeology and Anthropology</a:t>
                      </a:r>
                      <a:r>
                        <a:rPr kumimoji="1" lang="en-US" altLang="ja-JP" sz="2800" b="1" dirty="0">
                          <a:latin typeface="Arial"/>
                          <a:cs typeface="Arial"/>
                        </a:rPr>
                        <a:t> 19, pp. 55-56).</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37764033"/>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30784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Nineveh</a:t>
                      </a:r>
                      <a:r>
                        <a:rPr kumimoji="1" lang="uk-UA" altLang="ja-JP" sz="2800" b="1" dirty="0">
                          <a:latin typeface="Arial"/>
                          <a:cs typeface="Arial"/>
                        </a:rPr>
                        <a:t>'</a:t>
                      </a:r>
                      <a:r>
                        <a:rPr kumimoji="1" lang="en-US" altLang="ja-JP" sz="2800" b="1" dirty="0">
                          <a:latin typeface="Arial"/>
                          <a:cs typeface="Arial"/>
                        </a:rPr>
                        <a:t>s destruction would be final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Many cities of the ancient Near East were rebuilt after being destroyed (e.g., Samaria, Jerusalem, Babylon) but not Nineveh.</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589876693"/>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免费获取这讲解</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6953089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57646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6" name="TextBox 3"/>
          <p:cNvSpPr txBox="1">
            <a:spLocks noChangeArrowheads="1"/>
          </p:cNvSpPr>
          <p:nvPr/>
        </p:nvSpPr>
        <p:spPr bwMode="auto">
          <a:xfrm>
            <a:off x="4357786" y="2061954"/>
            <a:ext cx="4887814" cy="1200328"/>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1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G</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od’s character and judgment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2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O</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verthrow of Nineveh imminent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3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D</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etails of Nineveh’s judgment</a:t>
            </a: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I.  </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神会</a:t>
            </a:r>
            <a:r>
              <a:rPr kumimoji="0" lang="zh-CN" altLang="en-US" sz="4000" b="1" i="0" u="none" strike="noStrike" kern="1200" cap="none" spc="0" normalizeH="0" baseline="0" noProof="0" dirty="0">
                <a:ln>
                  <a:noFill/>
                </a:ln>
                <a:solidFill>
                  <a:srgbClr val="FFFF00"/>
                </a:solidFill>
                <a:effectLst/>
                <a:uLnTx/>
                <a:uFillTx/>
                <a:latin typeface="Arial"/>
                <a:ea typeface="ＭＳ Ｐゴシック" charset="0"/>
                <a:cs typeface="Arial"/>
              </a:rPr>
              <a:t>摧毁</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尼尼微但是拯救犹大</a:t>
            </a:r>
            <a:b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(1–3</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章</a:t>
            </a: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8" name="Title 1"/>
          <p:cNvSpPr txBox="1">
            <a:spLocks/>
          </p:cNvSpPr>
          <p:nvPr/>
        </p:nvSpPr>
        <p:spPr bwMode="auto">
          <a:xfrm>
            <a:off x="4563540" y="3313081"/>
            <a:ext cx="4576228"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那鸿</a:t>
            </a:r>
            <a:r>
              <a:rPr kumimoji="0" lang="zh-CN"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95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神会</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恶人并且</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157192"/>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2856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主旨</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不要误将神的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忍耐</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看作是神的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无能</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黄石玟牧师</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2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你在等什么</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三个神对你祷告的回应</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现在还不是时候。</a:t>
            </a:r>
            <a:endParaRPr kumimoji="0" lang="en-SG"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我有更好的给你。</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53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尼尼微</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那鸿书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621</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2082346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44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1.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书名</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5" name="Text Box 3"/>
          <p:cNvSpPr txBox="1">
            <a:spLocks noChangeArrowheads="1"/>
          </p:cNvSpPr>
          <p:nvPr/>
        </p:nvSpPr>
        <p:spPr bwMode="auto">
          <a:xfrm>
            <a:off x="1905000" y="13716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2.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著作日期</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6" name="Text Box 4"/>
          <p:cNvSpPr txBox="1">
            <a:spLocks noChangeArrowheads="1"/>
          </p:cNvSpPr>
          <p:nvPr/>
        </p:nvSpPr>
        <p:spPr bwMode="auto">
          <a:xfrm>
            <a:off x="1905000" y="2057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3.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作者</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7" name="Text Box 5"/>
          <p:cNvSpPr txBox="1">
            <a:spLocks noChangeArrowheads="1"/>
          </p:cNvSpPr>
          <p:nvPr/>
        </p:nvSpPr>
        <p:spPr bwMode="auto">
          <a:xfrm>
            <a:off x="1905000" y="3505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5.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历史背景</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8" name="Text Box 6"/>
          <p:cNvSpPr txBox="1">
            <a:spLocks noChangeArrowheads="1"/>
          </p:cNvSpPr>
          <p:nvPr/>
        </p:nvSpPr>
        <p:spPr bwMode="auto">
          <a:xfrm>
            <a:off x="1905000" y="4267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6.</a:t>
            </a: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宋体" charset="0"/>
              </a:rPr>
              <a:t>难题</a:t>
            </a:r>
            <a:endParaRPr kumimoji="1" lang="en-US"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宋体" charset="0"/>
            </a:endParaRPr>
          </a:p>
        </p:txBody>
      </p:sp>
      <p:sp>
        <p:nvSpPr>
          <p:cNvPr id="8199" name="Text Box 7"/>
          <p:cNvSpPr txBox="1">
            <a:spLocks noChangeArrowheads="1"/>
          </p:cNvSpPr>
          <p:nvPr/>
        </p:nvSpPr>
        <p:spPr bwMode="auto">
          <a:xfrm>
            <a:off x="1905000" y="5715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8.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神学</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59751" name="WordArt 8"/>
          <p:cNvSpPr>
            <a:spLocks noChangeArrowheads="1" noChangeShapeType="1" noTextEdit="1"/>
          </p:cNvSpPr>
          <p:nvPr/>
        </p:nvSpPr>
        <p:spPr bwMode="auto">
          <a:xfrm rot="5400000">
            <a:off x="-1828800" y="2971800"/>
            <a:ext cx="58674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rPr>
              <a:t>大纲</a:t>
            </a:r>
            <a:endParaRPr kumimoji="0" 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endParaRPr>
          </a:p>
        </p:txBody>
      </p:sp>
      <p:sp>
        <p:nvSpPr>
          <p:cNvPr id="8201" name="Text Box 9"/>
          <p:cNvSpPr txBox="1">
            <a:spLocks noChangeArrowheads="1"/>
          </p:cNvSpPr>
          <p:nvPr/>
        </p:nvSpPr>
        <p:spPr bwMode="auto">
          <a:xfrm>
            <a:off x="1905000" y="2819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4.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对象</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59753" name="WordArt 10"/>
          <p:cNvSpPr>
            <a:spLocks noChangeArrowheads="1" noChangeShapeType="1" noTextEdit="1"/>
          </p:cNvSpPr>
          <p:nvPr/>
        </p:nvSpPr>
        <p:spPr bwMode="auto">
          <a:xfrm rot="5400000">
            <a:off x="5715000" y="2971800"/>
            <a:ext cx="48006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rPr>
              <a:t>那鸿</a:t>
            </a:r>
            <a:endParaRPr kumimoji="0" 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endParaRPr>
          </a:p>
        </p:txBody>
      </p:sp>
      <p:sp>
        <p:nvSpPr>
          <p:cNvPr id="8203" name="Text Box 11"/>
          <p:cNvSpPr txBox="1">
            <a:spLocks noChangeArrowheads="1"/>
          </p:cNvSpPr>
          <p:nvPr/>
        </p:nvSpPr>
        <p:spPr bwMode="auto">
          <a:xfrm>
            <a:off x="1905000" y="4953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7.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文学架构</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204" name="Rectangle 12"/>
          <p:cNvSpPr>
            <a:spLocks noGrp="1" noChangeArrowheads="1"/>
          </p:cNvSpPr>
          <p:nvPr>
            <p:ph type="title" idx="4294967295"/>
          </p:nvPr>
        </p:nvSpPr>
        <p:spPr>
          <a:xfrm>
            <a:off x="533400" y="76200"/>
            <a:ext cx="8229600" cy="533400"/>
          </a:xfrm>
        </p:spPr>
        <p:txBody>
          <a:bodyPr/>
          <a:lstStyle/>
          <a:p>
            <a:pPr eaLnBrk="1" hangingPunct="1">
              <a:defRPr/>
            </a:pPr>
            <a:r>
              <a:rPr lang="zh-CN" altLang="en-US" sz="3600" u="sng">
                <a:ea typeface="宋体" charset="-122"/>
                <a:cs typeface="ＭＳ Ｐゴシック" charset="-128"/>
              </a:rPr>
              <a:t>大纲</a:t>
            </a:r>
          </a:p>
        </p:txBody>
      </p:sp>
    </p:spTree>
    <p:extLst>
      <p:ext uri="{BB962C8B-B14F-4D97-AF65-F5344CB8AC3E}">
        <p14:creationId xmlns:p14="http://schemas.microsoft.com/office/powerpoint/2010/main" val="156994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01"/>
                                        </p:tgtEl>
                                        <p:attrNameLst>
                                          <p:attrName>style.visibility</p:attrName>
                                        </p:attrNameLst>
                                      </p:cBhvr>
                                      <p:to>
                                        <p:strVal val="visible"/>
                                      </p:to>
                                    </p:set>
                                    <p:anim calcmode="lin" valueType="num">
                                      <p:cBhvr additive="base">
                                        <p:cTn id="25" dur="500" fill="hold"/>
                                        <p:tgtEl>
                                          <p:spTgt spid="8201"/>
                                        </p:tgtEl>
                                        <p:attrNameLst>
                                          <p:attrName>ppt_x</p:attrName>
                                        </p:attrNameLst>
                                      </p:cBhvr>
                                      <p:tavLst>
                                        <p:tav tm="0">
                                          <p:val>
                                            <p:strVal val="#ppt_x"/>
                                          </p:val>
                                        </p:tav>
                                        <p:tav tm="100000">
                                          <p:val>
                                            <p:strVal val="#ppt_x"/>
                                          </p:val>
                                        </p:tav>
                                      </p:tavLst>
                                    </p:anim>
                                    <p:anim calcmode="lin" valueType="num">
                                      <p:cBhvr additive="base">
                                        <p:cTn id="26"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7"/>
                                        </p:tgtEl>
                                        <p:attrNameLst>
                                          <p:attrName>style.visibility</p:attrName>
                                        </p:attrNameLst>
                                      </p:cBhvr>
                                      <p:to>
                                        <p:strVal val="visible"/>
                                      </p:to>
                                    </p:set>
                                    <p:anim calcmode="lin" valueType="num">
                                      <p:cBhvr additive="base">
                                        <p:cTn id="31" dur="500" fill="hold"/>
                                        <p:tgtEl>
                                          <p:spTgt spid="8197"/>
                                        </p:tgtEl>
                                        <p:attrNameLst>
                                          <p:attrName>ppt_x</p:attrName>
                                        </p:attrNameLst>
                                      </p:cBhvr>
                                      <p:tavLst>
                                        <p:tav tm="0">
                                          <p:val>
                                            <p:strVal val="#ppt_x"/>
                                          </p:val>
                                        </p:tav>
                                        <p:tav tm="100000">
                                          <p:val>
                                            <p:strVal val="#ppt_x"/>
                                          </p:val>
                                        </p:tav>
                                      </p:tavLst>
                                    </p:anim>
                                    <p:anim calcmode="lin" valueType="num">
                                      <p:cBhvr additive="base">
                                        <p:cTn id="32"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8"/>
                                        </p:tgtEl>
                                        <p:attrNameLst>
                                          <p:attrName>style.visibility</p:attrName>
                                        </p:attrNameLst>
                                      </p:cBhvr>
                                      <p:to>
                                        <p:strVal val="visible"/>
                                      </p:to>
                                    </p:set>
                                    <p:anim calcmode="lin" valueType="num">
                                      <p:cBhvr additive="base">
                                        <p:cTn id="37" dur="500" fill="hold"/>
                                        <p:tgtEl>
                                          <p:spTgt spid="8198"/>
                                        </p:tgtEl>
                                        <p:attrNameLst>
                                          <p:attrName>ppt_x</p:attrName>
                                        </p:attrNameLst>
                                      </p:cBhvr>
                                      <p:tavLst>
                                        <p:tav tm="0">
                                          <p:val>
                                            <p:strVal val="#ppt_x"/>
                                          </p:val>
                                        </p:tav>
                                        <p:tav tm="100000">
                                          <p:val>
                                            <p:strVal val="#ppt_x"/>
                                          </p:val>
                                        </p:tav>
                                      </p:tavLst>
                                    </p:anim>
                                    <p:anim calcmode="lin" valueType="num">
                                      <p:cBhvr additive="base">
                                        <p:cTn id="3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03"/>
                                        </p:tgtEl>
                                        <p:attrNameLst>
                                          <p:attrName>style.visibility</p:attrName>
                                        </p:attrNameLst>
                                      </p:cBhvr>
                                      <p:to>
                                        <p:strVal val="visible"/>
                                      </p:to>
                                    </p:set>
                                    <p:anim calcmode="lin" valueType="num">
                                      <p:cBhvr additive="base">
                                        <p:cTn id="43" dur="500" fill="hold"/>
                                        <p:tgtEl>
                                          <p:spTgt spid="8203"/>
                                        </p:tgtEl>
                                        <p:attrNameLst>
                                          <p:attrName>ppt_x</p:attrName>
                                        </p:attrNameLst>
                                      </p:cBhvr>
                                      <p:tavLst>
                                        <p:tav tm="0">
                                          <p:val>
                                            <p:strVal val="#ppt_x"/>
                                          </p:val>
                                        </p:tav>
                                        <p:tav tm="100000">
                                          <p:val>
                                            <p:strVal val="#ppt_x"/>
                                          </p:val>
                                        </p:tav>
                                      </p:tavLst>
                                    </p:anim>
                                    <p:anim calcmode="lin" valueType="num">
                                      <p:cBhvr additive="base">
                                        <p:cTn id="44"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99"/>
                                        </p:tgtEl>
                                        <p:attrNameLst>
                                          <p:attrName>style.visibility</p:attrName>
                                        </p:attrNameLst>
                                      </p:cBhvr>
                                      <p:to>
                                        <p:strVal val="visible"/>
                                      </p:to>
                                    </p:set>
                                    <p:anim calcmode="lin" valueType="num">
                                      <p:cBhvr additive="base">
                                        <p:cTn id="49" dur="500" fill="hold"/>
                                        <p:tgtEl>
                                          <p:spTgt spid="8199"/>
                                        </p:tgtEl>
                                        <p:attrNameLst>
                                          <p:attrName>ppt_x</p:attrName>
                                        </p:attrNameLst>
                                      </p:cBhvr>
                                      <p:tavLst>
                                        <p:tav tm="0">
                                          <p:val>
                                            <p:strVal val="#ppt_x"/>
                                          </p:val>
                                        </p:tav>
                                        <p:tav tm="100000">
                                          <p:val>
                                            <p:strVal val="#ppt_x"/>
                                          </p:val>
                                        </p:tav>
                                      </p:tavLst>
                                    </p:anim>
                                    <p:anim calcmode="lin" valueType="num">
                                      <p:cBhvr additive="base">
                                        <p:cTn id="5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autoUpdateAnimBg="0"/>
      <p:bldP spid="8196" grpId="0" autoUpdateAnimBg="0"/>
      <p:bldP spid="8197" grpId="0" autoUpdateAnimBg="0"/>
      <p:bldP spid="8198" grpId="0" autoUpdateAnimBg="0"/>
      <p:bldP spid="8199" grpId="0" autoUpdateAnimBg="0"/>
      <p:bldP spid="8201" grpId="0" autoUpdateAnimBg="0"/>
      <p:bldP spid="820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8600" y="0"/>
            <a:ext cx="4114800" cy="2936875"/>
          </a:xfrm>
          <a:prstGeom prst="rect">
            <a:avLst/>
          </a:prstGeom>
          <a:noFill/>
          <a:ln w="9525">
            <a:noFill/>
            <a:miter lim="800000"/>
            <a:headEnd/>
            <a:tailEnd/>
          </a:ln>
          <a:effectLst/>
        </p:spPr>
        <p:txBody>
          <a:bodyPr>
            <a:spAutoFit/>
          </a:bodyPr>
          <a:lstStyle>
            <a:lvl1pPr marL="457200" indent="-4572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457200" marR="0" lvl="0" indent="-457200" algn="l" defTabSz="914400" rtl="0" eaLnBrk="1" fontAlgn="base" latinLnBrk="0" hangingPunct="1">
              <a:lnSpc>
                <a:spcPct val="7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charset="0"/>
                <a:ea typeface="MS Mincho" charset="0"/>
                <a:cs typeface="MS Mincho" charset="0"/>
              </a:rPr>
              <a:t> </a:t>
            </a:r>
            <a:endParaRPr kumimoji="1" lang="en-US" altLang="ja-JP" sz="1000" b="1" i="0" u="none" strike="noStrike" kern="1200" cap="none" spc="0" normalizeH="0" baseline="0" noProof="0">
              <a:ln>
                <a:noFill/>
              </a:ln>
              <a:solidFill>
                <a:srgbClr val="FFFFFF"/>
              </a:solidFill>
              <a:effectLst/>
              <a:uLnTx/>
              <a:uFillTx/>
              <a:latin typeface="Times New Roman" charset="0"/>
              <a:ea typeface="MS Mincho" charset="0"/>
              <a:cs typeface="MS Mincho"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rPr>
              <a:t>书名</a:t>
            </a:r>
            <a:endParaRPr kumimoji="1" lang="ja-JP"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GB" sz="2800" b="0" i="0" u="none" strike="noStrike" kern="1200" cap="none" spc="0" normalizeH="0" baseline="0" noProof="0">
                <a:ln>
                  <a:noFill/>
                </a:ln>
                <a:solidFill>
                  <a:srgbClr val="FFFFFF"/>
                </a:solidFill>
                <a:effectLst/>
                <a:uLnTx/>
                <a:uFillTx/>
                <a:latin typeface="Arial" charset="0"/>
                <a:ea typeface="MS PGothic" charset="0"/>
                <a:cs typeface="宋体" charset="0"/>
              </a:rPr>
              <a:t>那鸿的意思是安慰或安慰者</a:t>
            </a:r>
            <a:r>
              <a:rPr kumimoji="1" lang="en-US" altLang="zh-CN" sz="2800" b="0" i="0" u="none" strike="noStrike" kern="1200" cap="none" spc="0" normalizeH="0" baseline="0" noProof="0">
                <a:ln>
                  <a:noFill/>
                </a:ln>
                <a:solidFill>
                  <a:srgbClr val="FFFFFF"/>
                </a:solidFill>
                <a:effectLst/>
                <a:uLnTx/>
                <a:uFillTx/>
                <a:latin typeface="Arial" charset="0"/>
                <a:ea typeface="MS PGothic" charset="0"/>
              </a:rPr>
              <a:t> </a:t>
            </a:r>
            <a:endParaRPr kumimoji="1" lang="en-US" altLang="ja-JP" sz="2800" b="0" i="0" u="none" strike="noStrike" kern="1200" cap="none" spc="0" normalizeH="0" baseline="0" noProof="0">
              <a:ln>
                <a:noFill/>
              </a:ln>
              <a:solidFill>
                <a:srgbClr val="FFFFFF"/>
              </a:solidFill>
              <a:effectLst/>
              <a:uLnTx/>
              <a:uFillTx/>
              <a:latin typeface="Times New Roman" charset="0"/>
              <a:ea typeface="MS Mincho" charset="0"/>
              <a:cs typeface="MS Mincho"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US" sz="2800" b="0" i="0" u="none" strike="noStrike" kern="1200" cap="none" spc="0" normalizeH="0" baseline="0" noProof="0">
                <a:ln>
                  <a:noFill/>
                </a:ln>
                <a:solidFill>
                  <a:srgbClr val="FFFFFF"/>
                </a:solidFill>
                <a:effectLst/>
                <a:uLnTx/>
                <a:uFillTx/>
                <a:latin typeface="Times New Roman" charset="0"/>
                <a:ea typeface="MS Mincho" charset="0"/>
                <a:cs typeface="MS Mincho" charset="0"/>
              </a:rPr>
              <a:t>这意表他的信息是安慰犹大被压迫与受苦的人民</a:t>
            </a:r>
            <a:r>
              <a:rPr kumimoji="1" lang="ja-JP"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 </a:t>
            </a:r>
          </a:p>
        </p:txBody>
      </p:sp>
      <p:sp>
        <p:nvSpPr>
          <p:cNvPr id="161794" name="Text Box 3"/>
          <p:cNvSpPr txBox="1">
            <a:spLocks noChangeArrowheads="1"/>
          </p:cNvSpPr>
          <p:nvPr/>
        </p:nvSpPr>
        <p:spPr bwMode="auto">
          <a:xfrm>
            <a:off x="0" y="2743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GB"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161795" name="Text Box 4"/>
          <p:cNvSpPr txBox="1">
            <a:spLocks noChangeArrowheads="1"/>
          </p:cNvSpPr>
          <p:nvPr/>
        </p:nvSpPr>
        <p:spPr bwMode="auto">
          <a:xfrm>
            <a:off x="0" y="19256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10245" name="Text Box 5"/>
          <p:cNvSpPr txBox="1">
            <a:spLocks noChangeArrowheads="1"/>
          </p:cNvSpPr>
          <p:nvPr/>
        </p:nvSpPr>
        <p:spPr bwMode="auto">
          <a:xfrm>
            <a:off x="323850" y="3644900"/>
            <a:ext cx="4078288" cy="3046413"/>
          </a:xfrm>
          <a:prstGeom prst="rect">
            <a:avLst/>
          </a:prstGeom>
          <a:noFill/>
          <a:ln w="9525">
            <a:noFill/>
            <a:miter lim="800000"/>
            <a:headEnd/>
            <a:tailEnd/>
          </a:ln>
          <a:effectLst/>
        </p:spPr>
        <p:txBody>
          <a:bodyPr>
            <a:spAutoFit/>
          </a:bodyPr>
          <a:lstStyle>
            <a:lvl1pPr marL="457200" indent="-4572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457200" marR="0" lvl="0" indent="-457200" algn="just"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rPr>
              <a:t>日期</a:t>
            </a:r>
            <a:endParaRPr kumimoji="1" lang="ja-JP"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最迟</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Arial" charset="0"/>
                <a:ea typeface="MS PGothic" charset="0"/>
                <a:cs typeface="宋体" charset="0"/>
              </a:rPr>
              <a:t>主前</a:t>
            </a:r>
            <a:r>
              <a:rPr kumimoji="1" lang="en-US" altLang="ja-JP" sz="2800" b="0" i="0" u="none" strike="noStrike" kern="1200" cap="none" spc="0" normalizeH="0" baseline="0" noProof="0" dirty="0">
                <a:ln>
                  <a:noFill/>
                </a:ln>
                <a:solidFill>
                  <a:srgbClr val="FFFFFF"/>
                </a:solidFill>
                <a:effectLst/>
                <a:uLnTx/>
                <a:uFillTx/>
                <a:latin typeface="Arial" charset="0"/>
                <a:ea typeface="MS PGothic" charset="0"/>
                <a:cs typeface="宋体" charset="0"/>
              </a:rPr>
              <a:t>612 </a:t>
            </a:r>
            <a:r>
              <a:rPr kumimoji="1" lang="en-US" altLang="ja-JP"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Arial" charset="0"/>
                <a:ea typeface="MS PGothic" charset="0"/>
                <a:cs typeface="宋体" charset="0"/>
              </a:rPr>
              <a:t>在</a:t>
            </a:r>
            <a:r>
              <a:rPr kumimoji="1" lang="zh-CN" altLang="en-GB" sz="2800" b="0" i="0" u="none" strike="noStrike" kern="1200" cap="none" spc="0" normalizeH="0" baseline="0" noProof="0" dirty="0">
                <a:ln>
                  <a:noFill/>
                </a:ln>
                <a:solidFill>
                  <a:srgbClr val="FFFFFF"/>
                </a:solidFill>
                <a:effectLst/>
                <a:uLnTx/>
                <a:uFillTx/>
                <a:latin typeface="Arial" charset="0"/>
                <a:ea typeface="MS PGothic" charset="0"/>
                <a:cs typeface="宋体" charset="0"/>
              </a:rPr>
              <a:t>尼尼微被巴比伦毁灭时</a:t>
            </a:r>
            <a:r>
              <a:rPr kumimoji="1" lang="en-US" altLang="ja-JP"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 </a:t>
            </a: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最早</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Arial" charset="0"/>
                <a:ea typeface="MS PGothic" charset="0"/>
                <a:cs typeface="宋体" charset="0"/>
              </a:rPr>
              <a:t>主前</a:t>
            </a:r>
            <a:r>
              <a:rPr kumimoji="1" lang="en-US" altLang="ja-JP" sz="2800" b="0" i="0" u="none" strike="noStrike" kern="1200" cap="none" spc="0" normalizeH="0" baseline="0" noProof="0" dirty="0">
                <a:ln>
                  <a:noFill/>
                </a:ln>
                <a:solidFill>
                  <a:srgbClr val="FFFFFF"/>
                </a:solidFill>
                <a:effectLst/>
                <a:uLnTx/>
                <a:uFillTx/>
                <a:latin typeface="Arial" charset="0"/>
                <a:ea typeface="MS PGothic" charset="0"/>
              </a:rPr>
              <a:t>663</a:t>
            </a:r>
            <a:r>
              <a:rPr kumimoji="1" lang="en-US" altLang="zh-CN" sz="2800" b="0" i="0" u="none" strike="noStrike" kern="1200" cap="none" spc="0" normalizeH="0" baseline="0" noProof="0" dirty="0">
                <a:ln>
                  <a:noFill/>
                </a:ln>
                <a:solidFill>
                  <a:srgbClr val="FFFFFF"/>
                </a:solidFill>
                <a:effectLst/>
                <a:uLnTx/>
                <a:uFillTx/>
                <a:latin typeface="Arial" charset="0"/>
                <a:ea typeface="MS PGothic" charset="0"/>
              </a:rPr>
              <a:t> (</a:t>
            </a:r>
            <a:r>
              <a:rPr kumimoji="1" lang="zh-CN" altLang="en-US" sz="2800" b="0" i="0" u="none" strike="noStrike" kern="1200" cap="none" spc="0" normalizeH="0" baseline="0" noProof="0">
                <a:ln>
                  <a:noFill/>
                </a:ln>
                <a:solidFill>
                  <a:srgbClr val="FFFFFF"/>
                </a:solidFill>
                <a:effectLst/>
                <a:uLnTx/>
                <a:uFillTx/>
                <a:latin typeface="Arial" charset="0"/>
                <a:ea typeface="MS PGothic" charset="0"/>
              </a:rPr>
              <a:t>鸿</a:t>
            </a:r>
            <a:r>
              <a:rPr kumimoji="1" lang="ja-JP" altLang="en-US" sz="2800" b="0"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US" altLang="ja-JP" sz="2800" b="0" i="0" u="none" strike="noStrike" kern="1200" cap="none" spc="0" normalizeH="0" baseline="0" noProof="0" dirty="0">
                <a:ln>
                  <a:noFill/>
                </a:ln>
                <a:solidFill>
                  <a:srgbClr val="FFFFFF"/>
                </a:solidFill>
                <a:effectLst/>
                <a:uLnTx/>
                <a:uFillTx/>
                <a:latin typeface="Arial" charset="0"/>
                <a:ea typeface="MS PGothic" charset="0"/>
                <a:cs typeface="宋体" charset="0"/>
              </a:rPr>
              <a:t>3:8</a:t>
            </a:r>
            <a:r>
              <a:rPr kumimoji="1" lang="en-US" altLang="zh-CN" sz="2800" b="0" i="0" u="none" strike="noStrike" kern="1200" cap="none" spc="0" normalizeH="0" baseline="0" noProof="0" dirty="0">
                <a:ln>
                  <a:noFill/>
                </a:ln>
                <a:solidFill>
                  <a:srgbClr val="FFFFFF"/>
                </a:solidFill>
                <a:effectLst/>
                <a:uLnTx/>
                <a:uFillTx/>
                <a:latin typeface="Arial" charset="0"/>
                <a:ea typeface="MS PGothic" charset="0"/>
                <a:cs typeface="宋体" charset="0"/>
              </a:rPr>
              <a:t> </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提到挪亚们</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 </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即底比斯</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埃及国的首都</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位于北埃及</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endParaRPr kumimoji="1" lang="en-US" altLang="ja-JP"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endParaRPr>
          </a:p>
        </p:txBody>
      </p:sp>
      <p:sp>
        <p:nvSpPr>
          <p:cNvPr id="161797" name="Text Box 6"/>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0"/>
                <a:ea typeface="MS PGothic" charset="0"/>
                <a:cs typeface="宋体" charset="0"/>
              </a:rPr>
              <a:t>621</a:t>
            </a:r>
          </a:p>
        </p:txBody>
      </p:sp>
      <p:pic>
        <p:nvPicPr>
          <p:cNvPr id="161798" name="Picture 7" descr="siege_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7063" y="762000"/>
            <a:ext cx="47069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3282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ppt_w</p:attrName>
                                        </p:attrNameLst>
                                      </p:cBhvr>
                                      <p:tavLst>
                                        <p:tav tm="0">
                                          <p:val>
                                            <p:fltVal val="0"/>
                                          </p:val>
                                        </p:tav>
                                        <p:tav tm="100000">
                                          <p:val>
                                            <p:strVal val="#ppt_w"/>
                                          </p:val>
                                        </p:tav>
                                      </p:tavLst>
                                    </p:anim>
                                    <p:anim calcmode="lin" valueType="num">
                                      <p:cBhvr>
                                        <p:cTn id="8" dur="500" fill="hold"/>
                                        <p:tgtEl>
                                          <p:spTgt spid="102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901122" name="Group 22"/>
          <p:cNvGrpSpPr>
            <a:grpSpLocks/>
          </p:cNvGrpSpPr>
          <p:nvPr/>
        </p:nvGrpSpPr>
        <p:grpSpPr bwMode="auto">
          <a:xfrm>
            <a:off x="-34925" y="152400"/>
            <a:ext cx="10093325" cy="6772275"/>
            <a:chOff x="-76" y="286"/>
            <a:chExt cx="6358" cy="4266"/>
          </a:xfrm>
        </p:grpSpPr>
        <p:sp>
          <p:nvSpPr>
            <p:cNvPr id="901149"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50"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51"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2" name="Rectangle 5"/>
          <p:cNvSpPr>
            <a:spLocks noChangeArrowheads="1"/>
          </p:cNvSpPr>
          <p:nvPr/>
        </p:nvSpPr>
        <p:spPr bwMode="auto">
          <a:xfrm>
            <a:off x="4886325" y="2517775"/>
            <a:ext cx="1524000" cy="6096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 name="Rectangle 6"/>
          <p:cNvSpPr>
            <a:spLocks noChangeArrowheads="1"/>
          </p:cNvSpPr>
          <p:nvPr/>
        </p:nvSpPr>
        <p:spPr bwMode="auto">
          <a:xfrm>
            <a:off x="2371725" y="231775"/>
            <a:ext cx="2895600" cy="838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nvGrpSpPr>
          <p:cNvPr id="4" name="Group 12"/>
          <p:cNvGrpSpPr>
            <a:grpSpLocks/>
          </p:cNvGrpSpPr>
          <p:nvPr/>
        </p:nvGrpSpPr>
        <p:grpSpPr bwMode="auto">
          <a:xfrm>
            <a:off x="1990725" y="536575"/>
            <a:ext cx="3048000" cy="5429250"/>
            <a:chOff x="1904997" y="838203"/>
            <a:chExt cx="3047996" cy="5429229"/>
          </a:xfrm>
        </p:grpSpPr>
        <p:sp>
          <p:nvSpPr>
            <p:cNvPr id="901146" name="AutoShape 8" descr="Green marble"/>
            <p:cNvSpPr>
              <a:spLocks/>
            </p:cNvSpPr>
            <p:nvPr/>
          </p:nvSpPr>
          <p:spPr bwMode="auto">
            <a:xfrm rot="532266">
              <a:off x="1904997" y="838203"/>
              <a:ext cx="3047996" cy="2057392"/>
            </a:xfrm>
            <a:custGeom>
              <a:avLst/>
              <a:gdLst>
                <a:gd name="T0" fmla="*/ 1523998 w 3047996"/>
                <a:gd name="T1" fmla="*/ 0 h 2057392"/>
                <a:gd name="T2" fmla="*/ 3047996 w 3047996"/>
                <a:gd name="T3" fmla="*/ 1028696 h 2057392"/>
                <a:gd name="T4" fmla="*/ 1523998 w 3047996"/>
                <a:gd name="T5" fmla="*/ 2057392 h 2057392"/>
                <a:gd name="T6" fmla="*/ 0 w 3047996"/>
                <a:gd name="T7" fmla="*/ 1028696 h 2057392"/>
                <a:gd name="T8" fmla="*/ 1523998 w 3047996"/>
                <a:gd name="T9" fmla="*/ 0 h 2057392"/>
                <a:gd name="T10" fmla="*/ 761999 w 3047996"/>
                <a:gd name="T11" fmla="*/ 1028696 h 2057392"/>
                <a:gd name="T12" fmla="*/ 0 w 3047996"/>
                <a:gd name="T13" fmla="*/ 2057392 h 2057392"/>
                <a:gd name="T14" fmla="*/ 1523998 w 3047996"/>
                <a:gd name="T15" fmla="*/ 2057392 h 2057392"/>
                <a:gd name="T16" fmla="*/ 3047996 w 3047996"/>
                <a:gd name="T17" fmla="*/ 2057392 h 2057392"/>
                <a:gd name="T18" fmla="*/ 2285997 w 3047996"/>
                <a:gd name="T19" fmla="*/ 1028696 h 2057392"/>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761999 w 3047996"/>
                <a:gd name="T31" fmla="*/ 1028696 h 2057392"/>
                <a:gd name="T32" fmla="*/ 2285997 w 3047996"/>
                <a:gd name="T33" fmla="*/ 2057392 h 2057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7996" h="2057392">
                  <a:moveTo>
                    <a:pt x="0" y="2057392"/>
                  </a:moveTo>
                  <a:lnTo>
                    <a:pt x="1523998" y="0"/>
                  </a:lnTo>
                  <a:lnTo>
                    <a:pt x="3047996" y="2057392"/>
                  </a:lnTo>
                  <a:lnTo>
                    <a:pt x="0" y="2057392"/>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7" name="AutoShape 10" descr="Green marble"/>
            <p:cNvSpPr>
              <a:spLocks/>
            </p:cNvSpPr>
            <p:nvPr/>
          </p:nvSpPr>
          <p:spPr bwMode="auto">
            <a:xfrm rot="-10459775">
              <a:off x="2593971" y="2971795"/>
              <a:ext cx="2054222" cy="3295637"/>
            </a:xfrm>
            <a:custGeom>
              <a:avLst/>
              <a:gdLst>
                <a:gd name="T0" fmla="*/ 1027111 w 2054222"/>
                <a:gd name="T1" fmla="*/ 0 h 3295637"/>
                <a:gd name="T2" fmla="*/ 2054222 w 2054222"/>
                <a:gd name="T3" fmla="*/ 1647819 h 3295637"/>
                <a:gd name="T4" fmla="*/ 1027111 w 2054222"/>
                <a:gd name="T5" fmla="*/ 3295637 h 3295637"/>
                <a:gd name="T6" fmla="*/ 0 w 2054222"/>
                <a:gd name="T7" fmla="*/ 1647819 h 3295637"/>
                <a:gd name="T8" fmla="*/ 1027111 w 2054222"/>
                <a:gd name="T9" fmla="*/ 0 h 3295637"/>
                <a:gd name="T10" fmla="*/ 513556 w 2054222"/>
                <a:gd name="T11" fmla="*/ 1647819 h 3295637"/>
                <a:gd name="T12" fmla="*/ 0 w 2054222"/>
                <a:gd name="T13" fmla="*/ 3295637 h 3295637"/>
                <a:gd name="T14" fmla="*/ 1027111 w 2054222"/>
                <a:gd name="T15" fmla="*/ 3295637 h 3295637"/>
                <a:gd name="T16" fmla="*/ 2054222 w 2054222"/>
                <a:gd name="T17" fmla="*/ 3295637 h 3295637"/>
                <a:gd name="T18" fmla="*/ 1540667 w 2054222"/>
                <a:gd name="T19" fmla="*/ 1647819 h 3295637"/>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513556 w 2054222"/>
                <a:gd name="T31" fmla="*/ 1647819 h 3295637"/>
                <a:gd name="T32" fmla="*/ 1540667 w 2054222"/>
                <a:gd name="T33" fmla="*/ 3295637 h 32956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4222" h="3295637">
                  <a:moveTo>
                    <a:pt x="0" y="3295637"/>
                  </a:moveTo>
                  <a:lnTo>
                    <a:pt x="1027111" y="0"/>
                  </a:lnTo>
                  <a:lnTo>
                    <a:pt x="2054222" y="3295637"/>
                  </a:lnTo>
                  <a:lnTo>
                    <a:pt x="0" y="3295637"/>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8" name="AutoShape 11" descr="Green marble"/>
            <p:cNvSpPr>
              <a:spLocks/>
            </p:cNvSpPr>
            <p:nvPr/>
          </p:nvSpPr>
          <p:spPr bwMode="auto">
            <a:xfrm rot="10354975">
              <a:off x="1981197" y="2516185"/>
              <a:ext cx="2514597" cy="3732198"/>
            </a:xfrm>
            <a:custGeom>
              <a:avLst/>
              <a:gdLst>
                <a:gd name="T0" fmla="*/ 1257299 w 2514597"/>
                <a:gd name="T1" fmla="*/ 0 h 3732198"/>
                <a:gd name="T2" fmla="*/ 2514597 w 2514597"/>
                <a:gd name="T3" fmla="*/ 1866099 h 3732198"/>
                <a:gd name="T4" fmla="*/ 1257299 w 2514597"/>
                <a:gd name="T5" fmla="*/ 3732198 h 3732198"/>
                <a:gd name="T6" fmla="*/ 0 w 2514597"/>
                <a:gd name="T7" fmla="*/ 1866099 h 3732198"/>
                <a:gd name="T8" fmla="*/ 1257299 w 2514597"/>
                <a:gd name="T9" fmla="*/ 0 h 3732198"/>
                <a:gd name="T10" fmla="*/ 628649 w 2514597"/>
                <a:gd name="T11" fmla="*/ 1866099 h 3732198"/>
                <a:gd name="T12" fmla="*/ 0 w 2514597"/>
                <a:gd name="T13" fmla="*/ 3732198 h 3732198"/>
                <a:gd name="T14" fmla="*/ 1257299 w 2514597"/>
                <a:gd name="T15" fmla="*/ 3732198 h 3732198"/>
                <a:gd name="T16" fmla="*/ 2514597 w 2514597"/>
                <a:gd name="T17" fmla="*/ 3732198 h 3732198"/>
                <a:gd name="T18" fmla="*/ 1885948 w 2514597"/>
                <a:gd name="T19" fmla="*/ 1866099 h 3732198"/>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628649 w 2514597"/>
                <a:gd name="T31" fmla="*/ 1866099 h 3732198"/>
                <a:gd name="T32" fmla="*/ 1885948 w 2514597"/>
                <a:gd name="T33" fmla="*/ 3732198 h 3732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4597" h="3732198">
                  <a:moveTo>
                    <a:pt x="0" y="3732198"/>
                  </a:moveTo>
                  <a:lnTo>
                    <a:pt x="1257299" y="0"/>
                  </a:lnTo>
                  <a:lnTo>
                    <a:pt x="2514597" y="3732198"/>
                  </a:lnTo>
                  <a:lnTo>
                    <a:pt x="0" y="3732198"/>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901126" name="Rectangle 13"/>
          <p:cNvSpPr>
            <a:spLocks noChangeArrowheads="1"/>
          </p:cNvSpPr>
          <p:nvPr/>
        </p:nvSpPr>
        <p:spPr bwMode="auto">
          <a:xfrm rot="3574535">
            <a:off x="1685925" y="2365375"/>
            <a:ext cx="609600" cy="304800"/>
          </a:xfrm>
          <a:prstGeom prst="rect">
            <a:avLst/>
          </a:prstGeom>
          <a:solidFill>
            <a:srgbClr val="FFFF00"/>
          </a:solidFill>
          <a:ln w="9528">
            <a:solidFill>
              <a:srgbClr val="000000"/>
            </a:solidFill>
            <a:miter lim="800000"/>
            <a:headEnd/>
            <a:tailEnd/>
          </a:ln>
        </p:spPr>
        <p:txBody>
          <a:bodyPr wrap="none" anchor="ctr" anchorCtr="1"/>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9" name="AutoShape 15"/>
          <p:cNvSpPr/>
          <p:nvPr/>
        </p:nvSpPr>
        <p:spPr>
          <a:xfrm rot="7872818">
            <a:off x="3335338" y="639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0" name="AutoShape 16"/>
          <p:cNvSpPr/>
          <p:nvPr/>
        </p:nvSpPr>
        <p:spPr>
          <a:xfrm rot="7872818">
            <a:off x="3335338" y="5592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1" name="AutoShape 17"/>
          <p:cNvSpPr/>
          <p:nvPr/>
        </p:nvSpPr>
        <p:spPr>
          <a:xfrm rot="7872818">
            <a:off x="4510088" y="2646363"/>
            <a:ext cx="381000" cy="304800"/>
          </a:xfrm>
          <a:custGeom>
            <a:avLst/>
            <a:gdLst>
              <a:gd name="f0" fmla="val 10800000"/>
              <a:gd name="f1" fmla="val 5400000"/>
              <a:gd name="f2" fmla="val 180"/>
              <a:gd name="f3" fmla="val w"/>
              <a:gd name="f4" fmla="val h"/>
              <a:gd name="f5" fmla="val ss"/>
              <a:gd name="f6" fmla="val 0"/>
              <a:gd name="f7" fmla="val 3125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901130" name="Rectangle 2" descr="Purple mesh"/>
          <p:cNvSpPr txBox="1">
            <a:spLocks noGrp="1"/>
          </p:cNvSpPr>
          <p:nvPr>
            <p:ph type="title"/>
          </p:nvPr>
        </p:nvSpPr>
        <p:spPr>
          <a:xfrm>
            <a:off x="5410200" y="5181600"/>
            <a:ext cx="3733800" cy="838200"/>
          </a:xfrm>
          <a:blipFill dpi="0" rotWithShape="1">
            <a:blip r:embed="rId6" r:link="rId7"/>
            <a:srcRect/>
            <a:stretch>
              <a:fillRect/>
            </a:stretch>
          </a:blipFill>
          <a:ln w="9528">
            <a:solidFill>
              <a:srgbClr val="0000FF"/>
            </a:solidFill>
            <a:miter lim="800000"/>
            <a:headEnd/>
            <a:tailEnd/>
          </a:ln>
          <a:effectLst>
            <a:outerShdw dist="28400" dir="12393903" algn="tl" rotWithShape="0">
              <a:srgbClr val="030201">
                <a:alpha val="75000"/>
              </a:srgbClr>
            </a:outerShdw>
          </a:effectLst>
        </p:spPr>
        <p:txBody>
          <a:bodyPr/>
          <a:lstStyle/>
          <a:p>
            <a:pPr eaLnBrk="1" hangingPunct="1"/>
            <a:r>
              <a:rPr lang="zh-CN" altLang="en-US" b="1">
                <a:solidFill>
                  <a:srgbClr val="FFFF00"/>
                </a:solidFill>
                <a:latin typeface="Trebuchet MS" charset="0"/>
                <a:ea typeface="SimSun" charset="0"/>
                <a:cs typeface="SimSun" charset="0"/>
              </a:rPr>
              <a:t>尼尼微城</a:t>
            </a:r>
            <a:endParaRPr b="1">
              <a:solidFill>
                <a:srgbClr val="FFFF00"/>
              </a:solidFill>
              <a:latin typeface="Trebuchet MS" charset="0"/>
              <a:ea typeface="Osaka" charset="0"/>
              <a:cs typeface="Osaka" charset="0"/>
            </a:endParaRPr>
          </a:p>
        </p:txBody>
      </p:sp>
      <p:sp>
        <p:nvSpPr>
          <p:cNvPr id="901131" name="Text Box 2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rPr>
              <a:t>602</a:t>
            </a: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5" name="Text Box 29"/>
          <p:cNvSpPr txBox="1">
            <a:spLocks noChangeArrowheads="1"/>
          </p:cNvSpPr>
          <p:nvPr/>
        </p:nvSpPr>
        <p:spPr bwMode="auto">
          <a:xfrm>
            <a:off x="5343525" y="688975"/>
            <a:ext cx="204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0000"/>
                </a:solidFill>
                <a:effectLst/>
                <a:uLnTx/>
                <a:uFillTx/>
                <a:latin typeface="Times New Roman" charset="0"/>
                <a:ea typeface="SimSun" charset="0"/>
                <a:cs typeface="SimSun" charset="0"/>
              </a:rPr>
              <a:t>新加坡的面积</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Times New Roman" charset="0"/>
              <a:ea typeface="SimSun" charset="0"/>
              <a:cs typeface="SimSun" charset="0"/>
            </a:endParaRPr>
          </a:p>
        </p:txBody>
      </p:sp>
      <p:cxnSp>
        <p:nvCxnSpPr>
          <p:cNvPr id="901133" name="Straight Connector 26"/>
          <p:cNvCxnSpPr>
            <a:cxnSpLocks noChangeShapeType="1"/>
          </p:cNvCxnSpPr>
          <p:nvPr/>
        </p:nvCxnSpPr>
        <p:spPr bwMode="auto">
          <a:xfrm>
            <a:off x="5638800" y="6400800"/>
            <a:ext cx="2667000" cy="1588"/>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sp>
        <p:nvSpPr>
          <p:cNvPr id="27" name="Text Box 23"/>
          <p:cNvSpPr txBox="1"/>
          <p:nvPr/>
        </p:nvSpPr>
        <p:spPr>
          <a:xfrm>
            <a:off x="5410200" y="6326188"/>
            <a:ext cx="609600" cy="457200"/>
          </a:xfrm>
          <a:prstGeom prst="rect">
            <a:avLst/>
          </a:prstGeom>
          <a:noFill/>
          <a:ln>
            <a:noFill/>
          </a:ln>
        </p:spPr>
        <p:txBody>
          <a:bodyPr anchor="ctr" anchorCtr="1">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000000"/>
                </a:solidFill>
                <a:effectLst/>
                <a:uLnTx/>
                <a:uFillTx/>
                <a:latin typeface="Times New Roman"/>
                <a:ea typeface="Osaka"/>
                <a:cs typeface="Osaka"/>
              </a:rPr>
              <a:t>0</a:t>
            </a:r>
          </a:p>
        </p:txBody>
      </p:sp>
      <p:sp>
        <p:nvSpPr>
          <p:cNvPr id="28" name="Text Box 23"/>
          <p:cNvSpPr txBox="1"/>
          <p:nvPr/>
        </p:nvSpPr>
        <p:spPr>
          <a:xfrm>
            <a:off x="7924800" y="6326188"/>
            <a:ext cx="609600" cy="457200"/>
          </a:xfrm>
          <a:prstGeom prst="rect">
            <a:avLst/>
          </a:prstGeom>
          <a:noFill/>
          <a:ln>
            <a:noFill/>
          </a:ln>
        </p:spPr>
        <p:txBody>
          <a:bodyPr anchor="ctr" anchorCtr="1">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000000"/>
                </a:solidFill>
                <a:effectLst/>
                <a:uLnTx/>
                <a:uFillTx/>
                <a:latin typeface="Times New Roman"/>
                <a:ea typeface="Osaka"/>
                <a:cs typeface="Osaka"/>
              </a:rPr>
              <a:t>20</a:t>
            </a:r>
          </a:p>
        </p:txBody>
      </p:sp>
      <p:sp>
        <p:nvSpPr>
          <p:cNvPr id="901136" name="Text Box 23"/>
          <p:cNvSpPr txBox="1">
            <a:spLocks noChangeArrowheads="1"/>
          </p:cNvSpPr>
          <p:nvPr/>
        </p:nvSpPr>
        <p:spPr bwMode="auto">
          <a:xfrm>
            <a:off x="7620000" y="636746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Osaka" charset="0"/>
                <a:cs typeface="Osaka" charset="0"/>
              </a:rPr>
              <a:t>公里</a:t>
            </a:r>
            <a:endParaRPr kumimoji="0" lang="en-US" sz="16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 name="Rectangle 3"/>
          <p:cNvSpPr txBox="1">
            <a:spLocks noChangeArrowheads="1"/>
          </p:cNvSpPr>
          <p:nvPr/>
        </p:nvSpPr>
        <p:spPr bwMode="auto">
          <a:xfrm>
            <a:off x="2362200" y="2212975"/>
            <a:ext cx="2124075" cy="1825625"/>
          </a:xfrm>
          <a:prstGeom prst="rect">
            <a:avLst/>
          </a:prstGeom>
          <a:noFill/>
          <a:ln>
            <a:noFill/>
          </a:ln>
          <a:effectLst>
            <a:outerShdw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ts val="800"/>
              </a:spcBef>
              <a:spcAft>
                <a:spcPct val="0"/>
              </a:spcAft>
              <a:buClrTx/>
              <a:buSzTx/>
              <a:buFontTx/>
              <a:buNone/>
              <a:tabLst/>
              <a:defRPr/>
            </a:pPr>
            <a:r>
              <a:rPr kumimoji="0" lang="zh-CN" altLang="en-US" sz="4400" b="1" i="0" u="none" strike="noStrike" kern="1200" cap="none" spc="0" normalizeH="0" baseline="0" noProof="0">
                <a:ln>
                  <a:noFill/>
                </a:ln>
                <a:solidFill>
                  <a:prstClr val="white"/>
                </a:solidFill>
                <a:effectLst/>
                <a:uLnTx/>
                <a:uFillTx/>
                <a:latin typeface="SimSun" charset="0"/>
                <a:ea typeface="SimSun" charset="0"/>
                <a:cs typeface="SimSun" charset="0"/>
              </a:rPr>
              <a:t>尼尼微</a:t>
            </a:r>
            <a:r>
              <a:rPr kumimoji="0" lang="zh-SG" altLang="en-US" sz="4400" b="0" i="0" u="none" strike="noStrike" kern="1200" cap="none" spc="0" normalizeH="0" baseline="0" noProof="0">
                <a:ln>
                  <a:noFill/>
                </a:ln>
                <a:solidFill>
                  <a:prstClr val="white"/>
                </a:solidFill>
                <a:effectLst/>
                <a:uLnTx/>
                <a:uFillTx/>
                <a:latin typeface="SimSun" charset="0"/>
                <a:ea typeface="SimSun" charset="0"/>
                <a:cs typeface="SimSun" charset="0"/>
              </a:rPr>
              <a:t>大</a:t>
            </a:r>
            <a:r>
              <a:rPr kumimoji="0" lang="zh-CN" altLang="en-US" sz="4400" b="1" i="0" u="none" strike="noStrike" kern="1200" cap="none" spc="0" normalizeH="0" baseline="0" noProof="0">
                <a:ln>
                  <a:noFill/>
                </a:ln>
                <a:solidFill>
                  <a:prstClr val="white"/>
                </a:solidFill>
                <a:effectLst/>
                <a:uLnTx/>
                <a:uFillTx/>
                <a:latin typeface="SimSun" charset="0"/>
                <a:ea typeface="SimSun" charset="0"/>
                <a:cs typeface="SimSun" charset="0"/>
              </a:rPr>
              <a:t>城市</a:t>
            </a:r>
            <a:endParaRPr kumimoji="0" lang="en-US" sz="4400" b="1" i="0" u="none" strike="noStrike" kern="1200" cap="none" spc="0" normalizeH="0" baseline="0" noProof="0">
              <a:ln>
                <a:noFill/>
              </a:ln>
              <a:solidFill>
                <a:prstClr val="white"/>
              </a:solidFill>
              <a:effectLst>
                <a:outerShdw blurRad="38100" dist="38100" dir="2700000" algn="tl">
                  <a:srgbClr val="DDDDDD"/>
                </a:outerShdw>
              </a:effectLst>
              <a:uLnTx/>
              <a:uFillTx/>
              <a:latin typeface="Calibri" charset="0"/>
              <a:ea typeface="Osaka" charset="0"/>
              <a:cs typeface="Osaka" charset="0"/>
            </a:endParaRPr>
          </a:p>
        </p:txBody>
      </p:sp>
      <p:sp>
        <p:nvSpPr>
          <p:cNvPr id="33" name="Rectangle 4"/>
          <p:cNvSpPr>
            <a:spLocks noChangeArrowheads="1"/>
          </p:cNvSpPr>
          <p:nvPr/>
        </p:nvSpPr>
        <p:spPr bwMode="auto">
          <a:xfrm>
            <a:off x="2219325" y="460375"/>
            <a:ext cx="1295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cs typeface="SimSun" charset="0"/>
              </a:rPr>
              <a:t>利河伯</a:t>
            </a:r>
            <a:endParaRPr kumimoji="0" lang="en-US" altLang="ja-JP" sz="2400" b="1" i="0" u="none" strike="noStrike" kern="1200" cap="none" spc="0" normalizeH="0" baseline="0" noProof="0">
              <a:ln>
                <a:noFill/>
              </a:ln>
              <a:solidFill>
                <a:srgbClr val="000000"/>
              </a:solidFill>
              <a:effectLst/>
              <a:uLnTx/>
              <a:uFillTx/>
              <a:latin typeface="Times New Roman" charset="0"/>
              <a:ea typeface="SimSun" charset="0"/>
              <a:cs typeface="SimSun"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sp>
        <p:nvSpPr>
          <p:cNvPr id="34" name="Rectangle 4"/>
          <p:cNvSpPr>
            <a:spLocks noChangeArrowheads="1"/>
          </p:cNvSpPr>
          <p:nvPr/>
        </p:nvSpPr>
        <p:spPr bwMode="auto">
          <a:xfrm>
            <a:off x="85725" y="6099175"/>
            <a:ext cx="19812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000000"/>
                </a:solidFill>
                <a:effectLst/>
                <a:uLnTx/>
                <a:uFillTx/>
                <a:latin typeface="Times New Roman" charset="0"/>
                <a:ea typeface="SimSun" charset="0"/>
                <a:cs typeface="SimSun" charset="0"/>
              </a:rPr>
              <a:t>创世记</a:t>
            </a:r>
            <a:r>
              <a:rPr kumimoji="0" lang="en-US" altLang="ja-JP" sz="2000" b="1" i="1" u="none" strike="noStrike" kern="1200" cap="none" spc="0" normalizeH="0" baseline="0" noProof="0">
                <a:ln>
                  <a:noFill/>
                </a:ln>
                <a:solidFill>
                  <a:srgbClr val="000000"/>
                </a:solidFill>
                <a:effectLst/>
                <a:uLnTx/>
                <a:uFillTx/>
                <a:latin typeface="Times New Roman" charset="0"/>
                <a:ea typeface="SimSun" charset="0"/>
                <a:cs typeface="SimSun" charset="0"/>
              </a:rPr>
              <a:t> 10:11-12</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sp>
        <p:nvSpPr>
          <p:cNvPr id="17" name="Rectangle 4"/>
          <p:cNvSpPr>
            <a:spLocks noChangeArrowheads="1"/>
          </p:cNvSpPr>
          <p:nvPr/>
        </p:nvSpPr>
        <p:spPr bwMode="auto">
          <a:xfrm>
            <a:off x="4886325" y="2593975"/>
            <a:ext cx="914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cs typeface="SimSun" charset="0"/>
              </a:rPr>
              <a:t>亚述</a:t>
            </a:r>
            <a:endParaRPr kumimoji="0" lang="en-US" altLang="ja-JP" sz="2400" b="1" i="0" u="none" strike="noStrike" kern="1200" cap="none" spc="0" normalizeH="0" baseline="0" noProof="0">
              <a:ln>
                <a:noFill/>
              </a:ln>
              <a:solidFill>
                <a:srgbClr val="000000"/>
              </a:solidFill>
              <a:effectLst/>
              <a:uLnTx/>
              <a:uFillTx/>
              <a:latin typeface="Calibri" charset="0"/>
              <a:ea typeface="ＭＳ Ｐゴシック"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ＭＳ Ｐゴシック" charset="0"/>
            </a:endParaRPr>
          </a:p>
        </p:txBody>
      </p:sp>
      <p:sp>
        <p:nvSpPr>
          <p:cNvPr id="35" name="Rectangle 4"/>
          <p:cNvSpPr>
            <a:spLocks noChangeArrowheads="1"/>
          </p:cNvSpPr>
          <p:nvPr/>
        </p:nvSpPr>
        <p:spPr bwMode="auto">
          <a:xfrm>
            <a:off x="2676525" y="5870575"/>
            <a:ext cx="990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2060"/>
                </a:solidFill>
                <a:effectLst/>
                <a:uLnTx/>
                <a:uFillTx/>
                <a:latin typeface="Calibri" charset="0"/>
                <a:ea typeface="SimSun" charset="0"/>
                <a:cs typeface="SimSun" charset="0"/>
              </a:rPr>
              <a:t>迦 拉</a:t>
            </a: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grpSp>
        <p:nvGrpSpPr>
          <p:cNvPr id="32" name="Group 28"/>
          <p:cNvGrpSpPr>
            <a:grpSpLocks/>
          </p:cNvGrpSpPr>
          <p:nvPr/>
        </p:nvGrpSpPr>
        <p:grpSpPr bwMode="auto">
          <a:xfrm>
            <a:off x="419100" y="311150"/>
            <a:ext cx="7770813" cy="5419725"/>
            <a:chOff x="210" y="386"/>
            <a:chExt cx="4895" cy="3414"/>
          </a:xfrm>
        </p:grpSpPr>
        <p:sp>
          <p:nvSpPr>
            <p:cNvPr id="901143"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4"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5"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Tree>
    <p:extLst>
      <p:ext uri="{BB962C8B-B14F-4D97-AF65-F5344CB8AC3E}">
        <p14:creationId xmlns:p14="http://schemas.microsoft.com/office/powerpoint/2010/main" val="3902345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nodePh="1">
                                  <p:stCondLst>
                                    <p:cond delay="100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0"/>
                                          </p:val>
                                        </p:tav>
                                        <p:tav tm="100000">
                                          <p:val>
                                            <p:strVal val="#ppt_w"/>
                                          </p:val>
                                        </p:tav>
                                      </p:tavLst>
                                    </p:anim>
                                    <p:anim calcmode="lin" valueType="num">
                                      <p:cBhvr>
                                        <p:cTn id="23" dur="1000" fill="hold"/>
                                        <p:tgtEl>
                                          <p:spTgt spid="4"/>
                                        </p:tgtEl>
                                        <p:attrNameLst>
                                          <p:attrName>ppt_h</p:attrName>
                                        </p:attrNameLst>
                                      </p:cBhvr>
                                      <p:tavLst>
                                        <p:tav tm="0">
                                          <p:val>
                                            <p:strVal val="0"/>
                                          </p:val>
                                        </p:tav>
                                        <p:tav tm="100000">
                                          <p:val>
                                            <p:strVal val="#ppt_h"/>
                                          </p:val>
                                        </p:tav>
                                      </p:tavLst>
                                    </p:anim>
                                    <p:anim calcmode="lin" valueType="num">
                                      <p:cBhvr>
                                        <p:cTn id="24" dur="1000" fill="hold"/>
                                        <p:tgtEl>
                                          <p:spTgt spid="4"/>
                                        </p:tgtEl>
                                        <p:attrNameLst>
                                          <p:attrName>r</p:attrName>
                                        </p:attrNameLst>
                                      </p:cBhvr>
                                      <p:tavLst>
                                        <p:tav tm="0">
                                          <p:val>
                                            <p:strVal val="90"/>
                                          </p:val>
                                        </p:tav>
                                        <p:tav tm="100000">
                                          <p:val>
                                            <p:strVal val="0"/>
                                          </p:val>
                                        </p:tav>
                                      </p:tavLst>
                                    </p:anim>
                                    <p:animEffect transition="in" filter="fade">
                                      <p:cBhvr>
                                        <p:cTn id="25" dur="10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from="(-#ppt_w/2)" to="(#ppt_x)" calcmode="lin" valueType="num">
                                      <p:cBhvr>
                                        <p:cTn id="43" dur="600" fill="hold">
                                          <p:stCondLst>
                                            <p:cond delay="0"/>
                                          </p:stCondLst>
                                        </p:cTn>
                                        <p:tgtEl>
                                          <p:spTgt spid="32"/>
                                        </p:tgtEl>
                                        <p:attrNameLst>
                                          <p:attrName>ppt_x</p:attrName>
                                        </p:attrNameLst>
                                      </p:cBhvr>
                                    </p:anim>
                                    <p:anim from="0" to="-1.0" calcmode="lin" valueType="num">
                                      <p:cBhvr>
                                        <p:cTn id="44" dur="200" decel="50000" autoRev="1" fill="hold">
                                          <p:stCondLst>
                                            <p:cond delay="600"/>
                                          </p:stCondLst>
                                        </p:cTn>
                                        <p:tgtEl>
                                          <p:spTgt spid="32"/>
                                        </p:tgtEl>
                                        <p:attrNameLst>
                                          <p:attrName>xshear</p:attrName>
                                        </p:attrNameLst>
                                      </p:cBhvr>
                                    </p:anim>
                                    <p:animScale>
                                      <p:cBhvr>
                                        <p:cTn id="45" dur="200" decel="100000" autoRev="1" fill="hold">
                                          <p:stCondLst>
                                            <p:cond delay="600"/>
                                          </p:stCondLst>
                                        </p:cTn>
                                        <p:tgtEl>
                                          <p:spTgt spid="32"/>
                                        </p:tgtEl>
                                      </p:cBhvr>
                                      <p:from x="100000" y="100000"/>
                                      <p:to x="80000" y="100000"/>
                                    </p:animScale>
                                    <p:anim by="(#ppt_h/3+#ppt_w*0.1)" calcmode="lin" valueType="num">
                                      <p:cBhvr additive="sum">
                                        <p:cTn id="46"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0" grpId="0"/>
      <p:bldP spid="33" grpId="0"/>
      <p:bldP spid="34" grpId="0"/>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
        <p:nvSpPr>
          <p:cNvPr id="900098" name="Rectangle 2"/>
          <p:cNvSpPr>
            <a:spLocks noGrp="1" noChangeArrowheads="1"/>
          </p:cNvSpPr>
          <p:nvPr>
            <p:ph type="ctrTitle"/>
          </p:nvPr>
        </p:nvSpPr>
        <p:spPr>
          <a:xfrm>
            <a:off x="0" y="1046826"/>
            <a:ext cx="8460432" cy="1446653"/>
          </a:xfrm>
          <a:effectLst>
            <a:outerShdw blurRad="63500" dist="35921" dir="2700000" algn="ctr" rotWithShape="0">
              <a:schemeClr val="tx2">
                <a:alpha val="74998"/>
              </a:schemeClr>
            </a:outerShdw>
          </a:effectLst>
          <a:ex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作个有耐心的人 </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22597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descr="http://www.best4future.com/bmz_cache/c/ce3c7007880bd39d6f82d1beff8290c6.image.351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88" y="190500"/>
            <a:ext cx="33432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52578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ctrTitle"/>
          </p:nvPr>
        </p:nvSpPr>
        <p:spPr>
          <a:xfrm>
            <a:off x="2133600" y="2187575"/>
            <a:ext cx="4267200" cy="1470025"/>
          </a:xfrm>
        </p:spPr>
        <p:txBody>
          <a:bodyPr/>
          <a:lstStyle/>
          <a:p>
            <a:r>
              <a:rPr lang="zh-CN" altLang="en-US" sz="6600">
                <a:latin typeface="Times New Roman" charset="0"/>
                <a:ea typeface="MS PGothic" charset="0"/>
              </a:rPr>
              <a:t>续集</a:t>
            </a:r>
            <a:endParaRPr lang="en-US" sz="6600">
              <a:latin typeface="Times New Roman" charset="0"/>
              <a:ea typeface="MS PGothic" charset="0"/>
            </a:endParaRPr>
          </a:p>
        </p:txBody>
      </p:sp>
      <p:pic>
        <p:nvPicPr>
          <p:cNvPr id="9" name="Picture 8" descr="g829-310star-wars-trilogy-a-new-hope-poste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0"/>
            <a:ext cx="28956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2" descr="http://ecx.images-amazon.com/images/I/516hLJowFR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2725738"/>
            <a:ext cx="2735263"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83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Major Messages, Minor Prophets</a:t>
            </a: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God’s Old Message for Our New Day</a:t>
            </a:r>
          </a:p>
        </p:txBody>
      </p:sp>
    </p:spTree>
    <p:extLst>
      <p:ext uri="{BB962C8B-B14F-4D97-AF65-F5344CB8AC3E}">
        <p14:creationId xmlns:p14="http://schemas.microsoft.com/office/powerpoint/2010/main" val="18677653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Caring</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a:ex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Generous</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Just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2895436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God</a:t>
            </a:r>
            <a:r>
              <a:rPr lang="uk-UA" sz="3600" b="1" i="1" dirty="0">
                <a:solidFill>
                  <a:srgbClr val="FFFFFF"/>
                </a:solidFill>
                <a:effectLst>
                  <a:glow rad="355600">
                    <a:schemeClr val="tx1"/>
                  </a:glow>
                </a:effectLst>
                <a:latin typeface="Arial" charset="0"/>
                <a:ea typeface="ＭＳ Ｐゴシック" charset="0"/>
                <a:cs typeface="Arial" charset="0"/>
              </a:rPr>
              <a:t>'</a:t>
            </a:r>
            <a:r>
              <a:rPr lang="en-US" sz="3600" b="1" i="1" dirty="0">
                <a:solidFill>
                  <a:srgbClr val="FFFFFF"/>
                </a:solidFill>
                <a:effectLst>
                  <a:glow rad="355600">
                    <a:schemeClr val="tx1"/>
                  </a:glow>
                </a:effectLst>
                <a:latin typeface="Arial" charset="0"/>
                <a:ea typeface="ＭＳ Ｐゴシック" charset="0"/>
                <a:cs typeface="Arial" charset="0"/>
              </a:rPr>
              <a:t>s Reluctant Prophet</a:t>
            </a: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0741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Wicked Nineveh</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33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尼尼微的毁灭</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那鸿书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49163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Amazing Repentance of Nineveh</a:t>
            </a:r>
          </a:p>
        </p:txBody>
      </p:sp>
    </p:spTree>
    <p:extLst>
      <p:ext uri="{BB962C8B-B14F-4D97-AF65-F5344CB8AC3E}">
        <p14:creationId xmlns:p14="http://schemas.microsoft.com/office/powerpoint/2010/main" val="34131898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Waiting for Judgment</a:t>
            </a:r>
          </a:p>
        </p:txBody>
      </p:sp>
      <p:sp>
        <p:nvSpPr>
          <p:cNvPr id="4" name="Title 1"/>
          <p:cNvSpPr txBox="1">
            <a:spLocks/>
          </p:cNvSpPr>
          <p:nvPr/>
        </p:nvSpPr>
        <p:spPr bwMode="auto">
          <a:xfrm rot="20692839">
            <a:off x="0" y="718985"/>
            <a:ext cx="7848600" cy="200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00"/>
                </a:solidFill>
                <a:effectLst>
                  <a:glow rad="355600">
                    <a:srgbClr val="000000"/>
                  </a:glow>
                </a:effectLst>
                <a:uLnTx/>
                <a:uFillTx/>
                <a:latin typeface="Arial" charset="0"/>
                <a:ea typeface="ＭＳ Ｐゴシック" charset="0"/>
                <a:cs typeface="Arial" charset="0"/>
              </a:rPr>
              <a:t>So what happened afterwards?</a:t>
            </a:r>
            <a:endParaRPr kumimoji="0" lang="en-US" sz="3600" b="1" i="1"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34453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 Prophetic Word for a Day of Military Might</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33143394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glow rad="228600">
                    <a:srgbClr val="000000"/>
                  </a:glow>
                  <a:outerShdw blurRad="38100" dist="38100" dir="2700000" algn="tl">
                    <a:srgbClr val="FFFFFF"/>
                  </a:outerShdw>
                </a:effectLst>
                <a:uLnTx/>
                <a:uFillTx/>
                <a:latin typeface="Arial"/>
                <a:ea typeface="ＭＳ Ｐゴシック" charset="0"/>
                <a:cs typeface="Arial"/>
              </a:rPr>
              <a:t>h</a:t>
            </a:r>
          </a:p>
        </p:txBody>
      </p:sp>
      <p:sp>
        <p:nvSpPr>
          <p:cNvPr id="565251" name="Text Box 3"/>
          <p:cNvSpPr txBox="1">
            <a:spLocks noChangeArrowheads="1"/>
          </p:cNvSpPr>
          <p:nvPr/>
        </p:nvSpPr>
        <p:spPr bwMode="auto">
          <a:xfrm>
            <a:off x="6172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650</a:t>
            </a:r>
          </a:p>
        </p:txBody>
      </p:sp>
      <p:sp>
        <p:nvSpPr>
          <p:cNvPr id="565252" name="Text Box 4"/>
          <p:cNvSpPr txBox="1">
            <a:spLocks noChangeArrowheads="1"/>
          </p:cNvSpPr>
          <p:nvPr/>
        </p:nvSpPr>
        <p:spPr bwMode="auto">
          <a:xfrm>
            <a:off x="4114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800</a:t>
            </a:r>
          </a:p>
        </p:txBody>
      </p:sp>
      <p:sp>
        <p:nvSpPr>
          <p:cNvPr id="565253" name="Text Box 5"/>
          <p:cNvSpPr txBox="1">
            <a:spLocks noChangeArrowheads="1"/>
          </p:cNvSpPr>
          <p:nvPr/>
        </p:nvSpPr>
        <p:spPr bwMode="auto">
          <a:xfrm>
            <a:off x="2743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900</a:t>
            </a:r>
          </a:p>
        </p:txBody>
      </p:sp>
      <p:sp>
        <p:nvSpPr>
          <p:cNvPr id="565254" name="Text Box 6"/>
          <p:cNvSpPr txBox="1">
            <a:spLocks noChangeArrowheads="1"/>
          </p:cNvSpPr>
          <p:nvPr/>
        </p:nvSpPr>
        <p:spPr bwMode="auto">
          <a:xfrm>
            <a:off x="2057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950</a:t>
            </a: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1000</a:t>
            </a:r>
          </a:p>
        </p:txBody>
      </p:sp>
      <p:sp>
        <p:nvSpPr>
          <p:cNvPr id="565256" name="Text Box 8"/>
          <p:cNvSpPr txBox="1">
            <a:spLocks noChangeArrowheads="1"/>
          </p:cNvSpPr>
          <p:nvPr/>
        </p:nvSpPr>
        <p:spPr bwMode="auto">
          <a:xfrm>
            <a:off x="8153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500</a:t>
            </a: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sp>
        <p:nvSpPr>
          <p:cNvPr id="565276" name="Text Box 28"/>
          <p:cNvSpPr txBox="1">
            <a:spLocks noChangeArrowheads="1"/>
          </p:cNvSpPr>
          <p:nvPr/>
        </p:nvSpPr>
        <p:spPr bwMode="auto">
          <a:xfrm>
            <a:off x="7543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550</a:t>
            </a:r>
          </a:p>
        </p:txBody>
      </p:sp>
      <p:sp>
        <p:nvSpPr>
          <p:cNvPr id="565277" name="Text Box 29"/>
          <p:cNvSpPr txBox="1">
            <a:spLocks noChangeArrowheads="1"/>
          </p:cNvSpPr>
          <p:nvPr/>
        </p:nvSpPr>
        <p:spPr bwMode="auto">
          <a:xfrm>
            <a:off x="3429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850</a:t>
            </a: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1050</a:t>
            </a: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1100</a:t>
            </a:r>
          </a:p>
        </p:txBody>
      </p:sp>
      <p:sp>
        <p:nvSpPr>
          <p:cNvPr id="565280" name="Text Box 32"/>
          <p:cNvSpPr txBox="1">
            <a:spLocks noChangeArrowheads="1"/>
          </p:cNvSpPr>
          <p:nvPr/>
        </p:nvSpPr>
        <p:spPr bwMode="auto">
          <a:xfrm>
            <a:off x="8763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450</a:t>
            </a:r>
          </a:p>
        </p:txBody>
      </p:sp>
      <p:sp>
        <p:nvSpPr>
          <p:cNvPr id="565281" name="Text Box 33"/>
          <p:cNvSpPr txBox="1">
            <a:spLocks noChangeArrowheads="1"/>
          </p:cNvSpPr>
          <p:nvPr/>
        </p:nvSpPr>
        <p:spPr bwMode="auto">
          <a:xfrm>
            <a:off x="3048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FF"/>
                </a:solidFill>
                <a:effectLst>
                  <a:glow rad="228600">
                    <a:srgbClr val="000000"/>
                  </a:glow>
                </a:effectLst>
                <a:uLnTx/>
                <a:uFillTx/>
                <a:latin typeface="Arial"/>
                <a:ea typeface="ＭＳ Ｐゴシック" charset="0"/>
                <a:cs typeface="Arial"/>
              </a:rPr>
              <a:t>United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FFFF"/>
                </a:solidFill>
                <a:effectLst>
                  <a:glow rad="228600">
                    <a:srgbClr val="000000"/>
                  </a:glow>
                </a:effectLst>
                <a:uLnTx/>
                <a:uFillTx/>
                <a:latin typeface="Arial"/>
                <a:ea typeface="ＭＳ Ｐゴシック" charset="0"/>
                <a:cs typeface="Arial"/>
              </a:rPr>
              <a:t>1050-930</a:t>
            </a:r>
          </a:p>
        </p:txBody>
      </p:sp>
      <p:sp>
        <p:nvSpPr>
          <p:cNvPr id="565282" name="Text Box 34"/>
          <p:cNvSpPr txBox="1">
            <a:spLocks noChangeArrowheads="1"/>
          </p:cNvSpPr>
          <p:nvPr/>
        </p:nvSpPr>
        <p:spPr bwMode="auto">
          <a:xfrm>
            <a:off x="5867400" y="6172200"/>
            <a:ext cx="3048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66FF66"/>
                </a:solidFill>
                <a:effectLst>
                  <a:glow rad="228600">
                    <a:srgbClr val="000000"/>
                  </a:glow>
                </a:effectLst>
                <a:uLnTx/>
                <a:uFillTx/>
                <a:latin typeface="Arial"/>
                <a:ea typeface="ＭＳ Ｐゴシック" charset="0"/>
                <a:cs typeface="Arial"/>
              </a:rPr>
              <a:t>Exile  </a:t>
            </a:r>
            <a:r>
              <a:rPr kumimoji="0" lang="en-US" sz="2800" b="1" i="0" u="none" strike="noStrike" kern="1200" cap="none" spc="0" normalizeH="0" baseline="0" noProof="0">
                <a:ln>
                  <a:noFill/>
                </a:ln>
                <a:solidFill>
                  <a:srgbClr val="66FF66"/>
                </a:solidFill>
                <a:effectLst>
                  <a:glow rad="228600">
                    <a:srgbClr val="000000"/>
                  </a:glow>
                </a:effectLst>
                <a:uLnTx/>
                <a:uFillTx/>
                <a:latin typeface="Arial"/>
                <a:ea typeface="ＭＳ Ｐゴシック" charset="0"/>
                <a:cs typeface="Arial"/>
              </a:rPr>
              <a:t>586-536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6" name="Text Box 38"/>
          <p:cNvSpPr txBox="1">
            <a:spLocks noChangeArrowheads="1"/>
          </p:cNvSpPr>
          <p:nvPr/>
        </p:nvSpPr>
        <p:spPr bwMode="auto">
          <a:xfrm>
            <a:off x="4724400"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7 5 0 </a:t>
            </a: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8" name="Text Box 40"/>
          <p:cNvSpPr txBox="1">
            <a:spLocks noChangeArrowheads="1"/>
          </p:cNvSpPr>
          <p:nvPr/>
        </p:nvSpPr>
        <p:spPr bwMode="auto">
          <a:xfrm>
            <a:off x="4788024"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3200" b="1" i="0" u="none" strike="noStrike" kern="1200" cap="none" spc="0" normalizeH="0" baseline="0" noProof="0" dirty="0" err="1">
                <a:ln>
                  <a:noFill/>
                </a:ln>
                <a:solidFill>
                  <a:srgbClr val="CCFFCC"/>
                </a:solidFill>
                <a:effectLst>
                  <a:glow rad="228600">
                    <a:srgbClr val="000000"/>
                  </a:glow>
                </a:effectLst>
                <a:uLnTx/>
                <a:uFillTx/>
                <a:latin typeface="Arial"/>
                <a:ea typeface="ＭＳ Ｐゴシック" charset="0"/>
                <a:cs typeface="Arial"/>
              </a:rPr>
              <a:t>那鸿</a:t>
            </a:r>
            <a:endParaRPr kumimoji="0" lang="en-US" sz="32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endParaRP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302" name="AutoShape 54"/>
          <p:cNvSpPr>
            <a:spLocks noChangeArrowheads="1"/>
          </p:cNvSpPr>
          <p:nvPr/>
        </p:nvSpPr>
        <p:spPr bwMode="auto">
          <a:xfrm flipV="1">
            <a:off x="4438650" y="121920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CCFFCC"/>
              </a:solidFill>
              <a:effectLst>
                <a:glow rad="228600">
                  <a:srgbClr val="000000"/>
                </a:glow>
              </a:effectLst>
              <a:uLnTx/>
              <a:uFillTx/>
              <a:latin typeface="Arial"/>
              <a:ea typeface="ＭＳ Ｐゴシック" charset="0"/>
              <a:cs typeface="Arial"/>
            </a:endParaRPr>
          </a:p>
        </p:txBody>
      </p:sp>
      <p:sp>
        <p:nvSpPr>
          <p:cNvPr id="565290" name="Text Box 42"/>
          <p:cNvSpPr txBox="1">
            <a:spLocks noChangeArrowheads="1"/>
          </p:cNvSpPr>
          <p:nvPr/>
        </p:nvSpPr>
        <p:spPr bwMode="auto">
          <a:xfrm>
            <a:off x="5343525"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7 0 0 </a:t>
            </a:r>
          </a:p>
        </p:txBody>
      </p:sp>
      <p:sp>
        <p:nvSpPr>
          <p:cNvPr id="565291" name="Text Box 43"/>
          <p:cNvSpPr txBox="1">
            <a:spLocks noChangeArrowheads="1"/>
          </p:cNvSpPr>
          <p:nvPr/>
        </p:nvSpPr>
        <p:spPr bwMode="auto">
          <a:xfrm>
            <a:off x="6858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600</a:t>
            </a:r>
          </a:p>
        </p:txBody>
      </p:sp>
      <p:sp>
        <p:nvSpPr>
          <p:cNvPr id="565292" name="Text Box 44"/>
          <p:cNvSpPr txBox="1">
            <a:spLocks noChangeArrowheads="1"/>
          </p:cNvSpPr>
          <p:nvPr/>
        </p:nvSpPr>
        <p:spPr bwMode="auto">
          <a:xfrm>
            <a:off x="5791200" y="68580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660</a:t>
            </a:r>
          </a:p>
        </p:txBody>
      </p:sp>
      <p:sp>
        <p:nvSpPr>
          <p:cNvPr id="565293" name="Text Box 45"/>
          <p:cNvSpPr txBox="1">
            <a:spLocks noChangeArrowheads="1"/>
          </p:cNvSpPr>
          <p:nvPr/>
        </p:nvSpPr>
        <p:spPr bwMode="auto">
          <a:xfrm>
            <a:off x="25908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glow rad="228600">
                    <a:srgbClr val="000000"/>
                  </a:glow>
                </a:effectLst>
                <a:uLnTx/>
                <a:uFillTx/>
                <a:latin typeface="Arial"/>
                <a:ea typeface="ＭＳ Ｐゴシック" charset="0"/>
                <a:cs typeface="Arial"/>
              </a:rPr>
              <a:t>Divided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glow rad="228600">
                    <a:srgbClr val="000000"/>
                  </a:glow>
                </a:effectLst>
                <a:uLnTx/>
                <a:uFillTx/>
                <a:latin typeface="Arial"/>
                <a:ea typeface="ＭＳ Ｐゴシック" charset="0"/>
                <a:cs typeface="Arial"/>
              </a:rPr>
              <a:t>930-722</a:t>
            </a:r>
          </a:p>
        </p:txBody>
      </p:sp>
      <p:sp>
        <p:nvSpPr>
          <p:cNvPr id="565294" name="Text Box 46"/>
          <p:cNvSpPr txBox="1">
            <a:spLocks noChangeArrowheads="1"/>
          </p:cNvSpPr>
          <p:nvPr/>
        </p:nvSpPr>
        <p:spPr bwMode="auto">
          <a:xfrm>
            <a:off x="7010400" y="1155700"/>
            <a:ext cx="2514600"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CC00"/>
                </a:solidFill>
                <a:effectLst>
                  <a:glow rad="228600">
                    <a:srgbClr val="000000"/>
                  </a:glow>
                </a:effectLst>
                <a:uLnTx/>
                <a:uFillTx/>
                <a:latin typeface="Arial"/>
                <a:ea typeface="ＭＳ Ｐゴシック" charset="0"/>
                <a:cs typeface="Arial"/>
              </a:rPr>
              <a:t>Post-    Exile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CC00"/>
                </a:solidFill>
                <a:effectLst>
                  <a:glow rad="228600">
                    <a:srgbClr val="000000"/>
                  </a:glow>
                </a:effectLst>
                <a:uLnTx/>
                <a:uFillTx/>
                <a:latin typeface="Arial"/>
                <a:ea typeface="ＭＳ Ｐゴシック" charset="0"/>
                <a:cs typeface="Arial"/>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CC00"/>
              </a:solidFill>
              <a:effectLst>
                <a:glow rad="228600">
                  <a:srgbClr val="000000"/>
                </a:glow>
              </a:effectLst>
              <a:uLnTx/>
              <a:uFillTx/>
              <a:latin typeface="Arial"/>
              <a:ea typeface="ＭＳ Ｐゴシック" charset="0"/>
              <a:cs typeface="Arial"/>
            </a:endParaRPr>
          </a:p>
        </p:txBody>
      </p:sp>
      <p:sp>
        <p:nvSpPr>
          <p:cNvPr id="565295" name="AutoShape 47"/>
          <p:cNvSpPr>
            <a:spLocks noChangeArrowheads="1"/>
          </p:cNvSpPr>
          <p:nvPr/>
        </p:nvSpPr>
        <p:spPr bwMode="auto">
          <a:xfrm flipV="1">
            <a:off x="5867400" y="120015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CCFFCC"/>
              </a:solidFill>
              <a:effectLst>
                <a:glow rad="228600">
                  <a:srgbClr val="000000"/>
                </a:glow>
              </a:effectLst>
              <a:uLnTx/>
              <a:uFillTx/>
              <a:latin typeface="Arial"/>
              <a:ea typeface="ＭＳ Ｐゴシック" charset="0"/>
              <a:cs typeface="Arial"/>
            </a:endParaRPr>
          </a:p>
        </p:txBody>
      </p:sp>
      <p:sp>
        <p:nvSpPr>
          <p:cNvPr id="565296" name="Text Box 48"/>
          <p:cNvSpPr txBox="1">
            <a:spLocks noChangeArrowheads="1"/>
          </p:cNvSpPr>
          <p:nvPr/>
        </p:nvSpPr>
        <p:spPr bwMode="auto">
          <a:xfrm>
            <a:off x="4953000" y="685800"/>
            <a:ext cx="990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663</a:t>
            </a:r>
          </a:p>
        </p:txBody>
      </p:sp>
      <p:sp>
        <p:nvSpPr>
          <p:cNvPr id="565297" name="AutoShape 49"/>
          <p:cNvSpPr>
            <a:spLocks noChangeArrowheads="1"/>
          </p:cNvSpPr>
          <p:nvPr/>
        </p:nvSpPr>
        <p:spPr bwMode="auto">
          <a:xfrm flipV="1">
            <a:off x="5181600" y="1219200"/>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99" name="Text Box 51"/>
          <p:cNvSpPr txBox="1">
            <a:spLocks noChangeArrowheads="1"/>
          </p:cNvSpPr>
          <p:nvPr/>
        </p:nvSpPr>
        <p:spPr bwMode="auto">
          <a:xfrm>
            <a:off x="3275856"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Jonah</a:t>
            </a:r>
          </a:p>
        </p:txBody>
      </p:sp>
      <p:sp>
        <p:nvSpPr>
          <p:cNvPr id="565301" name="Text Box 53"/>
          <p:cNvSpPr txBox="1">
            <a:spLocks noChangeArrowheads="1"/>
          </p:cNvSpPr>
          <p:nvPr/>
        </p:nvSpPr>
        <p:spPr bwMode="auto">
          <a:xfrm>
            <a:off x="4191000" y="685800"/>
            <a:ext cx="10668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760</a:t>
            </a:r>
          </a:p>
        </p:txBody>
      </p:sp>
      <p:sp>
        <p:nvSpPr>
          <p:cNvPr id="54" name="Text Box 44"/>
          <p:cNvSpPr txBox="1">
            <a:spLocks noChangeArrowheads="1"/>
          </p:cNvSpPr>
          <p:nvPr/>
        </p:nvSpPr>
        <p:spPr bwMode="auto">
          <a:xfrm>
            <a:off x="6542112" y="692696"/>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612</a:t>
            </a:r>
          </a:p>
        </p:txBody>
      </p:sp>
      <p:sp>
        <p:nvSpPr>
          <p:cNvPr id="55" name="AutoShape 47"/>
          <p:cNvSpPr>
            <a:spLocks noChangeArrowheads="1"/>
          </p:cNvSpPr>
          <p:nvPr/>
        </p:nvSpPr>
        <p:spPr bwMode="auto">
          <a:xfrm flipV="1">
            <a:off x="6618312" y="1207046"/>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98" name="Text Box 50"/>
          <p:cNvSpPr txBox="1">
            <a:spLocks noChangeArrowheads="1"/>
          </p:cNvSpPr>
          <p:nvPr/>
        </p:nvSpPr>
        <p:spPr bwMode="auto">
          <a:xfrm>
            <a:off x="50292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Solitary Kingdom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722-586</a:t>
            </a:r>
          </a:p>
        </p:txBody>
      </p:sp>
    </p:spTree>
    <p:extLst>
      <p:ext uri="{BB962C8B-B14F-4D97-AF65-F5344CB8AC3E}">
        <p14:creationId xmlns:p14="http://schemas.microsoft.com/office/powerpoint/2010/main" val="39971962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99"/>
                                        </p:tgtEl>
                                        <p:attrNameLst>
                                          <p:attrName>style.visibility</p:attrName>
                                        </p:attrNameLst>
                                      </p:cBhvr>
                                      <p:to>
                                        <p:strVal val="visible"/>
                                      </p:to>
                                    </p:set>
                                    <p:animEffect transition="in" filter="dissolve">
                                      <p:cBhvr>
                                        <p:cTn id="7" dur="500"/>
                                        <p:tgtEl>
                                          <p:spTgt spid="56529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5301"/>
                                        </p:tgtEl>
                                        <p:attrNameLst>
                                          <p:attrName>style.visibility</p:attrName>
                                        </p:attrNameLst>
                                      </p:cBhvr>
                                      <p:to>
                                        <p:strVal val="visible"/>
                                      </p:to>
                                    </p:set>
                                    <p:animEffect transition="in" filter="dissolve">
                                      <p:cBhvr>
                                        <p:cTn id="11" dur="500"/>
                                        <p:tgtEl>
                                          <p:spTgt spid="565301"/>
                                        </p:tgtEl>
                                      </p:cBhvr>
                                    </p:animEffect>
                                  </p:childTnLst>
                                </p:cTn>
                              </p:par>
                              <p:par>
                                <p:cTn id="12" presetID="22" presetClass="entr" presetSubtype="1" fill="hold" nodeType="withEffect">
                                  <p:stCondLst>
                                    <p:cond delay="0"/>
                                  </p:stCondLst>
                                  <p:childTnLst>
                                    <p:set>
                                      <p:cBhvr>
                                        <p:cTn id="13" dur="1" fill="hold">
                                          <p:stCondLst>
                                            <p:cond delay="0"/>
                                          </p:stCondLst>
                                        </p:cTn>
                                        <p:tgtEl>
                                          <p:spTgt spid="565302"/>
                                        </p:tgtEl>
                                        <p:attrNameLst>
                                          <p:attrName>style.visibility</p:attrName>
                                        </p:attrNameLst>
                                      </p:cBhvr>
                                      <p:to>
                                        <p:strVal val="visible"/>
                                      </p:to>
                                    </p:set>
                                    <p:animEffect transition="in" filter="wipe(up)">
                                      <p:cBhvr>
                                        <p:cTn id="14" dur="500"/>
                                        <p:tgtEl>
                                          <p:spTgt spid="56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4800" y="0"/>
            <a:ext cx="2819400" cy="2667000"/>
          </a:xfrm>
        </p:spPr>
        <p:txBody>
          <a:bodyPr/>
          <a:lstStyle/>
          <a:p>
            <a:pPr eaLnBrk="1" hangingPunct="1"/>
            <a:r>
              <a:rPr lang="zh-CN" altLang="en-US" sz="3600" b="1">
                <a:latin typeface="Times New Roman" charset="0"/>
                <a:cs typeface="宋体" charset="0"/>
              </a:rPr>
              <a:t>约拿与那鸿的对比</a:t>
            </a:r>
            <a:endParaRPr lang="en-US" sz="3600">
              <a:latin typeface="Arial" charset="0"/>
              <a:cs typeface="Arial" charset="0"/>
            </a:endParaRPr>
          </a:p>
        </p:txBody>
      </p:sp>
      <p:sp>
        <p:nvSpPr>
          <p:cNvPr id="169986" name="Text Box 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8EAE9"/>
                </a:solidFill>
                <a:effectLst/>
                <a:uLnTx/>
                <a:uFillTx/>
                <a:latin typeface="Arial" charset="0"/>
                <a:ea typeface="MS PGothic" charset="0"/>
                <a:cs typeface="Arial" charset="0"/>
              </a:rPr>
              <a:t>626</a:t>
            </a:r>
            <a:endParaRPr kumimoji="0" lang="en-US" sz="1800" b="0" i="0" u="none" strike="noStrike" kern="1200" cap="none" spc="0" normalizeH="0" baseline="0" noProof="0">
              <a:ln>
                <a:noFill/>
              </a:ln>
              <a:solidFill>
                <a:srgbClr val="E8EAE9"/>
              </a:solidFill>
              <a:effectLst/>
              <a:uLnTx/>
              <a:uFillTx/>
              <a:latin typeface="Arial" charset="0"/>
              <a:ea typeface="MS PGothic" charset="0"/>
              <a:cs typeface="Arial" charset="0"/>
            </a:endParaRPr>
          </a:p>
        </p:txBody>
      </p:sp>
      <p:pic>
        <p:nvPicPr>
          <p:cNvPr id="169987" name="Picture 4" descr="No U-Tu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3403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nvPr>
        </p:nvGraphicFramePr>
        <p:xfrm>
          <a:off x="3505200" y="0"/>
          <a:ext cx="5638800" cy="6854827"/>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2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宋体" charset="0"/>
                          <a:ea typeface="宋体" charset="0"/>
                        </a:rPr>
                        <a:t>约拿</a:t>
                      </a:r>
                      <a:r>
                        <a:rPr kumimoji="0" lang="zh-CN" altLang="en-US" sz="2400" b="1" i="0" u="none" strike="noStrike" cap="none" normalizeH="0" baseline="0" dirty="0">
                          <a:ln>
                            <a:noFill/>
                          </a:ln>
                          <a:solidFill>
                            <a:srgbClr val="FFFFFF"/>
                          </a:solidFill>
                          <a:effectLst/>
                          <a:latin typeface="Times New Roman" charset="0"/>
                          <a:ea typeface="Times" charset="0"/>
                        </a:rPr>
                        <a:t> </a:t>
                      </a:r>
                      <a:endParaRPr kumimoji="0" lang="zh-CN" altLang="en-US"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FFFFFF"/>
                          </a:solidFill>
                          <a:effectLst/>
                          <a:latin typeface="宋体" charset="0"/>
                          <a:ea typeface="宋体" charset="0"/>
                        </a:rPr>
                        <a:t>那鸿</a:t>
                      </a:r>
                      <a:r>
                        <a:rPr kumimoji="0" lang="zh-CN" altLang="en-US" sz="2400" b="1" i="0" u="none" strike="noStrike" cap="none" normalizeH="0" baseline="0">
                          <a:ln>
                            <a:noFill/>
                          </a:ln>
                          <a:solidFill>
                            <a:srgbClr val="FFFFFF"/>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第一本书</a:t>
                      </a:r>
                      <a:r>
                        <a:rPr kumimoji="0" lang="en-US" altLang="zh-CN" sz="2400" b="1" i="0" u="none" strike="noStrike" cap="none" normalizeH="0" baseline="0" dirty="0">
                          <a:ln>
                            <a:noFill/>
                          </a:ln>
                          <a:solidFill>
                            <a:schemeClr val="tx1"/>
                          </a:solidFill>
                          <a:effectLst/>
                          <a:latin typeface="Times New Roman" charset="0"/>
                          <a:ea typeface="Times New Roman" charset="0"/>
                          <a:cs typeface="Times New Roman" charset="0"/>
                        </a:rPr>
                        <a:t>(4 </a:t>
                      </a:r>
                      <a:r>
                        <a:rPr kumimoji="0" lang="zh-CN" altLang="en-US" sz="2400" b="1" i="0" u="none" strike="noStrike" cap="none" normalizeH="0" baseline="0" dirty="0">
                          <a:ln>
                            <a:noFill/>
                          </a:ln>
                          <a:solidFill>
                            <a:schemeClr val="tx1"/>
                          </a:solidFill>
                          <a:effectLst/>
                          <a:latin typeface="宋体" charset="0"/>
                          <a:ea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续著</a:t>
                      </a:r>
                      <a:r>
                        <a:rPr kumimoji="0" lang="zh-CN" altLang="en-US" sz="2400" b="1" i="0" u="none" strike="noStrike" cap="none" normalizeH="0" baseline="0" dirty="0">
                          <a:ln>
                            <a:noFill/>
                          </a:ln>
                          <a:solidFill>
                            <a:schemeClr val="tx1"/>
                          </a:solidFill>
                          <a:effectLst/>
                          <a:latin typeface="Times New Roman" charset="0"/>
                          <a:ea typeface="Times" charset="0"/>
                        </a:rPr>
                        <a:t> </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(3</a:t>
                      </a:r>
                      <a:r>
                        <a:rPr kumimoji="0" lang="zh-CN" altLang="en-US" sz="2400" b="1" i="0" u="none" strike="noStrike" cap="none" normalizeH="0" baseline="0" dirty="0">
                          <a:ln>
                            <a:noFill/>
                          </a:ln>
                          <a:solidFill>
                            <a:schemeClr val="tx1"/>
                          </a:solidFill>
                          <a:effectLst/>
                          <a:latin typeface="宋体" charset="0"/>
                          <a:ea typeface="MS PGothic" charset="0"/>
                          <a:cs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1"/>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zh-CN" altLang="en-US" sz="2400" b="1" i="0" u="none" strike="noStrike" cap="none" normalizeH="0" baseline="0">
                          <a:ln>
                            <a:noFill/>
                          </a:ln>
                          <a:solidFill>
                            <a:schemeClr val="tx1"/>
                          </a:solidFill>
                          <a:effectLst/>
                          <a:latin typeface="Times New Roman" charset="0"/>
                          <a:ea typeface="Times" charset="0"/>
                        </a:rPr>
                        <a:t> </a:t>
                      </a:r>
                      <a:r>
                        <a:rPr kumimoji="0" lang="en-US" altLang="zh-CN" sz="2400" b="1" i="0" u="none" strike="noStrike" cap="none" normalizeH="0" baseline="0">
                          <a:ln>
                            <a:noFill/>
                          </a:ln>
                          <a:solidFill>
                            <a:schemeClr val="tx1"/>
                          </a:solidFill>
                          <a:effectLst/>
                          <a:latin typeface="Times New Roman" charset="0"/>
                          <a:ea typeface="MS PGothic" charset="0"/>
                          <a:cs typeface="Times New Roman" charset="0"/>
                        </a:rPr>
                        <a:t>760 </a:t>
                      </a:r>
                      <a:r>
                        <a:rPr kumimoji="0" lang="zh-CN" altLang="en-US" sz="2400" b="1" i="0" u="none" strike="noStrike" cap="none" normalizeH="0" baseline="0">
                          <a:ln>
                            <a:noFill/>
                          </a:ln>
                          <a:solidFill>
                            <a:schemeClr val="tx1"/>
                          </a:solidFill>
                          <a:effectLst/>
                          <a:latin typeface="宋体" charset="0"/>
                          <a:ea typeface="MS PGothic" charset="0"/>
                          <a:cs typeface="宋体" charset="0"/>
                        </a:rPr>
                        <a:t>年</a:t>
                      </a:r>
                      <a:r>
                        <a:rPr kumimoji="0" lang="zh-CN" altLang="en-US" sz="2400" b="1" i="0" u="none" strike="noStrike" cap="none" normalizeH="0" baseline="0">
                          <a:ln>
                            <a:noFill/>
                          </a:ln>
                          <a:solidFill>
                            <a:schemeClr val="tx1"/>
                          </a:solidFill>
                          <a:effectLst/>
                          <a:latin typeface="Times New Roman" charset="0"/>
                          <a:ea typeface="MS PGothic" charset="0"/>
                          <a:cs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en-US" altLang="zh-CN" sz="2400" b="1" i="0" u="none" strike="noStrike" cap="none" normalizeH="0" baseline="0">
                          <a:ln>
                            <a:noFill/>
                          </a:ln>
                          <a:solidFill>
                            <a:schemeClr val="tx1"/>
                          </a:solidFill>
                          <a:effectLst/>
                          <a:latin typeface="Times New Roman" charset="0"/>
                          <a:ea typeface="Times New Roman" charset="0"/>
                          <a:cs typeface="Times New Roman" charset="0"/>
                        </a:rPr>
                        <a:t>660 </a:t>
                      </a:r>
                      <a:r>
                        <a:rPr kumimoji="0" lang="zh-CN" altLang="en-US" sz="2400" b="1" i="0" u="none" strike="noStrike" cap="none" normalizeH="0" baseline="0">
                          <a:ln>
                            <a:noFill/>
                          </a:ln>
                          <a:solidFill>
                            <a:schemeClr val="tx1"/>
                          </a:solidFill>
                          <a:effectLst/>
                          <a:latin typeface="宋体" charset="0"/>
                          <a:ea typeface="宋体" charset="0"/>
                        </a:rPr>
                        <a:t>年</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从罪中悔改</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回到罪恶中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3"/>
                  </a:ext>
                </a:extLst>
              </a:tr>
              <a:tr h="1090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尼尼微被释放</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尼尼微被毁灭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以色列被指责</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以色列被保护</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5"/>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没有悔改的机会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叙述</a:t>
                      </a:r>
                      <a:r>
                        <a:rPr kumimoji="0" lang="zh-CN" altLang="en-US" sz="2400" b="1" i="0" u="none" strike="noStrike" cap="none" normalizeH="0" baseline="0">
                          <a:ln>
                            <a:noFill/>
                          </a:ln>
                          <a:solidFill>
                            <a:schemeClr val="tx1"/>
                          </a:solidFill>
                          <a:effectLst/>
                          <a:latin typeface="Arial" charset="0"/>
                          <a:ea typeface="宋体" charset="0"/>
                        </a:rPr>
                        <a:t>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宣告</a:t>
                      </a:r>
                      <a:r>
                        <a:rPr kumimoji="0" lang="zh-CN" altLang="en-US" sz="2400" b="1" i="0" u="none" strike="noStrike" cap="none" normalizeH="0" baseline="0">
                          <a:ln>
                            <a:noFill/>
                          </a:ln>
                          <a:solidFill>
                            <a:schemeClr val="tx1"/>
                          </a:solidFill>
                          <a:effectLst/>
                          <a:latin typeface="Times New Roman" charset="0"/>
                          <a:ea typeface="Times" charset="0"/>
                        </a:rPr>
                        <a:t>式</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7"/>
                  </a:ext>
                </a:extLst>
              </a:tr>
            </a:tbl>
          </a:graphicData>
        </a:graphic>
      </p:graphicFrame>
      <p:sp>
        <p:nvSpPr>
          <p:cNvPr id="170017"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S PGothic" charset="0"/>
                <a:cs typeface="Arial" charset="0"/>
              </a:rPr>
              <a:t>626</a:t>
            </a:r>
          </a:p>
        </p:txBody>
      </p:sp>
    </p:spTree>
    <p:extLst>
      <p:ext uri="{BB962C8B-B14F-4D97-AF65-F5344CB8AC3E}">
        <p14:creationId xmlns:p14="http://schemas.microsoft.com/office/powerpoint/2010/main" val="2273911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475874" y="1124744"/>
          <a:ext cx="5638800" cy="4673601"/>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2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100" b="1" i="0" u="none" strike="noStrike" cap="none" normalizeH="0" baseline="0" dirty="0">
                          <a:ln>
                            <a:noFill/>
                          </a:ln>
                          <a:solidFill>
                            <a:srgbClr val="FFFFFF"/>
                          </a:solidFill>
                          <a:effectLst/>
                          <a:latin typeface="宋体" charset="0"/>
                          <a:ea typeface="宋体" charset="0"/>
                        </a:rPr>
                        <a:t>约拿</a:t>
                      </a:r>
                      <a:r>
                        <a:rPr kumimoji="0" lang="zh-CN" altLang="en-US" sz="2100" b="1" i="0" u="none" strike="noStrike" cap="none" normalizeH="0" baseline="0" dirty="0">
                          <a:ln>
                            <a:noFill/>
                          </a:ln>
                          <a:solidFill>
                            <a:srgbClr val="FFFFFF"/>
                          </a:solidFill>
                          <a:effectLst/>
                          <a:latin typeface="Times New Roman" charset="0"/>
                          <a:ea typeface="Times" charset="0"/>
                        </a:rPr>
                        <a:t> </a:t>
                      </a:r>
                      <a:endParaRPr kumimoji="0" lang="zh-CN" altLang="en-US"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Times New Roman" charset="0"/>
                          <a:ea typeface="宋体" charset="0"/>
                        </a:rPr>
                        <a:t>那鸿</a:t>
                      </a:r>
                      <a:endParaRPr kumimoji="0" lang="en-US" altLang="zh-CN" sz="2400" b="1" i="0" u="none" strike="noStrike" cap="none" normalizeH="0" baseline="0">
                        <a:ln>
                          <a:noFill/>
                        </a:ln>
                        <a:solidFill>
                          <a:schemeClr val="bg1"/>
                        </a:solidFill>
                        <a:effectLst/>
                        <a:latin typeface="Times New Roman" charset="0"/>
                        <a:ea typeface="MS Pゴシック"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宋体" charset="0"/>
                          <a:ea typeface="宋体" charset="0"/>
                        </a:rPr>
                        <a:t>尼尼微顺服</a:t>
                      </a:r>
                      <a:r>
                        <a:rPr kumimoji="0" lang="zh-CN" altLang="en-US" sz="2800" b="1" i="0" u="none" strike="noStrike" cap="none" normalizeH="0" baseline="0">
                          <a:ln>
                            <a:noFill/>
                          </a:ln>
                          <a:solidFill>
                            <a:schemeClr val="tx1"/>
                          </a:solidFill>
                          <a:effectLst/>
                          <a:latin typeface="Times New Roman" charset="0"/>
                          <a:ea typeface="Times" charset="0"/>
                        </a:rPr>
                        <a:t> </a:t>
                      </a:r>
                      <a:endParaRPr kumimoji="0" lang="zh-CN" altLang="en-US" sz="28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宋体" charset="0"/>
                          <a:ea typeface="宋体" charset="0"/>
                        </a:rPr>
                        <a:t>尼尼微不顺服</a:t>
                      </a:r>
                      <a:r>
                        <a:rPr kumimoji="0" lang="zh-CN" altLang="en-US" sz="2800" b="1" i="0" u="none" strike="noStrike" cap="none" normalizeH="0" baseline="0">
                          <a:ln>
                            <a:noFill/>
                          </a:ln>
                          <a:solidFill>
                            <a:schemeClr val="tx1"/>
                          </a:solidFill>
                          <a:effectLst/>
                          <a:latin typeface="Times New Roman" charset="0"/>
                          <a:ea typeface="Times" charset="0"/>
                        </a:rPr>
                        <a:t> </a:t>
                      </a:r>
                      <a:endParaRPr kumimoji="0" lang="zh-CN" altLang="en-US" sz="28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1"/>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免洪水毁灭 </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受洪水毁灭</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回转与悔改</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不回转也不悔改</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3"/>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约</a:t>
                      </a:r>
                      <a:r>
                        <a:rPr kumimoji="0" lang="zh-CN" altLang="en-US" sz="2800" b="1" i="0" u="none" strike="noStrike" cap="none" normalizeH="0" baseline="0">
                          <a:ln>
                            <a:noFill/>
                          </a:ln>
                          <a:solidFill>
                            <a:schemeClr val="tx1"/>
                          </a:solidFill>
                          <a:effectLst/>
                          <a:latin typeface="Times New Roman" charset="0"/>
                          <a:ea typeface="宋体" charset="0"/>
                        </a:rPr>
                        <a:t>拿的怒气不合乎理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重顾约</a:t>
                      </a:r>
                      <a:r>
                        <a:rPr kumimoji="0" lang="zh-CN" altLang="en-US" sz="2800" b="1" i="0" u="none" strike="noStrike" cap="none" normalizeH="0" baseline="0">
                          <a:ln>
                            <a:noFill/>
                          </a:ln>
                          <a:solidFill>
                            <a:schemeClr val="tx1"/>
                          </a:solidFill>
                          <a:effectLst/>
                          <a:latin typeface="Times New Roman" charset="0"/>
                          <a:ea typeface="宋体" charset="0"/>
                        </a:rPr>
                        <a:t>拿的怒气</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宋体" charset="0"/>
                          <a:ea typeface="宋体" charset="0"/>
                        </a:rPr>
                        <a:t>上帝的怜悯</a:t>
                      </a:r>
                      <a:endParaRPr kumimoji="0" lang="zh-CN" altLang="en-US" sz="28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宋体" charset="0"/>
                          <a:ea typeface="宋体" charset="0"/>
                        </a:rPr>
                        <a:t>上帝的审判</a:t>
                      </a:r>
                      <a:endParaRPr kumimoji="0" lang="zh-CN" altLang="en-US" sz="2800" b="0" i="0" u="none" strike="noStrike" cap="none" normalizeH="0" baseline="0" dirty="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5"/>
                  </a:ext>
                </a:extLst>
              </a:tr>
            </a:tbl>
          </a:graphicData>
        </a:graphic>
      </p:graphicFrame>
      <p:sp>
        <p:nvSpPr>
          <p:cNvPr id="22530" name="Rectangle 2"/>
          <p:cNvSpPr>
            <a:spLocks noGrp="1" noChangeArrowheads="1"/>
          </p:cNvSpPr>
          <p:nvPr>
            <p:ph type="ctrTitle"/>
          </p:nvPr>
        </p:nvSpPr>
        <p:spPr>
          <a:xfrm>
            <a:off x="0" y="152400"/>
            <a:ext cx="3124200" cy="2286000"/>
          </a:xfrm>
        </p:spPr>
        <p:txBody>
          <a:bodyPr/>
          <a:lstStyle/>
          <a:p>
            <a:pPr eaLnBrk="1" hangingPunct="1"/>
            <a:r>
              <a:rPr lang="zh-CN" altLang="en-US" sz="3600" b="1">
                <a:latin typeface="Times New Roman" charset="0"/>
                <a:cs typeface="宋体" charset="0"/>
              </a:rPr>
              <a:t>约拿与那鸿的对比</a:t>
            </a:r>
            <a:endParaRPr lang="en-US" sz="4000" b="1">
              <a:latin typeface="Arial" charset="0"/>
              <a:cs typeface="Arial" charset="0"/>
            </a:endParaRPr>
          </a:p>
        </p:txBody>
      </p:sp>
      <p:sp>
        <p:nvSpPr>
          <p:cNvPr id="172063"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S PGothic" charset="0"/>
                <a:cs typeface="Arial" charset="0"/>
              </a:rPr>
              <a:t>626</a:t>
            </a:r>
          </a:p>
        </p:txBody>
      </p:sp>
      <p:pic>
        <p:nvPicPr>
          <p:cNvPr id="172064" name="Picture 6" descr="nah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34734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636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924800" y="4994275"/>
            <a:ext cx="1219200" cy="833438"/>
          </a:xfrm>
          <a:prstGeom prst="rect">
            <a:avLst/>
          </a:prstGeom>
          <a:solidFill>
            <a:srgbClr val="FF0080"/>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GB"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opperplate Gothic Light" charset="0"/>
              <a:ea typeface="MS PGothic" charset="0"/>
            </a:endParaRPr>
          </a:p>
        </p:txBody>
      </p:sp>
      <p:sp>
        <p:nvSpPr>
          <p:cNvPr id="16387" name="Rectangle 3"/>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GB"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endParaRPr>
          </a:p>
        </p:txBody>
      </p:sp>
      <p:sp>
        <p:nvSpPr>
          <p:cNvPr id="167939" name="Line 4"/>
          <p:cNvSpPr>
            <a:spLocks noChangeShapeType="1"/>
          </p:cNvSpPr>
          <p:nvPr/>
        </p:nvSpPr>
        <p:spPr bwMode="auto">
          <a:xfrm>
            <a:off x="684213" y="1268413"/>
            <a:ext cx="0" cy="4800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0" name="Rectangle 5"/>
          <p:cNvSpPr>
            <a:spLocks noChangeArrowheads="1"/>
          </p:cNvSpPr>
          <p:nvPr/>
        </p:nvSpPr>
        <p:spPr bwMode="auto">
          <a:xfrm>
            <a:off x="0" y="3200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1" name="Rectangle 6"/>
          <p:cNvSpPr>
            <a:spLocks noChangeArrowheads="1"/>
          </p:cNvSpPr>
          <p:nvPr/>
        </p:nvSpPr>
        <p:spPr bwMode="auto">
          <a:xfrm>
            <a:off x="4267200" y="3200400"/>
            <a:ext cx="3048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2"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3" name="Rectangle 8"/>
          <p:cNvSpPr>
            <a:spLocks noChangeArrowheads="1"/>
          </p:cNvSpPr>
          <p:nvPr/>
        </p:nvSpPr>
        <p:spPr bwMode="auto">
          <a:xfrm>
            <a:off x="7924800" y="3048000"/>
            <a:ext cx="1219200" cy="838200"/>
          </a:xfrm>
          <a:prstGeom prst="rect">
            <a:avLst/>
          </a:prstGeom>
          <a:solidFill>
            <a:srgbClr val="FF008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4"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5"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6"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7" name="Line 12"/>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8" name="Line 13"/>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9" name="Line 14"/>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0" name="Line 15"/>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1" name="Line 16"/>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2" name="Line 17"/>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3" name="Line 18"/>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4" name="Line 19"/>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5" name="Line 20"/>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6" name="Line 21"/>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7" name="Text Box 22"/>
          <p:cNvSpPr txBox="1">
            <a:spLocks noChangeArrowheads="1"/>
          </p:cNvSpPr>
          <p:nvPr/>
        </p:nvSpPr>
        <p:spPr bwMode="auto">
          <a:xfrm>
            <a:off x="609600" y="381000"/>
            <a:ext cx="876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Times New Roman" charset="0"/>
                <a:ea typeface="MS PGothic" charset="0"/>
              </a:rPr>
              <a:t>　</a:t>
            </a:r>
            <a:r>
              <a:rPr kumimoji="1" lang="en-US" altLang="ja-JP" sz="1600" b="0" i="0" u="none" strike="noStrike" kern="1200" cap="none" spc="0" normalizeH="0" baseline="0" noProof="0">
                <a:ln>
                  <a:noFill/>
                </a:ln>
                <a:solidFill>
                  <a:srgbClr val="FFFFFF"/>
                </a:solidFill>
                <a:effectLst/>
                <a:uLnTx/>
                <a:uFillTx/>
                <a:latin typeface="Times New Roman" charset="0"/>
                <a:ea typeface="MS PGothic" charset="0"/>
              </a:rPr>
              <a:t>660     650     640     630     620     610     600     590     580     570      560      550     540     530     520       </a:t>
            </a:r>
          </a:p>
        </p:txBody>
      </p:sp>
      <p:sp>
        <p:nvSpPr>
          <p:cNvPr id="167958" name="Line 23"/>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9" name="Line 24"/>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0" name="Line 25"/>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1" name="Rectangle 26"/>
          <p:cNvSpPr>
            <a:spLocks noChangeArrowheads="1"/>
          </p:cNvSpPr>
          <p:nvPr/>
        </p:nvSpPr>
        <p:spPr bwMode="auto">
          <a:xfrm>
            <a:off x="0" y="3200400"/>
            <a:ext cx="914400" cy="5334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2" name="Line 27"/>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3" name="Rectangle 28"/>
          <p:cNvSpPr>
            <a:spLocks noChangeArrowheads="1"/>
          </p:cNvSpPr>
          <p:nvPr/>
        </p:nvSpPr>
        <p:spPr bwMode="auto">
          <a:xfrm>
            <a:off x="0" y="685800"/>
            <a:ext cx="3962400" cy="1511300"/>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13" name="Text Box 29"/>
          <p:cNvSpPr txBox="1">
            <a:spLocks noChangeArrowheads="1"/>
          </p:cNvSpPr>
          <p:nvPr/>
        </p:nvSpPr>
        <p:spPr bwMode="auto">
          <a:xfrm>
            <a:off x="990600" y="3276600"/>
            <a:ext cx="2590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亚述时代</a:t>
            </a:r>
            <a:endParaRPr kumimoji="1"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14" name="Text Box 30"/>
          <p:cNvSpPr txBox="1">
            <a:spLocks noChangeArrowheads="1"/>
          </p:cNvSpPr>
          <p:nvPr/>
        </p:nvSpPr>
        <p:spPr bwMode="auto">
          <a:xfrm>
            <a:off x="4343400" y="3276600"/>
            <a:ext cx="32766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000066"/>
                </a:solidFill>
                <a:effectLst>
                  <a:outerShdw blurRad="38100" dist="38100" dir="2700000" algn="tl">
                    <a:srgbClr val="000000"/>
                  </a:outerShdw>
                </a:effectLst>
                <a:uLnTx/>
                <a:uFillTx/>
                <a:latin typeface="Copperplate Gothic Light" pitchFamily="-112" charset="0"/>
                <a:ea typeface="MS PGothic" pitchFamily="34" charset="-128"/>
                <a:cs typeface="+mn-cs"/>
              </a:rPr>
              <a:t>新巴比伦时代</a:t>
            </a:r>
            <a:endParaRPr kumimoji="1" lang="ja-JP" altLang="en-US" sz="2400" b="1" i="0" u="none" strike="noStrike" kern="1200" cap="none" spc="0" normalizeH="0" baseline="0" noProof="0">
              <a:ln>
                <a:noFill/>
              </a:ln>
              <a:solidFill>
                <a:srgbClr val="000066"/>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15" name="Text Box 31"/>
          <p:cNvSpPr txBox="1">
            <a:spLocks noChangeArrowheads="1"/>
          </p:cNvSpPr>
          <p:nvPr/>
        </p:nvSpPr>
        <p:spPr bwMode="auto">
          <a:xfrm>
            <a:off x="7696200" y="3276600"/>
            <a:ext cx="16764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波</a:t>
            </a:r>
            <a:r>
              <a:rPr kumimoji="1" lang="zh-CN" alt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宋体" charset="0"/>
              </a:rPr>
              <a:t>斯</a:t>
            </a:r>
            <a:r>
              <a:rPr kumimoji="1" lang="zh-CN" altLang="en-GB" sz="2400" b="0" i="0" u="none" strike="noStrike" kern="1200" cap="none" spc="0" normalizeH="0" baseline="0" noProof="0">
                <a:ln>
                  <a:noFill/>
                </a:ln>
                <a:solidFill>
                  <a:srgbClr val="FFFFFF"/>
                </a:solidFill>
                <a:effectLst/>
                <a:uLnTx/>
                <a:uFillTx/>
                <a:latin typeface="Arial" charset="0"/>
                <a:ea typeface="MS PGothic" charset="0"/>
              </a:rPr>
              <a:t> </a:t>
            </a:r>
            <a:endParaRPr kumimoji="1" lang="ja-JP" alt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16" name="Text Box 32"/>
          <p:cNvSpPr txBox="1">
            <a:spLocks noChangeArrowheads="1"/>
          </p:cNvSpPr>
          <p:nvPr/>
        </p:nvSpPr>
        <p:spPr bwMode="auto">
          <a:xfrm>
            <a:off x="-107950" y="3275013"/>
            <a:ext cx="1119188" cy="369887"/>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当代强国</a:t>
            </a:r>
            <a:endPar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7968" name="Text Box 34"/>
          <p:cNvSpPr txBox="1">
            <a:spLocks noChangeArrowheads="1"/>
          </p:cNvSpPr>
          <p:nvPr/>
        </p:nvSpPr>
        <p:spPr bwMode="auto">
          <a:xfrm>
            <a:off x="573088" y="22177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Times New Roman" charset="0"/>
                <a:ea typeface="MS PGothic" charset="0"/>
              </a:rPr>
              <a:t>663 BC</a:t>
            </a:r>
          </a:p>
        </p:txBody>
      </p:sp>
      <p:sp>
        <p:nvSpPr>
          <p:cNvPr id="167969" name="Rectangle 35"/>
          <p:cNvSpPr>
            <a:spLocks noChangeArrowheads="1"/>
          </p:cNvSpPr>
          <p:nvPr/>
        </p:nvSpPr>
        <p:spPr bwMode="auto">
          <a:xfrm>
            <a:off x="2362200" y="685800"/>
            <a:ext cx="457200" cy="1511300"/>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70" name="Rectangle 36"/>
          <p:cNvSpPr>
            <a:spLocks noChangeArrowheads="1"/>
          </p:cNvSpPr>
          <p:nvPr/>
        </p:nvSpPr>
        <p:spPr bwMode="auto">
          <a:xfrm>
            <a:off x="3733800" y="685800"/>
            <a:ext cx="228600" cy="1511300"/>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21" name="Text Box 37"/>
          <p:cNvSpPr txBox="1">
            <a:spLocks noChangeArrowheads="1"/>
          </p:cNvSpPr>
          <p:nvPr/>
        </p:nvSpPr>
        <p:spPr bwMode="auto">
          <a:xfrm>
            <a:off x="838200" y="1066800"/>
            <a:ext cx="1676400" cy="304800"/>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400" b="1" i="0" u="none" strike="noStrike" kern="1200" cap="none" spc="0" normalizeH="0" baseline="0" noProof="0" dirty="0">
                <a:ln>
                  <a:noFill/>
                </a:ln>
                <a:solidFill>
                  <a:srgbClr val="000000"/>
                </a:solidFill>
                <a:effectLst/>
                <a:uLnTx/>
                <a:uFillTx/>
                <a:latin typeface="Copperplate Gothic Light" pitchFamily="-112" charset="0"/>
                <a:ea typeface="MS PGothic" pitchFamily="34" charset="-128"/>
                <a:cs typeface="+mn-cs"/>
              </a:rPr>
              <a:t>亚述巴尼拔王</a:t>
            </a:r>
          </a:p>
        </p:txBody>
      </p:sp>
      <p:sp>
        <p:nvSpPr>
          <p:cNvPr id="167972" name="Rectangle 38"/>
          <p:cNvSpPr>
            <a:spLocks noChangeArrowheads="1"/>
          </p:cNvSpPr>
          <p:nvPr/>
        </p:nvSpPr>
        <p:spPr bwMode="auto">
          <a:xfrm>
            <a:off x="2819400" y="685800"/>
            <a:ext cx="914400" cy="1511300"/>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73" name="Rectangle 39"/>
          <p:cNvSpPr>
            <a:spLocks noChangeArrowheads="1"/>
          </p:cNvSpPr>
          <p:nvPr/>
        </p:nvSpPr>
        <p:spPr bwMode="auto">
          <a:xfrm>
            <a:off x="0" y="838200"/>
            <a:ext cx="1116013"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24" name="Text Box 40"/>
          <p:cNvSpPr txBox="1">
            <a:spLocks noChangeArrowheads="1"/>
          </p:cNvSpPr>
          <p:nvPr/>
        </p:nvSpPr>
        <p:spPr bwMode="auto">
          <a:xfrm>
            <a:off x="0" y="1042988"/>
            <a:ext cx="1187450" cy="369887"/>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亚述诸王</a:t>
            </a:r>
            <a:endParaRPr kumimoji="1" lang="ja-JP"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25" name="Text Box 41"/>
          <p:cNvSpPr txBox="1">
            <a:spLocks noChangeArrowheads="1"/>
          </p:cNvSpPr>
          <p:nvPr/>
        </p:nvSpPr>
        <p:spPr bwMode="auto">
          <a:xfrm>
            <a:off x="2351088" y="609600"/>
            <a:ext cx="492125" cy="1676400"/>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000" b="1" i="0" u="none" strike="noStrike" kern="1200" cap="none" spc="0" normalizeH="0" baseline="0" noProof="0">
                <a:ln>
                  <a:noFill/>
                </a:ln>
                <a:solidFill>
                  <a:srgbClr val="000000"/>
                </a:solidFill>
                <a:effectLst/>
                <a:uLnTx/>
                <a:uFillTx/>
                <a:latin typeface="Arial" charset="0"/>
                <a:ea typeface="MS PGothic" charset="0"/>
                <a:cs typeface="宋体" charset="0"/>
              </a:rPr>
              <a:t>亚述提里兰尼</a:t>
            </a:r>
            <a:endParaRPr kumimoji="1" lang="en-US" altLang="ja-JP" sz="2000" b="1" i="0" u="none" strike="noStrike" kern="1200" cap="none" spc="0" normalizeH="0" baseline="0" noProof="0">
              <a:ln>
                <a:noFill/>
              </a:ln>
              <a:solidFill>
                <a:srgbClr val="000000"/>
              </a:solidFill>
              <a:effectLst/>
              <a:uLnTx/>
              <a:uFillTx/>
              <a:latin typeface="Arial" charset="0"/>
              <a:ea typeface="MS PGothic" charset="0"/>
              <a:cs typeface="宋体" charset="0"/>
            </a:endParaRPr>
          </a:p>
        </p:txBody>
      </p:sp>
      <p:sp>
        <p:nvSpPr>
          <p:cNvPr id="16426" name="Text Box 42"/>
          <p:cNvSpPr txBox="1">
            <a:spLocks noChangeArrowheads="1"/>
          </p:cNvSpPr>
          <p:nvPr/>
        </p:nvSpPr>
        <p:spPr bwMode="auto">
          <a:xfrm>
            <a:off x="2982913" y="673100"/>
            <a:ext cx="554037" cy="1676400"/>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000000"/>
                </a:solidFill>
                <a:effectLst/>
                <a:uLnTx/>
                <a:uFillTx/>
                <a:latin typeface="Arial" charset="0"/>
                <a:ea typeface="MS PGothic" charset="0"/>
                <a:cs typeface="宋体" charset="0"/>
              </a:rPr>
              <a:t>西撒勒辊</a:t>
            </a:r>
            <a:endParaRPr kumimoji="1" lang="ja-JP" altLang="en-US" sz="2400" b="1" i="0" u="none" strike="noStrike" kern="1200" cap="none" spc="0" normalizeH="0" baseline="0" noProof="0">
              <a:ln>
                <a:noFill/>
              </a:ln>
              <a:solidFill>
                <a:srgbClr val="000000"/>
              </a:solidFill>
              <a:effectLst/>
              <a:uLnTx/>
              <a:uFillTx/>
              <a:latin typeface="Arial" charset="0"/>
              <a:ea typeface="MS PGothic" charset="0"/>
              <a:cs typeface="宋体" charset="0"/>
            </a:endParaRPr>
          </a:p>
        </p:txBody>
      </p:sp>
      <p:sp>
        <p:nvSpPr>
          <p:cNvPr id="16427" name="Text Box 43"/>
          <p:cNvSpPr txBox="1">
            <a:spLocks noChangeArrowheads="1"/>
          </p:cNvSpPr>
          <p:nvPr/>
        </p:nvSpPr>
        <p:spPr bwMode="auto">
          <a:xfrm>
            <a:off x="3563938" y="549275"/>
            <a:ext cx="954087" cy="1595438"/>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000" b="1" i="0" u="none" strike="noStrike" kern="1200" cap="none" spc="0" normalizeH="0" baseline="0" noProof="0">
                <a:ln>
                  <a:noFill/>
                </a:ln>
                <a:solidFill>
                  <a:srgbClr val="FFFFFF"/>
                </a:solidFill>
                <a:effectLst/>
                <a:uLnTx/>
                <a:uFillTx/>
                <a:latin typeface="Arial" charset="0"/>
                <a:ea typeface="MS PGothic" charset="0"/>
                <a:cs typeface="宋体" charset="0"/>
              </a:rPr>
              <a:t>亚述乌巴</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000" b="1" i="0" u="none" strike="noStrike" kern="1200" cap="none" spc="0" normalizeH="0" baseline="0" noProof="0">
                <a:ln>
                  <a:noFill/>
                </a:ln>
                <a:solidFill>
                  <a:srgbClr val="000000"/>
                </a:solidFill>
                <a:effectLst/>
                <a:uLnTx/>
                <a:uFillTx/>
                <a:latin typeface="Arial" charset="0"/>
                <a:ea typeface="MS PGothic" charset="0"/>
                <a:cs typeface="宋体" charset="0"/>
              </a:rPr>
              <a:t>力二世</a:t>
            </a:r>
            <a:endParaRPr kumimoji="1" lang="ja-JP" altLang="en-US" sz="2000" b="1" i="0" u="none" strike="noStrike" kern="1200" cap="none" spc="0" normalizeH="0" baseline="0" noProof="0">
              <a:ln>
                <a:noFill/>
              </a:ln>
              <a:solidFill>
                <a:srgbClr val="000000"/>
              </a:solidFill>
              <a:effectLst/>
              <a:uLnTx/>
              <a:uFillTx/>
              <a:latin typeface="Arial" charset="0"/>
              <a:ea typeface="MS PGothic" charset="0"/>
              <a:cs typeface="宋体" charset="0"/>
            </a:endParaRPr>
          </a:p>
        </p:txBody>
      </p:sp>
      <p:grpSp>
        <p:nvGrpSpPr>
          <p:cNvPr id="167978" name="Group 44"/>
          <p:cNvGrpSpPr>
            <a:grpSpLocks/>
          </p:cNvGrpSpPr>
          <p:nvPr/>
        </p:nvGrpSpPr>
        <p:grpSpPr bwMode="auto">
          <a:xfrm>
            <a:off x="3124200" y="2667000"/>
            <a:ext cx="762000" cy="533400"/>
            <a:chOff x="1968" y="1680"/>
            <a:chExt cx="480" cy="336"/>
          </a:xfrm>
        </p:grpSpPr>
        <p:sp>
          <p:nvSpPr>
            <p:cNvPr id="16429" name="AutoShape 45"/>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7"/>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30" name="Text Box 46"/>
            <p:cNvSpPr txBox="1">
              <a:spLocks noChangeArrowheads="1"/>
            </p:cNvSpPr>
            <p:nvPr/>
          </p:nvSpPr>
          <p:spPr bwMode="auto">
            <a:xfrm>
              <a:off x="2016" y="1776"/>
              <a:ext cx="384" cy="192"/>
            </a:xfrm>
            <a:prstGeom prst="rect">
              <a:avLst/>
            </a:prstGeom>
            <a:noFill/>
            <a:ln>
              <a:noFill/>
            </a:ln>
            <a:effectLst>
              <a:outerShdw blurRad="63500" dist="29783" dir="1514402"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612</a:t>
              </a:r>
              <a:endParaRPr kumimoji="1" lang="en-US" altLang="ja-JP" sz="1200" b="1" i="0" u="none" strike="noStrike" kern="1200" cap="none" spc="0" normalizeH="0" baseline="0" noProof="0">
                <a:ln>
                  <a:noFill/>
                </a:ln>
                <a:solidFill>
                  <a:srgbClr val="FFFFFF"/>
                </a:solidFill>
                <a:effectLst/>
                <a:uLnTx/>
                <a:uFillTx/>
                <a:latin typeface="Times New Roman" charset="0"/>
                <a:ea typeface="MS PGothic" charset="0"/>
              </a:endParaRPr>
            </a:p>
          </p:txBody>
        </p:sp>
      </p:grpSp>
      <p:sp>
        <p:nvSpPr>
          <p:cNvPr id="16431" name="Rectangle 47"/>
          <p:cNvSpPr>
            <a:spLocks noChangeArrowheads="1"/>
          </p:cNvSpPr>
          <p:nvPr/>
        </p:nvSpPr>
        <p:spPr bwMode="auto">
          <a:xfrm>
            <a:off x="0" y="4335463"/>
            <a:ext cx="5562600" cy="823912"/>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GB"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endParaRPr>
          </a:p>
        </p:txBody>
      </p:sp>
      <p:sp>
        <p:nvSpPr>
          <p:cNvPr id="167980" name="Rectangle 48"/>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33" name="Text Box 49"/>
          <p:cNvSpPr txBox="1">
            <a:spLocks noChangeArrowheads="1"/>
          </p:cNvSpPr>
          <p:nvPr/>
        </p:nvSpPr>
        <p:spPr bwMode="auto">
          <a:xfrm>
            <a:off x="0" y="4724400"/>
            <a:ext cx="50292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pperplate Gothic Light" pitchFamily="-112" charset="0"/>
                <a:ea typeface="MS PGothic" pitchFamily="34" charset="-128"/>
                <a:cs typeface="+mn-cs"/>
              </a:rPr>
              <a:t>犹大</a:t>
            </a:r>
            <a:endParaRPr kumimoji="1" lang="ja-JP"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7982" name="Rectangle 50"/>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3" name="Rectangle 51"/>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4" name="Rectangle 52"/>
          <p:cNvSpPr>
            <a:spLocks noChangeArrowheads="1"/>
          </p:cNvSpPr>
          <p:nvPr/>
        </p:nvSpPr>
        <p:spPr bwMode="auto">
          <a:xfrm>
            <a:off x="2133600" y="5029200"/>
            <a:ext cx="1752600" cy="762000"/>
          </a:xfrm>
          <a:prstGeom prst="rect">
            <a:avLst/>
          </a:prstGeom>
          <a:solidFill>
            <a:srgbClr val="CC66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5" name="Rectangle 53"/>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6" name="Rectangle 54"/>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39" name="Text Box 55"/>
          <p:cNvSpPr txBox="1">
            <a:spLocks noChangeArrowheads="1"/>
          </p:cNvSpPr>
          <p:nvPr/>
        </p:nvSpPr>
        <p:spPr bwMode="auto">
          <a:xfrm>
            <a:off x="2209800" y="5257800"/>
            <a:ext cx="1600200" cy="4572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000000"/>
                </a:solidFill>
                <a:effectLst/>
                <a:uLnTx/>
                <a:uFillTx/>
                <a:latin typeface="Arial" charset="0"/>
                <a:ea typeface="MS PGothic" charset="0"/>
                <a:cs typeface="宋体" charset="0"/>
              </a:rPr>
              <a:t>约西亚</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40" name="Text Box 56"/>
          <p:cNvSpPr txBox="1">
            <a:spLocks noChangeArrowheads="1"/>
          </p:cNvSpPr>
          <p:nvPr/>
        </p:nvSpPr>
        <p:spPr bwMode="auto">
          <a:xfrm>
            <a:off x="3932238" y="4806950"/>
            <a:ext cx="554037" cy="11430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000000"/>
                </a:solidFill>
                <a:effectLst/>
                <a:uLnTx/>
                <a:uFillTx/>
                <a:latin typeface="Arial" charset="0"/>
                <a:ea typeface="MS PGothic" charset="0"/>
                <a:cs typeface="宋体" charset="0"/>
              </a:rPr>
              <a:t>约雅敬</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41" name="Text Box 57"/>
          <p:cNvSpPr txBox="1">
            <a:spLocks noChangeArrowheads="1"/>
          </p:cNvSpPr>
          <p:nvPr/>
        </p:nvSpPr>
        <p:spPr bwMode="auto">
          <a:xfrm>
            <a:off x="4449763" y="4806950"/>
            <a:ext cx="554037" cy="10668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000000"/>
                </a:solidFill>
                <a:effectLst/>
                <a:uLnTx/>
                <a:uFillTx/>
                <a:latin typeface="Arial" charset="0"/>
                <a:ea typeface="MS PGothic" charset="0"/>
                <a:cs typeface="宋体" charset="0"/>
              </a:rPr>
              <a:t>西底家</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42" name="Text Box 58"/>
          <p:cNvSpPr txBox="1">
            <a:spLocks noChangeArrowheads="1"/>
          </p:cNvSpPr>
          <p:nvPr/>
        </p:nvSpPr>
        <p:spPr bwMode="auto">
          <a:xfrm>
            <a:off x="1066800" y="5791200"/>
            <a:ext cx="1143000" cy="457200"/>
          </a:xfrm>
          <a:prstGeom prst="rect">
            <a:avLst/>
          </a:prstGeom>
          <a:noFill/>
          <a:ln>
            <a:noFill/>
          </a:ln>
          <a:effectLst>
            <a:outerShdw blurRad="63500" dist="29783" dir="3885598"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MS PGothic" charset="0"/>
                <a:cs typeface="宋体" charset="0"/>
              </a:rPr>
              <a:t>亚们</a:t>
            </a:r>
            <a:r>
              <a:rPr kumimoji="1" lang="zh-CN" altLang="en-US" sz="2400" b="0" i="0" u="none" strike="noStrike" kern="1200" cap="none" spc="0" normalizeH="0" baseline="0" noProof="0">
                <a:ln>
                  <a:noFill/>
                </a:ln>
                <a:solidFill>
                  <a:srgbClr val="FFFFFF"/>
                </a:solidFill>
                <a:effectLst/>
                <a:uLnTx/>
                <a:uFillTx/>
                <a:latin typeface="Arial" charset="0"/>
                <a:ea typeface="MS PGothic" charset="0"/>
              </a:rPr>
              <a:t> </a:t>
            </a:r>
            <a:r>
              <a:rPr kumimoji="1" lang="en-US" altLang="ja-JP" sz="1400" b="1" i="0" u="none" strike="noStrike" kern="1200" cap="none" spc="0" normalizeH="0" baseline="0" noProof="0">
                <a:ln>
                  <a:noFill/>
                </a:ln>
                <a:solidFill>
                  <a:srgbClr val="FFFFFF"/>
                </a:solidFill>
                <a:effectLst/>
                <a:uLnTx/>
                <a:uFillTx/>
                <a:latin typeface="Copperplate Gothic Light" charset="0"/>
                <a:ea typeface="MS PGothic" charset="0"/>
              </a:rPr>
              <a:t> </a:t>
            </a:r>
          </a:p>
        </p:txBody>
      </p:sp>
      <p:sp>
        <p:nvSpPr>
          <p:cNvPr id="167991" name="Line 59"/>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44" name="Text Box 60"/>
          <p:cNvSpPr txBox="1">
            <a:spLocks noChangeArrowheads="1"/>
          </p:cNvSpPr>
          <p:nvPr/>
        </p:nvSpPr>
        <p:spPr bwMode="auto">
          <a:xfrm>
            <a:off x="2286000" y="5791200"/>
            <a:ext cx="1600200" cy="396875"/>
          </a:xfrm>
          <a:prstGeom prst="rect">
            <a:avLst/>
          </a:prstGeom>
          <a:noFill/>
          <a:ln>
            <a:noFill/>
          </a:ln>
          <a:effectLst>
            <a:outerShdw blurRad="63500" dist="29783" dir="3885598"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约哈斯</a:t>
            </a:r>
            <a:r>
              <a:rPr kumimoji="1" lang="zh-CN" altLang="en-US" sz="2000" b="0" i="0" u="none" strike="noStrike" kern="1200" cap="none" spc="0" normalizeH="0" baseline="0" noProof="0">
                <a:ln>
                  <a:noFill/>
                </a:ln>
                <a:solidFill>
                  <a:srgbClr val="FFFFFF"/>
                </a:solidFill>
                <a:effectLst/>
                <a:uLnTx/>
                <a:uFillTx/>
                <a:latin typeface="Arial" charset="0"/>
                <a:ea typeface="MS PGothic" charset="0"/>
              </a:rPr>
              <a:t> </a:t>
            </a:r>
            <a:endParaRPr kumimoji="1" lang="en-US" altLang="ja-JP" sz="20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93" name="Line 61"/>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46" name="Text Box 62"/>
          <p:cNvSpPr txBox="1">
            <a:spLocks noChangeArrowheads="1"/>
          </p:cNvSpPr>
          <p:nvPr/>
        </p:nvSpPr>
        <p:spPr bwMode="auto">
          <a:xfrm>
            <a:off x="4191000" y="5867400"/>
            <a:ext cx="1981200" cy="457200"/>
          </a:xfrm>
          <a:prstGeom prst="rect">
            <a:avLst/>
          </a:prstGeom>
          <a:noFill/>
          <a:ln>
            <a:noFill/>
          </a:ln>
          <a:effectLst>
            <a:outerShdw blurRad="63500" dist="29783" dir="3885598"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约雅斤</a:t>
            </a:r>
            <a:r>
              <a:rPr kumimoji="1" lang="zh-CN" altLang="en-US" sz="2400" b="0" i="0" u="none" strike="noStrike" kern="1200" cap="none" spc="0" normalizeH="0" baseline="0" noProof="0">
                <a:ln>
                  <a:noFill/>
                </a:ln>
                <a:solidFill>
                  <a:srgbClr val="FFFFFF"/>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95" name="Line 63"/>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grpSp>
        <p:nvGrpSpPr>
          <p:cNvPr id="167996" name="Group 64"/>
          <p:cNvGrpSpPr>
            <a:grpSpLocks/>
          </p:cNvGrpSpPr>
          <p:nvPr/>
        </p:nvGrpSpPr>
        <p:grpSpPr bwMode="auto">
          <a:xfrm>
            <a:off x="609600" y="4005263"/>
            <a:ext cx="1143000" cy="490537"/>
            <a:chOff x="576" y="2519"/>
            <a:chExt cx="720" cy="361"/>
          </a:xfrm>
        </p:grpSpPr>
        <p:sp>
          <p:nvSpPr>
            <p:cNvPr id="168010" name="Rectangle 65"/>
            <p:cNvSpPr>
              <a:spLocks noChangeArrowheads="1"/>
            </p:cNvSpPr>
            <p:nvPr/>
          </p:nvSpPr>
          <p:spPr bwMode="auto">
            <a:xfrm>
              <a:off x="576" y="2544"/>
              <a:ext cx="720" cy="336"/>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0" name="Text Box 66"/>
            <p:cNvSpPr txBox="1">
              <a:spLocks noChangeArrowheads="1"/>
            </p:cNvSpPr>
            <p:nvPr/>
          </p:nvSpPr>
          <p:spPr bwMode="auto">
            <a:xfrm>
              <a:off x="624" y="2519"/>
              <a:ext cx="672" cy="336"/>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那鸿</a:t>
              </a:r>
              <a:endParaRPr kumimoji="1" lang="ja-JP"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grpSp>
      <p:sp>
        <p:nvSpPr>
          <p:cNvPr id="16451" name="Text Box 67"/>
          <p:cNvSpPr txBox="1">
            <a:spLocks noChangeArrowheads="1"/>
          </p:cNvSpPr>
          <p:nvPr/>
        </p:nvSpPr>
        <p:spPr bwMode="auto">
          <a:xfrm>
            <a:off x="5486400" y="5105400"/>
            <a:ext cx="2438400" cy="82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犹大被掳至巴比伦</a:t>
            </a:r>
            <a:r>
              <a:rPr kumimoji="1" lang="en-US"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(586)</a:t>
            </a:r>
          </a:p>
        </p:txBody>
      </p:sp>
      <p:sp>
        <p:nvSpPr>
          <p:cNvPr id="167998" name="Line 68"/>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3" name="Text Box 69"/>
          <p:cNvSpPr txBox="1">
            <a:spLocks noChangeArrowheads="1"/>
          </p:cNvSpPr>
          <p:nvPr/>
        </p:nvSpPr>
        <p:spPr bwMode="auto">
          <a:xfrm>
            <a:off x="7848600" y="5105400"/>
            <a:ext cx="1373188"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回归</a:t>
            </a:r>
            <a:endParaRPr kumimoji="1"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8000" name="Rectangle 71"/>
          <p:cNvSpPr>
            <a:spLocks noChangeArrowheads="1"/>
          </p:cNvSpPr>
          <p:nvPr/>
        </p:nvSpPr>
        <p:spPr bwMode="auto">
          <a:xfrm>
            <a:off x="3200400" y="6172200"/>
            <a:ext cx="1447800" cy="3810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6" name="Text Box 72"/>
          <p:cNvSpPr txBox="1">
            <a:spLocks noChangeArrowheads="1"/>
          </p:cNvSpPr>
          <p:nvPr/>
        </p:nvSpPr>
        <p:spPr bwMode="auto">
          <a:xfrm>
            <a:off x="3124200" y="6172200"/>
            <a:ext cx="16002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哈巴谷</a:t>
            </a:r>
            <a:endParaRPr kumimoji="1" lang="ja-JP"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8002" name="Rectangle 73"/>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8" name="Text Box 74"/>
          <p:cNvSpPr txBox="1">
            <a:spLocks noChangeArrowheads="1"/>
          </p:cNvSpPr>
          <p:nvPr/>
        </p:nvSpPr>
        <p:spPr bwMode="auto">
          <a:xfrm>
            <a:off x="0" y="5105400"/>
            <a:ext cx="914400" cy="64135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犹大诸王</a:t>
            </a:r>
            <a:endParaRPr kumimoji="1" lang="ja-JP"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59" name="Text Box 75"/>
          <p:cNvSpPr txBox="1">
            <a:spLocks noChangeArrowheads="1"/>
          </p:cNvSpPr>
          <p:nvPr/>
        </p:nvSpPr>
        <p:spPr bwMode="auto">
          <a:xfrm>
            <a:off x="8153400" y="0"/>
            <a:ext cx="992188" cy="4603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52"/>
                <a:ea typeface="宋体" charset="-122"/>
                <a:cs typeface="宋体" charset="-122"/>
              </a:rPr>
              <a:t>560</a:t>
            </a:r>
          </a:p>
        </p:txBody>
      </p:sp>
      <p:sp>
        <p:nvSpPr>
          <p:cNvPr id="16460" name="Text Box 76"/>
          <p:cNvSpPr txBox="1">
            <a:spLocks noChangeArrowheads="1"/>
          </p:cNvSpPr>
          <p:nvPr/>
        </p:nvSpPr>
        <p:spPr bwMode="auto">
          <a:xfrm>
            <a:off x="3657600" y="2743200"/>
            <a:ext cx="4953000" cy="304800"/>
          </a:xfrm>
          <a:prstGeom prst="rect">
            <a:avLst/>
          </a:prstGeom>
          <a:noFill/>
          <a:ln>
            <a:noFill/>
          </a:ln>
          <a:effectLst>
            <a:outerShdw blurRad="63500" dist="29783" dir="1514402"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Times New Roman" charset="0"/>
                <a:ea typeface="MS PGothic" pitchFamily="34" charset="-128"/>
                <a:cs typeface="MS PGothic" pitchFamily="34" charset="-128"/>
              </a:rPr>
              <a:t>609  605				           539</a:t>
            </a:r>
          </a:p>
        </p:txBody>
      </p:sp>
      <p:sp>
        <p:nvSpPr>
          <p:cNvPr id="16462" name="Text Box 78"/>
          <p:cNvSpPr txBox="1">
            <a:spLocks noChangeArrowheads="1"/>
          </p:cNvSpPr>
          <p:nvPr/>
        </p:nvSpPr>
        <p:spPr bwMode="auto">
          <a:xfrm>
            <a:off x="762000" y="5257800"/>
            <a:ext cx="1447800" cy="4572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000000"/>
                </a:solidFill>
                <a:effectLst/>
                <a:uLnTx/>
                <a:uFillTx/>
                <a:latin typeface="Arial" charset="0"/>
                <a:ea typeface="MS PGothic" charset="0"/>
                <a:cs typeface="宋体" charset="0"/>
              </a:rPr>
              <a:t>玛拿西</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63" name="Rectangle 79"/>
          <p:cNvSpPr>
            <a:spLocks noGrp="1" noChangeArrowheads="1"/>
          </p:cNvSpPr>
          <p:nvPr>
            <p:ph type="title" idx="4294967295"/>
          </p:nvPr>
        </p:nvSpPr>
        <p:spPr>
          <a:xfrm>
            <a:off x="4427538" y="981075"/>
            <a:ext cx="4176712" cy="129540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a:effectLst/>
                <a:ea typeface="宋体" charset="-122"/>
                <a:cs typeface="ＭＳ Ｐゴシック" charset="-128"/>
              </a:rPr>
              <a:t>那鸿的日子</a:t>
            </a:r>
          </a:p>
        </p:txBody>
      </p:sp>
      <p:sp>
        <p:nvSpPr>
          <p:cNvPr id="168008" name="Text Box 80"/>
          <p:cNvSpPr txBox="1">
            <a:spLocks noChangeArrowheads="1"/>
          </p:cNvSpPr>
          <p:nvPr/>
        </p:nvSpPr>
        <p:spPr bwMode="auto">
          <a:xfrm>
            <a:off x="2482850" y="21336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尼尼微被毁灭</a:t>
            </a:r>
            <a:endParaRPr kumimoji="1" lang="en-GB" sz="2400" b="1" i="0" u="none" strike="noStrike" kern="1200" cap="none" spc="0" normalizeH="0" baseline="0" noProof="0">
              <a:ln>
                <a:noFill/>
              </a:ln>
              <a:solidFill>
                <a:srgbClr val="FFFFFF"/>
              </a:solidFill>
              <a:effectLst/>
              <a:uLnTx/>
              <a:uFillTx/>
              <a:latin typeface="Arial" charset="0"/>
              <a:ea typeface="MS PGothic" charset="0"/>
              <a:cs typeface="宋体" charset="0"/>
            </a:endParaRPr>
          </a:p>
        </p:txBody>
      </p:sp>
      <p:sp>
        <p:nvSpPr>
          <p:cNvPr id="168009" name="Text Box 81"/>
          <p:cNvSpPr txBox="1">
            <a:spLocks noChangeArrowheads="1"/>
          </p:cNvSpPr>
          <p:nvPr/>
        </p:nvSpPr>
        <p:spPr bwMode="auto">
          <a:xfrm>
            <a:off x="179388" y="2452688"/>
            <a:ext cx="1801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挪亚们</a:t>
            </a:r>
            <a:r>
              <a:rPr kumimoji="1"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被毁灭</a:t>
            </a:r>
            <a:endParaRPr kumimoji="1" lang="en-GB" sz="2000" b="1" i="0" u="none" strike="noStrike" kern="1200" cap="none" spc="0" normalizeH="0" baseline="0" noProof="0">
              <a:ln>
                <a:noFill/>
              </a:ln>
              <a:solidFill>
                <a:srgbClr val="FFFFFF"/>
              </a:solidFill>
              <a:effectLst/>
              <a:uLnTx/>
              <a:uFillTx/>
              <a:latin typeface="Arial" charset="0"/>
              <a:ea typeface="MS PGothic" charset="0"/>
              <a:cs typeface="宋体" charset="0"/>
            </a:endParaRPr>
          </a:p>
        </p:txBody>
      </p:sp>
    </p:spTree>
    <p:extLst>
      <p:ext uri="{BB962C8B-B14F-4D97-AF65-F5344CB8AC3E}">
        <p14:creationId xmlns:p14="http://schemas.microsoft.com/office/powerpoint/2010/main" val="2692178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3"/>
          <p:cNvSpPr>
            <a:spLocks noGrp="1" noChangeArrowheads="1"/>
          </p:cNvSpPr>
          <p:nvPr>
            <p:ph type="ctrTitle"/>
          </p:nvPr>
        </p:nvSpPr>
        <p:spPr>
          <a:xfrm>
            <a:off x="1524000" y="0"/>
            <a:ext cx="5867400" cy="685800"/>
          </a:xfrm>
          <a:solidFill>
            <a:schemeClr val="bg2"/>
          </a:solidFill>
        </p:spPr>
        <p:txBody>
          <a:bodyPr/>
          <a:lstStyle/>
          <a:p>
            <a:pPr eaLnBrk="1" hangingPunct="1"/>
            <a:r>
              <a:rPr lang="en-US" altLang="zh-CN">
                <a:solidFill>
                  <a:schemeClr val="bg2"/>
                </a:solidFill>
                <a:latin typeface="Times New Roman" charset="0"/>
                <a:ea typeface="MS PGothic" charset="0"/>
                <a:cs typeface="宋体" charset="0"/>
              </a:rPr>
              <a:t>OT Prophets &amp; Kings</a:t>
            </a:r>
          </a:p>
        </p:txBody>
      </p:sp>
      <p:sp>
        <p:nvSpPr>
          <p:cNvPr id="163842"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3"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4"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5"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6"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7"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8"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9" name="Text Box 10"/>
          <p:cNvSpPr txBox="1">
            <a:spLocks noChangeArrowheads="1"/>
          </p:cNvSpPr>
          <p:nvPr/>
        </p:nvSpPr>
        <p:spPr bwMode="auto">
          <a:xfrm>
            <a:off x="85026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163850"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931</a:t>
            </a:r>
          </a:p>
        </p:txBody>
      </p:sp>
      <p:sp>
        <p:nvSpPr>
          <p:cNvPr id="163851"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722</a:t>
            </a:r>
          </a:p>
        </p:txBody>
      </p:sp>
      <p:sp>
        <p:nvSpPr>
          <p:cNvPr id="163852"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586</a:t>
            </a:r>
          </a:p>
        </p:txBody>
      </p:sp>
      <p:sp>
        <p:nvSpPr>
          <p:cNvPr id="30734"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ja-JP" altLang="en-US" sz="2800" b="1" i="0" u="none" strike="noStrike" kern="1200" cap="none" spc="0" normalizeH="0" baseline="0" noProof="0">
                <a:ln>
                  <a:noFill/>
                </a:ln>
                <a:solidFill>
                  <a:srgbClr val="EAEAEA"/>
                </a:solidFill>
                <a:effectLst/>
                <a:uLnTx/>
                <a:uFillTx/>
                <a:latin typeface="Arial" charset="0"/>
                <a:ea typeface="MS PGothic" charset="0"/>
                <a:cs typeface="宋体" charset="0"/>
              </a:rPr>
              <a:t>俄巴底亚</a:t>
            </a:r>
            <a:endParaRPr kumimoji="0" lang="en-US" sz="2800" b="1" i="0" u="none" strike="noStrike" kern="1200" cap="none" spc="0" normalizeH="0" baseline="0" noProof="0">
              <a:ln>
                <a:noFill/>
              </a:ln>
              <a:solidFill>
                <a:srgbClr val="EAEAEA"/>
              </a:solidFill>
              <a:effectLst/>
              <a:uLnTx/>
              <a:uFillTx/>
              <a:latin typeface="Arial" charset="0"/>
              <a:ea typeface="MS PGothic" charset="0"/>
              <a:cs typeface="宋体" charset="0"/>
            </a:endParaRPr>
          </a:p>
        </p:txBody>
      </p:sp>
      <p:sp>
        <p:nvSpPr>
          <p:cNvPr id="30735"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约拿</a:t>
            </a:r>
          </a:p>
        </p:txBody>
      </p:sp>
      <p:sp>
        <p:nvSpPr>
          <p:cNvPr id="30736"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阿摩司</a:t>
            </a:r>
          </a:p>
        </p:txBody>
      </p:sp>
      <p:sp>
        <p:nvSpPr>
          <p:cNvPr id="30737"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ja-JP" altLang="en-US" sz="2400" b="1" i="0" u="none" strike="noStrike" kern="1200" cap="none" spc="0" normalizeH="0" baseline="0" noProof="0">
                <a:ln>
                  <a:noFill/>
                </a:ln>
                <a:solidFill>
                  <a:srgbClr val="EAEAEA"/>
                </a:solidFill>
                <a:effectLst/>
                <a:uLnTx/>
                <a:uFillTx/>
                <a:latin typeface="Arial" charset="0"/>
                <a:ea typeface="MS PGothic" charset="0"/>
                <a:cs typeface="宋体" charset="0"/>
              </a:rPr>
              <a:t>何西阿</a:t>
            </a:r>
            <a:endParaRPr kumimoji="0" lang="en-US" sz="2400" b="1" i="0" u="none" strike="noStrike" kern="1200" cap="none" spc="0" normalizeH="0" baseline="0" noProof="0">
              <a:ln>
                <a:noFill/>
              </a:ln>
              <a:solidFill>
                <a:srgbClr val="EAEAEA"/>
              </a:solidFill>
              <a:effectLst/>
              <a:uLnTx/>
              <a:uFillTx/>
              <a:latin typeface="Arial" charset="0"/>
              <a:ea typeface="MS PGothic" charset="0"/>
              <a:cs typeface="宋体" charset="0"/>
            </a:endParaRPr>
          </a:p>
        </p:txBody>
      </p:sp>
      <p:sp>
        <p:nvSpPr>
          <p:cNvPr id="30738"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以赛亚</a:t>
            </a:r>
          </a:p>
        </p:txBody>
      </p:sp>
      <p:sp>
        <p:nvSpPr>
          <p:cNvPr id="30739"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弥迦</a:t>
            </a:r>
          </a:p>
        </p:txBody>
      </p:sp>
      <p:sp>
        <p:nvSpPr>
          <p:cNvPr id="30740"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那鸿</a:t>
            </a:r>
          </a:p>
        </p:txBody>
      </p:sp>
      <p:sp>
        <p:nvSpPr>
          <p:cNvPr id="30741"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哈巴谷</a:t>
            </a:r>
          </a:p>
        </p:txBody>
      </p:sp>
      <p:sp>
        <p:nvSpPr>
          <p:cNvPr id="163861" name="WordArt 22"/>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MS PGothic"/>
                <a:ea typeface="MS PGothic"/>
                <a:cs typeface="MS PGothic"/>
              </a:rPr>
              <a:t>旧约的列王与先知</a:t>
            </a:r>
            <a:endParaRPr kumimoji="0" 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MS PGothic"/>
              <a:ea typeface="MS PGothic"/>
              <a:cs typeface="MS PGothic"/>
            </a:endParaRPr>
          </a:p>
        </p:txBody>
      </p:sp>
    </p:spTree>
    <p:extLst>
      <p:ext uri="{BB962C8B-B14F-4D97-AF65-F5344CB8AC3E}">
        <p14:creationId xmlns:p14="http://schemas.microsoft.com/office/powerpoint/2010/main" val="1022655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34"/>
                                        </p:tgtEl>
                                        <p:attrNameLst>
                                          <p:attrName>style.visibility</p:attrName>
                                        </p:attrNameLst>
                                      </p:cBhvr>
                                      <p:to>
                                        <p:strVal val="visible"/>
                                      </p:to>
                                    </p:set>
                                    <p:anim calcmode="lin" valueType="num">
                                      <p:cBhvr additive="base">
                                        <p:cTn id="7" dur="500" fill="hold"/>
                                        <p:tgtEl>
                                          <p:spTgt spid="30734"/>
                                        </p:tgtEl>
                                        <p:attrNameLst>
                                          <p:attrName>ppt_x</p:attrName>
                                        </p:attrNameLst>
                                      </p:cBhvr>
                                      <p:tavLst>
                                        <p:tav tm="0">
                                          <p:val>
                                            <p:strVal val="0-#ppt_w/2"/>
                                          </p:val>
                                        </p:tav>
                                        <p:tav tm="100000">
                                          <p:val>
                                            <p:strVal val="#ppt_x"/>
                                          </p:val>
                                        </p:tav>
                                      </p:tavLst>
                                    </p:anim>
                                    <p:anim calcmode="lin" valueType="num">
                                      <p:cBhvr additive="base">
                                        <p:cTn id="8" dur="500" fill="hold"/>
                                        <p:tgtEl>
                                          <p:spTgt spid="30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35"/>
                                        </p:tgtEl>
                                        <p:attrNameLst>
                                          <p:attrName>style.visibility</p:attrName>
                                        </p:attrNameLst>
                                      </p:cBhvr>
                                      <p:to>
                                        <p:strVal val="visible"/>
                                      </p:to>
                                    </p:set>
                                    <p:anim calcmode="lin" valueType="num">
                                      <p:cBhvr additive="base">
                                        <p:cTn id="13" dur="500" fill="hold"/>
                                        <p:tgtEl>
                                          <p:spTgt spid="30735"/>
                                        </p:tgtEl>
                                        <p:attrNameLst>
                                          <p:attrName>ppt_x</p:attrName>
                                        </p:attrNameLst>
                                      </p:cBhvr>
                                      <p:tavLst>
                                        <p:tav tm="0">
                                          <p:val>
                                            <p:strVal val="0-#ppt_w/2"/>
                                          </p:val>
                                        </p:tav>
                                        <p:tav tm="100000">
                                          <p:val>
                                            <p:strVal val="#ppt_x"/>
                                          </p:val>
                                        </p:tav>
                                      </p:tavLst>
                                    </p:anim>
                                    <p:anim calcmode="lin" valueType="num">
                                      <p:cBhvr additive="base">
                                        <p:cTn id="14"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additive="base">
                                        <p:cTn id="19" dur="500" fill="hold"/>
                                        <p:tgtEl>
                                          <p:spTgt spid="30736"/>
                                        </p:tgtEl>
                                        <p:attrNameLst>
                                          <p:attrName>ppt_x</p:attrName>
                                        </p:attrNameLst>
                                      </p:cBhvr>
                                      <p:tavLst>
                                        <p:tav tm="0">
                                          <p:val>
                                            <p:strVal val="0-#ppt_w/2"/>
                                          </p:val>
                                        </p:tav>
                                        <p:tav tm="100000">
                                          <p:val>
                                            <p:strVal val="#ppt_x"/>
                                          </p:val>
                                        </p:tav>
                                      </p:tavLst>
                                    </p:anim>
                                    <p:anim calcmode="lin" valueType="num">
                                      <p:cBhvr additive="base">
                                        <p:cTn id="20" dur="500" fill="hold"/>
                                        <p:tgtEl>
                                          <p:spTgt spid="307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37"/>
                                        </p:tgtEl>
                                        <p:attrNameLst>
                                          <p:attrName>style.visibility</p:attrName>
                                        </p:attrNameLst>
                                      </p:cBhvr>
                                      <p:to>
                                        <p:strVal val="visible"/>
                                      </p:to>
                                    </p:set>
                                    <p:anim calcmode="lin" valueType="num">
                                      <p:cBhvr additive="base">
                                        <p:cTn id="25" dur="500" fill="hold"/>
                                        <p:tgtEl>
                                          <p:spTgt spid="30737"/>
                                        </p:tgtEl>
                                        <p:attrNameLst>
                                          <p:attrName>ppt_x</p:attrName>
                                        </p:attrNameLst>
                                      </p:cBhvr>
                                      <p:tavLst>
                                        <p:tav tm="0">
                                          <p:val>
                                            <p:strVal val="0-#ppt_w/2"/>
                                          </p:val>
                                        </p:tav>
                                        <p:tav tm="100000">
                                          <p:val>
                                            <p:strVal val="#ppt_x"/>
                                          </p:val>
                                        </p:tav>
                                      </p:tavLst>
                                    </p:anim>
                                    <p:anim calcmode="lin" valueType="num">
                                      <p:cBhvr additive="base">
                                        <p:cTn id="26" dur="500" fill="hold"/>
                                        <p:tgtEl>
                                          <p:spTgt spid="3073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38"/>
                                        </p:tgtEl>
                                        <p:attrNameLst>
                                          <p:attrName>style.visibility</p:attrName>
                                        </p:attrNameLst>
                                      </p:cBhvr>
                                      <p:to>
                                        <p:strVal val="visible"/>
                                      </p:to>
                                    </p:set>
                                    <p:anim calcmode="lin" valueType="num">
                                      <p:cBhvr additive="base">
                                        <p:cTn id="31" dur="500" fill="hold"/>
                                        <p:tgtEl>
                                          <p:spTgt spid="30738"/>
                                        </p:tgtEl>
                                        <p:attrNameLst>
                                          <p:attrName>ppt_x</p:attrName>
                                        </p:attrNameLst>
                                      </p:cBhvr>
                                      <p:tavLst>
                                        <p:tav tm="0">
                                          <p:val>
                                            <p:strVal val="0-#ppt_w/2"/>
                                          </p:val>
                                        </p:tav>
                                        <p:tav tm="100000">
                                          <p:val>
                                            <p:strVal val="#ppt_x"/>
                                          </p:val>
                                        </p:tav>
                                      </p:tavLst>
                                    </p:anim>
                                    <p:anim calcmode="lin" valueType="num">
                                      <p:cBhvr additive="base">
                                        <p:cTn id="32" dur="500" fill="hold"/>
                                        <p:tgtEl>
                                          <p:spTgt spid="307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39"/>
                                        </p:tgtEl>
                                        <p:attrNameLst>
                                          <p:attrName>style.visibility</p:attrName>
                                        </p:attrNameLst>
                                      </p:cBhvr>
                                      <p:to>
                                        <p:strVal val="visible"/>
                                      </p:to>
                                    </p:set>
                                    <p:anim calcmode="lin" valueType="num">
                                      <p:cBhvr additive="base">
                                        <p:cTn id="37" dur="500" fill="hold"/>
                                        <p:tgtEl>
                                          <p:spTgt spid="30739"/>
                                        </p:tgtEl>
                                        <p:attrNameLst>
                                          <p:attrName>ppt_x</p:attrName>
                                        </p:attrNameLst>
                                      </p:cBhvr>
                                      <p:tavLst>
                                        <p:tav tm="0">
                                          <p:val>
                                            <p:strVal val="0-#ppt_w/2"/>
                                          </p:val>
                                        </p:tav>
                                        <p:tav tm="100000">
                                          <p:val>
                                            <p:strVal val="#ppt_x"/>
                                          </p:val>
                                        </p:tav>
                                      </p:tavLst>
                                    </p:anim>
                                    <p:anim calcmode="lin" valueType="num">
                                      <p:cBhvr additive="base">
                                        <p:cTn id="38" dur="500" fill="hold"/>
                                        <p:tgtEl>
                                          <p:spTgt spid="307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740"/>
                                        </p:tgtEl>
                                        <p:attrNameLst>
                                          <p:attrName>style.visibility</p:attrName>
                                        </p:attrNameLst>
                                      </p:cBhvr>
                                      <p:to>
                                        <p:strVal val="visible"/>
                                      </p:to>
                                    </p:set>
                                    <p:anim calcmode="lin" valueType="num">
                                      <p:cBhvr additive="base">
                                        <p:cTn id="43" dur="500" fill="hold"/>
                                        <p:tgtEl>
                                          <p:spTgt spid="30740"/>
                                        </p:tgtEl>
                                        <p:attrNameLst>
                                          <p:attrName>ppt_x</p:attrName>
                                        </p:attrNameLst>
                                      </p:cBhvr>
                                      <p:tavLst>
                                        <p:tav tm="0">
                                          <p:val>
                                            <p:strVal val="0-#ppt_w/2"/>
                                          </p:val>
                                        </p:tav>
                                        <p:tav tm="100000">
                                          <p:val>
                                            <p:strVal val="#ppt_x"/>
                                          </p:val>
                                        </p:tav>
                                      </p:tavLst>
                                    </p:anim>
                                    <p:anim calcmode="lin" valueType="num">
                                      <p:cBhvr additive="base">
                                        <p:cTn id="44" dur="500" fill="hold"/>
                                        <p:tgtEl>
                                          <p:spTgt spid="3074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0741"/>
                                        </p:tgtEl>
                                        <p:attrNameLst>
                                          <p:attrName>style.visibility</p:attrName>
                                        </p:attrNameLst>
                                      </p:cBhvr>
                                      <p:to>
                                        <p:strVal val="visible"/>
                                      </p:to>
                                    </p:set>
                                    <p:anim calcmode="lin" valueType="num">
                                      <p:cBhvr additive="base">
                                        <p:cTn id="49" dur="500" fill="hold"/>
                                        <p:tgtEl>
                                          <p:spTgt spid="30741"/>
                                        </p:tgtEl>
                                        <p:attrNameLst>
                                          <p:attrName>ppt_x</p:attrName>
                                        </p:attrNameLst>
                                      </p:cBhvr>
                                      <p:tavLst>
                                        <p:tav tm="0">
                                          <p:val>
                                            <p:strVal val="0-#ppt_w/2"/>
                                          </p:val>
                                        </p:tav>
                                        <p:tav tm="100000">
                                          <p:val>
                                            <p:strVal val="#ppt_x"/>
                                          </p:val>
                                        </p:tav>
                                      </p:tavLst>
                                    </p:anim>
                                    <p:anim calcmode="lin" valueType="num">
                                      <p:cBhvr additive="base">
                                        <p:cTn id="50" dur="500" fill="hold"/>
                                        <p:tgtEl>
                                          <p:spTgt spid="307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autoUpdateAnimBg="0"/>
      <p:bldP spid="30735" grpId="0" autoUpdateAnimBg="0"/>
      <p:bldP spid="30736" grpId="0" autoUpdateAnimBg="0"/>
      <p:bldP spid="30737" grpId="0" autoUpdateAnimBg="0"/>
      <p:bldP spid="30738" grpId="0" autoUpdateAnimBg="0"/>
      <p:bldP spid="30739" grpId="0" autoUpdateAnimBg="0"/>
      <p:bldP spid="30740" grpId="0" autoUpdateAnimBg="0"/>
      <p:bldP spid="3074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charset="0"/>
                <a:cs typeface="Arial"/>
              </a:rPr>
              <a:t>Mediterranean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charset="0"/>
                <a:cs typeface="Arial"/>
              </a:rPr>
              <a:t>Sea</a:t>
            </a: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Syria</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Judah</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Egypt</a:t>
            </a: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Nineveh</a:t>
            </a: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44"/>
                </a:solidFill>
                <a:effectLst/>
                <a:uLnTx/>
                <a:uFillTx/>
                <a:latin typeface="Arial"/>
                <a:ea typeface="ＭＳ Ｐゴシック" charset="0"/>
                <a:cs typeface="Arial"/>
              </a:rPr>
              <a:t>Assyrian Expansion</a:t>
            </a:r>
            <a:endParaRPr kumimoji="0" lang="en-US" sz="2000" b="1" i="0" u="none" strike="noStrike" kern="1200" cap="none" spc="0" normalizeH="0" baseline="0" noProof="0" dirty="0">
              <a:ln>
                <a:noFill/>
              </a:ln>
              <a:solidFill>
                <a:srgbClr val="000044"/>
              </a:solidFill>
              <a:effectLst/>
              <a:uLnTx/>
              <a:uFillTx/>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Israel</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charset="0"/>
                <a:cs typeface="Arial"/>
              </a:rPr>
              <a:t>Persian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charset="0"/>
                <a:cs typeface="Arial"/>
              </a:rPr>
              <a:t>Gulf</a:t>
            </a: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56391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a:ex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What would God do with short-lived repentance?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spTree>
    <p:extLst>
      <p:ext uri="{BB962C8B-B14F-4D97-AF65-F5344CB8AC3E}">
        <p14:creationId xmlns:p14="http://schemas.microsoft.com/office/powerpoint/2010/main" val="12664945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耶和华不轻易发怒，可是大有能力；</a:t>
            </a:r>
          </a:p>
          <a:p>
            <a:pPr defTabSz="457200">
              <a:defRPr/>
            </a:pPr>
            <a:endParaRPr lang="zh-CN" altLang="en-US"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他绝不以有罪的为无罪。</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那鸿 </a:t>
            </a:r>
            <a:r>
              <a:rPr lang="en-US" sz="4000" b="1" dirty="0">
                <a:solidFill>
                  <a:srgbClr val="FFFFFF"/>
                </a:solidFill>
                <a:effectLst>
                  <a:glow rad="127000">
                    <a:srgbClr val="000000"/>
                  </a:glow>
                </a:effectLst>
                <a:latin typeface="Arial" charset="0"/>
                <a:ea typeface="ＭＳ Ｐゴシック" charset="0"/>
                <a:cs typeface="ＭＳ Ｐゴシック" charset="0"/>
              </a:rPr>
              <a:t>1:3a).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那鸿书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621</a:t>
            </a:r>
          </a:p>
        </p:txBody>
      </p:sp>
    </p:spTree>
    <p:extLst>
      <p:ext uri="{BB962C8B-B14F-4D97-AF65-F5344CB8AC3E}">
        <p14:creationId xmlns:p14="http://schemas.microsoft.com/office/powerpoint/2010/main" val="10895654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36815"/>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Incredible Patience of God</a:t>
            </a:r>
          </a:p>
        </p:txBody>
      </p:sp>
      <p:pic>
        <p:nvPicPr>
          <p:cNvPr id="2" name="Picture 1"/>
          <p:cNvPicPr>
            <a:picLocks noChangeAspect="1"/>
          </p:cNvPicPr>
          <p:nvPr/>
        </p:nvPicPr>
        <p:blipFill>
          <a:blip r:embed="rId3"/>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64076781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a:ex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我们通常会对</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神的</a:t>
            </a:r>
            <a:r>
              <a:rPr lang="zh-CN" altLang="en-US" b="1" dirty="0">
                <a:solidFill>
                  <a:srgbClr val="FF0000"/>
                </a:solidFill>
                <a:effectLst>
                  <a:glow rad="127000">
                    <a:schemeClr val="bg1"/>
                  </a:glow>
                </a:effectLst>
                <a:latin typeface="Arial" charset="0"/>
                <a:ea typeface="ＭＳ Ｐゴシック" charset="0"/>
                <a:cs typeface="ＭＳ Ｐゴシック" charset="0"/>
              </a:rPr>
              <a:t>忍耐</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有什么误解</a:t>
            </a:r>
            <a:r>
              <a:rPr lang="en-SG" altLang="zh-CN" b="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1582945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zh-CN" altLang="en-US" sz="6000" i="1" dirty="0">
                <a:solidFill>
                  <a:srgbClr val="FFFFFF"/>
                </a:solidFill>
                <a:latin typeface="Arial" charset="0"/>
                <a:ea typeface="ＭＳ Ｐゴシック" charset="0"/>
                <a:cs typeface="Arial" charset="0"/>
              </a:rPr>
              <a:t>约拿书的续集</a:t>
            </a:r>
            <a:endParaRPr lang="en-US" sz="6000" i="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1237012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3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2" name="Text Box 6"/>
          <p:cNvSpPr txBox="1">
            <a:spLocks noChangeArrowheads="1"/>
          </p:cNvSpPr>
          <p:nvPr/>
        </p:nvSpPr>
        <p:spPr bwMode="auto">
          <a:xfrm rot="16168439">
            <a:off x="-1223168" y="1131093"/>
            <a:ext cx="504825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Arial" charset="0"/>
                <a:ea typeface="MS PGothic" charset="0"/>
                <a:cs typeface="宋体" charset="0"/>
              </a:rPr>
              <a:t>　提革拉毗尼色</a:t>
            </a:r>
            <a:endParaRPr kumimoji="0" lang="en-US" altLang="ja-JP" sz="3600" b="1" i="0" u="none" strike="noStrike" kern="1200" cap="none" spc="0" normalizeH="0" baseline="0" noProof="0">
              <a:ln>
                <a:noFill/>
              </a:ln>
              <a:solidFill>
                <a:srgbClr val="F1F7E9"/>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亚述强盛时期</a:t>
            </a:r>
            <a:endParaRPr kumimoji="0" lang="en-US" sz="3600" b="1" i="0" u="none" strike="noStrike" kern="1200" cap="none" spc="0" normalizeH="0" baseline="0" noProof="0">
              <a:ln>
                <a:noFill/>
              </a:ln>
              <a:solidFill>
                <a:srgbClr val="F1F7E9"/>
              </a:solidFill>
              <a:effectLst/>
              <a:uLnTx/>
              <a:uFillTx/>
              <a:latin typeface="Times New Roman" charset="0"/>
              <a:ea typeface="MS PGothic" charset="0"/>
            </a:endParaRPr>
          </a:p>
        </p:txBody>
      </p:sp>
      <p:sp>
        <p:nvSpPr>
          <p:cNvPr id="14343" name="Text Box 7"/>
          <p:cNvSpPr txBox="1">
            <a:spLocks noChangeArrowheads="1"/>
          </p:cNvSpPr>
          <p:nvPr/>
        </p:nvSpPr>
        <p:spPr bwMode="auto">
          <a:xfrm>
            <a:off x="1905000" y="152400"/>
            <a:ext cx="3675063"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1F7E9"/>
                </a:solidFill>
                <a:effectLst/>
                <a:uLnTx/>
                <a:uFillTx/>
                <a:latin typeface="Times New Roman" charset="0"/>
                <a:ea typeface="MS PGothic" charset="0"/>
                <a:cs typeface="宋体" charset="0"/>
              </a:rPr>
              <a:t>亚述</a:t>
            </a:r>
            <a:endParaRPr kumimoji="0" lang="zh-CN" altLang="en-US" sz="4000" b="1" i="0" u="none" strike="noStrike" kern="1200" cap="none" spc="0" normalizeH="0" baseline="0" noProof="0">
              <a:ln>
                <a:noFill/>
              </a:ln>
              <a:solidFill>
                <a:srgbClr val="FFFF00"/>
              </a:solidFill>
              <a:effectLst/>
              <a:uLnTx/>
              <a:uFillTx/>
              <a:latin typeface="Times New Roman" charset="0"/>
              <a:ea typeface="MS PGothic" charset="0"/>
              <a:cs typeface="宋体" charset="0"/>
            </a:endParaRPr>
          </a:p>
        </p:txBody>
      </p:sp>
      <p:sp>
        <p:nvSpPr>
          <p:cNvPr id="14344" name="Text Box 8"/>
          <p:cNvSpPr txBox="1">
            <a:spLocks noChangeArrowheads="1"/>
          </p:cNvSpPr>
          <p:nvPr/>
        </p:nvSpPr>
        <p:spPr bwMode="auto">
          <a:xfrm>
            <a:off x="304800" y="42957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1F7E9"/>
                </a:solidFill>
                <a:effectLst/>
                <a:uLnTx/>
                <a:uFillTx/>
                <a:latin typeface="Times New Roman" charset="0"/>
                <a:ea typeface="MS PGothic" pitchFamily="34" charset="-128"/>
                <a:cs typeface="MS PGothic" pitchFamily="34" charset="-128"/>
              </a:rPr>
              <a:t>1100</a:t>
            </a:r>
          </a:p>
        </p:txBody>
      </p:sp>
      <p:sp>
        <p:nvSpPr>
          <p:cNvPr id="14345" name="Line 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6" name="Line 1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7"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8" name="Line 1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9" name="Line 1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0" name="Line 1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1" name="Line 15"/>
          <p:cNvSpPr>
            <a:spLocks noChangeShapeType="1"/>
          </p:cNvSpPr>
          <p:nvPr/>
        </p:nvSpPr>
        <p:spPr bwMode="auto">
          <a:xfrm>
            <a:off x="371475" y="4217988"/>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2" name="Text Box 16"/>
          <p:cNvSpPr txBox="1">
            <a:spLocks noChangeArrowheads="1"/>
          </p:cNvSpPr>
          <p:nvPr/>
        </p:nvSpPr>
        <p:spPr bwMode="auto">
          <a:xfrm rot="-5433484">
            <a:off x="6198394" y="1918494"/>
            <a:ext cx="4243388"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尼尼微被毁</a:t>
            </a:r>
            <a:r>
              <a:rPr kumimoji="0" lang="en-US" altLang="ja-JP" sz="3600" b="1" i="0" u="none" strike="noStrike" kern="1200" cap="none" spc="0" normalizeH="0" baseline="0" noProof="0">
                <a:ln>
                  <a:noFill/>
                </a:ln>
                <a:solidFill>
                  <a:srgbClr val="F1F7E9"/>
                </a:solidFill>
                <a:effectLst/>
                <a:uLnTx/>
                <a:uFillTx/>
                <a:latin typeface="Times New Roman" charset="0"/>
                <a:ea typeface="MS PGothic" charset="0"/>
              </a:rPr>
              <a:t> 612</a:t>
            </a:r>
            <a:endParaRPr kumimoji="0" lang="en-US" sz="3600" b="1" i="0" u="none" strike="noStrike" kern="1200" cap="none" spc="0" normalizeH="0" baseline="0" noProof="0">
              <a:ln>
                <a:noFill/>
              </a:ln>
              <a:solidFill>
                <a:srgbClr val="F1F7E9"/>
              </a:solidFill>
              <a:effectLst/>
              <a:uLnTx/>
              <a:uFillTx/>
              <a:latin typeface="Times New Roman" charset="0"/>
              <a:ea typeface="MS PGothic" charset="0"/>
            </a:endParaRPr>
          </a:p>
        </p:txBody>
      </p:sp>
      <p:sp>
        <p:nvSpPr>
          <p:cNvPr id="14353" name="Text Box 17"/>
          <p:cNvSpPr txBox="1">
            <a:spLocks noChangeArrowheads="1"/>
          </p:cNvSpPr>
          <p:nvPr/>
        </p:nvSpPr>
        <p:spPr bwMode="auto">
          <a:xfrm>
            <a:off x="5724525" y="5589588"/>
            <a:ext cx="19050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66B1B"/>
                </a:solidFill>
                <a:effectLst/>
                <a:uLnTx/>
                <a:uFillTx/>
                <a:latin typeface="Times New Roman" charset="0"/>
                <a:ea typeface="MS PGothic" charset="0"/>
              </a:rPr>
              <a:t> </a:t>
            </a:r>
            <a:r>
              <a:rPr kumimoji="0" lang="zh-CN" altLang="en-US" sz="3200" b="1" i="0" u="none" strike="noStrike" kern="1200" cap="none" spc="0" normalizeH="0" baseline="0" noProof="0">
                <a:ln>
                  <a:noFill/>
                </a:ln>
                <a:solidFill>
                  <a:srgbClr val="F1F7E9"/>
                </a:solidFill>
                <a:effectLst/>
                <a:uLnTx/>
                <a:uFillTx/>
                <a:latin typeface="Times New Roman" charset="0"/>
                <a:ea typeface="MS PGothic" charset="0"/>
                <a:cs typeface="宋体" charset="0"/>
              </a:rPr>
              <a:t>尼尼微重蹈旧辙</a:t>
            </a:r>
          </a:p>
        </p:txBody>
      </p:sp>
      <p:sp>
        <p:nvSpPr>
          <p:cNvPr id="14354" name="Text Box 18"/>
          <p:cNvSpPr txBox="1">
            <a:spLocks noChangeArrowheads="1"/>
          </p:cNvSpPr>
          <p:nvPr/>
        </p:nvSpPr>
        <p:spPr bwMode="auto">
          <a:xfrm rot="-5433484">
            <a:off x="3305174" y="1773238"/>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约拿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760</a:t>
            </a:r>
          </a:p>
        </p:txBody>
      </p:sp>
      <p:sp>
        <p:nvSpPr>
          <p:cNvPr id="14355" name="Line 19"/>
          <p:cNvSpPr>
            <a:spLocks noChangeShapeType="1"/>
          </p:cNvSpPr>
          <p:nvPr/>
        </p:nvSpPr>
        <p:spPr bwMode="auto">
          <a:xfrm>
            <a:off x="5486400" y="40386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6" name="Text Box 20"/>
          <p:cNvSpPr txBox="1">
            <a:spLocks noChangeArrowheads="1"/>
          </p:cNvSpPr>
          <p:nvPr/>
        </p:nvSpPr>
        <p:spPr bwMode="auto">
          <a:xfrm>
            <a:off x="54006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750</a:t>
            </a:r>
          </a:p>
        </p:txBody>
      </p:sp>
      <p:sp>
        <p:nvSpPr>
          <p:cNvPr id="14357" name="Text Box 21"/>
          <p:cNvSpPr txBox="1">
            <a:spLocks noChangeArrowheads="1"/>
          </p:cNvSpPr>
          <p:nvPr/>
        </p:nvSpPr>
        <p:spPr bwMode="auto">
          <a:xfrm>
            <a:off x="64389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700</a:t>
            </a:r>
          </a:p>
        </p:txBody>
      </p:sp>
      <p:sp>
        <p:nvSpPr>
          <p:cNvPr id="14358" name="Text Box 22"/>
          <p:cNvSpPr txBox="1">
            <a:spLocks noChangeArrowheads="1"/>
          </p:cNvSpPr>
          <p:nvPr/>
        </p:nvSpPr>
        <p:spPr bwMode="auto">
          <a:xfrm>
            <a:off x="436245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800</a:t>
            </a:r>
          </a:p>
        </p:txBody>
      </p:sp>
      <p:sp>
        <p:nvSpPr>
          <p:cNvPr id="14359" name="Text Box 23"/>
          <p:cNvSpPr txBox="1">
            <a:spLocks noChangeArrowheads="1"/>
          </p:cNvSpPr>
          <p:nvPr/>
        </p:nvSpPr>
        <p:spPr bwMode="auto">
          <a:xfrm>
            <a:off x="332422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850</a:t>
            </a:r>
          </a:p>
        </p:txBody>
      </p:sp>
      <p:sp>
        <p:nvSpPr>
          <p:cNvPr id="14360" name="Text Box 24"/>
          <p:cNvSpPr txBox="1">
            <a:spLocks noChangeArrowheads="1"/>
          </p:cNvSpPr>
          <p:nvPr/>
        </p:nvSpPr>
        <p:spPr bwMode="auto">
          <a:xfrm>
            <a:off x="22860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900</a:t>
            </a:r>
          </a:p>
        </p:txBody>
      </p:sp>
      <p:sp>
        <p:nvSpPr>
          <p:cNvPr id="14361" name="Text Box 25"/>
          <p:cNvSpPr txBox="1">
            <a:spLocks noChangeArrowheads="1"/>
          </p:cNvSpPr>
          <p:nvPr/>
        </p:nvSpPr>
        <p:spPr bwMode="auto">
          <a:xfrm>
            <a:off x="74199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650</a:t>
            </a:r>
          </a:p>
        </p:txBody>
      </p:sp>
      <p:sp>
        <p:nvSpPr>
          <p:cNvPr id="14362" name="Text Box 26"/>
          <p:cNvSpPr txBox="1">
            <a:spLocks noChangeArrowheads="1"/>
          </p:cNvSpPr>
          <p:nvPr/>
        </p:nvSpPr>
        <p:spPr bwMode="auto">
          <a:xfrm>
            <a:off x="84582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600</a:t>
            </a:r>
          </a:p>
        </p:txBody>
      </p:sp>
      <p:sp>
        <p:nvSpPr>
          <p:cNvPr id="14364" name="Text Box 28"/>
          <p:cNvSpPr txBox="1">
            <a:spLocks noChangeArrowheads="1"/>
          </p:cNvSpPr>
          <p:nvPr/>
        </p:nvSpPr>
        <p:spPr bwMode="auto">
          <a:xfrm rot="-5433484">
            <a:off x="5210175" y="1876425"/>
            <a:ext cx="4241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那鸿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660</a:t>
            </a:r>
          </a:p>
        </p:txBody>
      </p:sp>
      <p:sp>
        <p:nvSpPr>
          <p:cNvPr id="14365" name="Text Box 29"/>
          <p:cNvSpPr txBox="1">
            <a:spLocks noChangeArrowheads="1"/>
          </p:cNvSpPr>
          <p:nvPr/>
        </p:nvSpPr>
        <p:spPr bwMode="auto">
          <a:xfrm rot="-5433484">
            <a:off x="4063206" y="1948657"/>
            <a:ext cx="4243387"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以色列沦陷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722</a:t>
            </a:r>
          </a:p>
        </p:txBody>
      </p:sp>
      <p:sp>
        <p:nvSpPr>
          <p:cNvPr id="14366" name="Rectangle 30"/>
          <p:cNvSpPr>
            <a:spLocks noGrp="1" noChangeArrowheads="1"/>
          </p:cNvSpPr>
          <p:nvPr>
            <p:ph type="title" idx="4294967295"/>
          </p:nvPr>
        </p:nvSpPr>
        <p:spPr>
          <a:xfrm>
            <a:off x="5638800" y="0"/>
            <a:ext cx="3124200" cy="90805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a:solidFill>
                  <a:srgbClr val="FFE70E"/>
                </a:solidFill>
                <a:effectLst/>
                <a:latin typeface="Times New Roman" charset="0"/>
                <a:ea typeface="MS PGothic" charset="0"/>
              </a:rPr>
              <a:t>100 </a:t>
            </a:r>
            <a:r>
              <a:rPr lang="zh-CN" altLang="en-US" sz="4000">
                <a:solidFill>
                  <a:srgbClr val="FFE70E"/>
                </a:solidFill>
                <a:effectLst/>
                <a:latin typeface="Times New Roman" charset="0"/>
                <a:ea typeface="MS PGothic" charset="0"/>
                <a:cs typeface="宋体" charset="0"/>
              </a:rPr>
              <a:t>年后</a:t>
            </a:r>
            <a:r>
              <a:rPr lang="en-US" altLang="ja-JP" sz="4000">
                <a:solidFill>
                  <a:srgbClr val="FFE70E"/>
                </a:solidFill>
                <a:effectLst/>
                <a:latin typeface="Times New Roman" charset="0"/>
                <a:ea typeface="MS PGothic" charset="0"/>
              </a:rPr>
              <a:t>…</a:t>
            </a:r>
            <a:endParaRPr lang="en-US" sz="4000">
              <a:latin typeface="Times New Roman" charset="0"/>
              <a:ea typeface="MS PGothic" charset="0"/>
            </a:endParaRPr>
          </a:p>
        </p:txBody>
      </p:sp>
      <p:sp>
        <p:nvSpPr>
          <p:cNvPr id="165917"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Tree>
    <p:extLst>
      <p:ext uri="{BB962C8B-B14F-4D97-AF65-F5344CB8AC3E}">
        <p14:creationId xmlns:p14="http://schemas.microsoft.com/office/powerpoint/2010/main" val="27766735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24375" y="0"/>
            <a:ext cx="461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Rectangle 3"/>
          <p:cNvSpPr>
            <a:spLocks noGrp="1" noChangeArrowheads="1"/>
          </p:cNvSpPr>
          <p:nvPr>
            <p:ph type="title" idx="4294967295"/>
          </p:nvPr>
        </p:nvSpPr>
        <p:spPr>
          <a:xfrm>
            <a:off x="250825" y="3429000"/>
            <a:ext cx="4038600" cy="3311525"/>
          </a:xfrm>
        </p:spPr>
        <p:txBody>
          <a:bodyPr/>
          <a:lstStyle/>
          <a:p>
            <a:pPr eaLnBrk="1" hangingPunct="1"/>
            <a:r>
              <a:rPr lang="zh-CN" altLang="en-US">
                <a:latin typeface="Times New Roman" charset="0"/>
                <a:ea typeface="MS PGothic" charset="0"/>
                <a:cs typeface="宋体" charset="0"/>
              </a:rPr>
              <a:t>今日的以色列 </a:t>
            </a:r>
            <a:r>
              <a:rPr lang="en-US" altLang="zh-CN">
                <a:latin typeface="Times New Roman" charset="0"/>
                <a:ea typeface="MS PGothic" charset="0"/>
                <a:cs typeface="宋体" charset="0"/>
              </a:rPr>
              <a:t>(</a:t>
            </a:r>
            <a:r>
              <a:rPr lang="zh-CN" altLang="en-GB">
                <a:latin typeface="Times New Roman" charset="0"/>
                <a:ea typeface="MS PGothic" charset="0"/>
                <a:cs typeface="宋体" charset="0"/>
              </a:rPr>
              <a:t>国家航空和宇宙航行局 </a:t>
            </a:r>
            <a:r>
              <a:rPr lang="en-US" altLang="zh-CN">
                <a:latin typeface="Times New Roman" charset="0"/>
                <a:ea typeface="MS PGothic" charset="0"/>
                <a:cs typeface="宋体" charset="0"/>
              </a:rPr>
              <a:t>)</a:t>
            </a:r>
          </a:p>
        </p:txBody>
      </p:sp>
    </p:spTree>
    <p:extLst>
      <p:ext uri="{BB962C8B-B14F-4D97-AF65-F5344CB8AC3E}">
        <p14:creationId xmlns:p14="http://schemas.microsoft.com/office/powerpoint/2010/main" val="39477181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78178" name="Rectangle 3"/>
          <p:cNvSpPr>
            <a:spLocks noChangeArrowheads="1"/>
          </p:cNvSpPr>
          <p:nvPr/>
        </p:nvSpPr>
        <p:spPr bwMode="auto">
          <a:xfrm>
            <a:off x="685800" y="966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pic>
        <p:nvPicPr>
          <p:cNvPr id="178179"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4191000" y="4648200"/>
            <a:ext cx="4953000" cy="7016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Times New Roman" charset="0"/>
                <a:ea typeface="MS PGothic" charset="0"/>
                <a:cs typeface="宋体" charset="0"/>
              </a:rPr>
              <a:t>巴比伦王国</a:t>
            </a:r>
          </a:p>
        </p:txBody>
      </p:sp>
      <p:sp>
        <p:nvSpPr>
          <p:cNvPr id="178181" name="Rectangle 6"/>
          <p:cNvSpPr>
            <a:spLocks noGrp="1" noChangeArrowheads="1"/>
          </p:cNvSpPr>
          <p:nvPr>
            <p:ph type="title" idx="4294967295"/>
          </p:nvPr>
        </p:nvSpPr>
        <p:spPr>
          <a:xfrm>
            <a:off x="762000" y="228600"/>
            <a:ext cx="7772400" cy="609600"/>
          </a:xfrm>
          <a:solidFill>
            <a:srgbClr val="0027A4"/>
          </a:solidFill>
        </p:spPr>
        <p:txBody>
          <a:bodyPr/>
          <a:lstStyle/>
          <a:p>
            <a:pPr eaLnBrk="1" hangingPunct="1"/>
            <a:r>
              <a:rPr lang="zh-CN" altLang="en-GB">
                <a:solidFill>
                  <a:schemeClr val="bg1"/>
                </a:solidFill>
                <a:latin typeface="Times New Roman" charset="0"/>
                <a:ea typeface="MS PGothic" charset="0"/>
                <a:cs typeface="宋体" charset="0"/>
              </a:rPr>
              <a:t>迦基米施</a:t>
            </a:r>
            <a:r>
              <a:rPr lang="zh-CN" altLang="en-US">
                <a:solidFill>
                  <a:schemeClr val="bg1"/>
                </a:solidFill>
                <a:latin typeface="Times New Roman" charset="0"/>
                <a:ea typeface="MS PGothic" charset="0"/>
                <a:cs typeface="宋体" charset="0"/>
              </a:rPr>
              <a:t>之役 </a:t>
            </a:r>
            <a:r>
              <a:rPr lang="en-US" altLang="ja-JP">
                <a:solidFill>
                  <a:schemeClr val="bg1"/>
                </a:solidFill>
                <a:latin typeface="Times New Roman" charset="0"/>
                <a:ea typeface="MS PGothic" charset="0"/>
              </a:rPr>
              <a:t>(</a:t>
            </a:r>
            <a:r>
              <a:rPr lang="zh-CN" altLang="en-US">
                <a:solidFill>
                  <a:schemeClr val="bg1"/>
                </a:solidFill>
                <a:latin typeface="Times New Roman" charset="0"/>
                <a:ea typeface="MS PGothic" charset="0"/>
                <a:cs typeface="宋体" charset="0"/>
              </a:rPr>
              <a:t>主前</a:t>
            </a:r>
            <a:r>
              <a:rPr lang="en-US" altLang="ja-JP">
                <a:solidFill>
                  <a:schemeClr val="bg1"/>
                </a:solidFill>
                <a:latin typeface="Times New Roman" charset="0"/>
                <a:ea typeface="MS PGothic" charset="0"/>
              </a:rPr>
              <a:t>609</a:t>
            </a:r>
            <a:r>
              <a:rPr lang="zh-CN" altLang="en-US">
                <a:solidFill>
                  <a:schemeClr val="bg1"/>
                </a:solidFill>
                <a:latin typeface="Times New Roman" charset="0"/>
                <a:ea typeface="MS PGothic" charset="0"/>
                <a:cs typeface="宋体" charset="0"/>
              </a:rPr>
              <a:t>年</a:t>
            </a:r>
            <a:r>
              <a:rPr lang="en-US" altLang="ja-JP">
                <a:solidFill>
                  <a:schemeClr val="bg1"/>
                </a:solidFill>
                <a:latin typeface="Times New Roman" charset="0"/>
                <a:ea typeface="MS PGothic" charset="0"/>
              </a:rPr>
              <a:t>)</a:t>
            </a:r>
            <a:endParaRPr lang="en-US">
              <a:solidFill>
                <a:schemeClr val="bg1"/>
              </a:solidFill>
              <a:latin typeface="Times New Roman" charset="0"/>
              <a:ea typeface="MS PGothic" charset="0"/>
            </a:endParaRPr>
          </a:p>
        </p:txBody>
      </p:sp>
      <p:sp>
        <p:nvSpPr>
          <p:cNvPr id="178182" name="Text Box 7"/>
          <p:cNvSpPr txBox="1">
            <a:spLocks noChangeArrowheads="1"/>
          </p:cNvSpPr>
          <p:nvPr/>
        </p:nvSpPr>
        <p:spPr bwMode="auto">
          <a:xfrm>
            <a:off x="4022725" y="3678238"/>
            <a:ext cx="2894013"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GB" sz="2400" b="0" i="0" u="none" strike="noStrike" kern="1200" cap="none" spc="0" normalizeH="0" baseline="0" noProof="0">
                <a:ln>
                  <a:noFill/>
                </a:ln>
                <a:solidFill>
                  <a:srgbClr val="FFFFFF"/>
                </a:solidFill>
                <a:effectLst/>
                <a:uLnTx/>
                <a:uFillTx/>
                <a:latin typeface="Arial" charset="0"/>
                <a:ea typeface="MS PGothic" charset="0"/>
                <a:cs typeface="宋体" charset="0"/>
              </a:rPr>
              <a:t>米吉多</a:t>
            </a:r>
            <a:r>
              <a:rPr kumimoji="0" lang="zh-CN" altLang="en-US" sz="2400" b="0" i="0" u="none" strike="noStrike" kern="1200" cap="none" spc="0" normalizeH="0" baseline="0" noProof="0">
                <a:ln>
                  <a:noFill/>
                </a:ln>
                <a:solidFill>
                  <a:srgbClr val="FFFFFF"/>
                </a:solidFill>
                <a:effectLst/>
                <a:uLnTx/>
                <a:uFillTx/>
                <a:latin typeface="Arial" charset="0"/>
                <a:ea typeface="MS PGothic" charset="0"/>
              </a:rPr>
              <a:t> </a:t>
            </a:r>
            <a:r>
              <a:rPr kumimoji="0" lang="en-US" altLang="zh-CN" sz="1800" b="0" i="0" u="none" strike="noStrike" kern="1200" cap="none" spc="0" normalizeH="0" baseline="0" noProof="0">
                <a:ln>
                  <a:noFill/>
                </a:ln>
                <a:solidFill>
                  <a:srgbClr val="FFFFFF"/>
                </a:solidFill>
                <a:effectLst/>
                <a:uLnTx/>
                <a:uFillTx/>
                <a:latin typeface="Tahoma" charset="0"/>
                <a:ea typeface="MS PGothic" charset="0"/>
              </a:rPr>
              <a:t>:</a:t>
            </a:r>
            <a:r>
              <a:rPr kumimoji="0" lang="en-US" altLang="ja-JP" sz="1800" b="0" i="0" u="none" strike="noStrike" kern="1200" cap="none" spc="0" normalizeH="0" baseline="0" noProof="0">
                <a:ln>
                  <a:noFill/>
                </a:ln>
                <a:solidFill>
                  <a:srgbClr val="FFFFFF"/>
                </a:solidFill>
                <a:effectLst/>
                <a:uLnTx/>
                <a:uFillTx/>
                <a:latin typeface="Tahoma" charset="0"/>
                <a:ea typeface="MS PGothic" charset="0"/>
              </a:rPr>
              <a:t> </a:t>
            </a:r>
            <a:r>
              <a:rPr kumimoji="0" lang="zh-CN" altLang="en-GB" sz="2400" b="0" i="0" u="none" strike="noStrike" kern="1200" cap="none" spc="0" normalizeH="0" baseline="0" noProof="0">
                <a:ln>
                  <a:noFill/>
                </a:ln>
                <a:solidFill>
                  <a:srgbClr val="FFFFFF"/>
                </a:solidFill>
                <a:effectLst/>
                <a:uLnTx/>
                <a:uFillTx/>
                <a:latin typeface="Arial" charset="0"/>
                <a:ea typeface="MS PGothic" charset="0"/>
                <a:cs typeface="宋体" charset="0"/>
              </a:rPr>
              <a:t>约西亚死亡</a:t>
            </a:r>
            <a:endParaRPr kumimoji="0" lang="en-US" sz="1800" b="0" i="0" u="none" strike="noStrike" kern="1200" cap="none" spc="0" normalizeH="0" baseline="0" noProof="0">
              <a:ln>
                <a:noFill/>
              </a:ln>
              <a:solidFill>
                <a:srgbClr val="FFFFFF"/>
              </a:solidFill>
              <a:effectLst/>
              <a:uLnTx/>
              <a:uFillTx/>
              <a:latin typeface="Tahoma" charset="0"/>
              <a:ea typeface="MS PGothic" charset="0"/>
            </a:endParaRPr>
          </a:p>
        </p:txBody>
      </p:sp>
      <p:grpSp>
        <p:nvGrpSpPr>
          <p:cNvPr id="178183" name="Group 8"/>
          <p:cNvGrpSpPr>
            <a:grpSpLocks/>
          </p:cNvGrpSpPr>
          <p:nvPr/>
        </p:nvGrpSpPr>
        <p:grpSpPr bwMode="auto">
          <a:xfrm rot="248499">
            <a:off x="5562600" y="2514600"/>
            <a:ext cx="2362200" cy="685800"/>
            <a:chOff x="3456" y="1008"/>
            <a:chExt cx="1488" cy="432"/>
          </a:xfrm>
        </p:grpSpPr>
        <p:sp>
          <p:nvSpPr>
            <p:cNvPr id="178189" name="AutoShape 9"/>
            <p:cNvSpPr>
              <a:spLocks noChangeArrowheads="1"/>
            </p:cNvSpPr>
            <p:nvPr/>
          </p:nvSpPr>
          <p:spPr bwMode="auto">
            <a:xfrm rot="-9687115">
              <a:off x="3456" y="1008"/>
              <a:ext cx="1488" cy="432"/>
            </a:xfrm>
            <a:prstGeom prst="chevron">
              <a:avLst>
                <a:gd name="adj" fmla="val 86111"/>
              </a:avLst>
            </a:prstGeom>
            <a:solidFill>
              <a:schemeClr val="tx2"/>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78190" name="Text Box 10"/>
            <p:cNvSpPr txBox="1">
              <a:spLocks noChangeArrowheads="1"/>
            </p:cNvSpPr>
            <p:nvPr/>
          </p:nvSpPr>
          <p:spPr bwMode="auto">
            <a:xfrm rot="1049840">
              <a:off x="3739" y="1012"/>
              <a:ext cx="760" cy="2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charset="0"/>
                  <a:ea typeface="MS PGothic" charset="0"/>
                  <a:cs typeface="宋体" charset="0"/>
                </a:rPr>
                <a:t>巴比伦人</a:t>
              </a:r>
            </a:p>
          </p:txBody>
        </p:sp>
      </p:grpSp>
      <p:sp>
        <p:nvSpPr>
          <p:cNvPr id="178184" name="Text Box 11"/>
          <p:cNvSpPr txBox="1">
            <a:spLocks noChangeArrowheads="1"/>
          </p:cNvSpPr>
          <p:nvPr/>
        </p:nvSpPr>
        <p:spPr bwMode="auto">
          <a:xfrm>
            <a:off x="1752600" y="4918075"/>
            <a:ext cx="950913" cy="3968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charset="0"/>
                <a:ea typeface="MS PGothic" charset="0"/>
                <a:cs typeface="宋体" charset="0"/>
              </a:rPr>
              <a:t>埃及人</a:t>
            </a:r>
          </a:p>
        </p:txBody>
      </p:sp>
      <p:sp>
        <p:nvSpPr>
          <p:cNvPr id="178185" name="AutoShape 12"/>
          <p:cNvSpPr>
            <a:spLocks noChangeArrowheads="1"/>
          </p:cNvSpPr>
          <p:nvPr/>
        </p:nvSpPr>
        <p:spPr bwMode="auto">
          <a:xfrm rot="18245847" flipV="1">
            <a:off x="2019300" y="3467100"/>
            <a:ext cx="3505200" cy="533400"/>
          </a:xfrm>
          <a:prstGeom prst="curvedDownArrow">
            <a:avLst>
              <a:gd name="adj1" fmla="val 131429"/>
              <a:gd name="adj2" fmla="val 262857"/>
              <a:gd name="adj3" fmla="val 33333"/>
            </a:avLst>
          </a:prstGeom>
          <a:solidFill>
            <a:srgbClr val="0000FF"/>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grpSp>
        <p:nvGrpSpPr>
          <p:cNvPr id="178186" name="Group 13"/>
          <p:cNvGrpSpPr>
            <a:grpSpLocks/>
          </p:cNvGrpSpPr>
          <p:nvPr/>
        </p:nvGrpSpPr>
        <p:grpSpPr bwMode="auto">
          <a:xfrm>
            <a:off x="3962400" y="2209800"/>
            <a:ext cx="1603375" cy="685800"/>
            <a:chOff x="2590" y="1385"/>
            <a:chExt cx="1010" cy="432"/>
          </a:xfrm>
        </p:grpSpPr>
        <p:sp>
          <p:nvSpPr>
            <p:cNvPr id="178187" name="AutoShape 14"/>
            <p:cNvSpPr>
              <a:spLocks noChangeArrowheads="1"/>
            </p:cNvSpPr>
            <p:nvPr/>
          </p:nvSpPr>
          <p:spPr bwMode="auto">
            <a:xfrm rot="-475829">
              <a:off x="2590" y="1385"/>
              <a:ext cx="1010" cy="432"/>
            </a:xfrm>
            <a:prstGeom prst="chevron">
              <a:avLst>
                <a:gd name="adj" fmla="val 58449"/>
              </a:avLst>
            </a:prstGeom>
            <a:solidFill>
              <a:srgbClr val="FF00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78188" name="Text Box 15"/>
            <p:cNvSpPr txBox="1">
              <a:spLocks noChangeArrowheads="1"/>
            </p:cNvSpPr>
            <p:nvPr/>
          </p:nvSpPr>
          <p:spPr bwMode="auto">
            <a:xfrm rot="-495468">
              <a:off x="2782" y="1473"/>
              <a:ext cx="599" cy="2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charset="0"/>
                  <a:ea typeface="MS PGothic" charset="0"/>
                  <a:cs typeface="宋体" charset="0"/>
                </a:rPr>
                <a:t>亚述人</a:t>
              </a:r>
              <a:endParaRPr kumimoji="0" lang="en-US" sz="2000" b="1" i="0" u="none" strike="noStrike" kern="1200" cap="none" spc="0" normalizeH="0" baseline="0" noProof="0">
                <a:ln>
                  <a:noFill/>
                </a:ln>
                <a:solidFill>
                  <a:srgbClr val="FFFFFF"/>
                </a:solidFill>
                <a:effectLst/>
                <a:uLnTx/>
                <a:uFillTx/>
                <a:latin typeface="Tahoma" charset="0"/>
                <a:ea typeface="MS PGothic" charset="0"/>
              </a:endParaRPr>
            </a:p>
          </p:txBody>
        </p:sp>
      </p:grpSp>
    </p:spTree>
    <p:extLst>
      <p:ext uri="{BB962C8B-B14F-4D97-AF65-F5344CB8AC3E}">
        <p14:creationId xmlns:p14="http://schemas.microsoft.com/office/powerpoint/2010/main" val="42023980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 </a:t>
            </a:r>
          </a:p>
        </p:txBody>
      </p:sp>
      <p:sp>
        <p:nvSpPr>
          <p:cNvPr id="2" name="Title 1"/>
          <p:cNvSpPr>
            <a:spLocks noGrp="1"/>
          </p:cNvSpPr>
          <p:nvPr>
            <p:ph type="title" idx="4294967295"/>
          </p:nvPr>
        </p:nvSpPr>
        <p:spPr>
          <a:xfrm>
            <a:off x="2627784" y="2564904"/>
            <a:ext cx="2304256" cy="792088"/>
          </a:xfrm>
        </p:spPr>
        <p:txBody>
          <a:bodyPr/>
          <a:lstStyle/>
          <a:p>
            <a:pPr algn="l"/>
            <a:r>
              <a:rPr lang="zh-CN" altLang="en-US" sz="3600" b="1" dirty="0">
                <a:solidFill>
                  <a:srgbClr val="FFFFFF"/>
                </a:solidFill>
                <a:effectLst>
                  <a:glow rad="355600">
                    <a:schemeClr val="tx1"/>
                  </a:glow>
                </a:effectLst>
                <a:latin typeface="Arial"/>
                <a:cs typeface="Arial"/>
              </a:rPr>
              <a:t>那鸿</a:t>
            </a:r>
            <a:endParaRPr lang="en-US" sz="3600" b="1" dirty="0">
              <a:solidFill>
                <a:srgbClr val="FFFFFF"/>
              </a:solidFill>
              <a:effectLst>
                <a:glow rad="355600">
                  <a:schemeClr val="tx1"/>
                </a:glow>
              </a:effectLst>
              <a:latin typeface="Arial"/>
              <a:cs typeface="Arial"/>
            </a:endParaRP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尼尼微</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
        <p:nvSpPr>
          <p:cNvPr id="8" name="Title 1"/>
          <p:cNvSpPr txBox="1">
            <a:spLocks/>
          </p:cNvSpPr>
          <p:nvPr/>
        </p:nvSpPr>
        <p:spPr bwMode="auto">
          <a:xfrm>
            <a:off x="3962400" y="4757027"/>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I.  </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尼尼微的将来</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
        <p:nvSpPr>
          <p:cNvPr id="9" name="Title 1"/>
          <p:cNvSpPr txBox="1">
            <a:spLocks/>
          </p:cNvSpPr>
          <p:nvPr/>
        </p:nvSpPr>
        <p:spPr bwMode="auto">
          <a:xfrm>
            <a:off x="3403600" y="3926148"/>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今天的主题</a:t>
            </a: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a:t>
            </a:r>
          </a:p>
        </p:txBody>
      </p:sp>
      <p:sp>
        <p:nvSpPr>
          <p:cNvPr id="10" name="Title 1"/>
          <p:cNvSpPr txBox="1">
            <a:spLocks/>
          </p:cNvSpPr>
          <p:nvPr/>
        </p:nvSpPr>
        <p:spPr bwMode="auto">
          <a:xfrm>
            <a:off x="3962400" y="5628763"/>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II. </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我们的将来</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665867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ＭＳ Ｐゴシック" charset="0"/>
              </a:rPr>
              <a:t> </a:t>
            </a:r>
            <a:endParaRPr lang="en-US" sz="1800">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ko-KR" altLang="en-US" sz="4800" b="1" dirty="0">
                <a:solidFill>
                  <a:prstClr val="white"/>
                </a:solidFill>
                <a:latin typeface="Arial"/>
                <a:cs typeface="Arial"/>
              </a:rPr>
              <a:t>那鸿</a:t>
            </a:r>
            <a:r>
              <a:rPr lang="zh-CN" altLang="en-US" sz="4800" b="1" dirty="0">
                <a:solidFill>
                  <a:prstClr val="white"/>
                </a:solidFill>
                <a:latin typeface="Arial"/>
                <a:cs typeface="Arial"/>
              </a:rPr>
              <a:t>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16" name="TextBox 3"/>
          <p:cNvSpPr txBox="1">
            <a:spLocks noChangeArrowheads="1"/>
          </p:cNvSpPr>
          <p:nvPr/>
        </p:nvSpPr>
        <p:spPr bwMode="auto">
          <a:xfrm>
            <a:off x="4357786" y="2061954"/>
            <a:ext cx="4887814" cy="1200328"/>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prstClr val="black"/>
                </a:solidFill>
                <a:latin typeface="Arial"/>
                <a:cs typeface="Arial"/>
              </a:rPr>
              <a:t>1 </a:t>
            </a:r>
            <a:r>
              <a:rPr lang="en-US" b="1" dirty="0">
                <a:solidFill>
                  <a:prstClr val="black"/>
                </a:solidFill>
                <a:latin typeface="Arial"/>
                <a:cs typeface="Arial"/>
              </a:rPr>
              <a:t>G</a:t>
            </a:r>
            <a:r>
              <a:rPr lang="en-US" dirty="0">
                <a:solidFill>
                  <a:prstClr val="black"/>
                </a:solidFill>
                <a:latin typeface="Arial"/>
                <a:cs typeface="Arial"/>
              </a:rPr>
              <a:t>od’s character and judgment</a:t>
            </a:r>
          </a:p>
          <a:p>
            <a:pPr defTabSz="457200" eaLnBrk="1" fontAlgn="auto" hangingPunct="1">
              <a:spcBef>
                <a:spcPts val="0"/>
              </a:spcBef>
              <a:spcAft>
                <a:spcPts val="0"/>
              </a:spcAft>
            </a:pPr>
            <a:r>
              <a:rPr lang="en-US" dirty="0">
                <a:solidFill>
                  <a:prstClr val="black"/>
                </a:solidFill>
                <a:latin typeface="Arial"/>
                <a:cs typeface="Arial"/>
              </a:rPr>
              <a:t>2 </a:t>
            </a:r>
            <a:r>
              <a:rPr lang="en-US" b="1" dirty="0">
                <a:solidFill>
                  <a:prstClr val="black"/>
                </a:solidFill>
                <a:latin typeface="Arial"/>
                <a:cs typeface="Arial"/>
              </a:rPr>
              <a:t>O</a:t>
            </a:r>
            <a:r>
              <a:rPr lang="en-US" dirty="0">
                <a:solidFill>
                  <a:prstClr val="black"/>
                </a:solidFill>
                <a:latin typeface="Arial"/>
                <a:cs typeface="Arial"/>
              </a:rPr>
              <a:t>verthrow of Nineveh imminent</a:t>
            </a:r>
          </a:p>
          <a:p>
            <a:pPr defTabSz="457200" eaLnBrk="1" fontAlgn="auto" hangingPunct="1">
              <a:spcBef>
                <a:spcPts val="0"/>
              </a:spcBef>
              <a:spcAft>
                <a:spcPts val="0"/>
              </a:spcAft>
            </a:pPr>
            <a:r>
              <a:rPr lang="en-US" dirty="0">
                <a:solidFill>
                  <a:prstClr val="black"/>
                </a:solidFill>
                <a:latin typeface="Arial"/>
                <a:cs typeface="Arial"/>
              </a:rPr>
              <a:t>3 </a:t>
            </a:r>
            <a:r>
              <a:rPr lang="en-US" b="1" dirty="0">
                <a:solidFill>
                  <a:prstClr val="black"/>
                </a:solidFill>
                <a:latin typeface="Arial"/>
                <a:cs typeface="Arial"/>
              </a:rPr>
              <a:t>D</a:t>
            </a:r>
            <a:r>
              <a:rPr lang="en-US" dirty="0">
                <a:solidFill>
                  <a:prstClr val="black"/>
                </a:solidFill>
                <a:latin typeface="Arial"/>
                <a:cs typeface="Arial"/>
              </a:rPr>
              <a:t>etails of Nineveh’s judgment</a:t>
            </a:r>
          </a:p>
        </p:txBody>
      </p:sp>
    </p:spTree>
    <p:extLst>
      <p:ext uri="{BB962C8B-B14F-4D97-AF65-F5344CB8AC3E}">
        <p14:creationId xmlns:p14="http://schemas.microsoft.com/office/powerpoint/2010/main" val="2470345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extLst/>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16933" y="931333"/>
            <a:ext cx="3742267"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5336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那鸿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41281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那鸿</a:t>
            </a:r>
            <a:r>
              <a:rPr lang="zh-CN" altLang="en-US" sz="4000" b="1" dirty="0">
                <a:solidFill>
                  <a:srgbClr val="FFFFFF"/>
                </a:solidFill>
                <a:effectLst>
                  <a:glow rad="127000">
                    <a:srgbClr val="000000"/>
                  </a:glow>
                </a:effectLst>
                <a:latin typeface="Arial" charset="0"/>
              </a:rPr>
              <a:t>书 国度宣言</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神对尼尼微城的审判显示出</a:t>
            </a:r>
            <a:endParaRPr lang="en-SG" altLang="zh-CN" b="1" dirty="0">
              <a:solidFill>
                <a:prstClr val="white"/>
              </a:solidFill>
              <a:effectLst>
                <a:glow rad="101600">
                  <a:prstClr val="black">
                    <a:alpha val="99000"/>
                  </a:prstClr>
                </a:glow>
              </a:effectLst>
            </a:endParaRPr>
          </a:p>
          <a:p>
            <a:pPr defTabSz="457200"/>
            <a:r>
              <a:rPr lang="zh-CN" altLang="en-US" b="1" dirty="0">
                <a:solidFill>
                  <a:prstClr val="white"/>
                </a:solidFill>
                <a:effectLst>
                  <a:glow rad="101600">
                    <a:prstClr val="black">
                      <a:alpha val="99000"/>
                    </a:prstClr>
                  </a:glow>
                </a:effectLst>
              </a:rPr>
              <a:t>他掌管地上万民</a:t>
            </a:r>
            <a:r>
              <a:rPr lang="en-US" b="1" dirty="0">
                <a:solidFill>
                  <a:prstClr val="white"/>
                </a:solidFill>
                <a:effectLst>
                  <a:glow rad="101600">
                    <a:prstClr val="black">
                      <a:alpha val="99000"/>
                    </a:prstClr>
                  </a:glow>
                </a:effectLst>
              </a:rPr>
              <a:t> (1:3)</a:t>
            </a:r>
            <a:r>
              <a:rPr lang="zh-CN" altLang="en-US" b="1" dirty="0">
                <a:solidFill>
                  <a:prstClr val="white"/>
                </a:solidFill>
                <a:effectLst>
                  <a:glow rad="101600">
                    <a:prstClr val="black">
                      <a:alpha val="99000"/>
                    </a:prstClr>
                  </a:glow>
                </a:effectLst>
              </a:rPr>
              <a:t>。</a:t>
            </a:r>
            <a:r>
              <a:rPr lang="en-US" b="1" dirty="0">
                <a:solidFill>
                  <a:prstClr val="white"/>
                </a:solidFill>
                <a:effectLst>
                  <a:glow rad="101600">
                    <a:prstClr val="black">
                      <a:alpha val="99000"/>
                    </a:prstClr>
                  </a:glow>
                </a:effectLst>
              </a:rPr>
              <a:t>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674364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以下是对尼尼微的宣判，就是伊勒歌斯人那鸿的异象录。</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96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Folded Corner 6"/>
          <p:cNvSpPr>
            <a:spLocks noChangeArrowheads="1"/>
          </p:cNvSpPr>
          <p:nvPr/>
        </p:nvSpPr>
        <p:spPr bwMode="auto">
          <a:xfrm>
            <a:off x="152400" y="2209800"/>
            <a:ext cx="8839200" cy="3886200"/>
          </a:xfrm>
          <a:prstGeom prst="foldedCorner">
            <a:avLst>
              <a:gd name="adj" fmla="val 16667"/>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2" name="Text Box 3"/>
          <p:cNvSpPr txBox="1">
            <a:spLocks noChangeArrowheads="1"/>
          </p:cNvSpPr>
          <p:nvPr/>
        </p:nvSpPr>
        <p:spPr bwMode="auto">
          <a:xfrm>
            <a:off x="304800" y="908050"/>
            <a:ext cx="8610600" cy="1816100"/>
          </a:xfrm>
          <a:prstGeom prst="rect">
            <a:avLst/>
          </a:prstGeom>
          <a:noFill/>
          <a:ln w="9525">
            <a:no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只知作者是伊勒歌斯人</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(1:1)</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，而对作者其他一切却一无所知</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没有其他证据表明作者是他人</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伊勒歌斯的正确地点有四个主要的看法</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a:t>
            </a:r>
            <a:endPar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3" name="Rectangle 5"/>
          <p:cNvSpPr>
            <a:spLocks noChangeArrowheads="1"/>
          </p:cNvSpPr>
          <p:nvPr/>
        </p:nvSpPr>
        <p:spPr bwMode="auto">
          <a:xfrm>
            <a:off x="762000" y="3048000"/>
            <a:ext cx="8229600" cy="2246313"/>
          </a:xfrm>
          <a:prstGeom prst="rect">
            <a:avLst/>
          </a:prstGeom>
          <a:noFill/>
          <a:ln w="9525">
            <a:no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它是一个现代的乡村，离</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底格里斯</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河左岸不远，离尼尼微古城北部只有两天的路程</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在</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加利利</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的一个小村，</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在</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迦百农</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，其意思是那鸿村</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位于</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犹大</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的南部的地区</a:t>
            </a:r>
          </a:p>
        </p:txBody>
      </p:sp>
      <p:sp>
        <p:nvSpPr>
          <p:cNvPr id="180228" name="Text Box 6"/>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MS PGothic" charset="0"/>
              </a:rPr>
              <a:t>622</a:t>
            </a:r>
          </a:p>
        </p:txBody>
      </p:sp>
      <p:sp>
        <p:nvSpPr>
          <p:cNvPr id="37895" name="Rectangle 7"/>
          <p:cNvSpPr>
            <a:spLocks noGrp="1" noChangeArrowheads="1"/>
          </p:cNvSpPr>
          <p:nvPr>
            <p:ph type="title" idx="4294967295"/>
          </p:nvPr>
        </p:nvSpPr>
        <p:spPr>
          <a:xfrm>
            <a:off x="304800" y="228600"/>
            <a:ext cx="3352800" cy="533400"/>
          </a:xfrm>
        </p:spPr>
        <p:txBody>
          <a:bodyPr/>
          <a:lstStyle/>
          <a:p>
            <a:pPr algn="l" eaLnBrk="1" hangingPunct="1"/>
            <a:r>
              <a:rPr lang="zh-CN" altLang="en-US">
                <a:latin typeface="Tahoma" charset="0"/>
                <a:ea typeface="ＭＳ Ｐゴシック" charset="0"/>
                <a:cs typeface="ＭＳ Ｐゴシック" charset="0"/>
              </a:rPr>
              <a:t>作者</a:t>
            </a:r>
            <a:endParaRPr lang="en-US">
              <a:latin typeface="Tahoma" charset="0"/>
              <a:ea typeface="ＭＳ Ｐゴシック" charset="0"/>
              <a:cs typeface="ＭＳ Ｐゴシック" charset="0"/>
            </a:endParaRPr>
          </a:p>
        </p:txBody>
      </p:sp>
    </p:spTree>
    <p:extLst>
      <p:ext uri="{BB962C8B-B14F-4D97-AF65-F5344CB8AC3E}">
        <p14:creationId xmlns:p14="http://schemas.microsoft.com/office/powerpoint/2010/main" val="3577997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6580" name="Text Box 4"/>
          <p:cNvSpPr txBox="1">
            <a:spLocks noChangeArrowheads="1"/>
          </p:cNvSpPr>
          <p:nvPr/>
        </p:nvSpPr>
        <p:spPr bwMode="auto">
          <a:xfrm>
            <a:off x="1447800" y="27273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Elkosh</a:t>
            </a:r>
          </a:p>
        </p:txBody>
      </p:sp>
      <p:sp>
        <p:nvSpPr>
          <p:cNvPr id="536581" name="Text Box 5"/>
          <p:cNvSpPr txBox="1">
            <a:spLocks noChangeArrowheads="1"/>
          </p:cNvSpPr>
          <p:nvPr/>
        </p:nvSpPr>
        <p:spPr bwMode="auto">
          <a:xfrm>
            <a:off x="2743200" y="3260725"/>
            <a:ext cx="4267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40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Jerusalem</a:t>
            </a:r>
          </a:p>
        </p:txBody>
      </p:sp>
      <p:sp>
        <p:nvSpPr>
          <p:cNvPr id="536582" name="Text Box 6"/>
          <p:cNvSpPr txBox="1">
            <a:spLocks noChangeArrowheads="1"/>
          </p:cNvSpPr>
          <p:nvPr/>
        </p:nvSpPr>
        <p:spPr bwMode="auto">
          <a:xfrm>
            <a:off x="3276600" y="17526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00FFFF"/>
                </a:solidFill>
                <a:effectLst/>
                <a:uLnTx/>
                <a:uFillTx/>
                <a:latin typeface="Times New Roman" charset="0"/>
                <a:ea typeface="ＭＳ Ｐゴシック" charset="0"/>
                <a:cs typeface="ＭＳ Ｐゴシック" charset="0"/>
              </a:rPr>
              <a:t>Israel</a:t>
            </a:r>
          </a:p>
        </p:txBody>
      </p:sp>
      <p:sp>
        <p:nvSpPr>
          <p:cNvPr id="536583" name="Text Box 7"/>
          <p:cNvSpPr txBox="1">
            <a:spLocks noChangeArrowheads="1"/>
          </p:cNvSpPr>
          <p:nvPr/>
        </p:nvSpPr>
        <p:spPr bwMode="auto">
          <a:xfrm>
            <a:off x="914400" y="35052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00FFFF"/>
                </a:solidFill>
                <a:effectLst/>
                <a:uLnTx/>
                <a:uFillTx/>
                <a:latin typeface="Times New Roman" charset="0"/>
                <a:ea typeface="ＭＳ Ｐゴシック" charset="0"/>
                <a:cs typeface="ＭＳ Ｐゴシック" charset="0"/>
              </a:rPr>
              <a:t>Judah</a:t>
            </a:r>
          </a:p>
        </p:txBody>
      </p:sp>
      <p:sp>
        <p:nvSpPr>
          <p:cNvPr id="2" name="Title 1"/>
          <p:cNvSpPr>
            <a:spLocks noGrp="1"/>
          </p:cNvSpPr>
          <p:nvPr>
            <p:ph type="title" idx="4294967295"/>
          </p:nvPr>
        </p:nvSpPr>
        <p:spPr>
          <a:xfrm>
            <a:off x="0" y="6021287"/>
            <a:ext cx="9144000" cy="866383"/>
          </a:xfrm>
          <a:solidFill>
            <a:srgbClr val="000000"/>
          </a:solidFill>
        </p:spPr>
        <p:txBody>
          <a:bodyPr/>
          <a:lstStyle/>
          <a:p>
            <a:r>
              <a:rPr lang="en-US" sz="3200" b="1" dirty="0">
                <a:solidFill>
                  <a:srgbClr val="FFFFFF"/>
                </a:solidFill>
                <a:latin typeface="Arial"/>
                <a:cs typeface="Arial"/>
              </a:rPr>
              <a:t>Potential Hometown Locations</a:t>
            </a:r>
            <a:r>
              <a:rPr lang="en-US" sz="3200" b="1" baseline="0" dirty="0">
                <a:solidFill>
                  <a:srgbClr val="FFFFFF"/>
                </a:solidFill>
                <a:latin typeface="Arial"/>
                <a:cs typeface="Arial"/>
              </a:rPr>
              <a:t> of </a:t>
            </a:r>
            <a:r>
              <a:rPr lang="ko-KR" altLang="en-US" sz="3200" b="1" baseline="0" dirty="0" err="1">
                <a:solidFill>
                  <a:srgbClr val="FFFFFF"/>
                </a:solidFill>
                <a:latin typeface="Arial"/>
                <a:cs typeface="Arial"/>
              </a:rPr>
              <a:t>那鸿</a:t>
            </a:r>
            <a:endParaRPr lang="en-US" sz="3200" b="1" dirty="0">
              <a:solidFill>
                <a:srgbClr val="FFFFFF"/>
              </a:solidFill>
              <a:latin typeface="Arial"/>
              <a:cs typeface="Arial"/>
            </a:endParaRPr>
          </a:p>
        </p:txBody>
      </p:sp>
      <p:sp>
        <p:nvSpPr>
          <p:cNvPr id="9" name="Text Box 8"/>
          <p:cNvSpPr txBox="1">
            <a:spLocks noChangeArrowheads="1"/>
          </p:cNvSpPr>
          <p:nvPr/>
        </p:nvSpPr>
        <p:spPr bwMode="auto">
          <a:xfrm>
            <a:off x="5292080" y="1412776"/>
            <a:ext cx="3384376"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 </a:t>
            </a:r>
            <a:r>
              <a:rPr kumimoji="0" lang="ru-RU"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a:t>
            </a: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City of </a:t>
            </a:r>
            <a:r>
              <a:rPr kumimoji="0" lang="ko-KR" altLang="en-US" sz="4000" b="1" i="1" u="none" strike="noStrike" kern="1200" cap="none" spc="0" normalizeH="0" baseline="0" noProof="0" dirty="0" err="1">
                <a:ln>
                  <a:noFill/>
                </a:ln>
                <a:solidFill>
                  <a:srgbClr val="FFFFFF"/>
                </a:solidFill>
                <a:effectLst/>
                <a:uLnTx/>
                <a:uFillTx/>
                <a:latin typeface="Times New Roman" charset="0"/>
                <a:ea typeface="ＭＳ Ｐゴシック" charset="0"/>
                <a:cs typeface="ＭＳ Ｐゴシック" charset="0"/>
              </a:rPr>
              <a:t>那鸿</a:t>
            </a: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a:t>
            </a:r>
          </a:p>
        </p:txBody>
      </p:sp>
      <p:sp>
        <p:nvSpPr>
          <p:cNvPr id="10" name="Oval 12"/>
          <p:cNvSpPr>
            <a:spLocks noChangeAspect="1" noChangeArrowheads="1"/>
          </p:cNvSpPr>
          <p:nvPr/>
        </p:nvSpPr>
        <p:spPr bwMode="auto">
          <a:xfrm>
            <a:off x="6177508" y="126876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36584" name="Text Box 8"/>
          <p:cNvSpPr txBox="1">
            <a:spLocks noChangeArrowheads="1"/>
          </p:cNvSpPr>
          <p:nvPr/>
        </p:nvSpPr>
        <p:spPr bwMode="auto">
          <a:xfrm>
            <a:off x="5831904" y="639093"/>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Capernaum</a:t>
            </a:r>
          </a:p>
        </p:txBody>
      </p:sp>
      <p:sp>
        <p:nvSpPr>
          <p:cNvPr id="11" name="Oval 12"/>
          <p:cNvSpPr>
            <a:spLocks noChangeAspect="1" noChangeArrowheads="1"/>
          </p:cNvSpPr>
          <p:nvPr/>
        </p:nvSpPr>
        <p:spPr bwMode="auto">
          <a:xfrm>
            <a:off x="2699792" y="342900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3072947"/>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2"/>
          <p:cNvSpPr txBox="1">
            <a:spLocks noChangeArrowheads="1"/>
          </p:cNvSpPr>
          <p:nvPr/>
        </p:nvSpPr>
        <p:spPr bwMode="auto">
          <a:xfrm>
            <a:off x="228600" y="574675"/>
            <a:ext cx="5791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50000"/>
              </a:lnSpc>
              <a:spcBef>
                <a:spcPct val="0"/>
              </a:spcBef>
              <a:spcAft>
                <a:spcPct val="0"/>
              </a:spcAft>
              <a:buClrTx/>
              <a:buSzTx/>
              <a:buFontTx/>
              <a:buNone/>
              <a:tabLst/>
              <a:defRPr/>
            </a:pPr>
            <a:endParaRPr kumimoji="1" lang="en-US" altLang="ja-JP" sz="2800" b="1" i="0" u="none" strike="noStrike" kern="1200" cap="none" spc="0" normalizeH="0" baseline="0" noProof="0">
              <a:ln>
                <a:noFill/>
              </a:ln>
              <a:solidFill>
                <a:srgbClr val="FFFFFF"/>
              </a:solidFill>
              <a:effectLst/>
              <a:uLnTx/>
              <a:uFillTx/>
              <a:latin typeface="Times New Roman" charset="0"/>
              <a:ea typeface="MS Mincho" charset="0"/>
              <a:cs typeface="MS Mincho"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信息关乎尼尼微</a:t>
            </a:r>
            <a:r>
              <a:rPr kumimoji="1" lang="en-US" altLang="zh-CN"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a:t>
            </a: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但是这信息是否达到这国度</a:t>
            </a:r>
            <a:r>
              <a:rPr kumimoji="1" lang="en-US" altLang="zh-CN"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a:t>
            </a: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却没有这方面的记录</a:t>
            </a:r>
            <a:r>
              <a:rPr kumimoji="1" lang="en-US" altLang="zh-CN"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 </a:t>
            </a: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但上帝怎样审判这个压迫他们的国家却是犹大需要知道的</a:t>
            </a:r>
          </a:p>
        </p:txBody>
      </p:sp>
      <p:sp>
        <p:nvSpPr>
          <p:cNvPr id="39939" name="Text Box 3"/>
          <p:cNvSpPr txBox="1">
            <a:spLocks noChangeArrowheads="1"/>
          </p:cNvSpPr>
          <p:nvPr/>
        </p:nvSpPr>
        <p:spPr bwMode="auto">
          <a:xfrm>
            <a:off x="287338" y="3089275"/>
            <a:ext cx="88566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同时代的先知</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耶利米</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哈巴谷与西番雅</a:t>
            </a:r>
            <a:endPar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离以色列被亚述毁灭大约一百年</a:t>
            </a:r>
            <a:r>
              <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 (</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主前</a:t>
            </a:r>
            <a:r>
              <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722)</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如今</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上帝特意用回他</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发怒的杖</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endPar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虽然曾经在约拿先知时代悔改</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但是尼尼微却是要为他在战争时所行的残暴与贪婪面对审判</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这管辖了西亚三百年的</a:t>
            </a:r>
            <a:r>
              <a:rPr kumimoji="1" lang="zh-CN" altLang="en-US" sz="3200" b="0" i="0" u="none" strike="noStrike" kern="1200" cap="none" spc="0" normalizeH="0" baseline="0" noProof="0" dirty="0">
                <a:ln>
                  <a:noFill/>
                </a:ln>
                <a:solidFill>
                  <a:srgbClr val="FFFFFF"/>
                </a:solidFill>
                <a:effectLst/>
                <a:uLnTx/>
                <a:uFillTx/>
                <a:latin typeface="Arial" charset="0"/>
                <a:ea typeface="MS PGothic" charset="0"/>
                <a:cs typeface="宋体" charset="0"/>
              </a:rPr>
              <a:t>强国却要因为巴比伦与玛代的联军而灭亡</a:t>
            </a:r>
            <a:r>
              <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p>
        </p:txBody>
      </p:sp>
      <p:sp>
        <p:nvSpPr>
          <p:cNvPr id="182275" name="Text Box 4"/>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0"/>
                <a:ea typeface="MS PGothic" charset="0"/>
                <a:cs typeface="宋体" charset="0"/>
              </a:rPr>
              <a:t>622</a:t>
            </a:r>
          </a:p>
        </p:txBody>
      </p:sp>
      <p:sp>
        <p:nvSpPr>
          <p:cNvPr id="39941" name="Rectangle 5"/>
          <p:cNvSpPr>
            <a:spLocks noGrp="1" noChangeArrowheads="1"/>
          </p:cNvSpPr>
          <p:nvPr>
            <p:ph type="title" idx="4294967295"/>
          </p:nvPr>
        </p:nvSpPr>
        <p:spPr>
          <a:xfrm>
            <a:off x="250825" y="198438"/>
            <a:ext cx="2590800" cy="487362"/>
          </a:xfrm>
          <a:solidFill>
            <a:srgbClr val="000000"/>
          </a:solidFill>
        </p:spPr>
        <p:txBody>
          <a:bodyPr/>
          <a:lstStyle/>
          <a:p>
            <a:pPr algn="l" eaLnBrk="1" hangingPunct="1"/>
            <a:r>
              <a:rPr kumimoji="1" lang="zh-CN" altLang="en-US" sz="3600" b="1">
                <a:solidFill>
                  <a:schemeClr val="tx1"/>
                </a:solidFill>
                <a:effectLst>
                  <a:outerShdw blurRad="38100" dist="38100" dir="2700000" algn="tl">
                    <a:srgbClr val="8C0000"/>
                  </a:outerShdw>
                </a:effectLst>
                <a:latin typeface="Copperplate Gothic Light" charset="0"/>
                <a:ea typeface="MS Mincho" charset="0"/>
                <a:cs typeface="ＭＳ Ｐゴシック" charset="0"/>
              </a:rPr>
              <a:t>对象</a:t>
            </a:r>
            <a:endParaRPr lang="ja-JP" altLang="en-US" sz="3600">
              <a:solidFill>
                <a:schemeClr val="tx1"/>
              </a:solidFill>
              <a:effectLst>
                <a:outerShdw blurRad="38100" dist="38100" dir="2700000" algn="tl">
                  <a:srgbClr val="8C0000"/>
                </a:outerShdw>
              </a:effectLst>
              <a:latin typeface="Tahoma" charset="0"/>
              <a:ea typeface="MS Mincho" charset="0"/>
              <a:cs typeface="ＭＳ Ｐゴシック" charset="0"/>
            </a:endParaRPr>
          </a:p>
        </p:txBody>
      </p:sp>
      <p:pic>
        <p:nvPicPr>
          <p:cNvPr id="182277" name="Picture 6" descr="hair-styles-Assyrian-me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685800"/>
            <a:ext cx="3200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noChangeArrowheads="1"/>
          </p:cNvSpPr>
          <p:nvPr/>
        </p:nvSpPr>
        <p:spPr bwMode="auto">
          <a:xfrm>
            <a:off x="250825" y="2590800"/>
            <a:ext cx="3429000" cy="609600"/>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FFFFFF"/>
                </a:solidFill>
                <a:effectLst>
                  <a:outerShdw blurRad="38100" dist="38100" dir="2700000" algn="tl">
                    <a:srgbClr val="8C0000"/>
                  </a:outerShdw>
                </a:effectLst>
                <a:uLnTx/>
                <a:uFillTx/>
                <a:latin typeface="Copperplate Gothic Light" pitchFamily="-112" charset="0"/>
                <a:ea typeface="MS Mincho" pitchFamily="49" charset="-128"/>
                <a:cs typeface="+mn-cs"/>
              </a:rPr>
              <a:t>历史背景</a:t>
            </a:r>
            <a:endParaRPr kumimoji="0" lang="ja-JP" altLang="en-US" sz="3600" b="0" i="0" u="none" strike="noStrike" kern="1200" cap="none" spc="0" normalizeH="0" baseline="0" noProof="0">
              <a:ln>
                <a:noFill/>
              </a:ln>
              <a:solidFill>
                <a:srgbClr val="FFFFFF"/>
              </a:solidFill>
              <a:effectLst>
                <a:outerShdw blurRad="38100" dist="38100" dir="2700000" algn="tl">
                  <a:srgbClr val="8C0000"/>
                </a:outerShdw>
              </a:effectLst>
              <a:uLnTx/>
              <a:uFillTx/>
              <a:latin typeface="Tahoma" charset="-52"/>
              <a:ea typeface="MS PGothic" pitchFamily="34" charset="-128"/>
              <a:cs typeface="+mn-cs"/>
            </a:endParaRPr>
          </a:p>
        </p:txBody>
      </p:sp>
    </p:spTree>
    <p:extLst>
      <p:ext uri="{BB962C8B-B14F-4D97-AF65-F5344CB8AC3E}">
        <p14:creationId xmlns:p14="http://schemas.microsoft.com/office/powerpoint/2010/main" val="4180139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500" fill="hold"/>
                                        <p:tgtEl>
                                          <p:spTgt spid="39939"/>
                                        </p:tgtEl>
                                        <p:attrNameLst>
                                          <p:attrName>ppt_w</p:attrName>
                                        </p:attrNameLst>
                                      </p:cBhvr>
                                      <p:tavLst>
                                        <p:tav tm="0">
                                          <p:val>
                                            <p:fltVal val="0"/>
                                          </p:val>
                                        </p:tav>
                                        <p:tav tm="100000">
                                          <p:val>
                                            <p:strVal val="#ppt_w"/>
                                          </p:val>
                                        </p:tav>
                                      </p:tavLst>
                                    </p:anim>
                                    <p:anim calcmode="lin" valueType="num">
                                      <p:cBhvr>
                                        <p:cTn id="8" dur="500" fill="hold"/>
                                        <p:tgtEl>
                                          <p:spTgt spid="399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神是公正的</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1:2-3</a:t>
            </a:r>
          </a:p>
        </p:txBody>
      </p:sp>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耶和华是嫉恶和施行报复的　神；</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耶和华施行报复，并且满怀烈怒；</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耶和华向他的对头施行报复，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向他的仇敌怀怒。</a:t>
            </a: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cs typeface="ＭＳ Ｐゴシック" charset="0"/>
              </a:rPr>
              <a:t>3</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耶和华不轻易发怒，可是大有能力；</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他绝不以有罪的为无罪。</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耶和华乘着狂风暴雨而来，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云彩是他脚下的尘土。</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491480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a:t>
            </a: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1:4</a:t>
            </a: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他一斥责海，海就干了；</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他使一切江河枯干。</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巴珊和迦密的树林枯槁，</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黎巴嫩的花卉凋残。</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457994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a:t>
            </a: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1:5-6</a:t>
            </a: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大山在他面前震动，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小山也都融化；</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大地在他面前废去，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世界和所有住在世上的，也都这样。</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在他盛怒之下，谁能站得住呢？</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他的烈怒谁能受得了呢？</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他的忿怒像火一般喷出来，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盘石在他面前都崩裂了。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919982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1:7</a:t>
            </a:r>
          </a:p>
        </p:txBody>
      </p:sp>
      <p:sp>
        <p:nvSpPr>
          <p:cNvPr id="35846" name="Rectangle 6"/>
          <p:cNvSpPr>
            <a:spLocks noChangeArrowheads="1"/>
          </p:cNvSpPr>
          <p:nvPr/>
        </p:nvSpPr>
        <p:spPr bwMode="auto">
          <a:xfrm>
            <a:off x="251520" y="1268760"/>
            <a:ext cx="5040560" cy="5140424"/>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耶和华是良善的；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在患难的时候，他作人的避难所；</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信靠他的人，他都认识。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159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a:ex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Assyrian Chariots</a:t>
            </a:r>
          </a:p>
        </p:txBody>
      </p:sp>
    </p:spTree>
    <p:extLst>
      <p:ext uri="{BB962C8B-B14F-4D97-AF65-F5344CB8AC3E}">
        <p14:creationId xmlns:p14="http://schemas.microsoft.com/office/powerpoint/2010/main" val="20491598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1:8</a:t>
            </a: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但他必用泛滥的洪水，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尽行毁灭尼尼微之地，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把他的仇敌赶入黑暗之中。</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02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那鸿书语言对尼尼微的毁灭，因为他们密谋反对上帝，并残忍对待别人，以毁灭来安慰犹大，上帝会保护犹大，因着他的公义而毁灭尼尼微。</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那鸿书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621</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108783431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Walk Through The Bible </a:t>
            </a: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a:t>
            </a: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1989</a:t>
            </a: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那鸿</a:t>
            </a:r>
            <a:endParaRPr kumimoji="0" lang="en-US" sz="48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那鸿 </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1:8</a:t>
            </a:r>
          </a:p>
        </p:txBody>
      </p:sp>
      <p:sp>
        <p:nvSpPr>
          <p:cNvPr id="2" name="Title 1"/>
          <p:cNvSpPr>
            <a:spLocks noGrp="1"/>
          </p:cNvSpPr>
          <p:nvPr>
            <p:ph type="title" idx="4294967295"/>
          </p:nvPr>
        </p:nvSpPr>
        <p:spPr>
          <a:xfrm>
            <a:off x="11326" y="29671"/>
            <a:ext cx="5712802" cy="879049"/>
          </a:xfrm>
        </p:spPr>
        <p:txBody>
          <a:bodyPr/>
          <a:lstStyle/>
          <a:p>
            <a:pPr rtl="0" eaLnBrk="1" fontAlgn="base" hangingPunct="1"/>
            <a:r>
              <a:rPr lang="ru-RU" sz="4800" b="1" kern="1200" dirty="0">
                <a:solidFill>
                  <a:srgbClr val="FFFFFF"/>
                </a:solidFill>
                <a:effectLst/>
                <a:latin typeface="Arial"/>
                <a:ea typeface="ＭＳ Ｐゴシック"/>
                <a:cs typeface="ＭＳ Ｐゴシック"/>
              </a:rPr>
              <a:t>“</a:t>
            </a:r>
            <a:r>
              <a:rPr lang="zh-CN" altLang="en-US" sz="4800" b="1" kern="1200" dirty="0">
                <a:solidFill>
                  <a:srgbClr val="FFFFFF"/>
                </a:solidFill>
                <a:latin typeface="Arial"/>
                <a:ea typeface="ＭＳ Ｐゴシック"/>
                <a:cs typeface="ＭＳ Ｐゴシック"/>
              </a:rPr>
              <a:t>洪水</a:t>
            </a:r>
            <a:r>
              <a:rPr lang="ru-RU" sz="4800" b="1" kern="1200" dirty="0">
                <a:solidFill>
                  <a:srgbClr val="FFFFFF"/>
                </a:solidFill>
                <a:effectLst/>
                <a:latin typeface="Arial"/>
                <a:ea typeface="ＭＳ Ｐゴシック"/>
                <a:cs typeface="ＭＳ Ｐゴシック"/>
              </a:rPr>
              <a:t>"</a:t>
            </a:r>
            <a:endParaRPr lang="en-US" dirty="0"/>
          </a:p>
        </p:txBody>
      </p:sp>
    </p:spTree>
    <p:extLst>
      <p:ext uri="{BB962C8B-B14F-4D97-AF65-F5344CB8AC3E}">
        <p14:creationId xmlns:p14="http://schemas.microsoft.com/office/powerpoint/2010/main" val="3935520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尼尼微人哪，</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你们对耶和华还有甚么企图？</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他必尽行毁灭；患难必不再次来临。</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10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他们像缠结着的荆棘，</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像喝醉了的酒徒，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又像枯干的禾秸，全都被吞灭了。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1:9-10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15330792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zh-CN" altLang="en-US" sz="3600" kern="1200" dirty="0">
                <a:solidFill>
                  <a:srgbClr val="FFFFFF"/>
                </a:solidFill>
                <a:effectLst>
                  <a:outerShdw blurRad="38100" dist="38100" dir="2700000" algn="tl">
                    <a:srgbClr val="000000"/>
                  </a:outerShdw>
                </a:effectLst>
                <a:latin typeface="Arial" charset="0"/>
                <a:ea typeface="ＭＳ Ｐゴシック" charset="0"/>
                <a:cs typeface="Arial" charset="0"/>
              </a:rPr>
              <a:t>亚述的毁灭应允了那鸿的预言</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zh-CN" altLang="en-US" sz="2800" b="1" dirty="0">
                          <a:latin typeface="Arial"/>
                          <a:cs typeface="Arial"/>
                        </a:rPr>
                        <a:t>有一人从你那里出来，图谋邪恶，设恶计攻击耶和华。</a:t>
                      </a:r>
                      <a:r>
                        <a:rPr kumimoji="1" lang="en-US" altLang="ja-JP" sz="2800" b="1" dirty="0">
                          <a:latin typeface="Arial"/>
                          <a:cs typeface="Arial"/>
                        </a:rPr>
                        <a:t>…</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亚述王撒缦以色在主前</a:t>
                      </a:r>
                      <a:r>
                        <a:rPr kumimoji="1" lang="en-US" altLang="zh-CN" sz="2800" b="1" dirty="0">
                          <a:latin typeface="Arial"/>
                          <a:cs typeface="Arial"/>
                        </a:rPr>
                        <a:t>701</a:t>
                      </a:r>
                      <a:r>
                        <a:rPr kumimoji="1" lang="zh-CN" altLang="en-US" sz="2800" b="1" dirty="0">
                          <a:latin typeface="Arial"/>
                          <a:cs typeface="Arial"/>
                        </a:rPr>
                        <a:t>向犹大与耶路撒冷作出傲慢的恐吓</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zh-CN" altLang="en-US" sz="2800" b="1" dirty="0">
                          <a:latin typeface="Arial"/>
                          <a:cs typeface="Arial"/>
                        </a:rPr>
                        <a:t>现在我必从你颈项上折断他的轭，扭开他的绳索。</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当尼尼微被毁灭，亚述奴役犹大的日期也满了 </a:t>
                      </a:r>
                      <a:r>
                        <a:rPr kumimoji="1" lang="en-US" altLang="zh-CN" sz="2800" b="1" dirty="0">
                          <a:latin typeface="Arial"/>
                          <a:cs typeface="Arial"/>
                        </a:rPr>
                        <a:t>(</a:t>
                      </a:r>
                      <a:r>
                        <a:rPr kumimoji="1" lang="zh-CN" altLang="en-US" sz="2800" b="1" dirty="0">
                          <a:latin typeface="Arial"/>
                          <a:cs typeface="Arial"/>
                        </a:rPr>
                        <a:t>王下</a:t>
                      </a:r>
                      <a:r>
                        <a:rPr kumimoji="1" lang="en-US" altLang="zh-CN" sz="2800" b="1" dirty="0">
                          <a:latin typeface="Arial"/>
                          <a:cs typeface="Arial"/>
                        </a:rPr>
                        <a:t>18:14; 2</a:t>
                      </a:r>
                      <a:r>
                        <a:rPr kumimoji="1" lang="zh-CN" altLang="en-US" sz="2800" b="1" dirty="0">
                          <a:latin typeface="Arial"/>
                          <a:cs typeface="Arial"/>
                        </a:rPr>
                        <a:t>代下</a:t>
                      </a:r>
                      <a:r>
                        <a:rPr kumimoji="1" lang="en-US" altLang="zh-CN" sz="2800" b="1" dirty="0">
                          <a:latin typeface="Arial"/>
                          <a:cs typeface="Arial"/>
                        </a:rPr>
                        <a:t>. 33:11)</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Hobart E. Freeman,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An Introduction to the Old Testament Prophets</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(Chicago: Moody Press, 1977).</a:t>
            </a:r>
          </a:p>
        </p:txBody>
      </p:sp>
    </p:spTree>
    <p:extLst>
      <p:ext uri="{BB962C8B-B14F-4D97-AF65-F5344CB8AC3E}">
        <p14:creationId xmlns:p14="http://schemas.microsoft.com/office/powerpoint/2010/main" val="2553354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30784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a:t>
                      </a:r>
                      <a:r>
                        <a:rPr kumimoji="1" lang="zh-CN" altLang="en-US" sz="2800" b="1" dirty="0">
                          <a:latin typeface="Arial"/>
                          <a:cs typeface="Arial"/>
                        </a:rPr>
                        <a:t>尼尼微必被灭绝净尽</a:t>
                      </a:r>
                      <a:r>
                        <a:rPr kumimoji="1" lang="en-US" altLang="zh-CN" sz="2800" b="1" dirty="0">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Many cities of the ancient Near East were rebuilt after being destroyed (e.g., Samaria, Jerusalem, Babylon) but not Nineveh.</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65125067"/>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11. Nineveh’s images and idols would be destroyed (1:14).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11. The statue of the goddess Ishtar lay headless in the debris of Nineveh’s ruins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(“The British Museum Excavations on the Temple of Ishtar at Nineveh, 1930-1,” </a:t>
                      </a:r>
                      <a:r>
                        <a:rPr kumimoji="1" lang="en-US" altLang="ja-JP" sz="2800" b="1" i="1" dirty="0">
                          <a:latin typeface="Arial"/>
                          <a:cs typeface="Arial"/>
                        </a:rPr>
                        <a:t>Annals of Archaeology and Anthropology</a:t>
                      </a:r>
                      <a:r>
                        <a:rPr kumimoji="1" lang="en-US" altLang="ja-JP" sz="2800" b="1" dirty="0">
                          <a:latin typeface="Arial"/>
                          <a:cs typeface="Arial"/>
                        </a:rPr>
                        <a:t> 19, pp. 55-56).</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68538413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6653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看哪！那传报佳音、宣告和平之人的脚，</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已经站在山上，说：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犹大啊！守你的节期，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还你的愿吧！</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因为那奸恶的人永不会再从你中间经过；</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他已被彻底除灭了。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1:15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9777850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179" name="Text Box 3"/>
          <p:cNvSpPr txBox="1">
            <a:spLocks noChangeArrowheads="1"/>
          </p:cNvSpPr>
          <p:nvPr/>
        </p:nvSpPr>
        <p:spPr bwMode="auto">
          <a:xfrm>
            <a:off x="3556004" y="1617124"/>
            <a:ext cx="5575296" cy="4524315"/>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Arial" charset="0"/>
                <a:cs typeface="Arial" charset="0"/>
              </a:rPr>
              <a:t>那鸿描述上帝控制天地与万国，拥有主宰宇宙的主权。上帝照着自己的意思，能审判人，也能藉着人为审判的工具。强如亚述王国，那鸿时代最有势力的国家，也不能抵挡主的审判。主必除灭尼尼微所有的雕刻与铸造的偶像</a:t>
            </a:r>
            <a:r>
              <a:rPr kumimoji="1"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(1:14),</a:t>
            </a:r>
            <a:r>
              <a:rPr kumimoji="1" lang="zh-CN" altLang="en-US" sz="3200" b="1" i="0" u="none" strike="noStrike" kern="1200" cap="none" spc="0" normalizeH="0" baseline="0" noProof="0" dirty="0">
                <a:ln>
                  <a:noFill/>
                </a:ln>
                <a:solidFill>
                  <a:srgbClr val="FFFFFF"/>
                </a:solidFill>
                <a:effectLst/>
                <a:uLnTx/>
                <a:uFillTx/>
                <a:latin typeface="Arial" charset="0"/>
                <a:ea typeface="Arial" charset="0"/>
                <a:cs typeface="Arial" charset="0"/>
              </a:rPr>
              <a:t>展示他对亚述神明的主权。</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zh-CN" altLang="en-US" b="1" dirty="0">
                <a:solidFill>
                  <a:schemeClr val="tx1"/>
                </a:solidFill>
                <a:latin typeface="Arial" charset="0"/>
                <a:ea typeface="ＭＳ Ｐゴシック" charset="0"/>
                <a:cs typeface="Arial" charset="0"/>
              </a:rPr>
              <a:t>那鸿书的神学</a:t>
            </a:r>
            <a:endParaRPr lang="en-US" sz="7200" dirty="0">
              <a:latin typeface="Arial" charset="0"/>
              <a:ea typeface="ＭＳ Ｐゴシック" charset="0"/>
              <a:cs typeface="Arial"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上帝是个有主权的王</a:t>
            </a:r>
          </a:p>
        </p:txBody>
      </p:sp>
    </p:spTree>
    <p:extLst>
      <p:ext uri="{BB962C8B-B14F-4D97-AF65-F5344CB8AC3E}">
        <p14:creationId xmlns:p14="http://schemas.microsoft.com/office/powerpoint/2010/main" val="8157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180" name="Text Box 4"/>
          <p:cNvSpPr txBox="1">
            <a:spLocks noChangeArrowheads="1"/>
          </p:cNvSpPr>
          <p:nvPr/>
        </p:nvSpPr>
        <p:spPr bwMode="auto">
          <a:xfrm>
            <a:off x="15071" y="3789040"/>
            <a:ext cx="9144000" cy="267765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在那鸿而言，　主是独一无二，至高无上，万军的统师。　那鸿书一开始，把万军之耶和华形容为斥责海，震动山的忿怒与施报的勇士。这些形容词是当时常用来形容亚述列王的英勇与业绩。那鸿要强调的是神的显现比亚述王更有能力。在书里，有两次的经文</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(2:13; 3:5)</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提到万军之耶和华 亲自宣告他必除灭尼尼微。</a:t>
            </a: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zh-CN" altLang="en-US" b="1" dirty="0">
                <a:solidFill>
                  <a:schemeClr val="tx1"/>
                </a:solidFill>
                <a:latin typeface="Arial" charset="0"/>
                <a:ea typeface="ＭＳ Ｐゴシック" charset="0"/>
                <a:cs typeface="Arial" charset="0"/>
              </a:rPr>
              <a:t>那鸿书里的神学</a:t>
            </a:r>
            <a:endParaRPr lang="en-US" sz="7200" dirty="0">
              <a:latin typeface="Arial" charset="0"/>
              <a:ea typeface="ＭＳ Ｐゴシック" charset="0"/>
              <a:cs typeface="Arial"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上帝为万军的统师</a:t>
            </a:r>
          </a:p>
        </p:txBody>
      </p:sp>
    </p:spTree>
    <p:extLst>
      <p:ext uri="{BB962C8B-B14F-4D97-AF65-F5344CB8AC3E}">
        <p14:creationId xmlns:p14="http://schemas.microsoft.com/office/powerpoint/2010/main" val="223685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assyria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2"/>
          <p:cNvSpPr txBox="1">
            <a:spLocks noChangeArrowheads="1"/>
          </p:cNvSpPr>
          <p:nvPr/>
        </p:nvSpPr>
        <p:spPr bwMode="auto">
          <a:xfrm>
            <a:off x="228600" y="1600200"/>
            <a:ext cx="8534400" cy="2246769"/>
          </a:xfrm>
          <a:prstGeom prst="rect">
            <a:avLst/>
          </a:prstGeom>
          <a:noFill/>
          <a:ln w="9525">
            <a:noFill/>
            <a:miter lim="800000"/>
            <a:headEnd/>
            <a:tailEnd/>
          </a:ln>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这本书唯一的问题是它的统一性</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对那鸿书的可靠性及统一性在</a:t>
            </a:r>
            <a:r>
              <a:rPr kumimoji="1" lang="en-US" altLang="zh-CN"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19th</a:t>
            </a: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世纪被挑战</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有一相似那鸿书第一章的字母离合体诗的残遗被发现，有些学者否认那鸿书的真实性，只认为 </a:t>
            </a:r>
            <a:r>
              <a:rPr kumimoji="1" lang="en-US" altLang="zh-CN"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2:1</a:t>
            </a: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　才是那鸿书开始的叙述</a:t>
            </a:r>
            <a:r>
              <a:rPr kumimoji="1" lang="en-US" altLang="zh-CN"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 </a:t>
            </a:r>
          </a:p>
        </p:txBody>
      </p:sp>
      <p:sp>
        <p:nvSpPr>
          <p:cNvPr id="106499" name="Text Box 3"/>
          <p:cNvSpPr txBox="1">
            <a:spLocks noChangeArrowheads="1"/>
          </p:cNvSpPr>
          <p:nvPr/>
        </p:nvSpPr>
        <p:spPr bwMode="auto">
          <a:xfrm>
            <a:off x="8378825" y="7620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622</a:t>
            </a:r>
          </a:p>
        </p:txBody>
      </p:sp>
      <p:sp>
        <p:nvSpPr>
          <p:cNvPr id="41988" name="Rectangle 4"/>
          <p:cNvSpPr>
            <a:spLocks noGrp="1" noChangeArrowheads="1"/>
          </p:cNvSpPr>
          <p:nvPr>
            <p:ph type="title" idx="4294967295"/>
          </p:nvPr>
        </p:nvSpPr>
        <p:spPr>
          <a:xfrm>
            <a:off x="228600" y="884238"/>
            <a:ext cx="5334000" cy="487362"/>
          </a:xfrm>
          <a:solidFill>
            <a:srgbClr val="390000"/>
          </a:solidFill>
        </p:spPr>
        <p:txBody>
          <a:bodyPr/>
          <a:lstStyle/>
          <a:p>
            <a:pPr algn="l" eaLnBrk="1" hangingPunct="1">
              <a:defRPr/>
            </a:pPr>
            <a:r>
              <a:rPr kumimoji="1" lang="zh-CN" altLang="en-US" sz="2800" b="1" dirty="0">
                <a:solidFill>
                  <a:schemeClr val="tx1"/>
                </a:solidFill>
                <a:effectLst>
                  <a:glow rad="177800">
                    <a:srgbClr val="000000"/>
                  </a:glow>
                </a:effectLst>
                <a:latin typeface="Arial" charset="0"/>
                <a:ea typeface="Arial" charset="0"/>
                <a:cs typeface="Arial" charset="0"/>
              </a:rPr>
              <a:t>难题</a:t>
            </a:r>
            <a:r>
              <a:rPr kumimoji="1" lang="en-US" altLang="zh-CN" sz="2800" b="1" dirty="0">
                <a:solidFill>
                  <a:schemeClr val="tx1"/>
                </a:solidFill>
                <a:effectLst>
                  <a:glow rad="177800">
                    <a:srgbClr val="000000"/>
                  </a:glow>
                </a:effectLst>
                <a:latin typeface="Arial" charset="0"/>
                <a:ea typeface="Arial" charset="0"/>
                <a:cs typeface="Arial" charset="0"/>
              </a:rPr>
              <a:t>:</a:t>
            </a:r>
            <a:r>
              <a:rPr kumimoji="1" lang="zh-CN" altLang="en-US" sz="2800" b="1" dirty="0">
                <a:solidFill>
                  <a:schemeClr val="tx1"/>
                </a:solidFill>
                <a:effectLst>
                  <a:glow rad="177800">
                    <a:srgbClr val="000000"/>
                  </a:glow>
                </a:effectLst>
                <a:latin typeface="Arial" charset="0"/>
                <a:ea typeface="Arial" charset="0"/>
                <a:cs typeface="Arial" charset="0"/>
              </a:rPr>
              <a:t>统一性</a:t>
            </a:r>
            <a:endParaRPr lang="en-US" dirty="0">
              <a:effectLst>
                <a:glow rad="177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73450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extLst/>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3759201" y="931333"/>
            <a:ext cx="2468984"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10898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尼尼微城早在一百年前因约拿所发的预言而加入以色列与神的约里面，但是他们后来却回去犯罪而成为神的敌人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(1:7-8; 3:5-7)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56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那鸿</a:t>
            </a:r>
            <a:r>
              <a:rPr lang="en-US" sz="8800" dirty="0">
                <a:latin typeface="Arial" charset="0"/>
                <a:ea typeface="Osaka" charset="0"/>
                <a:cs typeface="Arial" charset="0"/>
              </a:rPr>
              <a:t>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85682766"/>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770"/>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尼尼微啊！</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那分散邦国的必上来攻</a:t>
            </a:r>
            <a:br>
              <a:rPr lang="en-US" altLang="zh-CN"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击你，你要固守堡垒，</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严防要道，束紧你的腰，</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大大增强你的力量。</a:t>
            </a:r>
            <a:br>
              <a:rPr lang="zh-CN" altLang="en-US" sz="3200" dirty="0">
                <a:effectLst>
                  <a:glow rad="127000">
                    <a:schemeClr val="tx1"/>
                  </a:glow>
                </a:effectLst>
                <a:latin typeface="Arial" charset="0"/>
                <a:ea typeface="ＭＳ Ｐゴシック" charset="0"/>
                <a:cs typeface="ＭＳ Ｐゴシック" charset="0"/>
              </a:rPr>
            </a:br>
            <a:r>
              <a:rPr lang="en-US" altLang="zh-CN" sz="3200" baseline="30000" dirty="0">
                <a:effectLst>
                  <a:glow rad="127000">
                    <a:schemeClr val="tx1"/>
                  </a:glow>
                </a:effectLst>
                <a:latin typeface="Arial" charset="0"/>
                <a:ea typeface="ＭＳ Ｐゴシック" charset="0"/>
                <a:cs typeface="ＭＳ Ｐゴシック" charset="0"/>
              </a:rPr>
              <a:t>2</a:t>
            </a:r>
            <a:r>
              <a:rPr lang="en-US" altLang="zh-CN" sz="3200" dirty="0">
                <a:effectLst>
                  <a:glow rad="127000">
                    <a:schemeClr val="tx1"/>
                  </a:glow>
                </a:effectLst>
                <a:latin typeface="Arial" charset="0"/>
                <a:ea typeface="ＭＳ Ｐゴシック" charset="0"/>
                <a:cs typeface="ＭＳ Ｐゴシック" charset="0"/>
              </a:rPr>
              <a:t> </a:t>
            </a:r>
            <a:r>
              <a:rPr lang="zh-CN" altLang="en-US" sz="3200" dirty="0">
                <a:effectLst>
                  <a:glow rad="127000">
                    <a:schemeClr val="tx1"/>
                  </a:glow>
                </a:effectLst>
                <a:latin typeface="Arial" charset="0"/>
                <a:ea typeface="ＭＳ Ｐゴシック" charset="0"/>
                <a:cs typeface="ＭＳ Ｐゴシック" charset="0"/>
              </a:rPr>
              <a:t>然而，耶和华必恢复雅各的光荣，</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好象以色列的光荣一样；</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因为劫掠的人曾把他们劫掠一空，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又把他们的葡萄</a:t>
            </a:r>
            <a:br>
              <a:rPr lang="en-US" altLang="zh-CN"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枝子毁坏了。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2:1-2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658907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他勇士的盾牌是红的，</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战士的衣服是朱红的。</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在他预备出击的时候，</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战车的钢铁闪烁如火，</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骑兵疾驰。</a:t>
            </a:r>
            <a:br>
              <a:rPr lang="zh-CN" altLang="en-US" sz="3600" dirty="0">
                <a:effectLst>
                  <a:glow rad="127000">
                    <a:schemeClr val="tx1"/>
                  </a:glow>
                </a:effectLst>
                <a:latin typeface="Arial" charset="0"/>
                <a:ea typeface="ＭＳ Ｐゴシック" charset="0"/>
                <a:cs typeface="ＭＳ Ｐゴシック" charset="0"/>
              </a:rPr>
            </a:br>
            <a:r>
              <a:rPr lang="en-US" altLang="zh-CN" sz="3600" baseline="30000" dirty="0">
                <a:effectLst>
                  <a:glow rad="127000">
                    <a:schemeClr val="tx1"/>
                  </a:glow>
                </a:effectLst>
                <a:latin typeface="Arial" charset="0"/>
                <a:ea typeface="ＭＳ Ｐゴシック" charset="0"/>
                <a:cs typeface="ＭＳ Ｐゴシック" charset="0"/>
              </a:rPr>
              <a:t>4</a:t>
            </a:r>
            <a:r>
              <a:rPr lang="en-US" altLang="zh-CN" sz="3600" dirty="0">
                <a:effectLst>
                  <a:glow rad="127000">
                    <a:schemeClr val="tx1"/>
                  </a:glow>
                </a:effectLst>
                <a:latin typeface="Arial" charset="0"/>
                <a:ea typeface="ＭＳ Ｐゴシック" charset="0"/>
                <a:cs typeface="ＭＳ Ｐゴシック" charset="0"/>
              </a:rPr>
              <a:t> </a:t>
            </a:r>
            <a:r>
              <a:rPr lang="zh-CN" altLang="en-US" sz="3600" dirty="0">
                <a:effectLst>
                  <a:glow rad="127000">
                    <a:schemeClr val="tx1"/>
                  </a:glow>
                </a:effectLst>
                <a:latin typeface="Arial" charset="0"/>
                <a:ea typeface="ＭＳ Ｐゴシック" charset="0"/>
                <a:cs typeface="ＭＳ Ｐゴシック" charset="0"/>
              </a:rPr>
              <a:t>战车在街上狂奔，</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在广场上东奔西驰；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它们看起来像火把，</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跑起来像闪电。</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那鸿 </a:t>
            </a:r>
            <a:r>
              <a:rPr lang="en-US" sz="3600" b="1" dirty="0">
                <a:effectLst>
                  <a:glow rad="127000">
                    <a:schemeClr val="tx1"/>
                  </a:glow>
                </a:effectLst>
                <a:latin typeface="Arial" charset="0"/>
                <a:ea typeface="ＭＳ Ｐゴシック" charset="0"/>
                <a:cs typeface="ＭＳ Ｐゴシック" charset="0"/>
              </a:rPr>
              <a:t>2:3-4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527488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2:5-6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亚述王召集他的权臣，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他们跌跌撞撞而来，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急急忙忙走上城墙，</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竖起了防御的挡牌。</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cs typeface="ＭＳ Ｐゴシック" charset="0"/>
              </a:rPr>
              <a:t>6</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河闸都被打开，</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宫殿也给摧毁了。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272165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When Nineveh would be captured its people would try to escape (2:8):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a:t>
                      </a:r>
                      <a:r>
                        <a:rPr kumimoji="0" lang="en-US" sz="2800" b="1" u="none" strike="noStrike" cap="none" normalizeH="0" baseline="0" dirty="0">
                          <a:ln>
                            <a:noFill/>
                          </a:ln>
                          <a:solidFill>
                            <a:schemeClr val="tx1"/>
                          </a:solidFill>
                          <a:effectLst/>
                          <a:latin typeface="Arial"/>
                          <a:cs typeface="Arial"/>
                        </a:rPr>
                        <a:t>Nineveh is like a </a:t>
                      </a:r>
                      <a:r>
                        <a:rPr kumimoji="0" lang="en-US" sz="2800" b="1" u="none" strike="noStrike" cap="none" normalizeH="0" baseline="0" dirty="0">
                          <a:ln>
                            <a:noFill/>
                          </a:ln>
                          <a:solidFill>
                            <a:srgbClr val="0000FF"/>
                          </a:solidFill>
                          <a:effectLst/>
                          <a:latin typeface="Arial"/>
                          <a:cs typeface="Arial"/>
                        </a:rPr>
                        <a:t>leaking water reservoir</a:t>
                      </a:r>
                      <a:r>
                        <a:rPr kumimoji="0" lang="en-US" sz="2800" b="1" u="none" strike="noStrike" cap="none" normalizeH="0" baseline="0" dirty="0">
                          <a:ln>
                            <a:noFill/>
                          </a:ln>
                          <a:effectLst/>
                          <a:latin typeface="Arial"/>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The people are slipping away.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	 'Stop, stop!' someone shouts, but no one even looks back" (NLT).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“Sardanapalus [another name for King Sin-shar-ishkun] sent away his three sons and two daughters with much treasure into Paphlagonia, to the governor of Kattos, the most loyal of his subjects”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a:t>
                      </a: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2.26.8).</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85949405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5. Nineveh would be destroyed by a  </a:t>
                      </a:r>
                      <a:r>
                        <a:rPr kumimoji="0" lang="en-US" sz="2800" b="1" u="none" strike="noStrike" cap="none" normalizeH="0" baseline="0" dirty="0">
                          <a:ln>
                            <a:noFill/>
                          </a:ln>
                          <a:solidFill>
                            <a:srgbClr val="0000FF"/>
                          </a:solidFill>
                          <a:effectLst/>
                          <a:latin typeface="Arial"/>
                          <a:cs typeface="Arial"/>
                        </a:rPr>
                        <a:t>flood</a:t>
                      </a:r>
                      <a:r>
                        <a:rPr kumimoji="0" lang="en-US" sz="2800" b="1" u="none" strike="noStrike" cap="none" normalizeH="0" baseline="0" dirty="0">
                          <a:ln>
                            <a:noFill/>
                          </a:ln>
                          <a:effectLst/>
                          <a:latin typeface="Arial"/>
                          <a:cs typeface="Arial"/>
                        </a:rPr>
                        <a:t> (1:8;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 Nineveh weakened by an unusually heavy &amp; long </a:t>
                      </a:r>
                      <a:r>
                        <a:rPr kumimoji="1" lang="en-US" altLang="ja-JP" sz="2800" b="1" dirty="0">
                          <a:solidFill>
                            <a:srgbClr val="0000FF"/>
                          </a:solidFill>
                          <a:latin typeface="Arial"/>
                          <a:cs typeface="Arial"/>
                        </a:rPr>
                        <a:t>flood of the Tigris</a:t>
                      </a:r>
                      <a:r>
                        <a:rPr kumimoji="1" lang="en-US" altLang="ja-JP" sz="2800" b="1" dirty="0">
                          <a:latin typeface="Arial"/>
                          <a:cs typeface="Arial"/>
                        </a:rPr>
                        <a:t>.  This carried away a huge section of the rampart around</a:t>
                      </a:r>
                      <a:r>
                        <a:rPr kumimoji="1" lang="en-US" altLang="ja-JP" sz="2800" b="1" baseline="0" dirty="0">
                          <a:latin typeface="Arial"/>
                          <a:cs typeface="Arial"/>
                        </a:rPr>
                        <a:t> </a:t>
                      </a:r>
                      <a:r>
                        <a:rPr kumimoji="1" lang="en-US" altLang="ja-JP" sz="2800" b="1" dirty="0">
                          <a:latin typeface="Arial"/>
                          <a:cs typeface="Arial"/>
                        </a:rPr>
                        <a:t>the city, allowing the enemy in. Terrifying thunder (presumably with a storm) accompanied</a:t>
                      </a:r>
                      <a:r>
                        <a:rPr kumimoji="1" lang="en-US" altLang="ja-JP" sz="2800" b="1" baseline="0" dirty="0">
                          <a:latin typeface="Arial"/>
                          <a:cs typeface="Arial"/>
                        </a:rPr>
                        <a:t> the capture</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2.26.9; 2.27.13; Xenophon, </a:t>
                      </a:r>
                      <a:r>
                        <a:rPr kumimoji="0" lang="is-IS" sz="2800" b="1" i="1" u="none" strike="noStrike" cap="none" normalizeH="0" baseline="0" dirty="0">
                          <a:ln>
                            <a:noFill/>
                          </a:ln>
                          <a:effectLst/>
                          <a:latin typeface="Arial"/>
                          <a:cs typeface="Arial"/>
                        </a:rPr>
                        <a:t>Anabasis</a:t>
                      </a:r>
                      <a:r>
                        <a:rPr kumimoji="0" lang="is-IS" sz="2800" b="1" i="0" u="none" strike="noStrike" cap="none" normalizeH="0" baseline="0" dirty="0">
                          <a:ln>
                            <a:noFill/>
                          </a:ln>
                          <a:effectLst/>
                          <a:latin typeface="Arial"/>
                          <a:cs typeface="Arial"/>
                        </a:rPr>
                        <a:t> 3.4.12).</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208383133"/>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0" y="1268760"/>
            <a:ext cx="9144000" cy="5589240"/>
          </a:xfrm>
        </p:spPr>
        <p:txBody>
          <a:bodyPr/>
          <a:lstStyle/>
          <a:p>
            <a:pPr algn="r" eaLnBrk="1" hangingPunct="1">
              <a:buFontTx/>
              <a:buNone/>
              <a:defRPr/>
            </a:pPr>
            <a:r>
              <a:rPr lang="en-US" dirty="0">
                <a:effectLst>
                  <a:glow rad="215900">
                    <a:schemeClr val="bg2"/>
                  </a:glow>
                </a:effectLst>
                <a:latin typeface="Arial" charset="0"/>
                <a:ea typeface="ＭＳ Ｐゴシック" charset="0"/>
                <a:cs typeface="Times New Roman" charset="0"/>
              </a:rPr>
              <a:t>	</a:t>
            </a:r>
            <a:r>
              <a:rPr lang="ru-RU" altLang="ja-JP" i="1" dirty="0">
                <a:effectLst>
                  <a:glow rad="215900">
                    <a:schemeClr val="bg2"/>
                  </a:glow>
                </a:effectLst>
                <a:latin typeface="Arial" charset="0"/>
                <a:ea typeface="ＭＳ Ｐゴシック" charset="0"/>
                <a:cs typeface="Times New Roman" charset="0"/>
              </a:rPr>
              <a:t>"</a:t>
            </a:r>
            <a:r>
              <a:rPr lang="en-US" i="1" dirty="0">
                <a:effectLst>
                  <a:glow rad="215900">
                    <a:schemeClr val="bg2"/>
                  </a:glow>
                </a:effectLst>
                <a:latin typeface="Arial" charset="0"/>
                <a:ea typeface="ＭＳ Ｐゴシック" charset="0"/>
                <a:cs typeface="Times New Roman" charset="0"/>
              </a:rPr>
              <a:t>And He will stretch out His hand against the north and destroy Assyria, and He will make Nineveh a desolation, parched like the wilderness</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a:t>
            </a:r>
            <a:br>
              <a:rPr lang="en-US" dirty="0">
                <a:effectLst>
                  <a:glow rad="215900">
                    <a:schemeClr val="bg2"/>
                  </a:glow>
                </a:effectLst>
                <a:latin typeface="Arial" charset="0"/>
                <a:ea typeface="ＭＳ Ｐゴシック" charset="0"/>
                <a:cs typeface="Times New Roman" charset="0"/>
              </a:rPr>
            </a:br>
            <a:r>
              <a:rPr lang="en-US" dirty="0">
                <a:effectLst>
                  <a:glow rad="215900">
                    <a:schemeClr val="bg2"/>
                  </a:glow>
                </a:effectLst>
                <a:latin typeface="Arial" charset="0"/>
                <a:ea typeface="ＭＳ Ｐゴシック" charset="0"/>
                <a:cs typeface="Times New Roman" charset="0"/>
              </a:rPr>
              <a:t>(Zeph. 2:13)</a:t>
            </a:r>
            <a:endParaRPr lang="en-US" u="sng" dirty="0">
              <a:effectLst>
                <a:glow rad="215900">
                  <a:schemeClr val="bg2"/>
                </a:glow>
              </a:effectLst>
              <a:latin typeface="Arial" charset="0"/>
              <a:ea typeface="ＭＳ Ｐゴシック" charset="0"/>
              <a:cs typeface="Times New Roman" charset="0"/>
            </a:endParaRPr>
          </a:p>
          <a:p>
            <a:pPr eaLnBrk="1" hangingPunct="1">
              <a:buFontTx/>
              <a:buNone/>
              <a:defRPr/>
            </a:pPr>
            <a:r>
              <a:rPr lang="en-US" dirty="0">
                <a:effectLst>
                  <a:glow rad="215900">
                    <a:schemeClr val="bg2"/>
                  </a:glow>
                </a:effectLst>
                <a:latin typeface="Arial" charset="0"/>
                <a:ea typeface="ＭＳ Ｐゴシック" charset="0"/>
                <a:cs typeface="Times New Roman" charset="0"/>
              </a:rPr>
              <a:t> </a:t>
            </a:r>
          </a:p>
          <a:p>
            <a:pPr eaLnBrk="1" hangingPunct="1">
              <a:defRPr/>
            </a:pPr>
            <a:r>
              <a:rPr lang="en-US" dirty="0">
                <a:effectLst>
                  <a:glow rad="215900">
                    <a:schemeClr val="bg2"/>
                  </a:glow>
                </a:effectLst>
                <a:latin typeface="Arial" charset="0"/>
                <a:ea typeface="ＭＳ Ｐゴシック" charset="0"/>
                <a:cs typeface="Times New Roman" charset="0"/>
              </a:rPr>
              <a:t>The prophesied destruction of Nineveh (Zeph. 2:13), the capital of Assyria in what is now Iraq, fell in 612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into the hands of the neighboring Babylonians, with the whole empire taken by 605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The prediction that God would leave Nineveh </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dry as a desert</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is remarkable in view of the fame of the city</a:t>
            </a:r>
            <a:r>
              <a:rPr lang="uk-UA"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s great irrigation system.</a:t>
            </a:r>
          </a:p>
        </p:txBody>
      </p:sp>
      <p:sp>
        <p:nvSpPr>
          <p:cNvPr id="72707" name="Title 2"/>
          <p:cNvSpPr>
            <a:spLocks noGrp="1"/>
          </p:cNvSpPr>
          <p:nvPr>
            <p:ph type="title"/>
          </p:nvPr>
        </p:nvSpPr>
        <p:spPr>
          <a:xfrm>
            <a:off x="0" y="404664"/>
            <a:ext cx="9144000" cy="685800"/>
          </a:xfrm>
        </p:spPr>
        <p:txBody>
          <a:bodyPr/>
          <a:lstStyle/>
          <a:p>
            <a:pPr>
              <a:defRPr/>
            </a:pPr>
            <a:r>
              <a:rPr lang="en-US" dirty="0">
                <a:effectLst>
                  <a:glow rad="215900">
                    <a:schemeClr val="bg2"/>
                  </a:glow>
                </a:effectLst>
                <a:latin typeface="Arial" charset="0"/>
                <a:ea typeface="ＭＳ Ｐゴシック" charset="0"/>
                <a:cs typeface="ＭＳ Ｐゴシック" charset="0"/>
              </a:rPr>
              <a:t>Nineveh</a:t>
            </a:r>
            <a:r>
              <a:rPr lang="uk-UA" altLang="ja-JP" dirty="0">
                <a:effectLst>
                  <a:glow rad="215900">
                    <a:schemeClr val="bg2"/>
                  </a:glow>
                </a:effectLst>
                <a:latin typeface="Arial" charset="0"/>
                <a:ea typeface="ＭＳ Ｐゴシック" charset="0"/>
                <a:cs typeface="ＭＳ Ｐゴシック" charset="0"/>
              </a:rPr>
              <a:t>'</a:t>
            </a:r>
            <a:r>
              <a:rPr lang="en-US" dirty="0">
                <a:effectLst>
                  <a:glow rad="215900">
                    <a:schemeClr val="bg2"/>
                  </a:glow>
                </a:effectLst>
                <a:latin typeface="Arial" charset="0"/>
                <a:ea typeface="ＭＳ Ｐゴシック" charset="0"/>
                <a:cs typeface="ＭＳ Ｐゴシック" charset="0"/>
              </a:rPr>
              <a:t>s Water System Destroyed </a:t>
            </a: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215900">
                    <a:srgbClr val="000000"/>
                  </a:glow>
                </a:effectLst>
                <a:uLnTx/>
                <a:uFillTx/>
                <a:latin typeface="Arial" charset="0"/>
                <a:ea typeface="ＭＳ Ｐゴシック" charset="0"/>
                <a:cs typeface="Arial" charset="0"/>
              </a:rPr>
              <a:t>637</a:t>
            </a:r>
          </a:p>
        </p:txBody>
      </p:sp>
    </p:spTree>
    <p:extLst>
      <p:ext uri="{BB962C8B-B14F-4D97-AF65-F5344CB8AC3E}">
        <p14:creationId xmlns:p14="http://schemas.microsoft.com/office/powerpoint/2010/main" val="2230198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Plundering and pillaging would accompany the overthrow of the city (2:9-10).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According to the Babylonian Chronicle, “Great quantities of spoil from the city, beyond counting, they carried off. The city [they turned] into a mound and ruin heap”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712018775"/>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4"/>
          <p:cNvSpPr txBox="1">
            <a:spLocks noChangeArrowheads="1"/>
          </p:cNvSpPr>
          <p:nvPr/>
        </p:nvSpPr>
        <p:spPr bwMode="auto">
          <a:xfrm>
            <a:off x="114300" y="981075"/>
            <a:ext cx="8850313" cy="351472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50000"/>
              </a:lnSpc>
              <a:spcBef>
                <a:spcPct val="50000"/>
              </a:spcBef>
              <a:spcAft>
                <a:spcPct val="0"/>
              </a:spcAft>
              <a:buClrTx/>
              <a:buSzTx/>
              <a:buFontTx/>
              <a:buNone/>
              <a:tabLst/>
              <a:defRPr/>
            </a:pPr>
            <a:endParaRPr kumimoji="1" lang="en-US" altLang="ja-JP" sz="2000" b="1" i="0" u="none" strike="noStrike" kern="1200" cap="none" spc="0" normalizeH="0" baseline="0" noProof="0">
              <a:ln>
                <a:noFill/>
              </a:ln>
              <a:solidFill>
                <a:srgbClr val="FFFFFF"/>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a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耶和华向他的敌人施报，如大自然毁坏的力量</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(1:2-10</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b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耶和华必释放犹大，必毁灭尼尼微（</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1:11-15</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c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生动的描述如何攻击尼尼微（</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2:1-10</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00"/>
                </a:solidFill>
                <a:effectLst/>
                <a:uLnTx/>
                <a:uFillTx/>
                <a:latin typeface="Arial" charset="0"/>
                <a:ea typeface="MS PGothic" charset="0"/>
                <a:cs typeface="宋体" charset="0"/>
              </a:rPr>
              <a:t>d </a:t>
            </a:r>
            <a:r>
              <a:rPr kumimoji="1" lang="zh-CN" altLang="en-GB" sz="2400" b="1" i="0" u="none" strike="noStrike" kern="1200" cap="none" spc="0" normalizeH="0" baseline="0" noProof="0">
                <a:ln>
                  <a:noFill/>
                </a:ln>
                <a:solidFill>
                  <a:srgbClr val="FFFF00"/>
                </a:solidFill>
                <a:effectLst/>
                <a:uLnTx/>
                <a:uFillTx/>
                <a:latin typeface="Arial" charset="0"/>
                <a:ea typeface="MS PGothic" charset="0"/>
                <a:cs typeface="宋体" charset="0"/>
              </a:rPr>
              <a:t>哀悼尼尼微的沦陷　（</a:t>
            </a:r>
            <a:r>
              <a:rPr kumimoji="1" lang="en-GB" altLang="zh-CN" sz="2400" b="1" i="0" u="none" strike="noStrike" kern="1200" cap="none" spc="0" normalizeH="0" baseline="0" noProof="0">
                <a:ln>
                  <a:noFill/>
                </a:ln>
                <a:solidFill>
                  <a:srgbClr val="FFFF00"/>
                </a:solidFill>
                <a:effectLst/>
                <a:uLnTx/>
                <a:uFillTx/>
                <a:latin typeface="Arial" charset="0"/>
                <a:ea typeface="MS PGothic" charset="0"/>
                <a:cs typeface="宋体" charset="0"/>
              </a:rPr>
              <a:t>2:11-13</a:t>
            </a:r>
            <a:r>
              <a:rPr kumimoji="1" lang="zh-CN" altLang="en-GB" sz="2400" b="1" i="0" u="none" strike="noStrike" kern="1200" cap="none" spc="0" normalizeH="0" baseline="0" noProof="0">
                <a:ln>
                  <a:noFill/>
                </a:ln>
                <a:solidFill>
                  <a:srgbClr val="FFFF00"/>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c’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生动的描述尼尼微如何被抢夺（</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3:1-7</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b’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尼尼微必被毁灭，如底比斯那样脆弱（</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3:8-13</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a’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尼尼微被有如大自然毁坏的力量摧毁。（</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3:14-19</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endParaRPr kumimoji="1" lang="en-US" altLang="ja-JP" sz="2400" b="1" i="0" u="none" strike="noStrike" kern="1200" cap="none" spc="0" normalizeH="0" baseline="0" noProof="0">
              <a:ln>
                <a:noFill/>
              </a:ln>
              <a:solidFill>
                <a:srgbClr val="FFFFFF"/>
              </a:solidFill>
              <a:effectLst/>
              <a:uLnTx/>
              <a:uFillTx/>
              <a:latin typeface="Times New Roman" charset="0"/>
              <a:ea typeface="MS PGothic" charset="0"/>
            </a:endParaRPr>
          </a:p>
          <a:p>
            <a:pPr marL="0" marR="0" lvl="0" indent="0" algn="l" defTabSz="914400" rtl="0" eaLnBrk="1" fontAlgn="base" latinLnBrk="0" hangingPunct="1">
              <a:lnSpc>
                <a:spcPct val="50000"/>
              </a:lnSpc>
              <a:spcBef>
                <a:spcPct val="3000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charset="0"/>
                <a:ea typeface="MS PGothic" charset="0"/>
              </a:rPr>
              <a:t> </a:t>
            </a:r>
          </a:p>
        </p:txBody>
      </p:sp>
      <p:sp>
        <p:nvSpPr>
          <p:cNvPr id="190466" name="Text Box 5"/>
          <p:cNvSpPr txBox="1">
            <a:spLocks noChangeArrowheads="1"/>
          </p:cNvSpPr>
          <p:nvPr/>
        </p:nvSpPr>
        <p:spPr bwMode="auto">
          <a:xfrm>
            <a:off x="2771775" y="5589588"/>
            <a:ext cx="601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摘自多尔希，</a:t>
            </a:r>
            <a:r>
              <a:rPr kumimoji="1" lang="zh-CN" altLang="en-US" sz="1400" b="1" i="1" u="none" strike="noStrike" kern="1200" cap="none" spc="0" normalizeH="0" baseline="0" noProof="0">
                <a:ln>
                  <a:noFill/>
                </a:ln>
                <a:solidFill>
                  <a:srgbClr val="FFFFFF"/>
                </a:solidFill>
                <a:effectLst/>
                <a:uLnTx/>
                <a:uFillTx/>
                <a:latin typeface="Times New Roman" charset="0"/>
                <a:ea typeface="MS PGothic" charset="0"/>
              </a:rPr>
              <a:t>约中之钥</a:t>
            </a:r>
            <a:r>
              <a:rPr kumimoji="1" lang="en-US" altLang="zh-CN" sz="1400" b="1" i="1" u="none" strike="noStrike" kern="1200" cap="none" spc="0" normalizeH="0" baseline="0" noProof="0">
                <a:ln>
                  <a:noFill/>
                </a:ln>
                <a:solidFill>
                  <a:srgbClr val="FFFFFF"/>
                </a:solidFill>
                <a:effectLst/>
                <a:uLnTx/>
                <a:uFillTx/>
                <a:latin typeface="Times New Roman" charset="0"/>
                <a:ea typeface="MS PGothic" charset="0"/>
              </a:rPr>
              <a:t>:</a:t>
            </a:r>
            <a:r>
              <a:rPr kumimoji="1" lang="zh-CN" altLang="en-US" sz="1400" b="1" i="1" u="none" strike="noStrike" kern="1200" cap="none" spc="0" normalizeH="0" baseline="0" noProof="0">
                <a:ln>
                  <a:noFill/>
                </a:ln>
                <a:solidFill>
                  <a:srgbClr val="FFFFFF"/>
                </a:solidFill>
                <a:effectLst/>
                <a:uLnTx/>
                <a:uFillTx/>
                <a:latin typeface="Times New Roman" charset="0"/>
                <a:ea typeface="MS PGothic" charset="0"/>
              </a:rPr>
              <a:t>旧约文学结构</a:t>
            </a: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 (</a:t>
            </a: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香港</a:t>
            </a:r>
            <a:r>
              <a:rPr kumimoji="1" lang="en-US" altLang="zh-CN" sz="1400" b="1" i="0" u="none" strike="noStrike" kern="1200" cap="none" spc="0" normalizeH="0" baseline="0" noProof="0">
                <a:ln>
                  <a:noFill/>
                </a:ln>
                <a:solidFill>
                  <a:srgbClr val="FFFFFF"/>
                </a:solidFill>
                <a:effectLst/>
                <a:uLnTx/>
                <a:uFillTx/>
                <a:latin typeface="Times New Roman" charset="0"/>
                <a:ea typeface="MS PGothic" charset="0"/>
              </a:rPr>
              <a:t>:</a:t>
            </a: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汉语圣经协会出版社，</a:t>
            </a:r>
            <a:r>
              <a:rPr kumimoji="1" lang="en-US" altLang="zh-CN" sz="1400" b="1" i="0" u="none" strike="noStrike" kern="1200" cap="none" spc="0" normalizeH="0" baseline="0" noProof="0">
                <a:ln>
                  <a:noFill/>
                </a:ln>
                <a:solidFill>
                  <a:srgbClr val="FFFFFF"/>
                </a:solidFill>
                <a:effectLst/>
                <a:uLnTx/>
                <a:uFillTx/>
                <a:latin typeface="Times New Roman" charset="0"/>
                <a:ea typeface="MS PGothic" charset="0"/>
              </a:rPr>
              <a:t>2009</a:t>
            </a: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a:t>
            </a:r>
          </a:p>
        </p:txBody>
      </p:sp>
      <p:sp>
        <p:nvSpPr>
          <p:cNvPr id="190467" name="Text Box 6"/>
          <p:cNvSpPr txBox="1">
            <a:spLocks noChangeArrowheads="1"/>
          </p:cNvSpPr>
          <p:nvPr/>
        </p:nvSpPr>
        <p:spPr bwMode="auto">
          <a:xfrm>
            <a:off x="304800" y="621665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1" u="none" strike="noStrike" kern="1200" cap="none" spc="0" normalizeH="0" baseline="0" noProof="0">
                <a:ln>
                  <a:noFill/>
                </a:ln>
                <a:solidFill>
                  <a:srgbClr val="FFFFFF"/>
                </a:solidFill>
                <a:effectLst/>
                <a:uLnTx/>
                <a:uFillTx/>
                <a:latin typeface="Times New Roman" charset="0"/>
                <a:ea typeface="MS PGothic" charset="0"/>
              </a:rPr>
              <a:t>多尔希透露看哀悼尼尼微的沦陷过重于“狮子坑”，把它翻入此书的中间，加强了尼尼微沦陷的必定性</a:t>
            </a:r>
            <a:r>
              <a:rPr kumimoji="1" lang="en-US" altLang="ja-JP" sz="1800" b="1" i="1" u="none" strike="noStrike" kern="1200" cap="none" spc="0" normalizeH="0" baseline="0" noProof="0">
                <a:ln>
                  <a:noFill/>
                </a:ln>
                <a:solidFill>
                  <a:srgbClr val="FFFFFF"/>
                </a:solidFill>
                <a:effectLst/>
                <a:uLnTx/>
                <a:uFillTx/>
                <a:latin typeface="Times New Roman" charset="0"/>
                <a:ea typeface="MS PGothic" charset="0"/>
              </a:rPr>
              <a:t>Nineveh’s fall.</a:t>
            </a:r>
          </a:p>
        </p:txBody>
      </p:sp>
      <p:sp>
        <p:nvSpPr>
          <p:cNvPr id="48135" name="Rectangle 7"/>
          <p:cNvSpPr>
            <a:spLocks noGrp="1" noChangeArrowheads="1"/>
          </p:cNvSpPr>
          <p:nvPr>
            <p:ph type="title" idx="4294967295"/>
          </p:nvPr>
        </p:nvSpPr>
        <p:spPr>
          <a:xfrm>
            <a:off x="533400" y="304800"/>
            <a:ext cx="8229600" cy="519113"/>
          </a:xfrm>
        </p:spPr>
        <p:txBody>
          <a:bodyPr anchor="t">
            <a:spAutoFit/>
          </a:bodyPr>
          <a:lstStyle/>
          <a:p>
            <a:pPr eaLnBrk="1" hangingPunct="1"/>
            <a:r>
              <a:rPr kumimoji="1" lang="zh-CN" altLang="en-US" sz="2800" b="1">
                <a:solidFill>
                  <a:schemeClr val="tx1"/>
                </a:solidFill>
                <a:latin typeface="Copperplate Gothic Light" charset="0"/>
                <a:ea typeface="ＭＳ Ｐゴシック" charset="0"/>
                <a:cs typeface="ＭＳ Ｐゴシック" charset="0"/>
              </a:rPr>
              <a:t>那鸿述的</a:t>
            </a:r>
            <a:r>
              <a:rPr kumimoji="1" lang="zh-CN" altLang="en-GB" sz="2800" b="1">
                <a:latin typeface="Tahoma" charset="0"/>
                <a:ea typeface="宋体" charset="0"/>
                <a:cs typeface="ＭＳ Ｐゴシック" charset="0"/>
              </a:rPr>
              <a:t>交叉</a:t>
            </a:r>
            <a:r>
              <a:rPr kumimoji="1" lang="zh-CN" altLang="en-GB" sz="2800">
                <a:latin typeface="Tahoma" charset="0"/>
                <a:ea typeface="宋体" charset="0"/>
                <a:cs typeface="ＭＳ Ｐゴシック" charset="0"/>
              </a:rPr>
              <a:t>结构</a:t>
            </a:r>
            <a:endParaRPr kumimoji="1" lang="zh-CN" altLang="en-US" sz="2800">
              <a:latin typeface="Tahoma" charset="0"/>
              <a:ea typeface="宋体" charset="0"/>
              <a:cs typeface="ＭＳ Ｐゴシック" charset="0"/>
            </a:endParaRPr>
          </a:p>
        </p:txBody>
      </p:sp>
    </p:spTree>
    <p:extLst>
      <p:ext uri="{BB962C8B-B14F-4D97-AF65-F5344CB8AC3E}">
        <p14:creationId xmlns:p14="http://schemas.microsoft.com/office/powerpoint/2010/main" val="1545291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en-US" sz="4000" b="1"/>
              <a:t>Lion Imagery (2:11-13)</a:t>
            </a:r>
          </a:p>
        </p:txBody>
      </p:sp>
    </p:spTree>
    <p:extLst>
      <p:ext uri="{BB962C8B-B14F-4D97-AF65-F5344CB8AC3E}">
        <p14:creationId xmlns:p14="http://schemas.microsoft.com/office/powerpoint/2010/main" val="35991239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当亚述人无可救药地</a:t>
            </a:r>
            <a:endParaRPr lang="en-SG" altLang="zh-CN"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回去犯罪的路上时</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(1:8, 14; 2:7),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复兴将会临到犹大</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(1:15; 2:2)</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9924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2:11-13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狮子的洞穴在哪里？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喂养幼狮的地方在哪里？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公狮、母狮和幼狮不受惊吓之处，可以闲游的地方又在哪里呢？</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604966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2:12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5496" y="1124744"/>
            <a:ext cx="8568952" cy="2088232"/>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公狮为幼狮撕碎足够的食物，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为母狮掐死活物；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把猎物塞满了牠的洞，</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把撕碎的填满了牠的穴。</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646288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8568952"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万军之耶和华说：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看哪！我必攻击你，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我要把你的战车焚烧成烟，</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刀剑必吞灭你的幼狮；</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我必从地上除去你的猎物，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你使者的声音也必不再有人听见。</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(2:13).</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3359774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Nineveh would be destroyed by </a:t>
                      </a:r>
                      <a:r>
                        <a:rPr kumimoji="0" lang="en-US" sz="2800" b="1" u="none" strike="noStrike" cap="none" normalizeH="0" baseline="0" dirty="0">
                          <a:ln>
                            <a:noFill/>
                          </a:ln>
                          <a:solidFill>
                            <a:srgbClr val="FF0000"/>
                          </a:solidFill>
                          <a:effectLst/>
                          <a:latin typeface="Arial"/>
                          <a:cs typeface="Arial"/>
                        </a:rPr>
                        <a:t>fire</a:t>
                      </a:r>
                      <a:r>
                        <a:rPr kumimoji="0" lang="en-US" sz="2800" b="1" u="none" strike="noStrike" cap="none" normalizeH="0" baseline="0" dirty="0">
                          <a:ln>
                            <a:noFill/>
                          </a:ln>
                          <a:effectLst/>
                          <a:latin typeface="Arial"/>
                          <a:cs typeface="Arial"/>
                        </a:rPr>
                        <a:t> (1:10; 2:13; 3:15).</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Archaeological excavations at Nineveh have revealed chard wood, charcoal, and ashes. “</a:t>
                      </a:r>
                      <a:r>
                        <a:rPr kumimoji="0" lang="is-IS" sz="2800" b="1" u="none" strike="noStrike" cap="none" normalizeH="0" baseline="0" dirty="0">
                          <a:ln>
                            <a:noFill/>
                          </a:ln>
                          <a:effectLst/>
                          <a:latin typeface="Arial"/>
                          <a:cs typeface="Arial"/>
                        </a:rPr>
                        <a:t>… about 2 inches thick...” </a:t>
                      </a:r>
                      <a:br>
                        <a:rPr kumimoji="0" lang="is-IS" sz="2800" b="1" u="none" strike="noStrike" cap="none" normalizeH="0" baseline="0" dirty="0">
                          <a:ln>
                            <a:noFill/>
                          </a:ln>
                          <a:effectLst/>
                          <a:latin typeface="Arial"/>
                          <a:cs typeface="Arial"/>
                        </a:rPr>
                      </a:br>
                      <a:br>
                        <a:rPr kumimoji="0" lang="is-IS" sz="2800" b="1" u="none" strike="noStrike" cap="none" normalizeH="0" baseline="0" dirty="0">
                          <a:ln>
                            <a:noFill/>
                          </a:ln>
                          <a:effectLst/>
                          <a:latin typeface="Arial"/>
                          <a:cs typeface="Arial"/>
                        </a:rPr>
                      </a:br>
                      <a:r>
                        <a:rPr kumimoji="0" lang="is-IS" sz="2800" b="1" u="none" strike="noStrike" cap="none" normalizeH="0" baseline="0" dirty="0">
                          <a:ln>
                            <a:noFill/>
                          </a:ln>
                          <a:effectLst/>
                          <a:latin typeface="Arial"/>
                          <a:cs typeface="Arial"/>
                        </a:rPr>
                        <a:t>(R. Campbell Thomson and R. W. Hutchinson, </a:t>
                      </a:r>
                      <a:r>
                        <a:rPr kumimoji="0" lang="is-IS" sz="2800" b="1" i="1" u="none" strike="noStrike" cap="none" normalizeH="0" baseline="0" dirty="0">
                          <a:ln>
                            <a:noFill/>
                          </a:ln>
                          <a:effectLst/>
                          <a:latin typeface="Arial"/>
                          <a:cs typeface="Arial"/>
                        </a:rPr>
                        <a:t>A Century of Exploration at Nineveh.</a:t>
                      </a:r>
                      <a:r>
                        <a:rPr kumimoji="0" lang="is-IS" sz="2800" b="1" u="none" strike="noStrike" cap="none" normalizeH="0" baseline="0" dirty="0">
                          <a:ln>
                            <a:noFill/>
                          </a:ln>
                          <a:effectLst/>
                          <a:latin typeface="Arial"/>
                          <a:cs typeface="Arial"/>
                        </a:rPr>
                        <a:t> London: Luzac, pp. 45, 77).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798159297"/>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extLst/>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6156177" y="957074"/>
            <a:ext cx="2987824"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22507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那鸿</a:t>
            </a:r>
            <a:r>
              <a:rPr lang="en-US" sz="8800" dirty="0">
                <a:latin typeface="Arial" charset="0"/>
                <a:ea typeface="Osaka" charset="0"/>
                <a:cs typeface="Arial" charset="0"/>
              </a:rPr>
              <a:t>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95007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这流人血的城，有祸了！</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全城欺诈，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充满劫掠；</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抢夺的事总不止息。</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202211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a:extLst/>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Interior of Sennacherib</a:t>
            </a:r>
            <a:r>
              <a:rPr lang="uk-UA" sz="3600" b="1" i="1" dirty="0">
                <a:solidFill>
                  <a:srgbClr val="FFFFFF"/>
                </a:solidFill>
                <a:effectLst>
                  <a:glow rad="355600">
                    <a:schemeClr val="tx1"/>
                  </a:glow>
                </a:effectLst>
                <a:latin typeface="Arial" charset="0"/>
                <a:ea typeface="ＭＳ Ｐゴシック" charset="0"/>
                <a:cs typeface="Arial" charset="0"/>
              </a:rPr>
              <a:t>'</a:t>
            </a:r>
            <a:r>
              <a:rPr lang="en-US" sz="3600" b="1" i="1" dirty="0">
                <a:solidFill>
                  <a:srgbClr val="FFFFFF"/>
                </a:solidFill>
                <a:effectLst>
                  <a:glow rad="355600">
                    <a:schemeClr val="tx1"/>
                  </a:glow>
                </a:effectLst>
                <a:latin typeface="Arial" charset="0"/>
                <a:ea typeface="ＭＳ Ｐゴシック" charset="0"/>
                <a:cs typeface="Arial" charset="0"/>
              </a:rPr>
              <a:t>s Palace</a:t>
            </a:r>
          </a:p>
        </p:txBody>
      </p:sp>
    </p:spTree>
    <p:extLst>
      <p:ext uri="{BB962C8B-B14F-4D97-AF65-F5344CB8AC3E}">
        <p14:creationId xmlns:p14="http://schemas.microsoft.com/office/powerpoint/2010/main" val="123731761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鞭声飕飕，</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轮声辚辚，</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骏马奔驰，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战车颠簸跳动。</a:t>
            </a:r>
            <a:br>
              <a:rPr lang="zh-CN" altLang="en-US" sz="3600" dirty="0">
                <a:effectLst>
                  <a:glow rad="127000">
                    <a:schemeClr val="tx1"/>
                  </a:glow>
                </a:effectLst>
                <a:latin typeface="Arial" charset="0"/>
                <a:ea typeface="ＭＳ Ｐゴシック" charset="0"/>
                <a:cs typeface="ＭＳ Ｐゴシック" charset="0"/>
              </a:rPr>
            </a:br>
            <a:r>
              <a:rPr lang="en-US" altLang="zh-CN" sz="3600" baseline="30000" dirty="0">
                <a:effectLst>
                  <a:glow rad="127000">
                    <a:schemeClr val="tx1"/>
                  </a:glow>
                </a:effectLst>
                <a:latin typeface="Arial" charset="0"/>
                <a:ea typeface="ＭＳ Ｐゴシック" charset="0"/>
                <a:cs typeface="ＭＳ Ｐゴシック" charset="0"/>
              </a:rPr>
              <a:t>3</a:t>
            </a:r>
            <a:r>
              <a:rPr lang="en-US" altLang="zh-CN" sz="3600" dirty="0">
                <a:effectLst>
                  <a:glow rad="127000">
                    <a:schemeClr val="tx1"/>
                  </a:glow>
                </a:effectLst>
                <a:latin typeface="Arial" charset="0"/>
                <a:ea typeface="ＭＳ Ｐゴシック" charset="0"/>
                <a:cs typeface="ＭＳ Ｐゴシック" charset="0"/>
              </a:rPr>
              <a:t> </a:t>
            </a:r>
            <a:r>
              <a:rPr lang="zh-CN" altLang="en-US" sz="3600" dirty="0">
                <a:effectLst>
                  <a:glow rad="127000">
                    <a:schemeClr val="tx1"/>
                  </a:glow>
                </a:effectLst>
                <a:latin typeface="Arial" charset="0"/>
                <a:ea typeface="ＭＳ Ｐゴシック" charset="0"/>
                <a:cs typeface="ＭＳ Ｐゴシック" charset="0"/>
              </a:rPr>
              <a:t>骑兵腾跃冲锋；</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刀剑烁烁发亮，</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枪矛闪闪生光；</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被杀的人众多，</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死尸成堆；</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尸体无数，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众人都被尸体绊倒。</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那鸿 </a:t>
            </a:r>
            <a:r>
              <a:rPr lang="en-US" sz="3600" b="1" dirty="0">
                <a:effectLst>
                  <a:glow rad="127000">
                    <a:schemeClr val="tx1"/>
                  </a:glow>
                </a:effectLst>
                <a:latin typeface="Arial" charset="0"/>
                <a:ea typeface="ＭＳ Ｐゴシック" charset="0"/>
                <a:cs typeface="ＭＳ Ｐゴシック" charset="0"/>
              </a:rPr>
              <a:t>3:2-3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251374835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Llamsu Guarded Nineveh</a:t>
            </a:r>
            <a:r>
              <a:rPr lang="uk-UA"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Gates</a:t>
            </a: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British Museum</a:t>
            </a:r>
          </a:p>
        </p:txBody>
      </p:sp>
    </p:spTree>
    <p:extLst>
      <p:ext uri="{BB962C8B-B14F-4D97-AF65-F5344CB8AC3E}">
        <p14:creationId xmlns:p14="http://schemas.microsoft.com/office/powerpoint/2010/main" val="15562541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这本书没有任何关于弥赛亚的预言</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但是却透过表述神的</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愤怒和恩典来预表耶稣</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(1:2-8)</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2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The city’s capture would be attended by a great massacre of people (3:3).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“In two battles fought on the plain before the city the rebels defeated the Assyrians</a:t>
                      </a:r>
                      <a:r>
                        <a:rPr kumimoji="0" lang="is-IS" sz="2800" b="1" u="none" strike="noStrike" cap="none" normalizeH="0" baseline="0" dirty="0">
                          <a:ln>
                            <a:noFill/>
                          </a:ln>
                          <a:effectLst/>
                          <a:latin typeface="Arial"/>
                          <a:cs typeface="Arial"/>
                        </a:rPr>
                        <a:t>… So great was the multitude of the slain that the flowing stream, mingled with their blood, changed its color for a considerable distance” </a:t>
                      </a:r>
                      <a:br>
                        <a:rPr kumimoji="0" lang="is-IS" sz="2800" b="1" u="none" strike="noStrike" cap="none" normalizeH="0" baseline="0" dirty="0">
                          <a:ln>
                            <a:noFill/>
                          </a:ln>
                          <a:effectLst/>
                          <a:latin typeface="Arial"/>
                          <a:cs typeface="Arial"/>
                        </a:rPr>
                      </a:br>
                      <a:endParaRPr kumimoji="0" lang="is-I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2.26.6-7).</a:t>
                      </a: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680246615"/>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a:extLst/>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3:4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都因妓女多有淫行，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施邪术的美丽女巫，</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借着她的淫行诱惑列国，</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借着她的邪术欺骗万族。</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487656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Assyrian Chariots Humbled (3:5-7)</a:t>
            </a:r>
          </a:p>
        </p:txBody>
      </p:sp>
    </p:spTree>
    <p:extLst>
      <p:ext uri="{BB962C8B-B14F-4D97-AF65-F5344CB8AC3E}">
        <p14:creationId xmlns:p14="http://schemas.microsoft.com/office/powerpoint/2010/main" val="93946335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Ishtar Gate of the Conquering Babylonians</a:t>
            </a:r>
          </a:p>
        </p:txBody>
      </p:sp>
    </p:spTree>
    <p:extLst>
      <p:ext uri="{BB962C8B-B14F-4D97-AF65-F5344CB8AC3E}">
        <p14:creationId xmlns:p14="http://schemas.microsoft.com/office/powerpoint/2010/main" val="44493446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en-US" b="1" dirty="0">
                <a:effectLst>
                  <a:glow rad="228600">
                    <a:schemeClr val="bg2"/>
                  </a:glow>
                  <a:outerShdw blurRad="38100" dist="38100" dir="2700000" algn="tl">
                    <a:srgbClr val="000000"/>
                  </a:outerShdw>
                </a:effectLst>
              </a:rPr>
              <a:t>The Benefit of Egyptian Chronology</a:t>
            </a: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59987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那鸿 </a:t>
            </a: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3:8-10</a:t>
            </a:r>
          </a:p>
        </p:txBody>
      </p:sp>
    </p:spTree>
    <p:extLst>
      <p:ext uri="{BB962C8B-B14F-4D97-AF65-F5344CB8AC3E}">
        <p14:creationId xmlns:p14="http://schemas.microsoft.com/office/powerpoint/2010/main" val="407988397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89939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Tree>
    <p:extLst>
      <p:ext uri="{BB962C8B-B14F-4D97-AF65-F5344CB8AC3E}">
        <p14:creationId xmlns:p14="http://schemas.microsoft.com/office/powerpoint/2010/main" val="146182047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a:extLst/>
        </p:spPr>
        <p:txBody>
          <a:bodyPr/>
          <a:lstStyle/>
          <a:p>
            <a:pPr>
              <a:defRPr/>
            </a:pPr>
            <a:r>
              <a:rPr lang="en-US" sz="6000" b="1" i="1" dirty="0">
                <a:solidFill>
                  <a:srgbClr val="FFFF00"/>
                </a:solidFill>
                <a:effectLst>
                  <a:glow rad="355600">
                    <a:schemeClr val="tx1"/>
                  </a:glow>
                </a:effectLst>
                <a:latin typeface="Arial" charset="0"/>
                <a:ea typeface="ＭＳ Ｐゴシック" charset="0"/>
                <a:cs typeface="Arial" charset="0"/>
              </a:rPr>
              <a:t>Thebes</a:t>
            </a:r>
            <a:r>
              <a:rPr lang="en-US" sz="6000" b="1" i="1" dirty="0">
                <a:solidFill>
                  <a:srgbClr val="FF0000"/>
                </a:solidFill>
                <a:effectLst>
                  <a:glow rad="355600">
                    <a:schemeClr val="tx1"/>
                  </a:glow>
                </a:effectLst>
                <a:latin typeface="Arial" charset="0"/>
                <a:ea typeface="ＭＳ Ｐゴシック" charset="0"/>
                <a:cs typeface="Arial" charset="0"/>
              </a:rPr>
              <a:t> </a:t>
            </a:r>
            <a:br>
              <a:rPr lang="en-US" sz="3200" b="1" i="1" dirty="0">
                <a:solidFill>
                  <a:srgbClr val="FFFFFF"/>
                </a:solidFill>
                <a:effectLst>
                  <a:glow rad="355600">
                    <a:schemeClr val="tx1"/>
                  </a:glow>
                </a:effectLst>
                <a:latin typeface="Arial" charset="0"/>
                <a:ea typeface="ＭＳ Ｐゴシック" charset="0"/>
                <a:cs typeface="Arial" charset="0"/>
              </a:rPr>
            </a:br>
            <a:r>
              <a:rPr lang="en-US" sz="3200" b="1" i="1" dirty="0">
                <a:solidFill>
                  <a:srgbClr val="FFFFFF"/>
                </a:solidFill>
                <a:effectLst>
                  <a:glow rad="355600">
                    <a:schemeClr val="tx1"/>
                  </a:glow>
                </a:effectLst>
                <a:latin typeface="Arial" charset="0"/>
                <a:ea typeface="ＭＳ Ｐゴシック" charset="0"/>
                <a:cs typeface="Arial" charset="0"/>
              </a:rPr>
              <a:t>Conquered again by Alexander in 335 BC</a:t>
            </a: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3113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 The Assyrian fortresses surrounding the city would be easily captured (3:12)</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en-US" altLang="ja-JP" sz="2800" b="1" dirty="0">
                          <a:latin typeface="Arial"/>
                          <a:cs typeface="Arial"/>
                        </a:rPr>
                        <a:t>According to the Babylonian Chronicle the fortified towns in Nineveh’s environs begin to fall in 614 BC, including Tabris, present-day Sharis-Khan, a few miles northwest of Nineveh.</a:t>
                      </a: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509546049"/>
      </p:ext>
    </p:extLst>
  </p:cSld>
  <p:clrMapOvr>
    <a:overrideClrMapping bg1="lt1" tx1="dk1" bg2="lt2" tx2="dk2" accent1="accent1" accent2="accent2" accent3="accent3" accent4="accent4" accent5="accent5" accent6="accent6" hlink="hlink" folHlink="folHlink"/>
  </p:clrMapOvr>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MS PGothic"/>
        <a:cs typeface="MS PGothic"/>
      </a:majorFont>
      <a:minorFont>
        <a:latin typeface="Times New Roman"/>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_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2665</TotalTime>
  <Words>7706</Words>
  <Application>Microsoft Macintosh PowerPoint</Application>
  <PresentationFormat>On-screen Show (4:3)</PresentationFormat>
  <Paragraphs>1294</Paragraphs>
  <Slides>155</Slides>
  <Notes>129</Notes>
  <HiddenSlides>77</HiddenSlides>
  <MMClips>0</MMClips>
  <ScaleCrop>false</ScaleCrop>
  <HeadingPairs>
    <vt:vector size="6" baseType="variant">
      <vt:variant>
        <vt:lpstr>Fonts Used</vt:lpstr>
      </vt:variant>
      <vt:variant>
        <vt:i4>19</vt:i4>
      </vt:variant>
      <vt:variant>
        <vt:lpstr>Theme</vt:lpstr>
      </vt:variant>
      <vt:variant>
        <vt:i4>32</vt:i4>
      </vt:variant>
      <vt:variant>
        <vt:lpstr>Slide Titles</vt:lpstr>
      </vt:variant>
      <vt:variant>
        <vt:i4>155</vt:i4>
      </vt:variant>
    </vt:vector>
  </HeadingPairs>
  <TitlesOfParts>
    <vt:vector size="206" baseType="lpstr">
      <vt:lpstr>Aril</vt:lpstr>
      <vt:lpstr>MS PGothic</vt:lpstr>
      <vt:lpstr>SimHei</vt:lpstr>
      <vt:lpstr>宋体</vt:lpstr>
      <vt:lpstr>宋体</vt:lpstr>
      <vt:lpstr>Arial</vt:lpstr>
      <vt:lpstr>Book Antiqua</vt:lpstr>
      <vt:lpstr>Calibri</vt:lpstr>
      <vt:lpstr>Comic Sans MS</vt:lpstr>
      <vt:lpstr>Copperplate Gothic Light</vt:lpstr>
      <vt:lpstr>Helvetica</vt:lpstr>
      <vt:lpstr>Monotype Sorts</vt:lpstr>
      <vt:lpstr>Tahoma</vt:lpstr>
      <vt:lpstr>Times</vt:lpstr>
      <vt:lpstr>Times New Roman</vt:lpstr>
      <vt:lpstr>Trebuchet MS</vt:lpstr>
      <vt:lpstr>Tw Cen MT</vt:lpstr>
      <vt:lpstr>Wingdings</vt:lpstr>
      <vt:lpstr>Wingdings 2</vt:lpstr>
      <vt:lpstr>MEADOW</vt:lpstr>
      <vt:lpstr>1_Slit</vt:lpstr>
      <vt:lpstr>49_Blank Presentation</vt:lpstr>
      <vt:lpstr>1_Office Theme</vt:lpstr>
      <vt:lpstr>1_untitled 1</vt:lpstr>
      <vt:lpstr>6_Slit</vt:lpstr>
      <vt:lpstr>Median</vt:lpstr>
      <vt:lpstr>1_Blue Horizon</vt:lpstr>
      <vt:lpstr>50_Blank Presentation</vt:lpstr>
      <vt:lpstr>2_Office Theme</vt:lpstr>
      <vt:lpstr>1_Median</vt:lpstr>
      <vt:lpstr>51_Blank Presentation</vt:lpstr>
      <vt:lpstr>Slit</vt:lpstr>
      <vt:lpstr>1_Desk Lamp</vt:lpstr>
      <vt:lpstr>2_Default Design</vt:lpstr>
      <vt:lpstr>3_Default Design</vt:lpstr>
      <vt:lpstr>4_Default Design</vt:lpstr>
      <vt:lpstr>Radar</vt:lpstr>
      <vt:lpstr>2_Pulse</vt:lpstr>
      <vt:lpstr>Default Design</vt:lpstr>
      <vt:lpstr>Blank Presentation</vt:lpstr>
      <vt:lpstr>6_Default Design</vt:lpstr>
      <vt:lpstr>2_Slit</vt:lpstr>
      <vt:lpstr>9_Default Design</vt:lpstr>
      <vt:lpstr>2_Radar</vt:lpstr>
      <vt:lpstr>Orbit</vt:lpstr>
      <vt:lpstr>Compass</vt:lpstr>
      <vt:lpstr>24_Office Theme</vt:lpstr>
      <vt:lpstr>27_Default Design</vt:lpstr>
      <vt:lpstr>Glint</vt:lpstr>
      <vt:lpstr>22_Default Design</vt:lpstr>
      <vt:lpstr>5_Orbit</vt:lpstr>
      <vt:lpstr>Book of 那鸿</vt:lpstr>
      <vt:lpstr>关键字</vt:lpstr>
      <vt:lpstr>主题</vt:lpstr>
      <vt:lpstr>关键节</vt:lpstr>
      <vt:lpstr>那鸿书 国度宣言</vt:lpstr>
      <vt:lpstr>那鸿书 信息声明</vt:lpstr>
      <vt:lpstr>圣约</vt:lpstr>
      <vt:lpstr>救赎</vt:lpstr>
      <vt:lpstr>弥赛亚</vt:lpstr>
      <vt:lpstr>图表 </vt:lpstr>
      <vt:lpstr>Barry Huddleston,  The Acrostic Summarized Bible 圣经总意离合诗集 (Grand Rapids: Baker, 1992)</vt:lpstr>
      <vt:lpstr>作个有耐心的人 </vt:lpstr>
      <vt:lpstr>我们通常会对 神的忍耐 有什么误解?</vt:lpstr>
      <vt:lpstr>约拿书与那鸿书的对比</vt:lpstr>
      <vt:lpstr>100 年后…</vt:lpstr>
      <vt:lpstr>Barry Huddleston,  The Acrostic Summarized Bible 圣经总意离合诗集 (Grand Rapids: Baker, 1992)</vt:lpstr>
      <vt:lpstr>II. 神会审判恶人并且 在将来拯救义人。</vt:lpstr>
      <vt:lpstr>主旨</vt:lpstr>
      <vt:lpstr>你在等什么?</vt:lpstr>
      <vt:lpstr>Black</vt:lpstr>
      <vt:lpstr>大纲</vt:lpstr>
      <vt:lpstr>PowerPoint Presentation</vt:lpstr>
      <vt:lpstr>尼尼微城</vt:lpstr>
      <vt:lpstr>作个有耐心的人 </vt:lpstr>
      <vt:lpstr>续集</vt:lpstr>
      <vt:lpstr>Major Messages, Minor Prophets</vt:lpstr>
      <vt:lpstr>Be...</vt:lpstr>
      <vt:lpstr>约拿  God's Reluctant Prophet</vt:lpstr>
      <vt:lpstr>约拿  Wicked Nineveh</vt:lpstr>
      <vt:lpstr>约拿 Amazing Repentance of Nineveh</vt:lpstr>
      <vt:lpstr>约拿  Waiting for Judgment</vt:lpstr>
      <vt:lpstr>A Prophetic Word for a Day of Military Might</vt:lpstr>
      <vt:lpstr>PowerPoint Presentation</vt:lpstr>
      <vt:lpstr>约拿与那鸿的对比</vt:lpstr>
      <vt:lpstr>约拿与那鸿的对比</vt:lpstr>
      <vt:lpstr>那鸿的日子</vt:lpstr>
      <vt:lpstr>OT Prophets &amp; Kings</vt:lpstr>
      <vt:lpstr>The Assyrian Threat</vt:lpstr>
      <vt:lpstr>What would God do with short-lived repentance?</vt:lpstr>
      <vt:lpstr>The Incredible Patience of God</vt:lpstr>
      <vt:lpstr>我们通常会对 神的忍耐 有什么误解?</vt:lpstr>
      <vt:lpstr>约拿书的续集</vt:lpstr>
      <vt:lpstr>100 年后…</vt:lpstr>
      <vt:lpstr>今日的以色列 (国家航空和宇宙航行局 )</vt:lpstr>
      <vt:lpstr>迦基米施之役 (主前609年)</vt:lpstr>
      <vt:lpstr>那鸿</vt:lpstr>
      <vt:lpstr>Barry Huddleston,  The Acrostic Summarized Bible 圣经总意离合诗集 (Grand Rapids: Baker, 1992)</vt:lpstr>
      <vt:lpstr>图表 </vt:lpstr>
      <vt:lpstr>Slides on  那鸿 1</vt:lpstr>
      <vt:lpstr>那鸿 1:1 (CNV)</vt:lpstr>
      <vt:lpstr>作者</vt:lpstr>
      <vt:lpstr>Potential Hometown Locations of 那鸿</vt:lpstr>
      <vt:lpstr>对象</vt:lpstr>
      <vt:lpstr>神是公正的: 那鸿1:2-3</vt:lpstr>
      <vt:lpstr>God is All Powerful: 那鸿1:4</vt:lpstr>
      <vt:lpstr>God is All Powerful: 那鸿1:5-6</vt:lpstr>
      <vt:lpstr>God is Good: 那鸿1:7</vt:lpstr>
      <vt:lpstr>Assyrian Chariots</vt:lpstr>
      <vt:lpstr>God is Good: 那鸿1:8</vt:lpstr>
      <vt:lpstr>“洪水"</vt:lpstr>
      <vt:lpstr>“尼尼微人哪， 你们对耶和华还有甚么企图？ 他必尽行毁灭；患难必不再次来临。 10 他们像缠结着的荆棘， 像喝醉了的酒徒， 又像枯干的禾秸，全都被吞灭了。”  (那鸿 1:9-10 CNV).</vt:lpstr>
      <vt:lpstr>亚述的毁灭应允了那鸿的预言</vt:lpstr>
      <vt:lpstr>那鸿's Prophecies Happened</vt:lpstr>
      <vt:lpstr>那鸿's Prophecies Happened</vt:lpstr>
      <vt:lpstr>“看哪！那传报佳音、宣告和平之人的脚， 已经站在山上，说： 犹大啊！守你的节期， 还你的愿吧！ 因为那奸恶的人永不会再从你中间经过； 他已被彻底除灭了。”  (那鸿 1:15 CNV).</vt:lpstr>
      <vt:lpstr>那鸿书的神学</vt:lpstr>
      <vt:lpstr>那鸿书里的神学</vt:lpstr>
      <vt:lpstr>难题:统一性</vt:lpstr>
      <vt:lpstr>图表 </vt:lpstr>
      <vt:lpstr>Slides on  那鸿 2</vt:lpstr>
      <vt:lpstr>“尼尼微啊！ 那分散邦国的必上来攻 击你，你要固守堡垒， 严防要道，束紧你的腰， 大大增强你的力量。 2 然而，耶和华必恢复雅各的光荣， 好象以色列的光荣一样； 因为劫掠的人曾把他们劫掠一空， 又把他们的葡萄 枝子毁坏了。”  (那鸿 2:1-2 CNV).</vt:lpstr>
      <vt:lpstr>“他勇士的盾牌是红的， 战士的衣服是朱红的。 在他预备出击的时候， 战车的钢铁闪烁如火， 骑兵疾驰。 4 战车在街上狂奔， 在广场上东奔西驰； 它们看起来像火把， 跑起来像闪电。”  (那鸿 2:3-4 CNV).</vt:lpstr>
      <vt:lpstr>那鸿 2:5-6 (CNV)</vt:lpstr>
      <vt:lpstr>那鸿's Prophecies Happened</vt:lpstr>
      <vt:lpstr>那鸿's Prophecies Happened</vt:lpstr>
      <vt:lpstr>Nineveh's Water System Destroyed </vt:lpstr>
      <vt:lpstr>那鸿's Prophecies Happened</vt:lpstr>
      <vt:lpstr>那鸿述的交叉结构</vt:lpstr>
      <vt:lpstr>Lion Imagery (2:11-13)</vt:lpstr>
      <vt:lpstr>那鸿 2:11-13 (CNV)</vt:lpstr>
      <vt:lpstr>那鸿 2:12 (CNV)</vt:lpstr>
      <vt:lpstr>那鸿 2:13 (CNV)</vt:lpstr>
      <vt:lpstr>那鸿's Prophecies Happened</vt:lpstr>
      <vt:lpstr>图表 </vt:lpstr>
      <vt:lpstr>Slides on  那鸿 3</vt:lpstr>
      <vt:lpstr>那鸿 3:1 (CNV)</vt:lpstr>
      <vt:lpstr>尼尼微 Interior of Sennacherib's Palace</vt:lpstr>
      <vt:lpstr>“鞭声飕飕， 轮声辚辚， 骏马奔驰， 战车颠簸跳动。 3 骑兵腾跃冲锋； 刀剑烁烁发亮， 枪矛闪闪生光； 被杀的人众多， 死尸成堆； 尸体无数， 众人都被尸体绊倒。”  (那鸿 3:2-3 CNV).</vt:lpstr>
      <vt:lpstr>Llamsu Guarded Nineveh's Gates</vt:lpstr>
      <vt:lpstr>那鸿's Prophecies Happened</vt:lpstr>
      <vt:lpstr>那鸿 3:4 (CNV)</vt:lpstr>
      <vt:lpstr>Assyrian Chariots Humbled (3:5-7)</vt:lpstr>
      <vt:lpstr>Ishtar Gate of the Conquering Babylonians</vt:lpstr>
      <vt:lpstr>The Benefit of Egyptian Chronology</vt:lpstr>
      <vt:lpstr>Fall of Thebes (663 BC)</vt:lpstr>
      <vt:lpstr>Fall of Thebes (663 BC)</vt:lpstr>
      <vt:lpstr>Fall of Thebes (663 BC)</vt:lpstr>
      <vt:lpstr>Thebes  Conquered again by Alexander in 335 BC</vt:lpstr>
      <vt:lpstr>那鸿's Prophecies Happened</vt:lpstr>
      <vt:lpstr>那鸿's Prophecies Happened</vt:lpstr>
      <vt:lpstr>Nineveh  Destroyed by Flood (3:14) &amp; Fire (3:12)</vt:lpstr>
      <vt:lpstr>那鸿's Prophecies Happened</vt:lpstr>
      <vt:lpstr>那鸿's Prophecies Happened</vt:lpstr>
      <vt:lpstr>那鸿's Prophecies Happened</vt:lpstr>
      <vt:lpstr>那鸿 3:19 最后一节 (CNV)</vt:lpstr>
      <vt:lpstr>Detail of relief from the North Palace of Ashurbanipal, Nineveh, northern Iraq.</vt:lpstr>
      <vt:lpstr>God has spoken by His prophets</vt:lpstr>
      <vt:lpstr>II. God will judge the wicked and deliver the righteous in the future too.</vt:lpstr>
      <vt:lpstr>Be patient.</vt:lpstr>
      <vt:lpstr>And more patient.</vt:lpstr>
      <vt:lpstr>Some Nineveh Walls Remained</vt:lpstr>
      <vt:lpstr>Modern Map</vt:lpstr>
      <vt:lpstr>尼尼微  ISIS captured Modern-Day Mosul</vt:lpstr>
      <vt:lpstr>尼尼微  ISIS forced out 200,000 Christians</vt:lpstr>
      <vt:lpstr>尼尼微  Walls destroyed by ISIS in 2015</vt:lpstr>
      <vt:lpstr>尼尼微 Walls destroyed by ISIS in 2015</vt:lpstr>
      <vt:lpstr>尼尼微  Jonah’s Tomb Destroyed by ISIS</vt:lpstr>
      <vt:lpstr>The Recapture of Mosul (2017)</vt:lpstr>
      <vt:lpstr>Oprah Winfrey</vt:lpstr>
      <vt:lpstr>Joel Osteen</vt:lpstr>
      <vt:lpstr>Motivational Speaking</vt:lpstr>
      <vt:lpstr>The Judgment of God</vt:lpstr>
      <vt:lpstr>We have a tremendous future ahead of us in Christ (Rev. 20:1-6). </vt:lpstr>
      <vt:lpstr>一个字面， 政治王国</vt:lpstr>
      <vt:lpstr>Our Future</vt:lpstr>
      <vt:lpstr>主旨</vt:lpstr>
      <vt:lpstr>耐心.</vt:lpstr>
      <vt:lpstr>Wait. It's biblical.</vt:lpstr>
      <vt:lpstr>Barry Huddleston,  The Acrostic Summarized Bible 圣经总意离合诗集 (Grand Rapids: Baker, 1992)</vt:lpstr>
      <vt:lpstr>II. 神会审判恶人并且 在将来拯救义人。</vt:lpstr>
      <vt:lpstr>关键节</vt:lpstr>
      <vt:lpstr>你在等什么?</vt:lpstr>
      <vt:lpstr>Black</vt:lpstr>
      <vt:lpstr>旧约全书讲章 • BibleStudyDownloads.org</vt:lpstr>
      <vt:lpstr>弥迦与以赛亚</vt:lpstr>
      <vt:lpstr>PowerPoint Presentation</vt:lpstr>
      <vt:lpstr>PowerPoint Presentation</vt:lpstr>
      <vt:lpstr>PowerPoint Presentation</vt:lpstr>
      <vt:lpstr>PowerPoint Presentation</vt:lpstr>
      <vt:lpstr>PowerPoint Presentation</vt:lpstr>
      <vt:lpstr>亚述的毁灭应允了那鸿的预言</vt:lpstr>
      <vt:lpstr>那鸿's Prophecies Happened</vt:lpstr>
      <vt:lpstr>那鸿's Prophecies Happened</vt:lpstr>
      <vt:lpstr>那鸿's Prophecies Happened</vt:lpstr>
      <vt:lpstr>那鸿's Prophecies Happened</vt:lpstr>
      <vt:lpstr>那鸿's Prophecies Happened</vt:lpstr>
      <vt:lpstr>那鸿's Prophecies Happened</vt:lpstr>
      <vt:lpstr>那鸿's Prophecies Happened</vt:lpstr>
      <vt:lpstr>那鸿's Prophecies Happened</vt:lpstr>
      <vt:lpstr>那鸿's Prophecies Happened</vt:lpstr>
      <vt:lpstr>那鸿's Prophecies Happened</vt:lpstr>
      <vt:lpstr>那鸿's Prophecies Happened</vt:lpstr>
      <vt:lpstr>那鸿's Prophecies Happened</vt:lpstr>
      <vt:lpstr>旧约全书概论链接地址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of Nahum</dc:title>
  <dc:creator>Rick Griffith</dc:creator>
  <cp:lastModifiedBy>Rick Griffith</cp:lastModifiedBy>
  <cp:revision>104</cp:revision>
  <dcterms:created xsi:type="dcterms:W3CDTF">2005-11-16T00:49:31Z</dcterms:created>
  <dcterms:modified xsi:type="dcterms:W3CDTF">2019-05-11T03:50:49Z</dcterms:modified>
</cp:coreProperties>
</file>