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57" r:id="rId2"/>
    <p:sldMasterId id="2147483869" r:id="rId3"/>
  </p:sldMasterIdLst>
  <p:notesMasterIdLst>
    <p:notesMasterId r:id="rId58"/>
  </p:notesMasterIdLst>
  <p:handoutMasterIdLst>
    <p:handoutMasterId r:id="rId59"/>
  </p:handoutMasterIdLst>
  <p:sldIdLst>
    <p:sldId id="263" r:id="rId4"/>
    <p:sldId id="264" r:id="rId5"/>
    <p:sldId id="256" r:id="rId6"/>
    <p:sldId id="312" r:id="rId7"/>
    <p:sldId id="301" r:id="rId8"/>
    <p:sldId id="297" r:id="rId9"/>
    <p:sldId id="296" r:id="rId10"/>
    <p:sldId id="259" r:id="rId11"/>
    <p:sldId id="257" r:id="rId12"/>
    <p:sldId id="258" r:id="rId13"/>
    <p:sldId id="261" r:id="rId14"/>
    <p:sldId id="298" r:id="rId15"/>
    <p:sldId id="299" r:id="rId16"/>
    <p:sldId id="306" r:id="rId17"/>
    <p:sldId id="300" r:id="rId18"/>
    <p:sldId id="305" r:id="rId19"/>
    <p:sldId id="302" r:id="rId20"/>
    <p:sldId id="303" r:id="rId21"/>
    <p:sldId id="304" r:id="rId22"/>
    <p:sldId id="307" r:id="rId23"/>
    <p:sldId id="309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60" r:id="rId41"/>
    <p:sldId id="267" r:id="rId42"/>
    <p:sldId id="266" r:id="rId43"/>
    <p:sldId id="268" r:id="rId44"/>
    <p:sldId id="269" r:id="rId45"/>
    <p:sldId id="270" r:id="rId46"/>
    <p:sldId id="271" r:id="rId47"/>
    <p:sldId id="272" r:id="rId48"/>
    <p:sldId id="262" r:id="rId49"/>
    <p:sldId id="273" r:id="rId50"/>
    <p:sldId id="274" r:id="rId51"/>
    <p:sldId id="275" r:id="rId52"/>
    <p:sldId id="310" r:id="rId53"/>
    <p:sldId id="311" r:id="rId54"/>
    <p:sldId id="277" r:id="rId55"/>
    <p:sldId id="313" r:id="rId56"/>
    <p:sldId id="314" r:id="rId57"/>
  </p:sldIdLst>
  <p:sldSz cx="9144000" cy="6858000" type="screen4x3"/>
  <p:notesSz cx="6858000" cy="9144000"/>
  <p:defaultTextStyle>
    <a:defPPr>
      <a:defRPr lang="en-US"/>
    </a:defPPr>
    <a:lvl1pPr algn="l" rtl="0" fontAlgn="ctr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ctr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ctr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ctr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ctr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CCFF99"/>
    <a:srgbClr val="00FF00"/>
    <a:srgbClr val="9900CC"/>
    <a:srgbClr val="CC0000"/>
    <a:srgbClr val="FFFF00"/>
    <a:srgbClr val="FF00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3599A-F707-4425-8CC1-99CD9DC41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7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025AF9-90A7-48B3-8F59-69CC0200980D}" type="datetimeFigureOut">
              <a:rPr lang="en-US" altLang="en-US"/>
              <a:pPr/>
              <a:t>4/5/2017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7B019F-6B14-4AFE-8510-4EE896813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77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9F1EEE9-487C-4AB0-BD38-836DA7F2473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53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E5F5AA3A-1210-4F9E-90C0-5CF1A7978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2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F7589-1B2D-4CB3-91C7-CA732F5D9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0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2F63E-06FC-40A1-A4D1-88768050B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60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D751E-39BA-47C9-9598-84BA0CD0F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0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B6506-838B-4812-939E-156A11D95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8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25360-2482-40FC-9FB9-3162526EA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3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6F9F5-9D1B-4701-8C7C-92FD12A1F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882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2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7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29B15-1224-4F10-BC06-CCA1BEB60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75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9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4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9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2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1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4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74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505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78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E1EE5-D61A-418F-98E4-4E9263DB4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163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20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41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221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39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53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59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70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87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EFA97-ACEC-4F81-9A40-2B675CB9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A4F31-878C-4729-96E3-D079680DE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4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F4AA3-2C0F-4C21-844C-B8835CC95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261EA-7D30-48F0-97C4-17F7D5ADD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9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87A80-D911-424C-8497-EB9BFA484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82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E0AD7-2958-4EFC-80D1-9AD33A50D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5000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50000"/>
              </a:spcBef>
              <a:defRPr sz="1400"/>
            </a:lvl1pPr>
          </a:lstStyle>
          <a:p>
            <a:fld id="{CFA94A45-79E6-473F-961F-C29E7C52458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fontAlgn="base"/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 fontAlgn="base"/>
              <a:t>‹#›</a:t>
            </a:fld>
            <a:endParaRPr lang="en-US" smtClean="0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4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fontAlgn="base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defRPr/>
            </a:pPr>
            <a:fld id="{61F442D0-A11F-2640-8129-5D1BEF7A3C1E}" type="slidenum">
              <a:rPr lang="en-US"/>
              <a:pPr fontAlgn="base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27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mazon.com/exec/obidos/tg/detail/-/B00005QW6Y/ref=pd_sxp_f/102-9102763-7698561?v=glance&amp;s=dvd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cat.sas.upenn.edu/~thurley/Image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cat.sas.upenn.edu/~thurley/Image5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.org/" TargetMode="External"/><Relationship Id="rId2" Type="http://schemas.openxmlformats.org/officeDocument/2006/relationships/hyperlink" Target="http://www.christian-thinktan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fwitness.org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cat.sas.upenn.edu/~thurley/Image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cat.sas.upenn.edu/~thurley/home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825" y="476672"/>
            <a:ext cx="7543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11500" b="1" i="1" dirty="0" smtClean="0">
                <a:solidFill>
                  <a:srgbClr val="221F0B"/>
                </a:solidFill>
                <a:latin typeface="Arial" pitchFamily="34" charset="0"/>
                <a:cs typeface="Arial"/>
              </a:rPr>
              <a:t>奴录制</a:t>
            </a:r>
            <a:endParaRPr lang="en-US" altLang="en-US" sz="11500" b="1" i="1" dirty="0">
              <a:solidFill>
                <a:srgbClr val="221F0B"/>
              </a:solidFill>
              <a:latin typeface="Arial" pitchFamily="34" charset="0"/>
              <a:cs typeface="Arial"/>
            </a:endParaRPr>
          </a:p>
        </p:txBody>
      </p:sp>
      <p:pic>
        <p:nvPicPr>
          <p:cNvPr id="9224" name="Picture 8" descr="B00005QW6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850653"/>
            <a:ext cx="3149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450" y="6021388"/>
            <a:ext cx="7956550" cy="836612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Dr. Rick Griffith, </a:t>
            </a: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新加坡神学院</a:t>
            </a: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BibleStudyDownloads.org</a:t>
            </a:r>
            <a:endParaRPr lang="en-US" alt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23963" y="5165725"/>
            <a:ext cx="78835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/>
            <a:r>
              <a:rPr lang="en-US" altLang="en-US" sz="4400" b="1" i="1" u="sng" dirty="0" err="1" smtClean="0">
                <a:solidFill>
                  <a:srgbClr val="221F0B"/>
                </a:solidFill>
                <a:latin typeface="Arial" pitchFamily="34" charset="0"/>
                <a:cs typeface="Arial" pitchFamily="34" charset="0"/>
              </a:rPr>
              <a:t>Kunta</a:t>
            </a:r>
            <a:r>
              <a:rPr lang="en-US" altLang="en-US" sz="4400" b="1" i="1" u="sng" dirty="0" smtClean="0">
                <a:solidFill>
                  <a:srgbClr val="221F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i="1" u="sng" dirty="0" err="1" smtClean="0">
                <a:solidFill>
                  <a:srgbClr val="221F0B"/>
                </a:solidFill>
                <a:latin typeface="Arial" pitchFamily="34" charset="0"/>
                <a:cs typeface="Arial" pitchFamily="34" charset="0"/>
              </a:rPr>
              <a:t>Kinte</a:t>
            </a:r>
            <a:endParaRPr lang="en-US" altLang="en-US" sz="4400" b="1" i="1" u="sng" dirty="0" smtClean="0">
              <a:solidFill>
                <a:srgbClr val="221F0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aptured 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324600" y="3505200"/>
            <a:ext cx="2590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/>
            <a:r>
              <a:rPr lang="zh-CN" altLang="en-US" b="1" i="1">
                <a:ea typeface="SimSun" pitchFamily="2" charset="-122"/>
              </a:rPr>
              <a:t>两个奴隶的石雕</a:t>
            </a:r>
            <a:endParaRPr lang="en-US" altLang="en-US" b="1" i="1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95400" y="1425575"/>
            <a:ext cx="4648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罗马律法：</a:t>
            </a:r>
            <a:endParaRPr lang="en-US" altLang="ja-JP" b="1" i="1"/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奴隶与家畜没有分别</a:t>
            </a:r>
            <a:endParaRPr lang="en-US" altLang="ja-JP" b="1" i="1"/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奴隶被视为财产</a:t>
            </a:r>
            <a:endParaRPr lang="en-US" altLang="ja-JP" b="1" i="1"/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拒绝给与大部分的基本人权</a:t>
            </a:r>
            <a:r>
              <a:rPr lang="en-US" altLang="ja-JP" b="1" i="1"/>
              <a:t> – </a:t>
            </a:r>
            <a:r>
              <a:rPr lang="zh-CN" altLang="en-US" b="1" i="1">
                <a:ea typeface="SimSun" pitchFamily="2" charset="-122"/>
              </a:rPr>
              <a:t>不允许嫁娶或建立自己的家庭</a:t>
            </a:r>
            <a:r>
              <a:rPr lang="en-US" altLang="ja-JP" b="1" i="1"/>
              <a:t> </a:t>
            </a:r>
          </a:p>
          <a:p>
            <a:pPr eaLnBrk="1" fontAlgn="base" hangingPunct="1"/>
            <a:endParaRPr lang="en-US" altLang="en-US" b="1" i="1"/>
          </a:p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希腊律法</a:t>
            </a:r>
            <a:r>
              <a:rPr lang="en-US" altLang="ja-JP" b="1" i="1"/>
              <a:t>:</a:t>
            </a:r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奴隶拥有少许的自由</a:t>
            </a:r>
            <a:endParaRPr lang="en-US" altLang="ja-JP" b="1" i="1"/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作自己的代表</a:t>
            </a:r>
            <a:endParaRPr lang="en-US" altLang="zh-CN" b="1" i="1">
              <a:ea typeface="SimSun" pitchFamily="2" charset="-122"/>
            </a:endParaRPr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可以任由进出</a:t>
            </a:r>
            <a:endParaRPr lang="en-US" altLang="ja-JP" b="1" i="1"/>
          </a:p>
          <a:p>
            <a:pPr eaLnBrk="1" fontAlgn="base" hangingPunct="1">
              <a:buFontTx/>
              <a:buChar char="•"/>
            </a:pPr>
            <a:r>
              <a:rPr lang="zh-CN" altLang="en-US" b="1" i="1">
                <a:ea typeface="SimSun" pitchFamily="2" charset="-122"/>
              </a:rPr>
              <a:t>可以随意作己所欲</a:t>
            </a:r>
            <a:endParaRPr lang="en-US" altLang="ja-JP"/>
          </a:p>
          <a:p>
            <a:pPr eaLnBrk="1" fontAlgn="base" hangingPunct="1"/>
            <a:endParaRPr lang="en-US" alt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533400"/>
            <a:ext cx="7543800" cy="533400"/>
          </a:xfrm>
        </p:spPr>
        <p:txBody>
          <a:bodyPr/>
          <a:lstStyle/>
          <a:p>
            <a:pPr algn="l" eaLnBrk="1" hangingPunct="1"/>
            <a:r>
              <a:rPr lang="zh-CN" altLang="en-US" sz="2400" b="1" i="1" smtClean="0">
                <a:solidFill>
                  <a:schemeClr val="tx1"/>
                </a:solidFill>
                <a:ea typeface="SimSun" pitchFamily="2" charset="-122"/>
              </a:rPr>
              <a:t>罗马律法与希腊律法的分别：</a:t>
            </a: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Image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286500" y="4648200"/>
            <a:ext cx="23510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妇人与她的奴隶</a:t>
            </a:r>
            <a:endParaRPr lang="en-US" altLang="en-US" b="1" i="1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295400" y="1447800"/>
            <a:ext cx="4283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ja-JP" altLang="en-US" b="1" i="1"/>
              <a:t>‘</a:t>
            </a:r>
            <a:r>
              <a:rPr lang="en-US" altLang="ja-JP" b="1" i="1"/>
              <a:t>Peculium</a:t>
            </a:r>
            <a:r>
              <a:rPr lang="ja-JP" altLang="en-US" b="1" i="1"/>
              <a:t>’</a:t>
            </a:r>
            <a:r>
              <a:rPr lang="en-US" altLang="ja-JP" b="1" i="1"/>
              <a:t> </a:t>
            </a:r>
            <a:r>
              <a:rPr lang="en-US" altLang="zh-CN" b="1" i="1">
                <a:ea typeface="SimSun" pitchFamily="2" charset="-122"/>
              </a:rPr>
              <a:t>-</a:t>
            </a:r>
            <a:r>
              <a:rPr lang="zh-CN" altLang="en-US" b="1" i="1">
                <a:ea typeface="SimSun" pitchFamily="2" charset="-122"/>
              </a:rPr>
              <a:t> </a:t>
            </a:r>
            <a:r>
              <a:rPr lang="zh-CN" altLang="en-US">
                <a:ea typeface="SimSun" pitchFamily="2" charset="-122"/>
              </a:rPr>
              <a:t>罗马律法中的特有产</a:t>
            </a:r>
            <a:endParaRPr lang="en-US" altLang="ja-JP" b="1" i="1"/>
          </a:p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‘</a:t>
            </a:r>
            <a:r>
              <a:rPr lang="en-US" altLang="ja-JP" b="1" i="1"/>
              <a:t>Manumission</a:t>
            </a:r>
            <a:r>
              <a:rPr lang="zh-CN" altLang="en-US" b="1" i="1">
                <a:ea typeface="SimSun" pitchFamily="2" charset="-122"/>
              </a:rPr>
              <a:t>’</a:t>
            </a:r>
            <a:r>
              <a:rPr lang="en-US" altLang="ja-JP" b="1" i="1"/>
              <a:t> – </a:t>
            </a:r>
            <a:r>
              <a:rPr lang="zh-CN" altLang="en-US" b="1" i="1">
                <a:ea typeface="SimSun" pitchFamily="2" charset="-122"/>
              </a:rPr>
              <a:t>奴隶给与自由和从任务中被释放</a:t>
            </a:r>
            <a:r>
              <a:rPr lang="en-US" altLang="ja-JP" b="1" i="1"/>
              <a:t>  </a:t>
            </a:r>
          </a:p>
          <a:p>
            <a:pPr eaLnBrk="1" fontAlgn="base" hangingPunct="1"/>
            <a:endParaRPr lang="en-US" altLang="en-US" b="1" i="1"/>
          </a:p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三个</a:t>
            </a:r>
            <a:r>
              <a:rPr lang="en-US" altLang="ja-JP" b="1" i="1"/>
              <a:t> </a:t>
            </a:r>
            <a:r>
              <a:rPr lang="zh-CN" altLang="en-US" b="1" i="1">
                <a:ea typeface="SimSun" pitchFamily="2" charset="-122"/>
              </a:rPr>
              <a:t>罗马雇主常用解放奴隶的方法：</a:t>
            </a:r>
            <a:endParaRPr lang="en-US" altLang="ja-JP" b="1" i="1"/>
          </a:p>
          <a:p>
            <a:pPr eaLnBrk="1" fontAlgn="base" hangingPunct="1">
              <a:buFontTx/>
              <a:buChar char="-"/>
            </a:pPr>
            <a:r>
              <a:rPr lang="en-US" altLang="en-US" b="1" i="1"/>
              <a:t>Census</a:t>
            </a:r>
          </a:p>
          <a:p>
            <a:pPr eaLnBrk="1" fontAlgn="base" hangingPunct="1">
              <a:buFontTx/>
              <a:buChar char="-"/>
            </a:pPr>
            <a:r>
              <a:rPr lang="en-US" altLang="en-US" b="1" i="1"/>
              <a:t>Vindicta</a:t>
            </a:r>
          </a:p>
          <a:p>
            <a:pPr eaLnBrk="1" fontAlgn="base" hangingPunct="1">
              <a:buFontTx/>
              <a:buChar char="-"/>
            </a:pPr>
            <a:r>
              <a:rPr lang="en-US" altLang="en-US" b="1" i="1"/>
              <a:t>Testamentum</a:t>
            </a:r>
          </a:p>
          <a:p>
            <a:pPr eaLnBrk="1" fontAlgn="base" hangingPunct="1"/>
            <a:endParaRPr lang="en-US" altLang="en-US" b="1" i="1"/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  <p:sp>
        <p:nvSpPr>
          <p:cNvPr id="3072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85800"/>
            <a:ext cx="7543800" cy="533400"/>
          </a:xfrm>
        </p:spPr>
        <p:txBody>
          <a:bodyPr/>
          <a:lstStyle/>
          <a:p>
            <a:pPr algn="l" eaLnBrk="1" hangingPunct="1"/>
            <a:r>
              <a:rPr lang="zh-CN" altLang="en-US" sz="2400" b="1" i="1" smtClean="0">
                <a:solidFill>
                  <a:schemeClr val="tx1"/>
                </a:solidFill>
                <a:ea typeface="SimSun" pitchFamily="2" charset="-122"/>
              </a:rPr>
              <a:t>重要术语</a:t>
            </a:r>
            <a:r>
              <a:rPr lang="en-US" altLang="ja-JP" sz="2400" b="1" i="1" smtClean="0">
                <a:solidFill>
                  <a:schemeClr val="tx1"/>
                </a:solidFill>
              </a:rPr>
              <a:t> </a:t>
            </a:r>
            <a:endParaRPr lang="en-US" altLang="en-US" sz="24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428947"/>
              </p:ext>
            </p:extLst>
          </p:nvPr>
        </p:nvGraphicFramePr>
        <p:xfrm>
          <a:off x="1219200" y="0"/>
          <a:ext cx="7924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Bitmap Image" r:id="rId3" imgW="6095238" imgH="4571429" progId="Paint.Picture">
                  <p:embed/>
                </p:oleObj>
              </mc:Choice>
              <mc:Fallback>
                <p:oleObj name="Bitmap Image" r:id="rId3" imgW="6095238" imgH="457142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0"/>
                        <a:ext cx="7924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371600" y="25908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zh-CN" altLang="en-US" sz="3200">
                <a:solidFill>
                  <a:srgbClr val="FFFF00"/>
                </a:solidFill>
                <a:ea typeface="SimSun" pitchFamily="2" charset="-122"/>
              </a:rPr>
              <a:t>在古代社会里属于最大的人口基层</a:t>
            </a:r>
            <a:endParaRPr lang="en-US" altLang="en-US" sz="3200">
              <a:solidFill>
                <a:srgbClr val="FFFF00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371600" y="41910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3200">
                <a:solidFill>
                  <a:srgbClr val="FFFF00"/>
                </a:solidFill>
                <a:ea typeface="SimSun" pitchFamily="2" charset="-122"/>
              </a:rPr>
              <a:t>所有古代文明都合法化奴隶制</a:t>
            </a:r>
            <a:endParaRPr lang="en-US" altLang="en-US" sz="3200">
              <a:solidFill>
                <a:srgbClr val="FFFF00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447800" y="5334000"/>
            <a:ext cx="5108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3200">
                <a:solidFill>
                  <a:srgbClr val="FFFF00"/>
                </a:solidFill>
                <a:ea typeface="SimSun" pitchFamily="2" charset="-122"/>
              </a:rPr>
              <a:t>奴隶交易是普遍的</a:t>
            </a:r>
            <a:r>
              <a:rPr lang="en-US" altLang="ja-JP" sz="3200">
                <a:solidFill>
                  <a:srgbClr val="FFFF00"/>
                </a:solidFill>
              </a:rPr>
              <a:t> – </a:t>
            </a:r>
          </a:p>
          <a:p>
            <a:pPr eaLnBrk="1" fontAlgn="base" hangingPunct="1"/>
            <a:r>
              <a:rPr lang="zh-CN" altLang="en-US" sz="3200">
                <a:solidFill>
                  <a:srgbClr val="FFFF00"/>
                </a:solidFill>
                <a:ea typeface="SimSun" pitchFamily="2" charset="-122"/>
              </a:rPr>
              <a:t>例：约瑟被卖到埃及当奴隶</a:t>
            </a:r>
            <a:endParaRPr lang="en-US" altLang="en-US" sz="3200">
              <a:solidFill>
                <a:srgbClr val="FFFF00"/>
              </a:solidFill>
            </a:endParaRPr>
          </a:p>
        </p:txBody>
      </p:sp>
      <p:sp>
        <p:nvSpPr>
          <p:cNvPr id="3174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733800" cy="4572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 dirty="0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 dirty="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1584325" y="1412875"/>
            <a:ext cx="5654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ea typeface="SimSun" pitchFamily="2" charset="-122"/>
              </a:rPr>
              <a:t>巴比伦的社会阶级是：</a:t>
            </a:r>
            <a:endParaRPr lang="en-US" altLang="ja-JP"/>
          </a:p>
          <a:p>
            <a:pPr eaLnBrk="1" fontAlgn="base" hangingPunct="1"/>
            <a:endParaRPr lang="en-US" altLang="en-US"/>
          </a:p>
          <a:p>
            <a:pPr eaLnBrk="1" fontAlgn="base" hangingPunct="1">
              <a:buFontTx/>
              <a:buAutoNum type="arabicPeriod"/>
            </a:pPr>
            <a:r>
              <a:rPr lang="zh-CN" altLang="en-US">
                <a:ea typeface="SimSun" pitchFamily="2" charset="-122"/>
              </a:rPr>
              <a:t>国王</a:t>
            </a:r>
            <a:endParaRPr lang="en-US" altLang="ja-JP"/>
          </a:p>
          <a:p>
            <a:pPr eaLnBrk="1" fontAlgn="base" hangingPunct="1">
              <a:buFontTx/>
              <a:buAutoNum type="arabicPeriod"/>
            </a:pPr>
            <a:r>
              <a:rPr lang="zh-CN" altLang="en-US">
                <a:ea typeface="SimSun" pitchFamily="2" charset="-122"/>
              </a:rPr>
              <a:t>贵族</a:t>
            </a:r>
            <a:r>
              <a:rPr lang="en-US" altLang="ja-JP"/>
              <a:t> – </a:t>
            </a:r>
            <a:r>
              <a:rPr lang="zh-CN" altLang="en-US">
                <a:ea typeface="SimSun" pitchFamily="2" charset="-122"/>
              </a:rPr>
              <a:t>“</a:t>
            </a:r>
            <a:r>
              <a:rPr lang="en-US" altLang="ja-JP" i="1"/>
              <a:t>awilu</a:t>
            </a:r>
            <a:r>
              <a:rPr lang="zh-CN" altLang="en-US" i="1">
                <a:ea typeface="SimSun" pitchFamily="2" charset="-122"/>
              </a:rPr>
              <a:t>”</a:t>
            </a:r>
            <a:endParaRPr lang="en-US" altLang="ja-JP" i="1"/>
          </a:p>
          <a:p>
            <a:pPr eaLnBrk="1" fontAlgn="base" hangingPunct="1">
              <a:buFontTx/>
              <a:buAutoNum type="arabicPeriod"/>
            </a:pPr>
            <a:r>
              <a:rPr lang="zh-CN" altLang="en-US">
                <a:ea typeface="SimSun" pitchFamily="2" charset="-122"/>
              </a:rPr>
              <a:t>低资产百姓 </a:t>
            </a:r>
            <a:r>
              <a:rPr lang="en-US" altLang="en-US"/>
              <a:t>–</a:t>
            </a:r>
            <a:r>
              <a:rPr lang="zh-CN" altLang="en-US">
                <a:ea typeface="SimSun" pitchFamily="2" charset="-122"/>
              </a:rPr>
              <a:t> “</a:t>
            </a:r>
            <a:r>
              <a:rPr lang="en-US" altLang="ja-JP" i="1"/>
              <a:t>mushkenu</a:t>
            </a:r>
            <a:r>
              <a:rPr lang="zh-CN" altLang="en-US" i="1">
                <a:ea typeface="SimSun" pitchFamily="2" charset="-122"/>
              </a:rPr>
              <a:t>”</a:t>
            </a:r>
            <a:endParaRPr lang="en-US" altLang="ja-JP" i="1"/>
          </a:p>
          <a:p>
            <a:pPr eaLnBrk="1" fontAlgn="base" hangingPunct="1">
              <a:buFontTx/>
              <a:buAutoNum type="arabicPeriod"/>
            </a:pPr>
            <a:r>
              <a:rPr lang="zh-CN" altLang="en-US">
                <a:ea typeface="SimSun" pitchFamily="2" charset="-122"/>
              </a:rPr>
              <a:t>奴隶 </a:t>
            </a:r>
            <a:r>
              <a:rPr lang="en-US" altLang="en-US"/>
              <a:t>–</a:t>
            </a:r>
            <a:r>
              <a:rPr lang="zh-CN" altLang="en-US">
                <a:ea typeface="SimSun" pitchFamily="2" charset="-122"/>
              </a:rPr>
              <a:t> “</a:t>
            </a:r>
            <a:r>
              <a:rPr lang="en-US" altLang="ja-JP" i="1"/>
              <a:t>wardu</a:t>
            </a:r>
            <a:r>
              <a:rPr lang="zh-CN" altLang="en-US" i="1">
                <a:ea typeface="SimSun" pitchFamily="2" charset="-122"/>
              </a:rPr>
              <a:t>”</a:t>
            </a:r>
            <a:endParaRPr lang="en-US" altLang="en-US" i="1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7620000" y="1219200"/>
          <a:ext cx="11239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Bitmap Image" r:id="rId3" imgW="504762" imgH="838095" progId="Paint.Picture">
                  <p:embed/>
                </p:oleObj>
              </mc:Choice>
              <mc:Fallback>
                <p:oleObj name="Bitmap Image" r:id="rId3" imgW="504762" imgH="83809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219200"/>
                        <a:ext cx="112395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52600" y="4800600"/>
            <a:ext cx="7010400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buFontTx/>
              <a:buChar char="-"/>
            </a:pPr>
            <a:r>
              <a:rPr lang="zh-CN" altLang="en-US">
                <a:solidFill>
                  <a:srgbClr val="0000FF"/>
                </a:solidFill>
                <a:ea typeface="SimSun" pitchFamily="2" charset="-122"/>
              </a:rPr>
              <a:t> 大多数奴隶是战俘</a:t>
            </a:r>
            <a:r>
              <a:rPr lang="en-US" altLang="ja-JP">
                <a:solidFill>
                  <a:srgbClr val="0000FF"/>
                </a:solidFill>
              </a:rPr>
              <a:t> </a:t>
            </a:r>
          </a:p>
          <a:p>
            <a:pPr eaLnBrk="1" fontAlgn="base" hangingPunct="1">
              <a:buFontTx/>
              <a:buChar char="-"/>
            </a:pPr>
            <a:r>
              <a:rPr lang="zh-CN" altLang="en-US">
                <a:solidFill>
                  <a:srgbClr val="0000FF"/>
                </a:solidFill>
                <a:ea typeface="SimSun" pitchFamily="2" charset="-122"/>
              </a:rPr>
              <a:t> 百姓如犯法或欠债可贬为奴隶</a:t>
            </a:r>
            <a:endParaRPr lang="en-US" altLang="ja-JP">
              <a:solidFill>
                <a:srgbClr val="0000FF"/>
              </a:solidFill>
            </a:endParaRPr>
          </a:p>
          <a:p>
            <a:pPr eaLnBrk="1" fontAlgn="base" hangingPunct="1"/>
            <a:r>
              <a:rPr lang="en-US" altLang="en-US">
                <a:solidFill>
                  <a:srgbClr val="0000FF"/>
                </a:solidFill>
              </a:rPr>
              <a:t>-</a:t>
            </a:r>
            <a:r>
              <a:rPr lang="zh-CN" altLang="en-US">
                <a:solidFill>
                  <a:srgbClr val="0000FF"/>
                </a:solidFill>
                <a:ea typeface="SimSun" pitchFamily="2" charset="-122"/>
              </a:rPr>
              <a:t> 奴隶是几乎没有可能获得自由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810000" cy="5334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6"/>
          <p:cNvSpPr txBox="1">
            <a:spLocks noChangeArrowheads="1"/>
          </p:cNvSpPr>
          <p:nvPr/>
        </p:nvSpPr>
        <p:spPr bwMode="auto">
          <a:xfrm>
            <a:off x="1227138" y="1600200"/>
            <a:ext cx="6583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ea typeface="SimSun" pitchFamily="2" charset="-122"/>
              </a:rPr>
              <a:t>被俘虏的全人口通常遭贬为奴隶</a:t>
            </a:r>
            <a:endParaRPr lang="en-US" altLang="ja-JP"/>
          </a:p>
          <a:p>
            <a:pPr eaLnBrk="1" fontAlgn="base" hangingPunct="1"/>
            <a:r>
              <a:rPr lang="zh-CN" altLang="en-US">
                <a:ea typeface="SimSun" pitchFamily="2" charset="-122"/>
              </a:rPr>
              <a:t>例</a:t>
            </a:r>
            <a:r>
              <a:rPr lang="en-US" altLang="ja-JP"/>
              <a:t>:</a:t>
            </a:r>
          </a:p>
          <a:p>
            <a:pPr eaLnBrk="1" fontAlgn="base" hangingPunct="1"/>
            <a:endParaRPr lang="en-US" altLang="en-US"/>
          </a:p>
          <a:p>
            <a:pPr eaLnBrk="1" fontAlgn="base" hangingPunct="1">
              <a:buFontTx/>
              <a:buChar char="•"/>
            </a:pPr>
            <a:r>
              <a:rPr lang="zh-CN" altLang="en-US">
                <a:ea typeface="SimSun" pitchFamily="2" charset="-122"/>
              </a:rPr>
              <a:t> </a:t>
            </a:r>
            <a:r>
              <a:rPr lang="en-US" altLang="en-US"/>
              <a:t>Thutmose III </a:t>
            </a:r>
            <a:r>
              <a:rPr lang="zh-CN" altLang="en-US">
                <a:ea typeface="SimSun" pitchFamily="2" charset="-122"/>
              </a:rPr>
              <a:t>当政时，败方以奴隶作为进贡品</a:t>
            </a:r>
            <a:endParaRPr lang="en-US" altLang="ja-JP"/>
          </a:p>
          <a:p>
            <a:pPr lvl="1" eaLnBrk="1" fontAlgn="base" hangingPunct="1"/>
            <a:r>
              <a:rPr lang="ja-JP" altLang="en-US" i="1"/>
              <a:t>“</a:t>
            </a:r>
            <a:r>
              <a:rPr lang="en-US" altLang="ja-JP" i="1"/>
              <a:t>…</a:t>
            </a:r>
            <a:r>
              <a:rPr lang="zh-CN" altLang="en-US" i="1">
                <a:ea typeface="SimSun" pitchFamily="2" charset="-122"/>
              </a:rPr>
              <a:t>那一年 </a:t>
            </a:r>
            <a:r>
              <a:rPr lang="en-US" altLang="ja-JP" i="1"/>
              <a:t>295</a:t>
            </a:r>
            <a:r>
              <a:rPr lang="zh-CN" altLang="en-US" i="1">
                <a:ea typeface="SimSun" pitchFamily="2" charset="-122"/>
              </a:rPr>
              <a:t>名男女俘虏</a:t>
            </a:r>
            <a:r>
              <a:rPr lang="en-US" altLang="ja-JP" i="1"/>
              <a:t>, 68 </a:t>
            </a:r>
            <a:r>
              <a:rPr lang="zh-CN" altLang="en-US" i="1">
                <a:ea typeface="SimSun" pitchFamily="2" charset="-122"/>
              </a:rPr>
              <a:t>匹马</a:t>
            </a:r>
            <a:r>
              <a:rPr lang="en-US" altLang="ja-JP" i="1"/>
              <a:t>,</a:t>
            </a:r>
            <a:br>
              <a:rPr lang="en-US" altLang="ja-JP" i="1"/>
            </a:br>
            <a:r>
              <a:rPr lang="en-US" altLang="ja-JP" i="1"/>
              <a:t>3 </a:t>
            </a:r>
            <a:r>
              <a:rPr lang="zh-CN" altLang="en-US" i="1">
                <a:ea typeface="SimSun" pitchFamily="2" charset="-122"/>
              </a:rPr>
              <a:t>个金盘</a:t>
            </a:r>
            <a:r>
              <a:rPr lang="en-US" altLang="ja-JP" i="1"/>
              <a:t>, 3 </a:t>
            </a:r>
            <a:r>
              <a:rPr lang="zh-CN" altLang="en-US" i="1">
                <a:ea typeface="SimSun" pitchFamily="2" charset="-122"/>
              </a:rPr>
              <a:t>个银盘</a:t>
            </a:r>
            <a:r>
              <a:rPr lang="ja-JP" altLang="en-US" i="1"/>
              <a:t>”</a:t>
            </a:r>
            <a:r>
              <a:rPr lang="zh-CN" altLang="en-US" i="1">
                <a:ea typeface="SimSun" pitchFamily="2" charset="-122"/>
              </a:rPr>
              <a:t> </a:t>
            </a:r>
            <a:r>
              <a:rPr lang="zh-CN" altLang="en-US" sz="1600">
                <a:ea typeface="SimSun" pitchFamily="2" charset="-122"/>
              </a:rPr>
              <a:t>报告源自</a:t>
            </a:r>
            <a:r>
              <a:rPr lang="en-US" altLang="ja-JP" sz="1600"/>
              <a:t>Thutmose III</a:t>
            </a:r>
            <a:r>
              <a:rPr lang="zh-CN" altLang="en-US" sz="1600">
                <a:ea typeface="SimSun" pitchFamily="2" charset="-122"/>
              </a:rPr>
              <a:t> 党政四十二年</a:t>
            </a:r>
            <a:endParaRPr lang="en-US" altLang="en-US"/>
          </a:p>
        </p:txBody>
      </p:sp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1219200" y="5105400"/>
            <a:ext cx="7639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buFontTx/>
              <a:buChar char="•"/>
            </a:pPr>
            <a:r>
              <a:rPr lang="zh-CN" altLang="en-US">
                <a:ea typeface="SimSun" pitchFamily="2" charset="-122"/>
              </a:rPr>
              <a:t> 约书亚以奴隶制统治基遍人</a:t>
            </a:r>
            <a:r>
              <a:rPr lang="en-US" altLang="ja-JP"/>
              <a:t>:</a:t>
            </a:r>
          </a:p>
          <a:p>
            <a:pPr lvl="1" eaLnBrk="1" fontAlgn="base" hangingPunct="1"/>
            <a:r>
              <a:rPr lang="ja-JP" altLang="en-US"/>
              <a:t>“</a:t>
            </a:r>
            <a:r>
              <a:rPr lang="zh-CN" altLang="en-US">
                <a:ea typeface="SimSun" pitchFamily="2" charset="-122"/>
              </a:rPr>
              <a:t>现在你们是被咒诅的！你们中间的人必断不了作奴仆，为我神的殿作劈柴挑水的人。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zh-CN" altLang="en-US">
                <a:ea typeface="SimSun" pitchFamily="2" charset="-122"/>
              </a:rPr>
              <a:t>约 </a:t>
            </a:r>
            <a:r>
              <a:rPr lang="en-US" altLang="zh-CN">
                <a:ea typeface="SimSun" pitchFamily="2" charset="-122"/>
              </a:rPr>
              <a:t>9</a:t>
            </a:r>
            <a:r>
              <a:rPr lang="zh-CN" altLang="en-US">
                <a:ea typeface="SimSun" pitchFamily="2" charset="-122"/>
              </a:rPr>
              <a:t>：</a:t>
            </a:r>
            <a:r>
              <a:rPr lang="en-US" altLang="zh-CN">
                <a:ea typeface="SimSun" pitchFamily="2" charset="-122"/>
              </a:rPr>
              <a:t>23</a:t>
            </a:r>
            <a:endParaRPr lang="en-US" altLang="en-US"/>
          </a:p>
        </p:txBody>
      </p:sp>
      <p:sp>
        <p:nvSpPr>
          <p:cNvPr id="3379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733800" cy="4572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2"/>
          <p:cNvGraphicFramePr>
            <a:graphicFrameLocks noChangeAspect="1"/>
          </p:cNvGraphicFramePr>
          <p:nvPr/>
        </p:nvGraphicFramePr>
        <p:xfrm>
          <a:off x="1219200" y="457200"/>
          <a:ext cx="7924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Bitmap Image" r:id="rId3" imgW="9752381" imgH="7314286" progId="Paint.Picture">
                  <p:embed/>
                </p:oleObj>
              </mc:Choice>
              <mc:Fallback>
                <p:oleObj name="Bitmap Image" r:id="rId3" imgW="9752381" imgH="73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15" t="14375" r="9227" b="12500"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7924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733800" cy="4572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2786063" y="500063"/>
            <a:ext cx="4786312" cy="584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FFFF"/>
                </a:solidFill>
              </a:rPr>
              <a:t>古代对于女性的奴隶制</a:t>
            </a:r>
            <a:endParaRPr lang="en-US" altLang="en-US" sz="3200" b="1">
              <a:solidFill>
                <a:srgbClr val="FFFFFF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214438" y="4089400"/>
            <a:ext cx="7929562" cy="25542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FFFF"/>
                </a:solidFill>
              </a:rPr>
              <a:t>这幅墙画素描是描述亚述人被俘虏。对这些女性来说是毫无希望，因她们通常被逼当妓女。古代亚述人是当代最凶狠的战士之一。这也是当时叛逆的北方王国以色列妇女的命运。</a:t>
            </a:r>
            <a:endParaRPr lang="en-US" altLang="zh-CN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ChangeArrowheads="1"/>
          </p:cNvSpPr>
          <p:nvPr/>
        </p:nvSpPr>
        <p:spPr bwMode="auto">
          <a:xfrm>
            <a:off x="1600200" y="2189163"/>
            <a:ext cx="7467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</a:pPr>
            <a:r>
              <a:rPr lang="en-US" altLang="en-US" sz="2800"/>
              <a:t>-</a:t>
            </a:r>
            <a:r>
              <a:rPr lang="zh-CN" altLang="en-US" sz="2800">
                <a:ea typeface="SimSun" pitchFamily="2" charset="-122"/>
              </a:rPr>
              <a:t> 古代文明的基本运作</a:t>
            </a:r>
            <a:endParaRPr lang="en-US" altLang="ja-JP" sz="2800"/>
          </a:p>
          <a:p>
            <a:pPr eaLnBrk="1" fontAlgn="base" hangingPunct="1">
              <a:spcBef>
                <a:spcPct val="20000"/>
              </a:spcBef>
            </a:pPr>
            <a:endParaRPr lang="en-US" altLang="en-US" sz="2800"/>
          </a:p>
          <a:p>
            <a:pPr eaLnBrk="1" fontAlgn="base" hangingPunct="1">
              <a:spcBef>
                <a:spcPct val="20000"/>
              </a:spcBef>
            </a:pPr>
            <a:r>
              <a:rPr lang="en-US" altLang="en-US" sz="2800"/>
              <a:t>-</a:t>
            </a:r>
            <a:r>
              <a:rPr lang="zh-CN" altLang="en-US" sz="2800">
                <a:ea typeface="SimSun" pitchFamily="2" charset="-122"/>
              </a:rPr>
              <a:t> 古代文明注重于农产业与劳工密集的工业</a:t>
            </a:r>
            <a:endParaRPr lang="en-US" altLang="ja-JP" sz="2800"/>
          </a:p>
          <a:p>
            <a:pPr eaLnBrk="1" fontAlgn="base" hangingPunct="1">
              <a:spcBef>
                <a:spcPct val="20000"/>
              </a:spcBef>
            </a:pPr>
            <a:endParaRPr lang="en-US" altLang="en-US" sz="2800"/>
          </a:p>
          <a:p>
            <a:pPr eaLnBrk="1" fontAlgn="base" hangingPunct="1">
              <a:spcBef>
                <a:spcPct val="20000"/>
              </a:spcBef>
            </a:pPr>
            <a:r>
              <a:rPr lang="en-US" altLang="en-US" sz="2800"/>
              <a:t>-</a:t>
            </a:r>
            <a:r>
              <a:rPr lang="zh-CN" altLang="en-US" sz="2800">
                <a:ea typeface="SimSun" pitchFamily="2" charset="-122"/>
              </a:rPr>
              <a:t>大多数城市是由奴隶所建立</a:t>
            </a:r>
            <a:r>
              <a:rPr lang="en-US" altLang="ja-JP" sz="2800"/>
              <a:t/>
            </a:r>
            <a:br>
              <a:rPr lang="en-US" altLang="ja-JP" sz="2800"/>
            </a:br>
            <a:endParaRPr lang="en-US" altLang="ja-JP" sz="2800"/>
          </a:p>
          <a:p>
            <a:pPr eaLnBrk="1" fontAlgn="base" hangingPunct="1">
              <a:spcBef>
                <a:spcPct val="20000"/>
              </a:spcBef>
            </a:pPr>
            <a:r>
              <a:rPr lang="en-US" altLang="zh-CN" sz="2800">
                <a:ea typeface="SimSun" pitchFamily="2" charset="-122"/>
              </a:rPr>
              <a:t>-</a:t>
            </a:r>
            <a:r>
              <a:rPr lang="zh-CN" altLang="en-US" sz="2800">
                <a:ea typeface="SimSun" pitchFamily="2" charset="-122"/>
              </a:rPr>
              <a:t> 埃及的金字塔或许是奴隶制常规的永久纪念碑</a:t>
            </a:r>
            <a:endParaRPr lang="en-US" altLang="en-US" sz="2800"/>
          </a:p>
        </p:txBody>
      </p:sp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1524000" y="1371600"/>
            <a:ext cx="4494213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ea typeface="SimSun" pitchFamily="2" charset="-122"/>
              </a:rPr>
              <a:t>奴隶制在无困难的情况下合法化</a:t>
            </a:r>
            <a:endParaRPr lang="en-US" altLang="en-US"/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810000" cy="5334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/>
        </p:nvGraphicFramePr>
        <p:xfrm>
          <a:off x="1371600" y="1219200"/>
          <a:ext cx="3200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Bitmap Image" r:id="rId3" imgW="3104762" imgH="3467584" progId="Paint.Picture">
                  <p:embed/>
                </p:oleObj>
              </mc:Choice>
              <mc:Fallback>
                <p:oleObj name="Bitmap Image" r:id="rId3" imgW="3104762" imgH="346758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0"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32004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724400" y="1219200"/>
            <a:ext cx="3919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古代近东</a:t>
            </a:r>
            <a:r>
              <a:rPr lang="en-US" altLang="ja-JP">
                <a:solidFill>
                  <a:srgbClr val="6600FF"/>
                </a:solidFill>
              </a:rPr>
              <a:t>(Ancient Near East)</a:t>
            </a:r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奴隶制常见的做法：</a:t>
            </a:r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40624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buFontTx/>
              <a:buChar char="•"/>
            </a:pPr>
            <a:r>
              <a:rPr lang="en-US" altLang="en-US"/>
              <a:t> </a:t>
            </a:r>
            <a:r>
              <a:rPr lang="zh-CN" altLang="en-US">
                <a:ea typeface="SimSun" pitchFamily="2" charset="-122"/>
              </a:rPr>
              <a:t>反映出古法近东道德的低劣</a:t>
            </a:r>
            <a:endParaRPr lang="en-US" altLang="ja-JP"/>
          </a:p>
          <a:p>
            <a:pPr eaLnBrk="1" fontAlgn="base" hangingPunct="1"/>
            <a:endParaRPr lang="en-US" altLang="en-US"/>
          </a:p>
          <a:p>
            <a:pPr eaLnBrk="1" fontAlgn="base" hangingPunct="1">
              <a:buFontTx/>
              <a:buChar char="•"/>
            </a:pPr>
            <a:r>
              <a:rPr lang="zh-CN" altLang="en-US">
                <a:ea typeface="SimSun" pitchFamily="2" charset="-122"/>
              </a:rPr>
              <a:t> 对于人命的低价值观</a:t>
            </a:r>
            <a:endParaRPr lang="en-US" altLang="ja-JP"/>
          </a:p>
          <a:p>
            <a:pPr eaLnBrk="1" fontAlgn="base" hangingPunct="1">
              <a:buFontTx/>
              <a:buChar char="•"/>
            </a:pPr>
            <a:endParaRPr lang="en-US" altLang="en-US"/>
          </a:p>
          <a:p>
            <a:pPr eaLnBrk="1" fontAlgn="base" hangingPunct="1">
              <a:buFontTx/>
              <a:buChar char="•"/>
            </a:pPr>
            <a:r>
              <a:rPr lang="zh-CN" altLang="en-US">
                <a:ea typeface="SimSun" pitchFamily="2" charset="-122"/>
              </a:rPr>
              <a:t> 人类是制造当众神的奴隶</a:t>
            </a:r>
            <a:endParaRPr lang="en-US" altLang="ja-JP"/>
          </a:p>
          <a:p>
            <a:pPr eaLnBrk="1" fontAlgn="base" hangingPunct="1">
              <a:buFontTx/>
              <a:buChar char="•"/>
            </a:pPr>
            <a:endParaRPr lang="en-US" altLang="en-US"/>
          </a:p>
          <a:p>
            <a:pPr eaLnBrk="1" fontAlgn="base" hangingPunct="1">
              <a:buFontTx/>
              <a:buChar char="•"/>
            </a:pPr>
            <a:r>
              <a:rPr lang="zh-CN" altLang="en-US">
                <a:ea typeface="SimSun" pitchFamily="2" charset="-122"/>
              </a:rPr>
              <a:t> 奴隶是产物，如畜牲般对待</a:t>
            </a:r>
            <a:endParaRPr lang="en-US" altLang="en-US"/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3810000" cy="457200"/>
          </a:xfr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古代社会奴隶的地位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3286125" y="1214438"/>
            <a:ext cx="3424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ea typeface="SimSun" pitchFamily="2" charset="-122"/>
              </a:rPr>
              <a:t>大部分基于主人的人品</a:t>
            </a:r>
            <a:r>
              <a:rPr lang="en-US" altLang="ja-JP"/>
              <a:t> :</a:t>
            </a:r>
          </a:p>
          <a:p>
            <a:pPr eaLnBrk="1" fontAlgn="base" hangingPunct="1"/>
            <a:endParaRPr lang="en-US" altLang="en-US"/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28813" y="5786438"/>
            <a:ext cx="6919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>
                <a:solidFill>
                  <a:srgbClr val="660066"/>
                </a:solidFill>
              </a:rPr>
              <a:t> </a:t>
            </a:r>
            <a:r>
              <a:rPr lang="zh-CN" altLang="en-US">
                <a:solidFill>
                  <a:srgbClr val="660066"/>
                </a:solidFill>
                <a:ea typeface="SimSun" pitchFamily="2" charset="-122"/>
              </a:rPr>
              <a:t>早期的埃及</a:t>
            </a:r>
            <a:r>
              <a:rPr lang="en-US" altLang="ja-JP">
                <a:solidFill>
                  <a:srgbClr val="660066"/>
                </a:solidFill>
              </a:rPr>
              <a:t>– </a:t>
            </a:r>
            <a:r>
              <a:rPr lang="zh-CN" altLang="en-US">
                <a:solidFill>
                  <a:srgbClr val="660066"/>
                </a:solidFill>
                <a:ea typeface="SimSun" pitchFamily="2" charset="-122"/>
              </a:rPr>
              <a:t>当奴隶是祭品：与死去的国王同埋葬 </a:t>
            </a:r>
            <a:r>
              <a:rPr lang="en-US" altLang="zh-CN">
                <a:solidFill>
                  <a:srgbClr val="660066"/>
                </a:solidFill>
                <a:ea typeface="SimSun" pitchFamily="2" charset="-122"/>
              </a:rPr>
              <a:t>-</a:t>
            </a:r>
            <a:r>
              <a:rPr lang="zh-CN" altLang="en-US">
                <a:solidFill>
                  <a:srgbClr val="660066"/>
                </a:solidFill>
                <a:ea typeface="SimSun" pitchFamily="2" charset="-122"/>
              </a:rPr>
              <a:t> 到冥间服侍他</a:t>
            </a:r>
            <a:endParaRPr lang="en-US" altLang="en-US">
              <a:solidFill>
                <a:srgbClr val="660066"/>
              </a:solidFill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2743200" cy="457200"/>
          </a:xfr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奴隶的对待与处理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5334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643063" y="4929188"/>
            <a:ext cx="671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>
                <a:solidFill>
                  <a:srgbClr val="0066FF"/>
                </a:solidFill>
                <a:ea typeface="SimSun" pitchFamily="2" charset="-122"/>
              </a:rPr>
              <a:t>矿工必须长时间工作，换取少许分配的食物。</a:t>
            </a:r>
            <a:r>
              <a:rPr lang="en-US" altLang="ja-JP">
                <a:solidFill>
                  <a:srgbClr val="0066FF"/>
                </a:solidFill>
              </a:rPr>
              <a:t/>
            </a:r>
            <a:br>
              <a:rPr lang="en-US" altLang="ja-JP">
                <a:solidFill>
                  <a:srgbClr val="0066FF"/>
                </a:solidFill>
              </a:rPr>
            </a:br>
            <a:r>
              <a:rPr lang="en-US" altLang="ja-JP">
                <a:solidFill>
                  <a:srgbClr val="0066FF"/>
                </a:solidFill>
              </a:rPr>
              <a:t>- </a:t>
            </a:r>
            <a:r>
              <a:rPr lang="zh-CN" altLang="en-US">
                <a:solidFill>
                  <a:srgbClr val="0066FF"/>
                </a:solidFill>
                <a:ea typeface="SimSun" pitchFamily="2" charset="-122"/>
              </a:rPr>
              <a:t>他们必须“工作至死亡，如同机械被用至毁坏为止</a:t>
            </a:r>
            <a:r>
              <a:rPr lang="ja-JP" altLang="en-US">
                <a:solidFill>
                  <a:srgbClr val="0066FF"/>
                </a:solidFill>
              </a:rPr>
              <a:t>”</a:t>
            </a:r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389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2895600" cy="457200"/>
          </a:xfr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奴隶的对待与处理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676400" y="865188"/>
            <a:ext cx="67214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endParaRPr lang="en-US" altLang="en-US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a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介绍与奴隶制的定义</a:t>
            </a:r>
            <a:r>
              <a:rPr lang="en-US" altLang="ja-JP" sz="2800" b="1" i="1">
                <a:solidFill>
                  <a:srgbClr val="7F003F"/>
                </a:solidFill>
              </a:rPr>
              <a:t> </a:t>
            </a: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b – 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古代社会奴隶的地位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c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奴隶的对待与处理</a:t>
            </a:r>
            <a:r>
              <a:rPr lang="en-US" altLang="ja-JP" sz="2800" b="1" i="1">
                <a:solidFill>
                  <a:srgbClr val="7F003F"/>
                </a:solidFill>
              </a:rPr>
              <a:t> </a:t>
            </a: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e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奴隶制所展现的人性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d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摩西律法对于奴隶制的教导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e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摩西时代</a:t>
            </a:r>
            <a:r>
              <a:rPr lang="en-US" altLang="ja-JP" sz="2800" b="1" i="1">
                <a:solidFill>
                  <a:srgbClr val="7F003F"/>
                </a:solidFill>
              </a:rPr>
              <a:t>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与非信徒的奴隶制律法不同之处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f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罗马帝国的奴隶制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g –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保罗在新约对于奴隶制的教导</a:t>
            </a:r>
            <a:endParaRPr lang="en-US" altLang="ja-JP" sz="2800" b="1" i="1">
              <a:solidFill>
                <a:srgbClr val="7F003F"/>
              </a:solidFill>
            </a:endParaRPr>
          </a:p>
          <a:p>
            <a:pPr eaLnBrk="1" fontAlgn="base" hangingPunct="1"/>
            <a:r>
              <a:rPr lang="en-US" altLang="en-US" sz="2800" b="1" i="1">
                <a:solidFill>
                  <a:srgbClr val="7F003F"/>
                </a:solidFill>
              </a:rPr>
              <a:t>h – </a:t>
            </a:r>
            <a:r>
              <a:rPr lang="zh-CN" altLang="en-US" sz="2800" b="1" i="1">
                <a:solidFill>
                  <a:srgbClr val="7F003F"/>
                </a:solidFill>
                <a:ea typeface="SimSun" pitchFamily="2" charset="-122"/>
              </a:rPr>
              <a:t>结论</a:t>
            </a:r>
            <a:endParaRPr lang="en-US" altLang="en-US" sz="2800" b="1" i="1">
              <a:solidFill>
                <a:srgbClr val="7F003F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52400"/>
            <a:ext cx="7543800" cy="1143000"/>
          </a:xfrm>
        </p:spPr>
        <p:txBody>
          <a:bodyPr/>
          <a:lstStyle/>
          <a:p>
            <a:pPr algn="l" eaLnBrk="1" hangingPunct="1"/>
            <a:r>
              <a:rPr lang="zh-CN" altLang="en-US" b="1" u="sng" dirty="0" smtClean="0">
                <a:solidFill>
                  <a:schemeClr val="tx1"/>
                </a:solidFill>
                <a:ea typeface="SimSun" pitchFamily="2" charset="-122"/>
              </a:rPr>
              <a:t>呈现次序</a:t>
            </a:r>
            <a:r>
              <a:rPr lang="en-US" altLang="ja-JP" b="1" dirty="0" smtClean="0"/>
              <a:t> </a:t>
            </a:r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ChangeArrowheads="1"/>
          </p:cNvSpPr>
          <p:nvPr/>
        </p:nvSpPr>
        <p:spPr bwMode="auto">
          <a:xfrm>
            <a:off x="2500313" y="1285875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>
                <a:solidFill>
                  <a:srgbClr val="1F4FE7"/>
                </a:solidFill>
                <a:ea typeface="SimSun" pitchFamily="2" charset="-122"/>
              </a:rPr>
              <a:t>奴隶如资产 </a:t>
            </a:r>
            <a:r>
              <a:rPr lang="en-US" altLang="en-US">
                <a:solidFill>
                  <a:srgbClr val="1F4FE7"/>
                </a:solidFill>
              </a:rPr>
              <a:t>– </a:t>
            </a:r>
            <a:r>
              <a:rPr lang="zh-CN" altLang="en-US">
                <a:solidFill>
                  <a:srgbClr val="1F4FE7"/>
                </a:solidFill>
                <a:ea typeface="SimSun" pitchFamily="2" charset="-122"/>
              </a:rPr>
              <a:t>可以被贩卖或立在遗嘱里</a:t>
            </a:r>
            <a:endParaRPr lang="en-US" altLang="en-US">
              <a:solidFill>
                <a:srgbClr val="1F4FE7"/>
              </a:solidFill>
            </a:endParaRPr>
          </a:p>
        </p:txBody>
      </p:sp>
      <p:graphicFrame>
        <p:nvGraphicFramePr>
          <p:cNvPr id="39938" name="Object 7"/>
          <p:cNvGraphicFramePr>
            <a:graphicFrameLocks noChangeAspect="1"/>
          </p:cNvGraphicFramePr>
          <p:nvPr/>
        </p:nvGraphicFramePr>
        <p:xfrm>
          <a:off x="1524000" y="1905000"/>
          <a:ext cx="7467600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Bitmap Image" r:id="rId3" imgW="6857143" imgH="3057143" progId="Paint.Picture">
                  <p:embed/>
                </p:oleObj>
              </mc:Choice>
              <mc:Fallback>
                <p:oleObj name="Bitmap Image" r:id="rId3" imgW="6857143" imgH="30571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05000"/>
                        <a:ext cx="7467600" cy="305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8"/>
          <p:cNvSpPr txBox="1">
            <a:spLocks noChangeArrowheads="1"/>
          </p:cNvSpPr>
          <p:nvPr/>
        </p:nvSpPr>
        <p:spPr bwMode="auto">
          <a:xfrm>
            <a:off x="1398588" y="5181600"/>
            <a:ext cx="7602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zh-CN" u="sng">
                <a:ea typeface="SimSun" pitchFamily="2" charset="-122"/>
              </a:rPr>
              <a:t>Uab</a:t>
            </a:r>
            <a:r>
              <a:rPr lang="zh-CN" altLang="en-US" u="sng">
                <a:ea typeface="SimSun" pitchFamily="2" charset="-122"/>
              </a:rPr>
              <a:t>所立的财产持有权</a:t>
            </a:r>
            <a:endParaRPr lang="en-US" altLang="ja-JP" u="sng"/>
          </a:p>
          <a:p>
            <a:pPr eaLnBrk="1" fontAlgn="base" hangingPunct="1"/>
            <a:r>
              <a:rPr lang="zh-CN" altLang="en-US">
                <a:ea typeface="SimSun" pitchFamily="2" charset="-122"/>
              </a:rPr>
              <a:t>奴隶被视如资产 </a:t>
            </a:r>
            <a:r>
              <a:rPr lang="en-US" altLang="zh-CN">
                <a:ea typeface="SimSun" pitchFamily="2" charset="-122"/>
              </a:rPr>
              <a:t>–</a:t>
            </a:r>
            <a:r>
              <a:rPr lang="zh-CN" altLang="en-US">
                <a:ea typeface="SimSun" pitchFamily="2" charset="-122"/>
              </a:rPr>
              <a:t> 雇主把他们送给妻子。妇人也可以任由把奴隶的孩童送出去。</a:t>
            </a:r>
            <a:endParaRPr lang="en-US" altLang="en-US"/>
          </a:p>
        </p:txBody>
      </p:sp>
      <p:sp>
        <p:nvSpPr>
          <p:cNvPr id="399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2819400" cy="457200"/>
          </a:xfr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 dirty="0">
                <a:solidFill>
                  <a:srgbClr val="FFFFFF"/>
                </a:solidFill>
                <a:latin typeface="Arial" pitchFamily="34" charset="0"/>
                <a:cs typeface="Arial"/>
              </a:rPr>
              <a:t>奴隶的对待与处理</a:t>
            </a:r>
            <a:endParaRPr lang="en-US" altLang="en-US" sz="2400" b="1" i="1" dirty="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568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5257800" y="2667000"/>
            <a:ext cx="358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>
                <a:solidFill>
                  <a:srgbClr val="6600FF"/>
                </a:solidFill>
              </a:rPr>
              <a:t/>
            </a:r>
            <a:br>
              <a:rPr lang="en-US" altLang="en-US">
                <a:solidFill>
                  <a:srgbClr val="6600FF"/>
                </a:solidFill>
              </a:rPr>
            </a:br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少数拥有过人才能的奴隶获得雇主的垂青。</a:t>
            </a: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例：</a:t>
            </a: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r>
              <a:rPr lang="en-US" altLang="ja-JP">
                <a:solidFill>
                  <a:srgbClr val="6600FF"/>
                </a:solidFill>
              </a:rPr>
              <a:t>1. </a:t>
            </a:r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但以理</a:t>
            </a: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r>
              <a:rPr lang="en-US" altLang="ja-JP">
                <a:solidFill>
                  <a:srgbClr val="6600FF"/>
                </a:solidFill>
              </a:rPr>
              <a:t>2. </a:t>
            </a:r>
            <a:r>
              <a:rPr lang="zh-CN" altLang="en-US">
                <a:solidFill>
                  <a:srgbClr val="6600FF"/>
                </a:solidFill>
                <a:ea typeface="SimSun" pitchFamily="2" charset="-122"/>
              </a:rPr>
              <a:t>约瑟</a:t>
            </a:r>
            <a:r>
              <a:rPr lang="en-US" altLang="ja-JP">
                <a:solidFill>
                  <a:srgbClr val="6600FF"/>
                </a:solidFill>
              </a:rPr>
              <a:t/>
            </a:r>
            <a:br>
              <a:rPr lang="en-US" altLang="ja-JP">
                <a:solidFill>
                  <a:srgbClr val="6600FF"/>
                </a:solidFill>
              </a:rPr>
            </a:br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072063" y="6215063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2000">
                <a:ea typeface="SimSun" pitchFamily="2" charset="-122"/>
              </a:rPr>
              <a:t>庭院里或许伺候君王的仆人</a:t>
            </a:r>
            <a:endParaRPr lang="en-US" altLang="en-US" sz="2000"/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2895600" cy="533400"/>
          </a:xfr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奴隶的对待与处理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israelite_forced_labor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09800"/>
            <a:ext cx="2566988" cy="3009900"/>
          </a:xfr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95400" y="1371600"/>
            <a:ext cx="49196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b="1">
                <a:latin typeface="Arial" pitchFamily="34" charset="0"/>
                <a:ea typeface="SimSun" pitchFamily="2" charset="-122"/>
              </a:rPr>
              <a:t>奴隶制是从人类开始犯罪的那一刻所造成的结果。奴隶制也因此遍布全世界。</a:t>
            </a:r>
            <a:endParaRPr lang="en-US" altLang="ja-JP" b="1">
              <a:latin typeface="Arial" pitchFamily="34" charset="0"/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b="1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奴隶制是生死存亡的手段之一</a:t>
            </a:r>
            <a:endParaRPr lang="en-US" altLang="ja-JP" b="1">
              <a:solidFill>
                <a:schemeClr val="accent2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b="1">
                <a:solidFill>
                  <a:srgbClr val="6485EE"/>
                </a:solidFill>
                <a:latin typeface="Arial" pitchFamily="34" charset="0"/>
                <a:ea typeface="SimSun" pitchFamily="2" charset="-122"/>
              </a:rPr>
              <a:t>奴隶制代替了扼杀，比较起来更为人道</a:t>
            </a:r>
            <a:endParaRPr lang="en-US" altLang="ja-JP" b="1">
              <a:solidFill>
                <a:srgbClr val="6485EE"/>
              </a:solidFill>
              <a:latin typeface="Arial" pitchFamily="34" charset="0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Char char="v"/>
            </a:pPr>
            <a:r>
              <a:rPr lang="zh-CN" altLang="en-US" sz="2000" b="1">
                <a:ea typeface="SimSun" pitchFamily="2" charset="-122"/>
              </a:rPr>
              <a:t>与其把敌人宰杀，不如把他们当奴隶</a:t>
            </a:r>
            <a:r>
              <a:rPr lang="en-US" altLang="ja-JP" sz="2000" b="1"/>
              <a:t> (</a:t>
            </a:r>
            <a:r>
              <a:rPr lang="zh-CN" altLang="en-US" sz="2000" b="1">
                <a:ea typeface="SimSun" pitchFamily="2" charset="-122"/>
              </a:rPr>
              <a:t>申</a:t>
            </a:r>
            <a:r>
              <a:rPr lang="en-US" altLang="ja-JP" sz="2000" b="1"/>
              <a:t> 20:11)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Char char="v"/>
            </a:pPr>
            <a:r>
              <a:rPr lang="zh-CN" altLang="en-US" sz="2000" b="1">
                <a:ea typeface="SimSun" pitchFamily="2" charset="-122"/>
              </a:rPr>
              <a:t>基遍人选择当奴隶而逃过死亡</a:t>
            </a:r>
            <a:r>
              <a:rPr lang="en-US" altLang="ja-JP" sz="2000" b="1"/>
              <a:t> (</a:t>
            </a:r>
            <a:r>
              <a:rPr lang="zh-CN" altLang="en-US" sz="2000" b="1">
                <a:ea typeface="SimSun" pitchFamily="2" charset="-122"/>
              </a:rPr>
              <a:t>约</a:t>
            </a:r>
            <a:r>
              <a:rPr lang="en-US" altLang="ja-JP" sz="2000" b="1"/>
              <a:t> 9:3-27)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Char char="v"/>
            </a:pPr>
            <a:r>
              <a:rPr lang="zh-CN" altLang="en-US" sz="2000" b="1">
                <a:ea typeface="SimSun" pitchFamily="2" charset="-122"/>
              </a:rPr>
              <a:t>约瑟被卖当奴隶而没有遭到宰杀</a:t>
            </a:r>
            <a:r>
              <a:rPr lang="en-US" altLang="ja-JP" sz="2000" b="1"/>
              <a:t> (</a:t>
            </a:r>
            <a:r>
              <a:rPr lang="zh-CN" altLang="en-US" sz="2000" b="1">
                <a:ea typeface="SimSun" pitchFamily="2" charset="-122"/>
              </a:rPr>
              <a:t>创</a:t>
            </a:r>
            <a:r>
              <a:rPr lang="en-US" altLang="ja-JP" sz="2000" b="1"/>
              <a:t> 37:12-38)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en-US" b="1">
              <a:latin typeface="Arial" pitchFamily="34" charset="0"/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b="1">
              <a:latin typeface="Arial" pitchFamily="34" charset="0"/>
            </a:endParaRP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334000" cy="533400"/>
          </a:xfr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奴隶制所展现的人性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5410200" cy="609600"/>
          </a:xfr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奴隶制所展现的人性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295400" y="144780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chemeClr val="accent1"/>
                </a:solidFill>
                <a:latin typeface="Arial" pitchFamily="34" charset="0"/>
                <a:ea typeface="SimSun" pitchFamily="2" charset="-122"/>
              </a:rPr>
              <a:t>雇主与奴隶之间也可以建立友好感情</a:t>
            </a:r>
            <a:endParaRPr lang="en-US" altLang="ja-JP" sz="3200" b="1">
              <a:latin typeface="Arial" pitchFamily="34" charset="0"/>
            </a:endParaRP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 typeface="Wingdings" pitchFamily="2" charset="2"/>
              <a:buChar char="Ø"/>
            </a:pPr>
            <a:r>
              <a:rPr lang="zh-CN" altLang="en-US" sz="2800">
                <a:latin typeface="Arial" pitchFamily="34" charset="0"/>
                <a:ea typeface="SimSun" pitchFamily="2" charset="-122"/>
              </a:rPr>
              <a:t>强暴雇主妻子的刑法是处决，但</a:t>
            </a:r>
            <a:r>
              <a:rPr lang="zh-CN" altLang="en-US" sz="2800">
                <a:ea typeface="SimSun" pitchFamily="2" charset="-122"/>
              </a:rPr>
              <a:t>波提乏因与约瑟关系密切而只把他监禁</a:t>
            </a:r>
            <a:r>
              <a:rPr lang="en-US" altLang="ja-JP" sz="2800">
                <a:latin typeface="Arial" pitchFamily="34" charset="0"/>
              </a:rPr>
              <a:t> (</a:t>
            </a:r>
            <a:r>
              <a:rPr lang="zh-CN" altLang="en-US" sz="2800">
                <a:latin typeface="Arial" pitchFamily="34" charset="0"/>
                <a:ea typeface="SimSun" pitchFamily="2" charset="-122"/>
              </a:rPr>
              <a:t>创</a:t>
            </a:r>
            <a:r>
              <a:rPr lang="en-US" altLang="ja-JP" sz="2800">
                <a:latin typeface="Arial" pitchFamily="34" charset="0"/>
              </a:rPr>
              <a:t> 39:4-6; 19,20)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 typeface="Wingdings" pitchFamily="2" charset="2"/>
              <a:buChar char="Ø"/>
            </a:pPr>
            <a:r>
              <a:rPr lang="zh-CN" altLang="en-US" sz="28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  <a:t>迦南人本为以色列奴隶，后来更与以色列人通婚而影响他们膜拜巴尔</a:t>
            </a:r>
            <a:r>
              <a:rPr lang="en-US" altLang="ja-JP" sz="2800">
                <a:solidFill>
                  <a:schemeClr val="folHlink"/>
                </a:solidFill>
                <a:latin typeface="Arial" pitchFamily="34" charset="0"/>
              </a:rPr>
              <a:t> (</a:t>
            </a:r>
            <a:r>
              <a:rPr lang="zh-CN" altLang="en-US" sz="28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  <a:t>士</a:t>
            </a:r>
            <a:r>
              <a:rPr lang="en-US" altLang="ja-JP" sz="2800">
                <a:solidFill>
                  <a:schemeClr val="folHlink"/>
                </a:solidFill>
                <a:latin typeface="Arial" pitchFamily="34" charset="0"/>
              </a:rPr>
              <a:t> 1:27-3:6 )</a:t>
            </a:r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 typeface="Wingdings" pitchFamily="2" charset="2"/>
              <a:buChar char="Ø"/>
            </a:pPr>
            <a:r>
              <a:rPr lang="zh-CN" altLang="en-US" sz="28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奴隶可选择服侍雇主六年之后得释放</a:t>
            </a:r>
            <a:r>
              <a:rPr lang="en-US" altLang="ja-JP" sz="2800">
                <a:solidFill>
                  <a:schemeClr val="accent2"/>
                </a:solidFill>
                <a:latin typeface="Arial" pitchFamily="34" charset="0"/>
              </a:rPr>
              <a:t> (</a:t>
            </a:r>
            <a:r>
              <a:rPr lang="zh-CN" altLang="en-US" sz="280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出 </a:t>
            </a:r>
            <a:r>
              <a:rPr lang="en-US" altLang="ja-JP" sz="2800">
                <a:solidFill>
                  <a:schemeClr val="accent2"/>
                </a:solidFill>
                <a:latin typeface="Arial" pitchFamily="34" charset="0"/>
              </a:rPr>
              <a:t>21:6)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M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438400"/>
            <a:ext cx="2973388" cy="3733800"/>
          </a:xfrm>
          <a:noFill/>
        </p:spPr>
      </p:pic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543800" cy="533400"/>
          </a:xfr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摩西律法对于奴隶制的教导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219200" y="1219200"/>
            <a:ext cx="746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rgbClr val="9900CC"/>
                </a:solidFill>
                <a:ea typeface="SimSun" pitchFamily="2" charset="-122"/>
              </a:rPr>
              <a:t>当神颁布律法给摩西，奴隶制已在世间实行，所以圣经承认奴隶制的存在。</a:t>
            </a:r>
            <a:endParaRPr lang="en-US" altLang="ja-JP" sz="2800" b="1">
              <a:solidFill>
                <a:srgbClr val="9900CC"/>
              </a:solidFill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chemeClr val="accent2"/>
                </a:solidFill>
                <a:ea typeface="SimSun" pitchFamily="2" charset="-122"/>
              </a:rPr>
              <a:t>奴隶制律法的类别：</a:t>
            </a:r>
            <a:endParaRPr lang="en-US" altLang="ja-JP" sz="2800" b="1">
              <a:solidFill>
                <a:schemeClr val="accent2"/>
              </a:solidFill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AutoNum type="arabicPeriod"/>
            </a:pPr>
            <a:r>
              <a:rPr lang="zh-CN" altLang="en-US" b="1">
                <a:ea typeface="SimSun" pitchFamily="2" charset="-122"/>
              </a:rPr>
              <a:t>收购</a:t>
            </a:r>
            <a:endParaRPr lang="en-US" altLang="zh-CN" b="1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AutoNum type="arabicPeriod"/>
            </a:pPr>
            <a:r>
              <a:rPr lang="zh-CN" altLang="en-US" b="1">
                <a:ea typeface="SimSun" pitchFamily="2" charset="-122"/>
              </a:rPr>
              <a:t>解放</a:t>
            </a:r>
            <a:endParaRPr lang="en-US" altLang="zh-CN" b="1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AutoNum type="arabicPeriod"/>
            </a:pPr>
            <a:r>
              <a:rPr lang="zh-CN" altLang="en-US" b="1">
                <a:ea typeface="SimSun" pitchFamily="2" charset="-122"/>
              </a:rPr>
              <a:t>信仰权</a:t>
            </a:r>
            <a:endParaRPr lang="en-US" altLang="ja-JP" b="1"/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AutoNum type="arabicPeriod"/>
            </a:pPr>
            <a:r>
              <a:rPr lang="zh-CN" altLang="en-US" b="1">
                <a:ea typeface="SimSun" pitchFamily="2" charset="-122"/>
              </a:rPr>
              <a:t>公民权</a:t>
            </a:r>
            <a:endParaRPr lang="en-US" altLang="zh-CN" b="1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 typeface="Wingdings" pitchFamily="2" charset="2"/>
              <a:buAutoNum type="arabicPeriod"/>
            </a:pPr>
            <a:r>
              <a:rPr lang="zh-CN" altLang="en-US" b="1">
                <a:ea typeface="SimSun" pitchFamily="2" charset="-122"/>
              </a:rPr>
              <a:t>婚嫁</a:t>
            </a:r>
            <a:endParaRPr lang="en-US" altLang="ja-JP" b="1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5438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b="1" smtClean="0"/>
              <a:t>1. </a:t>
            </a:r>
            <a:r>
              <a:rPr lang="zh-CN" altLang="en-US" sz="4000" b="1" smtClean="0">
                <a:ea typeface="SimSun" pitchFamily="2" charset="-122"/>
              </a:rPr>
              <a:t>收购奴隶的律法</a:t>
            </a:r>
            <a:endParaRPr lang="en-US" altLang="en-US" sz="4000" b="1" smtClean="0"/>
          </a:p>
        </p:txBody>
      </p:sp>
      <p:pic>
        <p:nvPicPr>
          <p:cNvPr id="45058" name="Picture 4" descr="slaver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362200"/>
            <a:ext cx="1905000" cy="2286000"/>
          </a:xfrm>
          <a:noFill/>
        </p:spPr>
      </p:pic>
      <p:pic>
        <p:nvPicPr>
          <p:cNvPr id="45059" name="Picture 5" descr="assyrian_ankle_fetters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953000"/>
            <a:ext cx="2667000" cy="893763"/>
          </a:xfrm>
          <a:noFill/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143000" y="1600200"/>
            <a:ext cx="609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6600"/>
                </a:solidFill>
                <a:ea typeface="SimSun" pitchFamily="2" charset="-122"/>
              </a:rPr>
              <a:t>只有外邦的奴隶可当永久奴隶。希伯来人的奴隶必须在禧年或六年后获得释放</a:t>
            </a:r>
            <a:endParaRPr lang="en-US" altLang="ja-JP" sz="2800"/>
          </a:p>
          <a:p>
            <a:pPr eaLnBrk="1" fontAlgn="base" hangingPunct="1">
              <a:buFontTx/>
              <a:buChar char="•"/>
            </a:pPr>
            <a:r>
              <a:rPr lang="zh-CN" altLang="en-US" sz="2800" b="1">
                <a:solidFill>
                  <a:srgbClr val="9900FF"/>
                </a:solidFill>
                <a:ea typeface="SimSun" pitchFamily="2" charset="-122"/>
              </a:rPr>
              <a:t>战俘可当奴隶 </a:t>
            </a:r>
            <a:r>
              <a:rPr lang="en-US" altLang="en-US" sz="2800" b="1">
                <a:solidFill>
                  <a:srgbClr val="9900FF"/>
                </a:solidFill>
              </a:rPr>
              <a:t>(</a:t>
            </a:r>
            <a:r>
              <a:rPr lang="zh-CN" altLang="en-US" sz="2800" b="1">
                <a:solidFill>
                  <a:srgbClr val="9900FF"/>
                </a:solidFill>
                <a:ea typeface="SimSun" pitchFamily="2" charset="-122"/>
              </a:rPr>
              <a:t>申</a:t>
            </a:r>
            <a:r>
              <a:rPr lang="en-US" altLang="ja-JP" sz="2800" b="1">
                <a:solidFill>
                  <a:srgbClr val="9900FF"/>
                </a:solidFill>
              </a:rPr>
              <a:t> 20:10,11)</a:t>
            </a:r>
          </a:p>
          <a:p>
            <a:pPr eaLnBrk="1" fontAlgn="base" hangingPunct="1">
              <a:buFontTx/>
              <a:buChar char="•"/>
            </a:pPr>
            <a:r>
              <a:rPr lang="zh-CN" altLang="en-US" sz="2800" b="1">
                <a:solidFill>
                  <a:srgbClr val="669900"/>
                </a:solidFill>
                <a:ea typeface="SimSun" pitchFamily="2" charset="-122"/>
              </a:rPr>
              <a:t>偷窃罪处罚复原的方法</a:t>
            </a:r>
            <a:r>
              <a:rPr lang="en-US" altLang="ja-JP" sz="2800" b="1">
                <a:solidFill>
                  <a:srgbClr val="669900"/>
                </a:solidFill>
              </a:rPr>
              <a:t> (</a:t>
            </a:r>
            <a:r>
              <a:rPr lang="zh-CN" altLang="en-US" sz="2800" b="1">
                <a:solidFill>
                  <a:srgbClr val="669900"/>
                </a:solidFill>
                <a:ea typeface="SimSun" pitchFamily="2" charset="-122"/>
              </a:rPr>
              <a:t>出</a:t>
            </a:r>
            <a:r>
              <a:rPr lang="en-US" altLang="ja-JP" sz="2800" b="1">
                <a:solidFill>
                  <a:srgbClr val="669900"/>
                </a:solidFill>
              </a:rPr>
              <a:t> 22:1-3)</a:t>
            </a:r>
          </a:p>
          <a:p>
            <a:pPr eaLnBrk="1" fontAlgn="base" hangingPunct="1">
              <a:buFontTx/>
              <a:buChar char="•"/>
            </a:pPr>
            <a:r>
              <a:rPr lang="zh-CN" altLang="en-US" sz="2800" b="1">
                <a:solidFill>
                  <a:srgbClr val="FF6600"/>
                </a:solidFill>
                <a:ea typeface="SimSun" pitchFamily="2" charset="-122"/>
              </a:rPr>
              <a:t>欠债偿还</a:t>
            </a:r>
            <a:r>
              <a:rPr lang="en-US" altLang="ja-JP" sz="2800" b="1">
                <a:solidFill>
                  <a:srgbClr val="FF6600"/>
                </a:solidFill>
              </a:rPr>
              <a:t> (</a:t>
            </a:r>
            <a:r>
              <a:rPr lang="zh-CN" altLang="en-US" sz="2800" b="1">
                <a:solidFill>
                  <a:srgbClr val="FF6600"/>
                </a:solidFill>
                <a:ea typeface="SimSun" pitchFamily="2" charset="-122"/>
              </a:rPr>
              <a:t>申</a:t>
            </a:r>
            <a:r>
              <a:rPr lang="en-US" altLang="ja-JP" sz="2800" b="1">
                <a:solidFill>
                  <a:srgbClr val="FF6600"/>
                </a:solidFill>
              </a:rPr>
              <a:t> 15:1,2)</a:t>
            </a:r>
          </a:p>
          <a:p>
            <a:pPr eaLnBrk="1" fontAlgn="base" hangingPunct="1"/>
            <a:endParaRPr lang="en-US" altLang="en-US" b="1">
              <a:latin typeface="Arial" pitchFamily="34" charset="0"/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en-US" b="1">
              <a:latin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1.</a:t>
            </a:r>
            <a:r>
              <a:rPr lang="zh-CN" altLang="en-US" sz="4000" b="1" smtClean="0">
                <a:ea typeface="SimSun" pitchFamily="2" charset="-122"/>
              </a:rPr>
              <a:t>收购奴隶的律法</a:t>
            </a:r>
            <a:endParaRPr lang="en-US" altLang="en-US" sz="4000" b="1" smtClean="0"/>
          </a:p>
        </p:txBody>
      </p:sp>
      <p:pic>
        <p:nvPicPr>
          <p:cNvPr id="46082" name="Picture 4" descr="slave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524000"/>
            <a:ext cx="1752600" cy="1577975"/>
          </a:xfrm>
          <a:noFill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219200" y="0"/>
            <a:ext cx="4033838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219200" y="1828800"/>
            <a:ext cx="58531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rgbClr val="FF6600"/>
                </a:solidFill>
                <a:ea typeface="SimSun" pitchFamily="2" charset="-122"/>
              </a:rPr>
              <a:t>以购买的方式</a:t>
            </a:r>
            <a:r>
              <a:rPr lang="en-US" altLang="ja-JP" sz="2800" b="1">
                <a:solidFill>
                  <a:srgbClr val="FF6600"/>
                </a:solidFill>
              </a:rPr>
              <a:t> (</a:t>
            </a:r>
            <a:r>
              <a:rPr lang="zh-CN" altLang="en-US" sz="2800" b="1">
                <a:solidFill>
                  <a:srgbClr val="FF6600"/>
                </a:solidFill>
                <a:ea typeface="SimSun" pitchFamily="2" charset="-122"/>
              </a:rPr>
              <a:t>利</a:t>
            </a:r>
            <a:r>
              <a:rPr lang="en-US" altLang="ja-JP" sz="2800" b="1">
                <a:solidFill>
                  <a:srgbClr val="FF6600"/>
                </a:solidFill>
              </a:rPr>
              <a:t> 25:44-46)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b="1">
                <a:ea typeface="SimSun" pitchFamily="2" charset="-122"/>
              </a:rPr>
              <a:t>外邦的奴隶可当作资产任由买卖</a:t>
            </a:r>
            <a:endParaRPr lang="en-US" altLang="ja-JP" b="1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b="1">
                <a:ea typeface="SimSun" pitchFamily="2" charset="-122"/>
              </a:rPr>
              <a:t>不可绑架原本自由的人之后把他当奴隶出售</a:t>
            </a:r>
            <a:r>
              <a:rPr lang="en-US" altLang="ja-JP" b="1"/>
              <a:t> (</a:t>
            </a:r>
            <a:r>
              <a:rPr lang="zh-CN" altLang="en-US" b="1">
                <a:ea typeface="SimSun" pitchFamily="2" charset="-122"/>
              </a:rPr>
              <a:t>出</a:t>
            </a:r>
            <a:r>
              <a:rPr lang="en-US" altLang="ja-JP" b="1"/>
              <a:t> 21:16; </a:t>
            </a:r>
            <a:r>
              <a:rPr lang="zh-CN" altLang="en-US" b="1">
                <a:ea typeface="SimSun" pitchFamily="2" charset="-122"/>
              </a:rPr>
              <a:t>申</a:t>
            </a:r>
            <a:r>
              <a:rPr lang="en-US" altLang="ja-JP" b="1"/>
              <a:t> 24:7)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b="1">
                <a:ea typeface="SimSun" pitchFamily="2" charset="-122"/>
              </a:rPr>
              <a:t>奴隶的价格各不相同，以年龄，性别和离禧年的年数计算</a:t>
            </a:r>
            <a:r>
              <a:rPr lang="en-US" altLang="ja-JP" b="1"/>
              <a:t> (</a:t>
            </a:r>
            <a:r>
              <a:rPr lang="zh-CN" altLang="en-US" b="1">
                <a:ea typeface="SimSun" pitchFamily="2" charset="-122"/>
              </a:rPr>
              <a:t>利</a:t>
            </a:r>
            <a:r>
              <a:rPr lang="en-US" altLang="ja-JP" b="1"/>
              <a:t> 25:47-53)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rgbClr val="9900FF"/>
                </a:solidFill>
                <a:ea typeface="SimSun" pitchFamily="2" charset="-122"/>
              </a:rPr>
              <a:t>出生于奴隶家族</a:t>
            </a:r>
            <a:r>
              <a:rPr lang="en-US" altLang="ja-JP" sz="2800" b="1">
                <a:solidFill>
                  <a:srgbClr val="9900FF"/>
                </a:solidFill>
              </a:rPr>
              <a:t> (</a:t>
            </a:r>
            <a:r>
              <a:rPr lang="zh-CN" altLang="en-US" sz="2800" b="1">
                <a:solidFill>
                  <a:srgbClr val="9900FF"/>
                </a:solidFill>
                <a:ea typeface="SimSun" pitchFamily="2" charset="-122"/>
              </a:rPr>
              <a:t>出</a:t>
            </a:r>
            <a:r>
              <a:rPr lang="en-US" altLang="ja-JP" sz="2800" b="1">
                <a:solidFill>
                  <a:srgbClr val="9900FF"/>
                </a:solidFill>
              </a:rPr>
              <a:t> 21:4; </a:t>
            </a:r>
            <a:r>
              <a:rPr lang="zh-CN" altLang="en-US" sz="2800" b="1">
                <a:solidFill>
                  <a:srgbClr val="9900FF"/>
                </a:solidFill>
                <a:ea typeface="SimSun" pitchFamily="2" charset="-122"/>
              </a:rPr>
              <a:t>利</a:t>
            </a:r>
            <a:r>
              <a:rPr lang="en-US" altLang="ja-JP" sz="2800" b="1">
                <a:solidFill>
                  <a:srgbClr val="9900FF"/>
                </a:solidFill>
              </a:rPr>
              <a:t> 25:54)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28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2. </a:t>
            </a:r>
            <a:r>
              <a:rPr lang="zh-CN" altLang="en-US" sz="3200" b="1" smtClean="0">
                <a:ea typeface="SimSun" pitchFamily="2" charset="-122"/>
              </a:rPr>
              <a:t>解放律法</a:t>
            </a:r>
            <a:r>
              <a:rPr lang="en-US" altLang="ja-JP" sz="3200" b="1" smtClean="0"/>
              <a:t/>
            </a:r>
            <a:br>
              <a:rPr lang="en-US" altLang="ja-JP" sz="3200" b="1" smtClean="0"/>
            </a:br>
            <a:r>
              <a:rPr lang="en-US" altLang="ja-JP" sz="3200" b="1" smtClean="0"/>
              <a:t> </a:t>
            </a:r>
            <a:r>
              <a:rPr lang="zh-CN" altLang="en-US" sz="2400" b="1" smtClean="0">
                <a:ea typeface="SimSun" pitchFamily="2" charset="-122"/>
              </a:rPr>
              <a:t>出</a:t>
            </a:r>
            <a:r>
              <a:rPr lang="en-US" altLang="ja-JP" sz="2400" b="1" smtClean="0"/>
              <a:t> 21:1-11; </a:t>
            </a:r>
            <a:r>
              <a:rPr lang="zh-CN" altLang="en-US" sz="2400" b="1" smtClean="0">
                <a:ea typeface="SimSun" pitchFamily="2" charset="-122"/>
              </a:rPr>
              <a:t>利</a:t>
            </a:r>
            <a:r>
              <a:rPr lang="en-US" altLang="ja-JP" sz="2400" b="1" smtClean="0"/>
              <a:t> 25:39-55; </a:t>
            </a:r>
            <a:r>
              <a:rPr lang="zh-CN" altLang="en-US" sz="2400" b="1" smtClean="0">
                <a:ea typeface="SimSun" pitchFamily="2" charset="-122"/>
              </a:rPr>
              <a:t>申</a:t>
            </a:r>
            <a:r>
              <a:rPr lang="en-US" altLang="ja-JP" sz="2400" b="1" smtClean="0"/>
              <a:t> 15:12-18</a:t>
            </a:r>
            <a:endParaRPr lang="en-US" altLang="en-US" sz="2400" b="1" smtClean="0"/>
          </a:p>
        </p:txBody>
      </p:sp>
      <p:pic>
        <p:nvPicPr>
          <p:cNvPr id="47106" name="Picture 4" descr="slavery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243138"/>
            <a:ext cx="3124200" cy="2328862"/>
          </a:xfrm>
          <a:noFill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600200" y="140335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b="1">
                <a:solidFill>
                  <a:srgbClr val="FF6600"/>
                </a:solidFill>
                <a:latin typeface="Arial" pitchFamily="34" charset="0"/>
                <a:ea typeface="SimSun" pitchFamily="2" charset="-122"/>
              </a:rPr>
              <a:t>此律法用意是避免在经济危机时存大批的奴隶。</a:t>
            </a:r>
            <a:endParaRPr lang="en-US" altLang="en-US" b="1">
              <a:latin typeface="Arial" pitchFamily="34" charset="0"/>
            </a:endParaRPr>
          </a:p>
        </p:txBody>
      </p:sp>
      <p:pic>
        <p:nvPicPr>
          <p:cNvPr id="47108" name="Picture 6" descr="slaver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610100"/>
            <a:ext cx="3200400" cy="2171700"/>
          </a:xfrm>
          <a:noFill/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371600" y="2590800"/>
            <a:ext cx="411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b="1">
                <a:ea typeface="SimSun" pitchFamily="2" charset="-122"/>
              </a:rPr>
              <a:t>希伯来奴隶在服侍六年后获得释放</a:t>
            </a:r>
            <a:r>
              <a:rPr lang="en-US" altLang="ja-JP" b="1"/>
              <a:t> (</a:t>
            </a:r>
            <a:r>
              <a:rPr lang="zh-CN" altLang="en-US" b="1">
                <a:ea typeface="SimSun" pitchFamily="2" charset="-122"/>
              </a:rPr>
              <a:t>出</a:t>
            </a:r>
            <a:r>
              <a:rPr lang="en-US" altLang="ja-JP" b="1"/>
              <a:t> 21:2)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000" b="1">
                <a:ea typeface="SimSun" pitchFamily="2" charset="-122"/>
              </a:rPr>
              <a:t>如雇主许配给奴隶妻子，其妻不能跟随或获得释放</a:t>
            </a:r>
            <a:endParaRPr lang="en-US" altLang="ja-JP" sz="2000" b="1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000" b="1">
                <a:ea typeface="SimSun" pitchFamily="2" charset="-122"/>
              </a:rPr>
              <a:t>如奴隶选择永久留下，他们须用锥子穿耳朵</a:t>
            </a:r>
            <a:endParaRPr lang="en-US" altLang="ja-JP" sz="2000" b="1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b="1">
                <a:solidFill>
                  <a:srgbClr val="6485EE"/>
                </a:solidFill>
                <a:ea typeface="SimSun" pitchFamily="2" charset="-122"/>
              </a:rPr>
              <a:t>被释放的奴隶将获得自由支付</a:t>
            </a:r>
            <a:r>
              <a:rPr lang="en-US" altLang="ja-JP" b="1">
                <a:solidFill>
                  <a:srgbClr val="6485EE"/>
                </a:solidFill>
              </a:rPr>
              <a:t> (</a:t>
            </a:r>
            <a:r>
              <a:rPr lang="zh-CN" altLang="en-US" b="1">
                <a:solidFill>
                  <a:srgbClr val="6485EE"/>
                </a:solidFill>
                <a:ea typeface="SimSun" pitchFamily="2" charset="-122"/>
              </a:rPr>
              <a:t>申</a:t>
            </a:r>
            <a:r>
              <a:rPr lang="en-US" altLang="ja-JP" b="1">
                <a:solidFill>
                  <a:srgbClr val="6485EE"/>
                </a:solidFill>
              </a:rPr>
              <a:t> 15:12-15)</a:t>
            </a:r>
            <a:endParaRPr lang="en-US" altLang="en-US" b="1">
              <a:solidFill>
                <a:srgbClr val="6485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5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slaver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085975"/>
            <a:ext cx="6400800" cy="4772025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2.</a:t>
            </a:r>
            <a:r>
              <a:rPr lang="zh-CN" altLang="en-US" sz="4000" b="1" smtClean="0">
                <a:ea typeface="SimSun" pitchFamily="2" charset="-122"/>
              </a:rPr>
              <a:t>解放律法</a:t>
            </a:r>
            <a:endParaRPr lang="en-US" altLang="en-US" sz="4000" b="1" smtClean="0"/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95400" y="14478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solidFill>
                  <a:srgbClr val="FF0066"/>
                </a:solidFill>
                <a:ea typeface="SimSun" pitchFamily="2" charset="-122"/>
              </a:rPr>
              <a:t>必须释放逃亡的奴隶，但不允许他们回归</a:t>
            </a:r>
            <a:r>
              <a:rPr lang="en-US" altLang="ja-JP" sz="3200" b="1">
                <a:solidFill>
                  <a:srgbClr val="FF0066"/>
                </a:solidFill>
              </a:rPr>
              <a:t> (</a:t>
            </a:r>
            <a:r>
              <a:rPr lang="zh-CN" altLang="en-US" sz="3200" b="1">
                <a:solidFill>
                  <a:srgbClr val="FF0066"/>
                </a:solidFill>
                <a:ea typeface="SimSun" pitchFamily="2" charset="-122"/>
              </a:rPr>
              <a:t>申</a:t>
            </a:r>
            <a:r>
              <a:rPr lang="en-US" altLang="ja-JP" sz="3200" b="1">
                <a:solidFill>
                  <a:srgbClr val="FF0066"/>
                </a:solidFill>
              </a:rPr>
              <a:t> 23:15-16)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en-US" altLang="en-US" sz="3200" b="1">
              <a:solidFill>
                <a:srgbClr val="FF0066"/>
              </a:solidFill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solidFill>
                  <a:srgbClr val="FF0066"/>
                </a:solidFill>
                <a:ea typeface="SimSun" pitchFamily="2" charset="-122"/>
              </a:rPr>
              <a:t>在禧年，所有希伯来奴隶获得释放，帮助他们恢复产业和土地</a:t>
            </a:r>
            <a:r>
              <a:rPr lang="en-US" altLang="ja-JP" sz="3200" b="1">
                <a:solidFill>
                  <a:srgbClr val="FF0066"/>
                </a:solidFill>
              </a:rPr>
              <a:t> (</a:t>
            </a:r>
            <a:r>
              <a:rPr lang="zh-CN" altLang="en-US" sz="3200" b="1">
                <a:solidFill>
                  <a:srgbClr val="FF0066"/>
                </a:solidFill>
                <a:ea typeface="SimSun" pitchFamily="2" charset="-122"/>
              </a:rPr>
              <a:t>利</a:t>
            </a:r>
            <a:r>
              <a:rPr lang="en-US" altLang="ja-JP" sz="3200" b="1">
                <a:solidFill>
                  <a:srgbClr val="FF0066"/>
                </a:solidFill>
              </a:rPr>
              <a:t> 25:39,40)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3. </a:t>
            </a:r>
            <a:r>
              <a:rPr lang="zh-CN" altLang="en-US" sz="4000" b="1" smtClean="0">
                <a:ea typeface="SimSun" pitchFamily="2" charset="-122"/>
              </a:rPr>
              <a:t>信仰权的律法</a:t>
            </a:r>
            <a:endParaRPr lang="en-US" altLang="en-US" sz="4000" b="1" smtClean="0"/>
          </a:p>
        </p:txBody>
      </p:sp>
      <p:pic>
        <p:nvPicPr>
          <p:cNvPr id="49154" name="Picture 3" descr="Temple Al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0"/>
            <a:ext cx="7696200" cy="5334000"/>
          </a:xfrm>
          <a:noFill/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371600" y="95885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sz="2800" b="1" i="1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奴隶属于雇主家庭成员之一， 必须跟随雇主信仰的生活</a:t>
            </a:r>
            <a:endParaRPr lang="en-US" altLang="en-US" sz="2800" b="1" i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343400" y="2028825"/>
            <a:ext cx="3943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solidFill>
                  <a:srgbClr val="6485EE"/>
                </a:solidFill>
                <a:ea typeface="SimSun" pitchFamily="2" charset="-122"/>
              </a:rPr>
              <a:t>奴隶必须给予安息日的休息</a:t>
            </a:r>
            <a:r>
              <a:rPr lang="en-US" altLang="ja-JP" b="1" i="1">
                <a:solidFill>
                  <a:srgbClr val="6485EE"/>
                </a:solidFill>
              </a:rPr>
              <a:t> (</a:t>
            </a:r>
            <a:r>
              <a:rPr lang="zh-CN" altLang="en-US" b="1" i="1">
                <a:solidFill>
                  <a:srgbClr val="6485EE"/>
                </a:solidFill>
                <a:ea typeface="SimSun" pitchFamily="2" charset="-122"/>
              </a:rPr>
              <a:t>出</a:t>
            </a:r>
            <a:r>
              <a:rPr lang="en-US" altLang="ja-JP" b="1" i="1">
                <a:solidFill>
                  <a:srgbClr val="6485EE"/>
                </a:solidFill>
              </a:rPr>
              <a:t> 20:10; 23:12)</a:t>
            </a:r>
          </a:p>
          <a:p>
            <a:pPr eaLnBrk="1" fontAlgn="base" hangingPunct="1"/>
            <a:r>
              <a:rPr lang="zh-CN" altLang="en-US" b="1" i="1">
                <a:solidFill>
                  <a:srgbClr val="FF6600"/>
                </a:solidFill>
                <a:ea typeface="SimSun" pitchFamily="2" charset="-122"/>
              </a:rPr>
              <a:t>奴隶必须行割礼和参与盛宴节日</a:t>
            </a:r>
            <a:r>
              <a:rPr lang="en-US" altLang="ja-JP" b="1" i="1">
                <a:solidFill>
                  <a:srgbClr val="FF6600"/>
                </a:solidFill>
              </a:rPr>
              <a:t> (Ex 12:43-45)</a:t>
            </a:r>
            <a:endParaRPr lang="en-US" altLang="en-US" b="1" i="1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Arial"/>
              </a:rPr>
              <a:t>奴隶制</a:t>
            </a:r>
            <a:endParaRPr lang="en-US" altLang="en-US" b="1">
              <a:solidFill>
                <a:srgbClr val="FFFFFF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pic>
        <p:nvPicPr>
          <p:cNvPr id="22530" name="Picture 4" descr="sl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4572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143125" y="5143500"/>
            <a:ext cx="6429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2800">
                <a:ea typeface="SimSun" pitchFamily="2" charset="-122"/>
              </a:rPr>
              <a:t>亚里士多德</a:t>
            </a:r>
            <a:r>
              <a:rPr lang="zh-CN" altLang="en-US" sz="2800" b="1">
                <a:ea typeface="SimSun" pitchFamily="2" charset="-122"/>
              </a:rPr>
              <a:t>（</a:t>
            </a:r>
            <a:r>
              <a:rPr lang="en-US" altLang="ja-JP" sz="2800" b="1"/>
              <a:t>Aristotle</a:t>
            </a:r>
            <a:r>
              <a:rPr lang="zh-CN" altLang="en-US" sz="2800" b="1">
                <a:ea typeface="SimSun" pitchFamily="2" charset="-122"/>
              </a:rPr>
              <a:t>）</a:t>
            </a:r>
            <a:r>
              <a:rPr lang="en-US" altLang="ja-JP" sz="2800" b="1"/>
              <a:t> </a:t>
            </a:r>
            <a:endParaRPr lang="en-US" altLang="ja-JP"/>
          </a:p>
          <a:p>
            <a:pPr eaLnBrk="1" fontAlgn="base" hangingPunct="1"/>
            <a:r>
              <a:rPr lang="ja-JP" altLang="en-US" sz="2800" b="1" i="1"/>
              <a:t>“</a:t>
            </a:r>
            <a:r>
              <a:rPr lang="zh-CN" altLang="en-US" sz="2800" b="1" i="1">
                <a:ea typeface="SimSun" pitchFamily="2" charset="-122"/>
              </a:rPr>
              <a:t>奴隶是个活的工具，但这工具是个没有生命的奴隶</a:t>
            </a:r>
            <a:r>
              <a:rPr lang="ja-JP" altLang="en-US" sz="2800" b="1" i="1"/>
              <a:t>”</a:t>
            </a:r>
            <a:r>
              <a:rPr lang="en-US" altLang="ja-JP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6858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</a:rPr>
              <a:t>4. </a:t>
            </a:r>
            <a:r>
              <a:rPr lang="zh-CN" altLang="en-US" sz="3600" b="1" smtClean="0">
                <a:latin typeface="Arial" pitchFamily="34" charset="0"/>
                <a:ea typeface="SimSun" pitchFamily="2" charset="-122"/>
              </a:rPr>
              <a:t>人权的律法</a:t>
            </a:r>
            <a:endParaRPr lang="en-US" altLang="en-US" sz="3600" b="1" smtClean="0">
              <a:latin typeface="Arial" pitchFamily="34" charset="0"/>
            </a:endParaRPr>
          </a:p>
        </p:txBody>
      </p:sp>
      <p:pic>
        <p:nvPicPr>
          <p:cNvPr id="50178" name="Picture 4" descr="slaver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3505200" cy="4038600"/>
          </a:xfrm>
          <a:noFill/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857750" y="19050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ea typeface="SimSun" pitchFamily="2" charset="-122"/>
              </a:rPr>
              <a:t>雇主若杀死奴隶将受处罚</a:t>
            </a:r>
            <a:r>
              <a:rPr lang="en-US" altLang="ja-JP" sz="2800" b="1"/>
              <a:t> (</a:t>
            </a:r>
            <a:r>
              <a:rPr lang="zh-CN" altLang="en-US" sz="2800" b="1">
                <a:ea typeface="SimSun" pitchFamily="2" charset="-122"/>
              </a:rPr>
              <a:t>出</a:t>
            </a:r>
            <a:r>
              <a:rPr lang="en-US" altLang="ja-JP" sz="2800" b="1"/>
              <a:t> 21:20)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chemeClr val="accent2"/>
                </a:solidFill>
                <a:ea typeface="SimSun" pitchFamily="2" charset="-122"/>
              </a:rPr>
              <a:t>若奴隶被雇主打至残疾必将释放</a:t>
            </a:r>
            <a:r>
              <a:rPr lang="en-US" altLang="ja-JP" sz="2800" b="1">
                <a:solidFill>
                  <a:schemeClr val="accent2"/>
                </a:solidFill>
              </a:rPr>
              <a:t> (</a:t>
            </a:r>
            <a:r>
              <a:rPr lang="zh-CN" altLang="en-US" sz="2800" b="1">
                <a:solidFill>
                  <a:schemeClr val="accent2"/>
                </a:solidFill>
                <a:ea typeface="SimSun" pitchFamily="2" charset="-122"/>
              </a:rPr>
              <a:t>出</a:t>
            </a:r>
            <a:r>
              <a:rPr lang="en-US" altLang="ja-JP" sz="2800" b="1">
                <a:solidFill>
                  <a:schemeClr val="accent2"/>
                </a:solidFill>
              </a:rPr>
              <a:t> 21:26,27)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2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5. </a:t>
            </a:r>
            <a:r>
              <a:rPr lang="zh-CN" altLang="en-US" sz="4000" b="1" smtClean="0">
                <a:ea typeface="SimSun" pitchFamily="2" charset="-122"/>
              </a:rPr>
              <a:t>奴隶婚嫁的律法</a:t>
            </a:r>
            <a:endParaRPr lang="en-US" altLang="en-US" sz="4000" b="1" smtClean="0"/>
          </a:p>
        </p:txBody>
      </p:sp>
      <p:pic>
        <p:nvPicPr>
          <p:cNvPr id="51202" name="Picture 3" descr="weddin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2438400"/>
            <a:ext cx="1428750" cy="1066800"/>
          </a:xfrm>
        </p:spPr>
      </p:pic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228600" y="990600"/>
            <a:ext cx="4800600" cy="5486400"/>
            <a:chOff x="0" y="0"/>
            <a:chExt cx="3648" cy="4320"/>
          </a:xfrm>
        </p:grpSpPr>
        <p:pic>
          <p:nvPicPr>
            <p:cNvPr id="51208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1920" y="2832"/>
              <a:ext cx="1728" cy="1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10" name="Rectangle 8"/>
            <p:cNvSpPr>
              <a:spLocks noChangeArrowheads="1"/>
            </p:cNvSpPr>
            <p:nvPr/>
          </p:nvSpPr>
          <p:spPr bwMode="auto">
            <a:xfrm>
              <a:off x="1824" y="0"/>
              <a:ext cx="1824" cy="2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1204" name="Picture 9" descr="weddin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495800"/>
            <a:ext cx="2438400" cy="1958975"/>
          </a:xfrm>
        </p:spPr>
      </p:pic>
      <p:pic>
        <p:nvPicPr>
          <p:cNvPr id="35850" name="Picture 10" descr="j019545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25908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1219200" y="0"/>
            <a:ext cx="3897313" cy="461963"/>
          </a:xfrm>
          <a:prstGeom prst="rect">
            <a:avLst/>
          </a:prstGeom>
          <a:solidFill>
            <a:srgbClr val="72221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摩西律法对于奴隶制的教导</a:t>
            </a:r>
            <a:endParaRPr lang="en-US" altLang="en-US" dirty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5257800" y="14478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latin typeface="Arial" pitchFamily="34" charset="0"/>
                <a:ea typeface="SimSun" pitchFamily="2" charset="-122"/>
              </a:rPr>
              <a:t>单身的奴隶可由雇主许配妻子</a:t>
            </a:r>
            <a:r>
              <a:rPr lang="en-US" altLang="ja-JP" sz="2800" b="1">
                <a:latin typeface="Arial" pitchFamily="34" charset="0"/>
              </a:rPr>
              <a:t> (</a:t>
            </a:r>
            <a:r>
              <a:rPr lang="zh-CN" altLang="en-US" sz="2800" b="1">
                <a:latin typeface="Arial" pitchFamily="34" charset="0"/>
                <a:ea typeface="SimSun" pitchFamily="2" charset="-122"/>
              </a:rPr>
              <a:t>出</a:t>
            </a:r>
            <a:r>
              <a:rPr lang="en-US" altLang="ja-JP" sz="2800" b="1">
                <a:latin typeface="Arial" pitchFamily="34" charset="0"/>
              </a:rPr>
              <a:t> 21:2-4)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rgbClr val="FF99FF"/>
                </a:solidFill>
                <a:latin typeface="Arial" pitchFamily="34" charset="0"/>
                <a:ea typeface="SimSun" pitchFamily="2" charset="-122"/>
              </a:rPr>
              <a:t>这些妻子通常是外邦人</a:t>
            </a:r>
            <a:endParaRPr lang="en-US" altLang="ja-JP" sz="2800" b="1">
              <a:solidFill>
                <a:srgbClr val="FF99FF"/>
              </a:solidFill>
              <a:latin typeface="Arial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 b="1">
                <a:solidFill>
                  <a:srgbClr val="6485EE"/>
                </a:solidFill>
                <a:latin typeface="Arial" pitchFamily="34" charset="0"/>
                <a:ea typeface="SimSun" pitchFamily="2" charset="-122"/>
              </a:rPr>
              <a:t>雇主许配给奴隶的妻子是永久奴隶 </a:t>
            </a:r>
            <a:r>
              <a:rPr lang="en-US" altLang="zh-CN" sz="2800" b="1">
                <a:solidFill>
                  <a:srgbClr val="6485EE"/>
                </a:solidFill>
                <a:latin typeface="Arial" pitchFamily="34" charset="0"/>
                <a:ea typeface="SimSun" pitchFamily="2" charset="-122"/>
              </a:rPr>
              <a:t>–</a:t>
            </a:r>
            <a:r>
              <a:rPr lang="zh-CN" altLang="en-US" sz="2800" b="1">
                <a:solidFill>
                  <a:srgbClr val="6485EE"/>
                </a:solidFill>
                <a:latin typeface="Arial" pitchFamily="34" charset="0"/>
                <a:ea typeface="SimSun" pitchFamily="2" charset="-122"/>
              </a:rPr>
              <a:t> 六年后不能获得释放</a:t>
            </a:r>
            <a:endParaRPr lang="en-US" altLang="en-US" sz="2800" b="1">
              <a:solidFill>
                <a:srgbClr val="6485EE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5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noFill/>
        </p:spPr>
      </p:pic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51816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6485EE"/>
                </a:solidFill>
                <a:latin typeface="Arial" pitchFamily="34" charset="0"/>
              </a:rPr>
              <a:t>1. </a:t>
            </a:r>
            <a:r>
              <a:rPr lang="zh-CN" altLang="en-US" sz="2800" b="1">
                <a:solidFill>
                  <a:srgbClr val="6485EE"/>
                </a:solidFill>
                <a:latin typeface="Arial" pitchFamily="34" charset="0"/>
                <a:ea typeface="SimSun" pitchFamily="2" charset="-122"/>
              </a:rPr>
              <a:t>服侍条款与释放</a:t>
            </a:r>
            <a:endParaRPr lang="en-US" altLang="en-US" sz="2800" b="1">
              <a:solidFill>
                <a:srgbClr val="6485EE"/>
              </a:solidFill>
              <a:latin typeface="Arial" pitchFamily="34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0" y="1654175"/>
            <a:ext cx="4953000" cy="3046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>
                <a:latin typeface="Arial" pitchFamily="34" charset="0"/>
              </a:rPr>
              <a:t>Hammurapi</a:t>
            </a:r>
            <a:r>
              <a:rPr lang="zh-CN" altLang="en-US" b="1" u="sng">
                <a:latin typeface="Arial" pitchFamily="34" charset="0"/>
                <a:ea typeface="SimSun" pitchFamily="2" charset="-122"/>
              </a:rPr>
              <a:t> 律法</a:t>
            </a:r>
            <a:r>
              <a:rPr lang="en-US" altLang="ja-JP" b="1" u="sng">
                <a:latin typeface="Arial" pitchFamily="34" charset="0"/>
              </a:rPr>
              <a:t>  §117</a:t>
            </a:r>
          </a:p>
          <a:p>
            <a:pPr eaLnBrk="1" fontAlgn="base" hangingPunct="1"/>
            <a:r>
              <a:rPr lang="en-US" altLang="en-US" b="1">
                <a:latin typeface="Arial" pitchFamily="34" charset="0"/>
              </a:rPr>
              <a:t>[§117] </a:t>
            </a:r>
            <a:r>
              <a:rPr lang="zh-CN" altLang="en-US" b="1">
                <a:latin typeface="Arial" pitchFamily="34" charset="0"/>
              </a:rPr>
              <a:t>如一名男子的负债已到期，而他已经</a:t>
            </a:r>
            <a:r>
              <a:rPr lang="en-US" altLang="ja-JP" b="1">
                <a:latin typeface="Arial" pitchFamily="34" charset="0"/>
              </a:rPr>
              <a:t>(</a:t>
            </a:r>
            <a:r>
              <a:rPr lang="zh-CN" altLang="en-US" b="1">
                <a:latin typeface="Arial" pitchFamily="34" charset="0"/>
              </a:rPr>
              <a:t>巴比伦语</a:t>
            </a:r>
            <a:r>
              <a:rPr lang="en-US" altLang="ja-JP" b="1">
                <a:latin typeface="Arial" pitchFamily="34" charset="0"/>
              </a:rPr>
              <a:t> Ana kaspim)</a:t>
            </a:r>
            <a:r>
              <a:rPr lang="zh-CN" altLang="en-US" b="1">
                <a:latin typeface="Arial" pitchFamily="34" charset="0"/>
              </a:rPr>
              <a:t>把妻子、儿女、或连自己</a:t>
            </a:r>
            <a:r>
              <a:rPr lang="en-US" altLang="ja-JP" b="1">
                <a:latin typeface="Arial" pitchFamily="34" charset="0"/>
              </a:rPr>
              <a:t>(</a:t>
            </a:r>
            <a:r>
              <a:rPr lang="zh-CN" altLang="en-US" b="1">
                <a:latin typeface="Arial" pitchFamily="34" charset="0"/>
              </a:rPr>
              <a:t>巴比伦语 </a:t>
            </a:r>
            <a:r>
              <a:rPr lang="en-US" altLang="ja-JP" b="1">
                <a:latin typeface="Arial" pitchFamily="34" charset="0"/>
              </a:rPr>
              <a:t>It-ta-an-di-in)</a:t>
            </a:r>
            <a:r>
              <a:rPr lang="zh-CN" altLang="en-US" b="1">
                <a:latin typeface="Arial" pitchFamily="34" charset="0"/>
              </a:rPr>
              <a:t>也卖当奴役 </a:t>
            </a:r>
            <a:r>
              <a:rPr lang="en-US" altLang="ja-JP" b="1">
                <a:latin typeface="Arial" pitchFamily="34" charset="0"/>
              </a:rPr>
              <a:t>(</a:t>
            </a:r>
            <a:r>
              <a:rPr lang="zh-CN" altLang="en-US" b="1">
                <a:latin typeface="Arial" pitchFamily="34" charset="0"/>
              </a:rPr>
              <a:t>巴比伦语</a:t>
            </a:r>
            <a:r>
              <a:rPr lang="en-US" altLang="ja-JP" b="1">
                <a:latin typeface="Arial" pitchFamily="34" charset="0"/>
              </a:rPr>
              <a:t> ana kissatim), </a:t>
            </a:r>
            <a:r>
              <a:rPr lang="zh-CN" altLang="en-US" b="1">
                <a:latin typeface="Arial" pitchFamily="34" charset="0"/>
              </a:rPr>
              <a:t>他们必须在买他们的雇主的家里服侍三年。在第四年他们将被释放。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28625"/>
            <a:ext cx="7543800" cy="714375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029200" y="1714500"/>
            <a:ext cx="4114800" cy="3786188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u="sng">
                <a:latin typeface="Arial" pitchFamily="34" charset="0"/>
                <a:ea typeface="SimSun" pitchFamily="2" charset="-122"/>
              </a:rPr>
              <a:t>摩西律法 </a:t>
            </a:r>
            <a:r>
              <a:rPr lang="en-US" altLang="en-US" b="1" u="sng">
                <a:latin typeface="Arial" pitchFamily="34" charset="0"/>
              </a:rPr>
              <a:t>(</a:t>
            </a:r>
            <a:r>
              <a:rPr lang="zh-CN" altLang="en-US" b="1" u="sng">
                <a:latin typeface="Arial" pitchFamily="34" charset="0"/>
                <a:ea typeface="SimSun" pitchFamily="2" charset="-122"/>
              </a:rPr>
              <a:t>申</a:t>
            </a:r>
            <a:r>
              <a:rPr lang="en-US" altLang="ja-JP" b="1" u="sng">
                <a:latin typeface="Arial" pitchFamily="34" charset="0"/>
              </a:rPr>
              <a:t> 15:12-14)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你弟兄中，若有一个希伯来男人或希伯来女人被卖给你，</a:t>
            </a:r>
            <a:r>
              <a:rPr lang="zh-CN" altLang="en-US">
                <a:solidFill>
                  <a:srgbClr val="FF9900"/>
                </a:solidFill>
                <a:ea typeface="SimSun" pitchFamily="2" charset="-122"/>
              </a:rPr>
              <a:t>服事你六年，到第七年就要任他自由出去</a:t>
            </a:r>
            <a:r>
              <a:rPr lang="zh-CN" altLang="en-US">
                <a:ea typeface="SimSun" pitchFamily="2" charset="-122"/>
              </a:rPr>
              <a:t>。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你任他自由的时候，不可使他空手而去，要从你羊群、禾场、酒</a:t>
            </a:r>
            <a:r>
              <a:rPr lang="en-US" altLang="zh-CN">
                <a:ea typeface="SimSun" pitchFamily="2" charset="-122"/>
              </a:rPr>
              <a:t>?</a:t>
            </a:r>
            <a:r>
              <a:rPr lang="zh-CN" altLang="en-US">
                <a:ea typeface="SimSun" pitchFamily="2" charset="-122"/>
              </a:rPr>
              <a:t>之中多多的给他；耶和华─你的神怎样赐福与你，你也要照样给他。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100888"/>
          </a:xfr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8382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3733800" cy="519113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FontTx/>
              <a:buAutoNum type="arabicPeriod" startAt="2"/>
            </a:pPr>
            <a:r>
              <a:rPr lang="zh-CN" altLang="en-US" sz="2800">
                <a:latin typeface="Arial" pitchFamily="34" charset="0"/>
                <a:ea typeface="SimSun" pitchFamily="2" charset="-122"/>
              </a:rPr>
              <a:t>奴隶的嫁娶</a:t>
            </a:r>
            <a:endParaRPr lang="en-US" altLang="en-US" sz="2800">
              <a:latin typeface="Arial" pitchFamily="34" charset="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0" y="1752600"/>
            <a:ext cx="4953000" cy="3416300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/>
              <a:t>Ur-Nammu </a:t>
            </a:r>
            <a:r>
              <a:rPr lang="zh-CN" altLang="en-US" b="1" u="sng"/>
              <a:t>律法或</a:t>
            </a:r>
            <a:r>
              <a:rPr lang="en-US" altLang="ja-JP" b="1" u="sng"/>
              <a:t> Shulgi</a:t>
            </a:r>
          </a:p>
          <a:p>
            <a:pPr eaLnBrk="1" fontAlgn="base" hangingPunct="1"/>
            <a:r>
              <a:rPr lang="zh-CN" altLang="en-US" b="1"/>
              <a:t>如一名男奴娶一名他心爱的女努，然而他后来获得释放，他们两人不可从雇主家被驱逐 （或离开）。</a:t>
            </a:r>
            <a:endParaRPr lang="en-US" altLang="ja-JP" b="1">
              <a:solidFill>
                <a:srgbClr val="FF6600"/>
              </a:solidFill>
            </a:endParaRPr>
          </a:p>
          <a:p>
            <a:pPr eaLnBrk="1" fontAlgn="base" hangingPunct="1"/>
            <a:r>
              <a:rPr lang="zh-CN" altLang="en-US" b="1"/>
              <a:t>如一名男奴娶一名当地的女子，他们必须</a:t>
            </a:r>
            <a:r>
              <a:rPr lang="zh-CN" altLang="en-US" b="1">
                <a:solidFill>
                  <a:srgbClr val="FF6600"/>
                </a:solidFill>
              </a:rPr>
              <a:t>留下一名男孩</a:t>
            </a:r>
            <a:r>
              <a:rPr lang="zh-CN" altLang="en-US" b="1"/>
              <a:t>服侍他们的雇主；其他诞生于那当地女子的孩子都不属于雇主的，也不允许被逼当奴隶。</a:t>
            </a:r>
            <a:endParaRPr lang="en-US" altLang="zh-CN" b="1"/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4953000" y="1654175"/>
            <a:ext cx="4191000" cy="341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/>
              <a:t>Mosaic Law (Ex 21:2-4)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你若买希伯来人作奴仆，</a:t>
            </a:r>
            <a:r>
              <a:rPr lang="zh-CN" altLang="en-US">
                <a:solidFill>
                  <a:srgbClr val="FF9900"/>
                </a:solidFill>
                <a:ea typeface="SimSun" pitchFamily="2" charset="-122"/>
              </a:rPr>
              <a:t>他必服事你六年；第七年他可以自由，白白的出去。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他若孤身来就可以孤身去；他若有妻，他的妻就可以同他出去。他主人若给他妻子，妻子给他生了儿子或女儿，</a:t>
            </a:r>
            <a:r>
              <a:rPr lang="zh-CN" altLang="en-US">
                <a:solidFill>
                  <a:srgbClr val="FF9900"/>
                </a:solidFill>
                <a:ea typeface="SimSun" pitchFamily="2" charset="-122"/>
              </a:rPr>
              <a:t>妻子和儿女要归主人，他要独自出去</a:t>
            </a:r>
            <a:r>
              <a:rPr lang="en-US" altLang="zh-CN">
                <a:solidFill>
                  <a:srgbClr val="FF9900"/>
                </a:solidFill>
                <a:ea typeface="SimSun" pitchFamily="2" charset="-122"/>
              </a:rPr>
              <a:t>.</a:t>
            </a:r>
            <a:endParaRPr lang="zh-CN" altLang="en-US">
              <a:solidFill>
                <a:srgbClr val="FF9900"/>
              </a:solidFill>
              <a:ea typeface="SimSun" pitchFamily="2" charset="-122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ISCBG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2238"/>
            <a:ext cx="9144000" cy="7315201"/>
          </a:xfrm>
          <a:noFill/>
        </p:spPr>
      </p:pic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43800" cy="8382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latin typeface="Arial" pitchFamily="34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5105400" cy="51911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en-US" altLang="en-US" sz="2800" b="1">
                <a:latin typeface="Arial" pitchFamily="34" charset="0"/>
              </a:rPr>
              <a:t>3. </a:t>
            </a:r>
            <a:r>
              <a:rPr lang="zh-CN" altLang="en-US" sz="2800" b="1">
                <a:latin typeface="Arial" pitchFamily="34" charset="0"/>
                <a:ea typeface="SimSun" pitchFamily="2" charset="-122"/>
              </a:rPr>
              <a:t>侵犯</a:t>
            </a:r>
            <a:r>
              <a:rPr lang="zh-CN" altLang="en-US" sz="2800" b="1">
                <a:ea typeface="SimSun" pitchFamily="2" charset="-122"/>
              </a:rPr>
              <a:t>女性奴隶</a:t>
            </a: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4395788" cy="1938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/>
              <a:t>Ur-Nammu </a:t>
            </a:r>
            <a:r>
              <a:rPr lang="zh-CN" altLang="en-US" b="1" u="sng"/>
              <a:t>律法 </a:t>
            </a:r>
            <a:r>
              <a:rPr lang="en-US" altLang="en-US" b="1" u="sng"/>
              <a:t>or Shulgi</a:t>
            </a:r>
          </a:p>
          <a:p>
            <a:pPr eaLnBrk="1" fontAlgn="base" hangingPunct="1"/>
            <a:r>
              <a:rPr lang="zh-CN" altLang="en-US" b="1"/>
              <a:t>如一名男子侵犯另一名男子处子身女奴的权利，或奸污她，他必须秤</a:t>
            </a:r>
            <a:r>
              <a:rPr lang="zh-CN" altLang="en-US" b="1">
                <a:solidFill>
                  <a:srgbClr val="FF6600"/>
                </a:solidFill>
              </a:rPr>
              <a:t>五舍客勒 </a:t>
            </a:r>
            <a:r>
              <a:rPr lang="en-US" altLang="zh-CN" b="1">
                <a:solidFill>
                  <a:srgbClr val="FF6600"/>
                </a:solidFill>
              </a:rPr>
              <a:t>(shekels) </a:t>
            </a:r>
            <a:r>
              <a:rPr lang="zh-CN" altLang="en-US" b="1">
                <a:solidFill>
                  <a:srgbClr val="FF6600"/>
                </a:solidFill>
              </a:rPr>
              <a:t>的银子</a:t>
            </a:r>
            <a:r>
              <a:rPr lang="zh-CN" altLang="en-US" b="1"/>
              <a:t>发送出去。</a:t>
            </a:r>
            <a:endParaRPr lang="en-US" altLang="en-US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00063" y="3857625"/>
            <a:ext cx="4429125" cy="23082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u="sng"/>
              <a:t>来自</a:t>
            </a:r>
            <a:r>
              <a:rPr lang="en-US" altLang="ja-JP" b="1" u="sng"/>
              <a:t>Eshnunna</a:t>
            </a:r>
            <a:r>
              <a:rPr lang="zh-CN" altLang="en-US" b="1" u="sng"/>
              <a:t>的</a:t>
            </a:r>
            <a:r>
              <a:rPr lang="en-US" altLang="ja-JP" b="1" u="sng"/>
              <a:t>Dadusha </a:t>
            </a:r>
            <a:r>
              <a:rPr lang="zh-CN" altLang="en-US" b="1" u="sng"/>
              <a:t>律法</a:t>
            </a:r>
            <a:endParaRPr lang="en-US" altLang="ja-JP" b="1" u="sng"/>
          </a:p>
          <a:p>
            <a:pPr eaLnBrk="1" fontAlgn="base" hangingPunct="1"/>
            <a:r>
              <a:rPr lang="zh-CN" altLang="en-US" b="1"/>
              <a:t>如一名男子奸污侵犯另一名男子处子身女奴，他必须秤</a:t>
            </a:r>
            <a:r>
              <a:rPr lang="zh-CN" altLang="en-US" b="1">
                <a:solidFill>
                  <a:srgbClr val="FF6600"/>
                </a:solidFill>
              </a:rPr>
              <a:t>二十舍客勒 </a:t>
            </a:r>
            <a:r>
              <a:rPr lang="en-US" altLang="zh-CN" b="1">
                <a:solidFill>
                  <a:srgbClr val="FF6600"/>
                </a:solidFill>
              </a:rPr>
              <a:t>(shekels) </a:t>
            </a:r>
            <a:r>
              <a:rPr lang="zh-CN" altLang="en-US" b="1">
                <a:solidFill>
                  <a:srgbClr val="FF6600"/>
                </a:solidFill>
              </a:rPr>
              <a:t>的银子</a:t>
            </a:r>
            <a:r>
              <a:rPr lang="zh-CN" altLang="en-US" b="1"/>
              <a:t>发送出去，但女奴仍然是她雇主的资产。</a:t>
            </a:r>
            <a:endParaRPr lang="en-US" altLang="en-US"/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4953000" y="1928813"/>
            <a:ext cx="3810000" cy="2308225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u="sng">
                <a:ea typeface="SimSun" pitchFamily="2" charset="-122"/>
              </a:rPr>
              <a:t>摩西律法</a:t>
            </a:r>
            <a:r>
              <a:rPr lang="en-US" altLang="ja-JP" b="1" u="sng"/>
              <a:t>(</a:t>
            </a:r>
            <a:r>
              <a:rPr lang="zh-CN" altLang="en-US" b="1" u="sng">
                <a:ea typeface="SimSun" pitchFamily="2" charset="-122"/>
              </a:rPr>
              <a:t>利</a:t>
            </a:r>
            <a:r>
              <a:rPr lang="en-US" altLang="ja-JP" b="1" u="sng"/>
              <a:t> 19:20)</a:t>
            </a:r>
          </a:p>
          <a:p>
            <a:pPr eaLnBrk="1" fontAlgn="base" hangingPunct="1"/>
            <a:r>
              <a:rPr lang="zh-CN" altLang="en-US" b="1">
                <a:ea typeface="SimSun" pitchFamily="2" charset="-122"/>
              </a:rPr>
              <a:t>婢女许配了丈夫，还没有被赎、得释放，人若与他行淫，</a:t>
            </a:r>
            <a:r>
              <a:rPr lang="zh-CN" altLang="en-US" b="1">
                <a:solidFill>
                  <a:srgbClr val="FF9900"/>
                </a:solidFill>
                <a:ea typeface="SimSun" pitchFamily="2" charset="-122"/>
              </a:rPr>
              <a:t>二人要受刑罚</a:t>
            </a:r>
            <a:r>
              <a:rPr lang="zh-CN" altLang="en-US" b="1">
                <a:ea typeface="SimSun" pitchFamily="2" charset="-122"/>
              </a:rPr>
              <a:t>，却不把他们治死，因为婢女还没有得自由。</a:t>
            </a:r>
            <a:endParaRPr lang="en-US" altLang="en-US"/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</p:spTree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9220200" cy="6858000"/>
          </a:xfr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8382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5334000" cy="685800"/>
          </a:xfrm>
          <a:solidFill>
            <a:srgbClr val="CCFF33"/>
          </a:solidFill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 startAt="4"/>
            </a:pPr>
            <a:r>
              <a:rPr lang="zh-CN" altLang="en-US" b="1" smtClean="0">
                <a:ea typeface="SimSun" pitchFamily="2" charset="-122"/>
              </a:rPr>
              <a:t>对于奴隶逃脱的行动</a:t>
            </a:r>
            <a:endParaRPr lang="en-US" altLang="en-US" smtClean="0"/>
          </a:p>
        </p:txBody>
      </p:sp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495800" cy="23082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/>
              <a:t>Ur-Nammu </a:t>
            </a:r>
            <a:r>
              <a:rPr lang="zh-CN" altLang="en-US" b="1" u="sng"/>
              <a:t>律法或</a:t>
            </a:r>
            <a:r>
              <a:rPr lang="en-US" altLang="ja-JP" b="1" u="sng"/>
              <a:t> Shulgi</a:t>
            </a:r>
          </a:p>
          <a:p>
            <a:pPr eaLnBrk="1" fontAlgn="base" hangingPunct="1"/>
            <a:r>
              <a:rPr lang="zh-CN" altLang="en-US" b="1"/>
              <a:t>如</a:t>
            </a:r>
            <a:r>
              <a:rPr lang="en-US" altLang="ja-JP" b="1"/>
              <a:t> [</a:t>
            </a:r>
            <a:r>
              <a:rPr lang="zh-CN" altLang="en-US" b="1"/>
              <a:t>一名奴隶或</a:t>
            </a:r>
            <a:r>
              <a:rPr lang="en-US" altLang="ja-JP" b="1"/>
              <a:t> (?)] </a:t>
            </a:r>
            <a:r>
              <a:rPr lang="zh-CN" altLang="en-US" b="1"/>
              <a:t>一名女奴</a:t>
            </a:r>
            <a:r>
              <a:rPr lang="en-US" altLang="ja-JP" b="1"/>
              <a:t> … </a:t>
            </a:r>
            <a:r>
              <a:rPr lang="zh-CN" altLang="en-US" b="1"/>
              <a:t>跨过他或她城市的边境，而另一名男子</a:t>
            </a:r>
            <a:r>
              <a:rPr lang="zh-CN" altLang="en-US" b="1">
                <a:solidFill>
                  <a:srgbClr val="FF6600"/>
                </a:solidFill>
              </a:rPr>
              <a:t>把他或她归还</a:t>
            </a:r>
            <a:r>
              <a:rPr lang="zh-CN" altLang="en-US" b="1"/>
              <a:t>，奴隶的雇主须秤出。。。舍客勒 </a:t>
            </a:r>
            <a:r>
              <a:rPr lang="en-US" altLang="zh-CN" b="1"/>
              <a:t>(shekels) </a:t>
            </a:r>
            <a:r>
              <a:rPr lang="zh-CN" altLang="en-US" b="1"/>
              <a:t>的银子和发出给那名男子。</a:t>
            </a:r>
            <a:endParaRPr lang="en-US" altLang="en-US"/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4876800" y="2209800"/>
            <a:ext cx="3962400" cy="3416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u="sng">
                <a:ea typeface="SimSun" pitchFamily="2" charset="-122"/>
              </a:rPr>
              <a:t>摩西律法</a:t>
            </a:r>
            <a:r>
              <a:rPr lang="en-US" altLang="ja-JP" b="1" u="sng"/>
              <a:t>(</a:t>
            </a:r>
            <a:r>
              <a:rPr lang="zh-CN" altLang="en-US" b="1" u="sng">
                <a:ea typeface="SimSun" pitchFamily="2" charset="-122"/>
              </a:rPr>
              <a:t>申</a:t>
            </a:r>
            <a:r>
              <a:rPr lang="en-US" altLang="ja-JP" b="1" u="sng"/>
              <a:t> 23:15-16)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若有奴仆脱了主人的手，逃到你那里，</a:t>
            </a:r>
            <a:r>
              <a:rPr lang="zh-CN" altLang="en-US">
                <a:solidFill>
                  <a:srgbClr val="FF9900"/>
                </a:solidFill>
                <a:ea typeface="SimSun" pitchFamily="2" charset="-122"/>
              </a:rPr>
              <a:t>你不可将他交付他的主人</a:t>
            </a:r>
            <a:r>
              <a:rPr lang="zh-CN" altLang="en-US">
                <a:ea typeface="SimSun" pitchFamily="2" charset="-122"/>
              </a:rPr>
              <a:t>。</a:t>
            </a:r>
          </a:p>
          <a:p>
            <a:pPr eaLnBrk="1" hangingPunct="1"/>
            <a:r>
              <a:rPr lang="zh-CN" altLang="en-US">
                <a:ea typeface="SimSun" pitchFamily="2" charset="-122"/>
              </a:rPr>
              <a:t>他必在你那里与你同住，在你的城邑中，要由他选择一个所喜悦的地方居住；你不可欺负他 。</a:t>
            </a:r>
          </a:p>
          <a:p>
            <a:pPr eaLnBrk="1" fontAlgn="base" hangingPunct="1"/>
            <a:endParaRPr lang="en-US" altLang="en-US"/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9144000" cy="6864350"/>
          </a:xfrm>
          <a:solidFill>
            <a:srgbClr val="FFFFFF"/>
          </a:solidFill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334000" cy="609600"/>
          </a:xfrm>
          <a:solidFill>
            <a:srgbClr val="CCFF33"/>
          </a:solidFill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 startAt="4"/>
            </a:pPr>
            <a:r>
              <a:rPr lang="zh-CN" altLang="en-US" b="1" smtClean="0">
                <a:ea typeface="SimSun" pitchFamily="2" charset="-122"/>
              </a:rPr>
              <a:t>对于奴隶逃脱的行动</a:t>
            </a:r>
            <a:endParaRPr lang="en-US" alt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8382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latin typeface="Arial" pitchFamily="34" charset="0"/>
            </a:endParaRPr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8077200" cy="267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en-US" altLang="en-US" b="1" u="sng">
                <a:latin typeface="Arial" pitchFamily="34" charset="0"/>
              </a:rPr>
              <a:t>Lipit-Ishtar</a:t>
            </a:r>
            <a:r>
              <a:rPr lang="zh-CN" altLang="en-US" b="1" u="sng">
                <a:latin typeface="Arial" pitchFamily="34" charset="0"/>
              </a:rPr>
              <a:t> 律法</a:t>
            </a:r>
            <a:endParaRPr lang="en-US" altLang="ja-JP" b="1" u="sng">
              <a:latin typeface="Arial" pitchFamily="34" charset="0"/>
            </a:endParaRPr>
          </a:p>
          <a:p>
            <a:pPr eaLnBrk="1" fontAlgn="base" hangingPunct="1"/>
            <a:r>
              <a:rPr lang="zh-CN" altLang="en-US" b="1">
                <a:latin typeface="Arial" pitchFamily="34" charset="0"/>
              </a:rPr>
              <a:t>如一名男子的女奴或男奴从城市中逃亡，而这名奴隶居住在另一名男子的家里一个月，</a:t>
            </a:r>
            <a:r>
              <a:rPr lang="zh-CN" altLang="en-US" b="1">
                <a:solidFill>
                  <a:srgbClr val="FF6600"/>
                </a:solidFill>
                <a:latin typeface="Arial" pitchFamily="34" charset="0"/>
              </a:rPr>
              <a:t>那庇护奴隶的男子可以一对一与他交换奴隶。</a:t>
            </a:r>
            <a:endParaRPr lang="en-US" altLang="zh-CN" b="1">
              <a:solidFill>
                <a:srgbClr val="FF6600"/>
              </a:solidFill>
              <a:latin typeface="Arial" pitchFamily="34" charset="0"/>
            </a:endParaRPr>
          </a:p>
          <a:p>
            <a:pPr eaLnBrk="1" fontAlgn="base" hangingPunct="1"/>
            <a:r>
              <a:rPr lang="zh-CN" altLang="en-US" b="1">
                <a:latin typeface="Arial" pitchFamily="34" charset="0"/>
              </a:rPr>
              <a:t>如果他没有奴隶，他须秤出十五</a:t>
            </a:r>
            <a:r>
              <a:rPr lang="zh-CN" altLang="en-US" b="1"/>
              <a:t>舍客勒的银子发送出去。</a:t>
            </a:r>
            <a:endParaRPr lang="en-US" altLang="ja-JP" b="1">
              <a:latin typeface="Arial" pitchFamily="34" charset="0"/>
            </a:endParaRPr>
          </a:p>
          <a:p>
            <a:pPr eaLnBrk="1" fontAlgn="base" hangingPunct="1"/>
            <a:r>
              <a:rPr lang="zh-CN" altLang="en-US" b="1">
                <a:latin typeface="Arial" pitchFamily="34" charset="0"/>
              </a:rPr>
              <a:t>如男子的奴隶争论 他奴隶的身份，以及证实他对雇主已以双倍偿还，那名奴隶将被释放。</a:t>
            </a:r>
            <a:endParaRPr lang="en-US" altLang="en-US" b="1">
              <a:latin typeface="Arial" pitchFamily="34" charset="0"/>
            </a:endParaRPr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4096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DS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144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chemeClr val="tx1"/>
                </a:solidFill>
                <a:latin typeface="Arial" pitchFamily="34" charset="0"/>
                <a:ea typeface="SimSun" pitchFamily="2" charset="-122"/>
              </a:rPr>
              <a:t>摩西律法与非信徒律法的对比</a:t>
            </a:r>
            <a:endParaRPr lang="en-US" altLang="en-US" sz="2800" b="1" smtClean="0">
              <a:solidFill>
                <a:srgbClr val="6485EE"/>
              </a:solidFill>
              <a:latin typeface="Arial" pitchFamily="34" charset="0"/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6096000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FontTx/>
              <a:buAutoNum type="arabicPeriod" startAt="5"/>
            </a:pPr>
            <a:r>
              <a:rPr lang="zh-CN" altLang="en-US" sz="3200" b="1">
                <a:solidFill>
                  <a:schemeClr val="accent2"/>
                </a:solidFill>
                <a:latin typeface="Arial" pitchFamily="34" charset="0"/>
              </a:rPr>
              <a:t>伤害奴隶的赔偿</a:t>
            </a:r>
            <a:endParaRPr lang="en-US" altLang="en-US" sz="32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3733800" cy="3324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2800" b="1" u="sng"/>
              <a:t>赫人律法</a:t>
            </a:r>
            <a:endParaRPr lang="en-US" altLang="ja-JP" sz="2800" b="1" u="sng"/>
          </a:p>
          <a:p>
            <a:pPr eaLnBrk="1" fontAlgn="base" hangingPunct="1"/>
            <a:r>
              <a:rPr lang="zh-CN" altLang="en-US" sz="2800" b="1"/>
              <a:t>任何人把一名男奴或女奴弄瞎，或把他牙齿敲脱，他必须从家族里筹十个舍客勒的银子偿还。</a:t>
            </a:r>
            <a:endParaRPr lang="en-US" altLang="ja-JP" sz="2800" b="1">
              <a:solidFill>
                <a:srgbClr val="FF6600"/>
              </a:solidFill>
            </a:endParaRPr>
          </a:p>
          <a:p>
            <a:pPr eaLnBrk="1" fontAlgn="base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4267200" y="2068513"/>
            <a:ext cx="4572000" cy="3108325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2800" b="1" u="sng">
                <a:ea typeface="SimSun" pitchFamily="2" charset="-122"/>
              </a:rPr>
              <a:t>摩西法律 </a:t>
            </a:r>
            <a:r>
              <a:rPr lang="en-US" altLang="en-US" sz="2800" b="1" u="sng"/>
              <a:t>(</a:t>
            </a:r>
            <a:r>
              <a:rPr lang="zh-CN" altLang="en-US" sz="2800" b="1" u="sng">
                <a:ea typeface="SimSun" pitchFamily="2" charset="-122"/>
              </a:rPr>
              <a:t>出</a:t>
            </a:r>
            <a:r>
              <a:rPr lang="en-US" altLang="ja-JP" sz="2800" b="1" u="sng"/>
              <a:t> 21:26,27)</a:t>
            </a:r>
          </a:p>
          <a:p>
            <a:pPr eaLnBrk="1" hangingPunct="1"/>
            <a:r>
              <a:rPr lang="en-US" altLang="zh-CN" sz="2800" b="1">
                <a:ea typeface="SimSun" pitchFamily="2" charset="-122"/>
              </a:rPr>
              <a:t>"</a:t>
            </a:r>
            <a:r>
              <a:rPr lang="zh-CN" altLang="en-US" sz="2800" b="1">
                <a:ea typeface="SimSun" pitchFamily="2" charset="-122"/>
              </a:rPr>
              <a:t>人若打坏了他奴仆或是婢女的一只眼，就要因他的眼</a:t>
            </a:r>
            <a:r>
              <a:rPr lang="zh-CN" altLang="en-US" sz="2800" b="1">
                <a:solidFill>
                  <a:srgbClr val="FF9900"/>
                </a:solidFill>
                <a:ea typeface="SimSun" pitchFamily="2" charset="-122"/>
              </a:rPr>
              <a:t>放他去得以自由。 </a:t>
            </a:r>
          </a:p>
          <a:p>
            <a:pPr eaLnBrk="1" hangingPunct="1"/>
            <a:r>
              <a:rPr lang="zh-CN" altLang="en-US" sz="2800" b="1">
                <a:ea typeface="SimSun" pitchFamily="2" charset="-122"/>
              </a:rPr>
              <a:t>若打掉了他奴仆或是婢女的一个牙，就要因他的牙</a:t>
            </a:r>
            <a:r>
              <a:rPr lang="zh-CN" altLang="en-US" sz="2800" b="1">
                <a:solidFill>
                  <a:srgbClr val="FF9900"/>
                </a:solidFill>
                <a:ea typeface="SimSun" pitchFamily="2" charset="-122"/>
              </a:rPr>
              <a:t>放他去得以自由。</a:t>
            </a:r>
            <a:r>
              <a:rPr lang="en-US" altLang="zh-CN" b="1">
                <a:ea typeface="SimSun" pitchFamily="2" charset="-122"/>
              </a:rPr>
              <a:t> </a:t>
            </a:r>
            <a:endParaRPr lang="en-US" alt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摩西律法与非信徒律法的对比</a:t>
            </a:r>
            <a:endParaRPr lang="en-US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Image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3257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5246688" y="4357688"/>
            <a:ext cx="38973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fontAlgn="base" hangingPunct="1"/>
            <a:r>
              <a:rPr lang="zh-CN" altLang="en-US" b="1" i="1">
                <a:ea typeface="SimSun" pitchFamily="2" charset="-122"/>
              </a:rPr>
              <a:t>奴隶在罗马奴隶交易时被买</a:t>
            </a:r>
            <a:endParaRPr lang="en-US" altLang="en-US" b="1" i="1"/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1295400" y="1400175"/>
            <a:ext cx="457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</a:pPr>
            <a:r>
              <a:rPr lang="zh-CN" altLang="en-US" b="1" i="1">
                <a:ea typeface="SimSun" pitchFamily="2" charset="-122"/>
              </a:rPr>
              <a:t>当罗马统治地中海，他们把成千上万的奴隶带到意大利。意大利人是主要奴隶入口商，大约四成的人口是奴隶！</a:t>
            </a:r>
            <a:r>
              <a:rPr lang="en-US" altLang="ja-JP" b="1" i="1"/>
              <a:t> </a:t>
            </a:r>
          </a:p>
          <a:p>
            <a:pPr eaLnBrk="1" fontAlgn="base" hangingPunct="1">
              <a:spcBef>
                <a:spcPct val="50000"/>
              </a:spcBef>
            </a:pPr>
            <a:r>
              <a:rPr lang="zh-CN" altLang="en-US" b="1" i="1">
                <a:ea typeface="SimSun" pitchFamily="2" charset="-122"/>
              </a:rPr>
              <a:t>罗马法律促进或限制奴隶制的系统：</a:t>
            </a:r>
            <a:endParaRPr lang="en-US" altLang="ja-JP" b="1" i="1"/>
          </a:p>
          <a:p>
            <a:pPr eaLnBrk="1" fontAlgn="base" hangingPunct="1">
              <a:spcBef>
                <a:spcPct val="50000"/>
              </a:spcBef>
            </a:pPr>
            <a:r>
              <a:rPr lang="en-US" altLang="en-US" b="1" i="1"/>
              <a:t>Lex Poetelia (326BCE)</a:t>
            </a:r>
          </a:p>
          <a:p>
            <a:pPr eaLnBrk="1" fontAlgn="base" hangingPunct="1">
              <a:spcBef>
                <a:spcPct val="50000"/>
              </a:spcBef>
            </a:pPr>
            <a:r>
              <a:rPr lang="en-US" altLang="en-US" b="1" i="1"/>
              <a:t>Lex Aelia Sentia (4 AD)</a:t>
            </a:r>
          </a:p>
          <a:p>
            <a:pPr eaLnBrk="1" fontAlgn="base" hangingPunct="1">
              <a:spcBef>
                <a:spcPct val="50000"/>
              </a:spcBef>
            </a:pPr>
            <a:r>
              <a:rPr lang="en-US" altLang="en-US" b="1" i="1"/>
              <a:t>Lex Fufia Caninia (2 AD)</a:t>
            </a:r>
          </a:p>
          <a:p>
            <a:pPr eaLnBrk="1" fontAlgn="base" hangingPunct="1">
              <a:spcBef>
                <a:spcPct val="50000"/>
              </a:spcBef>
            </a:pPr>
            <a:r>
              <a:rPr lang="en-US" altLang="en-US" b="1" i="1"/>
              <a:t>Lex lunia Sorbana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357188"/>
            <a:ext cx="4710112" cy="1143000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ea typeface="SimSun" pitchFamily="2" charset="-122"/>
              </a:rPr>
              <a:t>罗马帝国的奴隶制</a:t>
            </a:r>
            <a:endParaRPr lang="en-US" altLang="en-US" sz="4000" smtClean="0"/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0" y="0"/>
            <a:ext cx="2659063" cy="4619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罗马帝国的奴隶制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36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solidFill>
            <a:srgbClr val="6485E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endParaRPr lang="en-US" alt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1371600" y="1371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>
                <a:ea typeface="SimSun" pitchFamily="2" charset="-122"/>
              </a:rPr>
              <a:t>被纳入奴隶制的原因：</a:t>
            </a:r>
            <a:endParaRPr lang="en-US" altLang="zh-CN" sz="2800">
              <a:ea typeface="SimSun" pitchFamily="2" charset="-122"/>
            </a:endParaRP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28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罗马军事征服</a:t>
            </a:r>
            <a:endParaRPr lang="en-US" altLang="ja-JP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自然繁殖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援救</a:t>
            </a:r>
            <a:endParaRPr lang="en-US" altLang="zh-CN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国际交易</a:t>
            </a:r>
            <a:endParaRPr lang="en-US" altLang="zh-CN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海盗行为</a:t>
            </a:r>
            <a:endParaRPr lang="en-US" altLang="zh-CN">
              <a:ea typeface="SimSun" pitchFamily="2" charset="-122"/>
            </a:endParaRP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>
                <a:ea typeface="SimSun" pitchFamily="2" charset="-122"/>
              </a:rPr>
              <a:t>因各种原因自行买入奴隶制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z="2400" b="1" i="1" smtClean="0">
                <a:solidFill>
                  <a:schemeClr val="tx1"/>
                </a:solidFill>
                <a:ea typeface="SimSun" pitchFamily="2" charset="-122"/>
              </a:rPr>
              <a:t>奴隶制的起源</a:t>
            </a:r>
            <a:r>
              <a:rPr lang="en-US" altLang="ja-JP" sz="2400" b="1" i="1" smtClean="0">
                <a:solidFill>
                  <a:schemeClr val="tx1"/>
                </a:solidFill>
              </a:rPr>
              <a:t> </a:t>
            </a:r>
            <a:r>
              <a:rPr lang="zh-CN" altLang="en-US" sz="2400" b="1" i="1" smtClean="0">
                <a:solidFill>
                  <a:schemeClr val="tx1"/>
                </a:solidFill>
                <a:ea typeface="SimSun" pitchFamily="2" charset="-122"/>
              </a:rPr>
              <a:t>：</a:t>
            </a:r>
            <a:endParaRPr lang="en-US" altLang="en-US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391400" y="381000"/>
          <a:ext cx="1524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Bitmap Image" r:id="rId3" imgW="876190" imgH="1352381" progId="Paint.Picture">
                  <p:embed/>
                </p:oleObj>
              </mc:Choice>
              <mc:Fallback>
                <p:oleObj name="Bitmap Image" r:id="rId3" imgW="876190" imgH="13523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"/>
                        <a:ext cx="15240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428750" y="1928813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>
                <a:ea typeface="SimSun" pitchFamily="2" charset="-122"/>
              </a:rPr>
              <a:t>奴隶制的起源并不明确的</a:t>
            </a:r>
            <a:endParaRPr lang="en-US" altLang="en-US" b="1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>
                <a:ea typeface="SimSun" pitchFamily="2" charset="-122"/>
              </a:rPr>
              <a:t>早期的证显示奴隶制大概在 </a:t>
            </a:r>
            <a:r>
              <a:rPr lang="en-US" altLang="en-US" b="1"/>
              <a:t>3000 BC</a:t>
            </a:r>
            <a:r>
              <a:rPr lang="zh-CN" altLang="en-US" b="1">
                <a:ea typeface="SimSun" pitchFamily="2" charset="-122"/>
              </a:rPr>
              <a:t>开始实行</a:t>
            </a:r>
            <a:r>
              <a:rPr lang="en-US" altLang="ja-JP" b="1"/>
              <a:t>, </a:t>
            </a:r>
            <a:r>
              <a:rPr lang="zh-CN" altLang="en-US" b="1">
                <a:ea typeface="SimSun" pitchFamily="2" charset="-122"/>
              </a:rPr>
              <a:t>在苏美尔 </a:t>
            </a:r>
            <a:r>
              <a:rPr lang="en-US" altLang="zh-CN" b="1">
                <a:ea typeface="SimSun" pitchFamily="2" charset="-122"/>
              </a:rPr>
              <a:t>(</a:t>
            </a:r>
            <a:r>
              <a:rPr lang="en-US" altLang="ja-JP" b="1"/>
              <a:t>Sumerian) </a:t>
            </a:r>
            <a:r>
              <a:rPr lang="zh-CN" altLang="en-US" b="1">
                <a:ea typeface="SimSun" pitchFamily="2" charset="-122"/>
              </a:rPr>
              <a:t>文明，位于美索不达米亚的南部</a:t>
            </a:r>
            <a:endParaRPr lang="en-US" altLang="ja-JP" b="1"/>
          </a:p>
          <a:p>
            <a:pPr eaLnBrk="1" fontAlgn="base" hangingPunct="1"/>
            <a:r>
              <a:rPr lang="en-US" altLang="en-US" b="1"/>
              <a:t>(</a:t>
            </a:r>
            <a:r>
              <a:rPr lang="zh-CN" altLang="en-US" b="1">
                <a:ea typeface="SimSun" pitchFamily="2" charset="-122"/>
              </a:rPr>
              <a:t>现代伊拉克</a:t>
            </a:r>
            <a:r>
              <a:rPr lang="en-US" altLang="ja-JP" b="1"/>
              <a:t>)</a:t>
            </a:r>
            <a:endParaRPr lang="en-US" altLang="en-US" b="1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l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/>
          <p:cNvSpPr>
            <a:spLocks noChangeArrowheads="1"/>
          </p:cNvSpPr>
          <p:nvPr/>
        </p:nvSpPr>
        <p:spPr bwMode="auto">
          <a:xfrm>
            <a:off x="1219200" y="11430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zh-CN" altLang="en-US" sz="3200">
                <a:ea typeface="SimSun" pitchFamily="2" charset="-122"/>
              </a:rPr>
              <a:t>动机</a:t>
            </a:r>
            <a:endParaRPr lang="en-US" altLang="ja-JP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罗马雇主比较注重华丽的生活方式多于经济上的剥削</a:t>
            </a:r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对于富裕的罗马人，社会地位成了他们的动机</a:t>
            </a:r>
            <a:endParaRPr lang="en-US" altLang="en-US" sz="2800"/>
          </a:p>
        </p:txBody>
      </p:sp>
      <p:sp>
        <p:nvSpPr>
          <p:cNvPr id="60418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55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17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</a:p>
        </p:txBody>
      </p:sp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1371600" y="1295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待遇</a:t>
            </a:r>
            <a:endParaRPr lang="en-US" altLang="ja-JP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基于雇主的个性与处置方式</a:t>
            </a:r>
            <a:endParaRPr lang="en-US" altLang="ja-JP" sz="28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在私人住宅工作的奴隶比在农场或牧场的奴隶的待遇较好</a:t>
            </a:r>
            <a:endParaRPr lang="en-US" altLang="ja-JP" sz="28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endParaRPr lang="en-US" altLang="en-US"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5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  <a:endParaRPr lang="en-US" altLang="en-US" sz="2400" b="1" i="1" kern="120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1295400" y="1295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法律上对雇主的控制</a:t>
            </a:r>
            <a:endParaRPr lang="en-US" altLang="ja-JP" sz="3200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</a:pPr>
            <a:endParaRPr lang="en-US" altLang="en-US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雇主若虐待奴隶须付上法律负责</a:t>
            </a:r>
            <a:endParaRPr lang="en-US" altLang="ja-JP" sz="28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雇主不可自行处决奴隶</a:t>
            </a:r>
            <a:endParaRPr lang="en-US" altLang="ja-JP" sz="28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法庭通常偏帮奴隶应付雇主</a:t>
            </a:r>
            <a:endParaRPr lang="en-US" altLang="ja-JP" sz="2800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5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</a:p>
        </p:txBody>
      </p:sp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1295400" y="1447800"/>
            <a:ext cx="76200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600">
                <a:ea typeface="SimSun" pitchFamily="2" charset="-122"/>
              </a:rPr>
              <a:t>奴隶的法律追索权</a:t>
            </a:r>
            <a:endParaRPr lang="en-US" altLang="ja-JP" sz="36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3200">
                <a:ea typeface="SimSun" pitchFamily="2" charset="-122"/>
              </a:rPr>
              <a:t>奴隶可为自己辩护 （当与到袭击或被虐待）</a:t>
            </a:r>
            <a:endParaRPr lang="en-US" altLang="ja-JP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3200">
                <a:ea typeface="SimSun" pitchFamily="2" charset="-122"/>
              </a:rPr>
              <a:t>奴隶可使用法律途径获取自由</a:t>
            </a:r>
            <a:endParaRPr lang="en-US" altLang="ja-JP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3200">
                <a:ea typeface="SimSun" pitchFamily="2" charset="-122"/>
              </a:rPr>
              <a:t>奴隶可要求转换雇主</a:t>
            </a:r>
            <a:endParaRPr lang="en-US" altLang="ja-JP" sz="3200"/>
          </a:p>
          <a:p>
            <a:pPr lvl="1" eaLnBrk="1" fontAlgn="base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3200">
                <a:ea typeface="SimSun" pitchFamily="2" charset="-122"/>
              </a:rPr>
              <a:t>除了法律上的权利，奴隶也有某些经济权利</a:t>
            </a:r>
            <a:endParaRPr lang="en-US" altLang="en-US" sz="3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36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  <a:endParaRPr lang="en-US" altLang="en-US" sz="2400" b="1" i="1" kern="12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1219200" y="1219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合法代理人的身份</a:t>
            </a:r>
            <a:endParaRPr lang="en-US" altLang="ja-JP" sz="3200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可拥有自己的产业，参与合法交易例如贷款，租约或服务合约</a:t>
            </a:r>
            <a:endParaRPr lang="en-US" altLang="ja-JP" sz="28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代雇主处理业务，例如</a:t>
            </a:r>
            <a:r>
              <a:rPr lang="en-US" altLang="zh-CN" sz="2800">
                <a:ea typeface="SimSun" pitchFamily="2" charset="-122"/>
              </a:rPr>
              <a:t>:</a:t>
            </a:r>
            <a:r>
              <a:rPr lang="zh-CN" altLang="en-US" sz="2800">
                <a:ea typeface="SimSun" pitchFamily="2" charset="-122"/>
              </a:rPr>
              <a:t> 贷款，销售，发收据等等</a:t>
            </a:r>
            <a:endParaRPr lang="en-US" altLang="ja-JP" sz="28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可拥有自己的奴隶</a:t>
            </a:r>
            <a:endParaRPr lang="en-US" altLang="en-US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3646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371600" y="1295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合法解放</a:t>
            </a:r>
            <a:endParaRPr lang="en-US" altLang="ja-JP" sz="3200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解放是普遍、广泛常见的惯例，也是多数奴隶期待的</a:t>
            </a:r>
            <a:endParaRPr lang="en-US" altLang="ja-JP" sz="28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因解放是常见的惯例，所以需要某程度的限制</a:t>
            </a:r>
            <a:endParaRPr lang="en-US" altLang="ja-JP" sz="28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社会阶级激励有系统管制惯常的解放</a:t>
            </a:r>
            <a:endParaRPr lang="en-US" altLang="ja-JP" sz="2800"/>
          </a:p>
          <a:p>
            <a:pPr lvl="1" eaLnBrk="1" fontAlgn="base" hangingPunct="1">
              <a:lnSpc>
                <a:spcPct val="90000"/>
              </a:lnSpc>
              <a:spcBef>
                <a:spcPct val="20000"/>
              </a:spcBef>
              <a:buSzPct val="95000"/>
              <a:buFontTx/>
              <a:buChar char="–"/>
            </a:pPr>
            <a:r>
              <a:rPr lang="zh-CN" altLang="en-US" sz="2800">
                <a:ea typeface="SimSun" pitchFamily="2" charset="-122"/>
              </a:rPr>
              <a:t>某些解放是因崇高的事项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Imag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5500688" y="3200400"/>
            <a:ext cx="327818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另一张描绘奴隶的照片</a:t>
            </a:r>
            <a:endParaRPr lang="en-US" altLang="en-US" b="1" i="1"/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355725" y="762000"/>
            <a:ext cx="39020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sz="2800" b="1">
                <a:ea typeface="SimSun" pitchFamily="2" charset="-122"/>
              </a:rPr>
              <a:t>被解放的奴隶从资产转变为自由的罗马公民。</a:t>
            </a:r>
            <a:endParaRPr lang="en-US" altLang="ja-JP" sz="2800" b="1"/>
          </a:p>
          <a:p>
            <a:pPr eaLnBrk="1" fontAlgn="base" hangingPunct="1"/>
            <a:r>
              <a:rPr lang="zh-CN" altLang="en-US" sz="2800" b="1">
                <a:ea typeface="SimSun" pitchFamily="2" charset="-122"/>
              </a:rPr>
              <a:t>可是他们通常被原本是自由的罗马公民看不起。</a:t>
            </a:r>
            <a:endParaRPr lang="en-US" altLang="ja-JP" sz="2800" b="1"/>
          </a:p>
          <a:p>
            <a:pPr eaLnBrk="1" fontAlgn="base" hangingPunct="1"/>
            <a:r>
              <a:rPr lang="zh-CN" altLang="en-US" sz="2800" b="1">
                <a:ea typeface="SimSun" pitchFamily="2" charset="-122"/>
              </a:rPr>
              <a:t>解放后奴隶所面对的惯例：</a:t>
            </a:r>
            <a:endParaRPr lang="en-US" altLang="ja-JP" sz="2800" b="1"/>
          </a:p>
          <a:p>
            <a:pPr eaLnBrk="1" fontAlgn="base" hangingPunct="1"/>
            <a:r>
              <a:rPr lang="zh-CN" altLang="en-US" sz="2800" b="1">
                <a:ea typeface="SimSun" pitchFamily="2" charset="-122"/>
              </a:rPr>
              <a:t>‘</a:t>
            </a:r>
            <a:r>
              <a:rPr lang="en-US" altLang="ja-JP" sz="2800" b="1"/>
              <a:t>Obseqium</a:t>
            </a:r>
            <a:r>
              <a:rPr lang="zh-CN" altLang="en-US" sz="2800" b="1">
                <a:ea typeface="SimSun" pitchFamily="2" charset="-122"/>
              </a:rPr>
              <a:t>’</a:t>
            </a:r>
            <a:r>
              <a:rPr lang="en-US" altLang="ja-JP" sz="2800" b="1"/>
              <a:t> – </a:t>
            </a:r>
            <a:r>
              <a:rPr lang="zh-CN" altLang="en-US" sz="2800" b="1">
                <a:ea typeface="SimSun" pitchFamily="2" charset="-122"/>
              </a:rPr>
              <a:t>要求被解放的奴隶男女公开的在前雇主面前卑躬屈膝</a:t>
            </a:r>
            <a:endParaRPr lang="en-US" altLang="ja-JP" sz="2800" b="1"/>
          </a:p>
          <a:p>
            <a:pPr eaLnBrk="1" fontAlgn="base" hangingPunct="1"/>
            <a:r>
              <a:rPr lang="zh-CN" altLang="en-US" sz="2800" b="1">
                <a:ea typeface="SimSun" pitchFamily="2" charset="-122"/>
              </a:rPr>
              <a:t>‘</a:t>
            </a:r>
            <a:r>
              <a:rPr lang="en-US" altLang="ja-JP" sz="2800" b="1"/>
              <a:t>Operae</a:t>
            </a:r>
            <a:r>
              <a:rPr lang="zh-CN" altLang="en-US" sz="2800" b="1">
                <a:ea typeface="SimSun" pitchFamily="2" charset="-122"/>
              </a:rPr>
              <a:t>’</a:t>
            </a:r>
            <a:r>
              <a:rPr lang="en-US" altLang="ja-JP" sz="2800" b="1"/>
              <a:t> – </a:t>
            </a:r>
            <a:r>
              <a:rPr lang="zh-CN" altLang="en-US" sz="2800" b="1">
                <a:ea typeface="SimSun" pitchFamily="2" charset="-122"/>
              </a:rPr>
              <a:t>被解放的奴隶每年必须回到以前的职业工作数天</a:t>
            </a:r>
            <a:endParaRPr lang="en-US" altLang="en-US" sz="2800" b="1"/>
          </a:p>
        </p:txBody>
      </p:sp>
      <p:sp>
        <p:nvSpPr>
          <p:cNvPr id="6656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553"/>
            <a:ext cx="2660985" cy="462307"/>
          </a:xfrm>
          <a:solidFill>
            <a:srgbClr val="FF0066"/>
          </a:solidFill>
          <a:ln w="12700" cap="sq">
            <a:noFill/>
            <a:headEnd type="none" w="sm" len="sm"/>
            <a:tailEnd type="none" w="sm" len="sm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zh-CN" altLang="en-US" sz="2400" b="1" i="1" kern="1200">
                <a:solidFill>
                  <a:srgbClr val="FFFFFF"/>
                </a:solidFill>
                <a:latin typeface="Arial"/>
                <a:ea typeface="+mn-ea"/>
                <a:cs typeface="Arial"/>
              </a:rPr>
              <a:t>罗马帝国的奴隶制</a:t>
            </a:r>
            <a:endParaRPr lang="en-US" altLang="en-US" sz="2400" b="1" i="1" kern="120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4281488" cy="533400"/>
          </a:xfr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/>
                <a:ea typeface="+mj-ea"/>
                <a:cs typeface="Arial"/>
              </a:rPr>
              <a:t>保罗在新约对于奴隶制的教导</a:t>
            </a:r>
            <a:endParaRPr lang="en-US" altLang="en-US" sz="2400" b="1" i="1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1295400" y="1295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>
                <a:ea typeface="SimSun" pitchFamily="2" charset="-122"/>
              </a:rPr>
              <a:t>具有野心的自愿奴隶应遭到指责</a:t>
            </a:r>
            <a:r>
              <a:rPr lang="en-US" altLang="ja-JP" sz="2800"/>
              <a:t> (</a:t>
            </a:r>
            <a:r>
              <a:rPr lang="zh-CN" altLang="en-US" sz="2800">
                <a:ea typeface="SimSun" pitchFamily="2" charset="-122"/>
              </a:rPr>
              <a:t>歌前</a:t>
            </a:r>
            <a:r>
              <a:rPr lang="en-US" altLang="ja-JP" sz="2800"/>
              <a:t> 7:23)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>
                <a:ea typeface="SimSun" pitchFamily="2" charset="-122"/>
              </a:rPr>
              <a:t>反压迫和反虐待的道德观应排除奴隶交易的合法化</a:t>
            </a:r>
            <a:r>
              <a:rPr lang="en-US" altLang="ja-JP" sz="2800"/>
              <a:t>(</a:t>
            </a:r>
            <a:r>
              <a:rPr lang="zh-CN" altLang="en-US" sz="2800">
                <a:ea typeface="SimSun" pitchFamily="2" charset="-122"/>
              </a:rPr>
              <a:t>提前</a:t>
            </a:r>
            <a:r>
              <a:rPr lang="en-US" altLang="ja-JP" sz="2800"/>
              <a:t>1:9-10)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>
                <a:ea typeface="SimSun" pitchFamily="2" charset="-122"/>
              </a:rPr>
              <a:t>圣经强调以和蔼对待他人；并以尊重与善良</a:t>
            </a:r>
            <a:r>
              <a:rPr lang="en-US" altLang="ja-JP" sz="2800"/>
              <a:t> </a:t>
            </a:r>
            <a:r>
              <a:rPr lang="zh-CN" altLang="en-US" sz="2800">
                <a:ea typeface="SimSun" pitchFamily="2" charset="-122"/>
              </a:rPr>
              <a:t>排除奴隶遭雇主虐待</a:t>
            </a:r>
            <a:r>
              <a:rPr lang="en-US" altLang="ja-JP" sz="2800"/>
              <a:t> (</a:t>
            </a:r>
            <a:r>
              <a:rPr lang="zh-CN" altLang="en-US" sz="2800">
                <a:ea typeface="SimSun" pitchFamily="2" charset="-122"/>
              </a:rPr>
              <a:t>以</a:t>
            </a:r>
            <a:r>
              <a:rPr lang="en-US" altLang="ja-JP" sz="2800"/>
              <a:t> 6:5, </a:t>
            </a:r>
            <a:r>
              <a:rPr lang="zh-CN" altLang="en-US" sz="2800">
                <a:ea typeface="SimSun" pitchFamily="2" charset="-122"/>
              </a:rPr>
              <a:t>歌羅西書 </a:t>
            </a:r>
            <a:r>
              <a:rPr lang="en-US" altLang="ja-JP" sz="2800"/>
              <a:t>3:22, </a:t>
            </a:r>
            <a:r>
              <a:rPr lang="zh-CN" altLang="en-US" sz="2800">
                <a:ea typeface="SimSun" pitchFamily="2" charset="-122"/>
              </a:rPr>
              <a:t>提前</a:t>
            </a:r>
            <a:r>
              <a:rPr lang="en-US" altLang="ja-JP" sz="2800"/>
              <a:t> 6:2, </a:t>
            </a:r>
            <a:r>
              <a:rPr lang="zh-CN" altLang="en-US" sz="2800">
                <a:ea typeface="SimSun" pitchFamily="2" charset="-122"/>
              </a:rPr>
              <a:t>提多書</a:t>
            </a:r>
            <a:r>
              <a:rPr lang="en-US" altLang="ja-JP" sz="2800"/>
              <a:t> 2:9)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2800">
                <a:ea typeface="SimSun" pitchFamily="2" charset="-122"/>
              </a:rPr>
              <a:t>圣经强调基督里新造的人，排除人与人之间在道德，社会与文化上的障碍</a:t>
            </a:r>
            <a:r>
              <a:rPr lang="en-US" altLang="ja-JP" sz="2800"/>
              <a:t> (</a:t>
            </a:r>
            <a:r>
              <a:rPr lang="zh-CN" altLang="en-US" sz="2800">
                <a:ea typeface="SimSun" pitchFamily="2" charset="-122"/>
              </a:rPr>
              <a:t>加</a:t>
            </a:r>
            <a:r>
              <a:rPr lang="en-US" altLang="ja-JP" sz="2800"/>
              <a:t> 3:28,</a:t>
            </a:r>
            <a:r>
              <a:rPr lang="zh-CN" altLang="en-US" sz="2800">
                <a:ea typeface="SimSun" pitchFamily="2" charset="-122"/>
              </a:rPr>
              <a:t>歌羅西書</a:t>
            </a:r>
            <a:r>
              <a:rPr lang="en-US" altLang="ja-JP" sz="2800"/>
              <a:t> 3:11)</a:t>
            </a:r>
            <a:endParaRPr lang="en-US" altLang="en-US"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ea typeface="SimSun" pitchFamily="2" charset="-122"/>
              </a:rPr>
              <a:t>腓利門書里关于奴隶制的实例</a:t>
            </a:r>
            <a:endParaRPr lang="en-US" altLang="en-US" sz="4000" b="1" smtClean="0"/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92075" tIns="46038" rIns="92075" bIns="46038" anchor="ctr"/>
          <a:lstStyle>
            <a:defPPr>
              <a:defRPr lang="en-US"/>
            </a:defPPr>
            <a:lvl1pPr fontAlgn="base">
              <a:defRPr b="1" i="1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zh-CN" altLang="en-US" dirty="0"/>
              <a:t>保罗在新约对于奴隶制的教导</a:t>
            </a:r>
            <a:endParaRPr lang="en-US" altLang="en-US" dirty="0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1295400" y="1828800"/>
            <a:ext cx="7620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重点在于以非法律，限制等级权利，与以良知的途径来解决雇主与奴隶之间的问题，而不是以单方面的决定。</a:t>
            </a:r>
            <a:r>
              <a:rPr lang="en-US" altLang="ja-JP" sz="3200"/>
              <a:t> </a:t>
            </a:r>
            <a:r>
              <a:rPr lang="zh-CN" altLang="en-US" sz="3200">
                <a:ea typeface="SimSun" pitchFamily="2" charset="-122"/>
              </a:rPr>
              <a:t>这情况在腓利門書里展现出来。</a:t>
            </a:r>
            <a:endParaRPr lang="en-US" altLang="en-US"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smtClean="0">
                <a:ea typeface="SimSun" pitchFamily="2" charset="-122"/>
              </a:rPr>
              <a:t>腓利門書里关于奴隶制的实例</a:t>
            </a:r>
            <a:endParaRPr lang="en-US" altLang="en-US" sz="4000" smtClean="0"/>
          </a:p>
        </p:txBody>
      </p:sp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0" y="0"/>
            <a:ext cx="4206875" cy="4619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92075" tIns="46038" rIns="92075" bIns="46038" anchor="ctr"/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>
                <a:latin typeface="Times New Roman" charset="0"/>
                <a:ea typeface="ＭＳ Ｐゴシック" charset="0"/>
              </a:defRPr>
            </a:lvl2pPr>
            <a:lvl3pPr eaLnBrk="0" hangingPunct="0">
              <a:defRPr>
                <a:latin typeface="Times New Roman" charset="0"/>
                <a:ea typeface="ＭＳ Ｐゴシック" charset="0"/>
              </a:defRPr>
            </a:lvl3pPr>
            <a:lvl4pPr eaLnBrk="0" hangingPunct="0">
              <a:defRPr>
                <a:latin typeface="Times New Roman" charset="0"/>
                <a:ea typeface="ＭＳ Ｐゴシック" charset="0"/>
              </a:defRPr>
            </a:lvl4pPr>
            <a:lvl5pPr eaLnBrk="0" hangingPunct="0">
              <a:defRPr>
                <a:latin typeface="Times New Roman" charset="0"/>
                <a:ea typeface="ＭＳ Ｐゴシック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</a:defRPr>
            </a:lvl9pPr>
          </a:lstStyle>
          <a:p>
            <a:r>
              <a:rPr lang="zh-CN" altLang="en-US" dirty="0"/>
              <a:t>保罗在新约对于奴隶制的教导</a:t>
            </a:r>
            <a:endParaRPr lang="en-US" altLang="en-US" dirty="0"/>
          </a:p>
        </p:txBody>
      </p:sp>
      <p:sp>
        <p:nvSpPr>
          <p:cNvPr id="69635" name="Rectangle 6"/>
          <p:cNvSpPr>
            <a:spLocks noChangeArrowheads="1"/>
          </p:cNvSpPr>
          <p:nvPr/>
        </p:nvSpPr>
        <p:spPr bwMode="auto">
          <a:xfrm>
            <a:off x="1371600" y="18288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保罗希望腓利門能在阿尼西母回归后把他释放</a:t>
            </a:r>
            <a:r>
              <a:rPr lang="en-US" altLang="ja-JP" sz="3200"/>
              <a:t> (v 15 – 17)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保罗具有命令腓利門这么做的权威</a:t>
            </a:r>
            <a:r>
              <a:rPr lang="en-US" altLang="ja-JP" sz="3200"/>
              <a:t> (v 17)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>
                <a:ea typeface="SimSun" pitchFamily="2" charset="-122"/>
              </a:rPr>
              <a:t>保罗请求腓利門以发自内心的良知，与基督徒对爱的道德观如此行动</a:t>
            </a:r>
            <a:r>
              <a:rPr lang="en-US" altLang="ja-JP" sz="3200"/>
              <a:t> (v 9, 14, 20, 21)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/>
          <p:cNvGraphicFramePr>
            <a:graphicFrameLocks noChangeAspect="1"/>
          </p:cNvGraphicFramePr>
          <p:nvPr/>
        </p:nvGraphicFramePr>
        <p:xfrm>
          <a:off x="1219200" y="0"/>
          <a:ext cx="7924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Bitmap Image" r:id="rId3" imgW="6095238" imgH="4571429" progId="Paint.Picture">
                  <p:embed/>
                </p:oleObj>
              </mc:Choice>
              <mc:Fallback>
                <p:oleObj name="Bitmap Image" r:id="rId3" imgW="6095238" imgH="457142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0"/>
                        <a:ext cx="7924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371600" y="4876800"/>
            <a:ext cx="7348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i="1">
                <a:solidFill>
                  <a:srgbClr val="FFFF00"/>
                </a:solidFill>
              </a:rPr>
              <a:t>4. </a:t>
            </a:r>
            <a:r>
              <a:rPr lang="zh-CN" altLang="en-US" sz="3200" b="1" i="1">
                <a:solidFill>
                  <a:srgbClr val="FFFF00"/>
                </a:solidFill>
                <a:ea typeface="SimSun" pitchFamily="2" charset="-122"/>
              </a:rPr>
              <a:t>逮捕</a:t>
            </a:r>
            <a:r>
              <a:rPr lang="en-US" altLang="ja-JP" sz="3200" b="1" i="1">
                <a:solidFill>
                  <a:srgbClr val="FFFF00"/>
                </a:solidFill>
              </a:rPr>
              <a:t> – </a:t>
            </a:r>
            <a:r>
              <a:rPr lang="zh-CN" altLang="en-US" sz="3200" b="1" i="1">
                <a:solidFill>
                  <a:srgbClr val="FFFF00"/>
                </a:solidFill>
                <a:ea typeface="SimSun" pitchFamily="2" charset="-122"/>
              </a:rPr>
              <a:t>约瑟遭逮捕后以二十片银币被卖入奴隶</a:t>
            </a:r>
            <a:endParaRPr lang="en-US" altLang="ja-JP" sz="3200" b="1" i="1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i="1">
                <a:solidFill>
                  <a:srgbClr val="FFFF00"/>
                </a:solidFill>
              </a:rPr>
              <a:t>5. </a:t>
            </a:r>
            <a:r>
              <a:rPr lang="zh-CN" altLang="en-US" sz="3200" b="1" i="1">
                <a:solidFill>
                  <a:srgbClr val="FFFF00"/>
                </a:solidFill>
                <a:ea typeface="SimSun" pitchFamily="2" charset="-122"/>
              </a:rPr>
              <a:t>自愿</a:t>
            </a:r>
            <a:r>
              <a:rPr lang="en-US" altLang="ja-JP" sz="3200" b="1" i="1">
                <a:solidFill>
                  <a:srgbClr val="FFFF00"/>
                </a:solidFill>
              </a:rPr>
              <a:t> </a:t>
            </a:r>
            <a:r>
              <a:rPr lang="zh-CN" altLang="en-US" sz="3200" b="1" i="1">
                <a:solidFill>
                  <a:srgbClr val="FFFF00"/>
                </a:solidFill>
                <a:ea typeface="SimSun" pitchFamily="2" charset="-122"/>
              </a:rPr>
              <a:t>奴役</a:t>
            </a:r>
            <a:endParaRPr lang="en-US" altLang="en-US" sz="3200" b="1" i="1">
              <a:solidFill>
                <a:srgbClr val="FFFF00"/>
              </a:solidFill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857500" y="1500188"/>
            <a:ext cx="48164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i="1">
                <a:solidFill>
                  <a:srgbClr val="0000FF"/>
                </a:solidFill>
              </a:rPr>
              <a:t>1. </a:t>
            </a:r>
            <a:r>
              <a:rPr lang="zh-CN" altLang="en-US" sz="3200" b="1" i="1">
                <a:solidFill>
                  <a:srgbClr val="0000FF"/>
                </a:solidFill>
                <a:ea typeface="SimSun" pitchFamily="2" charset="-122"/>
              </a:rPr>
              <a:t>战俘</a:t>
            </a:r>
            <a:endParaRPr lang="en-US" altLang="ja-JP" sz="3200" b="1" i="1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i="1">
                <a:solidFill>
                  <a:srgbClr val="0000FF"/>
                </a:solidFill>
              </a:rPr>
              <a:t>2. </a:t>
            </a:r>
            <a:r>
              <a:rPr lang="zh-CN" altLang="en-US" sz="3200" b="1" i="1">
                <a:solidFill>
                  <a:srgbClr val="0000FF"/>
                </a:solidFill>
                <a:ea typeface="SimSun" pitchFamily="2" charset="-122"/>
              </a:rPr>
              <a:t>欠债</a:t>
            </a:r>
            <a:endParaRPr lang="en-US" altLang="ja-JP" sz="3200" b="1" i="1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i="1">
                <a:solidFill>
                  <a:srgbClr val="0000FF"/>
                </a:solidFill>
              </a:rPr>
              <a:t>3. </a:t>
            </a:r>
            <a:r>
              <a:rPr lang="zh-CN" altLang="en-US" sz="3200" b="1" i="1">
                <a:solidFill>
                  <a:srgbClr val="0000FF"/>
                </a:solidFill>
              </a:rPr>
              <a:t>出世</a:t>
            </a:r>
            <a:r>
              <a:rPr lang="zh-CN" altLang="en-US" sz="3200" b="1" i="1">
                <a:solidFill>
                  <a:srgbClr val="0000FF"/>
                </a:solidFill>
                <a:ea typeface="SimSun" pitchFamily="2" charset="-122"/>
              </a:rPr>
              <a:t>于欠债人的家</a:t>
            </a:r>
            <a:endParaRPr lang="en-US" altLang="en-US" b="1" i="1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33400"/>
            <a:ext cx="7543800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SimSun" pitchFamily="2" charset="-122"/>
              </a:rPr>
              <a:t>奴隶制的来源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362200"/>
            <a:ext cx="7543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000" b="1" i="1">
                <a:solidFill>
                  <a:srgbClr val="221F0B"/>
                </a:solidFill>
                <a:latin typeface="Arial" pitchFamily="34" charset="0"/>
                <a:cs typeface="Arial"/>
              </a:rPr>
              <a:t>结论</a:t>
            </a:r>
            <a:endParaRPr lang="en-US" altLang="en-US" sz="6000" b="1" i="1">
              <a:solidFill>
                <a:srgbClr val="221F0B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5438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  <a:ea typeface="SimSun" pitchFamily="2" charset="-122"/>
              </a:rPr>
              <a:t>参考书目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1295400" y="1447800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2800"/>
              <a:t>Arnold, Bill T. and Beyer, Bryan E. </a:t>
            </a:r>
            <a:r>
              <a:rPr lang="en-US" altLang="en-US" sz="2800" i="1"/>
              <a:t>Readings from the Ancient Near East, </a:t>
            </a:r>
            <a:r>
              <a:rPr lang="en-US" altLang="en-US" sz="2800"/>
              <a:t>Grand Rapids: Baker 2002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2800"/>
              <a:t>Chirichigno, Gregory C. </a:t>
            </a:r>
            <a:r>
              <a:rPr lang="en-US" altLang="en-US" sz="2800" i="1"/>
              <a:t>Debt-Slavery in Israel and the Ancient Near East</a:t>
            </a:r>
            <a:r>
              <a:rPr lang="en-US" altLang="en-US" sz="2800"/>
              <a:t>, Sheffield: JSOT Press 1993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2800"/>
              <a:t>Rupprecht, A. </a:t>
            </a:r>
            <a:r>
              <a:rPr lang="ja-JP" altLang="en-US" sz="2800"/>
              <a:t>“</a:t>
            </a:r>
            <a:r>
              <a:rPr lang="en-US" altLang="ja-JP" sz="2800"/>
              <a:t>Slave, Slavery</a:t>
            </a:r>
            <a:r>
              <a:rPr lang="ja-JP" altLang="en-US" sz="2800"/>
              <a:t>”</a:t>
            </a:r>
            <a:r>
              <a:rPr lang="en-US" altLang="ja-JP" sz="2800"/>
              <a:t> in </a:t>
            </a:r>
            <a:r>
              <a:rPr lang="en-US" altLang="ja-JP" sz="2800" i="1"/>
              <a:t>The Zondervan Pictorial Encyclopedia of the Bible, Vol. 4</a:t>
            </a:r>
            <a:r>
              <a:rPr lang="en-US" altLang="ja-JP" sz="2800"/>
              <a:t>.  ed. Tenney, Merril C. Zondervan Publishing House, 1976 pp.453 – 460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u="sng" dirty="0" smtClean="0">
                <a:solidFill>
                  <a:schemeClr val="tx1"/>
                </a:solidFill>
                <a:ea typeface="SimSun" pitchFamily="2" charset="-122"/>
              </a:rPr>
              <a:t>可参考的网站</a:t>
            </a:r>
            <a:endParaRPr lang="en-US" altLang="en-US" b="1" u="sng" dirty="0" smtClean="0">
              <a:solidFill>
                <a:schemeClr val="tx1"/>
              </a:solidFill>
            </a:endParaRPr>
          </a:p>
        </p:txBody>
      </p:sp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1295400" y="1676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hlinkClick r:id="rId2"/>
              </a:rPr>
              <a:t>http://www.christian-thinktank.com</a:t>
            </a:r>
            <a:r>
              <a:rPr lang="en-US" altLang="en-US" sz="3200"/>
              <a:t>, Glenn Miller, </a:t>
            </a:r>
            <a:r>
              <a:rPr lang="ja-JP" altLang="en-US" sz="3200"/>
              <a:t>“</a:t>
            </a:r>
            <a:r>
              <a:rPr lang="zh-CN" altLang="en-US" sz="3200">
                <a:ea typeface="SimSun" pitchFamily="2" charset="-122"/>
              </a:rPr>
              <a:t>神在圣经里容许奴隶制吗</a:t>
            </a:r>
            <a:r>
              <a:rPr lang="en-US" altLang="ja-JP" sz="3200"/>
              <a:t>?</a:t>
            </a:r>
            <a:r>
              <a:rPr lang="ja-JP" altLang="en-US" sz="3200"/>
              <a:t>”</a:t>
            </a:r>
            <a:endParaRPr lang="en-US" altLang="ja-JP" sz="3200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hlinkClick r:id="rId3"/>
              </a:rPr>
              <a:t>http://www.bible.org</a:t>
            </a:r>
            <a:r>
              <a:rPr lang="en-US" altLang="en-US" sz="3200"/>
              <a:t>, </a:t>
            </a:r>
            <a:r>
              <a:rPr lang="ja-JP" altLang="en-US" sz="3200"/>
              <a:t>“</a:t>
            </a:r>
            <a:r>
              <a:rPr lang="en-US" altLang="ja-JP" sz="3200"/>
              <a:t>Daniel Wallace, </a:t>
            </a:r>
            <a:r>
              <a:rPr lang="ja-JP" altLang="en-US" sz="3200"/>
              <a:t>“</a:t>
            </a:r>
            <a:r>
              <a:rPr lang="zh-CN" altLang="en-US" sz="3200">
                <a:ea typeface="SimSun" pitchFamily="2" charset="-122"/>
              </a:rPr>
              <a:t>反思新约里的奴隶制”</a:t>
            </a:r>
            <a:endParaRPr lang="en-US" altLang="ja-JP" sz="3200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altLang="en-US" sz="3200">
                <a:hlinkClick r:id="rId4"/>
              </a:rPr>
              <a:t>http://www.brfwitness.org</a:t>
            </a:r>
            <a:r>
              <a:rPr lang="en-US" altLang="en-US" sz="3200"/>
              <a:t>, Harold Martin, </a:t>
            </a:r>
            <a:r>
              <a:rPr lang="ja-JP" altLang="en-US" sz="3200"/>
              <a:t>“</a:t>
            </a:r>
            <a:r>
              <a:rPr lang="zh-CN" altLang="en-US" sz="3200">
                <a:ea typeface="SimSun" pitchFamily="2" charset="-122"/>
              </a:rPr>
              <a:t>圣经对于奴隶制的教导</a:t>
            </a:r>
            <a:r>
              <a:rPr lang="ja-JP" altLang="en-US" sz="3200"/>
              <a:t>”</a:t>
            </a:r>
            <a:endParaRPr lang="en-US" altLang="en-US" sz="3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fontAlgn="base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0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3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24000" y="1752600"/>
            <a:ext cx="739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奴隶制据有不同的形式</a:t>
            </a:r>
            <a:endParaRPr lang="en-US" altLang="zh-CN" sz="3200" b="1">
              <a:ea typeface="SimSun" pitchFamily="2" charset="-122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属于最低的社会基层</a:t>
            </a:r>
            <a:endParaRPr lang="en-US" altLang="ja-JP" sz="3200" b="1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家园里的奴隶</a:t>
            </a:r>
            <a:r>
              <a:rPr lang="en-US" altLang="ja-JP" sz="3200" b="1"/>
              <a:t> </a:t>
            </a:r>
            <a:r>
              <a:rPr lang="zh-CN" altLang="en-US" sz="3200" b="1">
                <a:ea typeface="SimSun" pitchFamily="2" charset="-122"/>
              </a:rPr>
              <a:t> （例：埃及女仆夏甲在亚伯拉罕的家庭里）</a:t>
            </a:r>
            <a:endParaRPr lang="en-US" altLang="ja-JP" sz="3200" b="1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圣殿里的奴隶</a:t>
            </a:r>
            <a:endParaRPr lang="en-US" altLang="zh-CN" sz="3200" b="1">
              <a:ea typeface="SimSun" pitchFamily="2" charset="-122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职业奴隶</a:t>
            </a:r>
            <a:endParaRPr lang="en-US" altLang="ja-JP" sz="3200" b="1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国王的奴隶 </a:t>
            </a:r>
            <a:r>
              <a:rPr lang="en-US" altLang="en-US" sz="3200" b="1"/>
              <a:t>– </a:t>
            </a:r>
            <a:r>
              <a:rPr lang="zh-CN" altLang="en-US" sz="3200" b="1">
                <a:ea typeface="SimSun" pitchFamily="2" charset="-122"/>
              </a:rPr>
              <a:t>有些遭受严重创伤</a:t>
            </a:r>
            <a:endParaRPr lang="en-US" altLang="ja-JP" sz="3200" b="1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城市里的奴隶</a:t>
            </a:r>
            <a:endParaRPr lang="en-US" altLang="ja-JP" sz="3200" b="1"/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>
                <a:ea typeface="SimSun" pitchFamily="2" charset="-122"/>
              </a:rPr>
              <a:t>工匠</a:t>
            </a:r>
            <a:endParaRPr lang="en-US" altLang="en-US" sz="3200" b="1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38200"/>
            <a:ext cx="5486400" cy="381000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chemeClr val="tx1"/>
                </a:solidFill>
                <a:ea typeface="SimSun" pitchFamily="2" charset="-122"/>
              </a:rPr>
              <a:t>奴隶制的形式</a:t>
            </a:r>
            <a:endParaRPr lang="en-US" altLang="en-US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2"/>
          <p:cNvGraphicFramePr>
            <a:graphicFrameLocks noChangeAspect="1"/>
          </p:cNvGraphicFramePr>
          <p:nvPr/>
        </p:nvGraphicFramePr>
        <p:xfrm>
          <a:off x="7543800" y="152400"/>
          <a:ext cx="1371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Bitmap Image" r:id="rId3" imgW="876190" imgH="1352381" progId="Paint.Picture">
                  <p:embed/>
                </p:oleObj>
              </mc:Choice>
              <mc:Fallback>
                <p:oleObj name="Bitmap Image" r:id="rId3" imgW="876190" imgH="13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52400"/>
                        <a:ext cx="1371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1357313" y="1214438"/>
            <a:ext cx="6553200" cy="1143000"/>
          </a:xfrm>
          <a:noFill/>
        </p:spPr>
        <p:txBody>
          <a:bodyPr/>
          <a:lstStyle/>
          <a:p>
            <a:pPr algn="l" eaLnBrk="1" hangingPunct="1"/>
            <a:r>
              <a:rPr lang="zh-CN" altLang="en-US" sz="3200" b="1" i="1" smtClean="0">
                <a:solidFill>
                  <a:schemeClr val="tx1"/>
                </a:solidFill>
                <a:ea typeface="SimSun" pitchFamily="2" charset="-122"/>
              </a:rPr>
              <a:t>苏美尔文 </a:t>
            </a:r>
            <a:r>
              <a:rPr lang="en-US" altLang="zh-CN" sz="3200" b="1" i="1" smtClean="0">
                <a:solidFill>
                  <a:schemeClr val="tx1"/>
                </a:solidFill>
                <a:ea typeface="SimSun" pitchFamily="2" charset="-122"/>
              </a:rPr>
              <a:t>(Sumerian)</a:t>
            </a:r>
            <a:r>
              <a:rPr lang="zh-CN" altLang="en-US" sz="3200" b="1" i="1" smtClean="0">
                <a:solidFill>
                  <a:schemeClr val="tx1"/>
                </a:solidFill>
                <a:ea typeface="SimSun" pitchFamily="2" charset="-122"/>
              </a:rPr>
              <a:t>奴隶的</a:t>
            </a:r>
            <a:r>
              <a:rPr lang="en-US" altLang="ja-JP" sz="3200" b="1" i="1" smtClean="0">
                <a:solidFill>
                  <a:schemeClr val="tx1"/>
                </a:solidFill>
              </a:rPr>
              <a:t> </a:t>
            </a:r>
            <a:r>
              <a:rPr lang="zh-CN" altLang="en-US" sz="3200" b="1" i="1" smtClean="0">
                <a:solidFill>
                  <a:schemeClr val="tx1"/>
                </a:solidFill>
                <a:ea typeface="SimSun" pitchFamily="2" charset="-122"/>
              </a:rPr>
              <a:t>定义</a:t>
            </a:r>
            <a:endParaRPr lang="en-US" altLang="en-US" sz="3200" b="1" i="1" smtClean="0">
              <a:solidFill>
                <a:schemeClr val="tx1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295400" y="2452688"/>
            <a:ext cx="7543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 i="1">
                <a:ea typeface="SimSun" pitchFamily="2" charset="-122"/>
              </a:rPr>
              <a:t>苏美尔文里奴隶是“来自外邦的人”的意思</a:t>
            </a:r>
            <a:r>
              <a:rPr lang="en-US" altLang="ja-JP" sz="3200" b="1" i="1"/>
              <a:t> </a:t>
            </a:r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 i="1">
                <a:ea typeface="SimSun" pitchFamily="2" charset="-122"/>
              </a:rPr>
              <a:t>俘虏演变成</a:t>
            </a:r>
            <a:r>
              <a:rPr lang="en-US" altLang="ja-JP" sz="3200" b="1" i="1"/>
              <a:t> </a:t>
            </a:r>
            <a:r>
              <a:rPr lang="ja-JP" altLang="en-US" sz="3200" b="1" i="1"/>
              <a:t>“</a:t>
            </a:r>
            <a:r>
              <a:rPr lang="zh-CN" altLang="en-US" sz="3200" b="1" i="1">
                <a:ea typeface="SimSun" pitchFamily="2" charset="-122"/>
              </a:rPr>
              <a:t>受到限制的人</a:t>
            </a:r>
            <a:r>
              <a:rPr lang="ja-JP" altLang="en-US" sz="3200" b="1" i="1"/>
              <a:t>”</a:t>
            </a:r>
            <a:endParaRPr lang="en-US" altLang="ja-JP" sz="3200" b="1" i="1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 i="1">
                <a:ea typeface="SimSun" pitchFamily="2" charset="-122"/>
              </a:rPr>
              <a:t>俘虏是战俘而非本地居民</a:t>
            </a:r>
            <a:endParaRPr lang="en-US" altLang="ja-JP" sz="3200" b="1" i="1"/>
          </a:p>
          <a:p>
            <a:pPr eaLnBrk="1" fontAlgn="base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zh-CN" altLang="en-US" sz="3200" b="1" i="1">
                <a:ea typeface="SimSun" pitchFamily="2" charset="-122"/>
              </a:rPr>
              <a:t>用在运河的建筑，植物与农作物的收割</a:t>
            </a:r>
            <a:endParaRPr lang="en-US" altLang="en-US" sz="3200" b="1" i="1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Image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210300" y="4114800"/>
            <a:ext cx="26590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一个被检验的奴隶</a:t>
            </a:r>
            <a:endParaRPr lang="en-US" altLang="en-US" b="1" i="1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371600" y="1371600"/>
            <a:ext cx="487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buFontTx/>
              <a:buChar char="•"/>
            </a:pPr>
            <a:r>
              <a:rPr lang="zh-CN" altLang="en-US" sz="3200" b="1" i="1">
                <a:ea typeface="SimSun" pitchFamily="2" charset="-122"/>
              </a:rPr>
              <a:t>被买的人的身份</a:t>
            </a:r>
            <a:endParaRPr lang="en-US" altLang="ja-JP" sz="3200" b="1" i="1"/>
          </a:p>
          <a:p>
            <a:pPr eaLnBrk="1" fontAlgn="base" hangingPunct="1"/>
            <a:endParaRPr lang="en-US" altLang="en-US" sz="3200" b="1" i="1"/>
          </a:p>
          <a:p>
            <a:pPr eaLnBrk="1" fontAlgn="base" hangingPunct="1">
              <a:buFontTx/>
              <a:buChar char="•"/>
            </a:pPr>
            <a:r>
              <a:rPr lang="zh-CN" altLang="en-US" sz="3200" b="1" i="1">
                <a:ea typeface="SimSun" pitchFamily="2" charset="-122"/>
              </a:rPr>
              <a:t>一个强制劳运的系统</a:t>
            </a:r>
            <a:endParaRPr lang="en-US" altLang="ja-JP" sz="3200" b="1" i="1"/>
          </a:p>
          <a:p>
            <a:pPr eaLnBrk="1" fontAlgn="base" hangingPunct="1"/>
            <a:endParaRPr lang="en-US" altLang="en-US" sz="3200" b="1" i="1"/>
          </a:p>
          <a:p>
            <a:pPr eaLnBrk="1" fontAlgn="base" hangingPunct="1">
              <a:buFontTx/>
              <a:buChar char="•"/>
            </a:pPr>
            <a:r>
              <a:rPr lang="zh-CN" altLang="en-US" sz="3200" b="1" i="1">
                <a:ea typeface="SimSun" pitchFamily="2" charset="-122"/>
              </a:rPr>
              <a:t>违反个人自由与意愿的一种控制</a:t>
            </a:r>
            <a:endParaRPr lang="en-US" altLang="ja-JP" sz="3200" b="1" i="1"/>
          </a:p>
          <a:p>
            <a:pPr eaLnBrk="1" fontAlgn="base" hangingPunct="1"/>
            <a:endParaRPr lang="en-US" altLang="en-US" sz="3200" b="1" i="1"/>
          </a:p>
          <a:p>
            <a:pPr eaLnBrk="1" fontAlgn="base" hangingPunct="1">
              <a:buFontTx/>
              <a:buChar char="•"/>
            </a:pPr>
            <a:r>
              <a:rPr lang="zh-CN" altLang="en-US" sz="3200" b="1" i="1">
                <a:ea typeface="SimSun" pitchFamily="2" charset="-122"/>
              </a:rPr>
              <a:t>在条件苛刻和少许或无工资情况下获得工作</a:t>
            </a:r>
            <a:endParaRPr lang="en-US" altLang="en-US" sz="3200" b="1" i="1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19200" y="0"/>
            <a:ext cx="296862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eaLnBrk="1" fontAlgn="base" hangingPunct="1">
              <a:defRPr b="1" i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/>
              <a:t>介绍与奴隶制的定义</a:t>
            </a:r>
            <a:endParaRPr lang="en-US" altLang="en-US" dirty="0"/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33400"/>
            <a:ext cx="7543800" cy="762000"/>
          </a:xfrm>
        </p:spPr>
        <p:txBody>
          <a:bodyPr/>
          <a:lstStyle/>
          <a:p>
            <a:pPr algn="l" eaLnBrk="1" hangingPunct="1"/>
            <a:r>
              <a:rPr lang="zh-CN" altLang="en-US" sz="3200" b="1" i="1" smtClean="0">
                <a:solidFill>
                  <a:schemeClr val="tx1"/>
                </a:solidFill>
                <a:ea typeface="SimSun" pitchFamily="2" charset="-122"/>
              </a:rPr>
              <a:t>其他定义</a:t>
            </a:r>
            <a:r>
              <a:rPr lang="en-US" altLang="ja-JP" sz="3200" b="1" i="1" smtClean="0">
                <a:solidFill>
                  <a:schemeClr val="tx1"/>
                </a:solidFill>
              </a:rPr>
              <a:t>:</a:t>
            </a:r>
            <a:endParaRPr lang="en-US" altLang="en-US" sz="32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Photo courtesy&#10;of Anne Ra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9248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643313" y="5572125"/>
            <a:ext cx="26590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罗马帝国的奴隶制</a:t>
            </a:r>
            <a:endParaRPr lang="en-US" altLang="en-US" b="1" i="1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541463" y="6248400"/>
            <a:ext cx="755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/>
            <a:r>
              <a:rPr lang="zh-CN" altLang="en-US" b="1" i="1">
                <a:ea typeface="SimSun" pitchFamily="2" charset="-122"/>
              </a:rPr>
              <a:t>罗马律法</a:t>
            </a:r>
            <a:r>
              <a:rPr lang="en-US" altLang="ja-JP" b="1" i="1"/>
              <a:t>: </a:t>
            </a:r>
            <a:r>
              <a:rPr lang="zh-CN" altLang="en-US" b="1" i="1">
                <a:ea typeface="SimSun" pitchFamily="2" charset="-122"/>
              </a:rPr>
              <a:t>奴隶是一样东西，一个动产，</a:t>
            </a:r>
            <a:r>
              <a:rPr lang="en-US" altLang="ja-JP" b="1" i="1"/>
              <a:t> </a:t>
            </a:r>
            <a:r>
              <a:rPr lang="zh-CN" altLang="en-US" b="1" i="1">
                <a:ea typeface="SimSun" pitchFamily="2" charset="-122"/>
              </a:rPr>
              <a:t>一个活的物体</a:t>
            </a:r>
            <a:endParaRPr lang="en-US" altLang="en-US" b="1" i="1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5105400" cy="533400"/>
          </a:xfrm>
          <a:solidFill>
            <a:srgbClr val="000000"/>
          </a:solidFill>
          <a:ln>
            <a:solidFill>
              <a:srgbClr val="6485EE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CN" altLang="en-US" sz="2400" b="1" i="1">
                <a:solidFill>
                  <a:srgbClr val="FFFFFF"/>
                </a:solidFill>
                <a:latin typeface="Arial" pitchFamily="34" charset="0"/>
                <a:cs typeface="Arial"/>
              </a:rPr>
              <a:t>介绍与奴隶制的定义</a:t>
            </a:r>
            <a:endParaRPr lang="en-US" altLang="en-US" sz="2400" b="1" i="1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1085</TotalTime>
  <Words>4611</Words>
  <Application>Microsoft Office PowerPoint</Application>
  <PresentationFormat>On-screen Show (4:3)</PresentationFormat>
  <Paragraphs>332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Strategic</vt:lpstr>
      <vt:lpstr>21_Default Design</vt:lpstr>
      <vt:lpstr>5_Orbit</vt:lpstr>
      <vt:lpstr>Bitmap Image</vt:lpstr>
      <vt:lpstr>奴录制</vt:lpstr>
      <vt:lpstr>呈现次序 </vt:lpstr>
      <vt:lpstr>奴隶制</vt:lpstr>
      <vt:lpstr>奴隶制的起源 ：</vt:lpstr>
      <vt:lpstr>奴隶制的来源</vt:lpstr>
      <vt:lpstr>奴隶制的形式</vt:lpstr>
      <vt:lpstr>苏美尔文 (Sumerian)奴隶的 定义</vt:lpstr>
      <vt:lpstr>其他定义:</vt:lpstr>
      <vt:lpstr>介绍与奴隶制的定义</vt:lpstr>
      <vt:lpstr>罗马律法与希腊律法的分别：</vt:lpstr>
      <vt:lpstr>重要术语 </vt:lpstr>
      <vt:lpstr>古代社会奴隶的地位</vt:lpstr>
      <vt:lpstr>古代社会奴隶的地位</vt:lpstr>
      <vt:lpstr>古代社会奴隶的地位</vt:lpstr>
      <vt:lpstr>古代社会奴隶的地位</vt:lpstr>
      <vt:lpstr>古代社会奴隶的地位</vt:lpstr>
      <vt:lpstr>古代社会奴隶的地位</vt:lpstr>
      <vt:lpstr>奴隶的对待与处理</vt:lpstr>
      <vt:lpstr>奴隶的对待与处理</vt:lpstr>
      <vt:lpstr>奴隶的对待与处理</vt:lpstr>
      <vt:lpstr>奴隶的对待与处理</vt:lpstr>
      <vt:lpstr>奴隶制所展现的人性</vt:lpstr>
      <vt:lpstr>奴隶制所展现的人性</vt:lpstr>
      <vt:lpstr>摩西律法对于奴隶制的教导</vt:lpstr>
      <vt:lpstr>1. 收购奴隶的律法</vt:lpstr>
      <vt:lpstr>1.收购奴隶的律法</vt:lpstr>
      <vt:lpstr>2. 解放律法  出 21:1-11; 利 25:39-55; 申 15:12-18</vt:lpstr>
      <vt:lpstr>2.解放律法</vt:lpstr>
      <vt:lpstr>3. 信仰权的律法</vt:lpstr>
      <vt:lpstr>4. 人权的律法</vt:lpstr>
      <vt:lpstr>5. 奴隶婚嫁的律法</vt:lpstr>
      <vt:lpstr>摩西律法与非信徒律法的对比</vt:lpstr>
      <vt:lpstr>摩西律法与非信徒律法的对比</vt:lpstr>
      <vt:lpstr>摩西律法与非信徒律法的对比</vt:lpstr>
      <vt:lpstr>摩西律法与非信徒律法的对比</vt:lpstr>
      <vt:lpstr>摩西律法与非信徒律法的对比</vt:lpstr>
      <vt:lpstr>摩西律法与非信徒律法的对比</vt:lpstr>
      <vt:lpstr>罗马帝国的奴隶制</vt:lpstr>
      <vt:lpstr>罗马帝国的奴隶制</vt:lpstr>
      <vt:lpstr>罗马帝国的奴隶制</vt:lpstr>
      <vt:lpstr>罗马帝国的奴隶制</vt:lpstr>
      <vt:lpstr>罗马帝国的奴隶制</vt:lpstr>
      <vt:lpstr>罗马帝国的奴隶制</vt:lpstr>
      <vt:lpstr>罗马帝国的奴隶制</vt:lpstr>
      <vt:lpstr>罗马帝国的奴隶制</vt:lpstr>
      <vt:lpstr>罗马帝国的奴隶制</vt:lpstr>
      <vt:lpstr>保罗在新约对于奴隶制的教导</vt:lpstr>
      <vt:lpstr>腓利門書里关于奴隶制的实例</vt:lpstr>
      <vt:lpstr>腓利門書里关于奴隶制的实例</vt:lpstr>
      <vt:lpstr>结论</vt:lpstr>
      <vt:lpstr>参考书目</vt:lpstr>
      <vt:lpstr>可参考的网站</vt:lpstr>
      <vt:lpstr>旧约全书背景链接地址 BibleStudyDownloads.org</vt:lpstr>
      <vt:lpstr>Black</vt:lpstr>
    </vt:vector>
  </TitlesOfParts>
  <Company>PerkinElmer 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</dc:title>
  <dc:creator>cjeffrey</dc:creator>
  <cp:lastModifiedBy>Sarah</cp:lastModifiedBy>
  <cp:revision>135</cp:revision>
  <dcterms:created xsi:type="dcterms:W3CDTF">2005-08-22T08:07:58Z</dcterms:created>
  <dcterms:modified xsi:type="dcterms:W3CDTF">2017-04-05T16:34:15Z</dcterms:modified>
</cp:coreProperties>
</file>