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2" r:id="rId2"/>
    <p:sldMasterId id="2147483651" r:id="rId3"/>
    <p:sldMasterId id="2147483759" r:id="rId4"/>
    <p:sldMasterId id="2147483783" r:id="rId5"/>
    <p:sldMasterId id="2147483787" r:id="rId6"/>
  </p:sldMasterIdLst>
  <p:notesMasterIdLst>
    <p:notesMasterId r:id="rId79"/>
  </p:notesMasterIdLst>
  <p:sldIdLst>
    <p:sldId id="312" r:id="rId7"/>
    <p:sldId id="275" r:id="rId8"/>
    <p:sldId id="287" r:id="rId9"/>
    <p:sldId id="384" r:id="rId10"/>
    <p:sldId id="288" r:id="rId11"/>
    <p:sldId id="383" r:id="rId12"/>
    <p:sldId id="377" r:id="rId13"/>
    <p:sldId id="324" r:id="rId14"/>
    <p:sldId id="385" r:id="rId15"/>
    <p:sldId id="326" r:id="rId16"/>
    <p:sldId id="325" r:id="rId17"/>
    <p:sldId id="382" r:id="rId18"/>
    <p:sldId id="323" r:id="rId19"/>
    <p:sldId id="379" r:id="rId20"/>
    <p:sldId id="380" r:id="rId21"/>
    <p:sldId id="381" r:id="rId22"/>
    <p:sldId id="341" r:id="rId23"/>
    <p:sldId id="360" r:id="rId24"/>
    <p:sldId id="347" r:id="rId25"/>
    <p:sldId id="348" r:id="rId26"/>
    <p:sldId id="342" r:id="rId27"/>
    <p:sldId id="338" r:id="rId28"/>
    <p:sldId id="345" r:id="rId29"/>
    <p:sldId id="346" r:id="rId30"/>
    <p:sldId id="344" r:id="rId31"/>
    <p:sldId id="337" r:id="rId32"/>
    <p:sldId id="336" r:id="rId33"/>
    <p:sldId id="362" r:id="rId34"/>
    <p:sldId id="316" r:id="rId35"/>
    <p:sldId id="361" r:id="rId36"/>
    <p:sldId id="351" r:id="rId37"/>
    <p:sldId id="315" r:id="rId38"/>
    <p:sldId id="304" r:id="rId39"/>
    <p:sldId id="374" r:id="rId40"/>
    <p:sldId id="352" r:id="rId41"/>
    <p:sldId id="313" r:id="rId42"/>
    <p:sldId id="332" r:id="rId43"/>
    <p:sldId id="359" r:id="rId44"/>
    <p:sldId id="331" r:id="rId45"/>
    <p:sldId id="317" r:id="rId46"/>
    <p:sldId id="354" r:id="rId47"/>
    <p:sldId id="319" r:id="rId48"/>
    <p:sldId id="322" r:id="rId49"/>
    <p:sldId id="355" r:id="rId50"/>
    <p:sldId id="364" r:id="rId51"/>
    <p:sldId id="365" r:id="rId52"/>
    <p:sldId id="366" r:id="rId53"/>
    <p:sldId id="367" r:id="rId54"/>
    <p:sldId id="368" r:id="rId55"/>
    <p:sldId id="370" r:id="rId56"/>
    <p:sldId id="371" r:id="rId57"/>
    <p:sldId id="372" r:id="rId58"/>
    <p:sldId id="373" r:id="rId59"/>
    <p:sldId id="350" r:id="rId60"/>
    <p:sldId id="311" r:id="rId61"/>
    <p:sldId id="327" r:id="rId62"/>
    <p:sldId id="375" r:id="rId63"/>
    <p:sldId id="376" r:id="rId64"/>
    <p:sldId id="321" r:id="rId65"/>
    <p:sldId id="353" r:id="rId66"/>
    <p:sldId id="356" r:id="rId67"/>
    <p:sldId id="357" r:id="rId68"/>
    <p:sldId id="358" r:id="rId69"/>
    <p:sldId id="389" r:id="rId70"/>
    <p:sldId id="388" r:id="rId71"/>
    <p:sldId id="314" r:id="rId72"/>
    <p:sldId id="334" r:id="rId73"/>
    <p:sldId id="363" r:id="rId74"/>
    <p:sldId id="333" r:id="rId75"/>
    <p:sldId id="330" r:id="rId76"/>
    <p:sldId id="378" r:id="rId77"/>
    <p:sldId id="386" r:id="rId78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b="1" kern="1200">
        <a:solidFill>
          <a:schemeClr val="tx2"/>
        </a:solidFill>
        <a:latin typeface="Garamond" pitchFamily="18" charset="0"/>
        <a:ea typeface="MS PGothic" pitchFamily="34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b="1" kern="1200">
        <a:solidFill>
          <a:schemeClr val="tx2"/>
        </a:solidFill>
        <a:latin typeface="Garamond" pitchFamily="18" charset="0"/>
        <a:ea typeface="MS PGothic" pitchFamily="34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b="1" kern="1200">
        <a:solidFill>
          <a:schemeClr val="tx2"/>
        </a:solidFill>
        <a:latin typeface="Garamond" pitchFamily="18" charset="0"/>
        <a:ea typeface="MS PGothic" pitchFamily="34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b="1" kern="1200">
        <a:solidFill>
          <a:schemeClr val="tx2"/>
        </a:solidFill>
        <a:latin typeface="Garamond" pitchFamily="18" charset="0"/>
        <a:ea typeface="MS PGothic" pitchFamily="34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b="1" kern="1200">
        <a:solidFill>
          <a:schemeClr val="tx2"/>
        </a:solidFill>
        <a:latin typeface="Garamond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2"/>
        </a:solidFill>
        <a:latin typeface="Garamond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2"/>
        </a:solidFill>
        <a:latin typeface="Garamond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2"/>
        </a:solidFill>
        <a:latin typeface="Garamond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2"/>
        </a:solidFill>
        <a:latin typeface="Garamond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FF5050"/>
    <a:srgbClr val="663300"/>
    <a:srgbClr val="CCFF99"/>
    <a:srgbClr val="66FF66"/>
    <a:srgbClr val="008000"/>
    <a:srgbClr val="0033CC"/>
    <a:srgbClr val="FF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182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22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defRPr>
            </a:lvl1pPr>
          </a:lstStyle>
          <a:p>
            <a:endParaRPr lang="en-US" altLang="zh-TW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defRPr>
            </a:lvl1pPr>
          </a:lstStyle>
          <a:p>
            <a:endParaRPr lang="en-US" altLang="zh-TW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/>
              <a:t>Click to edit Master text styles</a:t>
            </a:r>
          </a:p>
          <a:p>
            <a:pPr lvl="1"/>
            <a:r>
              <a:rPr lang="en-US" altLang="zh-TW" noProof="0"/>
              <a:t>Second level</a:t>
            </a:r>
          </a:p>
          <a:p>
            <a:pPr lvl="2"/>
            <a:r>
              <a:rPr lang="en-US" altLang="zh-TW" noProof="0"/>
              <a:t>Third level</a:t>
            </a:r>
          </a:p>
          <a:p>
            <a:pPr lvl="3"/>
            <a:r>
              <a:rPr lang="en-US" altLang="zh-TW" noProof="0"/>
              <a:t>Fourth level</a:t>
            </a:r>
          </a:p>
          <a:p>
            <a:pPr lvl="4"/>
            <a:r>
              <a:rPr lang="en-US" altLang="zh-TW" noProof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defRPr>
            </a:lvl1pPr>
          </a:lstStyle>
          <a:p>
            <a:endParaRPr lang="en-US" altLang="zh-TW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defRPr>
            </a:lvl1pPr>
          </a:lstStyle>
          <a:p>
            <a:fld id="{62276B13-C17E-421D-AC6D-83A6D52B348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670272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E2D8A531-D5EB-405A-90F4-23456BE25BD2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1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93E91D10-AA2C-4CBB-99B9-767E39F7D1EC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10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F71E07B2-002D-4F2E-94B9-22BA43122934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11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20B3DC83-32BF-4583-A5E6-E8772192E576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12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7DC2B449-EFCC-4CE3-A540-8617018FEAFA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13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CF1AF7B5-E2C0-42EF-BE43-405B4937341E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14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86F47281-07A1-4FDB-AEE6-A48EDD6532BE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15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6C9C5B01-EF1C-4508-A7DD-1B8F22A4ECC3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16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C3CB5CF6-4A1F-46A9-98A4-9E37CC7814D9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17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8B2E0FE0-4B50-4850-A059-2643A0EB5B34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18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ABEB9890-738E-412C-9C84-00829E158BD0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19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ED66E525-8AE6-45C0-BDE9-E76838D627E8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2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021A401E-0000-44D6-BB71-09D1BF3E3A3D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20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A3DDB51A-467D-4FE3-950F-899DC7CF6ACF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21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CEF4F37C-43DC-4C65-BA5E-775F56BA76CE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22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DAEA5848-B73E-47A3-9F75-43E52593E09F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23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01FC0D6A-B868-4C8F-8B49-E713579C560F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24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>
                <a:latin typeface="Arial" pitchFamily="34" charset="0"/>
                <a:ea typeface="新細明體" pitchFamily="-84" charset="-120"/>
              </a:rPr>
              <a:t>Dead Sea Scrolls Scandal:</a:t>
            </a:r>
            <a:r>
              <a:rPr lang="zh-TW" altLang="en-US">
                <a:latin typeface="Arial" pitchFamily="34" charset="0"/>
                <a:ea typeface="新細明體" pitchFamily="-84" charset="-120"/>
              </a:rPr>
              <a:t>死海紙卷流言。   </a:t>
            </a:r>
            <a:r>
              <a:rPr lang="en-US" altLang="zh-TW">
                <a:latin typeface="Arial" pitchFamily="34" charset="0"/>
                <a:ea typeface="新細明體" pitchFamily="-84" charset="-120"/>
              </a:rPr>
              <a:t>What should be done about the unpublished Dead Sea Scrolls?</a:t>
            </a:r>
            <a:r>
              <a:rPr lang="zh-TW" altLang="en-US">
                <a:latin typeface="Arial" pitchFamily="34" charset="0"/>
                <a:ea typeface="新細明體" pitchFamily="-84" charset="-120"/>
              </a:rPr>
              <a:t>什麼應該是關於未出版的死海紙卷呢</a:t>
            </a:r>
            <a:r>
              <a:rPr lang="en-US" altLang="zh-TW">
                <a:latin typeface="Arial" pitchFamily="34" charset="0"/>
                <a:ea typeface="新細明體" pitchFamily="-84" charset="-120"/>
              </a:rPr>
              <a:t>?</a:t>
            </a:r>
          </a:p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DE9162F1-6016-421D-A84B-C390C35AFB91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25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55E9E5E7-EA57-4478-A2A1-ED854A3B5415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26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E7B68E77-BD8F-4551-ABC4-DA3591E9F6A2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27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578A188B-18D6-487C-83AA-0E4DCD55E488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28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84C2DBC7-48B5-484F-B975-38B6DEE27D2C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29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91DCEE42-9A31-497A-A219-ED21CB1C689A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3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1E727E74-2F7E-4466-9FD9-DCF62C98B714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30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DDCEBE02-8747-4738-B9B9-2D1D1D980C84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31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969859DA-A908-4C76-B79E-CAA65821E1C8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32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22714D28-EC08-4937-830D-8082014AC4E5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33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 sz="1800">
                <a:latin typeface="Times" pitchFamily="-84" charset="0"/>
                <a:ea typeface="新細明體" pitchFamily="-84" charset="-120"/>
              </a:rPr>
              <a:t>trans. H. Rackham, Loeb Classical Library [London: Heinemann/Cambridge, MA: Harvard Univ. Press, 1969], 5.15, 73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F02BC299-AEB0-46BF-BD52-323E964BAE50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34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09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09B95A80-2B43-449B-92DB-7939A15DC12E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35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9D4D92E7-57B1-4F7B-A28E-3606281D13AF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36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70F67E57-D2CA-49CB-89DA-483DBF58792D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37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F77C5B16-926A-4CE6-AA80-3DF2EA555E30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38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6736BA16-FBA3-40F9-8710-EB6A54DD2663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39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E11A2D65-1518-4824-9484-4138F583431C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4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9174601A-DB7C-41B4-B47B-F5296EC38258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40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2AF48D85-FB1D-4BBF-B488-2FB9D7FE24DB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41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TW" altLang="en-US" b="1">
                <a:latin typeface="Arial" pitchFamily="34" charset="0"/>
                <a:ea typeface="新細明體" pitchFamily="-84" charset="-120"/>
              </a:rPr>
              <a:t>繼續辨論</a:t>
            </a:r>
            <a:r>
              <a:rPr lang="en-US" altLang="zh-TW" b="1">
                <a:latin typeface="Arial" pitchFamily="34" charset="0"/>
                <a:ea typeface="新細明體" pitchFamily="-84" charset="-120"/>
              </a:rPr>
              <a:t>: </a:t>
            </a:r>
            <a:r>
              <a:rPr lang="zh-TW" altLang="en-US" b="1">
                <a:latin typeface="Arial" pitchFamily="34" charset="0"/>
                <a:ea typeface="新細明體" pitchFamily="-84" charset="-120"/>
              </a:rPr>
              <a:t>其他人對苦修派信徒的理論 </a:t>
            </a:r>
            <a:r>
              <a:rPr lang="en-US" altLang="zh-TW" b="1">
                <a:latin typeface="Arial" pitchFamily="34" charset="0"/>
                <a:ea typeface="新細明體" pitchFamily="-84" charset="-120"/>
              </a:rPr>
              <a:t>Alan Crown “Qumran </a:t>
            </a:r>
            <a:r>
              <a:rPr lang="zh-TW" altLang="en-US" b="1">
                <a:latin typeface="Arial" pitchFamily="34" charset="0"/>
                <a:ea typeface="新細明體" pitchFamily="-84" charset="-120"/>
              </a:rPr>
              <a:t>社區是否苦修派信徒的定居點</a:t>
            </a:r>
            <a:r>
              <a:rPr lang="en-US" altLang="zh-TW" b="1">
                <a:latin typeface="Arial" pitchFamily="34" charset="0"/>
                <a:ea typeface="新細明體" pitchFamily="-84" charset="-120"/>
              </a:rPr>
              <a:t>?”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1D28CE4F-15B3-4D00-89AC-5248CA21135B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42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9A33AC4B-0CD3-4BD1-8C0B-17E903D0785F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43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9CD54A12-45B2-421F-AB50-D01C758C9DD1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44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5C6E2AE9-AEAD-4C34-A431-D5A1CAD3011A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45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7B302C9B-1B9B-4177-8807-41BEE3D15254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46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51E95849-C95A-46E5-B642-5141BECD87E4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47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31104D38-DDA6-4523-B115-0C741114F083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48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TW" i="1">
                <a:latin typeface="Arial" pitchFamily="34" charset="0"/>
                <a:ea typeface="新細明體" pitchFamily="-84" charset="-120"/>
              </a:rPr>
              <a:t>Nelson's New Illustrated Bible Dictiona:</a:t>
            </a:r>
            <a:r>
              <a:rPr lang="en-US" altLang="zh-TW">
                <a:latin typeface="Arial" pitchFamily="34" charset="0"/>
                <a:ea typeface="新細明體" pitchFamily="-84" charset="-120"/>
              </a:rPr>
              <a:t>  </a:t>
            </a:r>
            <a:r>
              <a:rPr lang="zh-TW" altLang="en-US">
                <a:latin typeface="Arial" pitchFamily="34" charset="0"/>
                <a:ea typeface="新細明體" pitchFamily="-84" charset="-120"/>
              </a:rPr>
              <a:t>納爾遜聖經字典。</a:t>
            </a:r>
            <a:endParaRPr lang="en-US" altLang="zh-TW">
              <a:latin typeface="Arial" pitchFamily="34" charset="0"/>
              <a:ea typeface="新細明體" pitchFamily="-84" charset="-120"/>
            </a:endParaRPr>
          </a:p>
          <a:p>
            <a:pPr eaLnBrk="1" hangingPunct="1"/>
            <a:r>
              <a:rPr lang="en-US" altLang="zh-CN" i="1">
                <a:latin typeface="Arial" pitchFamily="34" charset="0"/>
                <a:ea typeface="SimSun" pitchFamily="2" charset="-122"/>
              </a:rPr>
              <a:t>Nelson's New Illustrated Bible Dictiona:  </a:t>
            </a:r>
            <a:r>
              <a:rPr lang="zh-CN" altLang="en-US" i="1">
                <a:latin typeface="Arial" pitchFamily="34" charset="0"/>
                <a:ea typeface="SimSun" pitchFamily="2" charset="-122"/>
              </a:rPr>
              <a:t>納爾遜聖經字典。</a:t>
            </a:r>
            <a:endParaRPr lang="zh-TW" altLang="en-US" i="1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2B09FBD4-65C4-46E4-B86B-6FF30688C174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49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zh-TW">
              <a:latin typeface="Arial" pitchFamily="34" charset="0"/>
              <a:ea typeface="新細明體" pitchFamily="-84" charset="-120"/>
            </a:endParaRPr>
          </a:p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B91052EC-296F-410A-9D8C-B3FD0A672841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5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A89B2D24-8873-4D07-ADE5-49C95A4F0DC6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50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>
              <a:spcBef>
                <a:spcPct val="0"/>
              </a:spcBef>
            </a:pPr>
            <a:endParaRPr lang="en-US" altLang="zh-TW">
              <a:latin typeface="Arial" pitchFamily="34" charset="0"/>
              <a:ea typeface="新細明體" pitchFamily="-84" charset="-120"/>
            </a:endParaRPr>
          </a:p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CDE52A60-9FD3-4DB3-A388-0CC96DD5D9B1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51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14E9641D-FE71-434A-8FED-280BB75C26D1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52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1F7EF044-14C9-4B89-AE78-139FA517FAA9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53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72316981-EA5F-4646-9CD9-92EC9A4B063F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54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 b="1">
                <a:latin typeface="Arial" pitchFamily="34" charset="0"/>
                <a:ea typeface="新細明體" pitchFamily="-84" charset="-120"/>
              </a:rPr>
              <a:t>Is Jesus in the Dead Sea Scrolls ?  </a:t>
            </a:r>
            <a:r>
              <a:rPr lang="zh-CN" altLang="en-US" b="1">
                <a:latin typeface="Arial" pitchFamily="34" charset="0"/>
                <a:ea typeface="SimSun" pitchFamily="2" charset="-122"/>
              </a:rPr>
              <a:t>耶稣是否在死海纸卷记载吗</a:t>
            </a:r>
            <a:r>
              <a:rPr lang="en-US" altLang="zh-CN" b="1">
                <a:latin typeface="Arial" pitchFamily="34" charset="0"/>
                <a:ea typeface="SimSun" pitchFamily="2" charset="-122"/>
              </a:rPr>
              <a:t>?</a:t>
            </a:r>
            <a:endParaRPr lang="zh-TW" altLang="en-US" b="1">
              <a:latin typeface="Arial" pitchFamily="34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9C5E1C9E-D816-402F-9E25-DCC8DEE9634B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55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222666C7-43A0-423C-A644-CFB4DC2535A4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56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E22D31C0-B759-4921-B238-BB88C570DA3B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57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56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54F95C34-BADF-4893-BAF8-72312C06D15D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58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58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7CC24C36-0E62-46D5-9CC3-6DDA717690B1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59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BA50703A-440D-4A24-9E09-919F3E049113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6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CC6270B2-A003-453B-90F0-FDEC45B94F53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60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0F946BC5-E764-4127-A91B-7396CDEEB31E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61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2853DF19-F279-4337-97F9-1957A6DB04C3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62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>
              <a:latin typeface="Arial" pitchFamily="34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1EECA5D2-4A2E-4D08-9D94-BA08480DDFD1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63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1B031410-7E16-6A48-AF88-163CD0484BA1}" type="slidenum">
              <a:rPr lang="zh-CN" altLang="en-US" sz="1200">
                <a:solidFill>
                  <a:srgbClr val="1F497D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1" hangingPunct="1"/>
              <a:t>64</a:t>
            </a:fld>
            <a:endParaRPr lang="en-US" altLang="zh-CN" sz="1200">
              <a:solidFill>
                <a:srgbClr val="1F497D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25993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9B229C-59D4-834E-A2B1-0305173EF25D}" type="slidenum">
              <a:rPr lang="en-US">
                <a:solidFill>
                  <a:srgbClr val="1F497D"/>
                </a:solidFill>
                <a:latin typeface="Arial" charset="0"/>
              </a:rPr>
              <a:pPr/>
              <a:t>65</a:t>
            </a:fld>
            <a:endParaRPr lang="en-US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7362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8031E621-11D3-4AA3-A5CF-BFC5AA1AB49D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66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CBBB069D-C01A-4517-B5BA-B6BF3F111355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67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12DB15E1-3BAB-487B-BCFF-5384269A5231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68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3EA5DA99-3D70-459A-A8BE-30085418C7BB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69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2A0D4DC6-D07A-4227-9CC6-AA895F8394F0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7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C4940BC8-DBE5-4F50-BE14-D8D6E65501F7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70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 b="1">
                <a:latin typeface="Arial" pitchFamily="34" charset="0"/>
                <a:ea typeface="SimSun" pitchFamily="2" charset="-122"/>
              </a:rPr>
              <a:t>Esseness&amp;John: </a:t>
            </a:r>
            <a:r>
              <a:rPr lang="zh-CN" altLang="en-US" b="1">
                <a:latin typeface="Arial" pitchFamily="34" charset="0"/>
                <a:ea typeface="SimSun" pitchFamily="2" charset="-122"/>
              </a:rPr>
              <a:t>苦修派的信徒与约翰</a:t>
            </a:r>
            <a:r>
              <a:rPr lang="zh-TW" altLang="en-US" b="1">
                <a:latin typeface="Arial" pitchFamily="34" charset="0"/>
                <a:ea typeface="SimSun" pitchFamily="2" charset="-122"/>
              </a:rPr>
              <a:t>。</a:t>
            </a:r>
            <a:r>
              <a:rPr lang="en-US" altLang="zh-TW" b="1">
                <a:latin typeface="Arial" pitchFamily="34" charset="0"/>
                <a:ea typeface="SimSun" pitchFamily="2" charset="-122"/>
              </a:rPr>
              <a:t>Essenes&amp;Jesus: </a:t>
            </a:r>
            <a:r>
              <a:rPr lang="zh-CN" altLang="en-US" b="1">
                <a:latin typeface="Arial" pitchFamily="34" charset="0"/>
                <a:ea typeface="SimSun" pitchFamily="2" charset="-122"/>
              </a:rPr>
              <a:t>苦修派的信徒与耶稣</a:t>
            </a:r>
            <a:r>
              <a:rPr lang="zh-TW" altLang="en-US" b="1">
                <a:latin typeface="Arial" pitchFamily="34" charset="0"/>
                <a:ea typeface="SimSun" pitchFamily="2" charset="-122"/>
              </a:rPr>
              <a:t>。</a:t>
            </a:r>
            <a:endParaRPr lang="en-US" altLang="zh-TW" b="1">
              <a:latin typeface="Arial" pitchFamily="34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CE931821-9723-4354-807C-464B76B354C3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71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72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>
                <a:latin typeface="Arial" charset="0"/>
              </a:rPr>
              <a:t>OT</a:t>
            </a:r>
            <a:r>
              <a:rPr lang="en-US" baseline="0" dirty="0">
                <a:latin typeface="Arial" charset="0"/>
              </a:rPr>
              <a:t> Backgrounds </a:t>
            </a:r>
            <a:r>
              <a:rPr lang="en-US" dirty="0">
                <a:latin typeface="Arial" charset="0"/>
              </a:rPr>
              <a:t>link address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CF8660BD-9754-493B-977D-558DB39B6718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8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fld id="{FC6D1553-DD3F-4E9B-ABEE-06E8A51587D4}" type="slidenum">
              <a:rPr lang="en-US" altLang="zh-TW"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rPr>
              <a:pPr eaLnBrk="1" hangingPunct="1"/>
              <a:t>9</a:t>
            </a:fld>
            <a:endParaRPr lang="en-US" altLang="zh-TW" sz="1200" b="0">
              <a:solidFill>
                <a:schemeClr val="tx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58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altLang="zh-TW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A692548-08EE-41CF-9EE7-F38507DF7B1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8904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523EB7-11B3-4BC5-8C89-6F8BD781E550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2029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A89356-DA98-4BA9-BA3D-D7528D7E0029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4987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496A8C-9C25-4A80-A5D3-7BE3FC1454E2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5478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A5F206-75E3-4368-B0CD-DE06A5B22BD9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9309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8AF1-B335-4083-A185-B78EED2541E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63324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051393-36CB-41FB-AD4E-B1FC75D30AE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6779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B3ECF1-A2B6-4B6E-98A3-0229A31F37E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3775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88AD5-371B-4574-846E-1C1EF1C5A43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87146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520B01-BC9B-4CB1-9D3E-879C27734FD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18957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2949A3-789B-4D57-9DA8-7E257E23E32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99765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8CCF2E-ADE7-4C86-8E6D-6AAB39B93013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62058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D3AD3-08C8-40A6-8257-943541AB7BB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72850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F93CBB-877A-4476-B522-9D62136C0EF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5238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E9263F-D673-4A2B-A11F-A65D7780FD3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61845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76DB35-8F84-4E53-8564-B83EF55E88F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73309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58DD3-BF1E-4458-8E50-132646C3187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168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F5EE2F-6ADE-4C8B-B57F-0970040CDCF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4346773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97E394-EC68-4574-A0ED-FA1EA12CDFA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05535433"/>
      </p:ext>
    </p:extLst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0D7C50-F921-42A0-9809-7B61A9FDC4C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4604574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4ADC58-7E28-4B50-8C14-19B47027410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7610126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9FABCA-90F2-4045-8545-693D923EA5D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9777789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E2916-1527-417C-BAB8-F54AC296446B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60979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B42045-0335-4BE8-8AC8-E95E191A2F3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0838170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BB440A-E354-49D5-A8AB-82B3B03CE54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2422394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9CE675-D5EE-4586-8A06-2BB9657CF01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1819155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212CCA-DA72-4CC0-910A-D695359D0F0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11914400"/>
      </p:ext>
    </p:extLst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7CFFD2-7DF2-4E48-BA6D-682B84C1CDF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75911023"/>
      </p:ext>
    </p:extLst>
  </p:cSld>
  <p:clrMapOvr>
    <a:masterClrMapping/>
  </p:clrMapOvr>
  <p:transition spd="med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27D7AC-6B37-4C44-AD33-1AC443A0647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7195063"/>
      </p:ext>
    </p:extLst>
  </p:cSld>
  <p:clrMapOvr>
    <a:masterClrMapping/>
  </p:clrMapOvr>
  <p:transition spd="med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2E05765-02FE-C745-8A86-30EB5B3E5D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83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5BC55264-CAB4-1643-B8D2-9248AAA8DC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063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9B285DF7-DB10-FA46-9773-C24561E40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475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C820D39-9687-A24F-BE67-7A2363F42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56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B00CA0-F798-4DA0-9BDD-3CD641F96C87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597151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78EA09A-0A7D-3546-9CBF-F6D30A191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844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FBEC784-D90E-D54D-94D9-CAC90AC3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581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AF70326-8E97-7A4E-A641-AD7CB8625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036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7E0BC50E-E1BD-4340-B9DF-1E9F61A0B4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660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106A40E-52F4-3E4F-BA25-339096036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889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931E6A0-4A22-604B-A18C-4F14BBD11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269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3F8B693-5297-464C-8774-9052536362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407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8145292F-3874-2548-8070-53032365AD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8765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ED858392-A180-2E42-9539-F9A59E913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4880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4FEE7-384D-DB4E-8060-22A21686F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3958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289BF-7ACF-43C4-829C-A32987CD1B4C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44184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7D4693F0-859D-0340-9958-E4A175A70E3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645460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920F497F-C165-9C4F-9E20-95A85E06DFC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640736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65723-5AE2-1540-BA79-9B58FA0DAB4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06694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DFC852-298F-403E-9D0C-6AA939827966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445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D0C313-41B2-4119-A046-E36E34057C56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97017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C38A7E-D3F4-46A2-B966-14C7BA05FF0E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2644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AF7BB0-DCAD-4624-A991-310774B5D19B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2181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defRPr>
            </a:lvl1pPr>
          </a:lstStyle>
          <a:p>
            <a:endParaRPr lang="en-US" altLang="zh-TW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defRPr>
            </a:lvl1pPr>
          </a:lstStyle>
          <a:p>
            <a:fld id="{69AD2C43-DAE4-4E21-B573-25826AC28F24}" type="slidenum">
              <a:rPr lang="en-US" altLang="zh-TW"/>
              <a:pPr/>
              <a:t>‹#›</a:t>
            </a:fld>
            <a:endParaRPr lang="en-US" altLang="zh-TW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pitchFamily="34" charset="0"/>
                <a:ea typeface="新細明體" pitchFamily="-84" charset="-120"/>
              </a:defRPr>
            </a:lvl1pPr>
          </a:lstStyle>
          <a:p>
            <a:endParaRPr lang="en-US" altLang="zh-TW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8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chemeClr val="tx1"/>
                </a:solidFill>
                <a:latin typeface="Arial" pitchFamily="34" charset="0"/>
                <a:ea typeface="Osaka" pitchFamily="-84" charset="-128"/>
              </a:defRPr>
            </a:lvl1pPr>
          </a:lstStyle>
          <a:p>
            <a:endParaRPr lang="en-US" altLang="zh-TW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chemeClr val="tx1"/>
                </a:solidFill>
                <a:latin typeface="Arial" pitchFamily="34" charset="0"/>
                <a:ea typeface="Osaka" pitchFamily="-84" charset="-128"/>
              </a:defRPr>
            </a:lvl1pPr>
          </a:lstStyle>
          <a:p>
            <a:endParaRPr lang="en-US" altLang="zh-TW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chemeClr val="tx1"/>
                </a:solidFill>
                <a:latin typeface="Arial" pitchFamily="34" charset="0"/>
                <a:ea typeface="Osaka" pitchFamily="-84" charset="-128"/>
              </a:defRPr>
            </a:lvl1pPr>
          </a:lstStyle>
          <a:p>
            <a:fld id="{904B8E02-F898-470D-8A76-D7B9C3E1DCCB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defRPr>
            </a:lvl1pPr>
          </a:lstStyle>
          <a:p>
            <a:endParaRPr lang="en-US" altLang="zh-TW"/>
          </a:p>
        </p:txBody>
      </p:sp>
      <p:sp>
        <p:nvSpPr>
          <p:cNvPr id="2365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defRPr>
            </a:lvl1pPr>
          </a:lstStyle>
          <a:p>
            <a:endParaRPr lang="en-US" altLang="zh-TW"/>
          </a:p>
        </p:txBody>
      </p:sp>
      <p:sp>
        <p:nvSpPr>
          <p:cNvPr id="23654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defRPr>
            </a:lvl1pPr>
          </a:lstStyle>
          <a:p>
            <a:fld id="{1A302F9A-5544-4DA9-AA4D-7D1FEACEE850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fld id="{111197F5-119A-7744-A3D0-076D05FD2A1B}" type="slidenum">
              <a:rPr lang="en-US" smtClean="0">
                <a:latin typeface="Arial"/>
                <a:ea typeface="MS PGothic" charset="0"/>
                <a:cs typeface="MS PGothic" charset="0"/>
              </a:rPr>
              <a:pPr/>
              <a:t>‹#›</a:t>
            </a:fld>
            <a:endParaRPr lang="en-US">
              <a:latin typeface="Arial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02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 algn="l">
              <a:defRPr/>
            </a:pPr>
            <a:endParaRPr lang="en-US" b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b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433A5C97-87D1-8142-A30F-6E11483766D2}" type="slidenum">
              <a:rPr lang="en-US" b="0">
                <a:ea typeface="ＭＳ Ｐゴシック" charset="-128"/>
              </a:rPr>
              <a:pPr>
                <a:defRPr/>
              </a:pPr>
              <a:t>‹#›</a:t>
            </a:fld>
            <a:endParaRPr lang="en-US" b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49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algn="l">
              <a:defRPr/>
            </a:pPr>
            <a:endParaRPr lang="zh-CN" altLang="en-US" b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zh-CN" altLang="en-US" b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1A5A5C9-507C-DB44-9C74-D58949136E8D}" type="slidenum">
              <a:rPr lang="zh-CN" altLang="en-US" b="0"/>
              <a:pPr>
                <a:defRPr/>
              </a:pPr>
              <a:t>‹#›</a:t>
            </a:fld>
            <a:endParaRPr lang="en-US" altLang="zh-CN" b="0"/>
          </a:p>
        </p:txBody>
      </p:sp>
    </p:spTree>
    <p:extLst>
      <p:ext uri="{BB962C8B-B14F-4D97-AF65-F5344CB8AC3E}">
        <p14:creationId xmlns:p14="http://schemas.microsoft.com/office/powerpoint/2010/main" val="71322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9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7" descr="Sal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075113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8" descr="Qumran0001"/>
          <p:cNvPicPr>
            <a:picLocks noChangeAspect="1" noChangeArrowheads="1"/>
          </p:cNvPicPr>
          <p:nvPr/>
        </p:nvPicPr>
        <p:blipFill>
          <a:blip r:embed="rId4" cstate="screen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6200"/>
            <a:ext cx="60198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7" name="Text Box 9"/>
          <p:cNvSpPr txBox="1">
            <a:spLocks noChangeArrowheads="1"/>
          </p:cNvSpPr>
          <p:nvPr/>
        </p:nvSpPr>
        <p:spPr bwMode="auto">
          <a:xfrm>
            <a:off x="4343400" y="3573463"/>
            <a:ext cx="48006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800" i="1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在教会历史上最重要的文学发现</a:t>
            </a:r>
            <a:endParaRPr lang="en-US" altLang="zh-TW" sz="4800" i="1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348038" y="228600"/>
            <a:ext cx="5816600" cy="2286000"/>
          </a:xfrm>
        </p:spPr>
        <p:txBody>
          <a:bodyPr/>
          <a:lstStyle/>
          <a:p>
            <a:pPr eaLnBrk="1" hangingPunct="1"/>
            <a:r>
              <a:rPr lang="zh-TW" altLang="en-US" sz="7200">
                <a:latin typeface="SimHei" pitchFamily="49" charset="-122"/>
                <a:ea typeface="SimHei" pitchFamily="49" charset="-122"/>
              </a:rPr>
              <a:t>死海古卷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894263" y="6308725"/>
            <a:ext cx="4249737" cy="5492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Dr. Rick Griffith, Singapore Bible College</a:t>
            </a:r>
            <a:br>
              <a:rPr lang="en-US" altLang="en-US" sz="16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altLang="en-US" sz="16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BibleStudyDownloads.org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 descr="coastofs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3726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6" name="Rectangle 2" descr="Medium wood"/>
          <p:cNvSpPr>
            <a:spLocks noGrp="1" noRot="1" noChangeArrowheads="1"/>
          </p:cNvSpPr>
          <p:nvPr>
            <p:ph type="title"/>
          </p:nvPr>
        </p:nvSpPr>
        <p:spPr>
          <a:xfrm>
            <a:off x="4716463" y="762000"/>
            <a:ext cx="4427537" cy="685800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zh-CN" altLang="en-US" sz="400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盐海的渡假胜地</a:t>
            </a:r>
            <a:r>
              <a:rPr lang="en-US" altLang="zh-CN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?</a:t>
            </a:r>
            <a:endParaRPr lang="en-US" altLang="zh-TW"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 descr="floatingpeo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2971800" cy="1676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ea typeface="SimSun" charset="0"/>
                <a:cs typeface="SimSun" charset="0"/>
              </a:rPr>
              <a:t>在地球上含盐最高之地</a:t>
            </a:r>
            <a:endParaRPr lang="zh-TW" altLang="en-US" sz="4000">
              <a:ea typeface="SimSun" charset="0"/>
              <a:cs typeface="SimSun" charset="0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5148263" y="873125"/>
            <a:ext cx="3744912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盐的含量是海水的六倍</a:t>
            </a:r>
          </a:p>
          <a:p>
            <a:pPr eaLnBrk="1" hangingPunct="1">
              <a:defRPr/>
            </a:pPr>
            <a:r>
              <a:rPr lang="en-US" altLang="zh-CN" sz="400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27% </a:t>
            </a:r>
            <a:r>
              <a:rPr lang="zh-CN" altLang="en-US" sz="400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固体与</a:t>
            </a:r>
            <a:r>
              <a:rPr lang="en-US" altLang="zh-CN" sz="400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7% </a:t>
            </a:r>
            <a:r>
              <a:rPr lang="zh-CN" altLang="en-US" sz="400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盐</a:t>
            </a:r>
            <a:endParaRPr lang="zh-CN" sz="4000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defRPr/>
            </a:pPr>
            <a:r>
              <a:rPr lang="zh-CN" altLang="en-US" sz="400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可軽易浮在水上</a:t>
            </a:r>
          </a:p>
          <a:p>
            <a:pPr eaLnBrk="1" hangingPunct="1">
              <a:defRPr/>
            </a:pPr>
            <a:r>
              <a:rPr lang="zh-CN" altLang="en-US" sz="400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因没有出口</a:t>
            </a:r>
            <a:endParaRPr lang="en-US" altLang="zh-TW" sz="4000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 descr="DSC0061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effectLst>
            <a:outerShdw blurRad="63500" dist="35921" dir="2700000" algn="ctr" rotWithShape="0">
              <a:schemeClr val="tx1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zh-CN" altLang="en-US" sz="5400">
                <a:ea typeface="SimSun" pitchFamily="2" charset="-122"/>
              </a:rPr>
              <a:t>我也很享受</a:t>
            </a:r>
            <a:r>
              <a:rPr lang="en-US" altLang="zh-CN" sz="5400">
                <a:ea typeface="SimSun" pitchFamily="2" charset="-122"/>
              </a:rPr>
              <a:t>!</a:t>
            </a:r>
            <a:endParaRPr lang="en-US" altLang="zh-TW" sz="5400">
              <a:ea typeface="SimSun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>
                <a:ea typeface="SimSun" charset="0"/>
                <a:cs typeface="SimSun" charset="0"/>
              </a:rPr>
              <a:t>死海泥浆</a:t>
            </a:r>
            <a:endParaRPr lang="zh-TW" altLang="en-US" sz="6000">
              <a:ea typeface="SimSun" charset="0"/>
              <a:cs typeface="SimSun" charset="0"/>
            </a:endParaRPr>
          </a:p>
        </p:txBody>
      </p:sp>
      <p:pic>
        <p:nvPicPr>
          <p:cNvPr id="65538" name="Picture 4" descr="mudmen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219200"/>
            <a:ext cx="384016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724400"/>
            <a:ext cx="4953000" cy="685800"/>
          </a:xfrm>
        </p:spPr>
        <p:txBody>
          <a:bodyPr/>
          <a:lstStyle/>
          <a:p>
            <a:pPr eaLnBrk="1" hangingPunct="1">
              <a:buFont typeface="Wingdings" charset="0"/>
              <a:buChar char="n"/>
              <a:defRPr/>
            </a:pPr>
            <a:r>
              <a:rPr lang="en-US" altLang="zh-CN" b="1">
                <a:ea typeface="SimSun" charset="0"/>
                <a:cs typeface="SimSun" charset="0"/>
              </a:rPr>
              <a:t>(</a:t>
            </a:r>
            <a:r>
              <a:rPr lang="zh-CN" altLang="en-US" b="1">
                <a:ea typeface="SimSun" charset="0"/>
                <a:cs typeface="SimSun" charset="0"/>
              </a:rPr>
              <a:t>他们说</a:t>
            </a:r>
            <a:r>
              <a:rPr lang="en-US" altLang="zh-CN" b="1">
                <a:ea typeface="SimSun" charset="0"/>
                <a:cs typeface="SimSun" charset="0"/>
              </a:rPr>
              <a:t>)</a:t>
            </a:r>
            <a:r>
              <a:rPr lang="zh-CN" altLang="en-US" b="1">
                <a:ea typeface="SimSun" charset="0"/>
                <a:cs typeface="SimSun" charset="0"/>
              </a:rPr>
              <a:t>对皮肤很有益处</a:t>
            </a:r>
            <a:endParaRPr lang="zh-TW" altLang="en-US" b="1">
              <a:ea typeface="新細明體" charset="0"/>
              <a:cs typeface="新細明體" charset="0"/>
            </a:endParaRPr>
          </a:p>
        </p:txBody>
      </p:sp>
      <p:pic>
        <p:nvPicPr>
          <p:cNvPr id="131077" name="Picture 5" descr="deadseamud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95400"/>
            <a:ext cx="3373438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4427538" y="5373688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你不可以涂太多</a:t>
            </a:r>
            <a:endParaRPr lang="zh-TW" altLang="en-US" sz="36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7" descr="DSC0062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2004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4000">
                <a:ea typeface="新細明體" charset="0"/>
                <a:cs typeface="新細明體" charset="0"/>
              </a:rPr>
              <a:t>Rick, Randall, Tim</a:t>
            </a:r>
            <a:br>
              <a:rPr lang="en-US" altLang="zh-TW" sz="4000">
                <a:ea typeface="新細明體" charset="0"/>
                <a:cs typeface="新細明體" charset="0"/>
              </a:rPr>
            </a:br>
            <a:r>
              <a:rPr lang="zh-CN" altLang="en-US">
                <a:ea typeface="SimSun" charset="0"/>
                <a:cs typeface="SimSun" charset="0"/>
              </a:rPr>
              <a:t>雷克，琅迪，丁丁</a:t>
            </a:r>
            <a:endParaRPr lang="zh-TW" altLang="en-US"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5" descr="DSC0062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2971800" cy="20574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zh-CN" altLang="en-US" sz="4000">
                <a:ea typeface="SimSun" pitchFamily="2" charset="-122"/>
              </a:rPr>
              <a:t>有一些麻麻的感觉，但对皮肤很好</a:t>
            </a:r>
            <a:r>
              <a:rPr lang="en-US" altLang="zh-TW" sz="2400">
                <a:ea typeface="新細明體" pitchFamily="-84" charset="-120"/>
              </a:rPr>
              <a:t>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 descr="DSC0062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5715000"/>
            <a:ext cx="4114800" cy="1143000"/>
          </a:xfrm>
        </p:spPr>
        <p:txBody>
          <a:bodyPr/>
          <a:lstStyle/>
          <a:p>
            <a:pPr algn="l" eaLnBrk="1" hangingPunct="1"/>
            <a:r>
              <a:rPr lang="zh-CN" altLang="en-US" sz="4800">
                <a:ea typeface="SimSun" pitchFamily="2" charset="-122"/>
              </a:rPr>
              <a:t>非常的愉快</a:t>
            </a:r>
            <a:r>
              <a:rPr lang="en-US" altLang="zh-CN" sz="4800">
                <a:ea typeface="SimSun" pitchFamily="2" charset="-122"/>
              </a:rPr>
              <a:t>?</a:t>
            </a:r>
            <a:endParaRPr lang="en-US" altLang="zh-TW" sz="4800">
              <a:ea typeface="SimSun" pitchFamily="2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05038"/>
            <a:ext cx="4419600" cy="4652962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zh-CN" altLang="en-US" sz="4800" b="1">
                <a:ea typeface="SimSun" charset="0"/>
                <a:cs typeface="SimSun" charset="0"/>
              </a:rPr>
              <a:t>在</a:t>
            </a:r>
            <a:r>
              <a:rPr lang="en-US" altLang="zh-CN" sz="4800" b="1">
                <a:ea typeface="SimSun" charset="0"/>
                <a:cs typeface="SimSun" charset="0"/>
              </a:rPr>
              <a:t>1947</a:t>
            </a:r>
            <a:r>
              <a:rPr lang="zh-CN" altLang="en-US" sz="4800" b="1">
                <a:ea typeface="SimSun" charset="0"/>
                <a:cs typeface="SimSun" charset="0"/>
              </a:rPr>
              <a:t>年，七个纸卷被发现了，并且迅速被出版了。</a:t>
            </a:r>
            <a:endParaRPr lang="en-US" altLang="zh-TW" sz="4800" b="1">
              <a:ea typeface="SimSun" charset="0"/>
              <a:cs typeface="SimSun" charset="0"/>
            </a:endParaRPr>
          </a:p>
        </p:txBody>
      </p:sp>
      <p:pic>
        <p:nvPicPr>
          <p:cNvPr id="73730" name="Picture 4" descr="Community Ru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905000"/>
            <a:ext cx="43529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174</a:t>
            </a:r>
          </a:p>
        </p:txBody>
      </p:sp>
      <p:sp>
        <p:nvSpPr>
          <p:cNvPr id="155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03575" y="0"/>
            <a:ext cx="5940425" cy="1981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>
                <a:ea typeface="SimSun" charset="0"/>
                <a:cs typeface="SimSun" charset="0"/>
              </a:rPr>
              <a:t>死海纸卷的历史</a:t>
            </a:r>
            <a:endParaRPr lang="en-US" altLang="zh-TW" sz="6000"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953000" y="0"/>
            <a:ext cx="4191000" cy="17065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ea typeface="SimSun" charset="0"/>
                <a:cs typeface="SimSun" charset="0"/>
              </a:rPr>
              <a:t>死海纸卷的历史</a:t>
            </a:r>
            <a:endParaRPr lang="en-US" altLang="zh-TW">
              <a:ea typeface="SimSun" charset="0"/>
              <a:cs typeface="SimSun" charset="0"/>
            </a:endParaRPr>
          </a:p>
        </p:txBody>
      </p:sp>
      <p:pic>
        <p:nvPicPr>
          <p:cNvPr id="75778" name="Picture 4" descr="Community Ru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905000"/>
            <a:ext cx="43529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174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343400" y="2590800"/>
            <a:ext cx="3429000" cy="4267200"/>
            <a:chOff x="2736" y="1632"/>
            <a:chExt cx="2160" cy="2688"/>
          </a:xfrm>
        </p:grpSpPr>
        <p:pic>
          <p:nvPicPr>
            <p:cNvPr id="75782" name="Picture 6" descr="Bar Kochba Letter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632"/>
              <a:ext cx="1824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3303" name="Line 7"/>
            <p:cNvSpPr>
              <a:spLocks noChangeShapeType="1"/>
            </p:cNvSpPr>
            <p:nvPr/>
          </p:nvSpPr>
          <p:spPr bwMode="auto">
            <a:xfrm>
              <a:off x="4512" y="3408"/>
              <a:ext cx="38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+mn-ea"/>
              </a:endParaRPr>
            </a:p>
          </p:txBody>
        </p:sp>
      </p:grpSp>
      <p:sp>
        <p:nvSpPr>
          <p:cNvPr id="183306" name="Rectangle 10"/>
          <p:cNvSpPr>
            <a:spLocks noChangeArrowheads="1"/>
          </p:cNvSpPr>
          <p:nvPr/>
        </p:nvSpPr>
        <p:spPr bwMode="auto">
          <a:xfrm>
            <a:off x="0" y="404813"/>
            <a:ext cx="4284663" cy="584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在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1947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年，七个纸卷被发现了，并且迅速被出版了。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Bar Kochba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信件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(1952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年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, 1960-61)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在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(1947-1956)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年有上百纸卷和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15,000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个片段随后</a:t>
            </a: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出現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。</a:t>
            </a:r>
            <a:endParaRPr lang="en-US" altLang="zh-TW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00" name="Rectangle 8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ea typeface="新細明體" pitchFamily="-84" charset="-120"/>
              </a:rPr>
              <a:t>Tough Work!</a:t>
            </a:r>
          </a:p>
        </p:txBody>
      </p:sp>
      <p:pic>
        <p:nvPicPr>
          <p:cNvPr id="77826" name="Picture 6" descr="DSS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231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9925" y="260350"/>
            <a:ext cx="2124075" cy="2924175"/>
          </a:xfrm>
        </p:spPr>
        <p:txBody>
          <a:bodyPr/>
          <a:lstStyle/>
          <a:p>
            <a:pPr eaLnBrk="1" hangingPunct="1">
              <a:buFont typeface="Wingdings" charset="0"/>
              <a:buChar char="n"/>
              <a:defRPr/>
            </a:pPr>
            <a:r>
              <a:rPr lang="zh-CN" altLang="en-US" sz="3600" b="1">
                <a:ea typeface="SimSun" charset="0"/>
                <a:cs typeface="SimSun" charset="0"/>
              </a:rPr>
              <a:t>经常要将纸卷放在小山丘是不容易的事</a:t>
            </a:r>
            <a:endParaRPr lang="en-US" altLang="zh-TW" sz="3600" b="1"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chemeClr val="bg1"/>
          </a:solidFill>
          <a:ln>
            <a:solidFill>
              <a:schemeClr val="bg2"/>
            </a:solidFill>
          </a:ln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5400" b="0">
                <a:ea typeface="SimSun" charset="0"/>
                <a:cs typeface="SimSun" charset="0"/>
              </a:rPr>
              <a:t>死海的位置</a:t>
            </a:r>
            <a:endParaRPr lang="zh-TW" altLang="en-US" sz="5400" b="0">
              <a:ea typeface="SimSun" charset="0"/>
              <a:cs typeface="SimSun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0" y="2852738"/>
            <a:ext cx="3159125" cy="1006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fontAlgn="t">
              <a:spcBef>
                <a:spcPct val="50000"/>
              </a:spcBef>
              <a:defRPr/>
            </a:pPr>
            <a:r>
              <a:rPr lang="zh-CN" altLang="en-US" sz="6000" b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    </a:t>
            </a:r>
            <a:r>
              <a:rPr lang="zh-CN" altLang="en-US" sz="4800" b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大海</a:t>
            </a:r>
            <a:endParaRPr lang="zh-TW" altLang="en-US" sz="4800" b="0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943600" y="1492250"/>
            <a:ext cx="357505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fontAlgn="t">
              <a:spcBef>
                <a:spcPct val="50000"/>
              </a:spcBef>
              <a:defRPr/>
            </a:pPr>
            <a:r>
              <a:rPr lang="zh-CN" altLang="en-US" sz="4400" b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加利利海</a:t>
            </a:r>
            <a:endParaRPr lang="zh-TW" altLang="en-US" sz="4400" b="0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791200" y="3397250"/>
            <a:ext cx="27432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fontAlgn="t">
              <a:spcBef>
                <a:spcPct val="50000"/>
              </a:spcBef>
              <a:defRPr/>
            </a:pPr>
            <a:r>
              <a:rPr lang="zh-CN" altLang="en-US" sz="4400" b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约旦河</a:t>
            </a:r>
            <a:endParaRPr lang="zh-TW" altLang="en-US" sz="4400" b="0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943600" y="4921250"/>
            <a:ext cx="18288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fontAlgn="t">
              <a:spcBef>
                <a:spcPct val="50000"/>
              </a:spcBef>
              <a:defRPr/>
            </a:pPr>
            <a:r>
              <a:rPr lang="zh-CN" altLang="en-US" sz="4400" b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盐海</a:t>
            </a:r>
            <a:endParaRPr lang="zh-TW" altLang="en-US" sz="4400" b="0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29704" name="Freeform 8"/>
          <p:cNvSpPr>
            <a:spLocks/>
          </p:cNvSpPr>
          <p:nvPr/>
        </p:nvSpPr>
        <p:spPr bwMode="auto">
          <a:xfrm>
            <a:off x="5638800" y="1925638"/>
            <a:ext cx="152400" cy="2819400"/>
          </a:xfrm>
          <a:custGeom>
            <a:avLst/>
            <a:gdLst>
              <a:gd name="T0" fmla="*/ 66 w 94"/>
              <a:gd name="T1" fmla="*/ 0 h 1702"/>
              <a:gd name="T2" fmla="*/ 59 w 94"/>
              <a:gd name="T3" fmla="*/ 294 h 1702"/>
              <a:gd name="T4" fmla="*/ 53 w 94"/>
              <a:gd name="T5" fmla="*/ 505 h 1702"/>
              <a:gd name="T6" fmla="*/ 27 w 94"/>
              <a:gd name="T7" fmla="*/ 563 h 1702"/>
              <a:gd name="T8" fmla="*/ 59 w 94"/>
              <a:gd name="T9" fmla="*/ 780 h 1702"/>
              <a:gd name="T10" fmla="*/ 53 w 94"/>
              <a:gd name="T11" fmla="*/ 985 h 1702"/>
              <a:gd name="T12" fmla="*/ 2 w 94"/>
              <a:gd name="T13" fmla="*/ 1158 h 1702"/>
              <a:gd name="T14" fmla="*/ 8 w 94"/>
              <a:gd name="T15" fmla="*/ 1267 h 1702"/>
              <a:gd name="T16" fmla="*/ 34 w 94"/>
              <a:gd name="T17" fmla="*/ 1305 h 1702"/>
              <a:gd name="T18" fmla="*/ 47 w 94"/>
              <a:gd name="T19" fmla="*/ 1324 h 1702"/>
              <a:gd name="T20" fmla="*/ 34 w 94"/>
              <a:gd name="T21" fmla="*/ 1478 h 1702"/>
              <a:gd name="T22" fmla="*/ 40 w 94"/>
              <a:gd name="T23" fmla="*/ 1529 h 1702"/>
              <a:gd name="T24" fmla="*/ 53 w 94"/>
              <a:gd name="T25" fmla="*/ 1548 h 1702"/>
              <a:gd name="T26" fmla="*/ 59 w 94"/>
              <a:gd name="T27" fmla="*/ 1702 h 170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94" h="1702">
                <a:moveTo>
                  <a:pt x="66" y="0"/>
                </a:moveTo>
                <a:cubicBezTo>
                  <a:pt x="78" y="98"/>
                  <a:pt x="94" y="198"/>
                  <a:pt x="59" y="294"/>
                </a:cubicBezTo>
                <a:cubicBezTo>
                  <a:pt x="68" y="359"/>
                  <a:pt x="93" y="446"/>
                  <a:pt x="53" y="505"/>
                </a:cubicBezTo>
                <a:cubicBezTo>
                  <a:pt x="38" y="551"/>
                  <a:pt x="48" y="533"/>
                  <a:pt x="27" y="563"/>
                </a:cubicBezTo>
                <a:cubicBezTo>
                  <a:pt x="3" y="639"/>
                  <a:pt x="45" y="707"/>
                  <a:pt x="59" y="780"/>
                </a:cubicBezTo>
                <a:cubicBezTo>
                  <a:pt x="57" y="848"/>
                  <a:pt x="57" y="917"/>
                  <a:pt x="53" y="985"/>
                </a:cubicBezTo>
                <a:cubicBezTo>
                  <a:pt x="50" y="1042"/>
                  <a:pt x="19" y="1104"/>
                  <a:pt x="2" y="1158"/>
                </a:cubicBezTo>
                <a:cubicBezTo>
                  <a:pt x="4" y="1194"/>
                  <a:pt x="0" y="1231"/>
                  <a:pt x="8" y="1267"/>
                </a:cubicBezTo>
                <a:cubicBezTo>
                  <a:pt x="11" y="1282"/>
                  <a:pt x="25" y="1292"/>
                  <a:pt x="34" y="1305"/>
                </a:cubicBezTo>
                <a:cubicBezTo>
                  <a:pt x="38" y="1311"/>
                  <a:pt x="47" y="1324"/>
                  <a:pt x="47" y="1324"/>
                </a:cubicBezTo>
                <a:cubicBezTo>
                  <a:pt x="63" y="1377"/>
                  <a:pt x="50" y="1428"/>
                  <a:pt x="34" y="1478"/>
                </a:cubicBezTo>
                <a:cubicBezTo>
                  <a:pt x="36" y="1495"/>
                  <a:pt x="36" y="1512"/>
                  <a:pt x="40" y="1529"/>
                </a:cubicBezTo>
                <a:cubicBezTo>
                  <a:pt x="42" y="1536"/>
                  <a:pt x="52" y="1540"/>
                  <a:pt x="53" y="1548"/>
                </a:cubicBezTo>
                <a:cubicBezTo>
                  <a:pt x="59" y="1599"/>
                  <a:pt x="59" y="1702"/>
                  <a:pt x="59" y="1702"/>
                </a:cubicBez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05" name="Freeform 9"/>
          <p:cNvSpPr>
            <a:spLocks/>
          </p:cNvSpPr>
          <p:nvPr/>
        </p:nvSpPr>
        <p:spPr bwMode="auto">
          <a:xfrm>
            <a:off x="5537200" y="1447800"/>
            <a:ext cx="331788" cy="534988"/>
          </a:xfrm>
          <a:custGeom>
            <a:avLst/>
            <a:gdLst>
              <a:gd name="T0" fmla="*/ 110 w 209"/>
              <a:gd name="T1" fmla="*/ 332 h 337"/>
              <a:gd name="T2" fmla="*/ 126 w 209"/>
              <a:gd name="T3" fmla="*/ 335 h 337"/>
              <a:gd name="T4" fmla="*/ 140 w 209"/>
              <a:gd name="T5" fmla="*/ 324 h 337"/>
              <a:gd name="T6" fmla="*/ 165 w 209"/>
              <a:gd name="T7" fmla="*/ 303 h 337"/>
              <a:gd name="T8" fmla="*/ 174 w 209"/>
              <a:gd name="T9" fmla="*/ 294 h 337"/>
              <a:gd name="T10" fmla="*/ 182 w 209"/>
              <a:gd name="T11" fmla="*/ 281 h 337"/>
              <a:gd name="T12" fmla="*/ 184 w 209"/>
              <a:gd name="T13" fmla="*/ 275 h 337"/>
              <a:gd name="T14" fmla="*/ 197 w 209"/>
              <a:gd name="T15" fmla="*/ 218 h 337"/>
              <a:gd name="T16" fmla="*/ 194 w 209"/>
              <a:gd name="T17" fmla="*/ 182 h 337"/>
              <a:gd name="T18" fmla="*/ 201 w 209"/>
              <a:gd name="T19" fmla="*/ 149 h 337"/>
              <a:gd name="T20" fmla="*/ 209 w 209"/>
              <a:gd name="T21" fmla="*/ 84 h 337"/>
              <a:gd name="T22" fmla="*/ 202 w 209"/>
              <a:gd name="T23" fmla="*/ 60 h 337"/>
              <a:gd name="T24" fmla="*/ 194 w 209"/>
              <a:gd name="T25" fmla="*/ 42 h 337"/>
              <a:gd name="T26" fmla="*/ 186 w 209"/>
              <a:gd name="T27" fmla="*/ 30 h 337"/>
              <a:gd name="T28" fmla="*/ 180 w 209"/>
              <a:gd name="T29" fmla="*/ 23 h 337"/>
              <a:gd name="T30" fmla="*/ 146 w 209"/>
              <a:gd name="T31" fmla="*/ 0 h 337"/>
              <a:gd name="T32" fmla="*/ 105 w 209"/>
              <a:gd name="T33" fmla="*/ 13 h 337"/>
              <a:gd name="T34" fmla="*/ 95 w 209"/>
              <a:gd name="T35" fmla="*/ 17 h 337"/>
              <a:gd name="T36" fmla="*/ 86 w 209"/>
              <a:gd name="T37" fmla="*/ 38 h 337"/>
              <a:gd name="T38" fmla="*/ 75 w 209"/>
              <a:gd name="T39" fmla="*/ 45 h 337"/>
              <a:gd name="T40" fmla="*/ 32 w 209"/>
              <a:gd name="T41" fmla="*/ 56 h 337"/>
              <a:gd name="T42" fmla="*/ 23 w 209"/>
              <a:gd name="T43" fmla="*/ 67 h 337"/>
              <a:gd name="T44" fmla="*/ 11 w 209"/>
              <a:gd name="T45" fmla="*/ 81 h 337"/>
              <a:gd name="T46" fmla="*/ 6 w 209"/>
              <a:gd name="T47" fmla="*/ 87 h 337"/>
              <a:gd name="T48" fmla="*/ 0 w 209"/>
              <a:gd name="T49" fmla="*/ 104 h 337"/>
              <a:gd name="T50" fmla="*/ 8 w 209"/>
              <a:gd name="T51" fmla="*/ 133 h 337"/>
              <a:gd name="T52" fmla="*/ 17 w 209"/>
              <a:gd name="T53" fmla="*/ 164 h 337"/>
              <a:gd name="T54" fmla="*/ 26 w 209"/>
              <a:gd name="T55" fmla="*/ 176 h 337"/>
              <a:gd name="T56" fmla="*/ 35 w 209"/>
              <a:gd name="T57" fmla="*/ 188 h 337"/>
              <a:gd name="T58" fmla="*/ 51 w 209"/>
              <a:gd name="T59" fmla="*/ 213 h 337"/>
              <a:gd name="T60" fmla="*/ 62 w 209"/>
              <a:gd name="T61" fmla="*/ 224 h 337"/>
              <a:gd name="T62" fmla="*/ 69 w 209"/>
              <a:gd name="T63" fmla="*/ 231 h 337"/>
              <a:gd name="T64" fmla="*/ 75 w 209"/>
              <a:gd name="T65" fmla="*/ 248 h 337"/>
              <a:gd name="T66" fmla="*/ 80 w 209"/>
              <a:gd name="T67" fmla="*/ 258 h 337"/>
              <a:gd name="T68" fmla="*/ 86 w 209"/>
              <a:gd name="T69" fmla="*/ 272 h 337"/>
              <a:gd name="T70" fmla="*/ 94 w 209"/>
              <a:gd name="T71" fmla="*/ 294 h 337"/>
              <a:gd name="T72" fmla="*/ 100 w 209"/>
              <a:gd name="T73" fmla="*/ 306 h 337"/>
              <a:gd name="T74" fmla="*/ 106 w 209"/>
              <a:gd name="T75" fmla="*/ 321 h 337"/>
              <a:gd name="T76" fmla="*/ 110 w 209"/>
              <a:gd name="T77" fmla="*/ 332 h 33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09" h="337">
                <a:moveTo>
                  <a:pt x="110" y="332"/>
                </a:moveTo>
                <a:cubicBezTo>
                  <a:pt x="121" y="336"/>
                  <a:pt x="102" y="337"/>
                  <a:pt x="126" y="335"/>
                </a:cubicBezTo>
                <a:cubicBezTo>
                  <a:pt x="142" y="330"/>
                  <a:pt x="130" y="331"/>
                  <a:pt x="140" y="324"/>
                </a:cubicBezTo>
                <a:cubicBezTo>
                  <a:pt x="144" y="313"/>
                  <a:pt x="156" y="309"/>
                  <a:pt x="165" y="303"/>
                </a:cubicBezTo>
                <a:cubicBezTo>
                  <a:pt x="167" y="300"/>
                  <a:pt x="171" y="296"/>
                  <a:pt x="174" y="294"/>
                </a:cubicBezTo>
                <a:cubicBezTo>
                  <a:pt x="177" y="290"/>
                  <a:pt x="180" y="286"/>
                  <a:pt x="182" y="281"/>
                </a:cubicBezTo>
                <a:cubicBezTo>
                  <a:pt x="183" y="279"/>
                  <a:pt x="184" y="275"/>
                  <a:pt x="184" y="275"/>
                </a:cubicBezTo>
                <a:cubicBezTo>
                  <a:pt x="185" y="244"/>
                  <a:pt x="189" y="242"/>
                  <a:pt x="197" y="218"/>
                </a:cubicBezTo>
                <a:cubicBezTo>
                  <a:pt x="196" y="201"/>
                  <a:pt x="196" y="195"/>
                  <a:pt x="194" y="182"/>
                </a:cubicBezTo>
                <a:cubicBezTo>
                  <a:pt x="195" y="160"/>
                  <a:pt x="196" y="164"/>
                  <a:pt x="201" y="149"/>
                </a:cubicBezTo>
                <a:cubicBezTo>
                  <a:pt x="202" y="122"/>
                  <a:pt x="204" y="108"/>
                  <a:pt x="209" y="84"/>
                </a:cubicBezTo>
                <a:cubicBezTo>
                  <a:pt x="208" y="75"/>
                  <a:pt x="207" y="67"/>
                  <a:pt x="202" y="60"/>
                </a:cubicBezTo>
                <a:cubicBezTo>
                  <a:pt x="201" y="53"/>
                  <a:pt x="200" y="46"/>
                  <a:pt x="194" y="42"/>
                </a:cubicBezTo>
                <a:cubicBezTo>
                  <a:pt x="191" y="38"/>
                  <a:pt x="189" y="33"/>
                  <a:pt x="186" y="30"/>
                </a:cubicBezTo>
                <a:cubicBezTo>
                  <a:pt x="185" y="26"/>
                  <a:pt x="184" y="24"/>
                  <a:pt x="180" y="23"/>
                </a:cubicBezTo>
                <a:cubicBezTo>
                  <a:pt x="173" y="13"/>
                  <a:pt x="159" y="3"/>
                  <a:pt x="146" y="0"/>
                </a:cubicBezTo>
                <a:cubicBezTo>
                  <a:pt x="129" y="1"/>
                  <a:pt x="122" y="11"/>
                  <a:pt x="105" y="13"/>
                </a:cubicBezTo>
                <a:cubicBezTo>
                  <a:pt x="101" y="14"/>
                  <a:pt x="98" y="15"/>
                  <a:pt x="95" y="17"/>
                </a:cubicBezTo>
                <a:cubicBezTo>
                  <a:pt x="90" y="24"/>
                  <a:pt x="90" y="31"/>
                  <a:pt x="86" y="38"/>
                </a:cubicBezTo>
                <a:cubicBezTo>
                  <a:pt x="84" y="42"/>
                  <a:pt x="75" y="45"/>
                  <a:pt x="75" y="45"/>
                </a:cubicBezTo>
                <a:cubicBezTo>
                  <a:pt x="65" y="55"/>
                  <a:pt x="45" y="54"/>
                  <a:pt x="32" y="56"/>
                </a:cubicBezTo>
                <a:cubicBezTo>
                  <a:pt x="30" y="61"/>
                  <a:pt x="28" y="65"/>
                  <a:pt x="23" y="67"/>
                </a:cubicBezTo>
                <a:cubicBezTo>
                  <a:pt x="20" y="71"/>
                  <a:pt x="16" y="79"/>
                  <a:pt x="11" y="81"/>
                </a:cubicBezTo>
                <a:cubicBezTo>
                  <a:pt x="8" y="90"/>
                  <a:pt x="13" y="76"/>
                  <a:pt x="6" y="87"/>
                </a:cubicBezTo>
                <a:cubicBezTo>
                  <a:pt x="3" y="92"/>
                  <a:pt x="3" y="99"/>
                  <a:pt x="0" y="104"/>
                </a:cubicBezTo>
                <a:cubicBezTo>
                  <a:pt x="1" y="112"/>
                  <a:pt x="0" y="127"/>
                  <a:pt x="8" y="133"/>
                </a:cubicBezTo>
                <a:cubicBezTo>
                  <a:pt x="9" y="145"/>
                  <a:pt x="8" y="155"/>
                  <a:pt x="17" y="164"/>
                </a:cubicBezTo>
                <a:cubicBezTo>
                  <a:pt x="18" y="168"/>
                  <a:pt x="23" y="173"/>
                  <a:pt x="26" y="176"/>
                </a:cubicBezTo>
                <a:cubicBezTo>
                  <a:pt x="28" y="183"/>
                  <a:pt x="28" y="186"/>
                  <a:pt x="35" y="188"/>
                </a:cubicBezTo>
                <a:cubicBezTo>
                  <a:pt x="36" y="191"/>
                  <a:pt x="47" y="212"/>
                  <a:pt x="51" y="213"/>
                </a:cubicBezTo>
                <a:cubicBezTo>
                  <a:pt x="54" y="217"/>
                  <a:pt x="58" y="221"/>
                  <a:pt x="62" y="224"/>
                </a:cubicBezTo>
                <a:cubicBezTo>
                  <a:pt x="63" y="227"/>
                  <a:pt x="69" y="231"/>
                  <a:pt x="69" y="231"/>
                </a:cubicBezTo>
                <a:cubicBezTo>
                  <a:pt x="71" y="237"/>
                  <a:pt x="73" y="242"/>
                  <a:pt x="75" y="248"/>
                </a:cubicBezTo>
                <a:cubicBezTo>
                  <a:pt x="76" y="252"/>
                  <a:pt x="80" y="258"/>
                  <a:pt x="80" y="258"/>
                </a:cubicBezTo>
                <a:cubicBezTo>
                  <a:pt x="81" y="264"/>
                  <a:pt x="82" y="268"/>
                  <a:pt x="86" y="272"/>
                </a:cubicBezTo>
                <a:cubicBezTo>
                  <a:pt x="89" y="280"/>
                  <a:pt x="92" y="287"/>
                  <a:pt x="94" y="294"/>
                </a:cubicBezTo>
                <a:cubicBezTo>
                  <a:pt x="95" y="298"/>
                  <a:pt x="100" y="306"/>
                  <a:pt x="100" y="306"/>
                </a:cubicBezTo>
                <a:cubicBezTo>
                  <a:pt x="101" y="314"/>
                  <a:pt x="98" y="319"/>
                  <a:pt x="106" y="321"/>
                </a:cubicBezTo>
                <a:cubicBezTo>
                  <a:pt x="107" y="323"/>
                  <a:pt x="110" y="329"/>
                  <a:pt x="110" y="33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29706" name="Freeform 10"/>
          <p:cNvSpPr>
            <a:spLocks/>
          </p:cNvSpPr>
          <p:nvPr/>
        </p:nvSpPr>
        <p:spPr bwMode="auto">
          <a:xfrm>
            <a:off x="5176838" y="4702175"/>
            <a:ext cx="652462" cy="2097088"/>
          </a:xfrm>
          <a:custGeom>
            <a:avLst/>
            <a:gdLst>
              <a:gd name="T0" fmla="*/ 253 w 411"/>
              <a:gd name="T1" fmla="*/ 5 h 1321"/>
              <a:gd name="T2" fmla="*/ 201 w 411"/>
              <a:gd name="T3" fmla="*/ 59 h 1321"/>
              <a:gd name="T4" fmla="*/ 189 w 411"/>
              <a:gd name="T5" fmla="*/ 75 h 1321"/>
              <a:gd name="T6" fmla="*/ 153 w 411"/>
              <a:gd name="T7" fmla="*/ 126 h 1321"/>
              <a:gd name="T8" fmla="*/ 121 w 411"/>
              <a:gd name="T9" fmla="*/ 225 h 1321"/>
              <a:gd name="T10" fmla="*/ 77 w 411"/>
              <a:gd name="T11" fmla="*/ 302 h 1321"/>
              <a:gd name="T12" fmla="*/ 73 w 411"/>
              <a:gd name="T13" fmla="*/ 421 h 1321"/>
              <a:gd name="T14" fmla="*/ 48 w 411"/>
              <a:gd name="T15" fmla="*/ 625 h 1321"/>
              <a:gd name="T16" fmla="*/ 61 w 411"/>
              <a:gd name="T17" fmla="*/ 715 h 1321"/>
              <a:gd name="T18" fmla="*/ 25 w 411"/>
              <a:gd name="T19" fmla="*/ 971 h 1321"/>
              <a:gd name="T20" fmla="*/ 35 w 411"/>
              <a:gd name="T21" fmla="*/ 1109 h 1321"/>
              <a:gd name="T22" fmla="*/ 64 w 411"/>
              <a:gd name="T23" fmla="*/ 1166 h 1321"/>
              <a:gd name="T24" fmla="*/ 93 w 411"/>
              <a:gd name="T25" fmla="*/ 1281 h 1321"/>
              <a:gd name="T26" fmla="*/ 243 w 411"/>
              <a:gd name="T27" fmla="*/ 1317 h 1321"/>
              <a:gd name="T28" fmla="*/ 272 w 411"/>
              <a:gd name="T29" fmla="*/ 1256 h 1321"/>
              <a:gd name="T30" fmla="*/ 288 w 411"/>
              <a:gd name="T31" fmla="*/ 1208 h 1321"/>
              <a:gd name="T32" fmla="*/ 259 w 411"/>
              <a:gd name="T33" fmla="*/ 1185 h 1321"/>
              <a:gd name="T34" fmla="*/ 281 w 411"/>
              <a:gd name="T35" fmla="*/ 1160 h 1321"/>
              <a:gd name="T36" fmla="*/ 297 w 411"/>
              <a:gd name="T37" fmla="*/ 1093 h 1321"/>
              <a:gd name="T38" fmla="*/ 272 w 411"/>
              <a:gd name="T39" fmla="*/ 1077 h 1321"/>
              <a:gd name="T40" fmla="*/ 214 w 411"/>
              <a:gd name="T41" fmla="*/ 1038 h 1321"/>
              <a:gd name="T42" fmla="*/ 160 w 411"/>
              <a:gd name="T43" fmla="*/ 997 h 1321"/>
              <a:gd name="T44" fmla="*/ 131 w 411"/>
              <a:gd name="T45" fmla="*/ 977 h 1321"/>
              <a:gd name="T46" fmla="*/ 185 w 411"/>
              <a:gd name="T47" fmla="*/ 894 h 1321"/>
              <a:gd name="T48" fmla="*/ 227 w 411"/>
              <a:gd name="T49" fmla="*/ 830 h 1321"/>
              <a:gd name="T50" fmla="*/ 253 w 411"/>
              <a:gd name="T51" fmla="*/ 789 h 1321"/>
              <a:gd name="T52" fmla="*/ 249 w 411"/>
              <a:gd name="T53" fmla="*/ 840 h 1321"/>
              <a:gd name="T54" fmla="*/ 275 w 411"/>
              <a:gd name="T55" fmla="*/ 885 h 1321"/>
              <a:gd name="T56" fmla="*/ 320 w 411"/>
              <a:gd name="T57" fmla="*/ 747 h 1321"/>
              <a:gd name="T58" fmla="*/ 371 w 411"/>
              <a:gd name="T59" fmla="*/ 561 h 1321"/>
              <a:gd name="T60" fmla="*/ 326 w 411"/>
              <a:gd name="T61" fmla="*/ 475 h 1321"/>
              <a:gd name="T62" fmla="*/ 361 w 411"/>
              <a:gd name="T63" fmla="*/ 193 h 1321"/>
              <a:gd name="T64" fmla="*/ 393 w 411"/>
              <a:gd name="T65" fmla="*/ 149 h 1321"/>
              <a:gd name="T66" fmla="*/ 342 w 411"/>
              <a:gd name="T67" fmla="*/ 27 h 1321"/>
              <a:gd name="T68" fmla="*/ 317 w 411"/>
              <a:gd name="T69" fmla="*/ 14 h 132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11" h="1321">
                <a:moveTo>
                  <a:pt x="333" y="8"/>
                </a:moveTo>
                <a:cubicBezTo>
                  <a:pt x="302" y="6"/>
                  <a:pt x="281" y="0"/>
                  <a:pt x="253" y="5"/>
                </a:cubicBezTo>
                <a:cubicBezTo>
                  <a:pt x="238" y="14"/>
                  <a:pt x="228" y="31"/>
                  <a:pt x="214" y="43"/>
                </a:cubicBezTo>
                <a:cubicBezTo>
                  <a:pt x="206" y="76"/>
                  <a:pt x="218" y="42"/>
                  <a:pt x="201" y="59"/>
                </a:cubicBezTo>
                <a:cubicBezTo>
                  <a:pt x="199" y="61"/>
                  <a:pt x="200" y="66"/>
                  <a:pt x="198" y="69"/>
                </a:cubicBezTo>
                <a:cubicBezTo>
                  <a:pt x="196" y="72"/>
                  <a:pt x="192" y="73"/>
                  <a:pt x="189" y="75"/>
                </a:cubicBezTo>
                <a:cubicBezTo>
                  <a:pt x="184" y="87"/>
                  <a:pt x="178" y="89"/>
                  <a:pt x="169" y="97"/>
                </a:cubicBezTo>
                <a:cubicBezTo>
                  <a:pt x="165" y="109"/>
                  <a:pt x="158" y="115"/>
                  <a:pt x="153" y="126"/>
                </a:cubicBezTo>
                <a:cubicBezTo>
                  <a:pt x="152" y="153"/>
                  <a:pt x="160" y="183"/>
                  <a:pt x="147" y="206"/>
                </a:cubicBezTo>
                <a:cubicBezTo>
                  <a:pt x="142" y="215"/>
                  <a:pt x="121" y="225"/>
                  <a:pt x="121" y="225"/>
                </a:cubicBezTo>
                <a:cubicBezTo>
                  <a:pt x="107" y="248"/>
                  <a:pt x="115" y="240"/>
                  <a:pt x="102" y="251"/>
                </a:cubicBezTo>
                <a:cubicBezTo>
                  <a:pt x="98" y="270"/>
                  <a:pt x="83" y="283"/>
                  <a:pt x="77" y="302"/>
                </a:cubicBezTo>
                <a:cubicBezTo>
                  <a:pt x="86" y="348"/>
                  <a:pt x="90" y="302"/>
                  <a:pt x="83" y="389"/>
                </a:cubicBezTo>
                <a:cubicBezTo>
                  <a:pt x="82" y="400"/>
                  <a:pt x="73" y="421"/>
                  <a:pt x="73" y="421"/>
                </a:cubicBezTo>
                <a:cubicBezTo>
                  <a:pt x="71" y="468"/>
                  <a:pt x="71" y="475"/>
                  <a:pt x="64" y="510"/>
                </a:cubicBezTo>
                <a:cubicBezTo>
                  <a:pt x="63" y="542"/>
                  <a:pt x="69" y="594"/>
                  <a:pt x="48" y="625"/>
                </a:cubicBezTo>
                <a:cubicBezTo>
                  <a:pt x="45" y="636"/>
                  <a:pt x="41" y="646"/>
                  <a:pt x="38" y="657"/>
                </a:cubicBezTo>
                <a:cubicBezTo>
                  <a:pt x="41" y="688"/>
                  <a:pt x="40" y="697"/>
                  <a:pt x="61" y="715"/>
                </a:cubicBezTo>
                <a:cubicBezTo>
                  <a:pt x="60" y="779"/>
                  <a:pt x="59" y="843"/>
                  <a:pt x="57" y="907"/>
                </a:cubicBezTo>
                <a:cubicBezTo>
                  <a:pt x="56" y="925"/>
                  <a:pt x="39" y="962"/>
                  <a:pt x="25" y="971"/>
                </a:cubicBezTo>
                <a:cubicBezTo>
                  <a:pt x="22" y="982"/>
                  <a:pt x="16" y="989"/>
                  <a:pt x="13" y="1000"/>
                </a:cubicBezTo>
                <a:cubicBezTo>
                  <a:pt x="16" y="1103"/>
                  <a:pt x="0" y="1068"/>
                  <a:pt x="35" y="1109"/>
                </a:cubicBezTo>
                <a:cubicBezTo>
                  <a:pt x="39" y="1120"/>
                  <a:pt x="39" y="1129"/>
                  <a:pt x="48" y="1137"/>
                </a:cubicBezTo>
                <a:cubicBezTo>
                  <a:pt x="52" y="1149"/>
                  <a:pt x="57" y="1156"/>
                  <a:pt x="64" y="1166"/>
                </a:cubicBezTo>
                <a:cubicBezTo>
                  <a:pt x="69" y="1183"/>
                  <a:pt x="76" y="1200"/>
                  <a:pt x="80" y="1217"/>
                </a:cubicBezTo>
                <a:cubicBezTo>
                  <a:pt x="81" y="1240"/>
                  <a:pt x="75" y="1266"/>
                  <a:pt x="93" y="1281"/>
                </a:cubicBezTo>
                <a:cubicBezTo>
                  <a:pt x="98" y="1299"/>
                  <a:pt x="101" y="1313"/>
                  <a:pt x="121" y="1320"/>
                </a:cubicBezTo>
                <a:cubicBezTo>
                  <a:pt x="162" y="1319"/>
                  <a:pt x="203" y="1321"/>
                  <a:pt x="243" y="1317"/>
                </a:cubicBezTo>
                <a:cubicBezTo>
                  <a:pt x="248" y="1317"/>
                  <a:pt x="245" y="1301"/>
                  <a:pt x="249" y="1275"/>
                </a:cubicBezTo>
                <a:cubicBezTo>
                  <a:pt x="251" y="1262"/>
                  <a:pt x="262" y="1262"/>
                  <a:pt x="272" y="1256"/>
                </a:cubicBezTo>
                <a:cubicBezTo>
                  <a:pt x="280" y="1243"/>
                  <a:pt x="287" y="1247"/>
                  <a:pt x="291" y="1233"/>
                </a:cubicBezTo>
                <a:cubicBezTo>
                  <a:pt x="290" y="1225"/>
                  <a:pt x="294" y="1214"/>
                  <a:pt x="288" y="1208"/>
                </a:cubicBezTo>
                <a:cubicBezTo>
                  <a:pt x="283" y="1202"/>
                  <a:pt x="271" y="1210"/>
                  <a:pt x="265" y="1205"/>
                </a:cubicBezTo>
                <a:cubicBezTo>
                  <a:pt x="260" y="1201"/>
                  <a:pt x="259" y="1185"/>
                  <a:pt x="259" y="1185"/>
                </a:cubicBezTo>
                <a:cubicBezTo>
                  <a:pt x="267" y="1161"/>
                  <a:pt x="253" y="1194"/>
                  <a:pt x="278" y="1173"/>
                </a:cubicBezTo>
                <a:cubicBezTo>
                  <a:pt x="281" y="1170"/>
                  <a:pt x="280" y="1164"/>
                  <a:pt x="281" y="1160"/>
                </a:cubicBezTo>
                <a:cubicBezTo>
                  <a:pt x="285" y="1147"/>
                  <a:pt x="290" y="1141"/>
                  <a:pt x="301" y="1134"/>
                </a:cubicBezTo>
                <a:cubicBezTo>
                  <a:pt x="300" y="1120"/>
                  <a:pt x="302" y="1106"/>
                  <a:pt x="297" y="1093"/>
                </a:cubicBezTo>
                <a:cubicBezTo>
                  <a:pt x="296" y="1089"/>
                  <a:pt x="288" y="1092"/>
                  <a:pt x="285" y="1089"/>
                </a:cubicBezTo>
                <a:cubicBezTo>
                  <a:pt x="264" y="1072"/>
                  <a:pt x="299" y="1086"/>
                  <a:pt x="272" y="1077"/>
                </a:cubicBezTo>
                <a:cubicBezTo>
                  <a:pt x="258" y="1063"/>
                  <a:pt x="254" y="1064"/>
                  <a:pt x="233" y="1061"/>
                </a:cubicBezTo>
                <a:cubicBezTo>
                  <a:pt x="229" y="1049"/>
                  <a:pt x="223" y="1047"/>
                  <a:pt x="214" y="1038"/>
                </a:cubicBezTo>
                <a:cubicBezTo>
                  <a:pt x="208" y="1019"/>
                  <a:pt x="196" y="1016"/>
                  <a:pt x="179" y="1009"/>
                </a:cubicBezTo>
                <a:cubicBezTo>
                  <a:pt x="173" y="1004"/>
                  <a:pt x="164" y="1003"/>
                  <a:pt x="160" y="997"/>
                </a:cubicBezTo>
                <a:cubicBezTo>
                  <a:pt x="157" y="993"/>
                  <a:pt x="160" y="987"/>
                  <a:pt x="157" y="984"/>
                </a:cubicBezTo>
                <a:cubicBezTo>
                  <a:pt x="151" y="977"/>
                  <a:pt x="140" y="979"/>
                  <a:pt x="131" y="977"/>
                </a:cubicBezTo>
                <a:cubicBezTo>
                  <a:pt x="128" y="974"/>
                  <a:pt x="122" y="972"/>
                  <a:pt x="121" y="968"/>
                </a:cubicBezTo>
                <a:cubicBezTo>
                  <a:pt x="115" y="942"/>
                  <a:pt x="164" y="901"/>
                  <a:pt x="185" y="894"/>
                </a:cubicBezTo>
                <a:cubicBezTo>
                  <a:pt x="204" y="877"/>
                  <a:pt x="199" y="858"/>
                  <a:pt x="211" y="843"/>
                </a:cubicBezTo>
                <a:cubicBezTo>
                  <a:pt x="215" y="838"/>
                  <a:pt x="223" y="835"/>
                  <a:pt x="227" y="830"/>
                </a:cubicBezTo>
                <a:cubicBezTo>
                  <a:pt x="231" y="817"/>
                  <a:pt x="237" y="802"/>
                  <a:pt x="249" y="798"/>
                </a:cubicBezTo>
                <a:cubicBezTo>
                  <a:pt x="250" y="795"/>
                  <a:pt x="250" y="790"/>
                  <a:pt x="253" y="789"/>
                </a:cubicBezTo>
                <a:cubicBezTo>
                  <a:pt x="256" y="788"/>
                  <a:pt x="261" y="789"/>
                  <a:pt x="262" y="792"/>
                </a:cubicBezTo>
                <a:cubicBezTo>
                  <a:pt x="265" y="810"/>
                  <a:pt x="261" y="828"/>
                  <a:pt x="249" y="840"/>
                </a:cubicBezTo>
                <a:cubicBezTo>
                  <a:pt x="244" y="854"/>
                  <a:pt x="239" y="865"/>
                  <a:pt x="233" y="878"/>
                </a:cubicBezTo>
                <a:cubicBezTo>
                  <a:pt x="247" y="892"/>
                  <a:pt x="253" y="888"/>
                  <a:pt x="275" y="885"/>
                </a:cubicBezTo>
                <a:cubicBezTo>
                  <a:pt x="277" y="870"/>
                  <a:pt x="276" y="853"/>
                  <a:pt x="288" y="843"/>
                </a:cubicBezTo>
                <a:cubicBezTo>
                  <a:pt x="298" y="811"/>
                  <a:pt x="310" y="779"/>
                  <a:pt x="320" y="747"/>
                </a:cubicBezTo>
                <a:cubicBezTo>
                  <a:pt x="324" y="695"/>
                  <a:pt x="330" y="635"/>
                  <a:pt x="352" y="587"/>
                </a:cubicBezTo>
                <a:cubicBezTo>
                  <a:pt x="357" y="577"/>
                  <a:pt x="365" y="571"/>
                  <a:pt x="371" y="561"/>
                </a:cubicBezTo>
                <a:cubicBezTo>
                  <a:pt x="367" y="526"/>
                  <a:pt x="365" y="533"/>
                  <a:pt x="345" y="513"/>
                </a:cubicBezTo>
                <a:cubicBezTo>
                  <a:pt x="341" y="497"/>
                  <a:pt x="339" y="486"/>
                  <a:pt x="326" y="475"/>
                </a:cubicBezTo>
                <a:cubicBezTo>
                  <a:pt x="312" y="427"/>
                  <a:pt x="295" y="313"/>
                  <a:pt x="355" y="289"/>
                </a:cubicBezTo>
                <a:cubicBezTo>
                  <a:pt x="368" y="251"/>
                  <a:pt x="353" y="296"/>
                  <a:pt x="361" y="193"/>
                </a:cubicBezTo>
                <a:cubicBezTo>
                  <a:pt x="362" y="179"/>
                  <a:pt x="375" y="167"/>
                  <a:pt x="384" y="158"/>
                </a:cubicBezTo>
                <a:cubicBezTo>
                  <a:pt x="387" y="155"/>
                  <a:pt x="393" y="149"/>
                  <a:pt x="393" y="149"/>
                </a:cubicBezTo>
                <a:cubicBezTo>
                  <a:pt x="398" y="136"/>
                  <a:pt x="394" y="133"/>
                  <a:pt x="390" y="120"/>
                </a:cubicBezTo>
                <a:cubicBezTo>
                  <a:pt x="387" y="23"/>
                  <a:pt x="411" y="33"/>
                  <a:pt x="342" y="27"/>
                </a:cubicBezTo>
                <a:cubicBezTo>
                  <a:pt x="318" y="19"/>
                  <a:pt x="347" y="30"/>
                  <a:pt x="326" y="17"/>
                </a:cubicBezTo>
                <a:cubicBezTo>
                  <a:pt x="323" y="15"/>
                  <a:pt x="315" y="16"/>
                  <a:pt x="317" y="14"/>
                </a:cubicBezTo>
                <a:cubicBezTo>
                  <a:pt x="320" y="10"/>
                  <a:pt x="328" y="10"/>
                  <a:pt x="333" y="8"/>
                </a:cubicBezTo>
                <a:close/>
              </a:path>
            </a:pathLst>
          </a:custGeom>
          <a:solidFill>
            <a:schemeClr val="accent1"/>
          </a:solidFill>
          <a:ln w="28575" cmpd="sng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>
            <a:off x="5562600" y="1981200"/>
            <a:ext cx="0" cy="2819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</a:endParaRPr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5562600" y="2895600"/>
            <a:ext cx="3048000" cy="5191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fontAlgn="t">
              <a:spcBef>
                <a:spcPct val="50000"/>
              </a:spcBef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215</a:t>
            </a:r>
            <a:r>
              <a:rPr lang="zh-TW" altLang="en-US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公里</a:t>
            </a: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(135</a:t>
            </a:r>
            <a:r>
              <a:rPr lang="zh-TW" altLang="en-US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哩</a:t>
            </a: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  <p:bldP spid="29702" grpId="0" animBg="1"/>
      <p:bldP spid="29703" grpId="0" animBg="1"/>
      <p:bldP spid="297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2438400" y="274638"/>
            <a:ext cx="6629400" cy="1096962"/>
          </a:xfrm>
        </p:spPr>
        <p:txBody>
          <a:bodyPr/>
          <a:lstStyle/>
          <a:p>
            <a:pPr algn="r" eaLnBrk="1" hangingPunct="1"/>
            <a:r>
              <a:rPr lang="en-US" altLang="zh-TW" sz="3600">
                <a:ea typeface="新細明體" pitchFamily="-84" charset="-120"/>
              </a:rPr>
              <a:t>Near Impossible Work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3048000" cy="2057400"/>
          </a:xfrm>
        </p:spPr>
        <p:txBody>
          <a:bodyPr/>
          <a:lstStyle/>
          <a:p>
            <a:pPr eaLnBrk="1" hangingPunct="1"/>
            <a:r>
              <a:rPr lang="zh-CN" altLang="en-US" sz="4000" b="1">
                <a:ea typeface="SimSun" pitchFamily="2" charset="-122"/>
              </a:rPr>
              <a:t>有时它是被隐藏在不可能的位置附近</a:t>
            </a:r>
            <a:r>
              <a:rPr lang="en-US" altLang="zh-CN" sz="4000" b="1">
                <a:ea typeface="SimSun" pitchFamily="2" charset="-122"/>
              </a:rPr>
              <a:t>!</a:t>
            </a:r>
            <a:endParaRPr lang="en-US" altLang="zh-TW" sz="4000" b="1">
              <a:ea typeface="SimSun" pitchFamily="2" charset="-122"/>
            </a:endParaRPr>
          </a:p>
        </p:txBody>
      </p:sp>
      <p:pic>
        <p:nvPicPr>
          <p:cNvPr id="79875" name="Picture 4" descr="DSS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8" y="0"/>
            <a:ext cx="5053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8" descr="Young Strugn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0"/>
            <a:ext cx="4311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060575"/>
            <a:ext cx="4392612" cy="4797425"/>
          </a:xfrm>
        </p:spPr>
        <p:txBody>
          <a:bodyPr/>
          <a:lstStyle/>
          <a:p>
            <a:pPr eaLnBrk="1" hangingPunct="1">
              <a:buFont typeface="Wingdings" charset="0"/>
              <a:buChar char="n"/>
              <a:defRPr/>
            </a:pPr>
            <a:r>
              <a:rPr lang="zh-TW" altLang="en-US" sz="4000">
                <a:ea typeface="SimSun" charset="0"/>
                <a:cs typeface="SimSun" charset="0"/>
              </a:rPr>
              <a:t>有些紙卷的片</a:t>
            </a:r>
            <a:r>
              <a:rPr lang="zh-CN" altLang="en-US" sz="4000">
                <a:ea typeface="SimSun" charset="0"/>
                <a:cs typeface="SimSun" charset="0"/>
              </a:rPr>
              <a:t>段被分配到约翰</a:t>
            </a:r>
            <a:r>
              <a:rPr lang="en-US" altLang="zh-CN" sz="4000">
                <a:ea typeface="SimSun" charset="0"/>
                <a:cs typeface="SimSun" charset="0"/>
              </a:rPr>
              <a:t>Strugnell </a:t>
            </a:r>
            <a:r>
              <a:rPr lang="zh-CN" altLang="en-US" sz="4000">
                <a:ea typeface="SimSun" charset="0"/>
                <a:cs typeface="SimSun" charset="0"/>
              </a:rPr>
              <a:t>和他的学者小团队</a:t>
            </a:r>
            <a:r>
              <a:rPr lang="zh-TW" altLang="en-US" sz="4000">
                <a:ea typeface="SimSun" charset="0"/>
                <a:cs typeface="SimSun" charset="0"/>
              </a:rPr>
              <a:t>中</a:t>
            </a:r>
            <a:r>
              <a:rPr lang="zh-CN" altLang="en-US" sz="4000">
                <a:ea typeface="SimSun" charset="0"/>
                <a:cs typeface="SimSun" charset="0"/>
              </a:rPr>
              <a:t>鑑定</a:t>
            </a:r>
            <a:r>
              <a:rPr lang="zh-TW" altLang="en-US" sz="4000">
                <a:ea typeface="SimSun" charset="0"/>
                <a:cs typeface="SimSun" charset="0"/>
              </a:rPr>
              <a:t>與</a:t>
            </a:r>
            <a:r>
              <a:rPr lang="zh-CN" altLang="en-US" sz="4000">
                <a:ea typeface="SimSun" charset="0"/>
                <a:cs typeface="SimSun" charset="0"/>
              </a:rPr>
              <a:t>评估</a:t>
            </a:r>
            <a:endParaRPr lang="en-US" altLang="zh-TW" sz="4000">
              <a:ea typeface="SimSun" charset="0"/>
              <a:cs typeface="SimSun" charset="0"/>
            </a:endParaRPr>
          </a:p>
        </p:txBody>
      </p:sp>
      <p:sp>
        <p:nvSpPr>
          <p:cNvPr id="81923" name="Text Box 12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solidFill>
                  <a:schemeClr val="bg2"/>
                </a:solidFill>
                <a:ea typeface="新細明體" pitchFamily="-84" charset="-120"/>
              </a:rPr>
              <a:t>174</a:t>
            </a:r>
          </a:p>
        </p:txBody>
      </p:sp>
      <p:sp>
        <p:nvSpPr>
          <p:cNvPr id="156685" name="Rectangle 13"/>
          <p:cNvSpPr>
            <a:spLocks noGrp="1" noRot="1" noChangeArrowheads="1"/>
          </p:cNvSpPr>
          <p:nvPr>
            <p:ph type="title"/>
          </p:nvPr>
        </p:nvSpPr>
        <p:spPr>
          <a:xfrm>
            <a:off x="0" y="228600"/>
            <a:ext cx="4724400" cy="17526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>
                <a:ea typeface="SimSun" charset="0"/>
                <a:cs typeface="SimSun" charset="0"/>
              </a:rPr>
              <a:t>纸卷</a:t>
            </a:r>
            <a:r>
              <a:rPr lang="zh-TW" altLang="en-US" sz="6000">
                <a:ea typeface="SimSun" charset="0"/>
                <a:cs typeface="SimSun" charset="0"/>
              </a:rPr>
              <a:t>的鑑定</a:t>
            </a:r>
            <a:endParaRPr lang="en-US" altLang="zh-TW" sz="6000"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7" descr="de Vau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1943100"/>
            <a:ext cx="5102225" cy="78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724400" y="152400"/>
            <a:ext cx="3962400" cy="8683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3600">
                <a:ea typeface="新細明體" charset="0"/>
                <a:cs typeface="新細明體" charset="0"/>
              </a:rPr>
              <a:t>Strugnells</a:t>
            </a:r>
            <a:r>
              <a:rPr lang="zh-TW" altLang="en-US" sz="3600">
                <a:ea typeface="新細明體" charset="0"/>
                <a:cs typeface="新細明體" charset="0"/>
              </a:rPr>
              <a:t>之 團隊</a:t>
            </a:r>
            <a:endParaRPr lang="en-US" altLang="zh-TW" sz="3600">
              <a:ea typeface="新細明體" charset="0"/>
              <a:cs typeface="新細明體" charset="0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0563" y="1268413"/>
            <a:ext cx="4427537" cy="619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zh-CN" altLang="en-US" sz="2800" b="1">
                <a:ea typeface="SimSun" charset="0"/>
                <a:cs typeface="SimSun" charset="0"/>
              </a:rPr>
              <a:t>他们有专利权观看</a:t>
            </a:r>
            <a:r>
              <a:rPr lang="zh-TW" altLang="en-US" sz="2800" b="1">
                <a:ea typeface="SimSun" charset="0"/>
                <a:cs typeface="SimSun" charset="0"/>
              </a:rPr>
              <a:t>紙卷的片</a:t>
            </a:r>
            <a:r>
              <a:rPr lang="zh-CN" altLang="en-US" sz="2800" b="1">
                <a:ea typeface="SimSun" charset="0"/>
                <a:cs typeface="SimSun" charset="0"/>
              </a:rPr>
              <a:t>段</a:t>
            </a:r>
            <a:endParaRPr lang="en-US" altLang="zh-TW" sz="2800" b="1">
              <a:ea typeface="SimSun" charset="0"/>
              <a:cs typeface="SimSun" charset="0"/>
            </a:endParaRPr>
          </a:p>
        </p:txBody>
      </p:sp>
      <p:pic>
        <p:nvPicPr>
          <p:cNvPr id="83972" name="Picture 9" descr="Peusch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1371600"/>
            <a:ext cx="4516438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90" name="Text Box 14"/>
          <p:cNvSpPr txBox="1">
            <a:spLocks noChangeArrowheads="1"/>
          </p:cNvSpPr>
          <p:nvPr/>
        </p:nvSpPr>
        <p:spPr bwMode="auto">
          <a:xfrm>
            <a:off x="0" y="2708275"/>
            <a:ext cx="4254500" cy="519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Talmon, Puech, Greenfield</a:t>
            </a:r>
          </a:p>
        </p:txBody>
      </p:sp>
      <p:sp>
        <p:nvSpPr>
          <p:cNvPr id="152591" name="Text Box 15"/>
          <p:cNvSpPr txBox="1">
            <a:spLocks noChangeArrowheads="1"/>
          </p:cNvSpPr>
          <p:nvPr/>
        </p:nvSpPr>
        <p:spPr bwMode="auto">
          <a:xfrm>
            <a:off x="4772025" y="6305550"/>
            <a:ext cx="3954463" cy="519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De Vaux, Milik, Harding</a:t>
            </a:r>
          </a:p>
        </p:txBody>
      </p:sp>
      <p:pic>
        <p:nvPicPr>
          <p:cNvPr id="83975" name="Picture 4" descr="Yadi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0863"/>
            <a:ext cx="4191000" cy="382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6" name="Text Box 10"/>
          <p:cNvSpPr txBox="1">
            <a:spLocks noChangeArrowheads="1"/>
          </p:cNvSpPr>
          <p:nvPr/>
        </p:nvSpPr>
        <p:spPr bwMode="auto">
          <a:xfrm>
            <a:off x="676275" y="6119813"/>
            <a:ext cx="1958975" cy="5191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Yigal Yadin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Young Strugn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0"/>
            <a:ext cx="4243387" cy="674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066800"/>
            <a:ext cx="4267200" cy="3048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zh-TW" altLang="en-US" sz="3600" b="1">
                <a:ea typeface="新細明體" charset="0"/>
                <a:cs typeface="新細明體" charset="0"/>
              </a:rPr>
              <a:t>約翰</a:t>
            </a:r>
            <a:r>
              <a:rPr lang="en-US" altLang="zh-TW" sz="3600" b="1">
                <a:ea typeface="新細明體" charset="0"/>
                <a:cs typeface="新細明體" charset="0"/>
              </a:rPr>
              <a:t>Strugnell </a:t>
            </a:r>
            <a:r>
              <a:rPr lang="zh-TW" altLang="en-US" sz="3600" b="1">
                <a:ea typeface="新細明體" charset="0"/>
                <a:cs typeface="新細明體" charset="0"/>
              </a:rPr>
              <a:t>學者小團隊中紙卷的片段未現約</a:t>
            </a:r>
            <a:r>
              <a:rPr lang="en-US" altLang="zh-TW" sz="3600" b="1">
                <a:ea typeface="新細明體" charset="0"/>
                <a:cs typeface="新細明體" charset="0"/>
              </a:rPr>
              <a:t>40 </a:t>
            </a:r>
            <a:r>
              <a:rPr lang="zh-TW" altLang="en-US" sz="3600" b="1">
                <a:ea typeface="新細明體" charset="0"/>
                <a:cs typeface="新細明體" charset="0"/>
              </a:rPr>
              <a:t>年・</a:t>
            </a:r>
            <a:endParaRPr lang="en-US" altLang="zh-TW" sz="3600" b="1">
              <a:ea typeface="新細明體" charset="0"/>
              <a:cs typeface="新細明體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endParaRPr lang="en-US" altLang="zh-TW" sz="3600" b="1">
              <a:ea typeface="新細明體" charset="0"/>
              <a:cs typeface="新細明體" charset="0"/>
            </a:endParaRPr>
          </a:p>
        </p:txBody>
      </p:sp>
      <p:pic>
        <p:nvPicPr>
          <p:cNvPr id="159749" name="Picture 5" descr="Strugnel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068638"/>
            <a:ext cx="21034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0" name="Picture 6" descr="Strugnell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636838"/>
            <a:ext cx="1905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1" name="Picture 7" descr="Strugnell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292600"/>
            <a:ext cx="1981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Text Box 9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solidFill>
                  <a:schemeClr val="bg2"/>
                </a:solidFill>
                <a:ea typeface="新細明體" pitchFamily="-84" charset="-120"/>
              </a:rPr>
              <a:t>174</a:t>
            </a:r>
          </a:p>
        </p:txBody>
      </p:sp>
      <p:sp>
        <p:nvSpPr>
          <p:cNvPr id="159754" name="Rectangle 10"/>
          <p:cNvSpPr>
            <a:spLocks noChangeArrowheads="1"/>
          </p:cNvSpPr>
          <p:nvPr/>
        </p:nvSpPr>
        <p:spPr bwMode="auto">
          <a:xfrm>
            <a:off x="179388" y="3644900"/>
            <a:ext cx="441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TW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沒有一位是猶太學者</a:t>
            </a:r>
            <a:endParaRPr lang="en-US" altLang="zh-TW" sz="36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59755" name="Rectangle 11"/>
          <p:cNvSpPr>
            <a:spLocks noChangeArrowheads="1"/>
          </p:cNvSpPr>
          <p:nvPr/>
        </p:nvSpPr>
        <p:spPr bwMode="auto">
          <a:xfrm>
            <a:off x="250825" y="5084763"/>
            <a:ext cx="434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TW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同時</a:t>
            </a:r>
            <a:r>
              <a:rPr lang="en-US" altLang="zh-TW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, Strugnell </a:t>
            </a:r>
            <a:r>
              <a:rPr lang="zh-TW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變老</a:t>
            </a:r>
            <a:endParaRPr lang="en-US" altLang="zh-TW" sz="36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59756" name="Rectangle 1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5791200" cy="914400"/>
          </a:xfrm>
          <a:solidFill>
            <a:schemeClr val="bg2"/>
          </a:solidFill>
        </p:spPr>
        <p:txBody>
          <a:bodyPr/>
          <a:lstStyle/>
          <a:p>
            <a:pPr algn="l" eaLnBrk="1" hangingPunct="1"/>
            <a:r>
              <a:rPr lang="zh-TW" altLang="en-US" sz="4000">
                <a:ea typeface="新細明體" pitchFamily="-84" charset="-120"/>
              </a:rPr>
              <a:t>曾經是如此慢長的工作</a:t>
            </a:r>
            <a:r>
              <a:rPr lang="en-US" altLang="zh-TW" sz="4000">
                <a:ea typeface="新細明體" pitchFamily="-84" charset="-120"/>
              </a:rPr>
              <a:t>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9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59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59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8" grpId="0" build="p" bldLvl="2" autoUpdateAnimBg="0" advAuto="0"/>
      <p:bldP spid="159754" grpId="0" build="p" bldLvl="2" autoUpdateAnimBg="0"/>
      <p:bldP spid="159755" grpId="0" build="p" bldLvl="2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82" name="Picture 14" descr="DSS000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838200"/>
            <a:ext cx="4286250" cy="601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8" name="53CCA061.WAV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676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9" name="E0E36493.WAV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36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7" descr="Shan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838200"/>
            <a:ext cx="23717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2" name="Picture 4" descr="D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1857">
            <a:off x="-228600" y="533400"/>
            <a:ext cx="6129338" cy="911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750" y="0"/>
            <a:ext cx="8229600" cy="868363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 altLang="zh-TW" sz="4000">
                <a:ea typeface="新細明體" pitchFamily="-84" charset="-120"/>
              </a:rPr>
              <a:t>Hershel Shanks</a:t>
            </a:r>
            <a:r>
              <a:rPr lang="zh-TW" altLang="en-US" sz="4000">
                <a:ea typeface="新細明體" pitchFamily="-84" charset="-120"/>
              </a:rPr>
              <a:t>在酒吧中的報怨</a:t>
            </a:r>
            <a:r>
              <a:rPr lang="en-US" altLang="zh-TW" sz="4000">
                <a:ea typeface="新細明體" pitchFamily="-84" charset="-120"/>
              </a:rPr>
              <a:t>?</a:t>
            </a:r>
          </a:p>
        </p:txBody>
      </p:sp>
      <p:pic>
        <p:nvPicPr>
          <p:cNvPr id="160773" name="Picture 5" descr="DSS0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8" y="3790950"/>
            <a:ext cx="6411912" cy="878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4" name="Picture 6" descr="DSS0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38200"/>
            <a:ext cx="18161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81" name="Picture 13" descr="j0318444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76400"/>
            <a:ext cx="16002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84" name="Text Box 16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174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0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0" y="0"/>
            <a:ext cx="4572000" cy="1981200"/>
          </a:xfrm>
        </p:spPr>
        <p:txBody>
          <a:bodyPr/>
          <a:lstStyle/>
          <a:p>
            <a:pPr eaLnBrk="1" hangingPunct="1"/>
            <a:r>
              <a:rPr lang="zh-TW" altLang="en-US">
                <a:ea typeface="新細明體" pitchFamily="-84" charset="-120"/>
              </a:rPr>
              <a:t>什麼事發生在</a:t>
            </a:r>
            <a:r>
              <a:rPr lang="en-US" altLang="zh-TW">
                <a:ea typeface="新細明體" pitchFamily="-84" charset="-120"/>
              </a:rPr>
              <a:t>Strugnell</a:t>
            </a:r>
            <a:r>
              <a:rPr lang="zh-TW" altLang="en-US">
                <a:ea typeface="新細明體" pitchFamily="-84" charset="-120"/>
              </a:rPr>
              <a:t>身上呢</a:t>
            </a:r>
            <a:r>
              <a:rPr lang="en-US" altLang="zh-TW">
                <a:ea typeface="新細明體" pitchFamily="-84" charset="-120"/>
              </a:rPr>
              <a:t>?</a:t>
            </a:r>
            <a:endParaRPr lang="en-US" altLang="zh-TW" sz="4800">
              <a:ea typeface="新細明體" pitchFamily="-84" charset="-120"/>
            </a:endParaRPr>
          </a:p>
        </p:txBody>
      </p:sp>
      <p:pic>
        <p:nvPicPr>
          <p:cNvPr id="158727" name="Picture 7" descr="Strugne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67000"/>
            <a:ext cx="1981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8" name="Picture 8" descr="Tov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34401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9" name="Text Box 9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174</a:t>
            </a:r>
          </a:p>
        </p:txBody>
      </p:sp>
      <p:sp>
        <p:nvSpPr>
          <p:cNvPr id="158730" name="Rectangle 10"/>
          <p:cNvSpPr>
            <a:spLocks noChangeArrowheads="1"/>
          </p:cNvSpPr>
          <p:nvPr/>
        </p:nvSpPr>
        <p:spPr bwMode="auto">
          <a:xfrm>
            <a:off x="179388" y="765175"/>
            <a:ext cx="44196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TW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在</a:t>
            </a:r>
            <a:r>
              <a:rPr lang="en-US" altLang="zh-TW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1990</a:t>
            </a:r>
            <a:r>
              <a:rPr lang="zh-TW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年</a:t>
            </a:r>
            <a:r>
              <a:rPr lang="en-US" altLang="zh-TW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Strugnell</a:t>
            </a:r>
            <a:r>
              <a:rPr lang="en-US" altLang="zh-CN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 </a:t>
            </a:r>
            <a:r>
              <a:rPr lang="zh-TW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被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以色列谴责</a:t>
            </a:r>
            <a:r>
              <a:rPr lang="zh-TW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與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被开除</a:t>
            </a:r>
            <a:r>
              <a:rPr lang="zh-TW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。</a:t>
            </a:r>
            <a:endParaRPr lang="en-US" altLang="zh-CN" sz="4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SimSun" charset="0"/>
              <a:cs typeface="SimSun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altLang="zh-CN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Emmanuel Tov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取代</a:t>
            </a:r>
            <a:r>
              <a:rPr lang="en-US" altLang="zh-CN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Strugnell ,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他扩展翻译队至</a:t>
            </a:r>
            <a:r>
              <a:rPr lang="en-US" altLang="zh-CN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8 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个国家</a:t>
            </a:r>
            <a:r>
              <a:rPr lang="en-US" altLang="zh-CN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70 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位学者</a:t>
            </a:r>
            <a:r>
              <a:rPr lang="en-US" altLang="zh-CN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, 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其中包括</a:t>
            </a:r>
            <a:r>
              <a:rPr lang="en-US" altLang="zh-CN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13 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名妇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女</a:t>
            </a:r>
            <a:endParaRPr lang="en-US" altLang="zh-TW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58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58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30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4800">
                <a:ea typeface="SimSun" charset="0"/>
                <a:cs typeface="SimSun" charset="0"/>
              </a:rPr>
              <a:t>福音派</a:t>
            </a:r>
            <a:r>
              <a:rPr lang="en-US" altLang="zh-CN" sz="4800">
                <a:ea typeface="SimSun" charset="0"/>
                <a:cs typeface="SimSun" charset="0"/>
              </a:rPr>
              <a:t>DSS </a:t>
            </a:r>
            <a:r>
              <a:rPr lang="zh-CN" altLang="en-US" sz="4800">
                <a:ea typeface="SimSun" charset="0"/>
                <a:cs typeface="SimSun" charset="0"/>
              </a:rPr>
              <a:t>学者</a:t>
            </a:r>
            <a:endParaRPr lang="en-US" altLang="zh-TW" sz="4800">
              <a:ea typeface="SimSun" charset="0"/>
              <a:cs typeface="SimSun" charset="0"/>
            </a:endParaRP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0" y="1685925"/>
            <a:ext cx="4495800" cy="1371600"/>
          </a:xfrm>
        </p:spPr>
        <p:txBody>
          <a:bodyPr/>
          <a:lstStyle/>
          <a:p>
            <a:pPr eaLnBrk="1" hangingPunct="1">
              <a:buFont typeface="Wingdings" charset="0"/>
              <a:buChar char="n"/>
              <a:defRPr/>
            </a:pPr>
            <a:r>
              <a:rPr lang="zh-CN" altLang="en-US" b="1">
                <a:ea typeface="SimSun" charset="0"/>
                <a:cs typeface="SimSun" charset="0"/>
              </a:rPr>
              <a:t>马丁</a:t>
            </a:r>
            <a:r>
              <a:rPr lang="zh-CN" altLang="en-US" b="1">
                <a:ea typeface="ヒラギノ角ゴ ProN W3" charset="0"/>
                <a:cs typeface="ヒラギノ角ゴ ProN W3" charset="0"/>
              </a:rPr>
              <a:t>・</a:t>
            </a:r>
            <a:r>
              <a:rPr lang="zh-CN" altLang="en-US" b="1">
                <a:ea typeface="SimSun" charset="0"/>
                <a:cs typeface="SimSun" charset="0"/>
              </a:rPr>
              <a:t>艾伯格让真相显露出来</a:t>
            </a:r>
            <a:endParaRPr lang="en-US" altLang="zh-TW" b="1">
              <a:ea typeface="SimSun" charset="0"/>
              <a:cs typeface="SimSun" charset="0"/>
            </a:endParaRPr>
          </a:p>
        </p:txBody>
      </p:sp>
      <p:pic>
        <p:nvPicPr>
          <p:cNvPr id="151556" name="Picture 4" descr="Evan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1828800"/>
            <a:ext cx="40703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9" name="Rectangle 7"/>
          <p:cNvSpPr>
            <a:spLocks noChangeArrowheads="1"/>
          </p:cNvSpPr>
          <p:nvPr/>
        </p:nvSpPr>
        <p:spPr bwMode="auto">
          <a:xfrm>
            <a:off x="43434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438400" y="3133725"/>
            <a:ext cx="4681538" cy="3876675"/>
            <a:chOff x="2811" y="0"/>
            <a:chExt cx="2949" cy="2442"/>
          </a:xfrm>
        </p:grpSpPr>
        <p:pic>
          <p:nvPicPr>
            <p:cNvPr id="92168" name="Picture 6" descr="Abeg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1" y="0"/>
              <a:ext cx="2949" cy="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1560" name="Rectangle 8"/>
            <p:cNvSpPr>
              <a:spLocks noChangeArrowheads="1"/>
            </p:cNvSpPr>
            <p:nvPr/>
          </p:nvSpPr>
          <p:spPr bwMode="auto">
            <a:xfrm>
              <a:off x="2832" y="0"/>
              <a:ext cx="1392" cy="1440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151557" name="Picture 5" descr="Flint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752725"/>
            <a:ext cx="3429000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175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4" descr="Qim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866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239000" y="274638"/>
            <a:ext cx="1981200" cy="1249362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itchFamily="-84" charset="-120"/>
              </a:rPr>
              <a:t>MMT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6600" y="1268413"/>
            <a:ext cx="2057400" cy="1752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zh-TW" altLang="en-US" b="1">
                <a:ea typeface="新細明體" pitchFamily="-84" charset="-120"/>
              </a:rPr>
              <a:t>唯一的信件在</a:t>
            </a:r>
            <a:r>
              <a:rPr lang="en-US" altLang="zh-TW" b="1">
                <a:ea typeface="新細明體" pitchFamily="-84" charset="-120"/>
              </a:rPr>
              <a:t>Qumran</a:t>
            </a:r>
          </a:p>
        </p:txBody>
      </p:sp>
      <p:sp>
        <p:nvSpPr>
          <p:cNvPr id="150536" name="Rectangle 8"/>
          <p:cNvSpPr>
            <a:spLocks noChangeArrowheads="1"/>
          </p:cNvSpPr>
          <p:nvPr/>
        </p:nvSpPr>
        <p:spPr bwMode="auto">
          <a:xfrm>
            <a:off x="2514600" y="3276600"/>
            <a:ext cx="7010400" cy="3810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0534" name="Text Box 6"/>
          <p:cNvSpPr txBox="1">
            <a:spLocks noChangeArrowheads="1"/>
          </p:cNvSpPr>
          <p:nvPr/>
        </p:nvSpPr>
        <p:spPr bwMode="auto">
          <a:xfrm>
            <a:off x="2514600" y="3975100"/>
            <a:ext cx="6781800" cy="30813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93688" indent="-293688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•	“</a:t>
            </a:r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妥拉 的一些规范</a:t>
            </a:r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" (Qimron)?</a:t>
            </a:r>
          </a:p>
          <a:p>
            <a:pPr algn="l" eaLnBrk="1" hangingPunct="1"/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   “</a:t>
            </a:r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妥拉的一些法律規則</a:t>
            </a:r>
            <a:r>
              <a:rPr lang="zh-CN" altLang="ja-JP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"?</a:t>
            </a:r>
            <a:endParaRPr lang="en-US" altLang="zh-CN"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  <a:p>
            <a:pPr algn="l" eaLnBrk="1" hangingPunct="1"/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   “</a:t>
            </a:r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律法的工作” </a:t>
            </a:r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(Abegg </a:t>
            </a:r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的翻译表示</a:t>
            </a:r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, </a:t>
            </a:r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这是证据为犹太拉比信仰有关救世之工作</a:t>
            </a:r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, </a:t>
            </a:r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保罗在</a:t>
            </a:r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Galatians</a:t>
            </a:r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争论</a:t>
            </a:r>
            <a:r>
              <a:rPr lang="zh-TW" altLang="en-US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性的</a:t>
            </a:r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反对</a:t>
            </a:r>
            <a:r>
              <a:rPr lang="zh-TW" altLang="en-US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。</a:t>
            </a:r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)</a:t>
            </a:r>
          </a:p>
          <a:p>
            <a:pPr algn="l" eaLnBrk="1" hangingPunct="1"/>
            <a:endParaRPr lang="en-US" altLang="zh-CN"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  <a:p>
            <a:pPr algn="l" eaLnBrk="1" hangingPunct="1"/>
            <a:endParaRPr lang="en-US" altLang="zh-TW"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  <p:sp>
        <p:nvSpPr>
          <p:cNvPr id="150535" name="Text Box 7"/>
          <p:cNvSpPr txBox="1">
            <a:spLocks noChangeArrowheads="1"/>
          </p:cNvSpPr>
          <p:nvPr/>
        </p:nvSpPr>
        <p:spPr bwMode="auto">
          <a:xfrm>
            <a:off x="1588" y="6400800"/>
            <a:ext cx="2417762" cy="519113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Elisha Qimron</a:t>
            </a:r>
          </a:p>
        </p:txBody>
      </p:sp>
      <p:sp>
        <p:nvSpPr>
          <p:cNvPr id="150533" name="Text Box 5"/>
          <p:cNvSpPr txBox="1">
            <a:spLocks noChangeArrowheads="1"/>
          </p:cNvSpPr>
          <p:nvPr/>
        </p:nvSpPr>
        <p:spPr bwMode="auto">
          <a:xfrm>
            <a:off x="2514600" y="3333750"/>
            <a:ext cx="6451600" cy="6413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36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MIQSAT MA’ASE HA-TORAH</a:t>
            </a:r>
          </a:p>
        </p:txBody>
      </p:sp>
      <p:sp>
        <p:nvSpPr>
          <p:cNvPr id="150537" name="Text Box 9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175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0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0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0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0"/>
            <a:ext cx="8218488" cy="76835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>
                <a:ea typeface="新細明體" charset="0"/>
                <a:cs typeface="新細明體" charset="0"/>
              </a:rPr>
              <a:t>重印</a:t>
            </a:r>
            <a:r>
              <a:rPr lang="en-US" altLang="zh-TW" sz="4000">
                <a:ea typeface="新細明體" charset="0"/>
                <a:cs typeface="新細明體" charset="0"/>
              </a:rPr>
              <a:t>Shank</a:t>
            </a:r>
            <a:r>
              <a:rPr lang="zh-TW" altLang="en-US" sz="4000">
                <a:ea typeface="新細明體" charset="0"/>
                <a:cs typeface="新細明體" charset="0"/>
              </a:rPr>
              <a:t>之有爭議性的</a:t>
            </a:r>
            <a:endParaRPr lang="en-US" altLang="zh-TW" sz="3600">
              <a:ea typeface="新細明體" charset="0"/>
              <a:cs typeface="新細明體" charset="0"/>
            </a:endParaRPr>
          </a:p>
        </p:txBody>
      </p:sp>
      <p:pic>
        <p:nvPicPr>
          <p:cNvPr id="96258" name="Picture 4" descr="MM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685800"/>
            <a:ext cx="46005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5" descr="MMT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685800"/>
            <a:ext cx="4402137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9" descr="scro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1571625"/>
            <a:ext cx="4791075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6" name="Picture 10" descr="Qumr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11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9" name="Rectangle 5" descr="Green marble"/>
          <p:cNvSpPr>
            <a:spLocks noGrp="1" noRot="1" noChangeArrowheads="1"/>
          </p:cNvSpPr>
          <p:nvPr>
            <p:ph type="title"/>
          </p:nvPr>
        </p:nvSpPr>
        <p:spPr>
          <a:xfrm>
            <a:off x="3492500" y="333375"/>
            <a:ext cx="5029200" cy="715963"/>
          </a:xfrm>
          <a:blipFill dpi="0" rotWithShape="1">
            <a:blip r:embed="rId5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en-US" altLang="zh-CN" sz="540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Qumran </a:t>
            </a:r>
            <a:r>
              <a:rPr lang="zh-CN" altLang="en-US" sz="540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废墟</a:t>
            </a:r>
            <a:endParaRPr lang="en-US" altLang="zh-TW" sz="5400">
              <a:effectLst>
                <a:outerShdw blurRad="38100" dist="38100" dir="2700000" algn="tl">
                  <a:srgbClr val="DDDDDD"/>
                </a:outerShdw>
              </a:effectLst>
              <a:ea typeface="新細明體" charset="0"/>
              <a:cs typeface="新細明體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0" y="2667000"/>
            <a:ext cx="2286000" cy="4191000"/>
            <a:chOff x="0" y="1680"/>
            <a:chExt cx="1440" cy="2640"/>
          </a:xfrm>
        </p:grpSpPr>
        <p:pic>
          <p:nvPicPr>
            <p:cNvPr id="98309" name="Picture 12" descr="de Vaux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80"/>
              <a:ext cx="1440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917" name="Text Box 13"/>
            <p:cNvSpPr txBox="1">
              <a:spLocks noChangeArrowheads="1"/>
            </p:cNvSpPr>
            <p:nvPr/>
          </p:nvSpPr>
          <p:spPr bwMode="auto">
            <a:xfrm>
              <a:off x="263" y="4052"/>
              <a:ext cx="7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zh-TW" sz="2000">
                  <a:effectLst>
                    <a:outerShdw blurRad="38100" dist="38100" dir="2700000" algn="tl">
                      <a:srgbClr val="000000"/>
                    </a:outerShdw>
                  </a:effectLst>
                  <a:ea typeface="新細明體" pitchFamily="-84" charset="-120"/>
                </a:rPr>
                <a:t>De Vaux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b="0">
                <a:ea typeface="SimSun" charset="0"/>
                <a:cs typeface="SimSun" charset="0"/>
              </a:rPr>
              <a:t>南北的高度分隔</a:t>
            </a:r>
            <a:endParaRPr lang="zh-TW" altLang="en-US" b="0">
              <a:ea typeface="SimSun" charset="0"/>
              <a:cs typeface="SimSun" charset="0"/>
            </a:endParaRPr>
          </a:p>
        </p:txBody>
      </p:sp>
      <p:sp>
        <p:nvSpPr>
          <p:cNvPr id="51207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3132138" y="3644900"/>
            <a:ext cx="2209800" cy="1431925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fontAlgn="t">
              <a:spcBef>
                <a:spcPct val="50000"/>
              </a:spcBef>
              <a:defRPr/>
            </a:pPr>
            <a:r>
              <a:rPr lang="zh-CN" altLang="en-US" sz="4400" b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约旦的纵谷</a:t>
            </a:r>
            <a:endParaRPr lang="zh-TW" altLang="en-US" sz="4400" b="0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  <p:bldP spid="51207" grpId="0" animBg="1"/>
      <p:bldP spid="512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81600" y="274638"/>
            <a:ext cx="3581400" cy="3001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SimSun" charset="0"/>
                <a:cs typeface="SimSun" charset="0"/>
              </a:rPr>
              <a:t>Qumran </a:t>
            </a:r>
            <a:r>
              <a:rPr lang="zh-CN" altLang="en-US">
                <a:ea typeface="SimSun" charset="0"/>
                <a:cs typeface="SimSun" charset="0"/>
              </a:rPr>
              <a:t>小区的公共地图</a:t>
            </a:r>
            <a:endParaRPr lang="en-US" altLang="zh-TW">
              <a:ea typeface="新細明體" charset="0"/>
              <a:cs typeface="新細明體" charset="0"/>
            </a:endParaRPr>
          </a:p>
        </p:txBody>
      </p:sp>
      <p:pic>
        <p:nvPicPr>
          <p:cNvPr id="100354" name="Picture 4" descr="Qumran BAR (Sep94), 3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7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5" descr="Qumran BAR (Sep94), 3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81400"/>
            <a:ext cx="288766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6" descr="Qumran BAR (Sep94), 3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"/>
            <a:ext cx="19050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7" descr="Qumran BAR (Sep94), 3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38800"/>
            <a:ext cx="167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179</a:t>
            </a:r>
          </a:p>
        </p:txBody>
      </p:sp>
      <p:pic>
        <p:nvPicPr>
          <p:cNvPr id="100359" name="Picture 10" descr="Qumran BAR (Sep94), 3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12" descr="Qumran BAR (Sep94), 3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334000"/>
            <a:ext cx="15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13" descr="Qumran BAR (Sep94), 30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267200"/>
            <a:ext cx="152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2" name="Picture 14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67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3" name="Picture 17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038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4" name="Picture 18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5" name="Picture 19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3434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6" name="Picture 20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7" name="Picture 21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9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4" descr="Qumra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0104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33375"/>
            <a:ext cx="4648200" cy="838200"/>
          </a:xfrm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ea typeface="SimSun" charset="0"/>
                <a:cs typeface="SimSun" charset="0"/>
              </a:rPr>
              <a:t>在</a:t>
            </a:r>
            <a:r>
              <a:rPr lang="en-US" altLang="zh-CN" sz="4000">
                <a:ea typeface="SimSun" charset="0"/>
                <a:cs typeface="SimSun" charset="0"/>
              </a:rPr>
              <a:t>Qumran</a:t>
            </a:r>
            <a:r>
              <a:rPr lang="zh-CN" altLang="en-US" sz="4000">
                <a:ea typeface="SimSun" charset="0"/>
                <a:cs typeface="SimSun" charset="0"/>
              </a:rPr>
              <a:t>发现的</a:t>
            </a:r>
            <a:endParaRPr lang="en-US" altLang="zh-TW" sz="4000">
              <a:ea typeface="SimSun" charset="0"/>
              <a:cs typeface="SimSun" charset="0"/>
            </a:endParaRPr>
          </a:p>
        </p:txBody>
      </p:sp>
      <p:pic>
        <p:nvPicPr>
          <p:cNvPr id="166924" name="Picture 12" descr="Inkwell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57600"/>
            <a:ext cx="5811838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5" name="Picture 13" descr="Tab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0"/>
            <a:ext cx="27987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0" name="Picture 8" descr="Qumran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133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3" name="Picture 11" descr="Qumran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362200"/>
            <a:ext cx="213360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6" name="Picture 14" descr="Qumran BAR (Sep94), 3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3992563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49" name="Group 7"/>
          <p:cNvGrpSpPr>
            <a:grpSpLocks/>
          </p:cNvGrpSpPr>
          <p:nvPr/>
        </p:nvGrpSpPr>
        <p:grpSpPr bwMode="auto">
          <a:xfrm>
            <a:off x="0" y="1447800"/>
            <a:ext cx="9144000" cy="5059363"/>
            <a:chOff x="0" y="1133"/>
            <a:chExt cx="5760" cy="3187"/>
          </a:xfrm>
        </p:grpSpPr>
        <p:pic>
          <p:nvPicPr>
            <p:cNvPr id="104458" name="Picture 4" descr="Qumran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33"/>
              <a:ext cx="5760" cy="3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885" name="Rectangle 5"/>
            <p:cNvSpPr>
              <a:spLocks noChangeArrowheads="1"/>
            </p:cNvSpPr>
            <p:nvPr/>
          </p:nvSpPr>
          <p:spPr bwMode="auto">
            <a:xfrm>
              <a:off x="3024" y="3744"/>
              <a:ext cx="2736" cy="57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22886" name="Rectangle 6"/>
            <p:cNvSpPr>
              <a:spLocks noChangeArrowheads="1"/>
            </p:cNvSpPr>
            <p:nvPr/>
          </p:nvSpPr>
          <p:spPr bwMode="auto">
            <a:xfrm>
              <a:off x="0" y="3936"/>
              <a:ext cx="1536" cy="38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pic>
        <p:nvPicPr>
          <p:cNvPr id="122891" name="Picture 11" descr="Qumran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998"/>
          <a:stretch>
            <a:fillRect/>
          </a:stretch>
        </p:blipFill>
        <p:spPr bwMode="auto">
          <a:xfrm>
            <a:off x="2633663" y="6059488"/>
            <a:ext cx="1676400" cy="304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0" y="76200"/>
            <a:ext cx="58674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SimSun" charset="0"/>
                <a:cs typeface="SimSun" charset="0"/>
              </a:rPr>
              <a:t>Qumran </a:t>
            </a:r>
            <a:r>
              <a:rPr lang="zh-CN" altLang="en-US">
                <a:ea typeface="SimSun" charset="0"/>
                <a:cs typeface="SimSun" charset="0"/>
              </a:rPr>
              <a:t>的小区</a:t>
            </a:r>
            <a:endParaRPr lang="en-US" altLang="zh-TW">
              <a:ea typeface="新細明體" charset="0"/>
              <a:cs typeface="新細明體" charset="0"/>
            </a:endParaRPr>
          </a:p>
        </p:txBody>
      </p:sp>
      <p:sp>
        <p:nvSpPr>
          <p:cNvPr id="122888" name="AutoShape 8"/>
          <p:cNvSpPr>
            <a:spLocks noChangeArrowheads="1"/>
          </p:cNvSpPr>
          <p:nvPr/>
        </p:nvSpPr>
        <p:spPr bwMode="auto">
          <a:xfrm rot="2447679" flipH="1" flipV="1">
            <a:off x="3276600" y="4016375"/>
            <a:ext cx="900113" cy="319088"/>
          </a:xfrm>
          <a:prstGeom prst="parallelogram">
            <a:avLst>
              <a:gd name="adj" fmla="val 70522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2890" name="Picture 10" descr="Qumran000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145088"/>
            <a:ext cx="1795463" cy="125571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2" name="Picture 12" descr="Qumran000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4419600"/>
            <a:ext cx="1346200" cy="19812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3" name="Picture 13" descr="Qumran000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1163638" cy="24384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94" name="Line 14"/>
          <p:cNvSpPr>
            <a:spLocks noChangeShapeType="1"/>
          </p:cNvSpPr>
          <p:nvPr/>
        </p:nvSpPr>
        <p:spPr bwMode="auto">
          <a:xfrm flipH="1" flipV="1">
            <a:off x="4267200" y="4343400"/>
            <a:ext cx="33528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</a:endParaRPr>
          </a:p>
        </p:txBody>
      </p:sp>
      <p:sp>
        <p:nvSpPr>
          <p:cNvPr id="122897" name="Text Box 17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179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69" name="Picture 25" descr="dsma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500" y="381000"/>
            <a:ext cx="51435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629400" cy="9144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zh-TW" altLang="en-US" sz="4000">
                <a:ea typeface="新細明體" pitchFamily="-84" charset="-120"/>
              </a:rPr>
              <a:t>誰是苦修</a:t>
            </a:r>
            <a:r>
              <a:rPr lang="zh-TW" altLang="en-US" sz="4000">
                <a:ea typeface="SimSun" pitchFamily="2" charset="-122"/>
              </a:rPr>
              <a:t>派的</a:t>
            </a:r>
            <a:r>
              <a:rPr lang="zh-TW" altLang="en-US" sz="4000">
                <a:ea typeface="新細明體" pitchFamily="-84" charset="-120"/>
              </a:rPr>
              <a:t>信徒呢</a:t>
            </a:r>
            <a:r>
              <a:rPr lang="en-US" altLang="zh-TW" sz="4000">
                <a:ea typeface="新細明體" pitchFamily="-84" charset="-120"/>
              </a:rPr>
              <a:t>?</a:t>
            </a:r>
          </a:p>
        </p:txBody>
      </p:sp>
      <p:sp>
        <p:nvSpPr>
          <p:cNvPr id="82963" name="Rectangle 19"/>
          <p:cNvSpPr>
            <a:spLocks noChangeArrowheads="1"/>
          </p:cNvSpPr>
          <p:nvPr/>
        </p:nvSpPr>
        <p:spPr bwMode="auto">
          <a:xfrm>
            <a:off x="2667000" y="43434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2968" name="Rectangle 24"/>
          <p:cNvSpPr>
            <a:spLocks noChangeArrowheads="1"/>
          </p:cNvSpPr>
          <p:nvPr/>
        </p:nvSpPr>
        <p:spPr bwMode="auto">
          <a:xfrm>
            <a:off x="0" y="914400"/>
            <a:ext cx="396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在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En Gedi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北部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(Pliny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之长辈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)</a:t>
            </a:r>
            <a:endParaRPr lang="en-US" altLang="zh-TW" sz="2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endParaRPr lang="zh-TW" altLang="en-US" sz="2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  <p:sp>
        <p:nvSpPr>
          <p:cNvPr id="82971" name="Text Box 27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180</a:t>
            </a:r>
          </a:p>
        </p:txBody>
      </p:sp>
      <p:sp>
        <p:nvSpPr>
          <p:cNvPr id="106502" name="Text Box 28"/>
          <p:cNvSpPr txBox="1">
            <a:spLocks noChangeArrowheads="1"/>
          </p:cNvSpPr>
          <p:nvPr/>
        </p:nvSpPr>
        <p:spPr bwMode="auto">
          <a:xfrm>
            <a:off x="152400" y="2289175"/>
            <a:ext cx="6096000" cy="44735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“”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在死海的西边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, 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但超出沿海的有毒发散作用的范围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, 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是</a:t>
            </a:r>
            <a:r>
              <a:rPr lang="zh-TW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苦修派信徒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的孤零零部落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, 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不是卓越的在在全世界的所有其它部落之外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, 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因为它没有妇女和放弃了所有性欲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, 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有金钱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, 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和有唯一棕榈树为公司。难民人群天天被吸收对一个相等的数字由许多</a:t>
            </a:r>
            <a:r>
              <a:rPr lang="zh-TW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的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人疲倦于生活和被驾驶的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thither 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由时运波浪采取他们的方式。因而通过数以万计年龄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(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难以置信关系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), 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没</a:t>
            </a:r>
            <a:r>
              <a:rPr lang="zh-TW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有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人是出生生活在永远的种族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; 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很多产的为他们的好处是生活的其它人的疲倦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! 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说谎在他们之下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[</a:t>
            </a:r>
            <a:r>
              <a:rPr lang="zh-TW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苦修派信徒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] 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以前是镇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En Gedi (Pliny, </a:t>
            </a:r>
            <a:r>
              <a:rPr lang="zh-CN" altLang="en-US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自然历史</a:t>
            </a:r>
            <a:r>
              <a:rPr lang="en-US" altLang="zh-CN" sz="2400" b="0">
                <a:solidFill>
                  <a:schemeClr val="tx1"/>
                </a:solidFill>
                <a:latin typeface="Times" pitchFamily="-84" charset="0"/>
                <a:ea typeface="新細明體" pitchFamily="-84" charset="-120"/>
              </a:rPr>
              <a:t>2)</a:t>
            </a:r>
            <a:endParaRPr lang="en-US" altLang="zh-TW" sz="2400" b="0">
              <a:solidFill>
                <a:schemeClr val="tx1"/>
              </a:solidFill>
              <a:latin typeface="Times" pitchFamily="-84" charset="0"/>
              <a:ea typeface="新細明體" pitchFamily="-8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2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dsma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500" y="381000"/>
            <a:ext cx="5143500" cy="6858000"/>
          </a:xfrm>
        </p:spPr>
      </p:pic>
      <p:sp>
        <p:nvSpPr>
          <p:cNvPr id="26521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629400" cy="9144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zh-TW" altLang="en-US" sz="4800">
                <a:ea typeface="新細明體" pitchFamily="-84" charset="-120"/>
              </a:rPr>
              <a:t>誰是苦修派信徒</a:t>
            </a:r>
            <a:r>
              <a:rPr lang="en-US" altLang="zh-TW" sz="4800">
                <a:ea typeface="新細明體" pitchFamily="-84" charset="-120"/>
              </a:rPr>
              <a:t>?</a:t>
            </a:r>
          </a:p>
        </p:txBody>
      </p:sp>
      <p:sp>
        <p:nvSpPr>
          <p:cNvPr id="265220" name="Rectangle 4"/>
          <p:cNvSpPr>
            <a:spLocks noChangeArrowheads="1"/>
          </p:cNvSpPr>
          <p:nvPr/>
        </p:nvSpPr>
        <p:spPr bwMode="auto">
          <a:xfrm>
            <a:off x="2667000" y="43434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108548" name="Group 5"/>
          <p:cNvGrpSpPr>
            <a:grpSpLocks/>
          </p:cNvGrpSpPr>
          <p:nvPr/>
        </p:nvGrpSpPr>
        <p:grpSpPr bwMode="auto">
          <a:xfrm>
            <a:off x="1066800" y="5105400"/>
            <a:ext cx="3124200" cy="1752600"/>
            <a:chOff x="1008" y="3216"/>
            <a:chExt cx="1968" cy="1104"/>
          </a:xfrm>
        </p:grpSpPr>
        <p:pic>
          <p:nvPicPr>
            <p:cNvPr id="108551" name="Picture 6" descr="Qumran00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216"/>
              <a:ext cx="196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5223" name="Rectangle 7"/>
            <p:cNvSpPr>
              <a:spLocks noChangeArrowheads="1"/>
            </p:cNvSpPr>
            <p:nvPr/>
          </p:nvSpPr>
          <p:spPr bwMode="auto">
            <a:xfrm>
              <a:off x="2112" y="3216"/>
              <a:ext cx="864" cy="24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265224" name="Rectangle 8"/>
          <p:cNvSpPr>
            <a:spLocks noChangeArrowheads="1"/>
          </p:cNvSpPr>
          <p:nvPr/>
        </p:nvSpPr>
        <p:spPr bwMode="auto">
          <a:xfrm>
            <a:off x="179388" y="1412875"/>
            <a:ext cx="3859212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在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En Gedi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北部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(Pliny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之长辈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)</a:t>
            </a:r>
            <a:endParaRPr lang="en-US" altLang="zh-TW" sz="2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TW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    是沒有婚姻的 </a:t>
            </a:r>
            <a:r>
              <a:rPr lang="en-US" altLang="zh-TW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(Josephus)</a:t>
            </a: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endParaRPr lang="zh-TW" alt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  <p:sp>
        <p:nvSpPr>
          <p:cNvPr id="265225" name="Text Box 9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5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Essen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0"/>
            <a:ext cx="5000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629400" cy="9144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zh-TW" altLang="en-US" sz="4800">
                <a:ea typeface="新細明體" pitchFamily="-84" charset="-120"/>
              </a:rPr>
              <a:t>誰是苦修派信徒</a:t>
            </a:r>
            <a:r>
              <a:rPr lang="en-US" altLang="zh-TW" sz="3600">
                <a:ea typeface="新細明體" pitchFamily="-84" charset="-120"/>
              </a:rPr>
              <a:t>?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2667000" y="43434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110596" name="Group 5"/>
          <p:cNvGrpSpPr>
            <a:grpSpLocks/>
          </p:cNvGrpSpPr>
          <p:nvPr/>
        </p:nvGrpSpPr>
        <p:grpSpPr bwMode="auto">
          <a:xfrm>
            <a:off x="990600" y="4800600"/>
            <a:ext cx="3124200" cy="1752600"/>
            <a:chOff x="1008" y="3216"/>
            <a:chExt cx="1968" cy="1104"/>
          </a:xfrm>
        </p:grpSpPr>
        <p:pic>
          <p:nvPicPr>
            <p:cNvPr id="110600" name="Picture 6" descr="Qumran00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216"/>
              <a:ext cx="196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2039" name="Rectangle 7"/>
            <p:cNvSpPr>
              <a:spLocks noChangeArrowheads="1"/>
            </p:cNvSpPr>
            <p:nvPr/>
          </p:nvSpPr>
          <p:spPr bwMode="auto">
            <a:xfrm>
              <a:off x="2112" y="3216"/>
              <a:ext cx="864" cy="24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0" y="914400"/>
            <a:ext cx="4038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在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En Gedi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北部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(Pliny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之长辈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)</a:t>
            </a: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没有婚姻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(Josephus)</a:t>
            </a: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缮写经文</a:t>
            </a: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宗派文字</a:t>
            </a:r>
            <a:endParaRPr lang="zh-TW" altLang="en-US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</p:txBody>
      </p:sp>
      <p:pic>
        <p:nvPicPr>
          <p:cNvPr id="172042" name="Picture 10" descr="Inkwell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5138" y="3505200"/>
            <a:ext cx="2405062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9" name="Text Box 12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solidFill>
                  <a:schemeClr val="bg2"/>
                </a:solidFill>
                <a:ea typeface="新細明體" pitchFamily="-84" charset="-120"/>
              </a:rPr>
              <a:t>180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2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20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2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20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72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2743200" cy="4876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altLang="zh-TW" b="1">
              <a:ea typeface="新細明體" pitchFamily="-84" charset="-120"/>
            </a:endParaRPr>
          </a:p>
          <a:p>
            <a:pPr eaLnBrk="1" hangingPunct="1"/>
            <a:r>
              <a:rPr lang="zh-CN" altLang="en-US" sz="3600" b="1">
                <a:ea typeface="SimSun" pitchFamily="2" charset="-122"/>
              </a:rPr>
              <a:t>大祭司的腐败</a:t>
            </a:r>
            <a:endParaRPr lang="en-US" altLang="zh-TW" sz="3600" b="1">
              <a:ea typeface="SimSun" pitchFamily="2" charset="-122"/>
            </a:endParaRPr>
          </a:p>
        </p:txBody>
      </p:sp>
      <p:sp>
        <p:nvSpPr>
          <p:cNvPr id="1208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7848600" cy="9144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zh-CN" altLang="en-US" sz="4800">
                <a:ea typeface="SimSun" pitchFamily="2" charset="-122"/>
              </a:rPr>
              <a:t>为什么苦修信徒派形成了</a:t>
            </a:r>
            <a:r>
              <a:rPr lang="en-US" altLang="zh-CN" sz="4800">
                <a:ea typeface="SimSun" pitchFamily="2" charset="-122"/>
              </a:rPr>
              <a:t>?</a:t>
            </a:r>
            <a:endParaRPr lang="en-US" altLang="zh-TW" sz="4800">
              <a:ea typeface="SimSun" pitchFamily="2" charset="-122"/>
            </a:endParaRPr>
          </a:p>
        </p:txBody>
      </p:sp>
      <p:pic>
        <p:nvPicPr>
          <p:cNvPr id="112643" name="Picture 5" descr="High Priest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41388"/>
            <a:ext cx="6248400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0" y="4941888"/>
            <a:ext cx="6477000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新约时代的亚那和该亚法继续了贾森和文尼那腐败行为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(175 BC) 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。如此在西蒙王朝期间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(</a:t>
            </a:r>
            <a:r>
              <a:rPr lang="zh-TW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公元前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143-135</a:t>
            </a:r>
            <a:r>
              <a:rPr lang="zh-TW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年間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 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)</a:t>
            </a:r>
            <a:r>
              <a:rPr lang="zh-TW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，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苦修信徒退隐</a:t>
            </a:r>
            <a:r>
              <a:rPr lang="zh-TW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在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沙漠</a:t>
            </a:r>
            <a:r>
              <a:rPr lang="zh-TW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中。</a:t>
            </a:r>
            <a:endParaRPr lang="en-US" altLang="zh-CN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endParaRPr lang="en-US" altLang="zh-TW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8231188" y="0"/>
            <a:ext cx="890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67, 180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4" descr="Arres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971800" y="4724400"/>
            <a:ext cx="6172200" cy="2133600"/>
          </a:xfrm>
        </p:spPr>
        <p:txBody>
          <a:bodyPr/>
          <a:lstStyle/>
          <a:p>
            <a:pPr eaLnBrk="1" hangingPunct="1"/>
            <a:r>
              <a:rPr lang="zh-CN" altLang="en-US">
                <a:ea typeface="SimSun" pitchFamily="2" charset="-122"/>
              </a:rPr>
              <a:t>彼得与腐败</a:t>
            </a:r>
            <a:r>
              <a:rPr lang="zh-TW" altLang="en-US">
                <a:ea typeface="SimSun" pitchFamily="2" charset="-122"/>
              </a:rPr>
              <a:t>的</a:t>
            </a:r>
            <a:r>
              <a:rPr lang="zh-CN" altLang="en-US">
                <a:ea typeface="SimSun" pitchFamily="2" charset="-122"/>
              </a:rPr>
              <a:t>祭司</a:t>
            </a:r>
            <a:r>
              <a:rPr lang="zh-TW" altLang="en-US">
                <a:ea typeface="SimSun" pitchFamily="2" charset="-122"/>
              </a:rPr>
              <a:t>在</a:t>
            </a:r>
            <a:r>
              <a:rPr lang="zh-CN" altLang="en-US">
                <a:ea typeface="SimSun" pitchFamily="2" charset="-122"/>
              </a:rPr>
              <a:t>作战</a:t>
            </a:r>
            <a:r>
              <a:rPr lang="en-US" altLang="zh-CN">
                <a:ea typeface="SimSun" pitchFamily="2" charset="-122"/>
              </a:rPr>
              <a:t>, </a:t>
            </a:r>
            <a:r>
              <a:rPr lang="zh-CN" altLang="en-US">
                <a:ea typeface="SimSun" pitchFamily="2" charset="-122"/>
              </a:rPr>
              <a:t>但那苦修</a:t>
            </a:r>
            <a:r>
              <a:rPr lang="zh-TW" altLang="en-US">
                <a:ea typeface="SimSun" pitchFamily="2" charset="-122"/>
              </a:rPr>
              <a:t>派的</a:t>
            </a:r>
            <a:r>
              <a:rPr lang="zh-CN" altLang="en-US">
                <a:ea typeface="SimSun" pitchFamily="2" charset="-122"/>
              </a:rPr>
              <a:t>信徒呢</a:t>
            </a:r>
            <a:r>
              <a:rPr lang="en-US" altLang="zh-CN">
                <a:ea typeface="SimSun" pitchFamily="2" charset="-122"/>
              </a:rPr>
              <a:t>...</a:t>
            </a:r>
            <a:r>
              <a:rPr lang="en-US" altLang="zh-TW">
                <a:ea typeface="SimSun" pitchFamily="2" charset="-122"/>
              </a:rPr>
              <a:t>?</a:t>
            </a:r>
          </a:p>
        </p:txBody>
      </p:sp>
      <p:pic>
        <p:nvPicPr>
          <p:cNvPr id="146437" name="Picture 5" descr="Arres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2362200" cy="2667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12" descr="7 Judea Citi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36613"/>
            <a:ext cx="7921625" cy="581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87" name="AutoShape 15"/>
          <p:cNvSpPr>
            <a:spLocks noChangeArrowheads="1"/>
          </p:cNvSpPr>
          <p:nvPr/>
        </p:nvSpPr>
        <p:spPr bwMode="auto">
          <a:xfrm rot="5400000">
            <a:off x="5295900" y="2476500"/>
            <a:ext cx="5410200" cy="2286000"/>
          </a:xfrm>
          <a:prstGeom prst="wedgeRectCallout">
            <a:avLst>
              <a:gd name="adj1" fmla="val 6306"/>
              <a:gd name="adj2" fmla="val 71250"/>
            </a:avLst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/>
        </p:spPr>
        <p:txBody>
          <a:bodyPr rot="10800000" vert="eaVert"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zh-TW" altLang="en-US" sz="4400"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  <p:sp>
        <p:nvSpPr>
          <p:cNvPr id="182286" name="AutoShape 14"/>
          <p:cNvSpPr>
            <a:spLocks noChangeArrowheads="1"/>
          </p:cNvSpPr>
          <p:nvPr/>
        </p:nvSpPr>
        <p:spPr bwMode="auto">
          <a:xfrm rot="10800000">
            <a:off x="0" y="2971800"/>
            <a:ext cx="5105400" cy="4038600"/>
          </a:xfrm>
          <a:prstGeom prst="cloudCallout">
            <a:avLst>
              <a:gd name="adj1" fmla="val -53454"/>
              <a:gd name="adj2" fmla="val 26176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rot="10800000"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zh-TW" altLang="en-US" sz="4400"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  <p:sp>
        <p:nvSpPr>
          <p:cNvPr id="18227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2133600" y="0"/>
            <a:ext cx="7010400" cy="762000"/>
          </a:xfrm>
          <a:solidFill>
            <a:schemeClr val="bg2"/>
          </a:solidFill>
        </p:spPr>
        <p:txBody>
          <a:bodyPr/>
          <a:lstStyle/>
          <a:p>
            <a:pPr algn="l" eaLnBrk="1" hangingPunct="1"/>
            <a:r>
              <a:rPr lang="zh-CN" altLang="en-US" sz="4000">
                <a:ea typeface="SimSun" pitchFamily="2" charset="-122"/>
              </a:rPr>
              <a:t>苦修</a:t>
            </a:r>
            <a:r>
              <a:rPr lang="zh-TW" altLang="en-US" sz="4000">
                <a:ea typeface="SimSun" pitchFamily="2" charset="-122"/>
              </a:rPr>
              <a:t>派的</a:t>
            </a:r>
            <a:r>
              <a:rPr lang="zh-CN" altLang="en-US" sz="4000">
                <a:ea typeface="SimSun" pitchFamily="2" charset="-122"/>
              </a:rPr>
              <a:t>信徒</a:t>
            </a:r>
            <a:r>
              <a:rPr lang="zh-TW" altLang="en-US" sz="4000">
                <a:ea typeface="SimSun" pitchFamily="2" charset="-122"/>
              </a:rPr>
              <a:t>們</a:t>
            </a:r>
            <a:r>
              <a:rPr lang="zh-CN" altLang="en-US" sz="4000">
                <a:ea typeface="SimSun" pitchFamily="2" charset="-122"/>
              </a:rPr>
              <a:t>选择退隐</a:t>
            </a:r>
            <a:r>
              <a:rPr lang="en-US" altLang="zh-CN" sz="4000">
                <a:ea typeface="SimSun" pitchFamily="2" charset="-122"/>
              </a:rPr>
              <a:t>...</a:t>
            </a:r>
            <a:endParaRPr lang="en-US" altLang="zh-TW" sz="4000">
              <a:ea typeface="SimSun" pitchFamily="2" charset="-122"/>
            </a:endParaRPr>
          </a:p>
        </p:txBody>
      </p:sp>
      <p:sp>
        <p:nvSpPr>
          <p:cNvPr id="182277" name="Rectangle 5"/>
          <p:cNvSpPr>
            <a:spLocks noChangeArrowheads="1"/>
          </p:cNvSpPr>
          <p:nvPr/>
        </p:nvSpPr>
        <p:spPr bwMode="auto">
          <a:xfrm>
            <a:off x="6858000" y="48006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TW" alt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苦修派的信徒</a:t>
            </a:r>
            <a:r>
              <a:rPr lang="en-US" altLang="zh-TW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: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zh-TW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“</a:t>
            </a:r>
            <a:r>
              <a:rPr lang="zh-TW" alt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正義的老師</a:t>
            </a:r>
            <a:r>
              <a:rPr lang="en-US" altLang="zh-TW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”</a:t>
            </a:r>
          </a:p>
        </p:txBody>
      </p:sp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8231188" y="0"/>
            <a:ext cx="890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67, 180</a:t>
            </a:r>
          </a:p>
        </p:txBody>
      </p:sp>
      <p:pic>
        <p:nvPicPr>
          <p:cNvPr id="182280" name="Picture 8" descr="j027581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1066800"/>
            <a:ext cx="2097087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83" name="Rectangle 11"/>
          <p:cNvSpPr>
            <a:spLocks noChangeArrowheads="1"/>
          </p:cNvSpPr>
          <p:nvPr/>
        </p:nvSpPr>
        <p:spPr bwMode="auto">
          <a:xfrm>
            <a:off x="3924300" y="4953000"/>
            <a:ext cx="1485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相对</a:t>
            </a:r>
            <a:endParaRPr lang="zh-TW" altLang="en-US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82288" name="AutoShape 16"/>
          <p:cNvSpPr>
            <a:spLocks noChangeArrowheads="1"/>
          </p:cNvSpPr>
          <p:nvPr/>
        </p:nvSpPr>
        <p:spPr bwMode="auto">
          <a:xfrm>
            <a:off x="5486400" y="3810000"/>
            <a:ext cx="838200" cy="304800"/>
          </a:xfrm>
          <a:prstGeom prst="leftRightArrow">
            <a:avLst>
              <a:gd name="adj1" fmla="val 50000"/>
              <a:gd name="adj2" fmla="val 55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2291" name="Rectangle 19"/>
          <p:cNvSpPr>
            <a:spLocks noChangeArrowheads="1"/>
          </p:cNvSpPr>
          <p:nvPr/>
        </p:nvSpPr>
        <p:spPr bwMode="auto">
          <a:xfrm>
            <a:off x="6858000" y="3810000"/>
            <a:ext cx="14859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zh-TW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Qumran</a:t>
            </a:r>
          </a:p>
        </p:txBody>
      </p:sp>
      <p:sp>
        <p:nvSpPr>
          <p:cNvPr id="182290" name="Rectangle 18"/>
          <p:cNvSpPr>
            <a:spLocks noChangeArrowheads="1"/>
          </p:cNvSpPr>
          <p:nvPr/>
        </p:nvSpPr>
        <p:spPr bwMode="auto">
          <a:xfrm>
            <a:off x="3886200" y="3141663"/>
            <a:ext cx="1485900" cy="104933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zh-TW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耶路撒冷</a:t>
            </a:r>
            <a:endParaRPr lang="en-US" altLang="zh-TW" sz="4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</p:txBody>
      </p:sp>
      <p:pic>
        <p:nvPicPr>
          <p:cNvPr id="182279" name="Picture 7" descr="j0114662[1]"/>
          <p:cNvPicPr>
            <a:picLocks noChangeAspect="1" noChangeArrowheads="1"/>
          </p:cNvPicPr>
          <p:nvPr/>
        </p:nvPicPr>
        <p:blipFill>
          <a:blip r:embed="rId5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86225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82" name="Rectangle 10"/>
          <p:cNvSpPr>
            <a:spLocks noChangeArrowheads="1"/>
          </p:cNvSpPr>
          <p:nvPr/>
        </p:nvSpPr>
        <p:spPr bwMode="auto">
          <a:xfrm>
            <a:off x="490538" y="4683125"/>
            <a:ext cx="3352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西蒙大祭司在圣殿</a:t>
            </a:r>
            <a:r>
              <a:rPr lang="en-US" altLang="zh-CN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: "</a:t>
            </a: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邪恶的祭司</a:t>
            </a:r>
            <a:r>
              <a:rPr lang="en-US" altLang="zh-CN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"</a:t>
            </a:r>
            <a:endParaRPr lang="en-US" altLang="zh-TW" sz="36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82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82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822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822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822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7" grpId="0" animBg="1"/>
      <p:bldP spid="182286" grpId="0" animBg="1"/>
      <p:bldP spid="182277" grpId="0"/>
      <p:bldP spid="182283" grpId="0"/>
      <p:bldP spid="18228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2819400" cy="5029200"/>
          </a:xfrm>
        </p:spPr>
        <p:txBody>
          <a:bodyPr/>
          <a:lstStyle/>
          <a:p>
            <a:pPr eaLnBrk="1" hangingPunct="1">
              <a:buFont typeface="Wingdings" charset="0"/>
              <a:buChar char="n"/>
              <a:defRPr/>
            </a:pPr>
            <a:r>
              <a:rPr lang="zh-CN" altLang="en-US" b="1">
                <a:ea typeface="SimSun" charset="0"/>
                <a:cs typeface="SimSun" charset="0"/>
              </a:rPr>
              <a:t>大祭司的腐败</a:t>
            </a:r>
            <a:endParaRPr lang="zh-CN" b="1">
              <a:ea typeface="SimSun" charset="0"/>
              <a:cs typeface="SimSun" charset="0"/>
            </a:endParaRPr>
          </a:p>
          <a:p>
            <a:pPr eaLnBrk="1" hangingPunct="1">
              <a:buFont typeface="Wingdings" charset="0"/>
              <a:buChar char="n"/>
              <a:defRPr/>
            </a:pPr>
            <a:r>
              <a:rPr lang="zh-CN" altLang="en-US" sz="2800" b="1">
                <a:ea typeface="SimSun" charset="0"/>
                <a:cs typeface="SimSun" charset="0"/>
              </a:rPr>
              <a:t>圣殿成为主</a:t>
            </a:r>
            <a:r>
              <a:rPr lang="zh-TW" altLang="en-US" sz="2800" b="1">
                <a:ea typeface="SimSun" charset="0"/>
                <a:cs typeface="SimSun" charset="0"/>
              </a:rPr>
              <a:t>要</a:t>
            </a:r>
            <a:r>
              <a:rPr lang="zh-CN" altLang="en-US" sz="2800" b="1">
                <a:ea typeface="SimSun" charset="0"/>
                <a:cs typeface="SimSun" charset="0"/>
              </a:rPr>
              <a:t>卖买的市场</a:t>
            </a:r>
            <a:endParaRPr lang="en-US" altLang="zh-TW" sz="2800" b="1">
              <a:ea typeface="SimSun" charset="0"/>
              <a:cs typeface="SimSun" charset="0"/>
            </a:endParaRPr>
          </a:p>
        </p:txBody>
      </p:sp>
      <p:pic>
        <p:nvPicPr>
          <p:cNvPr id="118786" name="Picture 3" descr="Market at Tem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4770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7543800" cy="8382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zh-CN" altLang="en-US" sz="4000">
                <a:ea typeface="SimSun" pitchFamily="2" charset="-122"/>
              </a:rPr>
              <a:t>为什么苦修</a:t>
            </a:r>
            <a:r>
              <a:rPr lang="zh-TW" altLang="en-US" sz="4000">
                <a:ea typeface="SimSun" pitchFamily="2" charset="-122"/>
              </a:rPr>
              <a:t>派的</a:t>
            </a:r>
            <a:r>
              <a:rPr lang="zh-CN" altLang="en-US" sz="4000">
                <a:ea typeface="SimSun" pitchFamily="2" charset="-122"/>
              </a:rPr>
              <a:t>信徒</a:t>
            </a:r>
            <a:r>
              <a:rPr lang="zh-TW" altLang="en-US" sz="4000">
                <a:ea typeface="SimSun" pitchFamily="2" charset="-122"/>
              </a:rPr>
              <a:t>會</a:t>
            </a:r>
            <a:r>
              <a:rPr lang="zh-CN" altLang="en-US" sz="4000">
                <a:ea typeface="SimSun" pitchFamily="2" charset="-122"/>
              </a:rPr>
              <a:t>形成</a:t>
            </a:r>
            <a:r>
              <a:rPr lang="zh-TW" altLang="en-US" sz="4000">
                <a:ea typeface="SimSun" pitchFamily="2" charset="-122"/>
              </a:rPr>
              <a:t>呢</a:t>
            </a:r>
            <a:r>
              <a:rPr lang="en-US" altLang="zh-TW" sz="4000">
                <a:ea typeface="SimSun" pitchFamily="2" charset="-122"/>
              </a:rPr>
              <a:t>?</a:t>
            </a:r>
          </a:p>
        </p:txBody>
      </p:sp>
      <p:sp>
        <p:nvSpPr>
          <p:cNvPr id="118788" name="Text Box 5"/>
          <p:cNvSpPr txBox="1">
            <a:spLocks noChangeArrowheads="1"/>
          </p:cNvSpPr>
          <p:nvPr/>
        </p:nvSpPr>
        <p:spPr bwMode="auto">
          <a:xfrm>
            <a:off x="8231188" y="0"/>
            <a:ext cx="890587" cy="396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solidFill>
                  <a:schemeClr val="bg2"/>
                </a:solidFill>
                <a:ea typeface="新細明體" pitchFamily="-84" charset="-120"/>
              </a:rPr>
              <a:t>67, 180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5" descr="DSC0060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13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5400">
                <a:ea typeface="SimSun" charset="0"/>
                <a:cs typeface="SimSun" charset="0"/>
              </a:rPr>
              <a:t>耶稣受洗之地</a:t>
            </a:r>
            <a:endParaRPr lang="zh-TW" altLang="en-US" sz="5400"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5" descr="Qumr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5847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4" name="Picture 7" descr="Qumran0001"/>
          <p:cNvPicPr>
            <a:picLocks noChangeAspect="1" noChangeArrowheads="1"/>
          </p:cNvPicPr>
          <p:nvPr/>
        </p:nvPicPr>
        <p:blipFill>
          <a:blip r:embed="rId4" cstate="screen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-33338"/>
            <a:ext cx="6248400" cy="694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60350"/>
            <a:ext cx="9144000" cy="1096963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>
                <a:ea typeface="新細明體" charset="0"/>
                <a:cs typeface="新細明體" charset="0"/>
              </a:rPr>
              <a:t>居住在</a:t>
            </a:r>
            <a:r>
              <a:rPr lang="en-US" altLang="zh-TW" sz="4000">
                <a:ea typeface="新細明體" charset="0"/>
                <a:cs typeface="新細明體" charset="0"/>
              </a:rPr>
              <a:t>Qumran</a:t>
            </a:r>
            <a:r>
              <a:rPr lang="zh-TW" altLang="en-US" sz="4000">
                <a:ea typeface="新細明體" charset="0"/>
                <a:cs typeface="新細明體" charset="0"/>
              </a:rPr>
              <a:t>的其它看法</a:t>
            </a:r>
            <a:endParaRPr lang="en-US" altLang="zh-TW" sz="4000">
              <a:ea typeface="新細明體" charset="0"/>
              <a:cs typeface="新細明體" charset="0"/>
            </a:endParaRPr>
          </a:p>
        </p:txBody>
      </p:sp>
      <p:sp>
        <p:nvSpPr>
          <p:cNvPr id="124938" name="Text Box 10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180</a:t>
            </a:r>
          </a:p>
        </p:txBody>
      </p:sp>
      <p:pic>
        <p:nvPicPr>
          <p:cNvPr id="124939" name="Picture 11" descr="15656361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3073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40" name="Rectangle 12"/>
          <p:cNvSpPr>
            <a:spLocks noChangeArrowheads="1"/>
          </p:cNvSpPr>
          <p:nvPr/>
        </p:nvSpPr>
        <p:spPr bwMode="auto">
          <a:xfrm>
            <a:off x="3276600" y="1371600"/>
            <a:ext cx="6019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撒都该人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?</a:t>
            </a:r>
            <a:endParaRPr lang="en-US" altLang="zh-TW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法利赛人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?</a:t>
            </a:r>
            <a:endParaRPr lang="en-US" altLang="zh-TW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罗马的城堡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?</a:t>
            </a:r>
            <a:endParaRPr lang="en-US" altLang="zh-TW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奋锐党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?</a:t>
            </a:r>
            <a:endParaRPr lang="en-US" altLang="zh-TW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基督徒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?</a:t>
            </a:r>
            <a:endParaRPr lang="en-US" altLang="zh-TW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耶路撒冷的理论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(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很多派别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)?</a:t>
            </a:r>
            <a:endParaRPr lang="en-US" altLang="zh-TW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有钱人的财产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?</a:t>
            </a:r>
            <a:endParaRPr lang="en-US" altLang="zh-TW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</p:txBody>
      </p:sp>
      <p:sp>
        <p:nvSpPr>
          <p:cNvPr id="124937" name="Text Box 9"/>
          <p:cNvSpPr txBox="1">
            <a:spLocks noChangeArrowheads="1"/>
          </p:cNvSpPr>
          <p:nvPr/>
        </p:nvSpPr>
        <p:spPr bwMode="auto">
          <a:xfrm rot="-1467897">
            <a:off x="-58738" y="3602038"/>
            <a:ext cx="7848601" cy="51911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结论</a:t>
            </a:r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:</a:t>
            </a:r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苦修信徒派看法是最振振有词的</a:t>
            </a:r>
            <a:endParaRPr lang="en-US" altLang="zh-TW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4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24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24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124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24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124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124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124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40" grpId="0" build="p" autoUpdateAnimBg="0"/>
      <p:bldP spid="124937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7" descr="Not Ess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5963"/>
            <a:ext cx="9144000" cy="812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76200" y="-30163"/>
            <a:ext cx="9372600" cy="411163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 altLang="zh-TW" sz="2800">
                <a:ea typeface="新細明體" pitchFamily="-84" charset="-120"/>
              </a:rPr>
              <a:t>Debate Continues: Others Doubt the Essene Theory</a:t>
            </a:r>
          </a:p>
        </p:txBody>
      </p: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0" y="381000"/>
            <a:ext cx="9144000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18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Alan Crown, “Qumran: Was It An Essene Settlement?” </a:t>
            </a:r>
            <a:r>
              <a:rPr lang="en-US" altLang="zh-TW" sz="1800" i="1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BAR</a:t>
            </a:r>
            <a:r>
              <a:rPr lang="en-US" altLang="zh-TW" sz="18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 20 (Sept/Oct 94): 30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4" descr="deadseascrolls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800">
                <a:ea typeface="新細明體" pitchFamily="-84" charset="-120"/>
              </a:rPr>
              <a:t>什麼樣的紙卷被發現了呢</a:t>
            </a:r>
            <a:r>
              <a:rPr lang="en-US" altLang="zh-TW" sz="4800">
                <a:ea typeface="新細明體" pitchFamily="-84" charset="-120"/>
              </a:rPr>
              <a:t>?</a:t>
            </a:r>
          </a:p>
        </p:txBody>
      </p:sp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8486775" y="136525"/>
            <a:ext cx="504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181</a:t>
            </a: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304800" y="1143000"/>
            <a:ext cx="8686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609600" indent="-609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990600" indent="-5334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altLang="zh-CN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每本</a:t>
            </a: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舊約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书</a:t>
            </a: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除了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Esther (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即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, 11QPs)</a:t>
            </a: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次經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和</a:t>
            </a: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偽經</a:t>
            </a:r>
            <a:endParaRPr lang="en-US" altLang="zh-CN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评论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(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即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, 1QpHab)</a:t>
            </a: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舊約的主題</a:t>
            </a:r>
            <a:endParaRPr lang="en-US" altLang="zh-CN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舊約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段落的汇集在题材</a:t>
            </a:r>
            <a:endParaRPr lang="en-US" altLang="zh-CN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宗派文字</a:t>
            </a:r>
            <a:endParaRPr lang="en-US" altLang="zh-CN" sz="3200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lvl="1" algn="l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zh-CN" altLang="en-US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学科指南</a:t>
            </a:r>
            <a:endParaRPr lang="en-US" altLang="zh-CN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lvl="1" algn="l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zh-CN" altLang="en-US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圣殿纸卷</a:t>
            </a:r>
            <a:endParaRPr lang="en-US" altLang="zh-CN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lvl="1" algn="l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zh-CN" altLang="en-US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战争</a:t>
            </a:r>
            <a:r>
              <a:rPr lang="zh-TW" altLang="en-US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經</a:t>
            </a:r>
            <a:r>
              <a:rPr lang="zh-CN" altLang="en-US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卷</a:t>
            </a:r>
            <a:endParaRPr lang="en-US" altLang="zh-TW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5334000" cy="12493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5400">
                <a:ea typeface="SimSun" charset="0"/>
                <a:cs typeface="SimSun" charset="0"/>
              </a:rPr>
              <a:t>铜纸卷</a:t>
            </a:r>
            <a:endParaRPr lang="en-US" altLang="zh-TW" sz="5400">
              <a:ea typeface="SimSun" charset="0"/>
              <a:cs typeface="SimSun" charset="0"/>
            </a:endParaRP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638800"/>
            <a:ext cx="4876800" cy="1219200"/>
          </a:xfrm>
        </p:spPr>
        <p:txBody>
          <a:bodyPr/>
          <a:lstStyle/>
          <a:p>
            <a:pPr eaLnBrk="1" hangingPunct="1">
              <a:buFont typeface="Wingdings" charset="0"/>
              <a:buChar char="n"/>
              <a:defRPr/>
            </a:pPr>
            <a:r>
              <a:rPr lang="zh-CN" altLang="en-US" sz="3600" b="1">
                <a:ea typeface="SimSun" charset="0"/>
                <a:cs typeface="SimSun" charset="0"/>
              </a:rPr>
              <a:t>为第三个圣殿提供详细</a:t>
            </a:r>
            <a:r>
              <a:rPr lang="zh-TW" altLang="en-US" sz="3600" b="1">
                <a:ea typeface="SimSun" charset="0"/>
                <a:cs typeface="SimSun" charset="0"/>
              </a:rPr>
              <a:t>的</a:t>
            </a:r>
            <a:r>
              <a:rPr lang="zh-CN" altLang="en-US" sz="3600" b="1">
                <a:ea typeface="SimSun" charset="0"/>
                <a:cs typeface="SimSun" charset="0"/>
              </a:rPr>
              <a:t>计划</a:t>
            </a:r>
            <a:endParaRPr lang="en-US" altLang="zh-TW" sz="3600" b="1">
              <a:ea typeface="SimSun" charset="0"/>
              <a:cs typeface="SimSun" charset="0"/>
            </a:endParaRPr>
          </a:p>
        </p:txBody>
      </p:sp>
      <p:pic>
        <p:nvPicPr>
          <p:cNvPr id="126979" name="Picture 4" descr="scro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58674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3886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4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667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0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 descr="deadseascrolls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1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ea typeface="新細明體" pitchFamily="-84" charset="-120"/>
              </a:rPr>
              <a:t>What Scrolls were Found?</a:t>
            </a:r>
            <a:br>
              <a:rPr lang="en-US" altLang="zh-TW" sz="4000">
                <a:ea typeface="新細明體" pitchFamily="-84" charset="-120"/>
              </a:rPr>
            </a:br>
            <a:r>
              <a:rPr lang="zh-TW" altLang="en-US" sz="4000">
                <a:ea typeface="新細明體" pitchFamily="-84" charset="-120"/>
              </a:rPr>
              <a:t>什麼樣的紙卷被發現了呢</a:t>
            </a:r>
            <a:r>
              <a:rPr lang="en-US" altLang="zh-TW" sz="4000">
                <a:ea typeface="新細明體" pitchFamily="-84" charset="-120"/>
              </a:rPr>
              <a:t>?</a:t>
            </a:r>
          </a:p>
        </p:txBody>
      </p:sp>
      <p:sp>
        <p:nvSpPr>
          <p:cNvPr id="176133" name="Text Box 5"/>
          <p:cNvSpPr txBox="1">
            <a:spLocks noChangeArrowheads="1"/>
          </p:cNvSpPr>
          <p:nvPr/>
        </p:nvSpPr>
        <p:spPr bwMode="auto">
          <a:xfrm rot="-1047221">
            <a:off x="4716463" y="5421313"/>
            <a:ext cx="3536950" cy="7620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40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没有新约原稿</a:t>
            </a:r>
            <a:endParaRPr lang="en-US" altLang="zh-TW" sz="4400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</p:txBody>
      </p:sp>
      <p:sp>
        <p:nvSpPr>
          <p:cNvPr id="176134" name="Text Box 6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182</a:t>
            </a:r>
          </a:p>
        </p:txBody>
      </p:sp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381000" y="1295400"/>
            <a:ext cx="8458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609600" indent="-609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1257300" indent="-5334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None/>
            </a:pPr>
            <a:endParaRPr lang="en-US" altLang="zh-TW" sz="2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每本</a:t>
            </a: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舊約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书</a:t>
            </a: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除了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Esther (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即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, 11QPs)</a:t>
            </a: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次經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和</a:t>
            </a: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偽經</a:t>
            </a:r>
            <a:endParaRPr lang="en-US" altLang="zh-CN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评论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(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即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, 1QpHab)</a:t>
            </a: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舊約的主題</a:t>
            </a:r>
            <a:endParaRPr lang="en-US" altLang="zh-CN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舊約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段落的汇集在题材</a:t>
            </a:r>
            <a:endParaRPr lang="en-US" altLang="zh-CN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宗派文字</a:t>
            </a:r>
            <a:endParaRPr lang="en-US" altLang="zh-CN" sz="3200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lvl="1" algn="l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zh-CN" altLang="en-US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学科指南</a:t>
            </a:r>
            <a:endParaRPr lang="en-US" altLang="zh-CN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lvl="1" algn="l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zh-CN" altLang="en-US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圣殿纸卷</a:t>
            </a:r>
            <a:endParaRPr lang="en-US" altLang="zh-CN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lvl="1" algn="l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zh-CN" altLang="en-US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战争</a:t>
            </a:r>
            <a:r>
              <a:rPr lang="zh-TW" altLang="en-US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經</a:t>
            </a:r>
            <a:r>
              <a:rPr lang="zh-CN" altLang="en-US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卷</a:t>
            </a:r>
            <a:endParaRPr lang="en-US" altLang="zh-TW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13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13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6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6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3" grpId="0" build="allAtOnce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31074" name="Picture 3" descr="DSS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7675"/>
            <a:ext cx="883920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sz="5400" b="1">
                <a:ea typeface="SimSun" pitchFamily="2" charset="-122"/>
              </a:rPr>
              <a:t>許多紙卷缺少</a:t>
            </a:r>
            <a:r>
              <a:rPr lang="zh-TW" altLang="en-US" sz="5400" b="1">
                <a:ea typeface="SimSun" pitchFamily="2" charset="-122"/>
              </a:rPr>
              <a:t>的</a:t>
            </a:r>
            <a:r>
              <a:rPr lang="zh-CN" altLang="en-US" sz="5400" b="1">
                <a:ea typeface="SimSun" pitchFamily="2" charset="-122"/>
              </a:rPr>
              <a:t>部份</a:t>
            </a:r>
            <a:endParaRPr lang="en-US" altLang="zh-TW" sz="5400" b="1">
              <a:ea typeface="SimSun" pitchFamily="2" charset="-122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2" descr="D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2" name="Rectangle 3"/>
          <p:cNvSpPr>
            <a:spLocks noGrp="1" noChangeArrowheads="1"/>
          </p:cNvSpPr>
          <p:nvPr>
            <p:ph type="title" idx="4294967295"/>
          </p:nvPr>
        </p:nvSpPr>
        <p:spPr>
          <a:solidFill>
            <a:srgbClr val="663300"/>
          </a:solidFill>
        </p:spPr>
        <p:txBody>
          <a:bodyPr/>
          <a:lstStyle/>
          <a:p>
            <a:pPr eaLnBrk="1" hangingPunct="1"/>
            <a:r>
              <a:rPr lang="zh-CN" altLang="en-US" sz="4800" b="1">
                <a:solidFill>
                  <a:schemeClr val="bg1"/>
                </a:solidFill>
                <a:ea typeface="新細明體" pitchFamily="-84" charset="-120"/>
              </a:rPr>
              <a:t>但许多是清楚地可</a:t>
            </a:r>
            <a:r>
              <a:rPr lang="zh-TW" altLang="en-US" sz="4800" b="1">
                <a:solidFill>
                  <a:schemeClr val="bg1"/>
                </a:solidFill>
                <a:ea typeface="新細明體" pitchFamily="-84" charset="-120"/>
              </a:rPr>
              <a:t>以閱</a:t>
            </a:r>
            <a:r>
              <a:rPr lang="zh-CN" altLang="en-US" sz="4800" b="1">
                <a:solidFill>
                  <a:schemeClr val="bg1"/>
                </a:solidFill>
                <a:ea typeface="新細明體" pitchFamily="-84" charset="-120"/>
              </a:rPr>
              <a:t>读的</a:t>
            </a:r>
            <a:r>
              <a:rPr lang="en-US" altLang="zh-CN" sz="4800" b="1">
                <a:solidFill>
                  <a:schemeClr val="bg1"/>
                </a:solidFill>
                <a:ea typeface="新細明體" pitchFamily="-84" charset="-120"/>
              </a:rPr>
              <a:t>!</a:t>
            </a:r>
            <a:endParaRPr lang="en-US" altLang="zh-TW" sz="4000">
              <a:solidFill>
                <a:schemeClr val="bg1"/>
              </a:solidFill>
              <a:ea typeface="新細明體" pitchFamily="-84" charset="-12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2" descr="DSS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228600" y="1676400"/>
            <a:ext cx="8305800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defRPr/>
            </a:pP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聖經的原稿包括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以賽亞書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,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出埃記，利未記， 民數記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, 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申命記。</a:t>
            </a:r>
          </a:p>
          <a:p>
            <a:pPr algn="l" eaLnBrk="1" hangingPunct="1">
              <a:spcBef>
                <a:spcPct val="20000"/>
              </a:spcBef>
              <a:defRPr/>
            </a:pP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釋經書，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創世紀，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約伯記，以賽亞書，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何西亞書，彌迦書，哈巴谷書，詩篇 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37, 45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。</a:t>
            </a:r>
          </a:p>
          <a:p>
            <a:pPr algn="l" eaLnBrk="1" hangingPunct="1">
              <a:spcBef>
                <a:spcPct val="20000"/>
              </a:spcBef>
              <a:defRPr/>
            </a:pP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次經，書信類 ，耶利米書，托比特書，耶利米哀歌。</a:t>
            </a:r>
            <a:endParaRPr lang="en-US" altLang="zh-CN" sz="360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0644" name="Text Box 4"/>
          <p:cNvSpPr txBox="1">
            <a:spLocks noChangeArrowheads="1"/>
          </p:cNvSpPr>
          <p:nvPr/>
        </p:nvSpPr>
        <p:spPr bwMode="auto">
          <a:xfrm>
            <a:off x="3124200" y="5876925"/>
            <a:ext cx="6019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zh-TW" altLang="en-US" sz="2000" b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納爾遜的圖解的聖經字典</a:t>
            </a:r>
            <a:endParaRPr lang="en-US" altLang="zh-TW" sz="2000" b="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064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772400" cy="823913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zh-CN" altLang="en-US" sz="4800" b="1" u="sng">
                <a:solidFill>
                  <a:schemeClr val="bg1"/>
                </a:solidFill>
                <a:ea typeface="新細明體" charset="0"/>
                <a:cs typeface="新細明體" charset="0"/>
              </a:rPr>
              <a:t>纸卷的内容</a:t>
            </a:r>
            <a:endParaRPr lang="en-US" altLang="zh-TW" sz="4800" b="1" u="sng">
              <a:solidFill>
                <a:schemeClr val="bg1"/>
              </a:solidFill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2" descr="DSS"/>
          <p:cNvPicPr>
            <a:picLocks noChangeAspect="1" noChangeArrowheads="1"/>
          </p:cNvPicPr>
          <p:nvPr/>
        </p:nvPicPr>
        <p:blipFill>
          <a:blip r:embed="rId3">
            <a:lum brigh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67" name="Text Box 3"/>
          <p:cNvSpPr txBox="1">
            <a:spLocks noChangeArrowheads="1"/>
          </p:cNvSpPr>
          <p:nvPr/>
        </p:nvSpPr>
        <p:spPr bwMode="auto">
          <a:xfrm>
            <a:off x="179388" y="1844675"/>
            <a:ext cx="8431212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defRPr/>
            </a:pP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伪经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: 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僖年书，以诺书，十二列祖遗训，</a:t>
            </a:r>
          </a:p>
          <a:p>
            <a:pPr algn="l" eaLnBrk="1" hangingPunct="1">
              <a:spcBef>
                <a:spcPct val="20000"/>
              </a:spcBef>
              <a:defRPr/>
            </a:pP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其它次经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: 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摩西语录，亚兰的异象，</a:t>
            </a:r>
            <a:r>
              <a:rPr lang="zh-TW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約書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亚诗篇。但以理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(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拿玻尼度的祷告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)</a:t>
            </a:r>
            <a:r>
              <a:rPr lang="zh-TW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，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奥秘书。</a:t>
            </a:r>
          </a:p>
          <a:p>
            <a:pPr algn="l" eaLnBrk="1" hangingPunct="1">
              <a:spcBef>
                <a:spcPct val="20000"/>
              </a:spcBef>
              <a:defRPr/>
            </a:pPr>
            <a:endParaRPr lang="en-US" altLang="zh-TW" sz="360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1668" name="Text Box 4"/>
          <p:cNvSpPr txBox="1">
            <a:spLocks noChangeArrowheads="1"/>
          </p:cNvSpPr>
          <p:nvPr/>
        </p:nvSpPr>
        <p:spPr bwMode="auto">
          <a:xfrm>
            <a:off x="3124200" y="5949950"/>
            <a:ext cx="6019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altLang="zh-TW" sz="2000" b="0" i="1">
                <a:solidFill>
                  <a:schemeClr val="bg1"/>
                </a:solidFill>
                <a:latin typeface="Times New Roman" pitchFamily="18" charset="0"/>
                <a:ea typeface="新細明體" pitchFamily="-84" charset="-120"/>
              </a:rPr>
              <a:t>Nelson's New Illustrated Bible Dictiona</a:t>
            </a:r>
            <a:endParaRPr lang="en-US" altLang="zh-TW" sz="2000" b="0">
              <a:solidFill>
                <a:schemeClr val="tx1"/>
              </a:solidFill>
              <a:latin typeface="Times New Roman" pitchFamily="18" charset="0"/>
              <a:ea typeface="新細明體" pitchFamily="-84" charset="-120"/>
            </a:endParaRPr>
          </a:p>
        </p:txBody>
      </p:sp>
      <p:sp>
        <p:nvSpPr>
          <p:cNvPr id="241672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81000"/>
            <a:ext cx="7772400" cy="91440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zh-CN" altLang="en-US" sz="5400" b="1" u="sng">
                <a:solidFill>
                  <a:schemeClr val="bg1"/>
                </a:solidFill>
                <a:ea typeface="新細明體" charset="0"/>
                <a:cs typeface="新細明體" charset="0"/>
              </a:rPr>
              <a:t>书卷的内容</a:t>
            </a:r>
            <a:endParaRPr lang="en-US" altLang="zh-TW" sz="5400" b="1" u="sng">
              <a:solidFill>
                <a:schemeClr val="bg1"/>
              </a:solidFill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DSS"/>
          <p:cNvPicPr>
            <a:picLocks noChangeAspect="1" noChangeArrowheads="1"/>
          </p:cNvPicPr>
          <p:nvPr/>
        </p:nvPicPr>
        <p:blipFill>
          <a:blip r:embed="rId3">
            <a:lum brigh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1" name="Text Box 3"/>
          <p:cNvSpPr txBox="1">
            <a:spLocks noChangeArrowheads="1"/>
          </p:cNvSpPr>
          <p:nvPr/>
        </p:nvSpPr>
        <p:spPr bwMode="auto">
          <a:xfrm>
            <a:off x="0" y="2060575"/>
            <a:ext cx="8305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defRPr/>
            </a:pPr>
            <a:r>
              <a:rPr lang="zh-TW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社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区的文件例如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: 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纪律手册， 大马士革文件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, 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感恩赞美诗</a:t>
            </a:r>
            <a:r>
              <a:rPr lang="en-US" altLang="zh-CN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, 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战争书卷。</a:t>
            </a:r>
            <a:endParaRPr lang="en-US" altLang="zh-TW" sz="360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2692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altLang="zh-TW" sz="2400" b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.</a:t>
            </a:r>
            <a:r>
              <a:rPr lang="zh-TW" altLang="en-US" sz="2400" b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尼爾森聖經辭典</a:t>
            </a:r>
            <a:endParaRPr lang="zh-TW" altLang="en-US" b="0">
              <a:ea typeface="SimSun" charset="0"/>
              <a:cs typeface="SimSun" charset="0"/>
            </a:endParaRPr>
          </a:p>
        </p:txBody>
      </p:sp>
      <p:sp>
        <p:nvSpPr>
          <p:cNvPr id="242696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457200"/>
            <a:ext cx="7772400" cy="1006475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zh-CN" altLang="en-US" sz="6000" b="1" u="sng">
                <a:solidFill>
                  <a:schemeClr val="bg1"/>
                </a:solidFill>
                <a:ea typeface="新細明體" charset="0"/>
                <a:cs typeface="新細明體" charset="0"/>
              </a:rPr>
              <a:t>书卷的内容</a:t>
            </a:r>
            <a:endParaRPr lang="en-US" altLang="zh-TW" sz="6000" b="1" u="sng">
              <a:solidFill>
                <a:schemeClr val="bg1"/>
              </a:solidFill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6000">
                <a:ea typeface="SimSun" charset="0"/>
                <a:cs typeface="SimSun" charset="0"/>
              </a:rPr>
              <a:t>约旦纵谷</a:t>
            </a:r>
            <a:endParaRPr lang="zh-TW" altLang="en-US" sz="6000">
              <a:ea typeface="SimSun" charset="0"/>
              <a:cs typeface="SimSun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609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zh-CN" altLang="en-US" sz="4400" b="1">
                <a:ea typeface="SimSun" charset="0"/>
                <a:cs typeface="SimSun" charset="0"/>
              </a:rPr>
              <a:t>很深的漥地</a:t>
            </a:r>
            <a:endParaRPr lang="zh-TW" altLang="en-US" sz="4400" b="1">
              <a:ea typeface="SimSun" charset="0"/>
              <a:cs typeface="SimSun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2209800"/>
            <a:ext cx="3810000" cy="2286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9156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2514600"/>
            <a:ext cx="6096000" cy="4081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381000" y="2667000"/>
            <a:ext cx="2209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zh-CN" altLang="en-US" sz="4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从犹大的旷野俯视</a:t>
            </a:r>
            <a:endParaRPr lang="zh-TW" altLang="en-US" sz="4400" b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 descr="Scro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486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39" name="Text Box 3"/>
          <p:cNvSpPr txBox="1">
            <a:spLocks noChangeArrowheads="1"/>
          </p:cNvSpPr>
          <p:nvPr/>
        </p:nvSpPr>
        <p:spPr bwMode="auto">
          <a:xfrm>
            <a:off x="304800" y="2365375"/>
            <a:ext cx="6858000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/>
            <a:endParaRPr lang="zh-TW" altLang="en-US" sz="1400" i="1">
              <a:solidFill>
                <a:schemeClr val="bg1"/>
              </a:solidFill>
              <a:latin typeface="Times New Roman" pitchFamily="18" charset="0"/>
              <a:ea typeface="新細明體" pitchFamily="-84" charset="-120"/>
            </a:endParaRPr>
          </a:p>
          <a:p>
            <a:pPr algn="l" eaLnBrk="1" hangingPunct="1"/>
            <a:r>
              <a:rPr lang="zh-TW" altLang="en-US" sz="3200" i="1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	</a:t>
            </a:r>
            <a:r>
              <a:rPr lang="zh-CN" altLang="en-US" sz="24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  </a:t>
            </a:r>
            <a:r>
              <a:rPr lang="zh-CN" altLang="en-US" sz="32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所罗门诗篇</a:t>
            </a:r>
            <a:endParaRPr lang="zh-CN" altLang="ja-JP" sz="3200">
              <a:solidFill>
                <a:schemeClr val="tx1"/>
              </a:solidFill>
              <a:latin typeface="Times New Roman" pitchFamily="18" charset="0"/>
              <a:ea typeface="新細明體" pitchFamily="-84" charset="-120"/>
            </a:endParaRPr>
          </a:p>
          <a:p>
            <a:pPr algn="l" eaLnBrk="1" hangingPunct="1"/>
            <a:r>
              <a:rPr lang="zh-CN" altLang="en-US" sz="32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           </a:t>
            </a:r>
            <a:r>
              <a:rPr lang="zh-TW" altLang="en-US" sz="32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約</a:t>
            </a:r>
            <a:r>
              <a:rPr lang="zh-CN" altLang="en-US" sz="32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书亚诗篇</a:t>
            </a:r>
            <a:endParaRPr lang="zh-CN" altLang="ja-JP" sz="3200">
              <a:solidFill>
                <a:schemeClr val="tx1"/>
              </a:solidFill>
              <a:latin typeface="Times New Roman" pitchFamily="18" charset="0"/>
              <a:ea typeface="新細明體" pitchFamily="-84" charset="-120"/>
            </a:endParaRPr>
          </a:p>
          <a:p>
            <a:pPr algn="l" eaLnBrk="1" hangingPunct="1"/>
            <a:r>
              <a:rPr lang="zh-CN" altLang="en-US" sz="32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          </a:t>
            </a:r>
            <a:r>
              <a:rPr lang="zh-TW" altLang="en-US" sz="32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 </a:t>
            </a:r>
            <a:r>
              <a:rPr lang="zh-CN" altLang="en-US" sz="32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十二列祖遗训</a:t>
            </a:r>
            <a:endParaRPr lang="zh-CN" altLang="ja-JP" sz="3200">
              <a:solidFill>
                <a:schemeClr val="tx1"/>
              </a:solidFill>
              <a:latin typeface="Times New Roman" pitchFamily="18" charset="0"/>
              <a:ea typeface="新細明體" pitchFamily="-84" charset="-120"/>
            </a:endParaRPr>
          </a:p>
          <a:p>
            <a:pPr algn="l" eaLnBrk="1" hangingPunct="1"/>
            <a:r>
              <a:rPr lang="zh-CN" altLang="en-US" sz="32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           僖年书</a:t>
            </a:r>
            <a:endParaRPr lang="zh-CN" altLang="ja-JP" sz="3200">
              <a:solidFill>
                <a:schemeClr val="tx1"/>
              </a:solidFill>
              <a:latin typeface="Times New Roman" pitchFamily="18" charset="0"/>
              <a:ea typeface="新細明體" pitchFamily="-84" charset="-120"/>
            </a:endParaRPr>
          </a:p>
          <a:p>
            <a:pPr algn="l" eaLnBrk="1" hangingPunct="1"/>
            <a:r>
              <a:rPr lang="zh-CN" altLang="en-US" sz="32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            </a:t>
            </a:r>
            <a:r>
              <a:rPr lang="zh-TW" altLang="en-US" sz="32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約伯</a:t>
            </a:r>
            <a:r>
              <a:rPr lang="zh-CN" altLang="en-US" sz="32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记</a:t>
            </a:r>
            <a:endParaRPr lang="zh-CN" altLang="ja-JP" sz="3200">
              <a:solidFill>
                <a:schemeClr val="tx1"/>
              </a:solidFill>
              <a:latin typeface="Times New Roman" pitchFamily="18" charset="0"/>
              <a:ea typeface="新細明體" pitchFamily="-84" charset="-120"/>
            </a:endParaRPr>
          </a:p>
          <a:p>
            <a:pPr algn="l" eaLnBrk="1" hangingPunct="1"/>
            <a:r>
              <a:rPr lang="zh-CN" altLang="en-US" sz="32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            亚当和夏娃传		</a:t>
            </a:r>
          </a:p>
          <a:p>
            <a:pPr algn="l" eaLnBrk="1" hangingPunct="1"/>
            <a:endParaRPr lang="en-US" altLang="zh-TW" sz="3200">
              <a:solidFill>
                <a:schemeClr val="tx1"/>
              </a:solidFill>
              <a:latin typeface="Times New Roman" pitchFamily="18" charset="0"/>
              <a:ea typeface="新細明體" pitchFamily="-84" charset="-120"/>
            </a:endParaRPr>
          </a:p>
          <a:p>
            <a:pPr algn="l" eaLnBrk="1" hangingPunct="1"/>
            <a:r>
              <a:rPr lang="en-US" altLang="zh-TW" sz="3200" i="1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		</a:t>
            </a:r>
          </a:p>
        </p:txBody>
      </p:sp>
      <p:sp>
        <p:nvSpPr>
          <p:cNvPr id="244740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zh-CN" altLang="en-US" sz="2400" b="0" i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新圣经字典</a:t>
            </a:r>
            <a:endParaRPr lang="en-US" altLang="zh-TW" sz="2400" b="0" i="1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304800" y="958850"/>
            <a:ext cx="68580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buFontTx/>
              <a:buAutoNum type="romanUcPeriod"/>
              <a:defRPr/>
            </a:pP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巴勒斯坦小组</a:t>
            </a:r>
            <a:endParaRPr lang="en-US" altLang="zh-TW" sz="360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  <a:p>
            <a:pPr algn="l" eaLnBrk="1" hangingPunct="1">
              <a:defRPr/>
            </a:pPr>
            <a:endParaRPr lang="en-US" altLang="zh-TW" sz="3200">
              <a:solidFill>
                <a:schemeClr val="tx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141317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7772400" cy="685800"/>
          </a:xfrm>
        </p:spPr>
        <p:txBody>
          <a:bodyPr/>
          <a:lstStyle/>
          <a:p>
            <a:pPr algn="l" eaLnBrk="1" hangingPunct="1"/>
            <a:r>
              <a:rPr lang="zh-TW" altLang="en-US" sz="4000" b="1" u="sng">
                <a:solidFill>
                  <a:schemeClr val="bg1"/>
                </a:solidFill>
                <a:ea typeface="新細明體" pitchFamily="-84" charset="-120"/>
              </a:rPr>
              <a:t>伪经</a:t>
            </a:r>
            <a:endParaRPr lang="en-US" altLang="zh-TW" sz="4000" b="1" u="sng">
              <a:solidFill>
                <a:schemeClr val="bg1"/>
              </a:solidFill>
              <a:ea typeface="新細明體" pitchFamily="-84" charset="-12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333375"/>
            <a:ext cx="7772400" cy="762000"/>
          </a:xfrm>
          <a:noFill/>
        </p:spPr>
        <p:txBody>
          <a:bodyPr/>
          <a:lstStyle/>
          <a:p>
            <a:pPr algn="l" eaLnBrk="1" hangingPunct="1"/>
            <a:r>
              <a:rPr lang="zh-TW" altLang="en-US" sz="4800" b="1" u="sng">
                <a:solidFill>
                  <a:schemeClr val="bg1"/>
                </a:solidFill>
                <a:ea typeface="新細明體" pitchFamily="-84" charset="-120"/>
              </a:rPr>
              <a:t>伪经</a:t>
            </a:r>
            <a:br>
              <a:rPr lang="zh-TW" altLang="en-US" sz="4800" b="1" u="sng">
                <a:solidFill>
                  <a:schemeClr val="bg1"/>
                </a:solidFill>
                <a:ea typeface="新細明體" pitchFamily="-84" charset="-120"/>
              </a:rPr>
            </a:br>
            <a:endParaRPr lang="en-US" altLang="zh-TW" sz="4800" b="1" u="sng">
              <a:solidFill>
                <a:schemeClr val="bg1"/>
              </a:solidFill>
              <a:ea typeface="新細明體" pitchFamily="-84" charset="-120"/>
            </a:endParaRPr>
          </a:p>
        </p:txBody>
      </p:sp>
      <p:pic>
        <p:nvPicPr>
          <p:cNvPr id="143362" name="Picture 2" descr="Scro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486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3" name="Text Box 3"/>
          <p:cNvSpPr txBox="1">
            <a:spLocks noChangeArrowheads="1"/>
          </p:cNvSpPr>
          <p:nvPr/>
        </p:nvSpPr>
        <p:spPr bwMode="auto">
          <a:xfrm>
            <a:off x="323850" y="1628775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/>
            <a:endParaRPr lang="zh-TW" altLang="en-US" sz="1400" i="1">
              <a:solidFill>
                <a:schemeClr val="bg1"/>
              </a:solidFill>
              <a:latin typeface="Times New Roman" pitchFamily="18" charset="0"/>
              <a:ea typeface="新細明體" pitchFamily="-84" charset="-120"/>
            </a:endParaRPr>
          </a:p>
          <a:p>
            <a:pPr algn="l" eaLnBrk="1" hangingPunct="1"/>
            <a:r>
              <a:rPr lang="zh-TW" altLang="en-US" sz="2000" i="1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	</a:t>
            </a:r>
            <a:r>
              <a:rPr lang="zh-CN" altLang="en-US" sz="4000">
                <a:ea typeface="SimSun" pitchFamily="2" charset="-122"/>
              </a:rPr>
              <a:t>摩西语录</a:t>
            </a:r>
            <a:endParaRPr lang="zh-CN" altLang="ja-JP" sz="4000">
              <a:ea typeface="SimSun" pitchFamily="2" charset="-122"/>
            </a:endParaRPr>
          </a:p>
          <a:p>
            <a:pPr algn="l" eaLnBrk="1" hangingPunct="1"/>
            <a:r>
              <a:rPr lang="zh-CN" altLang="en-US" sz="4000">
                <a:ea typeface="SimSun" pitchFamily="2" charset="-122"/>
              </a:rPr>
              <a:t>       以赛亚升天记</a:t>
            </a:r>
            <a:endParaRPr lang="zh-CN" altLang="ja-JP" sz="4000">
              <a:ea typeface="SimSun" pitchFamily="2" charset="-122"/>
            </a:endParaRPr>
          </a:p>
          <a:p>
            <a:pPr algn="l" eaLnBrk="1" hangingPunct="1"/>
            <a:r>
              <a:rPr lang="zh-CN" altLang="en-US" sz="4000">
                <a:ea typeface="SimSun" pitchFamily="2" charset="-122"/>
              </a:rPr>
              <a:t>       以诺书</a:t>
            </a:r>
            <a:endParaRPr lang="zh-CN" altLang="ja-JP" sz="4000">
              <a:ea typeface="SimSun" pitchFamily="2" charset="-122"/>
            </a:endParaRPr>
          </a:p>
          <a:p>
            <a:pPr algn="l" eaLnBrk="1" hangingPunct="1"/>
            <a:r>
              <a:rPr lang="zh-CN" altLang="en-US" sz="4000">
                <a:ea typeface="SimSun" pitchFamily="2" charset="-122"/>
              </a:rPr>
              <a:t>        </a:t>
            </a:r>
            <a:r>
              <a:rPr lang="zh-TW" altLang="en-US" sz="4000">
                <a:ea typeface="SimSun" pitchFamily="2" charset="-122"/>
              </a:rPr>
              <a:t>耶利米</a:t>
            </a:r>
            <a:r>
              <a:rPr lang="zh-CN" altLang="en-US" sz="4000">
                <a:ea typeface="SimSun" pitchFamily="2" charset="-122"/>
              </a:rPr>
              <a:t>书</a:t>
            </a:r>
            <a:endParaRPr lang="zh-CN" altLang="ja-JP" sz="4000">
              <a:ea typeface="SimSun" pitchFamily="2" charset="-122"/>
            </a:endParaRPr>
          </a:p>
          <a:p>
            <a:pPr algn="l" eaLnBrk="1" hangingPunct="1"/>
            <a:r>
              <a:rPr lang="zh-CN" altLang="en-US" sz="4000">
                <a:ea typeface="SimSun" pitchFamily="2" charset="-122"/>
              </a:rPr>
              <a:t>       以诺秘密书</a:t>
            </a:r>
            <a:endParaRPr lang="zh-TW" altLang="en-US" sz="4000">
              <a:ea typeface="SimSun" pitchFamily="2" charset="-122"/>
            </a:endParaRPr>
          </a:p>
          <a:p>
            <a:pPr algn="l" eaLnBrk="1" hangingPunct="1"/>
            <a:r>
              <a:rPr lang="zh-TW" altLang="en-US" sz="4000">
                <a:ea typeface="SimSun" pitchFamily="2" charset="-122"/>
              </a:rPr>
              <a:t>       </a:t>
            </a:r>
            <a:r>
              <a:rPr lang="zh-CN" altLang="en-US" sz="4000">
                <a:ea typeface="SimSun" pitchFamily="2" charset="-122"/>
              </a:rPr>
              <a:t>摩西升天记，</a:t>
            </a:r>
            <a:endParaRPr lang="zh-CN" altLang="en-US" sz="4000" i="1">
              <a:ea typeface="SimSun" pitchFamily="2" charset="-122"/>
            </a:endParaRPr>
          </a:p>
          <a:p>
            <a:pPr eaLnBrk="1" hangingPunct="1"/>
            <a:endParaRPr lang="en-US" altLang="zh-TW" sz="4000" i="1">
              <a:ea typeface="SimSun" pitchFamily="2" charset="-122"/>
            </a:endParaRPr>
          </a:p>
        </p:txBody>
      </p:sp>
      <p:sp>
        <p:nvSpPr>
          <p:cNvPr id="245764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zh-CN" altLang="en-US" sz="2400" b="0" i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新圣经字典</a:t>
            </a:r>
            <a:endParaRPr lang="en-US" altLang="zh-TW" sz="2400" b="0" i="1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5766" name="Text Box 6"/>
          <p:cNvSpPr txBox="1">
            <a:spLocks noChangeArrowheads="1"/>
          </p:cNvSpPr>
          <p:nvPr/>
        </p:nvSpPr>
        <p:spPr bwMode="auto">
          <a:xfrm>
            <a:off x="304800" y="958850"/>
            <a:ext cx="68580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altLang="zh-TW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I. 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巴勒斯坦小组</a:t>
            </a:r>
          </a:p>
          <a:p>
            <a:pPr algn="l" eaLnBrk="1" hangingPunct="1">
              <a:defRPr/>
            </a:pPr>
            <a:endParaRPr lang="en-US" altLang="zh-TW" sz="3200">
              <a:solidFill>
                <a:schemeClr val="tx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 descr="Scro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486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7" name="Text Box 3"/>
          <p:cNvSpPr txBox="1">
            <a:spLocks noChangeArrowheads="1"/>
          </p:cNvSpPr>
          <p:nvPr/>
        </p:nvSpPr>
        <p:spPr bwMode="auto">
          <a:xfrm>
            <a:off x="304800" y="2365375"/>
            <a:ext cx="6858000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/>
            <a:endParaRPr lang="zh-TW" altLang="en-US" sz="1400" i="1">
              <a:solidFill>
                <a:schemeClr val="bg1"/>
              </a:solidFill>
              <a:latin typeface="Times New Roman" pitchFamily="18" charset="0"/>
              <a:ea typeface="新細明體" pitchFamily="-84" charset="-120"/>
            </a:endParaRPr>
          </a:p>
          <a:p>
            <a:pPr algn="l" eaLnBrk="1" hangingPunct="1"/>
            <a:r>
              <a:rPr lang="zh-TW" altLang="en-US" sz="2000" i="1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	</a:t>
            </a:r>
            <a:r>
              <a:rPr lang="zh-CN" altLang="en-US" sz="3200" i="1">
                <a:ea typeface="SimSun" pitchFamily="2" charset="-122"/>
              </a:rPr>
              <a:t>以斯拉</a:t>
            </a:r>
            <a:r>
              <a:rPr lang="zh-TW" altLang="en-US" sz="3200" i="1">
                <a:ea typeface="SimSun" pitchFamily="2" charset="-122"/>
              </a:rPr>
              <a:t>二</a:t>
            </a:r>
            <a:r>
              <a:rPr lang="zh-CN" altLang="en-US" sz="3200" i="1">
                <a:ea typeface="SimSun" pitchFamily="2" charset="-122"/>
              </a:rPr>
              <a:t>书</a:t>
            </a:r>
            <a:endParaRPr lang="zh-CN" altLang="ja-JP" sz="3200" i="1">
              <a:ea typeface="SimSun" pitchFamily="2" charset="-122"/>
            </a:endParaRPr>
          </a:p>
          <a:p>
            <a:pPr algn="l" eaLnBrk="1" hangingPunct="1"/>
            <a:r>
              <a:rPr lang="zh-CN" altLang="en-US" sz="3200" i="1">
                <a:ea typeface="SimSun" pitchFamily="2" charset="-122"/>
              </a:rPr>
              <a:t>         巴录书</a:t>
            </a:r>
            <a:r>
              <a:rPr lang="zh-CN" altLang="ja-JP" sz="3200" i="1">
                <a:ea typeface="SimSun" pitchFamily="2" charset="-122"/>
              </a:rPr>
              <a:t> </a:t>
            </a:r>
            <a:endParaRPr lang="en-US" altLang="zh-TW" sz="3200" i="1">
              <a:solidFill>
                <a:schemeClr val="tx1"/>
              </a:solidFill>
              <a:latin typeface="Times New Roman" pitchFamily="18" charset="0"/>
              <a:ea typeface="新細明體" pitchFamily="-84" charset="-120"/>
            </a:endParaRPr>
          </a:p>
          <a:p>
            <a:pPr algn="l" eaLnBrk="1" hangingPunct="1"/>
            <a:r>
              <a:rPr lang="zh-TW" altLang="en-US" sz="3200" i="1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        </a:t>
            </a:r>
            <a:endParaRPr lang="en-US" altLang="zh-TW" sz="3200" i="1">
              <a:solidFill>
                <a:schemeClr val="tx1"/>
              </a:solidFill>
              <a:latin typeface="Times New Roman" pitchFamily="18" charset="0"/>
              <a:ea typeface="新細明體" pitchFamily="-84" charset="-120"/>
            </a:endParaRPr>
          </a:p>
          <a:p>
            <a:pPr algn="l" eaLnBrk="1" hangingPunct="1"/>
            <a:endParaRPr lang="zh-TW" altLang="en-US" sz="3200" i="1">
              <a:solidFill>
                <a:schemeClr val="tx1"/>
              </a:solidFill>
              <a:latin typeface="Times New Roman" pitchFamily="18" charset="0"/>
              <a:ea typeface="新細明體" pitchFamily="-84" charset="-120"/>
            </a:endParaRPr>
          </a:p>
        </p:txBody>
      </p:sp>
      <p:sp>
        <p:nvSpPr>
          <p:cNvPr id="246788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zh-CN" altLang="en-US" sz="2400" b="0" i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新圣经字典</a:t>
            </a:r>
          </a:p>
          <a:p>
            <a:pPr algn="r" eaLnBrk="1" hangingPunct="1">
              <a:defRPr/>
            </a:pPr>
            <a:endParaRPr lang="en-US" altLang="zh-TW" sz="2400" b="0">
              <a:solidFill>
                <a:schemeClr val="tx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6792" name="Text Box 8"/>
          <p:cNvSpPr txBox="1">
            <a:spLocks noChangeArrowheads="1"/>
          </p:cNvSpPr>
          <p:nvPr/>
        </p:nvSpPr>
        <p:spPr bwMode="auto">
          <a:xfrm>
            <a:off x="304800" y="958850"/>
            <a:ext cx="6858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buFontTx/>
              <a:buAutoNum type="romanUcPeriod"/>
              <a:defRPr/>
            </a:pP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巴勒斯坦小组</a:t>
            </a:r>
            <a:endParaRPr lang="en-US" altLang="zh-TW" sz="360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145413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7772400" cy="762000"/>
          </a:xfrm>
          <a:noFill/>
        </p:spPr>
        <p:txBody>
          <a:bodyPr/>
          <a:lstStyle/>
          <a:p>
            <a:pPr algn="l" eaLnBrk="1" hangingPunct="1"/>
            <a:r>
              <a:rPr lang="zh-TW" altLang="en-US" b="1" u="sng">
                <a:solidFill>
                  <a:schemeClr val="bg1"/>
                </a:solidFill>
                <a:ea typeface="新細明體" pitchFamily="-84" charset="-120"/>
              </a:rPr>
              <a:t>伪经</a:t>
            </a:r>
            <a:endParaRPr lang="en-US" altLang="zh-TW" b="1" u="sng">
              <a:solidFill>
                <a:schemeClr val="bg1"/>
              </a:solidFill>
              <a:ea typeface="新細明體" pitchFamily="-84" charset="-12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2" descr="Scro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486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1" name="Text Box 3"/>
          <p:cNvSpPr txBox="1">
            <a:spLocks noChangeArrowheads="1"/>
          </p:cNvSpPr>
          <p:nvPr/>
        </p:nvSpPr>
        <p:spPr bwMode="auto">
          <a:xfrm>
            <a:off x="304800" y="2606675"/>
            <a:ext cx="685800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zh-TW" altLang="en-US" sz="3200" i="1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	</a:t>
            </a:r>
            <a:r>
              <a:rPr lang="zh-CN" altLang="en-US" sz="3200" b="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         亚里斯底亚书信</a:t>
            </a:r>
          </a:p>
          <a:p>
            <a:pPr algn="l" eaLnBrk="1" hangingPunct="1"/>
            <a:r>
              <a:rPr lang="zh-CN" altLang="en-US" sz="3200" b="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                  西卜林神谕</a:t>
            </a:r>
          </a:p>
          <a:p>
            <a:pPr algn="l" eaLnBrk="1" hangingPunct="1"/>
            <a:r>
              <a:rPr lang="zh-CN" altLang="en-US" sz="3200" b="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                  马加比书</a:t>
            </a:r>
            <a:r>
              <a:rPr lang="en-US" altLang="zh-CN" sz="3200" b="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3</a:t>
            </a:r>
            <a:r>
              <a:rPr lang="zh-CN" altLang="en-US" sz="3200" b="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章 </a:t>
            </a:r>
          </a:p>
          <a:p>
            <a:pPr algn="l" eaLnBrk="1" hangingPunct="1"/>
            <a:r>
              <a:rPr lang="zh-CN" altLang="en-US" sz="3200" b="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                  马加比书</a:t>
            </a:r>
            <a:r>
              <a:rPr lang="en-US" altLang="zh-CN" sz="3200" b="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4</a:t>
            </a:r>
            <a:r>
              <a:rPr lang="zh-CN" altLang="en-US" sz="3200" b="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章</a:t>
            </a:r>
          </a:p>
          <a:p>
            <a:pPr algn="l" eaLnBrk="1" hangingPunct="1"/>
            <a:endParaRPr lang="en-US" altLang="zh-TW" sz="3200" b="0">
              <a:solidFill>
                <a:schemeClr val="tx1"/>
              </a:solidFill>
              <a:latin typeface="Times New Roman" pitchFamily="18" charset="0"/>
              <a:ea typeface="新細明體" pitchFamily="-84" charset="-120"/>
            </a:endParaRPr>
          </a:p>
        </p:txBody>
      </p:sp>
      <p:sp>
        <p:nvSpPr>
          <p:cNvPr id="247812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zh-CN" altLang="en-US" sz="2400" b="0" i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新圣经字典</a:t>
            </a:r>
          </a:p>
          <a:p>
            <a:pPr algn="r" eaLnBrk="1" hangingPunct="1">
              <a:defRPr/>
            </a:pPr>
            <a:endParaRPr lang="zh-CN" altLang="en-US" sz="2400" b="0" i="1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  <a:p>
            <a:pPr algn="r" eaLnBrk="1" hangingPunct="1">
              <a:defRPr/>
            </a:pPr>
            <a:endParaRPr lang="en-US" altLang="zh-TW" sz="2400" b="0">
              <a:solidFill>
                <a:schemeClr val="tx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7813" name="Text Box 5"/>
          <p:cNvSpPr txBox="1">
            <a:spLocks noChangeArrowheads="1"/>
          </p:cNvSpPr>
          <p:nvPr/>
        </p:nvSpPr>
        <p:spPr bwMode="auto">
          <a:xfrm>
            <a:off x="228600" y="1066800"/>
            <a:ext cx="6858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altLang="zh-TW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II. </a:t>
            </a:r>
            <a:r>
              <a:rPr lang="zh-TW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猶太希臘文化的小組</a:t>
            </a:r>
            <a:r>
              <a:rPr lang="zh-CN" altLang="en-US" sz="36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犹太和希腊文化的小组</a:t>
            </a:r>
            <a:endParaRPr lang="en-US" altLang="zh-TW" sz="360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147461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7772400" cy="762000"/>
          </a:xfrm>
        </p:spPr>
        <p:txBody>
          <a:bodyPr/>
          <a:lstStyle/>
          <a:p>
            <a:pPr algn="l" eaLnBrk="1" hangingPunct="1"/>
            <a:r>
              <a:rPr lang="zh-TW" altLang="en-US" b="1" u="sng">
                <a:solidFill>
                  <a:schemeClr val="bg1"/>
                </a:solidFill>
                <a:ea typeface="新細明體" pitchFamily="-84" charset="-120"/>
              </a:rPr>
              <a:t>伪经</a:t>
            </a:r>
            <a:endParaRPr lang="en-US" altLang="zh-TW" b="1" u="sng">
              <a:solidFill>
                <a:schemeClr val="bg1"/>
              </a:solidFill>
              <a:ea typeface="新細明體" pitchFamily="-84" charset="-12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0" y="533400"/>
            <a:ext cx="3810000" cy="1173163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itchFamily="-84" charset="-120"/>
              </a:rPr>
              <a:t>Is Jesus in the DSS?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1600200"/>
            <a:ext cx="4114800" cy="762000"/>
          </a:xfrm>
        </p:spPr>
        <p:txBody>
          <a:bodyPr/>
          <a:lstStyle/>
          <a:p>
            <a:pPr eaLnBrk="1" hangingPunct="1"/>
            <a:r>
              <a:rPr lang="zh-TW" altLang="en-US" sz="4800" b="1">
                <a:ea typeface="新細明體" pitchFamily="-84" charset="-120"/>
              </a:rPr>
              <a:t>什么是答案</a:t>
            </a:r>
            <a:r>
              <a:rPr lang="en-US" altLang="zh-TW" sz="4800" b="1">
                <a:ea typeface="新細明體" pitchFamily="-84" charset="-120"/>
              </a:rPr>
              <a:t>?</a:t>
            </a:r>
          </a:p>
        </p:txBody>
      </p:sp>
      <p:pic>
        <p:nvPicPr>
          <p:cNvPr id="149507" name="Picture 4" descr="DSS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7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182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4" descr="Cave 4 Dead Sea Scrolls"/>
          <p:cNvPicPr>
            <a:picLocks noChangeAspect="1" noChangeArrowheads="1"/>
          </p:cNvPicPr>
          <p:nvPr/>
        </p:nvPicPr>
        <p:blipFill>
          <a:blip r:embed="rId3" cstate="screen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0"/>
            <a:ext cx="9229726" cy="704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6096000"/>
            <a:ext cx="8763000" cy="914400"/>
          </a:xfrm>
          <a:solidFill>
            <a:srgbClr val="663300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TW" sz="3600">
                <a:ea typeface="新細明體" charset="0"/>
                <a:cs typeface="新細明體" charset="0"/>
              </a:rPr>
              <a:t>4</a:t>
            </a:r>
            <a:r>
              <a:rPr lang="zh-TW" altLang="en-US" sz="3600">
                <a:ea typeface="新細明體" charset="0"/>
                <a:cs typeface="新細明體" charset="0"/>
              </a:rPr>
              <a:t>號洞穴帶來許多的書卷</a:t>
            </a:r>
            <a:endParaRPr lang="en-US" altLang="zh-TW" sz="3600">
              <a:ea typeface="新細明體" charset="0"/>
              <a:cs typeface="新細明體" charset="0"/>
            </a:endParaRPr>
          </a:p>
        </p:txBody>
      </p:sp>
      <p:pic>
        <p:nvPicPr>
          <p:cNvPr id="151555" name="Picture 5" descr="Qumran"/>
          <p:cNvPicPr>
            <a:picLocks noChangeAspect="1" noChangeArrowheads="1"/>
          </p:cNvPicPr>
          <p:nvPr/>
        </p:nvPicPr>
        <p:blipFill>
          <a:blip r:embed="rId4" cstate="screen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0"/>
            <a:ext cx="4584700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0" name="Rectangle 6"/>
          <p:cNvSpPr>
            <a:spLocks noRot="1" noChangeArrowheads="1"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zh-CN" altLang="nb-NO" sz="44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苦修派信徒的信仰与特征</a:t>
            </a:r>
            <a:endParaRPr lang="en-US" altLang="zh-TW" sz="44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18792" name="Text Box 8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182</a:t>
            </a: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533400" y="16764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妥拉与虔诚的生活的研究</a:t>
            </a:r>
            <a:endParaRPr lang="en-US" altLang="zh-TW" sz="4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上帝的主权</a:t>
            </a:r>
            <a:endParaRPr lang="en-US" altLang="zh-TW" sz="4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未世的题材</a:t>
            </a:r>
            <a:endParaRPr lang="en-US" altLang="zh-TW" sz="4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TW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共同</a:t>
            </a:r>
            <a:endParaRPr lang="en-US" altLang="zh-TW" sz="4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TW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守律法的主義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endParaRPr lang="en-US" altLang="zh-TW" sz="4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4" descr="ruinsofqumran"/>
          <p:cNvPicPr>
            <a:picLocks noChangeAspect="1" noChangeArrowheads="1"/>
          </p:cNvPicPr>
          <p:nvPr/>
        </p:nvPicPr>
        <p:blipFill>
          <a:blip r:embed="rId3">
            <a:lum brigh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9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457200"/>
            <a:ext cx="6096000" cy="854075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/>
            <a:r>
              <a:rPr lang="en-US" altLang="zh-CN" sz="6000"/>
              <a:t>DSS </a:t>
            </a:r>
            <a:r>
              <a:rPr lang="zh-CN" altLang="en-US" sz="6000">
                <a:ea typeface="SimSun" pitchFamily="2" charset="-122"/>
              </a:rPr>
              <a:t>的重要性</a:t>
            </a:r>
            <a:endParaRPr lang="en-US" altLang="zh-TW" sz="6000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60575"/>
            <a:ext cx="8229600" cy="4525963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zh-TW" b="1">
                <a:ea typeface="新細明體" pitchFamily="-84" charset="-120"/>
              </a:rPr>
              <a:t>1.   </a:t>
            </a:r>
            <a:r>
              <a:rPr lang="en-US" altLang="zh-CN" sz="4000"/>
              <a:t>Qumran </a:t>
            </a:r>
            <a:r>
              <a:rPr lang="zh-TW" altLang="en-US" sz="4000">
                <a:ea typeface="新細明體" pitchFamily="-84" charset="-120"/>
              </a:rPr>
              <a:t>社</a:t>
            </a:r>
            <a:r>
              <a:rPr lang="zh-CN" altLang="en-US" sz="4000">
                <a:ea typeface="SimSun" pitchFamily="2" charset="-122"/>
              </a:rPr>
              <a:t>区研究</a:t>
            </a:r>
            <a:endParaRPr lang="en-US" altLang="zh-TW" sz="4000"/>
          </a:p>
        </p:txBody>
      </p:sp>
      <p:sp>
        <p:nvSpPr>
          <p:cNvPr id="135173" name="Text Box 5"/>
          <p:cNvSpPr txBox="1">
            <a:spLocks noChangeArrowheads="1"/>
          </p:cNvSpPr>
          <p:nvPr/>
        </p:nvSpPr>
        <p:spPr bwMode="auto">
          <a:xfrm>
            <a:off x="8458200" y="762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4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182</a:t>
            </a:r>
            <a:endParaRPr lang="en-US" altLang="zh-TW" sz="2000"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1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2" descr="DSS"/>
          <p:cNvPicPr>
            <a:picLocks noChangeAspect="1" noChangeArrowheads="1"/>
          </p:cNvPicPr>
          <p:nvPr/>
        </p:nvPicPr>
        <p:blipFill>
          <a:blip r:embed="rId3" cstate="screen">
            <a:lum brigh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2156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Osaka" pitchFamily="-84" charset="-128"/>
            </a:endParaRP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52400" y="457200"/>
            <a:ext cx="9296400" cy="990600"/>
          </a:xfrm>
          <a:gradFill rotWithShape="0">
            <a:gsLst>
              <a:gs pos="0">
                <a:schemeClr val="tx2"/>
              </a:gs>
              <a:gs pos="100000">
                <a:srgbClr val="000000">
                  <a:alpha val="3998"/>
                </a:srgb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solidFill>
                  <a:schemeClr val="bg1"/>
                </a:solidFill>
                <a:ea typeface="新細明體" charset="0"/>
                <a:cs typeface="新細明體" charset="0"/>
              </a:rPr>
              <a:t>耶稣与传统</a:t>
            </a:r>
            <a:endParaRPr lang="en-US" altLang="zh-TW" b="1">
              <a:solidFill>
                <a:schemeClr val="bg1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304800" y="1584325"/>
            <a:ext cx="381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altLang="zh-TW" sz="4000" u="sng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Qumran</a:t>
            </a:r>
            <a:endParaRPr lang="en-US" altLang="zh-TW" sz="3200" i="1" u="sng">
              <a:solidFill>
                <a:schemeClr val="bg1"/>
              </a:solidFill>
              <a:latin typeface="Times New Roman" pitchFamily="18" charset="0"/>
              <a:ea typeface="新細明體" pitchFamily="-84" charset="-120"/>
            </a:endParaRP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4572000" y="1584325"/>
            <a:ext cx="4343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zh-TW" altLang="en-US" sz="4000" u="sng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耶穌 马太 </a:t>
            </a:r>
            <a:r>
              <a:rPr lang="en-US" altLang="zh-TW" sz="4000" u="sng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5 </a:t>
            </a:r>
            <a:r>
              <a:rPr lang="zh-TW" altLang="en-US" sz="4000" u="sng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章</a:t>
            </a:r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152400" y="2513013"/>
            <a:ext cx="41910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“[ </a:t>
            </a:r>
            <a:r>
              <a:rPr lang="zh-CN" altLang="en-US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上帝</a:t>
            </a:r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] </a:t>
            </a:r>
            <a:r>
              <a:rPr lang="zh-CN" altLang="en-US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承认恩典契约的全部内容</a:t>
            </a:r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... </a:t>
            </a:r>
            <a:r>
              <a:rPr lang="zh-CN" altLang="en-US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爱所有的光明之子</a:t>
            </a:r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... </a:t>
            </a:r>
            <a:r>
              <a:rPr lang="zh-CN" altLang="en-US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和恨恶所有的黑暗之子</a:t>
            </a:r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..."</a:t>
            </a:r>
          </a:p>
          <a:p>
            <a:pPr algn="l" eaLnBrk="1" hangingPunct="1"/>
            <a:endParaRPr lang="en-US" altLang="zh-CN">
              <a:solidFill>
                <a:schemeClr val="bg1"/>
              </a:solidFill>
              <a:latin typeface="Arial" pitchFamily="34" charset="0"/>
              <a:ea typeface="新細明體" pitchFamily="-84" charset="-120"/>
            </a:endParaRPr>
          </a:p>
          <a:p>
            <a:pPr algn="l" eaLnBrk="1" hangingPunct="1"/>
            <a:endParaRPr lang="en-US" altLang="zh-TW">
              <a:solidFill>
                <a:schemeClr val="bg1"/>
              </a:solidFill>
              <a:latin typeface="Arial" pitchFamily="34" charset="0"/>
              <a:ea typeface="新細明體" pitchFamily="-84" charset="-120"/>
            </a:endParaRPr>
          </a:p>
          <a:p>
            <a:pPr algn="l" eaLnBrk="1" hangingPunct="1"/>
            <a:r>
              <a:rPr lang="zh-TW" altLang="en-US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社</a:t>
            </a:r>
            <a:r>
              <a:rPr lang="zh-CN" altLang="en-US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区的规则</a:t>
            </a:r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(1QS 1:4; cf. 9:21)</a:t>
            </a:r>
            <a:endParaRPr lang="en-US" altLang="zh-TW">
              <a:solidFill>
                <a:schemeClr val="bg1"/>
              </a:solidFill>
              <a:latin typeface="Arial" pitchFamily="34" charset="0"/>
              <a:ea typeface="新細明體" pitchFamily="-84" charset="-120"/>
            </a:endParaRPr>
          </a:p>
          <a:p>
            <a:pPr algn="r" eaLnBrk="1" hangingPunct="1"/>
            <a:endParaRPr lang="en-US" altLang="zh-TW" sz="2400">
              <a:solidFill>
                <a:schemeClr val="bg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4953000" y="2513013"/>
            <a:ext cx="40386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“</a:t>
            </a:r>
            <a:r>
              <a:rPr lang="zh-CN" altLang="en-US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你们听见有话说</a:t>
            </a:r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, `</a:t>
            </a:r>
            <a:r>
              <a:rPr lang="zh-CN" altLang="en-US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当爱你的邻居，恨你的仇敌。‘” </a:t>
            </a:r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(</a:t>
            </a:r>
            <a:r>
              <a:rPr lang="zh-CN" altLang="en-US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马太</a:t>
            </a:r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5:43)</a:t>
            </a:r>
            <a:endParaRPr lang="en-US" altLang="zh-TW">
              <a:solidFill>
                <a:schemeClr val="bg1"/>
              </a:solidFill>
              <a:latin typeface="Arial" pitchFamily="34" charset="0"/>
              <a:ea typeface="新細明體" pitchFamily="-84" charset="-120"/>
            </a:endParaRPr>
          </a:p>
        </p:txBody>
      </p:sp>
      <p:sp>
        <p:nvSpPr>
          <p:cNvPr id="271369" name="Text Box 9"/>
          <p:cNvSpPr txBox="1">
            <a:spLocks noChangeArrowheads="1"/>
          </p:cNvSpPr>
          <p:nvPr/>
        </p:nvSpPr>
        <p:spPr bwMode="auto">
          <a:xfrm>
            <a:off x="4716463" y="4292600"/>
            <a:ext cx="4275137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 “</a:t>
            </a:r>
            <a:r>
              <a:rPr lang="zh-CN" altLang="en-US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只是我告诉你们</a:t>
            </a:r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, `</a:t>
            </a:r>
            <a:r>
              <a:rPr lang="zh-CN" altLang="en-US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要爱你们的仇敌，为那逼迫你们的祷告‘” </a:t>
            </a:r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(</a:t>
            </a:r>
            <a:r>
              <a:rPr lang="zh-CN" altLang="en-US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马太</a:t>
            </a:r>
            <a:r>
              <a:rPr lang="en-US" altLang="zh-CN">
                <a:solidFill>
                  <a:schemeClr val="bg1"/>
                </a:solidFill>
                <a:latin typeface="Arial" pitchFamily="34" charset="0"/>
                <a:ea typeface="新細明體" pitchFamily="-84" charset="-120"/>
              </a:rPr>
              <a:t>5:44)</a:t>
            </a:r>
          </a:p>
          <a:p>
            <a:pPr algn="l" eaLnBrk="1" hangingPunct="1"/>
            <a:endParaRPr lang="en-US" altLang="zh-CN">
              <a:solidFill>
                <a:schemeClr val="bg1"/>
              </a:solidFill>
              <a:latin typeface="Arial" pitchFamily="34" charset="0"/>
              <a:ea typeface="新細明體" pitchFamily="-84" charset="-120"/>
            </a:endParaRPr>
          </a:p>
          <a:p>
            <a:pPr algn="l" eaLnBrk="1" hangingPunct="1"/>
            <a:endParaRPr lang="en-US" altLang="zh-TW">
              <a:solidFill>
                <a:schemeClr val="bg1"/>
              </a:solidFill>
              <a:latin typeface="Arial" pitchFamily="34" charset="0"/>
              <a:ea typeface="新細明體" pitchFamily="-84" charset="-12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7" grpId="0"/>
      <p:bldP spid="271368" grpId="0"/>
      <p:bldP spid="27136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2" descr="ruinsofqumran"/>
          <p:cNvPicPr>
            <a:picLocks noChangeAspect="1" noChangeArrowheads="1"/>
          </p:cNvPicPr>
          <p:nvPr/>
        </p:nvPicPr>
        <p:blipFill>
          <a:blip r:embed="rId3">
            <a:lum brigh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9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250825" y="304800"/>
            <a:ext cx="6073775" cy="93345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/>
            <a:r>
              <a:rPr lang="en-US" altLang="zh-TW" sz="6000"/>
              <a:t>DSS </a:t>
            </a:r>
            <a:r>
              <a:rPr lang="zh-TW" altLang="en-US" sz="6000">
                <a:ea typeface="新細明體" pitchFamily="-84" charset="-120"/>
              </a:rPr>
              <a:t>的重要性</a:t>
            </a:r>
            <a:endParaRPr lang="en-US" altLang="zh-TW" sz="6000"/>
          </a:p>
        </p:txBody>
      </p:sp>
      <p:sp>
        <p:nvSpPr>
          <p:cNvPr id="27341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 typeface="Wingdings" charset="0"/>
              <a:buNone/>
              <a:defRPr/>
            </a:pPr>
            <a:r>
              <a:rPr lang="en-US" altLang="zh-TW" sz="4400" b="1">
                <a:ea typeface="ＭＳ Ｐゴシック" charset="0"/>
              </a:rPr>
              <a:t>Qumran </a:t>
            </a:r>
            <a:r>
              <a:rPr lang="zh-TW" altLang="en-US" sz="4400" b="1">
                <a:ea typeface="新細明體" charset="0"/>
                <a:cs typeface="新細明體" charset="0"/>
              </a:rPr>
              <a:t>社</a:t>
            </a:r>
            <a:r>
              <a:rPr lang="zh-CN" altLang="en-US" sz="4400" b="1">
                <a:ea typeface="SimSun" charset="0"/>
                <a:cs typeface="SimSun" charset="0"/>
              </a:rPr>
              <a:t>区</a:t>
            </a:r>
            <a:r>
              <a:rPr lang="zh-TW" altLang="en-US" sz="4400" b="1">
                <a:ea typeface="新細明體" charset="0"/>
                <a:cs typeface="新細明體" charset="0"/>
              </a:rPr>
              <a:t>的研究</a:t>
            </a:r>
            <a:endParaRPr lang="en-US" altLang="zh-TW" sz="4400" b="1">
              <a:ea typeface="新細明體" charset="0"/>
              <a:cs typeface="新細明體" charset="0"/>
            </a:endParaRPr>
          </a:p>
          <a:p>
            <a:pPr marL="609600" indent="-609600" eaLnBrk="1" hangingPunct="1">
              <a:buFont typeface="Wingdings" charset="0"/>
              <a:buNone/>
              <a:defRPr/>
            </a:pPr>
            <a:r>
              <a:rPr lang="en-US" altLang="zh-TW" sz="4400" b="1">
                <a:ea typeface="新細明體" charset="0"/>
                <a:cs typeface="新細明體" charset="0"/>
              </a:rPr>
              <a:t>2.   </a:t>
            </a:r>
            <a:r>
              <a:rPr lang="zh-CN" altLang="en-US" sz="4400" b="1">
                <a:ea typeface="新細明體" charset="0"/>
                <a:cs typeface="新細明體" charset="0"/>
              </a:rPr>
              <a:t>伪经的研究</a:t>
            </a:r>
            <a:endParaRPr lang="en-US" altLang="zh-TW" sz="4400" b="1">
              <a:ea typeface="新細明體" charset="0"/>
              <a:cs typeface="新細明體" charset="0"/>
            </a:endParaRPr>
          </a:p>
        </p:txBody>
      </p:sp>
      <p:sp>
        <p:nvSpPr>
          <p:cNvPr id="273414" name="Text Box 6"/>
          <p:cNvSpPr txBox="1">
            <a:spLocks noChangeArrowheads="1"/>
          </p:cNvSpPr>
          <p:nvPr/>
        </p:nvSpPr>
        <p:spPr bwMode="auto">
          <a:xfrm>
            <a:off x="8458200" y="762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4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182</a:t>
            </a:r>
            <a:endParaRPr lang="en-US" altLang="zh-TW" sz="2000"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3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2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48400"/>
            <a:ext cx="9144000" cy="533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zh-TW" altLang="en-US">
                <a:ea typeface="新細明體" pitchFamily="-84" charset="-120"/>
              </a:rPr>
              <a:t>四号洞穴  往外看的景色 </a:t>
            </a:r>
            <a:r>
              <a:rPr lang="en-US" altLang="zh-TW">
                <a:ea typeface="新細明體" pitchFamily="-84" charset="-120"/>
              </a:rPr>
              <a:t>(wadi)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zh-TW">
              <a:ea typeface="新細明體" pitchFamily="-84" charset="-12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zh-TW">
              <a:ea typeface="新細明體" pitchFamily="-84" charset="-120"/>
            </a:endParaRPr>
          </a:p>
        </p:txBody>
      </p:sp>
      <p:pic>
        <p:nvPicPr>
          <p:cNvPr id="159746" name="Picture 4" descr="qumranPOVca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925"/>
            <a:ext cx="91440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9" name="Oval 5"/>
          <p:cNvSpPr>
            <a:spLocks noChangeArrowheads="1"/>
          </p:cNvSpPr>
          <p:nvPr/>
        </p:nvSpPr>
        <p:spPr bwMode="auto">
          <a:xfrm>
            <a:off x="2971800" y="2743200"/>
            <a:ext cx="3581400" cy="609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57200" y="16002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altLang="zh-TW" sz="4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3.</a:t>
            </a:r>
            <a:r>
              <a:rPr lang="en-US" altLang="zh-TW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 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希伯来文的研究大大地被推广</a:t>
            </a:r>
            <a:endParaRPr lang="en-US" altLang="zh-TW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29033" name="Text Box 9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182</a:t>
            </a:r>
          </a:p>
        </p:txBody>
      </p:sp>
      <p:sp>
        <p:nvSpPr>
          <p:cNvPr id="129034" name="Rectangle 10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96000" cy="9906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>
              <a:defRPr/>
            </a:pPr>
            <a:r>
              <a:rPr lang="en-US" altLang="zh-TW" sz="6600">
                <a:ea typeface="新細明體" charset="0"/>
                <a:cs typeface="新細明體" charset="0"/>
              </a:rPr>
              <a:t>DSS </a:t>
            </a:r>
            <a:r>
              <a:rPr lang="zh-TW" altLang="en-US" sz="6600">
                <a:ea typeface="新細明體" charset="0"/>
                <a:cs typeface="新細明體" charset="0"/>
              </a:rPr>
              <a:t>的重要性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90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DSC006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524000"/>
          </a:xfrm>
          <a:effectLst>
            <a:outerShdw blurRad="63500" dist="35921" dir="2700000" algn="ctr" rotWithShape="0">
              <a:schemeClr val="tx1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6600">
                <a:ea typeface="SimSun" charset="0"/>
                <a:cs typeface="SimSun" charset="0"/>
              </a:rPr>
              <a:t>从高地观看</a:t>
            </a:r>
            <a:endParaRPr lang="zh-TW" altLang="en-US" sz="6600"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2" descr="Qumra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057400"/>
            <a:ext cx="5029200" cy="457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457200" y="11430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609600" indent="-609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zh-CN" sz="4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Masoretic </a:t>
            </a:r>
            <a:r>
              <a:rPr lang="zh-CN" altLang="en-US" sz="4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更深入研究</a:t>
            </a:r>
            <a:endParaRPr lang="en-US" altLang="zh-TW" sz="44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  <p:sp>
        <p:nvSpPr>
          <p:cNvPr id="174089" name="Text Box 9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182</a:t>
            </a:r>
          </a:p>
        </p:txBody>
      </p:sp>
      <p:sp>
        <p:nvSpPr>
          <p:cNvPr id="174090" name="Rectangle 10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19800" cy="9906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>
              <a:defRPr/>
            </a:pPr>
            <a:r>
              <a:rPr lang="en-US" altLang="zh-TW" sz="6000">
                <a:ea typeface="新細明體" charset="0"/>
                <a:cs typeface="新細明體" charset="0"/>
              </a:rPr>
              <a:t>DSS </a:t>
            </a:r>
            <a:r>
              <a:rPr lang="zh-TW" altLang="en-US" sz="6000">
                <a:ea typeface="新細明體" charset="0"/>
                <a:cs typeface="新細明體" charset="0"/>
              </a:rPr>
              <a:t>的重要性</a:t>
            </a:r>
            <a:endParaRPr lang="en-US" altLang="zh-TW" sz="6000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2" descr="Shrine of the Boo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70866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3" name="Picture 3" descr="Shrine of the Book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58738"/>
            <a:ext cx="4800600" cy="371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4800" y="5913438"/>
            <a:ext cx="8077200" cy="868362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600">
                <a:ea typeface="新細明體" charset="0"/>
                <a:cs typeface="新細明體" charset="0"/>
              </a:rPr>
              <a:t>圣殿的书</a:t>
            </a:r>
            <a:endParaRPr lang="en-US" altLang="zh-TW" sz="3600">
              <a:ea typeface="新細明體" charset="0"/>
              <a:cs typeface="新細明體" charset="0"/>
            </a:endParaRPr>
          </a:p>
        </p:txBody>
      </p:sp>
      <p:pic>
        <p:nvPicPr>
          <p:cNvPr id="179205" name="Picture 5" descr="Qumran0001"/>
          <p:cNvPicPr>
            <a:picLocks noChangeAspect="1" noChangeArrowheads="1"/>
          </p:cNvPicPr>
          <p:nvPr/>
        </p:nvPicPr>
        <p:blipFill>
          <a:blip r:embed="rId5" cstate="screen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657600"/>
            <a:ext cx="342900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457200" y="11430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AutoNum type="arabicPeriod" startAt="5"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证明保守派所确定旧约书卷的日期</a:t>
            </a:r>
            <a:endParaRPr lang="zh-TW" altLang="en-US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SimSun" charset="0"/>
              <a:cs typeface="SimSun" charset="0"/>
            </a:endParaRPr>
          </a:p>
          <a:p>
            <a:pPr marL="609600" indent="-609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endParaRPr lang="en-US" altLang="zh-TW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79208" name="Text Box 8"/>
          <p:cNvSpPr txBox="1">
            <a:spLocks noChangeArrowheads="1"/>
          </p:cNvSpPr>
          <p:nvPr/>
        </p:nvSpPr>
        <p:spPr bwMode="auto">
          <a:xfrm>
            <a:off x="381000" y="3505200"/>
            <a:ext cx="5334000" cy="9461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但以理书何时被写成书卷</a:t>
            </a:r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?</a:t>
            </a:r>
          </a:p>
          <a:p>
            <a:pPr eaLnBrk="1" hangingPunct="1"/>
            <a:endParaRPr lang="en-US" altLang="zh-TW"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  <p:sp>
        <p:nvSpPr>
          <p:cNvPr id="179209" name="Text Box 9"/>
          <p:cNvSpPr txBox="1">
            <a:spLocks noChangeArrowheads="1"/>
          </p:cNvSpPr>
          <p:nvPr/>
        </p:nvSpPr>
        <p:spPr bwMode="auto">
          <a:xfrm>
            <a:off x="3563938" y="4508500"/>
            <a:ext cx="2057400" cy="13731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TW" altLang="en-US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自由主義者公元前 </a:t>
            </a:r>
            <a:r>
              <a:rPr lang="en-US" altLang="zh-TW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164 </a:t>
            </a:r>
          </a:p>
          <a:p>
            <a:pPr eaLnBrk="1" hangingPunct="1"/>
            <a:endParaRPr lang="en-US" altLang="zh-TW"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  <p:sp>
        <p:nvSpPr>
          <p:cNvPr id="179210" name="Text Box 10"/>
          <p:cNvSpPr txBox="1">
            <a:spLocks noChangeArrowheads="1"/>
          </p:cNvSpPr>
          <p:nvPr/>
        </p:nvSpPr>
        <p:spPr bwMode="auto">
          <a:xfrm>
            <a:off x="611188" y="4437063"/>
            <a:ext cx="2743200" cy="137318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TW" altLang="pl-PL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保守派</a:t>
            </a:r>
          </a:p>
          <a:p>
            <a:pPr eaLnBrk="1" hangingPunct="1"/>
            <a:r>
              <a:rPr lang="zh-TW" altLang="pl-PL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公元前  </a:t>
            </a:r>
            <a:r>
              <a:rPr lang="pl-PL" altLang="zh-TW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560</a:t>
            </a:r>
            <a:endParaRPr lang="en-US" altLang="zh-TW"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  <a:p>
            <a:pPr eaLnBrk="1" hangingPunct="1"/>
            <a:endParaRPr lang="en-US" altLang="zh-TW"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  <p:sp>
        <p:nvSpPr>
          <p:cNvPr id="179211" name="Text Box 11"/>
          <p:cNvSpPr txBox="1">
            <a:spLocks noChangeArrowheads="1"/>
          </p:cNvSpPr>
          <p:nvPr/>
        </p:nvSpPr>
        <p:spPr bwMode="auto">
          <a:xfrm>
            <a:off x="5867400" y="4114800"/>
            <a:ext cx="3352800" cy="13731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>
                <a:solidFill>
                  <a:schemeClr val="bg2"/>
                </a:solidFill>
                <a:ea typeface="新細明體" pitchFamily="-84" charset="-120"/>
              </a:rPr>
              <a:t>DSS </a:t>
            </a:r>
            <a:r>
              <a:rPr lang="zh-CN" altLang="en-US">
                <a:solidFill>
                  <a:schemeClr val="bg2"/>
                </a:solidFill>
                <a:ea typeface="新細明體" pitchFamily="-84" charset="-120"/>
              </a:rPr>
              <a:t>但以理书文本约公元前</a:t>
            </a:r>
            <a:r>
              <a:rPr lang="en-US" altLang="zh-CN">
                <a:solidFill>
                  <a:schemeClr val="bg2"/>
                </a:solidFill>
                <a:ea typeface="新細明體" pitchFamily="-84" charset="-120"/>
              </a:rPr>
              <a:t>200-100 </a:t>
            </a:r>
            <a:r>
              <a:rPr lang="zh-CN" altLang="en-US">
                <a:solidFill>
                  <a:schemeClr val="bg2"/>
                </a:solidFill>
                <a:ea typeface="新細明體" pitchFamily="-84" charset="-120"/>
              </a:rPr>
              <a:t>年</a:t>
            </a:r>
          </a:p>
          <a:p>
            <a:pPr eaLnBrk="1" hangingPunct="1"/>
            <a:endParaRPr lang="en-US" altLang="zh-TW">
              <a:solidFill>
                <a:schemeClr val="bg2"/>
              </a:solidFill>
              <a:ea typeface="新細明體" pitchFamily="-84" charset="-120"/>
            </a:endParaRPr>
          </a:p>
        </p:txBody>
      </p:sp>
      <p:sp>
        <p:nvSpPr>
          <p:cNvPr id="179212" name="Text Box 12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183</a:t>
            </a:r>
          </a:p>
        </p:txBody>
      </p:sp>
      <p:sp>
        <p:nvSpPr>
          <p:cNvPr id="179213" name="Rectangle 13"/>
          <p:cNvSpPr>
            <a:spLocks noRot="1" noChangeArrowheads="1"/>
          </p:cNvSpPr>
          <p:nvPr/>
        </p:nvSpPr>
        <p:spPr bwMode="auto">
          <a:xfrm>
            <a:off x="0" y="0"/>
            <a:ext cx="6096000" cy="762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defRPr/>
            </a:pPr>
            <a:r>
              <a:rPr lang="en-US" altLang="zh-TW" sz="44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  <a:cs typeface="ＭＳ Ｐゴシック" charset="0"/>
              </a:rPr>
              <a:t>DSS </a:t>
            </a:r>
            <a:r>
              <a:rPr lang="zh-TW" altLang="en-US" sz="44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新細明體" charset="0"/>
                <a:cs typeface="新細明體" charset="0"/>
              </a:rPr>
              <a:t>的重要性</a:t>
            </a:r>
            <a:endParaRPr lang="en-US" altLang="zh-TW" sz="44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7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8" grpId="0" animBg="1"/>
      <p:bldP spid="179209" grpId="0" animBg="1"/>
      <p:bldP spid="179210" grpId="0" animBg="1"/>
      <p:bldP spid="1792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97075"/>
            <a:ext cx="4718050" cy="669925"/>
          </a:xfrm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zh-TW" sz="2000" b="1">
              <a:ea typeface="新細明體" pitchFamily="-84" charset="-120"/>
            </a:endParaRPr>
          </a:p>
          <a:p>
            <a:pPr marL="533400" indent="-533400" eaLnBrk="1" hangingPunct="1">
              <a:lnSpc>
                <a:spcPct val="80000"/>
              </a:lnSpc>
            </a:pPr>
            <a:r>
              <a:rPr lang="zh-CN" altLang="en-US" sz="1800" b="1">
                <a:ea typeface="SimSun" pitchFamily="2" charset="-122"/>
              </a:rPr>
              <a:t>在 </a:t>
            </a:r>
            <a:r>
              <a:rPr lang="en-US" altLang="zh-CN" sz="1800" b="1">
                <a:ea typeface="SimSun" pitchFamily="2" charset="-122"/>
              </a:rPr>
              <a:t>Masoretic</a:t>
            </a:r>
            <a:r>
              <a:rPr lang="zh-CN" altLang="en-US" sz="1800" b="1">
                <a:ea typeface="SimSun" pitchFamily="2" charset="-122"/>
              </a:rPr>
              <a:t>发现以赛亚的书卷</a:t>
            </a:r>
            <a:endParaRPr lang="zh-TW" altLang="en-US" sz="1800" b="1">
              <a:ea typeface="SimSun" pitchFamily="2" charset="-122"/>
            </a:endParaRPr>
          </a:p>
          <a:p>
            <a:pPr marL="533400" indent="-533400" eaLnBrk="1" hangingPunct="1">
              <a:lnSpc>
                <a:spcPct val="80000"/>
              </a:lnSpc>
            </a:pPr>
            <a:endParaRPr lang="en-US" altLang="zh-TW" sz="2000" b="1">
              <a:ea typeface="新細明體" pitchFamily="-84" charset="-120"/>
            </a:endParaRPr>
          </a:p>
        </p:txBody>
      </p:sp>
      <p:pic>
        <p:nvPicPr>
          <p:cNvPr id="180228" name="Picture 4" descr="psalm-b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95775"/>
            <a:ext cx="76962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1" name="Picture 5" descr="ishscrl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17775"/>
            <a:ext cx="28194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0" y="3422650"/>
            <a:ext cx="3689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zh-CN" alt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在公元</a:t>
            </a:r>
            <a:r>
              <a:rPr lang="en-US" altLang="zh-CN" sz="200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1000</a:t>
            </a:r>
            <a:r>
              <a:rPr lang="zh-CN" alt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年发现</a:t>
            </a:r>
            <a:r>
              <a:rPr lang="zh-TW" alt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的</a:t>
            </a:r>
            <a:r>
              <a:rPr lang="zh-CN" alt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以赛亚书卷</a:t>
            </a:r>
            <a:endParaRPr lang="en-US" altLang="zh-TW" sz="2000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180231" name="Text Box 7"/>
          <p:cNvSpPr txBox="1">
            <a:spLocks noChangeArrowheads="1"/>
          </p:cNvSpPr>
          <p:nvPr/>
        </p:nvSpPr>
        <p:spPr bwMode="auto">
          <a:xfrm>
            <a:off x="0" y="4652963"/>
            <a:ext cx="38433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zh-CN" alt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在公元</a:t>
            </a:r>
            <a:r>
              <a:rPr lang="en-US" altLang="zh-CN" sz="20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200</a:t>
            </a:r>
            <a:r>
              <a:rPr lang="zh-CN" alt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年前发现</a:t>
            </a:r>
            <a:r>
              <a:rPr lang="zh-TW" alt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的</a:t>
            </a:r>
            <a:r>
              <a:rPr lang="zh-CN" alt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以赛亚书卷</a:t>
            </a:r>
            <a:endParaRPr lang="en-US" altLang="zh-TW" sz="2000"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algn="l" eaLnBrk="1" hangingPunct="1"/>
            <a:endParaRPr lang="en-US" altLang="zh-TW" sz="2000"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</p:txBody>
      </p:sp>
      <p:sp>
        <p:nvSpPr>
          <p:cNvPr id="180232" name="Text Box 8"/>
          <p:cNvSpPr txBox="1">
            <a:spLocks noChangeArrowheads="1"/>
          </p:cNvSpPr>
          <p:nvPr/>
        </p:nvSpPr>
        <p:spPr bwMode="auto">
          <a:xfrm>
            <a:off x="4267200" y="3521075"/>
            <a:ext cx="2209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早于</a:t>
            </a:r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1200</a:t>
            </a:r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年</a:t>
            </a:r>
            <a:r>
              <a:rPr lang="en-US" altLang="zh-TW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!</a:t>
            </a:r>
          </a:p>
        </p:txBody>
      </p:sp>
      <p:sp>
        <p:nvSpPr>
          <p:cNvPr id="180233" name="AutoShape 9"/>
          <p:cNvSpPr>
            <a:spLocks/>
          </p:cNvSpPr>
          <p:nvPr/>
        </p:nvSpPr>
        <p:spPr bwMode="auto">
          <a:xfrm>
            <a:off x="3810000" y="3368675"/>
            <a:ext cx="609600" cy="1524000"/>
          </a:xfrm>
          <a:prstGeom prst="rightBrace">
            <a:avLst>
              <a:gd name="adj1" fmla="val 20833"/>
              <a:gd name="adj2" fmla="val 50000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0234" name="Rectangle 10"/>
          <p:cNvSpPr>
            <a:spLocks noChangeArrowheads="1"/>
          </p:cNvSpPr>
          <p:nvPr/>
        </p:nvSpPr>
        <p:spPr bwMode="auto">
          <a:xfrm>
            <a:off x="685800" y="5410200"/>
            <a:ext cx="5257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TW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在</a:t>
            </a: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死海</a:t>
            </a:r>
            <a:r>
              <a:rPr lang="zh-TW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中</a:t>
            </a: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发现以赛亚的书卷</a:t>
            </a:r>
            <a:endParaRPr lang="en-US" altLang="zh-TW" sz="36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80237" name="Rectangle 13"/>
          <p:cNvSpPr>
            <a:spLocks noChangeArrowheads="1"/>
          </p:cNvSpPr>
          <p:nvPr/>
        </p:nvSpPr>
        <p:spPr bwMode="auto">
          <a:xfrm>
            <a:off x="457200" y="11430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609600" indent="-609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旧约的准确度</a:t>
            </a:r>
            <a:endParaRPr lang="en-US" altLang="zh-TW" sz="36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80239" name="Text Box 15"/>
          <p:cNvSpPr txBox="1">
            <a:spLocks noChangeArrowheads="1"/>
          </p:cNvSpPr>
          <p:nvPr/>
        </p:nvSpPr>
        <p:spPr bwMode="auto">
          <a:xfrm>
            <a:off x="8586788" y="762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4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183</a:t>
            </a:r>
          </a:p>
        </p:txBody>
      </p:sp>
      <p:sp>
        <p:nvSpPr>
          <p:cNvPr id="180240" name="Rectangle 16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96000" cy="762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/>
            <a:r>
              <a:rPr lang="en-US" altLang="zh-CN"/>
              <a:t>DSS </a:t>
            </a:r>
            <a:r>
              <a:rPr lang="zh-CN" altLang="en-US">
                <a:ea typeface="SimSun" pitchFamily="2" charset="-122"/>
              </a:rPr>
              <a:t>的重要性</a:t>
            </a:r>
            <a:endParaRPr lang="en-US" altLang="zh-TW"/>
          </a:p>
        </p:txBody>
      </p:sp>
      <p:sp>
        <p:nvSpPr>
          <p:cNvPr id="16" name="TextBox 15"/>
          <p:cNvSpPr txBox="1"/>
          <p:nvPr/>
        </p:nvSpPr>
        <p:spPr>
          <a:xfrm>
            <a:off x="6934200" y="2530475"/>
            <a:ext cx="1752600" cy="3108325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这以赛亚书卷</a:t>
            </a:r>
            <a:endParaRPr lang="zh-TW" altLang="en-US"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eaLnBrk="1" hangingPunct="1"/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与公元</a:t>
            </a:r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1000</a:t>
            </a:r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年和现代翻译符合百分之</a:t>
            </a:r>
            <a:r>
              <a:rPr lang="en-US" altLang="zh-CN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99</a:t>
            </a:r>
            <a:r>
              <a:rPr lang="en-US" altLang="ja-JP" b="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.</a:t>
            </a:r>
            <a:endParaRPr lang="en-US" altLang="en-US" b="0"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1" grpId="0"/>
      <p:bldP spid="180232" grpId="0"/>
      <p:bldP spid="180233" grpId="0" animBg="1"/>
      <p:bldP spid="180234" grpId="0" build="p"/>
      <p:bldP spid="16" grpId="0" animBg="1"/>
      <p:bldP spid="16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2" descr="Qimr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7086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2514600" y="4292600"/>
            <a:ext cx="6629400" cy="22891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93688" indent="-293688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altLang="zh-CN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律法的果效” </a:t>
            </a:r>
            <a:r>
              <a:rPr lang="en-US" altLang="zh-CN" sz="36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(Abegg 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的翻译表示</a:t>
            </a:r>
            <a:r>
              <a:rPr lang="en-US" altLang="zh-CN" sz="36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, 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依据犹太拉比的法律信仰在于行为得蒙救赎</a:t>
            </a:r>
            <a:r>
              <a:rPr lang="en-US" altLang="zh-CN" sz="36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, 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保罗在加拉太书持反对的意见。</a:t>
            </a:r>
            <a:r>
              <a:rPr lang="en-US" altLang="zh-CN" sz="36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)</a:t>
            </a:r>
            <a:endParaRPr lang="en-US" altLang="zh-TW" sz="3600"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</p:txBody>
      </p:sp>
      <p:sp>
        <p:nvSpPr>
          <p:cNvPr id="181256" name="Text Box 8"/>
          <p:cNvSpPr txBox="1">
            <a:spLocks noChangeArrowheads="1"/>
          </p:cNvSpPr>
          <p:nvPr/>
        </p:nvSpPr>
        <p:spPr bwMode="auto">
          <a:xfrm>
            <a:off x="3059113" y="3500438"/>
            <a:ext cx="5754687" cy="57943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32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MIQSAT MA’ASE HA-TORAH</a:t>
            </a:r>
          </a:p>
        </p:txBody>
      </p:sp>
      <p:sp>
        <p:nvSpPr>
          <p:cNvPr id="181258" name="Rectangle 10"/>
          <p:cNvSpPr>
            <a:spLocks noChangeArrowheads="1"/>
          </p:cNvSpPr>
          <p:nvPr/>
        </p:nvSpPr>
        <p:spPr bwMode="auto">
          <a:xfrm>
            <a:off x="0" y="836613"/>
            <a:ext cx="9318625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609600" indent="-609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 MMT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表示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,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保罗的反对者教导救恩是守律法律才是真正的子民。</a:t>
            </a:r>
            <a:endParaRPr lang="en-US" altLang="zh-TW" sz="18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altLang="zh-TW" sz="18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  <p:sp>
        <p:nvSpPr>
          <p:cNvPr id="181261" name="Text Box 13"/>
          <p:cNvSpPr txBox="1">
            <a:spLocks noChangeArrowheads="1"/>
          </p:cNvSpPr>
          <p:nvPr/>
        </p:nvSpPr>
        <p:spPr bwMode="auto">
          <a:xfrm>
            <a:off x="8458200" y="762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4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183</a:t>
            </a:r>
          </a:p>
        </p:txBody>
      </p:sp>
      <p:sp>
        <p:nvSpPr>
          <p:cNvPr id="181262" name="Rectangle 14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96000" cy="762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/>
            <a:r>
              <a:rPr lang="en-US" altLang="zh-CN"/>
              <a:t>DSS </a:t>
            </a:r>
            <a:r>
              <a:rPr lang="zh-CN" altLang="en-US">
                <a:ea typeface="SimSun" pitchFamily="2" charset="-122"/>
              </a:rPr>
              <a:t>的</a:t>
            </a:r>
            <a:r>
              <a:rPr lang="zh-TW" altLang="en-US">
                <a:ea typeface="新細明體" pitchFamily="-84" charset="-120"/>
              </a:rPr>
              <a:t>重要性</a:t>
            </a:r>
            <a:endParaRPr lang="en-US" altLang="zh-TW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529" name="Picture 2" descr="DSS"/>
          <p:cNvPicPr>
            <a:picLocks noChangeAspect="1" noChangeArrowheads="1"/>
          </p:cNvPicPr>
          <p:nvPr/>
        </p:nvPicPr>
        <p:blipFill>
          <a:blip r:embed="rId3" cstate="screen">
            <a:lum brigh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4648200" y="0"/>
            <a:ext cx="4572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2156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defRPr/>
            </a:pPr>
            <a:endParaRPr lang="zh-CN" altLang="en-US" sz="2400" b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aramond" charset="0"/>
              <a:ea typeface="ＭＳ Ｐゴシック"/>
            </a:endParaRPr>
          </a:p>
        </p:txBody>
      </p:sp>
      <p:sp>
        <p:nvSpPr>
          <p:cNvPr id="2242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  <a:gradFill rotWithShape="0">
            <a:gsLst>
              <a:gs pos="0">
                <a:schemeClr val="tx2"/>
              </a:gs>
              <a:gs pos="100000">
                <a:srgbClr val="000000">
                  <a:alpha val="3998"/>
                </a:srgb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</a:rPr>
              <a:t>保罗对比律法主义</a:t>
            </a:r>
            <a:r>
              <a:rPr lang="en-US" altLang="zh-CN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34532" name="Text Box 5"/>
          <p:cNvSpPr txBox="1">
            <a:spLocks noChangeArrowheads="1"/>
          </p:cNvSpPr>
          <p:nvPr/>
        </p:nvSpPr>
        <p:spPr bwMode="auto">
          <a:xfrm>
            <a:off x="304800" y="973138"/>
            <a:ext cx="38100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l" eaLnBrk="1" hangingPunct="1"/>
            <a:r>
              <a:rPr lang="zh-CN" altLang="en-US" sz="3200" b="0" u="sng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律法主义</a:t>
            </a:r>
            <a:endParaRPr lang="zh-CN" altLang="en-US" sz="2400" b="0" i="1" u="sng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34533" name="Text Box 6"/>
          <p:cNvSpPr txBox="1">
            <a:spLocks noChangeArrowheads="1"/>
          </p:cNvSpPr>
          <p:nvPr/>
        </p:nvSpPr>
        <p:spPr bwMode="auto">
          <a:xfrm>
            <a:off x="4876800" y="973138"/>
            <a:ext cx="43434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l" eaLnBrk="1" hangingPunct="1"/>
            <a:r>
              <a:rPr lang="zh-CN" altLang="en-US" sz="3200" b="0" u="sng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保罗</a:t>
            </a:r>
            <a:endParaRPr lang="zh-CN" altLang="en-US" sz="2400" b="0" i="1" u="sng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304800" y="1674813"/>
            <a:ext cx="4038600" cy="47894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l" eaLnBrk="1" hangingPunct="1"/>
            <a:r>
              <a:rPr lang="zh-CN" altLang="en-US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“凡行公义的在耶和华那里为自己积蓄生命</a:t>
            </a:r>
            <a:r>
              <a:rPr lang="en-US" altLang="zh-CN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</a:p>
          <a:p>
            <a:pPr algn="r" eaLnBrk="1" hangingPunct="1"/>
            <a:r>
              <a:rPr lang="zh-CN" altLang="en-US" sz="2800" b="0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所罗门的诗篇</a:t>
            </a:r>
            <a:br>
              <a:rPr lang="en-US" altLang="zh-CN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约公元前</a:t>
            </a:r>
            <a:r>
              <a:rPr lang="en-US" altLang="zh-CN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50</a:t>
            </a:r>
            <a:r>
              <a:rPr lang="zh-CN" altLang="en-US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年</a:t>
            </a:r>
            <a:r>
              <a:rPr lang="en-US" altLang="zh-CN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algn="r" eaLnBrk="1" hangingPunct="1"/>
            <a:endParaRPr lang="en-US" altLang="zh-CN" sz="2800" b="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r>
              <a:rPr lang="en-US" altLang="zh-CN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如论如何，神迹终将向那些靠行为得救的人在合宜的时间显现 。</a:t>
            </a:r>
            <a:r>
              <a:rPr lang="en-US" altLang="zh-CN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</a:p>
          <a:p>
            <a:pPr algn="l" eaLnBrk="1" hangingPunct="1"/>
            <a:endParaRPr lang="en-US" altLang="zh-CN" sz="2800" b="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r" eaLnBrk="1" hangingPunct="1"/>
            <a:r>
              <a:rPr lang="zh-CN" altLang="en-US" sz="2800" b="0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巴录</a:t>
            </a:r>
            <a:r>
              <a:rPr lang="en-US" altLang="zh-CN" sz="2800" b="0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zh-CN" altLang="en-US" sz="2800" b="0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书</a:t>
            </a:r>
          </a:p>
          <a:p>
            <a:pPr algn="r" eaLnBrk="1" hangingPunct="1"/>
            <a:r>
              <a:rPr lang="en-US" altLang="zh-CN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约公元</a:t>
            </a:r>
            <a:r>
              <a:rPr lang="en-US" altLang="zh-CN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100</a:t>
            </a:r>
            <a:r>
              <a:rPr lang="zh-CN" altLang="en-US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年</a:t>
            </a:r>
            <a:r>
              <a:rPr lang="en-US" altLang="zh-CN" sz="2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4876800" y="1676400"/>
            <a:ext cx="4267200" cy="38687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l" eaLnBrk="1" hangingPunct="1"/>
            <a:r>
              <a:rPr lang="zh-CN" altLang="en-US" sz="32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3200" b="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但如今，神的义在律法以外已经显明出来，有律法和先知为证，就是神的义，因信耶稣基督加给一切相信的人，并没有分别</a:t>
            </a:r>
            <a:r>
              <a:rPr lang="en-US" altLang="zh-CN" sz="32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” </a:t>
            </a:r>
          </a:p>
          <a:p>
            <a:pPr algn="l" eaLnBrk="1" hangingPunct="1"/>
            <a:endParaRPr lang="en-US" altLang="zh-CN" sz="3200" b="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r" eaLnBrk="1" hangingPunct="1"/>
            <a:r>
              <a:rPr lang="en-US" altLang="zh-CN" sz="24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4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罗</a:t>
            </a:r>
            <a:r>
              <a:rPr lang="en-US" altLang="zh-CN" sz="24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3:21-22)</a:t>
            </a:r>
          </a:p>
        </p:txBody>
      </p:sp>
      <p:sp>
        <p:nvSpPr>
          <p:cNvPr id="534536" name="Text Box 4"/>
          <p:cNvSpPr txBox="1">
            <a:spLocks noChangeArrowheads="1"/>
          </p:cNvSpPr>
          <p:nvPr/>
        </p:nvSpPr>
        <p:spPr bwMode="auto">
          <a:xfrm>
            <a:off x="8269288" y="95250"/>
            <a:ext cx="8667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r>
              <a:rPr lang="en-US" altLang="zh-CN" sz="2400">
                <a:solidFill>
                  <a:srgbClr val="FFFFFF"/>
                </a:solidFill>
                <a:latin typeface="Arial" charset="0"/>
                <a:cs typeface="Arial" charset="0"/>
              </a:rPr>
              <a:t>154k</a:t>
            </a:r>
            <a:endParaRPr lang="en-US" altLang="zh-CN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7822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7" grpId="0"/>
      <p:bldP spid="27136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234" name="Picture 2" descr="DSS"/>
          <p:cNvPicPr>
            <a:picLocks noChangeAspect="1" noChangeArrowheads="1"/>
          </p:cNvPicPr>
          <p:nvPr/>
        </p:nvPicPr>
        <p:blipFill>
          <a:blip r:embed="rId3" cstate="screen">
            <a:lum bright="-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4648200" y="0"/>
            <a:ext cx="4572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2156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defRPr/>
            </a:pPr>
            <a:endParaRPr lang="en-US" sz="2400" b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保罗对比律法主义 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304800" y="973138"/>
            <a:ext cx="3810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914400" indent="-914400" algn="l">
              <a:defRPr/>
            </a:pPr>
            <a:r>
              <a:rPr lang="zh-CN" altLang="en-US" sz="3200" b="0" u="sng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律法主义</a:t>
            </a: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4876800" y="973138"/>
            <a:ext cx="4343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914400" indent="-914400" algn="l">
              <a:defRPr/>
            </a:pPr>
            <a:r>
              <a:rPr lang="zh-CN" altLang="en-US" sz="3200" b="0" u="sng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保罗</a:t>
            </a:r>
            <a:endParaRPr lang="en-US" sz="3200" b="0" u="sng" dirty="0">
              <a:solidFill>
                <a:srgbClr val="FFFFFF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304800" y="1674813"/>
            <a:ext cx="40386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zh-CN" altLang="en-US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“凡行公义的在耶和华那里为自己积蓄生命</a:t>
            </a:r>
            <a:r>
              <a:rPr lang="en-US" altLang="zh-CN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”</a:t>
            </a:r>
          </a:p>
          <a:p>
            <a:pPr algn="r" eaLnBrk="1" hangingPunct="1"/>
            <a:r>
              <a:rPr lang="zh-CN" altLang="en-US" b="0" i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所罗门的诗篇</a:t>
            </a:r>
            <a:br>
              <a:rPr lang="en-US" altLang="zh-CN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altLang="zh-CN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</a:t>
            </a:r>
            <a:r>
              <a:rPr lang="zh-CN" altLang="en-US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约公元前</a:t>
            </a:r>
            <a:r>
              <a:rPr lang="en-US" altLang="zh-CN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50</a:t>
            </a:r>
            <a:r>
              <a:rPr lang="zh-CN" altLang="en-US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年</a:t>
            </a:r>
            <a:r>
              <a:rPr lang="en-US" altLang="zh-CN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)</a:t>
            </a:r>
          </a:p>
          <a:p>
            <a:pPr algn="r" eaLnBrk="1" hangingPunct="1"/>
            <a:endParaRPr lang="en-US" altLang="zh-CN" b="0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l" eaLnBrk="1" hangingPunct="1"/>
            <a:r>
              <a:rPr lang="en-US" altLang="zh-CN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“</a:t>
            </a:r>
            <a:r>
              <a:rPr lang="zh-CN" altLang="en-US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如论如何，神迹终将向那些靠行为得救的人在合宜的时间显现 。</a:t>
            </a:r>
            <a:r>
              <a:rPr lang="en-US" altLang="zh-CN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”</a:t>
            </a:r>
          </a:p>
          <a:p>
            <a:pPr algn="l" eaLnBrk="1" hangingPunct="1"/>
            <a:endParaRPr lang="en-US" altLang="zh-CN" b="0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r" eaLnBrk="1" hangingPunct="1"/>
            <a:r>
              <a:rPr lang="zh-CN" altLang="en-US" b="0" i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巴录</a:t>
            </a:r>
            <a:r>
              <a:rPr lang="en-US" altLang="zh-CN" b="0" i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</a:t>
            </a:r>
            <a:r>
              <a:rPr lang="zh-CN" altLang="en-US" b="0" i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书</a:t>
            </a:r>
          </a:p>
          <a:p>
            <a:pPr algn="r" eaLnBrk="1" hangingPunct="1"/>
            <a:r>
              <a:rPr lang="en-US" altLang="zh-CN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</a:t>
            </a:r>
            <a:r>
              <a:rPr lang="zh-CN" altLang="en-US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约公元</a:t>
            </a:r>
            <a:r>
              <a:rPr lang="en-US" altLang="zh-CN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100</a:t>
            </a:r>
            <a:r>
              <a:rPr lang="zh-CN" altLang="en-US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年</a:t>
            </a:r>
            <a:r>
              <a:rPr lang="en-US" altLang="zh-CN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4876800" y="1676400"/>
            <a:ext cx="4267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zh-CN" altLang="en-US" b="0" dirty="0">
                <a:solidFill>
                  <a:schemeClr val="bg1"/>
                </a:solidFill>
                <a:latin typeface="+mj-lt"/>
              </a:rPr>
              <a:t>“我只想问你们这一点：你们接受了圣灵，是</a:t>
            </a:r>
            <a:r>
              <a:rPr lang="zh-CN" altLang="en-US" b="0" dirty="0">
                <a:solidFill>
                  <a:srgbClr val="FFFF00"/>
                </a:solidFill>
                <a:latin typeface="+mj-lt"/>
              </a:rPr>
              <a:t>靠着行律法</a:t>
            </a:r>
            <a:r>
              <a:rPr lang="zh-CN" altLang="en-US" b="0" dirty="0">
                <a:solidFill>
                  <a:schemeClr val="bg1"/>
                </a:solidFill>
                <a:latin typeface="+mj-lt"/>
              </a:rPr>
              <a:t>，还是因为信所听见的福音呢？”</a:t>
            </a:r>
            <a:endParaRPr lang="en-SG" altLang="zh-CN" b="0" dirty="0">
              <a:solidFill>
                <a:schemeClr val="bg1"/>
              </a:solidFill>
              <a:latin typeface="+mj-lt"/>
            </a:endParaRPr>
          </a:p>
          <a:p>
            <a:pPr algn="l">
              <a:defRPr/>
            </a:pPr>
            <a:endParaRPr lang="en-SG" altLang="zh-CN" b="0" dirty="0">
              <a:solidFill>
                <a:schemeClr val="bg1"/>
              </a:solidFill>
              <a:latin typeface="+mj-lt"/>
            </a:endParaRPr>
          </a:p>
          <a:p>
            <a:pPr algn="l">
              <a:defRPr/>
            </a:pPr>
            <a:r>
              <a:rPr lang="en-SG" b="0" dirty="0">
                <a:solidFill>
                  <a:schemeClr val="bg1"/>
                </a:solidFill>
                <a:latin typeface="+mj-lt"/>
                <a:ea typeface="ＭＳ Ｐゴシック" charset="-128"/>
                <a:cs typeface="arial" panose="020B0604020202020204" pitchFamily="34" charset="0"/>
              </a:rPr>
              <a:t>	</a:t>
            </a:r>
            <a:r>
              <a:rPr lang="en-US" b="0" dirty="0">
                <a:solidFill>
                  <a:schemeClr val="bg1"/>
                </a:solidFill>
                <a:latin typeface="+mj-lt"/>
                <a:ea typeface="ＭＳ Ｐゴシック" charset="-128"/>
                <a:cs typeface="arial" panose="020B0604020202020204" pitchFamily="34" charset="0"/>
              </a:rPr>
              <a:t>(</a:t>
            </a:r>
            <a:r>
              <a:rPr lang="zh-CN" altLang="en-US" b="0" dirty="0">
                <a:solidFill>
                  <a:schemeClr val="bg1"/>
                </a:solidFill>
                <a:latin typeface="+mj-lt"/>
                <a:ea typeface="ＭＳ Ｐゴシック" charset="-128"/>
                <a:cs typeface="arial" panose="020B0604020202020204" pitchFamily="34" charset="0"/>
              </a:rPr>
              <a:t>加拉太书</a:t>
            </a:r>
            <a:r>
              <a:rPr lang="en-US" b="0" dirty="0">
                <a:solidFill>
                  <a:schemeClr val="bg1"/>
                </a:solidFill>
                <a:latin typeface="+mj-lt"/>
                <a:ea typeface="ＭＳ Ｐゴシック" charset="-128"/>
                <a:cs typeface="arial" panose="020B0604020202020204" pitchFamily="34" charset="0"/>
              </a:rPr>
              <a:t> 3:2 </a:t>
            </a:r>
            <a:r>
              <a:rPr lang="en-US" altLang="zh-CN" b="0" dirty="0">
                <a:solidFill>
                  <a:schemeClr val="bg1"/>
                </a:solidFill>
                <a:latin typeface="+mj-lt"/>
                <a:ea typeface="ＭＳ Ｐゴシック" charset="-128"/>
                <a:cs typeface="arial" panose="020B0604020202020204" pitchFamily="34" charset="0"/>
              </a:rPr>
              <a:t>CNV</a:t>
            </a:r>
            <a:r>
              <a:rPr lang="en-US" b="0" dirty="0">
                <a:solidFill>
                  <a:schemeClr val="bg1"/>
                </a:solidFill>
                <a:latin typeface="+mj-lt"/>
                <a:ea typeface="ＭＳ Ｐゴシック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35241" name="Text Box 4"/>
          <p:cNvSpPr txBox="1">
            <a:spLocks noChangeArrowheads="1"/>
          </p:cNvSpPr>
          <p:nvPr/>
        </p:nvSpPr>
        <p:spPr bwMode="auto">
          <a:xfrm>
            <a:off x="8269288" y="95250"/>
            <a:ext cx="866775" cy="463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154k</a:t>
            </a:r>
            <a:endParaRPr lang="en-US" sz="24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102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4" descr="Mt"/>
          <p:cNvPicPr>
            <a:picLocks noChangeAspect="1" noChangeArrowheads="1"/>
          </p:cNvPicPr>
          <p:nvPr/>
        </p:nvPicPr>
        <p:blipFill>
          <a:blip r:embed="rId3" cstate="screen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79388" y="260350"/>
            <a:ext cx="8763000" cy="1143000"/>
          </a:xfrm>
        </p:spPr>
        <p:txBody>
          <a:bodyPr/>
          <a:lstStyle/>
          <a:p>
            <a:pPr eaLnBrk="1" hangingPunct="1"/>
            <a:br>
              <a:rPr lang="en-US" altLang="zh-TW" sz="5400">
                <a:ea typeface="新細明體" pitchFamily="-84" charset="-120"/>
              </a:rPr>
            </a:br>
            <a:r>
              <a:rPr lang="zh-CN" altLang="en-US">
                <a:ea typeface="SimSun" pitchFamily="2" charset="-122"/>
              </a:rPr>
              <a:t>约翰是在哪里长大</a:t>
            </a:r>
            <a:r>
              <a:rPr lang="en-US" altLang="zh-CN">
                <a:ea typeface="SimSun" pitchFamily="2" charset="-122"/>
              </a:rPr>
              <a:t>?</a:t>
            </a:r>
            <a:endParaRPr lang="en-US" altLang="zh-TW">
              <a:ea typeface="SimSun" pitchFamily="2" charset="-122"/>
            </a:endParaRP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5805488"/>
            <a:ext cx="4876800" cy="90805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endParaRPr lang="en-US" altLang="zh-TW" sz="2800" b="1">
              <a:solidFill>
                <a:schemeClr val="bg2"/>
              </a:solidFill>
              <a:effectLst/>
              <a:ea typeface="新細明體" pitchFamily="-84" charset="-120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altLang="zh-CN" sz="2800" b="1"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</a:rPr>
              <a:t>The Wilderness of Zin  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</a:rPr>
              <a:t>旷野</a:t>
            </a:r>
            <a:endParaRPr lang="en-US" altLang="zh-TW" sz="2800" b="1"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4067175" y="2276475"/>
            <a:ext cx="481488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4000" b="0"/>
              <a:t>NIV </a:t>
            </a:r>
            <a:r>
              <a:rPr lang="zh-CN" altLang="en-US" sz="4000" b="0">
                <a:ea typeface="SimSun" pitchFamily="2" charset="-122"/>
              </a:rPr>
              <a:t>路加</a:t>
            </a:r>
            <a:r>
              <a:rPr lang="en-US" altLang="zh-CN" sz="4000" b="0">
                <a:ea typeface="SimSun" pitchFamily="2" charset="-122"/>
              </a:rPr>
              <a:t>1:80</a:t>
            </a:r>
            <a:r>
              <a:rPr lang="zh-CN" altLang="en-US" sz="4000" b="0">
                <a:ea typeface="SimSun" pitchFamily="2" charset="-122"/>
              </a:rPr>
              <a:t>「那孩子渐渐长大，心灵强壮，住在旷野，直到他显明在以色列人面前的日子。」</a:t>
            </a:r>
            <a:endParaRPr lang="en-US" altLang="zh-TW" sz="4000" b="0">
              <a:ea typeface="SimSun" pitchFamily="2" charset="-122"/>
            </a:endParaRPr>
          </a:p>
        </p:txBody>
      </p: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20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86400" y="1663700"/>
            <a:ext cx="3657600" cy="1993900"/>
          </a:xfrm>
        </p:spPr>
        <p:txBody>
          <a:bodyPr/>
          <a:lstStyle/>
          <a:p>
            <a:pPr eaLnBrk="1" hangingPunct="1"/>
            <a:r>
              <a:rPr lang="zh-CN" altLang="en-US" sz="4800" b="1">
                <a:ea typeface="SimSun" pitchFamily="2" charset="-122"/>
              </a:rPr>
              <a:t>约翰在何处得到洗礼与悔改的观念呢</a:t>
            </a:r>
            <a:r>
              <a:rPr lang="en-US" altLang="zh-CN" sz="4800" b="1">
                <a:ea typeface="SimSun" pitchFamily="2" charset="-122"/>
              </a:rPr>
              <a:t>?</a:t>
            </a:r>
            <a:endParaRPr lang="en-US" altLang="zh-TW" sz="4800" b="1">
              <a:ea typeface="SimSun" pitchFamily="2" charset="-122"/>
            </a:endParaRPr>
          </a:p>
        </p:txBody>
      </p:sp>
      <p:sp>
        <p:nvSpPr>
          <p:cNvPr id="148485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5486400" y="274638"/>
            <a:ext cx="3657600" cy="11731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>
                <a:ea typeface="SimSun" charset="0"/>
                <a:cs typeface="SimSun" charset="0"/>
              </a:rPr>
              <a:t>施洗约翰</a:t>
            </a:r>
            <a:endParaRPr lang="en-US" altLang="zh-TW" sz="6000">
              <a:ea typeface="SimSun" charset="0"/>
              <a:cs typeface="SimSun" charset="0"/>
            </a:endParaRPr>
          </a:p>
        </p:txBody>
      </p:sp>
      <p:sp>
        <p:nvSpPr>
          <p:cNvPr id="172035" name="Text Box 6"/>
          <p:cNvSpPr txBox="1">
            <a:spLocks noChangeArrowheads="1"/>
          </p:cNvSpPr>
          <p:nvPr/>
        </p:nvSpPr>
        <p:spPr bwMode="auto">
          <a:xfrm>
            <a:off x="8397875" y="84138"/>
            <a:ext cx="565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184</a:t>
            </a:r>
          </a:p>
        </p:txBody>
      </p:sp>
      <p:pic>
        <p:nvPicPr>
          <p:cNvPr id="172036" name="Picture 8" descr="JohnRob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2" descr="Scrib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333375"/>
            <a:ext cx="7772400" cy="990600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zh-CN" altLang="en-US" sz="4800">
                <a:solidFill>
                  <a:schemeClr val="bg1"/>
                </a:solidFill>
                <a:ea typeface="新細明體" pitchFamily="-84" charset="-120"/>
              </a:rPr>
              <a:t>苦修派信徒爱上帝的话语</a:t>
            </a:r>
            <a:endParaRPr lang="en-US" altLang="zh-TW" sz="4800">
              <a:solidFill>
                <a:schemeClr val="bg1"/>
              </a:solidFill>
              <a:ea typeface="新細明體" pitchFamily="-84" charset="-12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3" descr="baptiz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4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0" name="Picture 4" descr="High Priest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88" y="0"/>
            <a:ext cx="29019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5486400" y="0"/>
            <a:ext cx="3657600" cy="1173163"/>
          </a:xfrm>
        </p:spPr>
        <p:txBody>
          <a:bodyPr/>
          <a:lstStyle/>
          <a:p>
            <a:pPr eaLnBrk="1" hangingPunct="1"/>
            <a:br>
              <a:rPr lang="en-US" altLang="zh-TW" sz="3200">
                <a:ea typeface="新細明體" pitchFamily="-84" charset="-120"/>
              </a:rPr>
            </a:br>
            <a:r>
              <a:rPr lang="zh-TW" altLang="en-US" sz="4800">
                <a:ea typeface="新細明體" pitchFamily="-84" charset="-120"/>
              </a:rPr>
              <a:t>施洗约翰</a:t>
            </a:r>
          </a:p>
        </p:txBody>
      </p:sp>
      <p:pic>
        <p:nvPicPr>
          <p:cNvPr id="176132" name="Picture 7" descr="High Priest000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9588"/>
            <a:ext cx="6629400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3" name="Text Box 8"/>
          <p:cNvSpPr txBox="1">
            <a:spLocks noChangeArrowheads="1"/>
          </p:cNvSpPr>
          <p:nvPr/>
        </p:nvSpPr>
        <p:spPr bwMode="auto">
          <a:xfrm>
            <a:off x="8397875" y="84138"/>
            <a:ext cx="565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altLang="zh-TW" sz="2000">
                <a:solidFill>
                  <a:schemeClr val="tx1"/>
                </a:solidFill>
                <a:latin typeface="Times New Roman" pitchFamily="18" charset="0"/>
                <a:ea typeface="新細明體" pitchFamily="-84" charset="-120"/>
              </a:rPr>
              <a:t>184</a:t>
            </a:r>
          </a:p>
        </p:txBody>
      </p:sp>
      <p:sp>
        <p:nvSpPr>
          <p:cNvPr id="147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86400" y="1412875"/>
            <a:ext cx="3657600" cy="1993900"/>
          </a:xfrm>
        </p:spPr>
        <p:txBody>
          <a:bodyPr/>
          <a:lstStyle/>
          <a:p>
            <a:pPr eaLnBrk="1" hangingPunct="1"/>
            <a:r>
              <a:rPr lang="zh-CN" altLang="en-US" sz="3600" b="1">
                <a:ea typeface="新細明體" pitchFamily="-84" charset="-120"/>
              </a:rPr>
              <a:t>约翰在何处得到洗礼与悔改的观念呢</a:t>
            </a:r>
            <a:r>
              <a:rPr lang="en-US" altLang="zh-CN" sz="3600" b="1">
                <a:ea typeface="新細明體" pitchFamily="-84" charset="-120"/>
              </a:rPr>
              <a:t>?</a:t>
            </a:r>
          </a:p>
          <a:p>
            <a:pPr eaLnBrk="1" hangingPunct="1"/>
            <a:endParaRPr lang="en-US" altLang="zh-CN" sz="3600" b="1">
              <a:ea typeface="新細明體" pitchFamily="-84" charset="-120"/>
            </a:endParaRPr>
          </a:p>
          <a:p>
            <a:pPr eaLnBrk="1" hangingPunct="1"/>
            <a:endParaRPr lang="en-US" altLang="zh-TW" sz="3600" b="1">
              <a:ea typeface="新細明體" pitchFamily="-84" charset="-120"/>
            </a:endParaRPr>
          </a:p>
          <a:p>
            <a:pPr eaLnBrk="1" hangingPunct="1"/>
            <a:endParaRPr lang="en-US" altLang="zh-TW" sz="2000" b="1">
              <a:ea typeface="新細明體" pitchFamily="-84" charset="-12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292725" y="333375"/>
            <a:ext cx="3352800" cy="1143000"/>
          </a:xfrm>
        </p:spPr>
        <p:txBody>
          <a:bodyPr/>
          <a:lstStyle/>
          <a:p>
            <a:pPr eaLnBrk="1" hangingPunct="1"/>
            <a:r>
              <a:rPr lang="zh-CN" altLang="en-US" sz="4000">
                <a:ea typeface="SimSun" pitchFamily="2" charset="-122"/>
              </a:rPr>
              <a:t>在地球上最低的地点</a:t>
            </a:r>
            <a:r>
              <a:rPr lang="en-US" altLang="zh-CN" sz="4000">
                <a:ea typeface="SimSun" pitchFamily="2" charset="-122"/>
              </a:rPr>
              <a:t>(-394 </a:t>
            </a:r>
            <a:r>
              <a:rPr lang="zh-CN" altLang="en-US" sz="4000">
                <a:ea typeface="SimSun" pitchFamily="2" charset="-122"/>
              </a:rPr>
              <a:t>公尺 </a:t>
            </a:r>
            <a:r>
              <a:rPr lang="en-US" altLang="zh-TW" sz="4000">
                <a:ea typeface="SimSun" pitchFamily="2" charset="-122"/>
              </a:rPr>
              <a:t>)</a:t>
            </a:r>
            <a:r>
              <a:rPr lang="zh-CN" altLang="en-US" sz="4000">
                <a:ea typeface="SimSun" pitchFamily="2" charset="-122"/>
              </a:rPr>
              <a:t>。</a:t>
            </a:r>
            <a:r>
              <a:rPr lang="zh-TW" altLang="en-US">
                <a:ea typeface="新細明體" pitchFamily="-84" charset="-120"/>
              </a:rPr>
              <a:t> </a:t>
            </a:r>
            <a:endParaRPr lang="en-US" altLang="zh-TW">
              <a:ea typeface="新細明體" pitchFamily="-84" charset="-120"/>
            </a:endParaRPr>
          </a:p>
        </p:txBody>
      </p:sp>
      <p:pic>
        <p:nvPicPr>
          <p:cNvPr id="53250" name="Picture 4" descr="N&amp;Ssectionsofdeads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749" name="Rectangle 5"/>
          <p:cNvSpPr>
            <a:spLocks noChangeArrowheads="1"/>
          </p:cNvSpPr>
          <p:nvPr/>
        </p:nvSpPr>
        <p:spPr bwMode="auto">
          <a:xfrm>
            <a:off x="5334000" y="2565400"/>
            <a:ext cx="38100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每一年平均雨量约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3-4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英吋</a:t>
            </a:r>
            <a:r>
              <a:rPr lang="en-US" altLang="zh-TW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, 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现在分为三 个部分</a:t>
            </a:r>
          </a:p>
          <a:p>
            <a:pPr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从公元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1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世纪最高的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20 m,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自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1975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下降</a:t>
            </a:r>
            <a:r>
              <a:rPr lang="zh-TW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約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12 m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。</a:t>
            </a:r>
            <a:br>
              <a:rPr lang="zh-TW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</a:b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以色列由钾造成肥料 每年收益十亿美元</a:t>
            </a:r>
            <a:endParaRPr lang="zh-TW" alt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4" descr="essenebaptistry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4488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260350"/>
            <a:ext cx="8229600" cy="715963"/>
          </a:xfrm>
          <a:solidFill>
            <a:srgbClr val="0033CC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800">
                <a:ea typeface="新細明體" charset="0"/>
                <a:cs typeface="新細明體" charset="0"/>
              </a:rPr>
              <a:t>苦修派的信徒与约翰和耶稣</a:t>
            </a:r>
            <a:endParaRPr lang="en-US" altLang="zh-CN" sz="4800">
              <a:ea typeface="新細明體" charset="0"/>
              <a:cs typeface="新細明體" charset="0"/>
            </a:endParaRP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4572000" y="2060575"/>
            <a:ext cx="4876800" cy="4525963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批评圣殿的领袖</a:t>
            </a:r>
          </a:p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反对的圣殿税</a:t>
            </a:r>
          </a:p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禁止离婚与再婚</a:t>
            </a:r>
          </a:p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属灵的献祭</a:t>
            </a:r>
          </a:p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将神的子民看作属灵的圣殿</a:t>
            </a:r>
            <a:endParaRPr lang="en-US" altLang="zh-CN" sz="36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41320" name="WordArt 8"/>
          <p:cNvSpPr>
            <a:spLocks noChangeArrowheads="1" noChangeShapeType="1" noTextEdit="1"/>
          </p:cNvSpPr>
          <p:nvPr/>
        </p:nvSpPr>
        <p:spPr bwMode="auto">
          <a:xfrm>
            <a:off x="468313" y="1196975"/>
            <a:ext cx="35052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GB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bg2">
                      <a:alpha val="79999"/>
                    </a:schemeClr>
                  </a:outerShdw>
                </a:effectLst>
                <a:latin typeface="Impact"/>
              </a:rPr>
              <a:t>Essenes &amp; John</a:t>
            </a:r>
          </a:p>
        </p:txBody>
      </p:sp>
      <p:sp>
        <p:nvSpPr>
          <p:cNvPr id="141321" name="WordArt 9"/>
          <p:cNvSpPr>
            <a:spLocks noChangeArrowheads="1" noChangeShapeType="1" noTextEdit="1"/>
          </p:cNvSpPr>
          <p:nvPr/>
        </p:nvSpPr>
        <p:spPr bwMode="auto">
          <a:xfrm>
            <a:off x="5003800" y="1125538"/>
            <a:ext cx="35052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GB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bg2">
                      <a:alpha val="79999"/>
                    </a:schemeClr>
                  </a:outerShdw>
                </a:effectLst>
                <a:latin typeface="Impact"/>
              </a:rPr>
              <a:t>Essenes &amp; Jesus</a:t>
            </a:r>
          </a:p>
        </p:txBody>
      </p:sp>
      <p:sp>
        <p:nvSpPr>
          <p:cNvPr id="141322" name="Text Box 10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20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184</a:t>
            </a:r>
          </a:p>
        </p:txBody>
      </p:sp>
      <p:sp>
        <p:nvSpPr>
          <p:cNvPr id="141323" name="Rectangle 11"/>
          <p:cNvSpPr>
            <a:spLocks noChangeArrowheads="1"/>
          </p:cNvSpPr>
          <p:nvPr/>
        </p:nvSpPr>
        <p:spPr bwMode="auto">
          <a:xfrm>
            <a:off x="0" y="2060575"/>
            <a:ext cx="4495800" cy="4525963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以赛亚的呼吁</a:t>
            </a:r>
            <a:r>
              <a:rPr lang="en-US" altLang="zh-CN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40:3</a:t>
            </a:r>
          </a:p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称为悔改</a:t>
            </a:r>
            <a:r>
              <a:rPr lang="en-US" altLang="zh-CN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&amp; </a:t>
            </a: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洗礼</a:t>
            </a:r>
          </a:p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上帝被期望的临近王国</a:t>
            </a:r>
          </a:p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水、圣灵</a:t>
            </a:r>
            <a:r>
              <a:rPr lang="en-US" altLang="zh-CN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,  </a:t>
            </a: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火</a:t>
            </a:r>
          </a:p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奇妙的饮食</a:t>
            </a:r>
          </a:p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SimSun" charset="0"/>
                <a:cs typeface="SimSun" charset="0"/>
              </a:rPr>
              <a:t>批评的宗教领袖</a:t>
            </a:r>
            <a:endParaRPr lang="en-US" altLang="zh-CN" sz="36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13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1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1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1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1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1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4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0" grpId="0" animBg="1"/>
      <p:bldP spid="141321" grpId="0" animBg="1"/>
      <p:bldP spid="141323" grpId="0" build="p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48431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itchFamily="-84" charset="-120"/>
              </a:rPr>
              <a:t>Black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zh-TW" altLang="en-US">
              <a:ea typeface="新細明體" pitchFamily="-84" charset="-12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zh-CN" alt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旧约全书背景链接地址</a:t>
            </a:r>
            <a:r>
              <a:rPr lang="zh-CN" altLang="en-US" sz="28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3600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22036809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 descr="vineyar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20638"/>
            <a:ext cx="10896600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5445125"/>
            <a:ext cx="8229600" cy="808038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ea typeface="SimSun" charset="0"/>
                <a:cs typeface="SimSun" charset="0"/>
              </a:rPr>
              <a:t>从新鲜水源绿洲旁所</a:t>
            </a:r>
            <a:r>
              <a:rPr lang="zh-TW" altLang="en-US" sz="4000">
                <a:ea typeface="SimSun" charset="0"/>
                <a:cs typeface="SimSun" charset="0"/>
              </a:rPr>
              <a:t>栽</a:t>
            </a:r>
            <a:r>
              <a:rPr lang="zh-CN" altLang="en-US" sz="4000">
                <a:ea typeface="SimSun" charset="0"/>
                <a:cs typeface="SimSun" charset="0"/>
              </a:rPr>
              <a:t>种的农作物</a:t>
            </a:r>
            <a:endParaRPr lang="zh-TW" altLang="en-US" sz="4000"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ChangeArrowheads="1"/>
          </p:cNvSpPr>
          <p:nvPr/>
        </p:nvSpPr>
        <p:spPr bwMode="auto">
          <a:xfrm>
            <a:off x="4594225" y="3222625"/>
            <a:ext cx="184150" cy="6413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zh-TW" altLang="en-US" sz="3600" b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pitchFamily="-84" charset="-120"/>
            </a:endParaRPr>
          </a:p>
        </p:txBody>
      </p:sp>
      <p:pic>
        <p:nvPicPr>
          <p:cNvPr id="57346" name="Picture 3" descr="Dead Se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676400"/>
            <a:ext cx="7096125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6" name="Picture 4" descr="Dead Se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2286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17" name="Rectangle 5"/>
          <p:cNvSpPr>
            <a:spLocks noRot="1" noChangeArrowheads="1"/>
          </p:cNvSpPr>
          <p:nvPr/>
        </p:nvSpPr>
        <p:spPr bwMode="auto">
          <a:xfrm>
            <a:off x="5486400" y="808038"/>
            <a:ext cx="39624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TW" sz="4400"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-84" charset="-120"/>
              </a:rPr>
              <a:t>The Salt Sea</a:t>
            </a:r>
          </a:p>
        </p:txBody>
      </p:sp>
      <p:pic>
        <p:nvPicPr>
          <p:cNvPr id="320518" name="Picture 6" descr="En Ged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1050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9" name="Picture 7" descr="nah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0"/>
            <a:ext cx="4973637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20" name="Rectangle 8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4038600" cy="715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>
                <a:ea typeface="新細明體" charset="0"/>
                <a:cs typeface="新細明體" charset="0"/>
              </a:rPr>
              <a:t>En Gedi</a:t>
            </a:r>
            <a:br>
              <a:rPr lang="en-US" altLang="zh-TW">
                <a:ea typeface="新細明體" charset="0"/>
                <a:cs typeface="新細明體" charset="0"/>
              </a:rPr>
            </a:br>
            <a:r>
              <a:rPr lang="zh-CN" altLang="en-US">
                <a:ea typeface="SimSun" charset="0"/>
                <a:cs typeface="SimSun" charset="0"/>
              </a:rPr>
              <a:t>安基地</a:t>
            </a:r>
            <a:endParaRPr lang="zh-TW" altLang="en-US"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0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0" grpId="0"/>
    </p:bldLst>
  </p:timing>
</p:sld>
</file>

<file path=ppt/theme/theme1.xml><?xml version="1.0" encoding="utf-8"?>
<a:theme xmlns:a="http://schemas.openxmlformats.org/drawingml/2006/main" name="14 Literary 2 - Dead Sea Scrolls">
  <a:themeElements>
    <a:clrScheme name="14 Literary 2 - Dead Sea Scrolls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14 Literary 2 - Dead Sea Scrolls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14 Literary 2 - Dead Sea Scrolls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 Literary 2 - Dead Sea Scrolls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2004:Templates:Presentations:Designs:Blank Presentation</Template>
  <TotalTime>3269</TotalTime>
  <Words>2362</Words>
  <Application>Microsoft Macintosh PowerPoint</Application>
  <PresentationFormat>On-screen Show (4:3)</PresentationFormat>
  <Paragraphs>407</Paragraphs>
  <Slides>72</Slides>
  <Notes>72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72</vt:i4>
      </vt:variant>
    </vt:vector>
  </HeadingPairs>
  <TitlesOfParts>
    <vt:vector size="88" baseType="lpstr">
      <vt:lpstr>SimHei</vt:lpstr>
      <vt:lpstr>SimSun</vt:lpstr>
      <vt:lpstr>Arial</vt:lpstr>
      <vt:lpstr>Arial</vt:lpstr>
      <vt:lpstr>Book Antiqua</vt:lpstr>
      <vt:lpstr>Garamond</vt:lpstr>
      <vt:lpstr>Impact</vt:lpstr>
      <vt:lpstr>Times</vt:lpstr>
      <vt:lpstr>Times New Roman</vt:lpstr>
      <vt:lpstr>Wingdings</vt:lpstr>
      <vt:lpstr>14 Literary 2 - Dead Sea Scrolls</vt:lpstr>
      <vt:lpstr>Blank Presentation</vt:lpstr>
      <vt:lpstr>Default Design</vt:lpstr>
      <vt:lpstr>21_Default Design</vt:lpstr>
      <vt:lpstr>2_Blank Presentation</vt:lpstr>
      <vt:lpstr>3_Blank Presentation</vt:lpstr>
      <vt:lpstr>死海古卷</vt:lpstr>
      <vt:lpstr>死海的位置</vt:lpstr>
      <vt:lpstr>南北的高度分隔</vt:lpstr>
      <vt:lpstr>耶稣受洗之地</vt:lpstr>
      <vt:lpstr>约旦纵谷</vt:lpstr>
      <vt:lpstr>从高地观看</vt:lpstr>
      <vt:lpstr>在地球上最低的地点(-394 公尺 )。 </vt:lpstr>
      <vt:lpstr>从新鲜水源绿洲旁所栽种的农作物</vt:lpstr>
      <vt:lpstr>En Gedi 安基地</vt:lpstr>
      <vt:lpstr>盐海的渡假胜地?</vt:lpstr>
      <vt:lpstr>在地球上含盐最高之地</vt:lpstr>
      <vt:lpstr>我也很享受!</vt:lpstr>
      <vt:lpstr>死海泥浆</vt:lpstr>
      <vt:lpstr>Rick, Randall, Tim 雷克，琅迪，丁丁</vt:lpstr>
      <vt:lpstr>有一些麻麻的感觉，但对皮肤很好!</vt:lpstr>
      <vt:lpstr>非常的愉快?</vt:lpstr>
      <vt:lpstr>死海纸卷的历史</vt:lpstr>
      <vt:lpstr>死海纸卷的历史</vt:lpstr>
      <vt:lpstr>Tough Work!</vt:lpstr>
      <vt:lpstr>Near Impossible Work</vt:lpstr>
      <vt:lpstr>纸卷的鑑定</vt:lpstr>
      <vt:lpstr>Strugnells之 團隊</vt:lpstr>
      <vt:lpstr>曾經是如此慢長的工作...</vt:lpstr>
      <vt:lpstr>Hershel Shanks在酒吧中的報怨?</vt:lpstr>
      <vt:lpstr>什麼事發生在Strugnell身上呢?</vt:lpstr>
      <vt:lpstr>福音派DSS 学者</vt:lpstr>
      <vt:lpstr>MMT</vt:lpstr>
      <vt:lpstr>重印Shank之有爭議性的</vt:lpstr>
      <vt:lpstr>Qumran 废墟</vt:lpstr>
      <vt:lpstr>Qumran 小区的公共地图</vt:lpstr>
      <vt:lpstr>在Qumran发现的</vt:lpstr>
      <vt:lpstr>Qumran 的小区</vt:lpstr>
      <vt:lpstr>誰是苦修派的信徒呢?</vt:lpstr>
      <vt:lpstr>誰是苦修派信徒?</vt:lpstr>
      <vt:lpstr>誰是苦修派信徒?</vt:lpstr>
      <vt:lpstr>为什么苦修信徒派形成了?</vt:lpstr>
      <vt:lpstr>彼得与腐败的祭司在作战, 但那苦修派的信徒呢...?</vt:lpstr>
      <vt:lpstr>苦修派的信徒們选择退隐...</vt:lpstr>
      <vt:lpstr>为什么苦修派的信徒會形成呢?</vt:lpstr>
      <vt:lpstr>居住在Qumran的其它看法</vt:lpstr>
      <vt:lpstr>Debate Continues: Others Doubt the Essene Theory</vt:lpstr>
      <vt:lpstr>什麼樣的紙卷被發現了呢?</vt:lpstr>
      <vt:lpstr>铜纸卷</vt:lpstr>
      <vt:lpstr>What Scrolls were Found? 什麼樣的紙卷被發現了呢?</vt:lpstr>
      <vt:lpstr>許多紙卷缺少的部份</vt:lpstr>
      <vt:lpstr>但许多是清楚地可以閱读的!</vt:lpstr>
      <vt:lpstr>纸卷的内容</vt:lpstr>
      <vt:lpstr>书卷的内容</vt:lpstr>
      <vt:lpstr>书卷的内容</vt:lpstr>
      <vt:lpstr>伪经</vt:lpstr>
      <vt:lpstr>伪经 </vt:lpstr>
      <vt:lpstr>伪经</vt:lpstr>
      <vt:lpstr>伪经</vt:lpstr>
      <vt:lpstr>Is Jesus in the DSS?</vt:lpstr>
      <vt:lpstr>4號洞穴帶來許多的書卷</vt:lpstr>
      <vt:lpstr>DSS 的重要性</vt:lpstr>
      <vt:lpstr>耶稣与传统</vt:lpstr>
      <vt:lpstr>DSS 的重要性</vt:lpstr>
      <vt:lpstr>DSS 的重要性</vt:lpstr>
      <vt:lpstr>DSS 的重要性</vt:lpstr>
      <vt:lpstr>圣殿的书</vt:lpstr>
      <vt:lpstr>DSS 的重要性</vt:lpstr>
      <vt:lpstr>DSS 的重要性</vt:lpstr>
      <vt:lpstr>保罗对比律法主义 </vt:lpstr>
      <vt:lpstr>保罗对比律法主义 </vt:lpstr>
      <vt:lpstr> 约翰是在哪里长大?</vt:lpstr>
      <vt:lpstr>施洗约翰</vt:lpstr>
      <vt:lpstr>苦修派信徒爱上帝的话语</vt:lpstr>
      <vt:lpstr> 施洗约翰</vt:lpstr>
      <vt:lpstr>苦修派的信徒与约翰和耶稣</vt:lpstr>
      <vt:lpstr>Black</vt:lpstr>
      <vt:lpstr>旧约全书背景链接地址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Rick Griffith</dc:creator>
  <cp:lastModifiedBy>Rick Griffith</cp:lastModifiedBy>
  <cp:revision>460</cp:revision>
  <dcterms:created xsi:type="dcterms:W3CDTF">2003-04-27T23:31:54Z</dcterms:created>
  <dcterms:modified xsi:type="dcterms:W3CDTF">2019-11-15T12:31:59Z</dcterms:modified>
</cp:coreProperties>
</file>