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1" r:id="rId3"/>
    <p:sldMasterId id="2147483649" r:id="rId4"/>
    <p:sldMasterId id="2147483793" r:id="rId5"/>
    <p:sldMasterId id="2147483795" r:id="rId6"/>
    <p:sldMasterId id="2147483797" r:id="rId7"/>
    <p:sldMasterId id="2147484123" r:id="rId8"/>
    <p:sldMasterId id="2147484370" r:id="rId9"/>
    <p:sldMasterId id="2147484382" r:id="rId10"/>
    <p:sldMasterId id="2147484394" r:id="rId11"/>
    <p:sldMasterId id="2147484418" r:id="rId12"/>
    <p:sldMasterId id="2147484431" r:id="rId13"/>
  </p:sldMasterIdLst>
  <p:notesMasterIdLst>
    <p:notesMasterId r:id="rId86"/>
  </p:notesMasterIdLst>
  <p:sldIdLst>
    <p:sldId id="345" r:id="rId14"/>
    <p:sldId id="346" r:id="rId15"/>
    <p:sldId id="262" r:id="rId16"/>
    <p:sldId id="348" r:id="rId17"/>
    <p:sldId id="265" r:id="rId18"/>
    <p:sldId id="264" r:id="rId19"/>
    <p:sldId id="349" r:id="rId20"/>
    <p:sldId id="350" r:id="rId21"/>
    <p:sldId id="351" r:id="rId22"/>
    <p:sldId id="352" r:id="rId23"/>
    <p:sldId id="258" r:id="rId24"/>
    <p:sldId id="284" r:id="rId25"/>
    <p:sldId id="311" r:id="rId26"/>
    <p:sldId id="340" r:id="rId27"/>
    <p:sldId id="337" r:id="rId28"/>
    <p:sldId id="338" r:id="rId29"/>
    <p:sldId id="339" r:id="rId30"/>
    <p:sldId id="336" r:id="rId31"/>
    <p:sldId id="269" r:id="rId32"/>
    <p:sldId id="267" r:id="rId33"/>
    <p:sldId id="268" r:id="rId34"/>
    <p:sldId id="273" r:id="rId35"/>
    <p:sldId id="274" r:id="rId36"/>
    <p:sldId id="275" r:id="rId37"/>
    <p:sldId id="272" r:id="rId38"/>
    <p:sldId id="271" r:id="rId39"/>
    <p:sldId id="270" r:id="rId40"/>
    <p:sldId id="281" r:id="rId41"/>
    <p:sldId id="292" r:id="rId42"/>
    <p:sldId id="276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3" r:id="rId51"/>
    <p:sldId id="294" r:id="rId52"/>
    <p:sldId id="308" r:id="rId53"/>
    <p:sldId id="329" r:id="rId54"/>
    <p:sldId id="318" r:id="rId55"/>
    <p:sldId id="319" r:id="rId56"/>
    <p:sldId id="302" r:id="rId57"/>
    <p:sldId id="341" r:id="rId58"/>
    <p:sldId id="342" r:id="rId59"/>
    <p:sldId id="307" r:id="rId60"/>
    <p:sldId id="330" r:id="rId61"/>
    <p:sldId id="331" r:id="rId62"/>
    <p:sldId id="332" r:id="rId63"/>
    <p:sldId id="333" r:id="rId64"/>
    <p:sldId id="320" r:id="rId65"/>
    <p:sldId id="321" r:id="rId66"/>
    <p:sldId id="344" r:id="rId67"/>
    <p:sldId id="322" r:id="rId68"/>
    <p:sldId id="343" r:id="rId69"/>
    <p:sldId id="325" r:id="rId70"/>
    <p:sldId id="327" r:id="rId71"/>
    <p:sldId id="358" r:id="rId72"/>
    <p:sldId id="363" r:id="rId73"/>
    <p:sldId id="364" r:id="rId74"/>
    <p:sldId id="365" r:id="rId75"/>
    <p:sldId id="366" r:id="rId76"/>
    <p:sldId id="334" r:id="rId77"/>
    <p:sldId id="335" r:id="rId78"/>
    <p:sldId id="354" r:id="rId79"/>
    <p:sldId id="313" r:id="rId80"/>
    <p:sldId id="353" r:id="rId81"/>
    <p:sldId id="315" r:id="rId82"/>
    <p:sldId id="316" r:id="rId83"/>
    <p:sldId id="356" r:id="rId84"/>
    <p:sldId id="357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4FF"/>
    <a:srgbClr val="FFCC66"/>
    <a:srgbClr val="FFFF00"/>
    <a:srgbClr val="FFFF66"/>
    <a:srgbClr val="003704"/>
    <a:srgbClr val="9999FF"/>
    <a:srgbClr val="66FFFF"/>
    <a:srgbClr val="00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theme" Target="theme/theme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presProps" Target="presProp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DE1051-3C58-4BF2-977A-AD80193BA9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484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28" charset="0"/>
        <a:ea typeface="MS PGothic" pitchFamily="34" charset="-128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28" charset="0"/>
        <a:ea typeface="Geneva" pitchFamily="-108" charset="-128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28" charset="0"/>
        <a:ea typeface="Geneva" pitchFamily="-108" charset="-128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28" charset="0"/>
        <a:ea typeface="Geneva" pitchFamily="-108" charset="-128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28" charset="0"/>
        <a:ea typeface="Geneva" pitchFamily="-108" charset="-128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9C75A2AF-86F1-4827-BE26-8D897D51C64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23AE538-8636-DD48-AF9F-D051D84A442D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r" eaLnBrk="1" hangingPunct="1"/>
            <a:fld id="{B75B04AC-0502-FA4D-9EA0-0ED9EA440CF6}" type="slidenum">
              <a:rPr lang="en-US" sz="1200"/>
              <a:pPr algn="r" eaLnBrk="1" hangingPunct="1"/>
              <a:t>61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426CFBC-B5ED-BC48-896A-C95C08B76A1F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r" eaLnBrk="1" hangingPunct="1"/>
            <a:fld id="{8CED0EB6-A24F-6045-B2BD-F6CE2A368F28}" type="slidenum">
              <a:rPr lang="en-US" sz="1200"/>
              <a:pPr algn="r" eaLnBrk="1" hangingPunct="1"/>
              <a:t>62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3F9AA70-3C72-8840-A92C-F79B129E11FD}" type="slidenum">
              <a:rPr lang="en-US" sz="1200">
                <a:latin typeface="Times New Roman" charset="0"/>
              </a:rPr>
              <a:pPr eaLnBrk="1" hangingPunct="1"/>
              <a:t>63</a:t>
            </a:fld>
            <a:endParaRPr lang="en-US" sz="1200">
              <a:latin typeface="Times New Roman" charset="0"/>
            </a:endParaRPr>
          </a:p>
        </p:txBody>
      </p:sp>
      <p:sp>
        <p:nvSpPr>
          <p:cNvPr id="17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71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B97BDE63-70BF-47D9-960E-865B3E4B01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CBC69024-FA6C-4EE0-8216-3EED6F14F02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FCE7E97C-BEE4-42A6-899E-CB25DB7372B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1FEF8117-E553-4A43-B051-D2C8D695271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E2DB334-91C9-459B-8D4B-A338936788D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81963001-0CD4-4FEE-84C3-9C7D7C8C92C7}" type="slidenum">
              <a:rPr lang="en-US" altLang="en-US" sz="1200"/>
              <a:pPr eaLnBrk="1" hangingPunct="1"/>
              <a:t>58</a:t>
            </a:fld>
            <a:endParaRPr lang="en-US" alt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 New Roman" pitchFamily="18" charset="0"/>
                <a:cs typeface="Geneva" charset="0"/>
              </a:rPr>
              <a:t>http://gallery.euroweb.hu/art/g/gelder/esther.jpg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E1051-3C58-4BF2-977A-AD80193BA97D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032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2C05966-8BC7-4A41-A144-F8F80DDED20D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D8B7F-E5FC-42AE-999B-0DC1E957C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94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A3FE4-DC5A-41EC-9303-1798F2A99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2316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B87D7-902B-044D-AE86-75D9CF8222F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590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F6815-3528-6C4E-A027-7093DBAE11F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312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99780-6A98-3748-A095-E234B3E2F9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053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361C2-B97F-3C4C-9E36-25AD55CA27B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336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31AD-B6DA-9A42-BDE6-CF9BF285C1E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57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5BEDF-694C-1B4C-AE0C-09A45AE811D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36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DD853D6E-8A8B-9A46-BE80-94416A0E4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147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509EC9D4-4351-3745-A246-67DE76D7F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18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5162F572-006B-1846-A3FD-2B62F2CC1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11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B7D62302-66E0-074C-97BD-6B89C1E38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4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50DDC-8ADD-4DC2-AC2D-A3A17F31F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7350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98E4458E-4203-2743-AA85-594ADADAD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143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B37938E3-01D4-9748-AD30-11DFFEDED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57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DD572649-966A-C44A-91E8-103E34662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839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E87A0644-7237-C141-BB9F-35F2902E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008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E8B17569-E328-3F42-9E22-EE8F96F68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7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5F5DAAEA-E17C-3743-90C8-867737EEB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4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Narrow" charset="0"/>
              </a:defRPr>
            </a:lvl1pPr>
          </a:lstStyle>
          <a:p>
            <a:pPr>
              <a:defRPr/>
            </a:pPr>
            <a:fld id="{F5A22D8E-52BF-A149-A456-080F60781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34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28" charset="0"/>
                <a:ea typeface="+mn-ea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85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A5F85-B820-4F09-847F-027E8EF5BC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4398007"/>
      </p:ext>
    </p:extLst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7908C-8A83-4A42-8743-1A6F43E7AB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7272709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A4C5F-6965-4AC7-BB22-CDD485AAD2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1926894"/>
      </p:ext>
    </p:extLst>
  </p:cSld>
  <p:clrMapOvr>
    <a:masterClrMapping/>
  </p:clrMapOvr>
  <p:transition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12269-DF97-4130-B3E7-75D1A187193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4373389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10940-035E-456E-B9B6-421B1DBAF0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1168460"/>
      </p:ext>
    </p:extLst>
  </p:cSld>
  <p:clrMapOvr>
    <a:masterClrMapping/>
  </p:clrMapOvr>
  <p:transition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E4AA1-6775-4C0F-9F75-270D63CD6A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2577576"/>
      </p:ext>
    </p:extLst>
  </p:cSld>
  <p:clrMapOvr>
    <a:masterClrMapping/>
  </p:clrMapOvr>
  <p:transition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EA74F-8A14-4985-8745-B6D1B2517D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3053099"/>
      </p:ext>
    </p:extLst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755DB-3C0A-493D-85D3-E4C0917BC4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5557016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02AFF-99DA-4B4A-8A25-DB4FABB7D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5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C8EF3-6D61-4EEE-BBCB-035EB921484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7399005"/>
      </p:ext>
    </p:extLst>
  </p:cSld>
  <p:clrMapOvr>
    <a:masterClrMapping/>
  </p:clrMapOvr>
  <p:transition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160AC-9401-4284-8DFD-C32B97839D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9076623"/>
      </p:ext>
    </p:extLst>
  </p:cSld>
  <p:clrMapOvr>
    <a:masterClrMapping/>
  </p:clrMapOvr>
  <p:transition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1081F-BAEE-410D-A279-414BE844DB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3968705"/>
      </p:ext>
    </p:extLst>
  </p:cSld>
  <p:clrMapOvr>
    <a:masterClrMapping/>
  </p:clrMapOvr>
  <p:transition>
    <p:blind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28" charset="0"/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1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F0FE2-AC0D-4B08-8458-F796A5C17B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622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D5004-F5C0-475F-8F49-96464B5445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924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5F4FD-AD03-4543-9B41-DACB5EA37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0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1872F-09E1-419B-848E-158612EE4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387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B9BB4-D898-44A9-BAC7-62BA217231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933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DC30D-44F2-42F4-8BF2-BB0E614B0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185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D2F09-6982-4990-8E90-560155F9B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38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0958B-FBCD-418E-9706-85F9B883F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01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210EA4-6F39-4145-9D64-2771F210A1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540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9F7EB-358C-4F98-A66D-EC387F712C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57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B13DB-B387-4EBC-ACA0-5B008C80B5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121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65C2C-C5C8-4CF3-BDB4-D0396AC12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55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7478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8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28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78F3A5-5722-4FD2-B547-2D4AAE7FB2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34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67BA-1784-445A-BCDF-7CD435C62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236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1A450-706C-4710-B27B-A6C6FA093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467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AB15F-1A60-49DD-A424-30C5C1312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095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DCE5F-1D8A-4063-AE01-C4B0AA7A3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849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E4221-18DF-44FC-84FC-7B6649632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1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58CBC-C6D8-4DA9-B676-17CADDDBC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02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D5451-812E-45B2-AF51-07ADBD100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01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3D702-DA6D-454D-98EB-E19B18962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96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5788E-C7F7-4D98-9C71-3B887D20B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276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B4A39-BE0B-496B-A3B5-4D5AD7B61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747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4B02E-7122-44A0-8926-BD966BB30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21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0ED66-22E8-4A2B-B8DA-D7C549571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425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279E5C1-B8D1-4391-BAE5-A9E24D6C6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274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-10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11CB857-486E-4973-A450-85FB4A2B0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362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132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88133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08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DFE3F57F-38C1-4773-A6A9-AA78F901D24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8868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478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8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28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68B5-6C09-4851-8BFC-4718E60C7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97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7E022-939C-41A5-80CF-627DD4E73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12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AC18-FF3A-4B48-8164-B993CA20CD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906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B59B9-FB83-4ABB-9713-752685D81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926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938B8-8E4A-4E73-8256-CF5DC2C44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609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F9F94-FDD8-413D-BEDE-9D259A8C2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603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26374-F659-43B2-B1D6-7DD2A3319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90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33EC8-F990-4ED3-88DB-FDD3263DB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311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25650-EFEA-40AD-985A-C57E90F2E6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609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38D73-FC63-4872-9073-15FB717A1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186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F4162-5B0F-4A67-A0F6-453D17A8F1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261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1327C-77D9-4B1B-BBEA-68D4CD897E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44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94A47-8FC5-402F-9015-6E1D6FE28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4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EC953-3DF6-4826-8A82-26773407D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12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16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6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7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15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1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925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4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023B4-F53E-4BB5-894D-A66AB068E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313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177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776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5969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7938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5041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3419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1722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4483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2646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10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BCC2D-FCE8-47EA-8A68-CD0F4C2BF6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4543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417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7102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544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AA76E-E2A1-4EE2-A96B-5CBBF4F3BB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190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0196B-15A3-4630-8AAC-FDD764329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978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4D671-6F5E-4FAD-B7D5-9FC67C329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685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21A54-9D3F-4834-98FE-0537E07209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72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47B52-FF33-4334-982B-131B52B340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60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A3A63-4DB7-4451-9285-78AFDDAC22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733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F97E4-28E5-4F4F-9EF3-07DF64CBAC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2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00028-39DA-44B3-8BA0-DEE941B94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87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1E67C-2876-47DD-892C-8F7FCDC341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700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2109C-CF80-4851-BF8C-D5CD5EB6A2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17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4E8C0-586B-4C0A-8200-AA343B9995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21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EC1FD-E679-423E-8158-CB1FDE9A23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554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922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3A9EC86-AD14-5443-82DF-CD261FCF1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30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C44A-8226-5A4F-9EB7-C2731078173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11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BEDF3-59E9-0F4A-940A-D98E54C5CFC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62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75BEA-21DD-D248-8674-523F1C0CDE0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88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2052C-25BF-1948-B707-0A12DAF3908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289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DE0F0-049C-AC4A-A552-3BAD7A15C0C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1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8CD1F0-8C91-43AB-9C60-C0410C18C6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86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317406-D317-4533-B1A4-3EF2AEC10C7B}" type="slidenum">
              <a:rPr lang="en-US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‹#›</a:t>
            </a:fld>
            <a:endParaRPr lang="en-US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13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Geneva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Geneva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Geneva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2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2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solidFill>
                <a:srgbClr val="000000"/>
              </a:solidFill>
              <a:latin typeface="Arial Narrow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 smtClean="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D3DC2B31-410B-8249-84FA-AA25397EA66E}" type="slidenum">
              <a:rPr lang="en-US">
                <a:solidFill>
                  <a:srgbClr val="0033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6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8737C826-C81B-2847-B7C3-81D447AE61AD}" type="slidenum">
              <a:rPr lang="en-US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0752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28" charset="0"/>
                <a:ea typeface="+mn-ea"/>
              </a:endParaRPr>
            </a:p>
          </p:txBody>
        </p:sp>
        <p:sp>
          <p:nvSpPr>
            <p:cNvPr id="13321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75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DCBC37-505C-4ADD-91C0-C84DDB93FD8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331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2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Geneva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  <a:ea typeface="MS PGothic" pitchFamily="34" charset="-128"/>
          <a:cs typeface="Geneva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  <a:ea typeface="MS PGothic" pitchFamily="34" charset="-128"/>
          <a:cs typeface="Geneva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  <a:ea typeface="MS PGothic" pitchFamily="34" charset="-128"/>
          <a:cs typeface="Geneva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  <a:ea typeface="MS PGothic" pitchFamily="34" charset="-128"/>
          <a:cs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MS PGothic" pitchFamily="34" charset="-128"/>
          <a:cs typeface="Geneva" pitchFamily="-1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pitchFamily="-11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Geneva" pitchFamily="-108" charset="-128"/>
          <a:cs typeface="Geneva" pitchFamily="-11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pitchFamily="-11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Geneva" pitchFamily="-108" charset="-128"/>
          <a:cs typeface="Geneva" pitchFamily="-11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9113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28" charset="0"/>
                <a:ea typeface="+mn-ea"/>
              </a:endParaRPr>
            </a:p>
          </p:txBody>
        </p:sp>
        <p:sp>
          <p:nvSpPr>
            <p:cNvPr id="25609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11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FA30C319-EDD0-45AD-8E67-DCC13FDB6B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3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Geneva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  <a:ea typeface="MS PGothic" pitchFamily="34" charset="-128"/>
          <a:cs typeface="Geneva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  <a:ea typeface="MS PGothic" pitchFamily="34" charset="-128"/>
          <a:cs typeface="Geneva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  <a:ea typeface="MS PGothic" pitchFamily="34" charset="-128"/>
          <a:cs typeface="Geneva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  <a:ea typeface="MS PGothic" pitchFamily="34" charset="-128"/>
          <a:cs typeface="Genev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08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pitchFamily="-1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28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28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28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28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37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789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7898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899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0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1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2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3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4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5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6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7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8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9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0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1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2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3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4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5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6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7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8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9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0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1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2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3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4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5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6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3789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376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7376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7376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47E2BA-0B16-470E-A19F-C3684CB5D1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37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4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Geneva" pitchFamily="-11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pitchFamily="-1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864ACB8-DBF8-4444-8B64-AA609CA233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Trebuchet MS" pitchFamily="34" charset="0"/>
                <a:ea typeface="Osaka" charset="-128"/>
              </a:defRPr>
            </a:lvl1pPr>
          </a:lstStyle>
          <a:p>
            <a:endParaRPr lang="en-US" altLang="en-US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Trebuchet MS" pitchFamily="34" charset="0"/>
                <a:ea typeface="Osaka" charset="-128"/>
              </a:defRPr>
            </a:lvl1pPr>
          </a:lstStyle>
          <a:p>
            <a:endParaRPr lang="en-US" altLang="en-US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Trebuchet MS" pitchFamily="34" charset="0"/>
                <a:ea typeface="Osaka" charset="-128"/>
              </a:defRPr>
            </a:lvl1pPr>
          </a:lstStyle>
          <a:p>
            <a:fld id="{20A05D11-D155-43DA-A0C6-9E19726EAC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6" r:id="rId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-108" charset="0"/>
          <a:ea typeface="Osaka" pitchFamily="-108" charset="-128"/>
          <a:cs typeface="Osaka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0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5530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0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0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0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0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  <p:sp>
          <p:nvSpPr>
            <p:cNvPr id="553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charset="0"/>
                <a:ea typeface="Osaka" charset="-128"/>
              </a:endParaRPr>
            </a:p>
          </p:txBody>
        </p:sp>
      </p:grpSp>
      <p:sp>
        <p:nvSpPr>
          <p:cNvPr id="55299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55300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87108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87109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87110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fld id="{75DD85B4-6D59-4F48-BE94-DE0EB64D397D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55304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5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8" charset="0"/>
          <a:ea typeface="Osaka" pitchFamily="-108" charset="-128"/>
          <a:cs typeface="Osaka" pitchFamily="-108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08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08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08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08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37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  <p:grpSp>
          <p:nvGrpSpPr>
            <p:cNvPr id="5735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5735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5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6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7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8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8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38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734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376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376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376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00CF10C4-D01D-4D31-B3CB-67078977B7B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37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Geneva" pitchFamily="-11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pitchFamily="-1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unframed.com/images/artists54/rembra249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hyperlink" Target="http://bible.gospelcom.net/bible?language=English&amp;version=NIV&amp;search=&amp;passage=2Ch+36:20" TargetMode="External"/><Relationship Id="rId18" Type="http://schemas.openxmlformats.org/officeDocument/2006/relationships/hyperlink" Target="http://bible.gospelcom.net/bible?language=English&amp;version=NIV&amp;search=&amp;passage=Da+6:1-28" TargetMode="External"/><Relationship Id="rId26" Type="http://schemas.openxmlformats.org/officeDocument/2006/relationships/hyperlink" Target="http://bible.gospelcom.net/bible?language=English&amp;version=NIV&amp;search=&amp;passage=Ezr+1:1-11" TargetMode="External"/><Relationship Id="rId39" Type="http://schemas.openxmlformats.org/officeDocument/2006/relationships/hyperlink" Target="http://bible.gospelcom.net/bible?language=English&amp;version=NIV&amp;search=&amp;passage=Is+48:14" TargetMode="External"/><Relationship Id="rId21" Type="http://schemas.openxmlformats.org/officeDocument/2006/relationships/hyperlink" Target="http://bible.gospelcom.net/bible?language=English&amp;version=NIV&amp;search=&amp;passage=Ezr+7:1-28" TargetMode="External"/><Relationship Id="rId34" Type="http://schemas.openxmlformats.org/officeDocument/2006/relationships/hyperlink" Target="http://bible.gospelcom.net/bible?language=English&amp;version=NIV&amp;search=&amp;passage=Is+41:3" TargetMode="External"/><Relationship Id="rId42" Type="http://schemas.openxmlformats.org/officeDocument/2006/relationships/hyperlink" Target="http://bible.gospelcom.net/bible?language=English&amp;version=NIV&amp;search=&amp;passage=Ezr+7:25" TargetMode="External"/><Relationship Id="rId47" Type="http://schemas.openxmlformats.org/officeDocument/2006/relationships/hyperlink" Target="http://bible.gospelcom.net/bible?language=English&amp;version=NIV&amp;search=&amp;passage=Eze+32:24" TargetMode="External"/><Relationship Id="rId50" Type="http://schemas.openxmlformats.org/officeDocument/2006/relationships/hyperlink" Target="http://bible.gospelcom.net/bible?language=English&amp;version=NIV&amp;search=&amp;passage=Da+2:31-45" TargetMode="External"/><Relationship Id="rId7" Type="http://schemas.openxmlformats.org/officeDocument/2006/relationships/hyperlink" Target="http://bible.gospelcom.net/bible?language=English&amp;version=NIV&amp;search=&amp;passage=Ne+3:12" TargetMode="External"/><Relationship Id="rId2" Type="http://schemas.openxmlformats.org/officeDocument/2006/relationships/hyperlink" Target="http://bible.gospelcom.net/bible?language=English&amp;version=NIV&amp;search=&amp;passage=Es+1:1" TargetMode="External"/><Relationship Id="rId16" Type="http://schemas.openxmlformats.org/officeDocument/2006/relationships/hyperlink" Target="http://bible.gospelcom.net/bible?language=English&amp;version=NIV&amp;search=&amp;passage=Es+1:3" TargetMode="External"/><Relationship Id="rId29" Type="http://schemas.openxmlformats.org/officeDocument/2006/relationships/hyperlink" Target="http://bible.gospelcom.net/bible?language=English&amp;version=NIV&amp;search=&amp;passage=Ezr+5:13" TargetMode="External"/><Relationship Id="rId11" Type="http://schemas.openxmlformats.org/officeDocument/2006/relationships/hyperlink" Target="http://bible.gospelcom.net/bible?language=English&amp;version=NIV&amp;search=&amp;passage=Es+1:10-22" TargetMode="External"/><Relationship Id="rId24" Type="http://schemas.openxmlformats.org/officeDocument/2006/relationships/hyperlink" Target="http://bible.gospelcom.net/bible?language=English&amp;version=NIV&amp;search=&amp;passage=2Ch+36:22" TargetMode="External"/><Relationship Id="rId32" Type="http://schemas.openxmlformats.org/officeDocument/2006/relationships/hyperlink" Target="http://bible.gospelcom.net/bible?language=English&amp;version=NIV&amp;search=&amp;passage=Ezr+6:3" TargetMode="External"/><Relationship Id="rId37" Type="http://schemas.openxmlformats.org/officeDocument/2006/relationships/hyperlink" Target="http://bible.gospelcom.net/bible?language=English&amp;version=NIV&amp;search=&amp;passage=Is+45:13" TargetMode="External"/><Relationship Id="rId40" Type="http://schemas.openxmlformats.org/officeDocument/2006/relationships/hyperlink" Target="http://bible.gospelcom.net/bible?language=English&amp;version=NIV&amp;search=&amp;passage=Is+48:15" TargetMode="External"/><Relationship Id="rId45" Type="http://schemas.openxmlformats.org/officeDocument/2006/relationships/hyperlink" Target="http://bible.gospelcom.net/bible?language=English&amp;version=NIV&amp;search=&amp;passage=Je+49:34-39" TargetMode="External"/><Relationship Id="rId53" Type="http://schemas.openxmlformats.org/officeDocument/2006/relationships/hyperlink" Target="http://bible.gospelcom.net/bible?language=English&amp;version=NIV&amp;search=&amp;passage=Da+8:1-27" TargetMode="External"/><Relationship Id="rId5" Type="http://schemas.openxmlformats.org/officeDocument/2006/relationships/hyperlink" Target="http://bible.gospelcom.net/bible?language=English&amp;version=NIV&amp;search=&amp;passage=Da+6:8-12" TargetMode="External"/><Relationship Id="rId10" Type="http://schemas.openxmlformats.org/officeDocument/2006/relationships/hyperlink" Target="http://bible.gospelcom.net/bible?language=English&amp;version=NIV&amp;search=&amp;passage=Ne+2:6" TargetMode="External"/><Relationship Id="rId19" Type="http://schemas.openxmlformats.org/officeDocument/2006/relationships/hyperlink" Target="http://bible.gospelcom.net/bible?language=English&amp;version=NIV&amp;search=&amp;passage=Da+9:1" TargetMode="External"/><Relationship Id="rId31" Type="http://schemas.openxmlformats.org/officeDocument/2006/relationships/hyperlink" Target="http://bible.gospelcom.net/bible?language=English&amp;version=NIV&amp;search=&amp;passage=Ezr+5:17" TargetMode="External"/><Relationship Id="rId44" Type="http://schemas.openxmlformats.org/officeDocument/2006/relationships/hyperlink" Target="http://bible.gospelcom.net/bible?language=English&amp;version=NIV&amp;search=&amp;passage=Is+21:1-10" TargetMode="External"/><Relationship Id="rId52" Type="http://schemas.openxmlformats.org/officeDocument/2006/relationships/hyperlink" Target="http://bible.gospelcom.net/bible?language=English&amp;version=NIV&amp;search=&amp;passage=Da+7:1-28" TargetMode="External"/><Relationship Id="rId4" Type="http://schemas.openxmlformats.org/officeDocument/2006/relationships/hyperlink" Target="http://bible.gospelcom.net/bible?language=English&amp;version=NIV&amp;search=&amp;passage=Es+8:8" TargetMode="External"/><Relationship Id="rId9" Type="http://schemas.openxmlformats.org/officeDocument/2006/relationships/hyperlink" Target="http://bible.gospelcom.net/bible?language=English&amp;version=NIV&amp;search=&amp;passage=Da+6:1-7" TargetMode="External"/><Relationship Id="rId14" Type="http://schemas.openxmlformats.org/officeDocument/2006/relationships/hyperlink" Target="http://bible.gospelcom.net/bible?language=English&amp;version=NIV&amp;search=&amp;passage=Ho+13:16" TargetMode="External"/><Relationship Id="rId22" Type="http://schemas.openxmlformats.org/officeDocument/2006/relationships/hyperlink" Target="http://bible.gospelcom.net/bible?language=English&amp;version=NIV&amp;search=&amp;passage=Ne+2:1-20" TargetMode="External"/><Relationship Id="rId27" Type="http://schemas.openxmlformats.org/officeDocument/2006/relationships/hyperlink" Target="http://bible.gospelcom.net/bible?language=English&amp;version=NIV&amp;search=&amp;passage=Ezr+3:7" TargetMode="External"/><Relationship Id="rId30" Type="http://schemas.openxmlformats.org/officeDocument/2006/relationships/hyperlink" Target="http://bible.gospelcom.net/bible?language=English&amp;version=NIV&amp;search=&amp;passage=Ezr+5:14" TargetMode="External"/><Relationship Id="rId35" Type="http://schemas.openxmlformats.org/officeDocument/2006/relationships/hyperlink" Target="http://bible.gospelcom.net/bible?language=English&amp;version=NIV&amp;search=&amp;passage=Is+44:28" TargetMode="External"/><Relationship Id="rId43" Type="http://schemas.openxmlformats.org/officeDocument/2006/relationships/hyperlink" Target="http://bible.gospelcom.net/bible?language=English&amp;version=NIV&amp;search=&amp;passage=Is+13:17" TargetMode="External"/><Relationship Id="rId48" Type="http://schemas.openxmlformats.org/officeDocument/2006/relationships/hyperlink" Target="http://bible.gospelcom.net/bible?language=English&amp;version=NIV&amp;search=&amp;passage=Eze+32:25" TargetMode="External"/><Relationship Id="rId8" Type="http://schemas.openxmlformats.org/officeDocument/2006/relationships/hyperlink" Target="http://bible.gospelcom.net/bible?language=English&amp;version=NIV&amp;search=&amp;passage=Ne+3:16-18" TargetMode="External"/><Relationship Id="rId51" Type="http://schemas.openxmlformats.org/officeDocument/2006/relationships/hyperlink" Target="http://bible.gospelcom.net/bible?language=English&amp;version=NIV&amp;search=&amp;passage=Da+5:28" TargetMode="External"/><Relationship Id="rId3" Type="http://schemas.openxmlformats.org/officeDocument/2006/relationships/hyperlink" Target="http://bible.gospelcom.net/bible?language=English&amp;version=NIV&amp;search=&amp;passage=Da+6:1" TargetMode="External"/><Relationship Id="rId12" Type="http://schemas.openxmlformats.org/officeDocument/2006/relationships/hyperlink" Target="http://bible.gospelcom.net/bible?language=English&amp;version=NIV&amp;search=&amp;passage=Es+2:4" TargetMode="External"/><Relationship Id="rId17" Type="http://schemas.openxmlformats.org/officeDocument/2006/relationships/hyperlink" Target="http://bible.gospelcom.net/bible?language=English&amp;version=NIV&amp;search=&amp;passage=Da+5:31" TargetMode="External"/><Relationship Id="rId25" Type="http://schemas.openxmlformats.org/officeDocument/2006/relationships/hyperlink" Target="http://bible.gospelcom.net/bible?language=English&amp;version=NIV&amp;search=&amp;passage=2Ch+36:23" TargetMode="External"/><Relationship Id="rId33" Type="http://schemas.openxmlformats.org/officeDocument/2006/relationships/hyperlink" Target="http://bible.gospelcom.net/bible?language=English&amp;version=NIV&amp;search=&amp;passage=Is+41:2" TargetMode="External"/><Relationship Id="rId38" Type="http://schemas.openxmlformats.org/officeDocument/2006/relationships/hyperlink" Target="http://bible.gospelcom.net/bible?language=English&amp;version=NIV&amp;search=&amp;passage=Is+46:11" TargetMode="External"/><Relationship Id="rId46" Type="http://schemas.openxmlformats.org/officeDocument/2006/relationships/hyperlink" Target="http://bible.gospelcom.net/bible?language=English&amp;version=NIV&amp;search=&amp;passage=Je+51:11-64" TargetMode="External"/><Relationship Id="rId20" Type="http://schemas.openxmlformats.org/officeDocument/2006/relationships/hyperlink" Target="http://bible.gospelcom.net/bible?language=English&amp;version=NIV&amp;search=&amp;passage=Ezr+4:7-24" TargetMode="External"/><Relationship Id="rId41" Type="http://schemas.openxmlformats.org/officeDocument/2006/relationships/hyperlink" Target="http://bible.gospelcom.net/bible?language=English&amp;version=NIV&amp;search=&amp;passage=Es+1:14" TargetMode="External"/><Relationship Id="rId54" Type="http://schemas.openxmlformats.org/officeDocument/2006/relationships/hyperlink" Target="http://bible.gospelcom.net/bible?language=English&amp;version=NIV&amp;search=&amp;passage=Da+11:1-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ible.gospelcom.net/bible?language=English&amp;version=NIV&amp;search=&amp;passage=Ne+3:9" TargetMode="External"/><Relationship Id="rId15" Type="http://schemas.openxmlformats.org/officeDocument/2006/relationships/hyperlink" Target="http://bible.gospelcom.net/bible?language=English&amp;version=NIV&amp;search=&amp;passage=Eze+27:10" TargetMode="External"/><Relationship Id="rId23" Type="http://schemas.openxmlformats.org/officeDocument/2006/relationships/hyperlink" Target="http://bible.gospelcom.net/bible?language=English&amp;version=NIV&amp;search=&amp;passage=Ne+5:14" TargetMode="External"/><Relationship Id="rId28" Type="http://schemas.openxmlformats.org/officeDocument/2006/relationships/hyperlink" Target="http://bible.gospelcom.net/bible?language=English&amp;version=NIV&amp;search=&amp;passage=Ezr+4:3" TargetMode="External"/><Relationship Id="rId36" Type="http://schemas.openxmlformats.org/officeDocument/2006/relationships/hyperlink" Target="http://bible.gospelcom.net/bible?language=English&amp;version=NIV&amp;search=&amp;passage=Is+45:1-4" TargetMode="External"/><Relationship Id="rId49" Type="http://schemas.openxmlformats.org/officeDocument/2006/relationships/hyperlink" Target="http://bible.gospelcom.net/bible?language=English&amp;version=NIV&amp;search=&amp;passage=Eze+38: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jpeg"/><Relationship Id="rId5" Type="http://schemas.openxmlformats.org/officeDocument/2006/relationships/image" Target="../media/image78.jpeg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4488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2"/>
          <p:cNvSpPr>
            <a:spLocks noChangeArrowheads="1" noChangeShapeType="1" noTextEdit="1"/>
          </p:cNvSpPr>
          <p:nvPr/>
        </p:nvSpPr>
        <p:spPr bwMode="auto">
          <a:xfrm>
            <a:off x="2195736" y="2204864"/>
            <a:ext cx="5156200" cy="3180928"/>
          </a:xfrm>
          <a:prstGeom prst="rect">
            <a:avLst/>
          </a:prstGeom>
        </p:spPr>
        <p:txBody>
          <a:bodyPr spcFirstLastPara="1" wrap="none" fromWordArt="1" anchor="ctr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zh-Hant" alt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glow rad="266700">
                    <a:schemeClr val="tx1">
                      <a:alpha val="82000"/>
                    </a:schemeClr>
                  </a:glow>
                </a:effectLst>
                <a:latin typeface="MS PGothic"/>
                <a:ea typeface="MS PGothic"/>
                <a:cs typeface="MS PGothic"/>
              </a:rPr>
              <a:t>波斯人</a:t>
            </a:r>
            <a:endParaRPr lang="en-US" sz="4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9900"/>
              </a:solidFill>
              <a:effectLst>
                <a:glow rad="266700">
                  <a:schemeClr val="tx1">
                    <a:alpha val="82000"/>
                  </a:schemeClr>
                </a:glow>
              </a:effectLst>
              <a:latin typeface="MS PGothic"/>
              <a:ea typeface="MS PGothic"/>
              <a:cs typeface="MS PGothic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9975" y="6092825"/>
            <a:ext cx="6804025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ChangeArrowheads="1"/>
          </p:cNvSpPr>
          <p:nvPr/>
        </p:nvSpPr>
        <p:spPr bwMode="auto">
          <a:xfrm>
            <a:off x="228600" y="544513"/>
            <a:ext cx="8686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以拦</a:t>
            </a:r>
            <a:endParaRPr lang="en-US" altLang="ja-JP" b="1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闪 的 儿 子 </a:t>
            </a: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创世记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10:22).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该名称是闪族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它将他们的名字给 </a:t>
            </a: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Elymais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在左侧区域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或底格里斯河的东岸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对面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巴比伦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1">
                <a:solidFill>
                  <a:schemeClr val="bg1"/>
                </a:solidFill>
              </a:rPr>
              <a:t>它的西方和波斯适当，东之间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和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西南方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的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Media.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该区域也命名为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Susiana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或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Susis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从其首都书珊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叫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Shushah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在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但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以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理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書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8:2,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尼希米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尼希米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1:1)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亚达薛西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和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亚 哈 随 鲁 王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(Xerxes)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登基在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以斯帖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以斯帖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1:2; 2:5)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期间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但以理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提到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乌莱河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边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例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如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希腊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Euloeus.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从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大利乌</a:t>
            </a:r>
            <a:r>
              <a:rPr lang="zh-SG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Hystaspes</a:t>
            </a:r>
            <a:r>
              <a:rPr lang="ja-JP" altLang="en-US" b="1">
                <a:solidFill>
                  <a:srgbClr val="FFFFFF"/>
                </a:solidFill>
                <a:latin typeface="Arial" pitchFamily="34" charset="0"/>
              </a:rPr>
              <a:t>‘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期间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至亚历山大大帝是波斯国王法院居住</a:t>
            </a:r>
            <a:r>
              <a:rPr lang="en-US" altLang="ja-JP" b="1">
                <a:solidFill>
                  <a:srgbClr val="FFFFFF"/>
                </a:solidFill>
                <a:latin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800" b="1">
              <a:solidFill>
                <a:srgbClr val="FFFFFF"/>
              </a:solidFill>
              <a:latin typeface="Arial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FFFFFF"/>
                </a:solidFill>
                <a:latin typeface="Arial" pitchFamily="34" charset="0"/>
              </a:rPr>
              <a:t>* </a:t>
            </a:r>
            <a:r>
              <a:rPr lang="en-US" altLang="en-US" sz="1800" b="1" i="1">
                <a:solidFill>
                  <a:srgbClr val="FFFFFF"/>
                </a:solidFill>
                <a:latin typeface="Arial" pitchFamily="34" charset="0"/>
              </a:rPr>
              <a:t>Fausset's Bible Dictionary</a:t>
            </a:r>
            <a:r>
              <a:rPr lang="en-US" altLang="en-US" sz="1800" b="1">
                <a:solidFill>
                  <a:srgbClr val="FFFFFF"/>
                </a:solidFill>
                <a:latin typeface="Arial" pitchFamily="34" charset="0"/>
              </a:rPr>
              <a:t>, Electronic Database Copyright (c)1998 by Biblesoft</a:t>
            </a:r>
            <a:endParaRPr lang="en-US" altLang="en-US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8001000" y="7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145</a:t>
            </a:r>
          </a:p>
        </p:txBody>
      </p:sp>
      <p:sp>
        <p:nvSpPr>
          <p:cNvPr id="80899" name="Rectangle 1"/>
          <p:cNvSpPr>
            <a:spLocks noChangeArrowheads="1"/>
          </p:cNvSpPr>
          <p:nvPr/>
        </p:nvSpPr>
        <p:spPr bwMode="auto">
          <a:xfrm>
            <a:off x="9175750" y="3500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0" y="-23813"/>
            <a:ext cx="9144000" cy="581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SG" altLang="en-US" b="1" u="sng">
                <a:solidFill>
                  <a:srgbClr val="FFFFFF"/>
                </a:solidFill>
                <a:latin typeface="MS PGothic" pitchFamily="34" charset="-128"/>
              </a:rPr>
              <a:t>创世记</a:t>
            </a:r>
            <a:r>
              <a:rPr lang="en-US" altLang="ja-JP" b="1" u="sng">
                <a:solidFill>
                  <a:srgbClr val="FFFFFF"/>
                </a:solidFill>
                <a:latin typeface="MS PGothic" pitchFamily="34" charset="-128"/>
              </a:rPr>
              <a:t> 10:21-32</a:t>
            </a:r>
            <a:br>
              <a:rPr lang="en-US" altLang="ja-JP" b="1">
                <a:solidFill>
                  <a:srgbClr val="FFFFFF"/>
                </a:solidFill>
                <a:latin typeface="MS PGothic" pitchFamily="34" charset="-128"/>
              </a:rPr>
            </a:br>
            <a:endParaRPr lang="en-US" altLang="ja-JP" b="1">
              <a:solidFill>
                <a:srgbClr val="FFFFFF"/>
              </a:solidFill>
              <a:latin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FF"/>
                </a:solidFill>
                <a:latin typeface="MS PGothic" pitchFamily="34" charset="-128"/>
              </a:rPr>
              <a:t>21 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雅弗的哥哥闪，是希伯子孙之祖，他也生了儿子。</a:t>
            </a:r>
            <a:endParaRPr lang="en-US" altLang="zh-CN" b="1">
              <a:solidFill>
                <a:srgbClr val="FFFFFF"/>
              </a:solidFill>
              <a:latin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MS PGothic" pitchFamily="34" charset="-128"/>
              </a:rPr>
              <a:t>22 </a:t>
            </a:r>
            <a:r>
              <a:rPr lang="zh-SG" altLang="en-US" b="1">
                <a:solidFill>
                  <a:srgbClr val="FFFFFF"/>
                </a:solidFill>
                <a:latin typeface="MS PGothic" pitchFamily="34" charset="-128"/>
              </a:rPr>
              <a:t>闪的儿子是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：</a:t>
            </a:r>
            <a:endParaRPr lang="en-US" altLang="zh-CN" b="1">
              <a:solidFill>
                <a:srgbClr val="FFFFFF"/>
              </a:solidFill>
              <a:latin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以拦、亚述、亚法撒、路德、亚兰。 </a:t>
            </a:r>
            <a:r>
              <a:rPr lang="en-US" altLang="zh-CN" b="1">
                <a:solidFill>
                  <a:srgbClr val="FFFFFF"/>
                </a:solidFill>
                <a:latin typeface="MS PGothic" pitchFamily="34" charset="-128"/>
              </a:rPr>
              <a:t>23 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亚兰的儿子是乌斯、户勒、基帖、玛施。 </a:t>
            </a:r>
            <a:r>
              <a:rPr lang="en-US" altLang="zh-CN" b="1">
                <a:solidFill>
                  <a:srgbClr val="FFFFFF"/>
                </a:solidFill>
                <a:latin typeface="MS PGothic" pitchFamily="34" charset="-128"/>
              </a:rPr>
              <a:t>24 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亚法撒生沙拉，沙拉生希伯。 </a:t>
            </a:r>
            <a:r>
              <a:rPr lang="en-US" altLang="zh-CN" b="1">
                <a:solidFill>
                  <a:srgbClr val="FFFFFF"/>
                </a:solidFill>
                <a:latin typeface="MS PGothic" pitchFamily="34" charset="-128"/>
              </a:rPr>
              <a:t>25 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希伯生了两个儿子，</a:t>
            </a:r>
            <a:endParaRPr lang="en-US" altLang="zh-CN" b="1">
              <a:solidFill>
                <a:srgbClr val="FFFFFF"/>
              </a:solidFill>
              <a:latin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一个名叫法勒</a:t>
            </a:r>
            <a:r>
              <a:rPr lang="en-US" altLang="zh-CN" b="1">
                <a:solidFill>
                  <a:srgbClr val="FFFFFF"/>
                </a:solidFill>
                <a:latin typeface="MS PGothic" pitchFamily="34" charset="-128"/>
              </a:rPr>
              <a:t>[a]</a:t>
            </a:r>
            <a:r>
              <a:rPr lang="zh-CN" altLang="en-US" b="1">
                <a:solidFill>
                  <a:srgbClr val="FFFFFF"/>
                </a:solidFill>
                <a:latin typeface="MS PGothic" pitchFamily="34" charset="-128"/>
              </a:rPr>
              <a:t>，因为那时人就分地居住；法勒的兄弟名叫约坍。</a:t>
            </a:r>
            <a:endParaRPr lang="en-US" altLang="ja-JP" b="1">
              <a:solidFill>
                <a:srgbClr val="FFFFFF"/>
              </a:solidFill>
              <a:latin typeface="MS PGothic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26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约坍生亚摩答、沙列、哈萨玛非、耶拉、 </a:t>
            </a: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27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哈多兰、乌萨、德拉、 </a:t>
            </a: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28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俄巴路、亚比玛利、示巴、 </a:t>
            </a: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29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阿斐、哈腓拉、约巴，这都是约坍的儿子。</a:t>
            </a:r>
            <a:endParaRPr lang="en-US" altLang="zh-CN" b="1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30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他们所住的地方，是从米沙直到西发东边的山。 </a:t>
            </a:r>
            <a:endParaRPr lang="en-US" altLang="zh-CN" b="1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FFFF"/>
                </a:solidFill>
                <a:latin typeface="Arial" pitchFamily="34" charset="0"/>
              </a:rPr>
              <a:t>31 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这就是闪的子孙，各随他们的宗族、方言、所住的地土、邦国。</a:t>
            </a:r>
            <a:endParaRPr lang="en-US" altLang="zh-CN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1922" name="Oval 3"/>
          <p:cNvSpPr>
            <a:spLocks noChangeArrowheads="1"/>
          </p:cNvSpPr>
          <p:nvPr/>
        </p:nvSpPr>
        <p:spPr bwMode="auto">
          <a:xfrm>
            <a:off x="0" y="1989138"/>
            <a:ext cx="838200" cy="4318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145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历史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76400"/>
          </a:xfrm>
          <a:solidFill>
            <a:schemeClr val="hlink"/>
          </a:solidFill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539 </a:t>
            </a: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BC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  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巴比伦落入玛代君王和波斯人手中</a:t>
            </a:r>
            <a:br>
              <a:rPr lang="en-US" altLang="zh-CN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</a:br>
            <a:r>
              <a:rPr lang="zh-CN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所以玛代君王大利乌统治巴比伦</a:t>
            </a:r>
            <a:r>
              <a:rPr lang="en-US" altLang="ja-JP" sz="3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       </a:t>
            </a:r>
            <a:endParaRPr lang="en-US" altLang="en-US" sz="32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Geneva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5" descr="rembra2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657600" cy="1524000"/>
          </a:xfrm>
        </p:spPr>
        <p:txBody>
          <a:bodyPr/>
          <a:lstStyle/>
          <a:p>
            <a:pPr eaLnBrk="1" hangingPunct="1"/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伯沙撒王 </a:t>
            </a:r>
            <a:b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</a:br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谦卑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6096000"/>
            <a:ext cx="2590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伦勃朗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2"/>
          <p:cNvSpPr>
            <a:spLocks noChangeArrowheads="1" noChangeShapeType="1" noTextEdit="1"/>
          </p:cNvSpPr>
          <p:nvPr/>
        </p:nvSpPr>
        <p:spPr bwMode="auto">
          <a:xfrm>
            <a:off x="5724525" y="228600"/>
            <a:ext cx="25527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巴比伦战败</a:t>
            </a:r>
            <a:endParaRPr lang="en-GB" sz="3600" kern="10">
              <a:ln w="63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6096000" y="8382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MS PGothic" charset="0"/>
              <a:cs typeface="Arial" charset="0"/>
            </a:endParaRPr>
          </a:p>
        </p:txBody>
      </p:sp>
      <p:pic>
        <p:nvPicPr>
          <p:cNvPr id="87044" name="Picture 4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6119813"/>
            <a:ext cx="7239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4267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419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Freeform 7"/>
          <p:cNvSpPr>
            <a:spLocks/>
          </p:cNvSpPr>
          <p:nvPr/>
        </p:nvSpPr>
        <p:spPr bwMode="auto">
          <a:xfrm>
            <a:off x="3355975" y="-212725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2" name="Freeform 8"/>
          <p:cNvSpPr>
            <a:spLocks/>
          </p:cNvSpPr>
          <p:nvPr/>
        </p:nvSpPr>
        <p:spPr bwMode="auto">
          <a:xfrm>
            <a:off x="228600" y="152400"/>
            <a:ext cx="3551238" cy="7162800"/>
          </a:xfrm>
          <a:custGeom>
            <a:avLst/>
            <a:gdLst>
              <a:gd name="T0" fmla="*/ 2147483647 w 2237"/>
              <a:gd name="T1" fmla="*/ 0 h 4512"/>
              <a:gd name="T2" fmla="*/ 2147483647 w 2237"/>
              <a:gd name="T3" fmla="*/ 2147483647 h 4512"/>
              <a:gd name="T4" fmla="*/ 2147483647 w 2237"/>
              <a:gd name="T5" fmla="*/ 2147483647 h 4512"/>
              <a:gd name="T6" fmla="*/ 2147483647 w 2237"/>
              <a:gd name="T7" fmla="*/ 2147483647 h 4512"/>
              <a:gd name="T8" fmla="*/ 2147483647 w 2237"/>
              <a:gd name="T9" fmla="*/ 2147483647 h 4512"/>
              <a:gd name="T10" fmla="*/ 2147483647 w 2237"/>
              <a:gd name="T11" fmla="*/ 2147483647 h 4512"/>
              <a:gd name="T12" fmla="*/ 2147483647 w 2237"/>
              <a:gd name="T13" fmla="*/ 2147483647 h 4512"/>
              <a:gd name="T14" fmla="*/ 2147483647 w 2237"/>
              <a:gd name="T15" fmla="*/ 2147483647 h 4512"/>
              <a:gd name="T16" fmla="*/ 2147483647 w 2237"/>
              <a:gd name="T17" fmla="*/ 2147483647 h 4512"/>
              <a:gd name="T18" fmla="*/ 2147483647 w 2237"/>
              <a:gd name="T19" fmla="*/ 2147483647 h 4512"/>
              <a:gd name="T20" fmla="*/ 2147483647 w 2237"/>
              <a:gd name="T21" fmla="*/ 2147483647 h 4512"/>
              <a:gd name="T22" fmla="*/ 2147483647 w 2237"/>
              <a:gd name="T23" fmla="*/ 2147483647 h 4512"/>
              <a:gd name="T24" fmla="*/ 2147483647 w 2237"/>
              <a:gd name="T25" fmla="*/ 2147483647 h 4512"/>
              <a:gd name="T26" fmla="*/ 2147483647 w 2237"/>
              <a:gd name="T27" fmla="*/ 2147483647 h 4512"/>
              <a:gd name="T28" fmla="*/ 2147483647 w 2237"/>
              <a:gd name="T29" fmla="*/ 2147483647 h 4512"/>
              <a:gd name="T30" fmla="*/ 2147483647 w 2237"/>
              <a:gd name="T31" fmla="*/ 2147483647 h 4512"/>
              <a:gd name="T32" fmla="*/ 2147483647 w 2237"/>
              <a:gd name="T33" fmla="*/ 2147483647 h 4512"/>
              <a:gd name="T34" fmla="*/ 2147483647 w 2237"/>
              <a:gd name="T35" fmla="*/ 2147483647 h 4512"/>
              <a:gd name="T36" fmla="*/ 2147483647 w 2237"/>
              <a:gd name="T37" fmla="*/ 2147483647 h 4512"/>
              <a:gd name="T38" fmla="*/ 2147483647 w 2237"/>
              <a:gd name="T39" fmla="*/ 2147483647 h 4512"/>
              <a:gd name="T40" fmla="*/ 2147483647 w 2237"/>
              <a:gd name="T41" fmla="*/ 2147483647 h 4512"/>
              <a:gd name="T42" fmla="*/ 0 w 2237"/>
              <a:gd name="T43" fmla="*/ 2147483647 h 4512"/>
              <a:gd name="T44" fmla="*/ 2147483647 w 2237"/>
              <a:gd name="T45" fmla="*/ 2147483647 h 4512"/>
              <a:gd name="T46" fmla="*/ 2147483647 w 2237"/>
              <a:gd name="T47" fmla="*/ 2147483647 h 4512"/>
              <a:gd name="T48" fmla="*/ 2147483647 w 2237"/>
              <a:gd name="T49" fmla="*/ 2147483647 h 4512"/>
              <a:gd name="T50" fmla="*/ 2147483647 w 2237"/>
              <a:gd name="T51" fmla="*/ 2147483647 h 4512"/>
              <a:gd name="T52" fmla="*/ 2147483647 w 2237"/>
              <a:gd name="T53" fmla="*/ 2147483647 h 4512"/>
              <a:gd name="T54" fmla="*/ 2147483647 w 2237"/>
              <a:gd name="T55" fmla="*/ 2147483647 h 4512"/>
              <a:gd name="T56" fmla="*/ 2147483647 w 2237"/>
              <a:gd name="T57" fmla="*/ 2147483647 h 4512"/>
              <a:gd name="T58" fmla="*/ 2147483647 w 2237"/>
              <a:gd name="T59" fmla="*/ 2147483647 h 4512"/>
              <a:gd name="T60" fmla="*/ 2147483647 w 2237"/>
              <a:gd name="T61" fmla="*/ 2147483647 h 4512"/>
              <a:gd name="T62" fmla="*/ 2147483647 w 2237"/>
              <a:gd name="T63" fmla="*/ 2147483647 h 4512"/>
              <a:gd name="T64" fmla="*/ 2147483647 w 2237"/>
              <a:gd name="T65" fmla="*/ 2147483647 h 4512"/>
              <a:gd name="T66" fmla="*/ 2147483647 w 2237"/>
              <a:gd name="T67" fmla="*/ 2147483647 h 45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7"/>
              <a:gd name="T103" fmla="*/ 0 h 4512"/>
              <a:gd name="T104" fmla="*/ 2237 w 2237"/>
              <a:gd name="T105" fmla="*/ 4512 h 451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7" h="4512">
                <a:moveTo>
                  <a:pt x="2237" y="0"/>
                </a:moveTo>
                <a:cubicBezTo>
                  <a:pt x="2153" y="108"/>
                  <a:pt x="2196" y="60"/>
                  <a:pt x="2112" y="144"/>
                </a:cubicBezTo>
                <a:cubicBezTo>
                  <a:pt x="2024" y="232"/>
                  <a:pt x="2148" y="81"/>
                  <a:pt x="2054" y="192"/>
                </a:cubicBezTo>
                <a:cubicBezTo>
                  <a:pt x="1994" y="263"/>
                  <a:pt x="2053" y="204"/>
                  <a:pt x="2006" y="249"/>
                </a:cubicBezTo>
                <a:cubicBezTo>
                  <a:pt x="2003" y="259"/>
                  <a:pt x="2002" y="269"/>
                  <a:pt x="1997" y="278"/>
                </a:cubicBezTo>
                <a:cubicBezTo>
                  <a:pt x="1986" y="298"/>
                  <a:pt x="1958" y="336"/>
                  <a:pt x="1958" y="336"/>
                </a:cubicBezTo>
                <a:cubicBezTo>
                  <a:pt x="1940" y="392"/>
                  <a:pt x="1907" y="438"/>
                  <a:pt x="1882" y="489"/>
                </a:cubicBezTo>
                <a:cubicBezTo>
                  <a:pt x="1877" y="498"/>
                  <a:pt x="1879" y="511"/>
                  <a:pt x="1872" y="518"/>
                </a:cubicBezTo>
                <a:cubicBezTo>
                  <a:pt x="1856" y="534"/>
                  <a:pt x="1832" y="541"/>
                  <a:pt x="1814" y="556"/>
                </a:cubicBezTo>
                <a:cubicBezTo>
                  <a:pt x="1728" y="626"/>
                  <a:pt x="1637" y="679"/>
                  <a:pt x="1526" y="700"/>
                </a:cubicBezTo>
                <a:cubicBezTo>
                  <a:pt x="1469" y="741"/>
                  <a:pt x="1532" y="702"/>
                  <a:pt x="1440" y="729"/>
                </a:cubicBezTo>
                <a:cubicBezTo>
                  <a:pt x="1358" y="753"/>
                  <a:pt x="1274" y="799"/>
                  <a:pt x="1190" y="816"/>
                </a:cubicBezTo>
                <a:cubicBezTo>
                  <a:pt x="1146" y="825"/>
                  <a:pt x="1101" y="829"/>
                  <a:pt x="1056" y="835"/>
                </a:cubicBezTo>
                <a:cubicBezTo>
                  <a:pt x="968" y="862"/>
                  <a:pt x="879" y="880"/>
                  <a:pt x="787" y="892"/>
                </a:cubicBezTo>
                <a:cubicBezTo>
                  <a:pt x="735" y="910"/>
                  <a:pt x="687" y="918"/>
                  <a:pt x="634" y="931"/>
                </a:cubicBezTo>
                <a:cubicBezTo>
                  <a:pt x="590" y="942"/>
                  <a:pt x="552" y="964"/>
                  <a:pt x="509" y="979"/>
                </a:cubicBezTo>
                <a:cubicBezTo>
                  <a:pt x="452" y="1045"/>
                  <a:pt x="405" y="1107"/>
                  <a:pt x="355" y="1180"/>
                </a:cubicBezTo>
                <a:cubicBezTo>
                  <a:pt x="332" y="1213"/>
                  <a:pt x="312" y="1252"/>
                  <a:pt x="278" y="1276"/>
                </a:cubicBezTo>
                <a:cubicBezTo>
                  <a:pt x="257" y="1291"/>
                  <a:pt x="233" y="1301"/>
                  <a:pt x="211" y="1315"/>
                </a:cubicBezTo>
                <a:cubicBezTo>
                  <a:pt x="189" y="1349"/>
                  <a:pt x="160" y="1361"/>
                  <a:pt x="134" y="1392"/>
                </a:cubicBezTo>
                <a:cubicBezTo>
                  <a:pt x="59" y="1482"/>
                  <a:pt x="165" y="1368"/>
                  <a:pt x="96" y="1440"/>
                </a:cubicBezTo>
                <a:cubicBezTo>
                  <a:pt x="16" y="1664"/>
                  <a:pt x="60" y="1912"/>
                  <a:pt x="0" y="2140"/>
                </a:cubicBezTo>
                <a:cubicBezTo>
                  <a:pt x="3" y="2556"/>
                  <a:pt x="4" y="2972"/>
                  <a:pt x="10" y="3388"/>
                </a:cubicBezTo>
                <a:cubicBezTo>
                  <a:pt x="13" y="3591"/>
                  <a:pt x="227" y="3640"/>
                  <a:pt x="346" y="3753"/>
                </a:cubicBezTo>
                <a:cubicBezTo>
                  <a:pt x="369" y="3828"/>
                  <a:pt x="336" y="3727"/>
                  <a:pt x="374" y="3820"/>
                </a:cubicBezTo>
                <a:cubicBezTo>
                  <a:pt x="402" y="3888"/>
                  <a:pt x="415" y="3941"/>
                  <a:pt x="490" y="3964"/>
                </a:cubicBezTo>
                <a:cubicBezTo>
                  <a:pt x="522" y="3998"/>
                  <a:pt x="561" y="4017"/>
                  <a:pt x="605" y="4032"/>
                </a:cubicBezTo>
                <a:cubicBezTo>
                  <a:pt x="680" y="4086"/>
                  <a:pt x="646" y="4072"/>
                  <a:pt x="701" y="4089"/>
                </a:cubicBezTo>
                <a:cubicBezTo>
                  <a:pt x="767" y="4132"/>
                  <a:pt x="863" y="4130"/>
                  <a:pt x="941" y="4137"/>
                </a:cubicBezTo>
                <a:cubicBezTo>
                  <a:pt x="1073" y="4172"/>
                  <a:pt x="1219" y="4133"/>
                  <a:pt x="1354" y="4118"/>
                </a:cubicBezTo>
                <a:cubicBezTo>
                  <a:pt x="1494" y="4123"/>
                  <a:pt x="1580" y="4116"/>
                  <a:pt x="1699" y="4147"/>
                </a:cubicBezTo>
                <a:cubicBezTo>
                  <a:pt x="1730" y="4168"/>
                  <a:pt x="1760" y="4174"/>
                  <a:pt x="1795" y="4185"/>
                </a:cubicBezTo>
                <a:cubicBezTo>
                  <a:pt x="1857" y="4227"/>
                  <a:pt x="1852" y="4232"/>
                  <a:pt x="1901" y="4281"/>
                </a:cubicBezTo>
                <a:cubicBezTo>
                  <a:pt x="1925" y="4358"/>
                  <a:pt x="1968" y="4428"/>
                  <a:pt x="1968" y="4512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3" name="Line 9"/>
          <p:cNvSpPr>
            <a:spLocks noChangeShapeType="1"/>
          </p:cNvSpPr>
          <p:nvPr/>
        </p:nvSpPr>
        <p:spPr bwMode="auto">
          <a:xfrm flipH="1">
            <a:off x="3657600" y="0"/>
            <a:ext cx="3048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-139700" y="838200"/>
            <a:ext cx="8077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zh-SG" alt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巴比伦战败</a:t>
            </a:r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(539 </a:t>
            </a:r>
            <a:r>
              <a:rPr lang="en-US" sz="2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defRPr/>
            </a:pPr>
            <a:r>
              <a:rPr lang="zh-SG" alt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古列王进入水闸门</a:t>
            </a:r>
            <a:endParaRPr lang="en-US" sz="3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7051" name="Freeform 11"/>
          <p:cNvSpPr>
            <a:spLocks/>
          </p:cNvSpPr>
          <p:nvPr/>
        </p:nvSpPr>
        <p:spPr bwMode="auto">
          <a:xfrm rot="-687844">
            <a:off x="2743200" y="6172200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6" name="Text Box 12"/>
          <p:cNvSpPr txBox="1">
            <a:spLocks noChangeArrowheads="1"/>
          </p:cNvSpPr>
          <p:nvPr/>
        </p:nvSpPr>
        <p:spPr bwMode="auto">
          <a:xfrm>
            <a:off x="4716463" y="2573338"/>
            <a:ext cx="4679950" cy="1169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zh-SG" alt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但以理 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5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(</a:t>
            </a:r>
            <a:r>
              <a:rPr lang="zh-SG" alt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伯沙撒王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盛筵）</a:t>
            </a:r>
            <a:endParaRPr lang="en-US" sz="2800" b="1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144</a:t>
            </a:r>
          </a:p>
        </p:txBody>
      </p:sp>
      <p:sp>
        <p:nvSpPr>
          <p:cNvPr id="87054" name="Rectangle 1"/>
          <p:cNvSpPr>
            <a:spLocks noChangeArrowheads="1"/>
          </p:cNvSpPr>
          <p:nvPr/>
        </p:nvSpPr>
        <p:spPr bwMode="auto">
          <a:xfrm>
            <a:off x="1119188" y="2222500"/>
            <a:ext cx="2843212" cy="46196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b="1"/>
              <a:t>巴比伦城</a:t>
            </a:r>
            <a:endParaRPr lang="en-US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92" grpId="0" animBg="1"/>
      <p:bldP spid="374793" grpId="0" animBg="1"/>
      <p:bldP spid="374794" grpId="0" autoUpdateAnimBg="0"/>
      <p:bldP spid="37479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144</a:t>
            </a:r>
          </a:p>
        </p:txBody>
      </p:sp>
      <p:sp>
        <p:nvSpPr>
          <p:cNvPr id="89092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“[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古列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]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的军队的一部份分置于河进入城市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还有另一支军队在后面待命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 指示他们进入城市在流的河床， 一旦水变得搁浅：他和那些较弱的军队效仿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Nitocris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挖河床：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他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把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伯拉大河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从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运河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变成水坑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就如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沼泽地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，河流沉到天然床变成浅滩，可以涉水而过。</a:t>
            </a:r>
            <a:endParaRPr lang="en-US" altLang="zh-CN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其他的波斯人在巴比伦河边待命，踏入河里，因河流只达男子的大腿，因此可渡河进城。</a:t>
            </a:r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3237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 eaLnBrk="0" hangingPunct="0">
              <a:defRPr/>
            </a:pPr>
            <a:r>
              <a:rPr lang="zh-SG" altLang="en-US" sz="36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巴比伦战败</a:t>
            </a:r>
            <a:r>
              <a:rPr lang="en-US" sz="36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89094" name="TextBox 5"/>
          <p:cNvSpPr txBox="1">
            <a:spLocks noChangeArrowheads="1"/>
          </p:cNvSpPr>
          <p:nvPr/>
        </p:nvSpPr>
        <p:spPr bwMode="auto">
          <a:xfrm>
            <a:off x="3190875" y="6381750"/>
            <a:ext cx="587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rgbClr val="FFFFFF"/>
                </a:solidFill>
                <a:latin typeface="Arial" pitchFamily="34" charset="0"/>
              </a:rPr>
              <a:t>The History of the Persian Wars </a:t>
            </a: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</a:rPr>
              <a:t>1.191 (430 BC)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144</a:t>
            </a:r>
          </a:p>
        </p:txBody>
      </p:sp>
      <p:sp>
        <p:nvSpPr>
          <p:cNvPr id="91140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如果巴比伦人知会古列的计划或者他们已经注意到危险，他们绝不会允许波斯人进入该城，而会完全摧毁他们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他们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会快速关闭所有跟河流有关的门，然后将河水筑成围墙，让敌人进入陷阱，无法逃亡。但是，波斯突如其来的攻打，占领了城市。由于地方广阔，中部地区的居民 （如在巴比伦居民申报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 不知城市已被占领，如往常庆祝节日，继续跳舞和陶醉，直到发现城市已被占领，已太迟了。巴比伦就如此灭亡。</a:t>
            </a:r>
            <a:endParaRPr lang="en-US" altLang="ja-JP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285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 eaLnBrk="0" hangingPunct="0">
              <a:defRPr/>
            </a:pPr>
            <a:r>
              <a:rPr lang="zh-SG" alt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</a:t>
            </a:r>
            <a:r>
              <a:rPr lang="zh-CN" alt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灭亡 </a:t>
            </a:r>
            <a:r>
              <a:rPr lang="en-US" sz="3200" b="1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91142" name="TextBox 15"/>
          <p:cNvSpPr txBox="1">
            <a:spLocks noChangeArrowheads="1"/>
          </p:cNvSpPr>
          <p:nvPr/>
        </p:nvSpPr>
        <p:spPr bwMode="auto">
          <a:xfrm>
            <a:off x="5238750" y="6376988"/>
            <a:ext cx="3814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b="1" i="1">
                <a:solidFill>
                  <a:srgbClr val="FFFFFF"/>
                </a:solidFill>
                <a:latin typeface="Arial" pitchFamily="34" charset="0"/>
              </a:rPr>
              <a:t>波斯战争的历史</a:t>
            </a:r>
            <a:r>
              <a:rPr lang="en-US" altLang="ja-JP" sz="2000" b="1" i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sz="2000" b="1">
                <a:solidFill>
                  <a:srgbClr val="FFFFFF"/>
                </a:solidFill>
                <a:latin typeface="Arial" pitchFamily="34" charset="0"/>
              </a:rPr>
              <a:t>1.191 (430 BC)</a:t>
            </a:r>
            <a:endParaRPr lang="en-US" altLang="en-US" sz="2000" b="1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WordArt 5"/>
          <p:cNvSpPr>
            <a:spLocks noChangeArrowheads="1" noChangeShapeType="1" noTextEdit="1"/>
          </p:cNvSpPr>
          <p:nvPr/>
        </p:nvSpPr>
        <p:spPr bwMode="auto">
          <a:xfrm>
            <a:off x="1981200" y="141288"/>
            <a:ext cx="4953000" cy="990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zh-CN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惊异的预言</a:t>
            </a:r>
            <a:endParaRPr lang="en-GB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123912" name="AutoShape 8"/>
          <p:cNvSpPr>
            <a:spLocks noChangeArrowheads="1"/>
          </p:cNvSpPr>
          <p:nvPr/>
        </p:nvSpPr>
        <p:spPr bwMode="auto">
          <a:xfrm>
            <a:off x="3429000" y="1828800"/>
            <a:ext cx="2286000" cy="2667000"/>
          </a:xfrm>
          <a:prstGeom prst="rightArrowCallout">
            <a:avLst>
              <a:gd name="adj1" fmla="val 29167"/>
              <a:gd name="adj2" fmla="val 291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3962400" y="2819400"/>
            <a:ext cx="623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2"/>
                </a:solidFill>
                <a:latin typeface="Arial" pitchFamily="34" charset="0"/>
              </a:rPr>
              <a:t>??</a:t>
            </a:r>
          </a:p>
        </p:txBody>
      </p:sp>
      <p:pic>
        <p:nvPicPr>
          <p:cNvPr id="9318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2540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263" y="1219200"/>
            <a:ext cx="25161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59213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FFFFFF"/>
                </a:solidFill>
                <a:latin typeface="Arial" pitchFamily="34" charset="0"/>
              </a:rPr>
              <a:t>莱佛士在 </a:t>
            </a:r>
            <a:r>
              <a:rPr lang="en-US" altLang="zh-CN" sz="2000" b="1">
                <a:solidFill>
                  <a:srgbClr val="FFFFFF"/>
                </a:solidFill>
                <a:latin typeface="Arial" pitchFamily="34" charset="0"/>
              </a:rPr>
              <a:t>140 </a:t>
            </a:r>
            <a:r>
              <a:rPr lang="zh-CN" altLang="en-US" sz="2000" b="1">
                <a:solidFill>
                  <a:srgbClr val="FFFFFF"/>
                </a:solidFill>
                <a:latin typeface="Arial" pitchFamily="34" charset="0"/>
              </a:rPr>
              <a:t>多年李光耀之前，预言：</a:t>
            </a:r>
            <a:r>
              <a:rPr lang="en-US" altLang="zh-CN" sz="2000" b="1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zh-CN" altLang="en-US" sz="2000" b="1">
                <a:solidFill>
                  <a:srgbClr val="FFFFFF"/>
                </a:solidFill>
                <a:latin typeface="Arial" pitchFamily="34" charset="0"/>
              </a:rPr>
              <a:t>看哪，一位名姓李将会产生新加坡而让它独立</a:t>
            </a:r>
            <a:r>
              <a:rPr lang="en-US" altLang="zh-CN" sz="2000" b="1">
                <a:solidFill>
                  <a:srgbClr val="FFFFFF"/>
                </a:solidFill>
                <a:latin typeface="Arial" pitchFamily="34" charset="0"/>
              </a:rPr>
              <a:t>......"</a:t>
            </a:r>
            <a:endParaRPr lang="en-US" altLang="en-US" sz="2000" b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429250" y="4724400"/>
            <a:ext cx="3095625" cy="954088"/>
          </a:xfrm>
          <a:prstGeom prst="rect">
            <a:avLst/>
          </a:prstGeom>
          <a:solidFill>
            <a:srgbClr val="0037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SG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李光耀</a:t>
            </a:r>
            <a:br>
              <a:rPr lang="en-US" altLang="zh-SG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(1959)</a:t>
            </a:r>
            <a:endParaRPr lang="en-US" alt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569" name="Text Box 7"/>
          <p:cNvSpPr txBox="1">
            <a:spLocks noChangeArrowheads="1"/>
          </p:cNvSpPr>
          <p:nvPr/>
        </p:nvSpPr>
        <p:spPr bwMode="auto">
          <a:xfrm>
            <a:off x="533400" y="4724400"/>
            <a:ext cx="2743200" cy="954088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5F5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斯坦福莱佛士</a:t>
            </a:r>
            <a:r>
              <a:rPr lang="en-US" altLang="ja-JP" sz="2800" b="1">
                <a:solidFill>
                  <a:srgbClr val="F5F5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(1819)</a:t>
            </a:r>
            <a:endParaRPr lang="en-US" altLang="en-US" sz="2800" b="1">
              <a:solidFill>
                <a:srgbClr val="F5F5F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20510251">
            <a:off x="2484438" y="3632200"/>
            <a:ext cx="4286250" cy="9540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rgbClr val="F5F5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当然不可能</a:t>
            </a:r>
            <a:r>
              <a:rPr lang="en-US" sz="2800" b="1" dirty="0">
                <a:solidFill>
                  <a:srgbClr val="F5F5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  </a:t>
            </a:r>
            <a:r>
              <a:rPr lang="zh-CN" altLang="en-US" sz="2800" b="1" dirty="0">
                <a:solidFill>
                  <a:srgbClr val="F5F5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如果当真，不是很神奇？</a:t>
            </a:r>
            <a:endParaRPr lang="en-US" sz="2800" b="1" dirty="0">
              <a:solidFill>
                <a:srgbClr val="F5F5F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2" grpId="0" animBg="1"/>
      <p:bldP spid="123913" grpId="0" autoUpdateAnimBg="0"/>
      <p:bldP spid="11" grpId="0"/>
      <p:bldP spid="123907" grpId="0" animBg="1" autoUpdateAnimBg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1752600"/>
            <a:ext cx="190500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ffectLst/>
                <a:latin typeface="Arial" pitchFamily="34" charset="0"/>
                <a:ea typeface="Geneva" charset="0"/>
              </a:rPr>
              <a:t>An Amazing Prophecy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57800" y="5029200"/>
            <a:ext cx="3352800" cy="523875"/>
          </a:xfrm>
          <a:prstGeom prst="rect">
            <a:avLst/>
          </a:prstGeom>
          <a:solidFill>
            <a:srgbClr val="0037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SG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古列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 (539 </a:t>
            </a:r>
            <a:r>
              <a:rPr lang="en-US" altLang="ja-JP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BC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)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alt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7258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WordArt 6"/>
          <p:cNvSpPr>
            <a:spLocks noChangeArrowheads="1" noChangeShapeType="1" noTextEdit="1"/>
          </p:cNvSpPr>
          <p:nvPr/>
        </p:nvSpPr>
        <p:spPr bwMode="auto">
          <a:xfrm>
            <a:off x="1981200" y="106363"/>
            <a:ext cx="4953000" cy="990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zh-CN" alt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惊异的预言</a:t>
            </a:r>
            <a:endParaRPr lang="en-GB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767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81000" y="5029200"/>
            <a:ext cx="2971800" cy="52387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SG" altLang="en-US" sz="28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以赛亚 </a:t>
            </a:r>
            <a:r>
              <a:rPr lang="en-US" altLang="en-US" sz="28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(700 </a:t>
            </a:r>
            <a:r>
              <a:rPr lang="en-US" altLang="en-US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altLang="en-US" sz="2800" b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29000" y="1828800"/>
            <a:ext cx="2286000" cy="2667000"/>
            <a:chOff x="2160" y="1392"/>
            <a:chExt cx="1440" cy="1680"/>
          </a:xfrm>
        </p:grpSpPr>
        <p:sp>
          <p:nvSpPr>
            <p:cNvPr id="94217" name="AutoShape 10"/>
            <p:cNvSpPr>
              <a:spLocks noChangeArrowheads="1"/>
            </p:cNvSpPr>
            <p:nvPr/>
          </p:nvSpPr>
          <p:spPr bwMode="auto">
            <a:xfrm>
              <a:off x="2160" y="1392"/>
              <a:ext cx="1440" cy="1680"/>
            </a:xfrm>
            <a:prstGeom prst="rightArrowCallout">
              <a:avLst>
                <a:gd name="adj1" fmla="val 29167"/>
                <a:gd name="adj2" fmla="val 29167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>
                <a:latin typeface="Arial" pitchFamily="34" charset="0"/>
              </a:endParaRPr>
            </a:p>
          </p:txBody>
        </p:sp>
        <p:sp>
          <p:nvSpPr>
            <p:cNvPr id="94218" name="Text Box 9"/>
            <p:cNvSpPr txBox="1">
              <a:spLocks noChangeArrowheads="1"/>
            </p:cNvSpPr>
            <p:nvPr/>
          </p:nvSpPr>
          <p:spPr bwMode="auto">
            <a:xfrm>
              <a:off x="2294" y="1594"/>
              <a:ext cx="695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2"/>
                  </a:solidFill>
                  <a:latin typeface="Arial" pitchFamily="34" charset="0"/>
                </a:rPr>
                <a:t>41:25</a:t>
              </a:r>
            </a:p>
            <a:p>
              <a:pPr eaLnBrk="1" hangingPunct="1"/>
              <a:r>
                <a:rPr lang="en-US" altLang="en-US" sz="2800" b="1">
                  <a:solidFill>
                    <a:schemeClr val="tx2"/>
                  </a:solidFill>
                  <a:latin typeface="Arial" pitchFamily="34" charset="0"/>
                </a:rPr>
                <a:t>44:28</a:t>
              </a:r>
            </a:p>
            <a:p>
              <a:pPr eaLnBrk="1" hangingPunct="1"/>
              <a:r>
                <a:rPr lang="en-US" altLang="en-US" sz="2800" b="1">
                  <a:solidFill>
                    <a:schemeClr val="tx2"/>
                  </a:solidFill>
                  <a:latin typeface="Arial" pitchFamily="34" charset="0"/>
                </a:rPr>
                <a:t>45:1</a:t>
              </a:r>
            </a:p>
            <a:p>
              <a:pPr eaLnBrk="1" hangingPunct="1"/>
              <a:r>
                <a:rPr lang="en-US" altLang="en-US" sz="2800" b="1">
                  <a:solidFill>
                    <a:schemeClr val="tx2"/>
                  </a:solidFill>
                  <a:latin typeface="Arial" pitchFamily="34" charset="0"/>
                </a:rPr>
                <a:t>45:13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57658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2000" b="1">
                <a:solidFill>
                  <a:srgbClr val="FFFFFF"/>
                </a:solidFill>
                <a:latin typeface="Arial" pitchFamily="34" charset="0"/>
              </a:rPr>
              <a:t>论古列说，他是我的牧人，必成就我所喜悦的，必下令建造耶路撒冷，发命立稳圣殿的根基。 </a:t>
            </a:r>
            <a:endParaRPr lang="en-US" altLang="zh-CN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en-US" altLang="zh-CN" sz="2000" b="1">
                <a:solidFill>
                  <a:srgbClr val="FFFFFF"/>
                </a:solidFill>
                <a:latin typeface="Arial" pitchFamily="34" charset="0"/>
              </a:rPr>
              <a:t>(Isa 44:28 CUS)</a:t>
            </a:r>
            <a:endParaRPr lang="en-US" altLang="en-US" sz="2000" b="1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609600"/>
            <a:ext cx="4343400" cy="37338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CC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Geneva" charset="0"/>
              </a:rPr>
              <a:t>当你想到波斯时</a:t>
            </a:r>
            <a:r>
              <a:rPr lang="en-US" altLang="zh-CN">
                <a:solidFill>
                  <a:srgbClr val="CC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Geneva" charset="0"/>
              </a:rPr>
              <a:t>,</a:t>
            </a:r>
            <a:br>
              <a:rPr lang="en-US" altLang="zh-CN">
                <a:solidFill>
                  <a:srgbClr val="CC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Geneva" charset="0"/>
              </a:rPr>
            </a:br>
            <a:r>
              <a:rPr lang="zh-CN" altLang="en-US">
                <a:solidFill>
                  <a:srgbClr val="CC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Geneva" charset="0"/>
              </a:rPr>
              <a:t>你联想到什么？</a:t>
            </a:r>
            <a:endParaRPr lang="en-US" altLang="en-US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25400"/>
            <a:ext cx="460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1389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4941888"/>
            <a:ext cx="2951163" cy="922337"/>
          </a:xfrm>
          <a:prstGeom prst="rect">
            <a:avLst/>
          </a:prstGeom>
          <a:solidFill>
            <a:srgbClr val="FF996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SG" altLang="en-US" sz="5400" dirty="0">
                <a:solidFill>
                  <a:schemeClr val="accent6">
                    <a:lumMod val="75000"/>
                  </a:schemeClr>
                </a:solidFill>
              </a:rPr>
              <a:t>阿拉丁</a:t>
            </a:r>
            <a:endParaRPr lang="en-SG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411538"/>
            <a:ext cx="48006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4191000" y="2514600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SG" altLang="en-US" sz="36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古列</a:t>
            </a:r>
            <a:r>
              <a:rPr lang="en-US" altLang="ja-JP" sz="360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II (559-530)</a:t>
            </a:r>
            <a:r>
              <a:rPr lang="en-US" altLang="ja-JP" sz="360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en-US" sz="36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56610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800">
                <a:solidFill>
                  <a:srgbClr val="FFFFFF"/>
                </a:solidFill>
                <a:latin typeface="Arial" pitchFamily="34" charset="0"/>
              </a:rPr>
              <a:t>古列 </a:t>
            </a:r>
            <a:r>
              <a:rPr lang="en-US" altLang="en-US" sz="2800">
                <a:solidFill>
                  <a:srgbClr val="FFFFFF"/>
                </a:solidFill>
                <a:latin typeface="Arial" pitchFamily="34" charset="0"/>
              </a:rPr>
              <a:t>II</a:t>
            </a:r>
            <a:r>
              <a:rPr lang="zh-CN" altLang="en-US" sz="2800">
                <a:solidFill>
                  <a:srgbClr val="FFFFFF"/>
                </a:solidFill>
                <a:latin typeface="Arial" pitchFamily="34" charset="0"/>
              </a:rPr>
              <a:t>发起的帝国的边界</a:t>
            </a:r>
            <a:endParaRPr lang="en-US" altLang="zh-CN" sz="280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zh-CN" altLang="en-US" sz="2800">
                <a:solidFill>
                  <a:srgbClr val="FFFFFF"/>
                </a:solidFill>
                <a:latin typeface="Arial" pitchFamily="34" charset="0"/>
              </a:rPr>
              <a:t>和大利乌</a:t>
            </a:r>
            <a:r>
              <a:rPr lang="en-US" altLang="zh-CN" sz="2800">
                <a:solidFill>
                  <a:srgbClr val="FFFFFF"/>
                </a:solidFill>
                <a:latin typeface="Arial" pitchFamily="34" charset="0"/>
              </a:rPr>
              <a:t>I </a:t>
            </a:r>
            <a:r>
              <a:rPr lang="zh-CN" altLang="en-US" sz="2800">
                <a:solidFill>
                  <a:srgbClr val="FFFFFF"/>
                </a:solidFill>
                <a:latin typeface="Arial" pitchFamily="34" charset="0"/>
              </a:rPr>
              <a:t>综合伸从希腊到印度</a:t>
            </a:r>
            <a:endParaRPr lang="en-US" altLang="en-US" sz="2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914400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146</a:t>
            </a: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948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45820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058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4"/>
          <p:cNvSpPr>
            <a:spLocks noChangeArrowheads="1"/>
          </p:cNvSpPr>
          <p:nvPr/>
        </p:nvSpPr>
        <p:spPr bwMode="auto">
          <a:xfrm>
            <a:off x="0" y="6172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3200" b="1">
                <a:solidFill>
                  <a:srgbClr val="FFFFFF"/>
                </a:solidFill>
                <a:latin typeface="Arial" pitchFamily="34" charset="0"/>
              </a:rPr>
              <a:t>波斯民族骑兵</a:t>
            </a: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</a:rPr>
              <a:t>在</a:t>
            </a:r>
            <a:r>
              <a:rPr lang="en-US" altLang="ja-JP" sz="3200" b="1">
                <a:solidFill>
                  <a:srgbClr val="FFFFFF"/>
                </a:solidFill>
                <a:latin typeface="Arial" pitchFamily="34" charset="0"/>
              </a:rPr>
              <a:t> Issus c. 333 BC</a:t>
            </a:r>
            <a:endParaRPr lang="en-US" altLang="en-US" sz="32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03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343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528638"/>
            <a:ext cx="9172576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4"/>
          <p:cNvSpPr>
            <a:spLocks noChangeArrowheads="1"/>
          </p:cNvSpPr>
          <p:nvPr/>
        </p:nvSpPr>
        <p:spPr bwMode="auto">
          <a:xfrm>
            <a:off x="5105400" y="1773238"/>
            <a:ext cx="3581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4800">
                <a:solidFill>
                  <a:srgbClr val="FFFFFF"/>
                </a:solidFill>
                <a:latin typeface="Arial" pitchFamily="34" charset="0"/>
              </a:rPr>
              <a:t>伟大的</a:t>
            </a:r>
            <a:endParaRPr lang="en-US" altLang="ja-JP" sz="480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zh-SG" altLang="en-US" sz="4800">
                <a:solidFill>
                  <a:srgbClr val="FFFFFF"/>
                </a:solidFill>
                <a:latin typeface="Arial" pitchFamily="34" charset="0"/>
              </a:rPr>
              <a:t>大利乌王 </a:t>
            </a:r>
            <a:endParaRPr lang="en-US" altLang="en-US" sz="480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en-US" altLang="en-US" sz="4000">
                <a:solidFill>
                  <a:srgbClr val="FFFFFF"/>
                </a:solidFill>
                <a:latin typeface="Arial" pitchFamily="34" charset="0"/>
              </a:rPr>
              <a:t>(521-486 </a:t>
            </a:r>
            <a:r>
              <a:rPr lang="en-US" altLang="en-US" sz="3200">
                <a:solidFill>
                  <a:srgbClr val="FFFFFF"/>
                </a:solidFill>
                <a:latin typeface="Arial" pitchFamily="34" charset="0"/>
              </a:rPr>
              <a:t>BC</a:t>
            </a:r>
            <a:r>
              <a:rPr lang="en-US" altLang="en-US" sz="4000">
                <a:solidFill>
                  <a:srgbClr val="FFFFFF"/>
                </a:solidFill>
                <a:latin typeface="Arial" pitchFamily="34" charset="0"/>
              </a:rPr>
              <a:t>)</a:t>
            </a:r>
            <a:endParaRPr lang="en-US" altLang="en-US" sz="36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050"/>
            <a:ext cx="36766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6"/>
          <p:cNvSpPr txBox="1">
            <a:spLocks noChangeArrowheads="1"/>
          </p:cNvSpPr>
          <p:nvPr/>
        </p:nvSpPr>
        <p:spPr bwMode="auto">
          <a:xfrm>
            <a:off x="7848600" y="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146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0" y="6273800"/>
            <a:ext cx="9144000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chemeClr val="bg1"/>
                </a:solidFill>
              </a:rPr>
              <a:t>波斯波利斯的遗骸</a:t>
            </a: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 descr="persepolis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1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5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4713" y="0"/>
            <a:ext cx="4459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5800" y="6273800"/>
            <a:ext cx="4648200" cy="58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SG" altLang="en-US" sz="3200">
                <a:solidFill>
                  <a:srgbClr val="FFFFFF"/>
                </a:solidFill>
                <a:latin typeface="Arial" pitchFamily="34" charset="0"/>
              </a:rPr>
              <a:t>波斯亚</a:t>
            </a:r>
            <a:r>
              <a:rPr lang="zh-CN" altLang="en-US" sz="3200">
                <a:solidFill>
                  <a:srgbClr val="FFFFFF"/>
                </a:solidFill>
                <a:latin typeface="Arial" pitchFamily="34" charset="0"/>
              </a:rPr>
              <a:t>的</a:t>
            </a:r>
            <a:r>
              <a:rPr lang="zh-SG" altLang="en-US" sz="3200">
                <a:solidFill>
                  <a:srgbClr val="FFFFFF"/>
                </a:solidFill>
                <a:latin typeface="Arial" pitchFamily="34" charset="0"/>
              </a:rPr>
              <a:t>哈随鲁王</a:t>
            </a:r>
            <a:r>
              <a:rPr lang="zh-SG" altLang="ja-JP" sz="320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altLang="en-US" sz="32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590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sz="44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语言和文学</a:t>
            </a:r>
            <a:endParaRPr lang="en-US" sz="4400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8001000" y="7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148</a:t>
            </a:r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Pic_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7496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013200"/>
            <a:ext cx="60055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-444500" y="2095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4" name="Text Box 12"/>
          <p:cNvSpPr txBox="1">
            <a:spLocks noChangeArrowheads="1"/>
          </p:cNvSpPr>
          <p:nvPr/>
        </p:nvSpPr>
        <p:spPr bwMode="auto">
          <a:xfrm>
            <a:off x="8305800" y="714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148</a:t>
            </a:r>
          </a:p>
        </p:txBody>
      </p:sp>
      <p:sp>
        <p:nvSpPr>
          <p:cNvPr id="94213" name="Text Box 13"/>
          <p:cNvSpPr txBox="1">
            <a:spLocks noChangeArrowheads="1"/>
          </p:cNvSpPr>
          <p:nvPr/>
        </p:nvSpPr>
        <p:spPr bwMode="auto">
          <a:xfrm>
            <a:off x="665163" y="2286000"/>
            <a:ext cx="67516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古列缸</a:t>
            </a:r>
            <a:r>
              <a:rPr lang="zh-CN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讲的是两个关键事件：</a:t>
            </a:r>
            <a:endParaRPr lang="en-US" altLang="zh-CN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对巴比伦的胜利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zh-SG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但以理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5:30-31)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人民重返家园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SG" alt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以 斯 拉 記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1:1-3)</a:t>
            </a:r>
            <a:endParaRPr lang="en-US" altLang="en-US" sz="32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368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sz="4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  <a:cs typeface="Times New Roman" pitchFamily="18" charset="0"/>
              </a:rPr>
              <a:t>艺术和建筑</a:t>
            </a:r>
            <a:endParaRPr lang="en-US" sz="4800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-444500" y="2095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9570" name="Group 6"/>
          <p:cNvGrpSpPr>
            <a:grpSpLocks/>
          </p:cNvGrpSpPr>
          <p:nvPr/>
        </p:nvGrpSpPr>
        <p:grpSpPr bwMode="auto">
          <a:xfrm>
            <a:off x="2841625" y="2095500"/>
            <a:ext cx="2571750" cy="2667000"/>
            <a:chOff x="0" y="0"/>
            <a:chExt cx="1620" cy="1680"/>
          </a:xfrm>
        </p:grpSpPr>
        <p:sp>
          <p:nvSpPr>
            <p:cNvPr id="10957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62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57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62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/>
                <a:t>  </a:t>
              </a:r>
              <a:r>
                <a:rPr lang="en-US" altLang="en-US" sz="14500"/>
                <a:t> </a:t>
              </a:r>
              <a:r>
                <a:rPr lang="en-US" altLang="en-US"/>
                <a:t>                                          </a:t>
              </a:r>
            </a:p>
          </p:txBody>
        </p:sp>
      </p:grpSp>
      <p:pic>
        <p:nvPicPr>
          <p:cNvPr id="109571" name="Picture 5" descr="Pic_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3292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7"/>
          <p:cNvSpPr>
            <a:spLocks noChangeArrowheads="1"/>
          </p:cNvSpPr>
          <p:nvPr/>
        </p:nvSpPr>
        <p:spPr bwMode="auto">
          <a:xfrm>
            <a:off x="-444500" y="2095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994" name="Picture 10" descr="Pic_2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2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12"/>
          <p:cNvSpPr>
            <a:spLocks noChangeArrowheads="1"/>
          </p:cNvSpPr>
          <p:nvPr/>
        </p:nvSpPr>
        <p:spPr bwMode="auto">
          <a:xfrm>
            <a:off x="-444500" y="2095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999" name="Picture 15" descr="Pic_2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49775"/>
            <a:ext cx="3292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350" y="0"/>
            <a:ext cx="32956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257550"/>
            <a:ext cx="3276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88" y="3429000"/>
            <a:ext cx="30337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28384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32766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49815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03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9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8768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2590800"/>
            <a:ext cx="26955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25717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27813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060575"/>
            <a:ext cx="7772400" cy="1676400"/>
          </a:xfrm>
        </p:spPr>
        <p:txBody>
          <a:bodyPr/>
          <a:lstStyle/>
          <a:p>
            <a:pPr eaLnBrk="1" hangingPunct="1"/>
            <a:r>
              <a:rPr lang="zh-SG" altLang="en-US" sz="4400" i="1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圣经</a:t>
            </a:r>
            <a:r>
              <a:rPr lang="zh-CN" altLang="en-US" sz="4400" i="1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如何</a:t>
            </a:r>
            <a:r>
              <a:rPr lang="zh-SG" altLang="en-US" sz="4400" i="1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说波斯</a:t>
            </a:r>
            <a:r>
              <a:rPr lang="zh-SG" altLang="ja-JP" sz="4400" i="1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 </a:t>
            </a:r>
            <a:endParaRPr lang="en-US" altLang="en-US" sz="440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ChangeArrowheads="1"/>
          </p:cNvSpPr>
          <p:nvPr/>
        </p:nvSpPr>
        <p:spPr bwMode="auto">
          <a:xfrm>
            <a:off x="0" y="4460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4690" name="Rectangle 3"/>
          <p:cNvSpPr>
            <a:spLocks noChangeArrowheads="1"/>
          </p:cNvSpPr>
          <p:nvPr/>
        </p:nvSpPr>
        <p:spPr bwMode="auto">
          <a:xfrm>
            <a:off x="0" y="4460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304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b="1">
                <a:solidFill>
                  <a:srgbClr val="FFFFFF"/>
                </a:solidFill>
                <a:latin typeface="Arial" pitchFamily="34" charset="0"/>
              </a:rPr>
              <a:t>波斯 </a:t>
            </a: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.</a:t>
            </a:r>
            <a:r>
              <a:rPr lang="en-US" altLang="en-US" sz="1400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从印度延长到埃塞俄比亚帝国 </a:t>
            </a: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包括一百二十七个省份 </a:t>
            </a:r>
            <a:r>
              <a:rPr lang="en-US" altLang="en-US" sz="110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"/>
              </a:rPr>
              <a:t>以 斯 帖 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"/>
              </a:rPr>
              <a:t>1:1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3"/>
              </a:rPr>
              <a:t>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3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3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3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3"/>
              </a:rPr>
              <a:t>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3"/>
              </a:rPr>
              <a:t>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  <a:hlinkClick r:id="rId3"/>
              </a:rPr>
              <a:t>书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"/>
              </a:rPr>
              <a:t> 6:1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政府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受宪法限制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"/>
              </a:rPr>
              <a:t>帖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"/>
              </a:rPr>
              <a:t> 8:8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"/>
              </a:rPr>
              <a:t>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"/>
              </a:rPr>
              <a:t>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"/>
              </a:rPr>
              <a:t>书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"/>
              </a:rPr>
              <a:t>6:8-12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市政府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提供了双省长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6"/>
              </a:rPr>
              <a:t>尼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6"/>
              </a:rPr>
              <a:t>希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6"/>
              </a:rPr>
              <a:t>米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6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6"/>
              </a:rPr>
              <a:t> 3:9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7"/>
              </a:rPr>
              <a:t>12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8"/>
              </a:rPr>
              <a:t>16-18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在行政事务上咨询王子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9"/>
              </a:rPr>
              <a:t>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9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9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9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9"/>
              </a:rPr>
              <a:t>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9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9"/>
              </a:rPr>
              <a:t>书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9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9"/>
              </a:rPr>
              <a:t> 6:1-7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妇女的地位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与王坐在宝座上的女王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0"/>
              </a:rPr>
              <a:t>尼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0"/>
              </a:rPr>
              <a:t>希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0"/>
              </a:rPr>
              <a:t>米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0"/>
              </a:rPr>
              <a:t>记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0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0"/>
              </a:rPr>
              <a:t> 2:6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王后瓦实提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因拒绝出现在国王的朝臣而遭到离婚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1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1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1"/>
              </a:rPr>
              <a:t>帖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1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1"/>
              </a:rPr>
              <a:t> 1:10-22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2"/>
              </a:rPr>
              <a:t>2:4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以色列俘虏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3"/>
              </a:rPr>
              <a:t>历代志下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3"/>
              </a:rPr>
              <a:t>36:20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监禁预言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4"/>
              </a:rPr>
              <a:t>何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4"/>
              </a:rPr>
              <a:t>西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4"/>
              </a:rPr>
              <a:t>阿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4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4"/>
              </a:rPr>
              <a:t>书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4"/>
              </a:rPr>
              <a:t>13:16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男子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Tyrian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部队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5"/>
              </a:rPr>
              <a:t>以西结书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5"/>
              </a:rPr>
              <a:t> 27:10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统治者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: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亚哈随鲁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6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6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6"/>
              </a:rPr>
              <a:t>帖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6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6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6"/>
              </a:rPr>
              <a:t> 1:3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大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利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乌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王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7"/>
              </a:rPr>
              <a:t>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7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7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7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7"/>
              </a:rPr>
              <a:t>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7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17"/>
              </a:rPr>
              <a:t>书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17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7"/>
              </a:rPr>
              <a:t> 5:31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8"/>
              </a:rPr>
              <a:t>6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19"/>
              </a:rPr>
              <a:t>9:1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亚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达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薛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西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I,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0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0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0"/>
              </a:rPr>
              <a:t>拉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0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0"/>
              </a:rPr>
              <a:t> 4:7-24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亚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达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薛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西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II,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1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1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1"/>
              </a:rPr>
              <a:t>拉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1"/>
              </a:rPr>
              <a:t>记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21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1"/>
              </a:rPr>
              <a:t> 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2"/>
              </a:rPr>
              <a:t>尼希米记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2"/>
              </a:rPr>
              <a:t> 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3"/>
              </a:rPr>
              <a:t>5:14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古列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4"/>
              </a:rPr>
              <a:t>历代志下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4"/>
              </a:rPr>
              <a:t>36:22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5"/>
              </a:rPr>
              <a:t>23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26"/>
              </a:rPr>
              <a:t>以斯拉记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6"/>
              </a:rPr>
              <a:t> 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7"/>
              </a:rPr>
              <a:t>3:7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8"/>
              </a:rPr>
              <a:t>4:3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29"/>
              </a:rPr>
              <a:t>5:13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0"/>
              </a:rPr>
              <a:t>14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1"/>
              </a:rPr>
              <a:t>17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2"/>
              </a:rPr>
              <a:t>6:3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3"/>
              </a:rPr>
              <a:t>Isa. 41:2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4"/>
              </a:rPr>
              <a:t>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5"/>
              </a:rPr>
              <a:t>44:28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6"/>
              </a:rPr>
              <a:t>45:1-4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7"/>
              </a:rPr>
              <a:t>13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8"/>
              </a:rPr>
              <a:t>46:11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39"/>
              </a:rPr>
              <a:t>48:14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0"/>
              </a:rPr>
              <a:t>15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王子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1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1"/>
              </a:rPr>
              <a:t>斯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1"/>
              </a:rPr>
              <a:t>帖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41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1"/>
              </a:rPr>
              <a:t>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1"/>
              </a:rPr>
              <a:t> 1:14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司法制度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2"/>
              </a:rPr>
              <a:t>以斯拉记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2"/>
              </a:rPr>
              <a:t> 7:25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预言关于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3"/>
              </a:rPr>
              <a:t>以赛亚书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3"/>
              </a:rPr>
              <a:t>13: 17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4"/>
              </a:rPr>
              <a:t>21:1-10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5"/>
              </a:rPr>
              <a:t>耶利米书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5"/>
              </a:rPr>
              <a:t> 49:34-39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6"/>
              </a:rPr>
              <a:t>51:11-64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47"/>
              </a:rPr>
              <a:t>以西结书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  <a:hlinkClick r:id="rId47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7"/>
              </a:rPr>
              <a:t>32:24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8"/>
              </a:rPr>
              <a:t>25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49"/>
              </a:rPr>
              <a:t>38:5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0"/>
              </a:rPr>
              <a:t>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0"/>
              </a:rPr>
              <a:t>以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0"/>
              </a:rPr>
              <a:t>理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0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hlinkClick r:id="rId50"/>
              </a:rPr>
              <a:t>书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  <a:hlinkClick r:id="rId50"/>
              </a:rPr>
              <a:t>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0"/>
              </a:rPr>
              <a:t> 2:31-45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1"/>
              </a:rPr>
              <a:t>5:28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2"/>
              </a:rPr>
              <a:t>7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3"/>
              </a:rPr>
              <a:t>8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  <a:hlinkClick r:id="rId54"/>
              </a:rPr>
              <a:t>11:1-4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. </a:t>
            </a:r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1"/>
          <p:cNvSpPr>
            <a:spLocks noChangeArrowheads="1"/>
          </p:cNvSpPr>
          <p:nvPr/>
        </p:nvSpPr>
        <p:spPr bwMode="auto">
          <a:xfrm>
            <a:off x="4194175" y="476250"/>
            <a:ext cx="698500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北极</a:t>
            </a:r>
            <a:endParaRPr lang="en-US" altLang="en-US" sz="2000" b="1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410200" y="404813"/>
            <a:ext cx="1538288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/>
              <a:t>北极海洋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4522788" y="1300163"/>
            <a:ext cx="696912" cy="4000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欧洲</a:t>
            </a:r>
            <a:endParaRPr lang="en-US" altLang="en-US" sz="2000" b="1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6372225" y="1444625"/>
            <a:ext cx="696913" cy="4000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亚洲</a:t>
            </a:r>
            <a:endParaRPr lang="en-US" altLang="en-US" sz="2000" b="1"/>
          </a:p>
        </p:txBody>
      </p:sp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7451725" y="2165350"/>
            <a:ext cx="1152525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/>
              <a:t>太平洋</a:t>
            </a:r>
          </a:p>
        </p:txBody>
      </p:sp>
      <p:sp>
        <p:nvSpPr>
          <p:cNvPr id="74759" name="Rectangle 9"/>
          <p:cNvSpPr>
            <a:spLocks noChangeArrowheads="1"/>
          </p:cNvSpPr>
          <p:nvPr/>
        </p:nvSpPr>
        <p:spPr bwMode="auto">
          <a:xfrm>
            <a:off x="1908175" y="1681163"/>
            <a:ext cx="1217613" cy="4000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2000" b="1"/>
              <a:t>北美地区</a:t>
            </a:r>
          </a:p>
        </p:txBody>
      </p: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658813" y="2032000"/>
            <a:ext cx="969962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太平洋</a:t>
            </a:r>
          </a:p>
        </p:txBody>
      </p:sp>
      <p:sp>
        <p:nvSpPr>
          <p:cNvPr id="74761" name="Rectangle 12"/>
          <p:cNvSpPr>
            <a:spLocks noChangeArrowheads="1"/>
          </p:cNvSpPr>
          <p:nvPr/>
        </p:nvSpPr>
        <p:spPr bwMode="auto">
          <a:xfrm>
            <a:off x="2987675" y="2060575"/>
            <a:ext cx="954088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大西洋</a:t>
            </a:r>
            <a:endParaRPr lang="en-US" altLang="en-US" sz="2000" b="1"/>
          </a:p>
        </p:txBody>
      </p:sp>
      <p:sp>
        <p:nvSpPr>
          <p:cNvPr id="74762" name="Rectangle 13"/>
          <p:cNvSpPr>
            <a:spLocks noChangeArrowheads="1"/>
          </p:cNvSpPr>
          <p:nvPr/>
        </p:nvSpPr>
        <p:spPr bwMode="auto">
          <a:xfrm>
            <a:off x="4468813" y="5949950"/>
            <a:ext cx="14922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/>
              <a:t>加勒比</a:t>
            </a:r>
            <a:endParaRPr lang="en-US" altLang="en-US" sz="2000" b="1"/>
          </a:p>
        </p:txBody>
      </p:sp>
      <p:sp>
        <p:nvSpPr>
          <p:cNvPr id="74763" name="Rectangle 14"/>
          <p:cNvSpPr>
            <a:spLocks noChangeArrowheads="1"/>
          </p:cNvSpPr>
          <p:nvPr/>
        </p:nvSpPr>
        <p:spPr bwMode="auto">
          <a:xfrm>
            <a:off x="4738688" y="2736850"/>
            <a:ext cx="696912" cy="4000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非洲</a:t>
            </a:r>
            <a:endParaRPr lang="en-US" altLang="en-US" sz="2000" b="1"/>
          </a:p>
        </p:txBody>
      </p:sp>
      <p:sp>
        <p:nvSpPr>
          <p:cNvPr id="74764" name="Rectangle 15"/>
          <p:cNvSpPr>
            <a:spLocks noChangeArrowheads="1"/>
          </p:cNvSpPr>
          <p:nvPr/>
        </p:nvSpPr>
        <p:spPr bwMode="auto">
          <a:xfrm>
            <a:off x="360363" y="3198813"/>
            <a:ext cx="595312" cy="338137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1600" b="1"/>
              <a:t>赤道</a:t>
            </a:r>
            <a:endParaRPr lang="en-US" altLang="en-US" sz="1600" b="1"/>
          </a:p>
        </p:txBody>
      </p:sp>
      <p:sp>
        <p:nvSpPr>
          <p:cNvPr id="74765" name="Rectangle 16"/>
          <p:cNvSpPr>
            <a:spLocks noChangeArrowheads="1"/>
          </p:cNvSpPr>
          <p:nvPr/>
        </p:nvSpPr>
        <p:spPr bwMode="auto">
          <a:xfrm>
            <a:off x="454025" y="3767138"/>
            <a:ext cx="954088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大洋洲</a:t>
            </a:r>
            <a:endParaRPr lang="en-US" altLang="en-US" sz="2000" b="1"/>
          </a:p>
        </p:txBody>
      </p:sp>
      <p:sp>
        <p:nvSpPr>
          <p:cNvPr id="74766" name="Rectangle 17"/>
          <p:cNvSpPr>
            <a:spLocks noChangeArrowheads="1"/>
          </p:cNvSpPr>
          <p:nvPr/>
        </p:nvSpPr>
        <p:spPr bwMode="auto">
          <a:xfrm>
            <a:off x="2771775" y="3573463"/>
            <a:ext cx="981075" cy="4000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/>
              <a:t>南美洲</a:t>
            </a:r>
          </a:p>
        </p:txBody>
      </p:sp>
      <p:sp>
        <p:nvSpPr>
          <p:cNvPr id="74767" name="Rectangle 18"/>
          <p:cNvSpPr>
            <a:spLocks noChangeArrowheads="1"/>
          </p:cNvSpPr>
          <p:nvPr/>
        </p:nvSpPr>
        <p:spPr bwMode="auto">
          <a:xfrm>
            <a:off x="1408113" y="5013325"/>
            <a:ext cx="954087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太平洋</a:t>
            </a:r>
            <a:endParaRPr lang="en-US" altLang="en-US" sz="2000" b="1"/>
          </a:p>
        </p:txBody>
      </p:sp>
      <p:sp>
        <p:nvSpPr>
          <p:cNvPr id="74768" name="Rectangle 21"/>
          <p:cNvSpPr>
            <a:spLocks noChangeArrowheads="1"/>
          </p:cNvSpPr>
          <p:nvPr/>
        </p:nvSpPr>
        <p:spPr bwMode="auto">
          <a:xfrm>
            <a:off x="3792538" y="4292600"/>
            <a:ext cx="1055687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大西洋</a:t>
            </a:r>
            <a:endParaRPr lang="en-US" altLang="en-US" sz="2000" b="1"/>
          </a:p>
        </p:txBody>
      </p:sp>
      <p:sp>
        <p:nvSpPr>
          <p:cNvPr id="74769" name="Rectangle 19"/>
          <p:cNvSpPr>
            <a:spLocks noChangeArrowheads="1"/>
          </p:cNvSpPr>
          <p:nvPr/>
        </p:nvSpPr>
        <p:spPr bwMode="auto">
          <a:xfrm>
            <a:off x="5961063" y="3903663"/>
            <a:ext cx="1108075" cy="461962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/>
              <a:t>印度洋</a:t>
            </a:r>
            <a:endParaRPr lang="en-US" altLang="en-US"/>
          </a:p>
        </p:txBody>
      </p:sp>
      <p:sp>
        <p:nvSpPr>
          <p:cNvPr id="74770" name="Rectangle 23"/>
          <p:cNvSpPr>
            <a:spLocks noChangeArrowheads="1"/>
          </p:cNvSpPr>
          <p:nvPr/>
        </p:nvSpPr>
        <p:spPr bwMode="auto">
          <a:xfrm>
            <a:off x="7740650" y="3767138"/>
            <a:ext cx="954088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大洋洲</a:t>
            </a:r>
            <a:endParaRPr lang="en-US" altLang="en-US" sz="2000" b="1"/>
          </a:p>
        </p:txBody>
      </p:sp>
      <p:sp>
        <p:nvSpPr>
          <p:cNvPr id="74771" name="Rectangle 20"/>
          <p:cNvSpPr>
            <a:spLocks noChangeArrowheads="1"/>
          </p:cNvSpPr>
          <p:nvPr/>
        </p:nvSpPr>
        <p:spPr bwMode="auto">
          <a:xfrm>
            <a:off x="2516188" y="2644775"/>
            <a:ext cx="1179512" cy="400050"/>
          </a:xfrm>
          <a:prstGeom prst="rect">
            <a:avLst/>
          </a:prstGeom>
          <a:solidFill>
            <a:srgbClr val="7DB4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南极洲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200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115714" name="Group 11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3" y="-3"/>
            <a:chExt cx="5188" cy="4074"/>
          </a:xfrm>
        </p:grpSpPr>
        <p:grpSp>
          <p:nvGrpSpPr>
            <p:cNvPr id="115716" name="Group 111"/>
            <p:cNvGrpSpPr>
              <a:grpSpLocks/>
            </p:cNvGrpSpPr>
            <p:nvPr/>
          </p:nvGrpSpPr>
          <p:grpSpPr bwMode="auto">
            <a:xfrm>
              <a:off x="0" y="0"/>
              <a:ext cx="5182" cy="4068"/>
              <a:chOff x="0" y="0"/>
              <a:chExt cx="5182" cy="4068"/>
            </a:xfrm>
          </p:grpSpPr>
          <p:grpSp>
            <p:nvGrpSpPr>
              <p:cNvPr id="115718" name="Group 40"/>
              <p:cNvGrpSpPr>
                <a:grpSpLocks/>
              </p:cNvGrpSpPr>
              <p:nvPr/>
            </p:nvGrpSpPr>
            <p:grpSpPr bwMode="auto">
              <a:xfrm>
                <a:off x="0" y="0"/>
                <a:ext cx="5182" cy="442"/>
                <a:chOff x="0" y="0"/>
                <a:chExt cx="5182" cy="442"/>
              </a:xfrm>
            </p:grpSpPr>
            <p:sp>
              <p:nvSpPr>
                <p:cNvPr id="115824" name="Rectangle 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182" cy="442"/>
                </a:xfrm>
                <a:prstGeom prst="rect">
                  <a:avLst/>
                </a:prstGeom>
                <a:solidFill>
                  <a:srgbClr val="116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algn="ctr" eaLnBrk="1" hangingPunct="1"/>
                  <a:r>
                    <a:rPr lang="zh-CN" altLang="en-US" sz="2800" b="1">
                      <a:solidFill>
                        <a:srgbClr val="FFFFFF"/>
                      </a:solidFill>
                      <a:latin typeface="Arial" pitchFamily="34" charset="0"/>
                    </a:rPr>
                    <a:t>圣经记载历史上的波斯国王</a:t>
                  </a:r>
                  <a:endParaRPr lang="en-US" altLang="en-US" sz="4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25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182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19" name="Group 42"/>
              <p:cNvGrpSpPr>
                <a:grpSpLocks/>
              </p:cNvGrpSpPr>
              <p:nvPr/>
            </p:nvGrpSpPr>
            <p:grpSpPr bwMode="auto">
              <a:xfrm>
                <a:off x="0" y="442"/>
                <a:ext cx="941" cy="518"/>
                <a:chOff x="0" y="442"/>
                <a:chExt cx="941" cy="518"/>
              </a:xfrm>
            </p:grpSpPr>
            <p:sp>
              <p:nvSpPr>
                <p:cNvPr id="115822" name="Rectangle 4"/>
                <p:cNvSpPr>
                  <a:spLocks noChangeArrowheads="1"/>
                </p:cNvSpPr>
                <p:nvPr/>
              </p:nvSpPr>
              <p:spPr bwMode="auto">
                <a:xfrm>
                  <a:off x="0" y="442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常用名称 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23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442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0" name="Group 44"/>
              <p:cNvGrpSpPr>
                <a:grpSpLocks/>
              </p:cNvGrpSpPr>
              <p:nvPr/>
            </p:nvGrpSpPr>
            <p:grpSpPr bwMode="auto">
              <a:xfrm>
                <a:off x="941" y="442"/>
                <a:ext cx="619" cy="518"/>
                <a:chOff x="941" y="442"/>
                <a:chExt cx="619" cy="518"/>
              </a:xfrm>
            </p:grpSpPr>
            <p:sp>
              <p:nvSpPr>
                <p:cNvPr id="115820" name="Rectangle 5"/>
                <p:cNvSpPr>
                  <a:spLocks noChangeArrowheads="1"/>
                </p:cNvSpPr>
                <p:nvPr/>
              </p:nvSpPr>
              <p:spPr bwMode="auto">
                <a:xfrm>
                  <a:off x="941" y="442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B.C. </a:t>
                  </a:r>
                </a:p>
                <a:p>
                  <a:pPr eaLnBrk="1" hangingPunct="1"/>
                  <a:r>
                    <a:rPr lang="zh-CN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日期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21" name="Rectangle 43"/>
                <p:cNvSpPr>
                  <a:spLocks noChangeArrowheads="1"/>
                </p:cNvSpPr>
                <p:nvPr/>
              </p:nvSpPr>
              <p:spPr bwMode="auto">
                <a:xfrm>
                  <a:off x="941" y="442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1" name="Group 46"/>
              <p:cNvGrpSpPr>
                <a:grpSpLocks/>
              </p:cNvGrpSpPr>
              <p:nvPr/>
            </p:nvGrpSpPr>
            <p:grpSpPr bwMode="auto">
              <a:xfrm>
                <a:off x="1560" y="442"/>
                <a:ext cx="1210" cy="518"/>
                <a:chOff x="1560" y="442"/>
                <a:chExt cx="1210" cy="518"/>
              </a:xfrm>
            </p:grpSpPr>
            <p:sp>
              <p:nvSpPr>
                <p:cNvPr id="115818" name="Rectangle 6"/>
                <p:cNvSpPr>
                  <a:spLocks noChangeArrowheads="1"/>
                </p:cNvSpPr>
                <p:nvPr/>
              </p:nvSpPr>
              <p:spPr bwMode="auto">
                <a:xfrm>
                  <a:off x="1560" y="442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CN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波斯的名称</a:t>
                  </a:r>
                  <a:endParaRPr lang="en-US" altLang="en-US" sz="2000" b="1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19" name="Rectangle 45"/>
                <p:cNvSpPr>
                  <a:spLocks noChangeArrowheads="1"/>
                </p:cNvSpPr>
                <p:nvPr/>
              </p:nvSpPr>
              <p:spPr bwMode="auto">
                <a:xfrm>
                  <a:off x="1560" y="442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2" name="Group 48"/>
              <p:cNvGrpSpPr>
                <a:grpSpLocks/>
              </p:cNvGrpSpPr>
              <p:nvPr/>
            </p:nvGrpSpPr>
            <p:grpSpPr bwMode="auto">
              <a:xfrm>
                <a:off x="2770" y="442"/>
                <a:ext cx="884" cy="518"/>
                <a:chOff x="2770" y="442"/>
                <a:chExt cx="884" cy="518"/>
              </a:xfrm>
            </p:grpSpPr>
            <p:sp>
              <p:nvSpPr>
                <p:cNvPr id="115816" name="Rectangle 7"/>
                <p:cNvSpPr>
                  <a:spLocks noChangeArrowheads="1"/>
                </p:cNvSpPr>
                <p:nvPr/>
              </p:nvSpPr>
              <p:spPr bwMode="auto">
                <a:xfrm>
                  <a:off x="2770" y="442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CN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圣经中</a:t>
                  </a:r>
                  <a:endParaRPr lang="en-US" altLang="zh-CN" sz="2000" b="1">
                    <a:solidFill>
                      <a:srgbClr val="FFFFFF"/>
                    </a:solidFill>
                    <a:latin typeface="Arial" pitchFamily="34" charset="0"/>
                  </a:endParaRPr>
                </a:p>
                <a:p>
                  <a:pPr eaLnBrk="1" hangingPunct="1"/>
                  <a:r>
                    <a:rPr lang="zh-CN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的名称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17" name="Rectangle 47"/>
                <p:cNvSpPr>
                  <a:spLocks noChangeArrowheads="1"/>
                </p:cNvSpPr>
                <p:nvPr/>
              </p:nvSpPr>
              <p:spPr bwMode="auto">
                <a:xfrm>
                  <a:off x="2770" y="442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3" name="Group 50"/>
              <p:cNvGrpSpPr>
                <a:grpSpLocks/>
              </p:cNvGrpSpPr>
              <p:nvPr/>
            </p:nvGrpSpPr>
            <p:grpSpPr bwMode="auto">
              <a:xfrm>
                <a:off x="3654" y="442"/>
                <a:ext cx="1528" cy="518"/>
                <a:chOff x="3654" y="442"/>
                <a:chExt cx="1528" cy="518"/>
              </a:xfrm>
            </p:grpSpPr>
            <p:sp>
              <p:nvSpPr>
                <p:cNvPr id="115814" name="Rectangle 8"/>
                <p:cNvSpPr>
                  <a:spLocks noChangeArrowheads="1"/>
                </p:cNvSpPr>
                <p:nvPr/>
              </p:nvSpPr>
              <p:spPr bwMode="auto">
                <a:xfrm>
                  <a:off x="3654" y="442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 b="1">
                      <a:solidFill>
                        <a:srgbClr val="FFFFFF"/>
                      </a:solidFill>
                      <a:latin typeface="Arial" pitchFamily="34" charset="0"/>
                    </a:rPr>
                    <a:t>圣经 引用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15" name="Rectangle 49"/>
                <p:cNvSpPr>
                  <a:spLocks noChangeArrowheads="1"/>
                </p:cNvSpPr>
                <p:nvPr/>
              </p:nvSpPr>
              <p:spPr bwMode="auto">
                <a:xfrm>
                  <a:off x="3654" y="442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4" name="Group 52"/>
              <p:cNvGrpSpPr>
                <a:grpSpLocks/>
              </p:cNvGrpSpPr>
              <p:nvPr/>
            </p:nvGrpSpPr>
            <p:grpSpPr bwMode="auto">
              <a:xfrm>
                <a:off x="0" y="960"/>
                <a:ext cx="941" cy="518"/>
                <a:chOff x="0" y="960"/>
                <a:chExt cx="941" cy="518"/>
              </a:xfrm>
            </p:grpSpPr>
            <p:sp>
              <p:nvSpPr>
                <p:cNvPr id="115812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960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古列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13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960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5" name="Group 54"/>
              <p:cNvGrpSpPr>
                <a:grpSpLocks/>
              </p:cNvGrpSpPr>
              <p:nvPr/>
            </p:nvGrpSpPr>
            <p:grpSpPr bwMode="auto">
              <a:xfrm>
                <a:off x="941" y="960"/>
                <a:ext cx="619" cy="518"/>
                <a:chOff x="941" y="960"/>
                <a:chExt cx="619" cy="518"/>
              </a:xfrm>
            </p:grpSpPr>
            <p:sp>
              <p:nvSpPr>
                <p:cNvPr id="115810" name="Rectangle 10"/>
                <p:cNvSpPr>
                  <a:spLocks noChangeArrowheads="1"/>
                </p:cNvSpPr>
                <p:nvPr/>
              </p:nvSpPr>
              <p:spPr bwMode="auto">
                <a:xfrm>
                  <a:off x="941" y="960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539-530</a:t>
                  </a:r>
                </a:p>
              </p:txBody>
            </p:sp>
            <p:sp>
              <p:nvSpPr>
                <p:cNvPr id="115811" name="Rectangle 53"/>
                <p:cNvSpPr>
                  <a:spLocks noChangeArrowheads="1"/>
                </p:cNvSpPr>
                <p:nvPr/>
              </p:nvSpPr>
              <p:spPr bwMode="auto">
                <a:xfrm>
                  <a:off x="941" y="960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6" name="Group 56"/>
              <p:cNvGrpSpPr>
                <a:grpSpLocks/>
              </p:cNvGrpSpPr>
              <p:nvPr/>
            </p:nvGrpSpPr>
            <p:grpSpPr bwMode="auto">
              <a:xfrm>
                <a:off x="1560" y="960"/>
                <a:ext cx="1210" cy="518"/>
                <a:chOff x="1560" y="960"/>
                <a:chExt cx="1210" cy="518"/>
              </a:xfrm>
            </p:grpSpPr>
            <p:sp>
              <p:nvSpPr>
                <p:cNvPr id="115808" name="Rectangle 11"/>
                <p:cNvSpPr>
                  <a:spLocks noChangeArrowheads="1"/>
                </p:cNvSpPr>
                <p:nvPr/>
              </p:nvSpPr>
              <p:spPr bwMode="auto">
                <a:xfrm>
                  <a:off x="1560" y="960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Koorush</a:t>
                  </a:r>
                </a:p>
              </p:txBody>
            </p:sp>
            <p:sp>
              <p:nvSpPr>
                <p:cNvPr id="115809" name="Rectangle 55"/>
                <p:cNvSpPr>
                  <a:spLocks noChangeArrowheads="1"/>
                </p:cNvSpPr>
                <p:nvPr/>
              </p:nvSpPr>
              <p:spPr bwMode="auto">
                <a:xfrm>
                  <a:off x="1560" y="960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7" name="Group 58"/>
              <p:cNvGrpSpPr>
                <a:grpSpLocks/>
              </p:cNvGrpSpPr>
              <p:nvPr/>
            </p:nvGrpSpPr>
            <p:grpSpPr bwMode="auto">
              <a:xfrm>
                <a:off x="2770" y="960"/>
                <a:ext cx="884" cy="518"/>
                <a:chOff x="2770" y="960"/>
                <a:chExt cx="884" cy="518"/>
              </a:xfrm>
            </p:grpSpPr>
            <p:sp>
              <p:nvSpPr>
                <p:cNvPr id="115806" name="Rectangle 12"/>
                <p:cNvSpPr>
                  <a:spLocks noChangeArrowheads="1"/>
                </p:cNvSpPr>
                <p:nvPr/>
              </p:nvSpPr>
              <p:spPr bwMode="auto">
                <a:xfrm>
                  <a:off x="2770" y="960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古列</a:t>
                  </a:r>
                </a:p>
              </p:txBody>
            </p:sp>
            <p:sp>
              <p:nvSpPr>
                <p:cNvPr id="115807" name="Rectangle 57"/>
                <p:cNvSpPr>
                  <a:spLocks noChangeArrowheads="1"/>
                </p:cNvSpPr>
                <p:nvPr/>
              </p:nvSpPr>
              <p:spPr bwMode="auto">
                <a:xfrm>
                  <a:off x="2770" y="960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8" name="Group 60"/>
              <p:cNvGrpSpPr>
                <a:grpSpLocks/>
              </p:cNvGrpSpPr>
              <p:nvPr/>
            </p:nvGrpSpPr>
            <p:grpSpPr bwMode="auto">
              <a:xfrm>
                <a:off x="3654" y="960"/>
                <a:ext cx="1528" cy="518"/>
                <a:chOff x="3654" y="960"/>
                <a:chExt cx="1528" cy="518"/>
              </a:xfrm>
            </p:grpSpPr>
            <p:sp>
              <p:nvSpPr>
                <p:cNvPr id="115804" name="Rectangle 13"/>
                <p:cNvSpPr>
                  <a:spLocks noChangeArrowheads="1"/>
                </p:cNvSpPr>
                <p:nvPr/>
              </p:nvSpPr>
              <p:spPr bwMode="auto">
                <a:xfrm>
                  <a:off x="3654" y="960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以赛亚书</a:t>
                  </a:r>
                  <a:r>
                    <a:rPr lang="en-US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45,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但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理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书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en-US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,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斯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拉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记</a:t>
                  </a:r>
                  <a:r>
                    <a:rPr lang="zh-SG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  <a:r>
                    <a:rPr lang="en-US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1-3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805" name="Rectangle 59"/>
                <p:cNvSpPr>
                  <a:spLocks noChangeArrowheads="1"/>
                </p:cNvSpPr>
                <p:nvPr/>
              </p:nvSpPr>
              <p:spPr bwMode="auto">
                <a:xfrm>
                  <a:off x="3654" y="960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29" name="Group 62"/>
              <p:cNvGrpSpPr>
                <a:grpSpLocks/>
              </p:cNvGrpSpPr>
              <p:nvPr/>
            </p:nvGrpSpPr>
            <p:grpSpPr bwMode="auto">
              <a:xfrm>
                <a:off x="0" y="1478"/>
                <a:ext cx="941" cy="518"/>
                <a:chOff x="0" y="1478"/>
                <a:chExt cx="941" cy="518"/>
              </a:xfrm>
            </p:grpSpPr>
            <p:sp>
              <p:nvSpPr>
                <p:cNvPr id="115802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1478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Cambysses</a:t>
                  </a:r>
                </a:p>
              </p:txBody>
            </p:sp>
            <p:sp>
              <p:nvSpPr>
                <p:cNvPr id="115803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1478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0" name="Group 64"/>
              <p:cNvGrpSpPr>
                <a:grpSpLocks/>
              </p:cNvGrpSpPr>
              <p:nvPr/>
            </p:nvGrpSpPr>
            <p:grpSpPr bwMode="auto">
              <a:xfrm>
                <a:off x="941" y="1478"/>
                <a:ext cx="619" cy="518"/>
                <a:chOff x="941" y="1478"/>
                <a:chExt cx="619" cy="518"/>
              </a:xfrm>
            </p:grpSpPr>
            <p:sp>
              <p:nvSpPr>
                <p:cNvPr id="115800" name="Rectangle 15"/>
                <p:cNvSpPr>
                  <a:spLocks noChangeArrowheads="1"/>
                </p:cNvSpPr>
                <p:nvPr/>
              </p:nvSpPr>
              <p:spPr bwMode="auto">
                <a:xfrm>
                  <a:off x="941" y="1478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530-521</a:t>
                  </a:r>
                </a:p>
              </p:txBody>
            </p:sp>
            <p:sp>
              <p:nvSpPr>
                <p:cNvPr id="115801" name="Rectangle 63"/>
                <p:cNvSpPr>
                  <a:spLocks noChangeArrowheads="1"/>
                </p:cNvSpPr>
                <p:nvPr/>
              </p:nvSpPr>
              <p:spPr bwMode="auto">
                <a:xfrm>
                  <a:off x="941" y="1478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1" name="Group 66"/>
              <p:cNvGrpSpPr>
                <a:grpSpLocks/>
              </p:cNvGrpSpPr>
              <p:nvPr/>
            </p:nvGrpSpPr>
            <p:grpSpPr bwMode="auto">
              <a:xfrm>
                <a:off x="1560" y="1478"/>
                <a:ext cx="1210" cy="518"/>
                <a:chOff x="1560" y="1478"/>
                <a:chExt cx="1210" cy="518"/>
              </a:xfrm>
            </p:grpSpPr>
            <p:sp>
              <p:nvSpPr>
                <p:cNvPr id="115798" name="Rectangle 16"/>
                <p:cNvSpPr>
                  <a:spLocks noChangeArrowheads="1"/>
                </p:cNvSpPr>
                <p:nvPr/>
              </p:nvSpPr>
              <p:spPr bwMode="auto">
                <a:xfrm>
                  <a:off x="1560" y="1478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Cambujieh</a:t>
                  </a:r>
                </a:p>
              </p:txBody>
            </p:sp>
            <p:sp>
              <p:nvSpPr>
                <p:cNvPr id="115799" name="Rectangle 65"/>
                <p:cNvSpPr>
                  <a:spLocks noChangeArrowheads="1"/>
                </p:cNvSpPr>
                <p:nvPr/>
              </p:nvSpPr>
              <p:spPr bwMode="auto">
                <a:xfrm>
                  <a:off x="1560" y="1478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2" name="Group 68"/>
              <p:cNvGrpSpPr>
                <a:grpSpLocks/>
              </p:cNvGrpSpPr>
              <p:nvPr/>
            </p:nvGrpSpPr>
            <p:grpSpPr bwMode="auto">
              <a:xfrm>
                <a:off x="2770" y="1478"/>
                <a:ext cx="884" cy="518"/>
                <a:chOff x="2770" y="1478"/>
                <a:chExt cx="884" cy="518"/>
              </a:xfrm>
            </p:grpSpPr>
            <p:sp>
              <p:nvSpPr>
                <p:cNvPr id="115796" name="Rectangle 17"/>
                <p:cNvSpPr>
                  <a:spLocks noChangeArrowheads="1"/>
                </p:cNvSpPr>
                <p:nvPr/>
              </p:nvSpPr>
              <p:spPr bwMode="auto">
                <a:xfrm>
                  <a:off x="2770" y="1478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亚哈随鲁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97" name="Rectangle 67"/>
                <p:cNvSpPr>
                  <a:spLocks noChangeArrowheads="1"/>
                </p:cNvSpPr>
                <p:nvPr/>
              </p:nvSpPr>
              <p:spPr bwMode="auto">
                <a:xfrm>
                  <a:off x="2770" y="1478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3" name="Group 70"/>
              <p:cNvGrpSpPr>
                <a:grpSpLocks/>
              </p:cNvGrpSpPr>
              <p:nvPr/>
            </p:nvGrpSpPr>
            <p:grpSpPr bwMode="auto">
              <a:xfrm>
                <a:off x="3654" y="1478"/>
                <a:ext cx="1528" cy="518"/>
                <a:chOff x="3654" y="1478"/>
                <a:chExt cx="1528" cy="518"/>
              </a:xfrm>
            </p:grpSpPr>
            <p:sp>
              <p:nvSpPr>
                <p:cNvPr id="115794" name="Rectangle 18"/>
                <p:cNvSpPr>
                  <a:spLocks noChangeArrowheads="1"/>
                </p:cNvSpPr>
                <p:nvPr/>
              </p:nvSpPr>
              <p:spPr bwMode="auto">
                <a:xfrm>
                  <a:off x="3654" y="1478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 斯 拉 记 </a:t>
                  </a:r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 4-6</a:t>
                  </a:r>
                </a:p>
              </p:txBody>
            </p:sp>
            <p:sp>
              <p:nvSpPr>
                <p:cNvPr id="115795" name="Rectangle 69"/>
                <p:cNvSpPr>
                  <a:spLocks noChangeArrowheads="1"/>
                </p:cNvSpPr>
                <p:nvPr/>
              </p:nvSpPr>
              <p:spPr bwMode="auto">
                <a:xfrm>
                  <a:off x="3654" y="1478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4" name="Group 72"/>
              <p:cNvGrpSpPr>
                <a:grpSpLocks/>
              </p:cNvGrpSpPr>
              <p:nvPr/>
            </p:nvGrpSpPr>
            <p:grpSpPr bwMode="auto">
              <a:xfrm>
                <a:off x="0" y="1996"/>
                <a:ext cx="941" cy="518"/>
                <a:chOff x="0" y="1996"/>
                <a:chExt cx="941" cy="518"/>
              </a:xfrm>
            </p:grpSpPr>
            <p:sp>
              <p:nvSpPr>
                <p:cNvPr id="115792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1996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Guamata</a:t>
                  </a:r>
                </a:p>
              </p:txBody>
            </p:sp>
            <p:sp>
              <p:nvSpPr>
                <p:cNvPr id="115793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1996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5" name="Group 74"/>
              <p:cNvGrpSpPr>
                <a:grpSpLocks/>
              </p:cNvGrpSpPr>
              <p:nvPr/>
            </p:nvGrpSpPr>
            <p:grpSpPr bwMode="auto">
              <a:xfrm>
                <a:off x="941" y="1996"/>
                <a:ext cx="619" cy="518"/>
                <a:chOff x="941" y="1996"/>
                <a:chExt cx="619" cy="518"/>
              </a:xfrm>
            </p:grpSpPr>
            <p:sp>
              <p:nvSpPr>
                <p:cNvPr id="115790" name="Rectangle 20"/>
                <p:cNvSpPr>
                  <a:spLocks noChangeArrowheads="1"/>
                </p:cNvSpPr>
                <p:nvPr/>
              </p:nvSpPr>
              <p:spPr bwMode="auto">
                <a:xfrm>
                  <a:off x="941" y="1996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521</a:t>
                  </a:r>
                </a:p>
              </p:txBody>
            </p:sp>
            <p:sp>
              <p:nvSpPr>
                <p:cNvPr id="115791" name="Rectangle 73"/>
                <p:cNvSpPr>
                  <a:spLocks noChangeArrowheads="1"/>
                </p:cNvSpPr>
                <p:nvPr/>
              </p:nvSpPr>
              <p:spPr bwMode="auto">
                <a:xfrm>
                  <a:off x="941" y="1996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6" name="Group 76"/>
              <p:cNvGrpSpPr>
                <a:grpSpLocks/>
              </p:cNvGrpSpPr>
              <p:nvPr/>
            </p:nvGrpSpPr>
            <p:grpSpPr bwMode="auto">
              <a:xfrm>
                <a:off x="1560" y="1996"/>
                <a:ext cx="1210" cy="518"/>
                <a:chOff x="1560" y="1996"/>
                <a:chExt cx="1210" cy="518"/>
              </a:xfrm>
            </p:grpSpPr>
            <p:sp>
              <p:nvSpPr>
                <p:cNvPr id="115788" name="Rectangle 21"/>
                <p:cNvSpPr>
                  <a:spLocks noChangeArrowheads="1"/>
                </p:cNvSpPr>
                <p:nvPr/>
              </p:nvSpPr>
              <p:spPr bwMode="auto">
                <a:xfrm>
                  <a:off x="1560" y="1996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Berooyeh Doroughi</a:t>
                  </a:r>
                </a:p>
              </p:txBody>
            </p:sp>
            <p:sp>
              <p:nvSpPr>
                <p:cNvPr id="115789" name="Rectangle 75"/>
                <p:cNvSpPr>
                  <a:spLocks noChangeArrowheads="1"/>
                </p:cNvSpPr>
                <p:nvPr/>
              </p:nvSpPr>
              <p:spPr bwMode="auto">
                <a:xfrm>
                  <a:off x="1560" y="1996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7" name="Group 78"/>
              <p:cNvGrpSpPr>
                <a:grpSpLocks/>
              </p:cNvGrpSpPr>
              <p:nvPr/>
            </p:nvGrpSpPr>
            <p:grpSpPr bwMode="auto">
              <a:xfrm>
                <a:off x="2770" y="1996"/>
                <a:ext cx="884" cy="518"/>
                <a:chOff x="2770" y="1996"/>
                <a:chExt cx="884" cy="518"/>
              </a:xfrm>
            </p:grpSpPr>
            <p:sp>
              <p:nvSpPr>
                <p:cNvPr id="115786" name="Rectangle 22"/>
                <p:cNvSpPr>
                  <a:spLocks noChangeArrowheads="1"/>
                </p:cNvSpPr>
                <p:nvPr/>
              </p:nvSpPr>
              <p:spPr bwMode="auto">
                <a:xfrm>
                  <a:off x="2770" y="1996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?</a:t>
                  </a:r>
                </a:p>
              </p:txBody>
            </p:sp>
            <p:sp>
              <p:nvSpPr>
                <p:cNvPr id="115787" name="Rectangle 77"/>
                <p:cNvSpPr>
                  <a:spLocks noChangeArrowheads="1"/>
                </p:cNvSpPr>
                <p:nvPr/>
              </p:nvSpPr>
              <p:spPr bwMode="auto">
                <a:xfrm>
                  <a:off x="2770" y="1996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8" name="Group 80"/>
              <p:cNvGrpSpPr>
                <a:grpSpLocks/>
              </p:cNvGrpSpPr>
              <p:nvPr/>
            </p:nvGrpSpPr>
            <p:grpSpPr bwMode="auto">
              <a:xfrm>
                <a:off x="3654" y="1996"/>
                <a:ext cx="1528" cy="518"/>
                <a:chOff x="3654" y="1996"/>
                <a:chExt cx="1528" cy="518"/>
              </a:xfrm>
            </p:grpSpPr>
            <p:sp>
              <p:nvSpPr>
                <p:cNvPr id="115784" name="Rectangle 23"/>
                <p:cNvSpPr>
                  <a:spLocks noChangeArrowheads="1"/>
                </p:cNvSpPr>
                <p:nvPr/>
              </p:nvSpPr>
              <p:spPr bwMode="auto">
                <a:xfrm>
                  <a:off x="3654" y="1996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?</a:t>
                  </a:r>
                </a:p>
              </p:txBody>
            </p:sp>
            <p:sp>
              <p:nvSpPr>
                <p:cNvPr id="115785" name="Rectangle 79"/>
                <p:cNvSpPr>
                  <a:spLocks noChangeArrowheads="1"/>
                </p:cNvSpPr>
                <p:nvPr/>
              </p:nvSpPr>
              <p:spPr bwMode="auto">
                <a:xfrm>
                  <a:off x="3654" y="1996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39" name="Group 82"/>
              <p:cNvGrpSpPr>
                <a:grpSpLocks/>
              </p:cNvGrpSpPr>
              <p:nvPr/>
            </p:nvGrpSpPr>
            <p:grpSpPr bwMode="auto">
              <a:xfrm>
                <a:off x="0" y="2514"/>
                <a:ext cx="941" cy="518"/>
                <a:chOff x="0" y="2514"/>
                <a:chExt cx="941" cy="518"/>
              </a:xfrm>
            </p:grpSpPr>
            <p:sp>
              <p:nvSpPr>
                <p:cNvPr id="115782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2514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CN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伟大的</a:t>
                  </a:r>
                </a:p>
                <a:p>
                  <a:pPr eaLnBrk="1" hangingPunct="1"/>
                  <a:r>
                    <a:rPr lang="zh-CN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大利乌王 </a:t>
                  </a:r>
                </a:p>
              </p:txBody>
            </p:sp>
            <p:sp>
              <p:nvSpPr>
                <p:cNvPr id="115783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2514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0" name="Group 84"/>
              <p:cNvGrpSpPr>
                <a:grpSpLocks/>
              </p:cNvGrpSpPr>
              <p:nvPr/>
            </p:nvGrpSpPr>
            <p:grpSpPr bwMode="auto">
              <a:xfrm>
                <a:off x="941" y="2514"/>
                <a:ext cx="619" cy="518"/>
                <a:chOff x="941" y="2514"/>
                <a:chExt cx="619" cy="518"/>
              </a:xfrm>
            </p:grpSpPr>
            <p:sp>
              <p:nvSpPr>
                <p:cNvPr id="115780" name="Rectangle 25"/>
                <p:cNvSpPr>
                  <a:spLocks noChangeArrowheads="1"/>
                </p:cNvSpPr>
                <p:nvPr/>
              </p:nvSpPr>
              <p:spPr bwMode="auto">
                <a:xfrm>
                  <a:off x="941" y="2514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521-486</a:t>
                  </a:r>
                </a:p>
              </p:txBody>
            </p:sp>
            <p:sp>
              <p:nvSpPr>
                <p:cNvPr id="115781" name="Rectangle 83"/>
                <p:cNvSpPr>
                  <a:spLocks noChangeArrowheads="1"/>
                </p:cNvSpPr>
                <p:nvPr/>
              </p:nvSpPr>
              <p:spPr bwMode="auto">
                <a:xfrm>
                  <a:off x="941" y="2514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1" name="Group 86"/>
              <p:cNvGrpSpPr>
                <a:grpSpLocks/>
              </p:cNvGrpSpPr>
              <p:nvPr/>
            </p:nvGrpSpPr>
            <p:grpSpPr bwMode="auto">
              <a:xfrm>
                <a:off x="1560" y="2514"/>
                <a:ext cx="1210" cy="518"/>
                <a:chOff x="1560" y="2514"/>
                <a:chExt cx="1210" cy="518"/>
              </a:xfrm>
            </p:grpSpPr>
            <p:sp>
              <p:nvSpPr>
                <p:cNvPr id="1157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560" y="2514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Darryoosh</a:t>
                  </a:r>
                </a:p>
              </p:txBody>
            </p:sp>
            <p:sp>
              <p:nvSpPr>
                <p:cNvPr id="115779" name="Rectangle 85"/>
                <p:cNvSpPr>
                  <a:spLocks noChangeArrowheads="1"/>
                </p:cNvSpPr>
                <p:nvPr/>
              </p:nvSpPr>
              <p:spPr bwMode="auto">
                <a:xfrm>
                  <a:off x="1560" y="2514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2" name="Group 88"/>
              <p:cNvGrpSpPr>
                <a:grpSpLocks/>
              </p:cNvGrpSpPr>
              <p:nvPr/>
            </p:nvGrpSpPr>
            <p:grpSpPr bwMode="auto">
              <a:xfrm>
                <a:off x="2770" y="2514"/>
                <a:ext cx="884" cy="518"/>
                <a:chOff x="2770" y="2514"/>
                <a:chExt cx="884" cy="518"/>
              </a:xfrm>
            </p:grpSpPr>
            <p:sp>
              <p:nvSpPr>
                <p:cNvPr id="115776" name="Rectangle 27"/>
                <p:cNvSpPr>
                  <a:spLocks noChangeArrowheads="1"/>
                </p:cNvSpPr>
                <p:nvPr/>
              </p:nvSpPr>
              <p:spPr bwMode="auto">
                <a:xfrm>
                  <a:off x="2770" y="2514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大利乌王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77" name="Rectangle 87"/>
                <p:cNvSpPr>
                  <a:spLocks noChangeArrowheads="1"/>
                </p:cNvSpPr>
                <p:nvPr/>
              </p:nvSpPr>
              <p:spPr bwMode="auto">
                <a:xfrm>
                  <a:off x="2770" y="2514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3" name="Group 90"/>
              <p:cNvGrpSpPr>
                <a:grpSpLocks/>
              </p:cNvGrpSpPr>
              <p:nvPr/>
            </p:nvGrpSpPr>
            <p:grpSpPr bwMode="auto">
              <a:xfrm>
                <a:off x="3654" y="2514"/>
                <a:ext cx="1528" cy="518"/>
                <a:chOff x="3654" y="2514"/>
                <a:chExt cx="1528" cy="518"/>
              </a:xfrm>
            </p:grpSpPr>
            <p:sp>
              <p:nvSpPr>
                <p:cNvPr id="115774" name="Rectangle 28"/>
                <p:cNvSpPr>
                  <a:spLocks noChangeArrowheads="1"/>
                </p:cNvSpPr>
                <p:nvPr/>
              </p:nvSpPr>
              <p:spPr bwMode="auto">
                <a:xfrm>
                  <a:off x="3654" y="2514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以斯拉记</a:t>
                  </a:r>
                  <a:r>
                    <a:rPr lang="en-US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5-6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75" name="Rectangle 89"/>
                <p:cNvSpPr>
                  <a:spLocks noChangeArrowheads="1"/>
                </p:cNvSpPr>
                <p:nvPr/>
              </p:nvSpPr>
              <p:spPr bwMode="auto">
                <a:xfrm>
                  <a:off x="3654" y="2514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4" name="Group 92"/>
              <p:cNvGrpSpPr>
                <a:grpSpLocks/>
              </p:cNvGrpSpPr>
              <p:nvPr/>
            </p:nvGrpSpPr>
            <p:grpSpPr bwMode="auto">
              <a:xfrm>
                <a:off x="0" y="3032"/>
                <a:ext cx="941" cy="518"/>
                <a:chOff x="0" y="3032"/>
                <a:chExt cx="941" cy="518"/>
              </a:xfrm>
            </p:grpSpPr>
            <p:sp>
              <p:nvSpPr>
                <p:cNvPr id="115772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3032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亚哈随鲁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73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3032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5" name="Group 94"/>
              <p:cNvGrpSpPr>
                <a:grpSpLocks/>
              </p:cNvGrpSpPr>
              <p:nvPr/>
            </p:nvGrpSpPr>
            <p:grpSpPr bwMode="auto">
              <a:xfrm>
                <a:off x="941" y="3032"/>
                <a:ext cx="619" cy="518"/>
                <a:chOff x="941" y="3032"/>
                <a:chExt cx="619" cy="518"/>
              </a:xfrm>
            </p:grpSpPr>
            <p:sp>
              <p:nvSpPr>
                <p:cNvPr id="115770" name="Rectangle 30"/>
                <p:cNvSpPr>
                  <a:spLocks noChangeArrowheads="1"/>
                </p:cNvSpPr>
                <p:nvPr/>
              </p:nvSpPr>
              <p:spPr bwMode="auto">
                <a:xfrm>
                  <a:off x="941" y="3032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486-465</a:t>
                  </a:r>
                </a:p>
              </p:txBody>
            </p:sp>
            <p:sp>
              <p:nvSpPr>
                <p:cNvPr id="115771" name="Rectangle 93"/>
                <p:cNvSpPr>
                  <a:spLocks noChangeArrowheads="1"/>
                </p:cNvSpPr>
                <p:nvPr/>
              </p:nvSpPr>
              <p:spPr bwMode="auto">
                <a:xfrm>
                  <a:off x="941" y="3032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6" name="Group 96"/>
              <p:cNvGrpSpPr>
                <a:grpSpLocks/>
              </p:cNvGrpSpPr>
              <p:nvPr/>
            </p:nvGrpSpPr>
            <p:grpSpPr bwMode="auto">
              <a:xfrm>
                <a:off x="1560" y="3032"/>
                <a:ext cx="1210" cy="518"/>
                <a:chOff x="1560" y="3032"/>
                <a:chExt cx="1210" cy="518"/>
              </a:xfrm>
            </p:grpSpPr>
            <p:sp>
              <p:nvSpPr>
                <p:cNvPr id="115768" name="Rectangle 31"/>
                <p:cNvSpPr>
                  <a:spLocks noChangeArrowheads="1"/>
                </p:cNvSpPr>
                <p:nvPr/>
              </p:nvSpPr>
              <p:spPr bwMode="auto">
                <a:xfrm>
                  <a:off x="1560" y="3032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Khashayarshah</a:t>
                  </a:r>
                </a:p>
              </p:txBody>
            </p:sp>
            <p:sp>
              <p:nvSpPr>
                <p:cNvPr id="115769" name="Rectangle 95"/>
                <p:cNvSpPr>
                  <a:spLocks noChangeArrowheads="1"/>
                </p:cNvSpPr>
                <p:nvPr/>
              </p:nvSpPr>
              <p:spPr bwMode="auto">
                <a:xfrm>
                  <a:off x="1560" y="3032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7" name="Group 98"/>
              <p:cNvGrpSpPr>
                <a:grpSpLocks/>
              </p:cNvGrpSpPr>
              <p:nvPr/>
            </p:nvGrpSpPr>
            <p:grpSpPr bwMode="auto">
              <a:xfrm>
                <a:off x="2770" y="3032"/>
                <a:ext cx="884" cy="518"/>
                <a:chOff x="2770" y="3032"/>
                <a:chExt cx="884" cy="518"/>
              </a:xfrm>
            </p:grpSpPr>
            <p:sp>
              <p:nvSpPr>
                <p:cNvPr id="115766" name="Rectangle 32"/>
                <p:cNvSpPr>
                  <a:spLocks noChangeArrowheads="1"/>
                </p:cNvSpPr>
                <p:nvPr/>
              </p:nvSpPr>
              <p:spPr bwMode="auto">
                <a:xfrm>
                  <a:off x="2770" y="3032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亚哈随鲁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67" name="Rectangle 97"/>
                <p:cNvSpPr>
                  <a:spLocks noChangeArrowheads="1"/>
                </p:cNvSpPr>
                <p:nvPr/>
              </p:nvSpPr>
              <p:spPr bwMode="auto">
                <a:xfrm>
                  <a:off x="2770" y="3032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8" name="Group 100"/>
              <p:cNvGrpSpPr>
                <a:grpSpLocks/>
              </p:cNvGrpSpPr>
              <p:nvPr/>
            </p:nvGrpSpPr>
            <p:grpSpPr bwMode="auto">
              <a:xfrm>
                <a:off x="3654" y="3032"/>
                <a:ext cx="1528" cy="518"/>
                <a:chOff x="3654" y="3032"/>
                <a:chExt cx="1528" cy="518"/>
              </a:xfrm>
            </p:grpSpPr>
            <p:sp>
              <p:nvSpPr>
                <p:cNvPr id="115764" name="Rectangle 33"/>
                <p:cNvSpPr>
                  <a:spLocks noChangeArrowheads="1"/>
                </p:cNvSpPr>
                <p:nvPr/>
              </p:nvSpPr>
              <p:spPr bwMode="auto">
                <a:xfrm>
                  <a:off x="3654" y="3032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 斯 帖 记</a:t>
                  </a:r>
                  <a:r>
                    <a:rPr lang="en-US" altLang="ja-JP" sz="2000">
                      <a:solidFill>
                        <a:srgbClr val="FFFFFF"/>
                      </a:solidFill>
                      <a:latin typeface="Arial" pitchFamily="34" charset="0"/>
                    </a:rPr>
                    <a:t> 1-10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65" name="Rectangle 99"/>
                <p:cNvSpPr>
                  <a:spLocks noChangeArrowheads="1"/>
                </p:cNvSpPr>
                <p:nvPr/>
              </p:nvSpPr>
              <p:spPr bwMode="auto">
                <a:xfrm>
                  <a:off x="3654" y="3032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49" name="Group 102"/>
              <p:cNvGrpSpPr>
                <a:grpSpLocks/>
              </p:cNvGrpSpPr>
              <p:nvPr/>
            </p:nvGrpSpPr>
            <p:grpSpPr bwMode="auto">
              <a:xfrm>
                <a:off x="0" y="3550"/>
                <a:ext cx="941" cy="518"/>
                <a:chOff x="0" y="3550"/>
                <a:chExt cx="941" cy="518"/>
              </a:xfrm>
            </p:grpSpPr>
            <p:sp>
              <p:nvSpPr>
                <p:cNvPr id="115762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3550"/>
                  <a:ext cx="94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亚 达 薛 西 </a:t>
                  </a:r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 I</a:t>
                  </a:r>
                </a:p>
              </p:txBody>
            </p:sp>
            <p:sp>
              <p:nvSpPr>
                <p:cNvPr id="1157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3550"/>
                  <a:ext cx="941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50" name="Group 104"/>
              <p:cNvGrpSpPr>
                <a:grpSpLocks/>
              </p:cNvGrpSpPr>
              <p:nvPr/>
            </p:nvGrpSpPr>
            <p:grpSpPr bwMode="auto">
              <a:xfrm>
                <a:off x="941" y="3550"/>
                <a:ext cx="619" cy="518"/>
                <a:chOff x="941" y="3550"/>
                <a:chExt cx="619" cy="518"/>
              </a:xfrm>
            </p:grpSpPr>
            <p:sp>
              <p:nvSpPr>
                <p:cNvPr id="115760" name="Rectangle 35"/>
                <p:cNvSpPr>
                  <a:spLocks noChangeArrowheads="1"/>
                </p:cNvSpPr>
                <p:nvPr/>
              </p:nvSpPr>
              <p:spPr bwMode="auto">
                <a:xfrm>
                  <a:off x="941" y="3550"/>
                  <a:ext cx="619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800">
                      <a:solidFill>
                        <a:srgbClr val="FFFFFF"/>
                      </a:solidFill>
                      <a:latin typeface="Arial" pitchFamily="34" charset="0"/>
                    </a:rPr>
                    <a:t>464-423</a:t>
                  </a:r>
                </a:p>
              </p:txBody>
            </p:sp>
            <p:sp>
              <p:nvSpPr>
                <p:cNvPr id="115761" name="Rectangle 103"/>
                <p:cNvSpPr>
                  <a:spLocks noChangeArrowheads="1"/>
                </p:cNvSpPr>
                <p:nvPr/>
              </p:nvSpPr>
              <p:spPr bwMode="auto">
                <a:xfrm>
                  <a:off x="941" y="3550"/>
                  <a:ext cx="61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51" name="Group 106"/>
              <p:cNvGrpSpPr>
                <a:grpSpLocks/>
              </p:cNvGrpSpPr>
              <p:nvPr/>
            </p:nvGrpSpPr>
            <p:grpSpPr bwMode="auto">
              <a:xfrm>
                <a:off x="1560" y="3550"/>
                <a:ext cx="1210" cy="518"/>
                <a:chOff x="1560" y="3550"/>
                <a:chExt cx="1210" cy="518"/>
              </a:xfrm>
            </p:grpSpPr>
            <p:sp>
              <p:nvSpPr>
                <p:cNvPr id="11575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60" y="3550"/>
                  <a:ext cx="1210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Ardeshier Deraz Dast</a:t>
                  </a:r>
                </a:p>
              </p:txBody>
            </p:sp>
            <p:sp>
              <p:nvSpPr>
                <p:cNvPr id="115759" name="Rectangle 105"/>
                <p:cNvSpPr>
                  <a:spLocks noChangeArrowheads="1"/>
                </p:cNvSpPr>
                <p:nvPr/>
              </p:nvSpPr>
              <p:spPr bwMode="auto">
                <a:xfrm>
                  <a:off x="1560" y="3550"/>
                  <a:ext cx="12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52" name="Group 108"/>
              <p:cNvGrpSpPr>
                <a:grpSpLocks/>
              </p:cNvGrpSpPr>
              <p:nvPr/>
            </p:nvGrpSpPr>
            <p:grpSpPr bwMode="auto">
              <a:xfrm>
                <a:off x="2770" y="3550"/>
                <a:ext cx="884" cy="518"/>
                <a:chOff x="2770" y="3550"/>
                <a:chExt cx="884" cy="518"/>
              </a:xfrm>
            </p:grpSpPr>
            <p:sp>
              <p:nvSpPr>
                <p:cNvPr id="115756" name="Rectangle 37"/>
                <p:cNvSpPr>
                  <a:spLocks noChangeArrowheads="1"/>
                </p:cNvSpPr>
                <p:nvPr/>
              </p:nvSpPr>
              <p:spPr bwMode="auto">
                <a:xfrm>
                  <a:off x="2770" y="3550"/>
                  <a:ext cx="88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亚 达 薛 西 </a:t>
                  </a:r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15757" name="Rectangle 107"/>
                <p:cNvSpPr>
                  <a:spLocks noChangeArrowheads="1"/>
                </p:cNvSpPr>
                <p:nvPr/>
              </p:nvSpPr>
              <p:spPr bwMode="auto">
                <a:xfrm>
                  <a:off x="2770" y="3550"/>
                  <a:ext cx="88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5753" name="Group 110"/>
              <p:cNvGrpSpPr>
                <a:grpSpLocks/>
              </p:cNvGrpSpPr>
              <p:nvPr/>
            </p:nvGrpSpPr>
            <p:grpSpPr bwMode="auto">
              <a:xfrm>
                <a:off x="3654" y="3550"/>
                <a:ext cx="1528" cy="518"/>
                <a:chOff x="3654" y="3550"/>
                <a:chExt cx="1528" cy="518"/>
              </a:xfrm>
            </p:grpSpPr>
            <p:sp>
              <p:nvSpPr>
                <p:cNvPr id="115754" name="Rectangle 38"/>
                <p:cNvSpPr>
                  <a:spLocks noChangeArrowheads="1"/>
                </p:cNvSpPr>
                <p:nvPr/>
              </p:nvSpPr>
              <p:spPr bwMode="auto">
                <a:xfrm>
                  <a:off x="3654" y="3550"/>
                  <a:ext cx="1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尼 希 米 记 </a:t>
                  </a:r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 1-13;</a:t>
                  </a:r>
                </a:p>
                <a:p>
                  <a:pPr eaLnBrk="1" hangingPunct="1"/>
                  <a:r>
                    <a:rPr lang="zh-SG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以 斯 拉 记 </a:t>
                  </a:r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 </a:t>
                  </a:r>
                </a:p>
                <a:p>
                  <a:pPr eaLnBrk="1" hangingPunct="1"/>
                  <a:r>
                    <a:rPr lang="en-US" altLang="en-US" sz="2000">
                      <a:solidFill>
                        <a:srgbClr val="FFFFFF"/>
                      </a:solidFill>
                      <a:latin typeface="Arial" pitchFamily="34" charset="0"/>
                    </a:rPr>
                    <a:t>4:7-23; 7-10</a:t>
                  </a:r>
                </a:p>
              </p:txBody>
            </p:sp>
            <p:sp>
              <p:nvSpPr>
                <p:cNvPr id="115755" name="Rectangle 109"/>
                <p:cNvSpPr>
                  <a:spLocks noChangeArrowheads="1"/>
                </p:cNvSpPr>
                <p:nvPr/>
              </p:nvSpPr>
              <p:spPr bwMode="auto">
                <a:xfrm>
                  <a:off x="3654" y="3550"/>
                  <a:ext cx="15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200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115717" name="Rectangle 112"/>
            <p:cNvSpPr>
              <a:spLocks noChangeArrowheads="1"/>
            </p:cNvSpPr>
            <p:nvPr/>
          </p:nvSpPr>
          <p:spPr bwMode="auto">
            <a:xfrm>
              <a:off x="-3" y="-3"/>
              <a:ext cx="5188" cy="407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15715" name="Text Box 114"/>
          <p:cNvSpPr txBox="1">
            <a:spLocks noChangeArrowheads="1"/>
          </p:cNvSpPr>
          <p:nvPr/>
        </p:nvSpPr>
        <p:spPr bwMode="auto">
          <a:xfrm>
            <a:off x="8382000" y="76200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FF"/>
                </a:solidFill>
                <a:latin typeface="Arial" pitchFamily="34" charset="0"/>
              </a:rPr>
              <a:t>149</a:t>
            </a: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0980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i="1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波斯</a:t>
            </a:r>
            <a:r>
              <a:rPr lang="zh-CN" altLang="en-US" i="1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如何影响以色列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8305800" y="76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150</a:t>
            </a: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Te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72390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2000" b="1">
              <a:latin typeface="Arial" pitchFamily="34" charset="0"/>
            </a:endParaRP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5715000"/>
            <a:ext cx="8748712" cy="1143000"/>
          </a:xfrm>
          <a:solidFill>
            <a:srgbClr val="003704"/>
          </a:solidFill>
        </p:spPr>
        <p:txBody>
          <a:bodyPr/>
          <a:lstStyle/>
          <a:p>
            <a:pPr eaLnBrk="1" hangingPunct="1"/>
            <a:r>
              <a:rPr lang="zh-CN" altLang="en-US" sz="3200" b="1">
                <a:latin typeface="Arial" pitchFamily="34" charset="0"/>
                <a:cs typeface="Arial" pitchFamily="34" charset="0"/>
              </a:rPr>
              <a:t> 犹太人</a:t>
            </a:r>
            <a:r>
              <a:rPr lang="en-US" altLang="zh-CN" sz="3200" b="1">
                <a:latin typeface="Arial" pitchFamily="34" charset="0"/>
                <a:cs typeface="Arial" pitchFamily="34" charset="0"/>
              </a:rPr>
              <a:t>400 </a:t>
            </a:r>
            <a:r>
              <a:rPr lang="zh-CN" altLang="en-US" sz="3200" b="1">
                <a:latin typeface="Arial" pitchFamily="34" charset="0"/>
                <a:cs typeface="Arial" pitchFamily="34" charset="0"/>
              </a:rPr>
              <a:t>多年来的生活 都围绕所罗门的圣殿 </a:t>
            </a:r>
            <a:r>
              <a:rPr lang="en-US" altLang="ja-JP" sz="3200" b="1">
                <a:latin typeface="Arial" pitchFamily="34" charset="0"/>
                <a:cs typeface="Arial" pitchFamily="34" charset="0"/>
              </a:rPr>
              <a:t>(959-586 BC)</a:t>
            </a:r>
            <a:endParaRPr lang="en-US" alt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6096000" cy="584200"/>
          </a:xfrm>
          <a:prstGeom prst="rect">
            <a:avLst/>
          </a:prstGeom>
          <a:gradFill rotWithShape="0">
            <a:gsLst>
              <a:gs pos="0">
                <a:srgbClr val="350000"/>
              </a:gs>
              <a:gs pos="50000">
                <a:schemeClr val="bg1"/>
              </a:gs>
              <a:gs pos="100000">
                <a:srgbClr val="350000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5" name="Text Box 7"/>
          <p:cNvSpPr txBox="1">
            <a:spLocks noChangeArrowheads="1"/>
          </p:cNvSpPr>
          <p:nvPr/>
        </p:nvSpPr>
        <p:spPr bwMode="auto">
          <a:xfrm>
            <a:off x="8305800" y="762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150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Temple Bow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Picture 2" descr="Temple Bowl"/>
          <p:cNvSpPr>
            <a:spLocks noChangeAspect="1" noChangeArrowheads="1"/>
          </p:cNvSpPr>
          <p:nvPr/>
        </p:nvSpPr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648200" y="5867400"/>
            <a:ext cx="4495800" cy="990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3200" dirty="0">
                <a:latin typeface="Arial" pitchFamily="34" charset="0"/>
                <a:cs typeface="Arial" pitchFamily="34" charset="0"/>
              </a:rPr>
              <a:t>犹太人在</a:t>
            </a:r>
            <a:r>
              <a:rPr lang="en-US" altLang="zh-CN" sz="3200" dirty="0">
                <a:latin typeface="Arial" pitchFamily="34" charset="0"/>
                <a:cs typeface="Arial" pitchFamily="34" charset="0"/>
              </a:rPr>
              <a:t>Basin</a:t>
            </a:r>
            <a:r>
              <a:rPr lang="zh-CN" altLang="en-US" sz="3200" dirty="0">
                <a:latin typeface="Arial" pitchFamily="34" charset="0"/>
                <a:cs typeface="Arial" pitchFamily="34" charset="0"/>
              </a:rPr>
              <a:t>仍然</a:t>
            </a:r>
            <a:br>
              <a:rPr lang="en-US" altLang="zh-CN" sz="3200" dirty="0">
                <a:latin typeface="Arial" pitchFamily="34" charset="0"/>
                <a:cs typeface="Arial" pitchFamily="34" charset="0"/>
              </a:rPr>
            </a:br>
            <a:r>
              <a:rPr lang="zh-CN" altLang="en-US" sz="3200" dirty="0">
                <a:latin typeface="Arial" pitchFamily="34" charset="0"/>
                <a:cs typeface="Arial" pitchFamily="34" charset="0"/>
              </a:rPr>
              <a:t>保持圣洁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 rot="5400000">
            <a:off x="1143000" y="-1143000"/>
            <a:ext cx="6858000" cy="914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 rot="-929834">
            <a:off x="-14288" y="2208213"/>
            <a:ext cx="9144001" cy="30416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CN" alt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圣殿</a:t>
            </a:r>
            <a:endParaRPr lang="en-US" altLang="zh-CN" sz="88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zh-SG" alt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被毁</a:t>
            </a:r>
            <a:endParaRPr lang="en-US" sz="88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6324600" cy="584200"/>
          </a:xfrm>
          <a:prstGeom prst="rect">
            <a:avLst/>
          </a:prstGeom>
          <a:gradFill rotWithShape="0">
            <a:gsLst>
              <a:gs pos="0">
                <a:srgbClr val="350000"/>
              </a:gs>
              <a:gs pos="50000">
                <a:schemeClr val="bg1"/>
              </a:gs>
              <a:gs pos="100000">
                <a:srgbClr val="350000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8153400" y="76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3" grpId="0" animBg="1"/>
      <p:bldP spid="94214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波 斯 王 古 列 元 年 ， 耶 和 华 为 要 应 验 藉 耶 利 米 口 所 说 的 话 ， 就 激 动 波 斯 王 古 列 的 心 ， 使 他 下 诏 通 告 全 国 说 ：</a:t>
            </a:r>
          </a:p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2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「 波 斯 王 古 列 如 此 说 ：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『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耶 和 华 天 上 的 神 已 将 天 下 万 国 赐 给 我 ， 又 嘱 咐 我 在 犹 大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.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的 耶 路 撒 冷 为 他 建 造 殿 宇 。</a:t>
            </a:r>
          </a:p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3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在 你 们 中 间 凡 作 他 子 民 的 ， 可 以 上 犹 大 的 耶 路 撒 冷 ， 在 耶 路 撒 冷 重 建 耶 和 华 ─ 以 色 列 神 的 殿 （ 只 有 他 是 神 ） 。 愿 神 与 这 人 同 在 。</a:t>
            </a:r>
            <a:r>
              <a:rPr lang="zh-TW" altLang="en-US">
                <a:solidFill>
                  <a:srgbClr val="FFFFFF"/>
                </a:solidFill>
                <a:latin typeface="Arial" pitchFamily="34" charset="0"/>
              </a:rPr>
              <a:t>以 斯 拉 記 </a:t>
            </a:r>
            <a:r>
              <a:rPr lang="en-US" altLang="zh-TW">
                <a:solidFill>
                  <a:srgbClr val="FFFFFF"/>
                </a:solidFill>
                <a:latin typeface="Arial" pitchFamily="34" charset="0"/>
              </a:rPr>
              <a:t>1:1-3</a:t>
            </a:r>
            <a:endParaRPr lang="zh-CN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0" y="4702175"/>
            <a:ext cx="9144000" cy="120015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所有受影响人民的以色列人帝国 </a:t>
            </a:r>
            <a:r>
              <a:rPr lang="en-US" altLang="en-US">
                <a:solidFill>
                  <a:srgbClr val="F5F5F2"/>
                </a:solidFill>
                <a:latin typeface="Arial" pitchFamily="34" charset="0"/>
              </a:rPr>
              <a:t>, </a:t>
            </a:r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波斯人做了一件颇为独特 </a:t>
            </a:r>
            <a:r>
              <a:rPr lang="en-US" altLang="zh-CN">
                <a:solidFill>
                  <a:srgbClr val="F5F5F2"/>
                </a:solidFill>
                <a:latin typeface="Arial" pitchFamily="34" charset="0"/>
              </a:rPr>
              <a:t>—</a:t>
            </a:r>
          </a:p>
          <a:p>
            <a:pPr eaLnBrk="1" hangingPunct="1"/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因上帝的命令允许犹太人返回他们的大南部王国（</a:t>
            </a:r>
            <a:r>
              <a:rPr lang="zh-SG" altLang="en-US">
                <a:solidFill>
                  <a:srgbClr val="F5F5F2"/>
                </a:solidFill>
                <a:latin typeface="Arial" pitchFamily="34" charset="0"/>
              </a:rPr>
              <a:t>见上文经文</a:t>
            </a:r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）</a:t>
            </a:r>
            <a:r>
              <a:rPr lang="zh-SG" altLang="ja-JP">
                <a:solidFill>
                  <a:srgbClr val="F5F5F2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5F5F2"/>
                </a:solidFill>
                <a:latin typeface="Arial" pitchFamily="34" charset="0"/>
              </a:rPr>
              <a:t> </a:t>
            </a:r>
            <a:r>
              <a:rPr lang="en-US" altLang="zh-CN">
                <a:solidFill>
                  <a:srgbClr val="F5F5F2"/>
                </a:solidFill>
                <a:latin typeface="Arial" pitchFamily="34" charset="0"/>
              </a:rPr>
              <a:t>70 </a:t>
            </a:r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年后他们流亡巴比伦国王</a:t>
            </a:r>
            <a:r>
              <a:rPr lang="zh-SG" altLang="en-US">
                <a:solidFill>
                  <a:srgbClr val="F5F5F2"/>
                </a:solidFill>
                <a:latin typeface="Arial" pitchFamily="34" charset="0"/>
              </a:rPr>
              <a:t>尼布甲尼撒</a:t>
            </a:r>
            <a:r>
              <a:rPr lang="zh-CN" altLang="en-US">
                <a:solidFill>
                  <a:srgbClr val="F5F5F2"/>
                </a:solidFill>
                <a:latin typeface="Arial" pitchFamily="34" charset="0"/>
              </a:rPr>
              <a:t>下。</a:t>
            </a:r>
            <a:endParaRPr lang="en-US" altLang="en-US">
              <a:solidFill>
                <a:srgbClr val="F5F5F2"/>
              </a:solidFill>
              <a:latin typeface="Arial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93663" y="0"/>
            <a:ext cx="7450137" cy="646113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19812" name="Text Box 6"/>
          <p:cNvSpPr txBox="1">
            <a:spLocks noChangeArrowheads="1"/>
          </p:cNvSpPr>
          <p:nvPr/>
        </p:nvSpPr>
        <p:spPr bwMode="auto">
          <a:xfrm>
            <a:off x="8229600" y="762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150</a:t>
            </a: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rgbClr val="0042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5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6477000" cy="1295400"/>
          </a:xfrm>
          <a:solidFill>
            <a:srgbClr val="0042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004200"/>
                </a:solidFill>
                <a:latin typeface="Arial"/>
                <a:cs typeface="Arial"/>
              </a:rPr>
              <a:t>The Postexilic Era</a:t>
            </a: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2667000" y="3505200"/>
            <a:ext cx="64770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FFFF66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0" y="3505200"/>
            <a:ext cx="13716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FFFF66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848600" y="71438"/>
            <a:ext cx="1314450" cy="461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295-296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838200" y="2971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586</a:t>
            </a:r>
          </a:p>
        </p:txBody>
      </p:sp>
      <p:sp>
        <p:nvSpPr>
          <p:cNvPr id="120839" name="WordArt 6"/>
          <p:cNvSpPr>
            <a:spLocks noChangeArrowheads="1" noChangeShapeType="1" noTextEdit="1"/>
          </p:cNvSpPr>
          <p:nvPr/>
        </p:nvSpPr>
        <p:spPr bwMode="auto">
          <a:xfrm>
            <a:off x="1905000" y="266700"/>
            <a:ext cx="538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200" kern="1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放逐后的时代</a:t>
            </a:r>
            <a:endParaRPr lang="en-GB" sz="3200" kern="1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362200" y="2971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539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48000" y="2971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536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800600" y="2971800"/>
            <a:ext cx="838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516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-76200" y="2971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605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038600" y="18669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哈该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038600" y="22860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撒 迦 利 亞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7467600" y="2247900"/>
            <a:ext cx="1447800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玛拉基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886200" y="2971800"/>
            <a:ext cx="838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520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838200" y="1295400"/>
            <a:ext cx="2209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CN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圣殿</a:t>
            </a: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工作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7053263" y="5105400"/>
            <a:ext cx="11382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以斯拉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7543800" y="55626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408000"/>
              </a:buClr>
              <a:buSzPct val="110000"/>
            </a:pPr>
            <a:r>
              <a:rPr lang="zh-SG" altLang="en-US">
                <a:solidFill>
                  <a:srgbClr val="FFFFFF"/>
                </a:solidFill>
                <a:latin typeface="Arial" pitchFamily="34" charset="0"/>
                <a:ea typeface="Osaka" charset="-128"/>
              </a:rPr>
              <a:t>尼 希 米 </a:t>
            </a:r>
            <a:endParaRPr lang="en-US" altLang="en-US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59411" name="Rectangle 18"/>
          <p:cNvSpPr>
            <a:spLocks noChangeArrowheads="1"/>
          </p:cNvSpPr>
          <p:nvPr/>
        </p:nvSpPr>
        <p:spPr bwMode="auto">
          <a:xfrm>
            <a:off x="2667000" y="3505200"/>
            <a:ext cx="914400" cy="1371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>
              <a:solidFill>
                <a:srgbClr val="408000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59412" name="Rectangle 19"/>
          <p:cNvSpPr>
            <a:spLocks noChangeArrowheads="1"/>
          </p:cNvSpPr>
          <p:nvPr/>
        </p:nvSpPr>
        <p:spPr bwMode="auto">
          <a:xfrm>
            <a:off x="4114800" y="3505200"/>
            <a:ext cx="1295400" cy="1371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>
              <a:solidFill>
                <a:srgbClr val="408000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59413" name="Rectangle 20"/>
          <p:cNvSpPr>
            <a:spLocks noChangeArrowheads="1"/>
          </p:cNvSpPr>
          <p:nvPr/>
        </p:nvSpPr>
        <p:spPr bwMode="auto">
          <a:xfrm>
            <a:off x="228600" y="1295400"/>
            <a:ext cx="609600" cy="4572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>
              <a:solidFill>
                <a:srgbClr val="408000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2667000" y="510540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但所罗巴伯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7543800" y="2971800"/>
            <a:ext cx="1600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444-425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5795963" y="5105400"/>
            <a:ext cx="14430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以 斯 帖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5638800" y="2971800"/>
            <a:ext cx="1600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en-US" sz="2800">
                <a:solidFill>
                  <a:srgbClr val="FFFFFF"/>
                </a:solidFill>
                <a:latin typeface="Arial"/>
                <a:ea typeface="+mn-ea"/>
                <a:cs typeface="Arial"/>
              </a:rPr>
              <a:t>483-473</a:t>
            </a:r>
          </a:p>
        </p:txBody>
      </p:sp>
      <p:sp>
        <p:nvSpPr>
          <p:cNvPr id="120858" name="Rectangle 25"/>
          <p:cNvSpPr>
            <a:spLocks noChangeArrowheads="1"/>
          </p:cNvSpPr>
          <p:nvPr/>
        </p:nvSpPr>
        <p:spPr bwMode="auto">
          <a:xfrm>
            <a:off x="76200" y="19812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408000"/>
              </a:buClr>
              <a:buSzPct val="110000"/>
            </a:pPr>
            <a:r>
              <a:rPr lang="zh-SG" altLang="en-US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先知</a:t>
            </a:r>
            <a:r>
              <a:rPr lang="en-US" altLang="ja-JP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:</a:t>
            </a:r>
            <a:endParaRPr lang="en-US" altLang="en-US" b="1" i="1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20859" name="Rectangle 26"/>
          <p:cNvSpPr>
            <a:spLocks noChangeArrowheads="1"/>
          </p:cNvSpPr>
          <p:nvPr/>
        </p:nvSpPr>
        <p:spPr bwMode="auto">
          <a:xfrm>
            <a:off x="76200" y="521970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408000"/>
              </a:buClr>
              <a:buSzPct val="110000"/>
            </a:pPr>
            <a:r>
              <a:rPr lang="zh-CN" altLang="en-US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其它</a:t>
            </a:r>
            <a:r>
              <a:rPr lang="en-US" altLang="ja-JP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:</a:t>
            </a:r>
            <a:endParaRPr lang="en-US" altLang="en-US" b="1" i="1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0" y="611505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408000"/>
              </a:buClr>
              <a:buSzPct val="110000"/>
            </a:pPr>
            <a:r>
              <a:rPr lang="zh-SG" altLang="en-US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波斯国王</a:t>
            </a:r>
            <a:r>
              <a:rPr lang="en-US" altLang="ja-JP" b="1" i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:</a:t>
            </a:r>
            <a:endParaRPr lang="en-US" altLang="en-US" b="1" i="1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2209800" y="6096000"/>
            <a:ext cx="1447800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古列</a:t>
            </a: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3962400" y="6096000"/>
            <a:ext cx="1447800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大利乌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5334000" y="6096000"/>
            <a:ext cx="1905000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亚哈随鲁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7010400" y="6096000"/>
            <a:ext cx="1905000" cy="495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408000"/>
              </a:buClr>
              <a:buSzPct val="110000"/>
              <a:defRPr/>
            </a:pPr>
            <a:r>
              <a:rPr lang="zh-SG" altLang="en-US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亚达薛西</a:t>
            </a:r>
            <a:endParaRPr lang="en-US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0865" name="Picture 33" descr="1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657600"/>
            <a:ext cx="1143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6" name="Picture 34" descr="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6429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  <p:bldP spid="22535" grpId="0" autoUpdateAnimBg="0"/>
      <p:bldP spid="22536" grpId="0" autoUpdateAnimBg="0"/>
      <p:bldP spid="22537" grpId="0" autoUpdateAnimBg="0"/>
      <p:bldP spid="22538" grpId="0" autoUpdateAnimBg="0"/>
      <p:bldP spid="22539" grpId="0" autoUpdateAnimBg="0"/>
      <p:bldP spid="22540" grpId="0" autoUpdateAnimBg="0"/>
      <p:bldP spid="22541" grpId="0" autoUpdateAnimBg="0"/>
      <p:bldP spid="22542" grpId="0" autoUpdateAnimBg="0"/>
      <p:bldP spid="22544" grpId="0" autoUpdateAnimBg="0"/>
      <p:bldP spid="22545" grpId="0" autoUpdateAnimBg="0"/>
      <p:bldP spid="22549" grpId="0" autoUpdateAnimBg="0"/>
      <p:bldP spid="22550" grpId="0" autoUpdateAnimBg="0"/>
      <p:bldP spid="22551" grpId="0" autoUpdateAnimBg="0"/>
      <p:bldP spid="22552" grpId="0" autoUpdateAnimBg="0"/>
      <p:bldP spid="22557" grpId="0" autoUpdateAnimBg="0"/>
      <p:bldP spid="22558" grpId="0" autoUpdateAnimBg="0"/>
      <p:bldP spid="22559" grpId="0" autoUpdateAnimBg="0"/>
      <p:bldP spid="2256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66294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kumimoji="0" lang="en-US" altLang="en-US" sz="4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 70-Year Exiles</a:t>
            </a:r>
          </a:p>
        </p:txBody>
      </p:sp>
      <p:sp>
        <p:nvSpPr>
          <p:cNvPr id="122883" name="Rectangle 2"/>
          <p:cNvSpPr>
            <a:spLocks noChangeArrowheads="1"/>
          </p:cNvSpPr>
          <p:nvPr/>
        </p:nvSpPr>
        <p:spPr bwMode="auto">
          <a:xfrm>
            <a:off x="5638800" y="2590800"/>
            <a:ext cx="3581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22884" name="Rectangle 3"/>
          <p:cNvSpPr>
            <a:spLocks noChangeArrowheads="1"/>
          </p:cNvSpPr>
          <p:nvPr/>
        </p:nvSpPr>
        <p:spPr bwMode="auto">
          <a:xfrm>
            <a:off x="0" y="2590800"/>
            <a:ext cx="2590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560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1336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2800">
                <a:solidFill>
                  <a:srgbClr val="FFFFFF"/>
                </a:solidFill>
                <a:latin typeface="Arial" pitchFamily="34" charset="0"/>
                <a:ea typeface="Osaka" charset="-128"/>
              </a:rPr>
              <a:t>586</a:t>
            </a:r>
          </a:p>
        </p:txBody>
      </p:sp>
      <p:sp>
        <p:nvSpPr>
          <p:cNvPr id="122887" name="WordArt 6"/>
          <p:cNvSpPr>
            <a:spLocks noChangeArrowheads="1" noChangeShapeType="1" noTextEdit="1"/>
          </p:cNvSpPr>
          <p:nvPr/>
        </p:nvSpPr>
        <p:spPr bwMode="auto">
          <a:xfrm>
            <a:off x="1905000" y="114300"/>
            <a:ext cx="538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200" kern="1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两个放逐七十年</a:t>
            </a:r>
            <a:endParaRPr lang="en-GB" sz="3200" kern="1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590800" y="838200"/>
            <a:ext cx="2057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CN" altLang="en-US" sz="3200" b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人民</a:t>
            </a:r>
            <a:r>
              <a:rPr lang="en-US" altLang="ja-JP" sz="3200" b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SG" altLang="en-US" sz="3200" b="1">
                <a:solidFill>
                  <a:srgbClr val="FFFFFF"/>
                </a:solidFill>
                <a:latin typeface="Arial" pitchFamily="34" charset="0"/>
                <a:ea typeface="Osaka" charset="-128"/>
              </a:rPr>
              <a:t>放逐</a:t>
            </a:r>
            <a:endParaRPr lang="en-US" altLang="en-US" sz="3200" b="1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114800" y="29718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CN" altLang="en-US" sz="3200" b="1">
                <a:solidFill>
                  <a:srgbClr val="FFFF00"/>
                </a:solidFill>
                <a:latin typeface="Arial" pitchFamily="34" charset="0"/>
                <a:ea typeface="Osaka" charset="-128"/>
              </a:rPr>
              <a:t>圣殿</a:t>
            </a:r>
            <a:r>
              <a:rPr lang="en-US" altLang="ja-JP" sz="3200" b="1">
                <a:solidFill>
                  <a:srgbClr val="FFFF00"/>
                </a:solidFill>
                <a:latin typeface="Arial" pitchFamily="34" charset="0"/>
                <a:ea typeface="Osaka" charset="-128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SG" altLang="en-US" sz="3200" b="1">
                <a:solidFill>
                  <a:srgbClr val="FFFF00"/>
                </a:solidFill>
                <a:latin typeface="Arial" pitchFamily="34" charset="0"/>
                <a:ea typeface="Osaka" charset="-128"/>
              </a:rPr>
              <a:t>放逐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1816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2800">
                <a:solidFill>
                  <a:srgbClr val="FFFFFF"/>
                </a:solidFill>
                <a:latin typeface="Arial" pitchFamily="34" charset="0"/>
                <a:ea typeface="Osaka" charset="-128"/>
              </a:rPr>
              <a:t>539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58674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2800">
                <a:solidFill>
                  <a:srgbClr val="FFFFFF"/>
                </a:solidFill>
                <a:latin typeface="Arial" pitchFamily="34" charset="0"/>
                <a:ea typeface="Osaka" charset="-128"/>
              </a:rPr>
              <a:t>536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74676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2800">
                <a:solidFill>
                  <a:srgbClr val="FFFFFF"/>
                </a:solidFill>
                <a:latin typeface="Arial" pitchFamily="34" charset="0"/>
                <a:ea typeface="Osaka" charset="-128"/>
              </a:rPr>
              <a:t>516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33400" y="20574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2800">
                <a:solidFill>
                  <a:srgbClr val="FFFFFF"/>
                </a:solidFill>
                <a:latin typeface="Arial" pitchFamily="34" charset="0"/>
                <a:ea typeface="Osaka" charset="-128"/>
              </a:rPr>
              <a:t>605</a:t>
            </a: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990600" y="1981200"/>
            <a:ext cx="541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2590800" y="3048000"/>
            <a:ext cx="541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-52388" y="4508500"/>
            <a:ext cx="9296401" cy="2743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zh-CN" sz="3200" baseline="30000">
                <a:latin typeface="Arial" pitchFamily="34" charset="0"/>
                <a:ea typeface="Osaka" charset="-128"/>
              </a:rPr>
              <a:t>11 </a:t>
            </a:r>
            <a:r>
              <a:rPr lang="zh-CN" altLang="en-US" sz="3200" baseline="30000">
                <a:latin typeface="Arial" pitchFamily="34" charset="0"/>
                <a:ea typeface="Osaka" charset="-128"/>
              </a:rPr>
              <a:t>这全地必然荒凉，令人惊骇，这些国民要服侍巴比伦王</a:t>
            </a:r>
            <a:r>
              <a:rPr lang="zh-CN" altLang="en-US" sz="3200" b="1" baseline="30000">
                <a:solidFill>
                  <a:srgbClr val="FFFF00"/>
                </a:solidFill>
                <a:latin typeface="Arial" pitchFamily="34" charset="0"/>
                <a:ea typeface="Osaka" charset="-128"/>
              </a:rPr>
              <a:t>七十年</a:t>
            </a:r>
            <a:r>
              <a:rPr lang="zh-CN" altLang="en-US" sz="3200" baseline="30000">
                <a:latin typeface="Arial" pitchFamily="34" charset="0"/>
                <a:ea typeface="Osaka" charset="-128"/>
              </a:rPr>
              <a:t>。 </a:t>
            </a:r>
          </a:p>
          <a:p>
            <a:pPr algn="ctr"/>
            <a:r>
              <a:rPr lang="en-US" altLang="zh-CN" sz="3200" baseline="30000">
                <a:latin typeface="Arial" pitchFamily="34" charset="0"/>
                <a:ea typeface="Osaka" charset="-128"/>
              </a:rPr>
              <a:t>12 “</a:t>
            </a:r>
            <a:r>
              <a:rPr lang="zh-CN" altLang="en-US" sz="3200" b="1" baseline="30000">
                <a:solidFill>
                  <a:srgbClr val="FFFF00"/>
                </a:solidFill>
                <a:latin typeface="Arial" pitchFamily="34" charset="0"/>
                <a:ea typeface="Osaka" charset="-128"/>
              </a:rPr>
              <a:t>七十年</a:t>
            </a:r>
            <a:r>
              <a:rPr lang="zh-CN" altLang="en-US" sz="3200" baseline="30000">
                <a:latin typeface="Arial" pitchFamily="34" charset="0"/>
                <a:ea typeface="Osaka" charset="-128"/>
              </a:rPr>
              <a:t>满了以后，我必刑罚巴比伦王和那国民，并迦勒底人之地，因他们的罪孽使那地永远荒凉。”这是耶和华说的。</a:t>
            </a:r>
          </a:p>
          <a:p>
            <a:pPr algn="ctr"/>
            <a:r>
              <a:rPr lang="en-US" altLang="en-US" sz="3200">
                <a:latin typeface="Arial" pitchFamily="34" charset="0"/>
                <a:ea typeface="Osaka" charset="-128"/>
              </a:rPr>
              <a:t>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  <a:ea typeface="Osaka" charset="-128"/>
              </a:rPr>
              <a:t>耶利米书 </a:t>
            </a:r>
            <a:r>
              <a:rPr lang="en-US" altLang="en-US">
                <a:solidFill>
                  <a:srgbClr val="FFFFFF"/>
                </a:solidFill>
                <a:latin typeface="Arial" pitchFamily="34" charset="0"/>
                <a:ea typeface="Osaka" charset="-128"/>
              </a:rPr>
              <a:t>25:11-12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  <p:bldP spid="14343" grpId="0" autoUpdateAnimBg="0"/>
      <p:bldP spid="14344" grpId="0" autoUpdateAnimBg="0"/>
      <p:bldP spid="14345" grpId="0" autoUpdateAnimBg="0"/>
      <p:bldP spid="14346" grpId="0" autoUpdateAnimBg="0"/>
      <p:bldP spid="14347" grpId="0" autoUpdateAnimBg="0"/>
      <p:bldP spid="14348" grpId="0" autoUpdateAnimBg="0"/>
      <p:bldP spid="14350" grpId="0" animBg="1"/>
      <p:bldP spid="1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0" y="603567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b="1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我古列，创立了波斯帝国。我不会因此将这这小小地球</a:t>
            </a:r>
            <a:endParaRPr lang="en-US" altLang="zh-CN" b="1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/>
            <a:r>
              <a:rPr lang="zh-CN" altLang="en-US" b="1">
                <a:solidFill>
                  <a:srgbClr val="FFFFFF"/>
                </a:solidFill>
                <a:latin typeface="Arial" pitchFamily="34" charset="0"/>
              </a:rPr>
              <a:t>涵盖了我的身体”。</a:t>
            </a:r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249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3794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6705600" cy="646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pic>
        <p:nvPicPr>
          <p:cNvPr id="125954" name="Picture 3" descr="1ST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25775"/>
            <a:ext cx="514826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4"/>
          <p:cNvSpPr>
            <a:spLocks noChangeArrowheads="1"/>
          </p:cNvSpPr>
          <p:nvPr/>
        </p:nvSpPr>
        <p:spPr bwMode="auto">
          <a:xfrm>
            <a:off x="4495800" y="3051175"/>
            <a:ext cx="304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4762500" y="3114675"/>
            <a:ext cx="3048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125957" name="Rectangle 6"/>
          <p:cNvSpPr>
            <a:spLocks noChangeArrowheads="1"/>
          </p:cNvSpPr>
          <p:nvPr/>
        </p:nvSpPr>
        <p:spPr bwMode="auto">
          <a:xfrm>
            <a:off x="5626100" y="4073525"/>
            <a:ext cx="304800" cy="1460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125958" name="Rectangle 7"/>
          <p:cNvSpPr>
            <a:spLocks noChangeArrowheads="1"/>
          </p:cNvSpPr>
          <p:nvPr/>
        </p:nvSpPr>
        <p:spPr bwMode="auto">
          <a:xfrm>
            <a:off x="5619750" y="3070225"/>
            <a:ext cx="323850" cy="1060450"/>
          </a:xfrm>
          <a:prstGeom prst="rect">
            <a:avLst/>
          </a:pr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1143000" y="5867400"/>
            <a:ext cx="3657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第二圣殿</a:t>
            </a:r>
            <a:r>
              <a:rPr lang="en-US" b="1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- </a:t>
            </a:r>
            <a:r>
              <a:rPr lang="zh-SG" altLang="en-US" b="1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但所罗巴伯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7010400" cy="646113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chemeClr val="bg1"/>
              </a:gs>
              <a:gs pos="100000">
                <a:srgbClr val="000076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457200" y="914400"/>
            <a:ext cx="7467600" cy="2462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charset="0"/>
              <a:buAutoNum type="alphaLcParenR"/>
            </a:pPr>
            <a:r>
              <a:rPr lang="zh-SG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恢复</a:t>
            </a:r>
            <a:r>
              <a:rPr lang="zh-CN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圣殿崇拜</a:t>
            </a:r>
            <a:endParaRPr lang="en-US" altLang="ja-JP" sz="2800" b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 typeface="Times" charset="0"/>
              <a:buAutoNum type="alphaLcParenR"/>
            </a:pPr>
            <a:r>
              <a:rPr lang="zh-SG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重新建立摩西的律法 </a:t>
            </a:r>
            <a:endParaRPr lang="en-US" altLang="en-US" sz="2800" b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 typeface="Times" charset="0"/>
              <a:buAutoNum type="alphaLcParenR"/>
            </a:pPr>
            <a:r>
              <a:rPr lang="zh-CN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恢复经济和灵命</a:t>
            </a:r>
            <a:endParaRPr lang="en-US" altLang="zh-CN" sz="2800" b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50000"/>
              </a:spcBef>
              <a:buFont typeface="Times" charset="0"/>
              <a:buAutoNum type="alphaLcParenR"/>
            </a:pPr>
            <a:r>
              <a:rPr lang="zh-SG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崛起圣殿</a:t>
            </a:r>
            <a:r>
              <a:rPr lang="zh-CN" altLang="en-US" sz="2800" b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管理</a:t>
            </a:r>
            <a:endParaRPr lang="en-US" altLang="en-US" sz="2800" b="1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962" name="Text Box 11"/>
          <p:cNvSpPr txBox="1">
            <a:spLocks noChangeArrowheads="1"/>
          </p:cNvSpPr>
          <p:nvPr/>
        </p:nvSpPr>
        <p:spPr bwMode="auto">
          <a:xfrm>
            <a:off x="8077200" y="76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150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8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6178550"/>
            <a:ext cx="4578350" cy="533400"/>
          </a:xfrm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zh-SG" altLang="en-US" sz="2800" b="1" kern="1200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阿拉姆语</a:t>
            </a:r>
            <a:r>
              <a:rPr lang="zh-CN" altLang="en-US" sz="2800" b="1" kern="1200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主祷文</a:t>
            </a:r>
            <a:endParaRPr lang="en-US" sz="2800" b="1" kern="1200" dirty="0">
              <a:solidFill>
                <a:srgbClr val="FFFF00"/>
              </a:solidFill>
              <a:effectLst>
                <a:glow rad="101600">
                  <a:schemeClr val="bg2">
                    <a:alpha val="75000"/>
                  </a:schemeClr>
                </a:glo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10596" name="Picture 4" descr="Lord's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725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953000" y="1676400"/>
            <a:ext cx="4011488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0" indent="0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-128" charset="0"/>
              <a:buNone/>
              <a:defRPr sz="2800" b="1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0"/>
              <a:buChar char="u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  <a:cs typeface="Geneva" pitchFamily="-112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charset="0"/>
              <a:buChar char="t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  <a:cs typeface="Geneva" pitchFamily="-112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  <a:cs typeface="Geneva" pitchFamily="-112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  <a:cs typeface="Geneva" pitchFamily="-112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eneva" pitchFamily="-108" charset="-128"/>
              </a:defRPr>
            </a:lvl9pPr>
          </a:lstStyle>
          <a:p>
            <a:pPr>
              <a:defRPr/>
            </a:pPr>
            <a:r>
              <a:rPr lang="zh-CN" altLang="en-US" dirty="0"/>
              <a:t>阿拉姆语是闪族文化，语言希伯来语始祖，和波斯人、 新月沃土的   通用语的语言。</a:t>
            </a:r>
            <a:endParaRPr lang="en-US" dirty="0"/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7043738" cy="646113"/>
          </a:xfrm>
          <a:prstGeom prst="rect">
            <a:avLst/>
          </a:prstGeom>
          <a:gradFill rotWithShape="0">
            <a:gsLst>
              <a:gs pos="0">
                <a:srgbClr val="181876"/>
              </a:gs>
              <a:gs pos="50000">
                <a:schemeClr val="bg1"/>
              </a:gs>
              <a:gs pos="100000">
                <a:srgbClr val="181876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79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382000" y="76200"/>
            <a:ext cx="7620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hlink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147</a:t>
            </a:r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4419600" y="5410200"/>
            <a:ext cx="4778375" cy="523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800" b="1">
                <a:solidFill>
                  <a:srgbClr val="FFFFFF"/>
                </a:solidFill>
                <a:latin typeface="Arial" pitchFamily="34" charset="0"/>
              </a:rPr>
              <a:t>犹太侨民 </a:t>
            </a:r>
            <a:r>
              <a:rPr lang="en-US" altLang="en-US" sz="2800" b="1">
                <a:solidFill>
                  <a:srgbClr val="FFFFFF"/>
                </a:solidFill>
                <a:latin typeface="Arial" pitchFamily="34" charset="0"/>
              </a:rPr>
              <a:t>(300 BC)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6705600" cy="646113"/>
          </a:xfrm>
          <a:prstGeom prst="rect">
            <a:avLst/>
          </a:prstGeom>
          <a:gradFill rotWithShape="0">
            <a:gsLst>
              <a:gs pos="0">
                <a:srgbClr val="18185E"/>
              </a:gs>
              <a:gs pos="50000">
                <a:schemeClr val="accent2"/>
              </a:gs>
              <a:gs pos="100000">
                <a:srgbClr val="18185E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accent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28004" name="Text Box 7"/>
          <p:cNvSpPr txBox="1">
            <a:spLocks noChangeArrowheads="1"/>
          </p:cNvSpPr>
          <p:nvPr/>
        </p:nvSpPr>
        <p:spPr bwMode="auto">
          <a:xfrm>
            <a:off x="76200" y="6461125"/>
            <a:ext cx="502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tx2"/>
                </a:solidFill>
                <a:latin typeface="Arial" pitchFamily="34" charset="0"/>
              </a:rPr>
              <a:t>Nicholas de Lange, </a:t>
            </a:r>
            <a:r>
              <a:rPr lang="en-US" altLang="en-US" sz="1600" b="1" i="1">
                <a:solidFill>
                  <a:schemeClr val="tx2"/>
                </a:solidFill>
                <a:latin typeface="Arial" pitchFamily="34" charset="0"/>
              </a:rPr>
              <a:t>Atlas of the Jewish World</a:t>
            </a:r>
            <a:r>
              <a:rPr lang="en-US" altLang="en-US" sz="1600" b="1">
                <a:solidFill>
                  <a:schemeClr val="tx2"/>
                </a:solidFill>
                <a:latin typeface="Arial" pitchFamily="34" charset="0"/>
              </a:rPr>
              <a:t>, 23</a:t>
            </a:r>
          </a:p>
        </p:txBody>
      </p:sp>
      <p:sp>
        <p:nvSpPr>
          <p:cNvPr id="128005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754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59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7010400" cy="646113"/>
          </a:xfrm>
          <a:prstGeom prst="rect">
            <a:avLst/>
          </a:prstGeom>
          <a:gradFill rotWithShape="0">
            <a:gsLst>
              <a:gs pos="0">
                <a:srgbClr val="18185E"/>
              </a:gs>
              <a:gs pos="50000">
                <a:schemeClr val="accent2"/>
              </a:gs>
              <a:gs pos="100000">
                <a:srgbClr val="18185E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accent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825625" cy="2362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2819400" y="879475"/>
            <a:ext cx="3144838" cy="4619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chemeClr val="bg1"/>
                </a:solidFill>
                <a:latin typeface="Arial" pitchFamily="34" charset="0"/>
              </a:rPr>
              <a:t>世界人口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: 170 million </a:t>
            </a:r>
            <a:endParaRPr lang="en-US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2971800" y="1447800"/>
            <a:ext cx="2887663" cy="4619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>
                <a:solidFill>
                  <a:schemeClr val="bg1"/>
                </a:solidFill>
                <a:latin typeface="Arial" pitchFamily="34" charset="0"/>
              </a:rPr>
              <a:t>犹太人口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: 8 million </a:t>
            </a:r>
            <a:endParaRPr lang="en-US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0841" name="Oval 9"/>
          <p:cNvSpPr>
            <a:spLocks noChangeArrowheads="1"/>
          </p:cNvSpPr>
          <p:nvPr/>
        </p:nvSpPr>
        <p:spPr bwMode="auto">
          <a:xfrm>
            <a:off x="5638800" y="4724400"/>
            <a:ext cx="4572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20843" name="Oval 11"/>
          <p:cNvSpPr>
            <a:spLocks noChangeArrowheads="1"/>
          </p:cNvSpPr>
          <p:nvPr/>
        </p:nvSpPr>
        <p:spPr bwMode="auto">
          <a:xfrm>
            <a:off x="7620000" y="4419600"/>
            <a:ext cx="4572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20844" name="Oval 12"/>
          <p:cNvSpPr>
            <a:spLocks noChangeArrowheads="1"/>
          </p:cNvSpPr>
          <p:nvPr/>
        </p:nvSpPr>
        <p:spPr bwMode="auto">
          <a:xfrm>
            <a:off x="5943600" y="3886200"/>
            <a:ext cx="4572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4038600" y="3657600"/>
            <a:ext cx="4572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20847" name="Oval 15"/>
          <p:cNvSpPr>
            <a:spLocks noChangeArrowheads="1"/>
          </p:cNvSpPr>
          <p:nvPr/>
        </p:nvSpPr>
        <p:spPr bwMode="auto">
          <a:xfrm>
            <a:off x="4724400" y="5334000"/>
            <a:ext cx="457200" cy="457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1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29035" name="Text Box 16"/>
          <p:cNvSpPr txBox="1">
            <a:spLocks noChangeArrowheads="1"/>
          </p:cNvSpPr>
          <p:nvPr/>
        </p:nvSpPr>
        <p:spPr bwMode="auto">
          <a:xfrm>
            <a:off x="76200" y="6461125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tx2"/>
                </a:solidFill>
                <a:latin typeface="Arial" pitchFamily="34" charset="0"/>
              </a:rPr>
              <a:t>Nicholas de Lange, </a:t>
            </a:r>
            <a:r>
              <a:rPr lang="en-US" altLang="en-US" sz="1600" b="1" i="1">
                <a:solidFill>
                  <a:schemeClr val="tx2"/>
                </a:solidFill>
                <a:latin typeface="Arial" pitchFamily="34" charset="0"/>
              </a:rPr>
              <a:t>Atlas of the Jewish World</a:t>
            </a:r>
            <a:r>
              <a:rPr lang="en-US" altLang="en-US" sz="1600" b="1">
                <a:solidFill>
                  <a:schemeClr val="tx2"/>
                </a:solidFill>
                <a:latin typeface="Arial" pitchFamily="34" charset="0"/>
              </a:rPr>
              <a:t>, 25</a:t>
            </a:r>
          </a:p>
        </p:txBody>
      </p:sp>
      <p:sp>
        <p:nvSpPr>
          <p:cNvPr id="129036" name="Text Box 17"/>
          <p:cNvSpPr txBox="1">
            <a:spLocks noChangeArrowheads="1"/>
          </p:cNvSpPr>
          <p:nvPr/>
        </p:nvSpPr>
        <p:spPr bwMode="auto">
          <a:xfrm>
            <a:off x="8382000" y="76200"/>
            <a:ext cx="78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latin typeface="Arial" pitchFamily="34" charset="0"/>
              </a:rPr>
              <a:t>151</a:t>
            </a:r>
          </a:p>
        </p:txBody>
      </p:sp>
      <p:sp>
        <p:nvSpPr>
          <p:cNvPr id="129037" name="Rectangle 2"/>
          <p:cNvSpPr>
            <a:spLocks noChangeArrowheads="1"/>
          </p:cNvSpPr>
          <p:nvPr/>
        </p:nvSpPr>
        <p:spPr bwMode="auto">
          <a:xfrm>
            <a:off x="4343400" y="5943600"/>
            <a:ext cx="4778375" cy="523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800" b="1">
                <a:solidFill>
                  <a:srgbClr val="FFFFFF"/>
                </a:solidFill>
                <a:latin typeface="Arial" pitchFamily="34" charset="0"/>
              </a:rPr>
              <a:t>犹太侨民</a:t>
            </a:r>
            <a:r>
              <a:rPr lang="zh-CN" altLang="en-US" sz="2800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sz="2800" b="1">
                <a:solidFill>
                  <a:srgbClr val="FFFFFF"/>
                </a:solidFill>
                <a:latin typeface="Arial" pitchFamily="34" charset="0"/>
              </a:rPr>
              <a:t>(300 BC)</a:t>
            </a:r>
            <a:endParaRPr lang="en-US" altLang="en-US" sz="2800" b="1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 animBg="1" autoUpdateAnimBg="0"/>
      <p:bldP spid="120840" grpId="0" animBg="1" autoUpdateAnimBg="0"/>
      <p:bldP spid="120841" grpId="0" animBg="1" autoUpdateAnimBg="0"/>
      <p:bldP spid="120843" grpId="0" animBg="1" autoUpdateAnimBg="0"/>
      <p:bldP spid="120844" grpId="0" animBg="1" autoUpdateAnimBg="0"/>
      <p:bldP spid="120845" grpId="0" animBg="1" autoUpdateAnimBg="0"/>
      <p:bldP spid="120847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088" y="971550"/>
            <a:ext cx="54578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6096000" cy="584200"/>
          </a:xfrm>
          <a:prstGeom prst="rect">
            <a:avLst/>
          </a:prstGeom>
          <a:gradFill rotWithShape="0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波斯如何影响以色列</a:t>
            </a:r>
          </a:p>
        </p:txBody>
      </p:sp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ChangeArrowheads="1"/>
          </p:cNvSpPr>
          <p:nvPr/>
        </p:nvSpPr>
        <p:spPr bwMode="auto">
          <a:xfrm>
            <a:off x="228600" y="1371600"/>
            <a:ext cx="89154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以斯帖在年轻的时候就成为孤儿，是她的年长表哥末底改带大。末底改在波斯国王的家庭工作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(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以斯帖记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 2:5-7).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他们显然没有使用由古列王授予权限给流亡者选择回到耶路撒冷 </a:t>
            </a: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大致日期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）</a:t>
            </a:r>
            <a:endParaRPr lang="en-US" altLang="zh-CN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br>
              <a:rPr lang="en-US" altLang="en-US">
                <a:solidFill>
                  <a:srgbClr val="FFFFFF"/>
                </a:solidFill>
                <a:latin typeface="Arial" pitchFamily="34" charset="0"/>
              </a:rPr>
            </a:b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536 BC -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从巴比伦回到耶路撒冷</a:t>
            </a:r>
            <a:br>
              <a:rPr lang="en-US" altLang="ja-JP">
                <a:solidFill>
                  <a:srgbClr val="FFFFFF"/>
                </a:solidFill>
                <a:latin typeface="Arial" pitchFamily="34" charset="0"/>
              </a:rPr>
            </a:b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536-516 BC –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重建圣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殿</a:t>
            </a:r>
            <a:r>
              <a:rPr lang="zh-SG" altLang="ja-JP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altLang="ja-JP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478 BC -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以斯帖成为波斯女王</a:t>
            </a:r>
            <a:endParaRPr lang="en-US" altLang="zh-CN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473 BC -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以斯帖拯救犹太人大屠杀 </a:t>
            </a:r>
            <a:endParaRPr lang="en-US" altLang="zh-CN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457 BC -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以斯拉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从巴比伦回到耶路撒冷</a:t>
            </a:r>
            <a:br>
              <a:rPr lang="en-US" altLang="ja-JP">
                <a:solidFill>
                  <a:srgbClr val="FFFFFF"/>
                </a:solidFill>
                <a:latin typeface="Arial" pitchFamily="34" charset="0"/>
              </a:rPr>
            </a:br>
            <a:r>
              <a:rPr lang="en-US" altLang="ja-JP">
                <a:solidFill>
                  <a:srgbClr val="FFFFFF"/>
                </a:solidFill>
                <a:latin typeface="Arial" pitchFamily="34" charset="0"/>
              </a:rPr>
              <a:t>444 BC - </a:t>
            </a:r>
            <a:r>
              <a:rPr lang="zh-SG" altLang="en-US">
                <a:solidFill>
                  <a:srgbClr val="FFFFFF"/>
                </a:solidFill>
                <a:latin typeface="Arial" pitchFamily="34" charset="0"/>
              </a:rPr>
              <a:t>尼希米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重建耶路撒冷围墙 </a:t>
            </a:r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1074" name="Picture 3" descr="Es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7713" y="3589338"/>
            <a:ext cx="181768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8077200" y="76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ChangeArrowheads="1"/>
          </p:cNvSpPr>
          <p:nvPr/>
        </p:nvSpPr>
        <p:spPr bwMode="auto">
          <a:xfrm>
            <a:off x="323850" y="735013"/>
            <a:ext cx="86106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亚哈随鲁王和瓦实提后离婚，而以斯帖被选为成他的妻子。长期以来一直的猜测为什么王后瓦实提拒绝出席那伟大的晚宴，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(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以斯帖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记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1:10-12), 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而遭至离婚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(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以斯帖记</a:t>
            </a:r>
            <a:r>
              <a:rPr lang="zh-SG" altLang="ja-JP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1:19)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。</a:t>
            </a:r>
            <a:r>
              <a:rPr lang="en-US" altLang="ja-JP">
                <a:latin typeface="Arial" pitchFamily="34" charset="0"/>
              </a:rPr>
              <a:t>While it may be that she simply had enough of a banquet that had turned into a 7-day binge (Esther 1:10), others believe that the correct translation of her refusal "to appear wearing her royal crown" is "to appear wearing </a:t>
            </a:r>
            <a:r>
              <a:rPr lang="en-US" altLang="ja-JP" i="1">
                <a:latin typeface="Arial" pitchFamily="34" charset="0"/>
              </a:rPr>
              <a:t>only</a:t>
            </a:r>
            <a:r>
              <a:rPr lang="en-US" altLang="ja-JP">
                <a:latin typeface="Arial" pitchFamily="34" charset="0"/>
              </a:rPr>
              <a:t> her royal crown." This theory would seem to be supported by the statements that the king was very drunk (Esther 1:10) when he made the demand to "display the queen</a:t>
            </a:r>
            <a:r>
              <a:rPr lang="fr-FR" altLang="ja-JP">
                <a:latin typeface="Arial" pitchFamily="34" charset="0"/>
              </a:rPr>
              <a:t>'</a:t>
            </a:r>
            <a:r>
              <a:rPr lang="en-US" altLang="ja-JP">
                <a:latin typeface="Arial" pitchFamily="34" charset="0"/>
              </a:rPr>
              <a:t>s beauty to all the people" (Esther 1:11). If that is what happened, it would seem that the king was little more than a common fool - a condition that The Lord capitalized on to move Esther into position to fulfill her mission. </a:t>
            </a:r>
          </a:p>
          <a:p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2098" name="Text Box 3"/>
          <p:cNvSpPr txBox="1">
            <a:spLocks noChangeArrowheads="1"/>
          </p:cNvSpPr>
          <p:nvPr/>
        </p:nvSpPr>
        <p:spPr bwMode="auto">
          <a:xfrm>
            <a:off x="8001000" y="7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/>
        </p:nvSpPr>
        <p:spPr bwMode="auto">
          <a:xfrm>
            <a:off x="533400" y="762000"/>
            <a:ext cx="8610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亚哈随鲁王和瓦实提后离婚，而以斯帖被选为成他的妻子。长期以来一直的猜测为什么王后瓦实提拒绝出席那伟大的晚宴，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以斯帖记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1:10-12),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而遭至离婚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以斯帖记 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1:19)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。</a:t>
            </a:r>
            <a:endParaRPr lang="en-US" altLang="zh-CN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有可能是她已厌倦狂欢的七天宴会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(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以斯帖记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1:10), 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其他人认为，她拒绝亚哈随鲁王 要她</a:t>
            </a:r>
            <a:r>
              <a:rPr lang="en-US" altLang="zh-CN">
                <a:solidFill>
                  <a:srgbClr val="FFFF00"/>
                </a:solidFill>
                <a:latin typeface="Arial" pitchFamily="34" charset="0"/>
              </a:rPr>
              <a:t>“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头戴王后的冠冕到王面前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” 的正确翻译是“单单只穿着她的皇冠来赴宴”。</a:t>
            </a:r>
            <a:r>
              <a:rPr lang="en-US" altLang="ja-JP">
                <a:solidFill>
                  <a:srgbClr val="000000"/>
                </a:solidFill>
                <a:latin typeface="Arial" pitchFamily="34" charset="0"/>
              </a:rPr>
              <a:t>theory would seem to be supported by the statements that the king was very drunk (Esther 1:10) when he made the demand to "display the queen</a:t>
            </a:r>
            <a:r>
              <a:rPr lang="fr-FR" altLang="ja-JP">
                <a:solidFill>
                  <a:srgbClr val="000000"/>
                </a:solidFill>
                <a:latin typeface="Arial" pitchFamily="34" charset="0"/>
              </a:rPr>
              <a:t>'</a:t>
            </a:r>
            <a:r>
              <a:rPr lang="en-US" altLang="ja-JP">
                <a:solidFill>
                  <a:srgbClr val="000000"/>
                </a:solidFill>
                <a:latin typeface="Arial" pitchFamily="34" charset="0"/>
              </a:rPr>
              <a:t>s beauty to all the people" (Esther 1:11). If that is what happened, it would seem that the king was little more than a common fool - a condition that The Lord capitalized on to move Esther into position to fulfill her mission. </a:t>
            </a:r>
          </a:p>
          <a:p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8001000" y="7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533400" y="762000"/>
            <a:ext cx="861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亚哈随鲁王和瓦实提后离婚，而以斯帖被选为成他的妻子。长期以来一直的猜测为什么王后瓦实提拒绝出席那伟大的晚宴，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以斯帖记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1:10-12),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而遭至离婚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以斯帖记 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1:19)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。</a:t>
            </a:r>
          </a:p>
          <a:p>
            <a:pPr eaLnBrk="1" hangingPunct="1"/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有可能是她已狂欢了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7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天宴会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以斯帖记 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1:10),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</a:rPr>
              <a:t>其他人认为，她拒绝亚哈随鲁王 要她“头戴王后的冠冕到王面前” 的正确翻译是“单单只穿着她的皇冠来赴宴”。</a:t>
            </a:r>
            <a:r>
              <a:rPr lang="en-US" altLang="zh-CN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这种理论似乎支国王当时喝得烂醉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(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以斯帖记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1:10) 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才会要求王后瓦实提只头戴王后的冠冕到王面前，使各等臣民看她的美貌，因为她容貌甚美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 (</a:t>
            </a:r>
            <a:r>
              <a:rPr lang="zh-SG" altLang="en-US">
                <a:solidFill>
                  <a:srgbClr val="FFFF00"/>
                </a:solidFill>
                <a:latin typeface="Arial" pitchFamily="34" charset="0"/>
              </a:rPr>
              <a:t>以斯帖记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Arial" pitchFamily="34" charset="0"/>
              </a:rPr>
              <a:t>1:11). 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如果果真如此，似乎国王是一个无可厚非的傻瓜</a:t>
            </a:r>
            <a:r>
              <a:rPr lang="en-US" altLang="zh-CN">
                <a:solidFill>
                  <a:srgbClr val="FFFF00"/>
                </a:solidFill>
                <a:latin typeface="Arial" pitchFamily="34" charset="0"/>
              </a:rPr>
              <a:t>-</a:t>
            </a:r>
            <a:r>
              <a:rPr lang="zh-CN" altLang="en-US">
                <a:solidFill>
                  <a:srgbClr val="FFFF00"/>
                </a:solidFill>
                <a:latin typeface="Arial" pitchFamily="34" charset="0"/>
              </a:rPr>
              <a:t>耶和华借此让以斯帖来完成她的使命。</a:t>
            </a:r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8001000" y="7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  <a:latin typeface="Arial" pitchFamily="34" charset="0"/>
              </a:rPr>
              <a:t>151</a:t>
            </a:r>
          </a:p>
        </p:txBody>
      </p:sp>
    </p:spTree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304800" y="914400"/>
            <a:ext cx="8686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SG" altLang="en-US" sz="3000">
                <a:solidFill>
                  <a:schemeClr val="bg1"/>
                </a:solidFill>
                <a:latin typeface="Arial" pitchFamily="34" charset="0"/>
              </a:rPr>
              <a:t>以斯帖记</a:t>
            </a:r>
            <a:r>
              <a:rPr lang="zh-CN" altLang="en-US" sz="300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ja-JP" sz="3000">
                <a:solidFill>
                  <a:schemeClr val="bg1"/>
                </a:solidFill>
                <a:latin typeface="Arial" pitchFamily="34" charset="0"/>
              </a:rPr>
              <a:t>5:1-2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>
                <a:solidFill>
                  <a:schemeClr val="bg1"/>
                </a:solidFill>
                <a:latin typeface="Arial" pitchFamily="34" charset="0"/>
              </a:rPr>
              <a:t>1</a:t>
            </a:r>
            <a:r>
              <a:rPr lang="zh-CN" altLang="en-US" sz="3000">
                <a:solidFill>
                  <a:schemeClr val="bg1"/>
                </a:solidFill>
                <a:latin typeface="Arial" pitchFamily="34" charset="0"/>
              </a:rPr>
              <a:t>第三日，以斯帖穿上朝服，进王宫的内院，对殿站立。王在殿里坐在宝座上，对着殿门。 </a:t>
            </a:r>
            <a:endParaRPr lang="en-US" altLang="zh-CN" sz="300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3000">
                <a:solidFill>
                  <a:schemeClr val="bg1"/>
                </a:solidFill>
                <a:latin typeface="Arial" pitchFamily="34" charset="0"/>
              </a:rPr>
              <a:t>2 </a:t>
            </a:r>
            <a:r>
              <a:rPr lang="zh-CN" altLang="en-US" sz="3000">
                <a:solidFill>
                  <a:schemeClr val="bg1"/>
                </a:solidFill>
                <a:latin typeface="Arial" pitchFamily="34" charset="0"/>
              </a:rPr>
              <a:t>王见王后以斯帖站在院内，就施恩于她，向她伸出手中的金杖，以斯帖便向前摸杖头。</a:t>
            </a:r>
            <a:endParaRPr lang="en-US" altLang="en-US" sz="30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35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088" y="0"/>
            <a:ext cx="14589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Esther and Mordecai</a:t>
            </a:r>
            <a:endParaRPr lang="en-US" altLang="en-US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295400" y="4724400"/>
            <a:ext cx="3292475" cy="15700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以斯帖和末底改</a:t>
            </a:r>
            <a:endParaRPr lang="en-US" altLang="ja-JP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1685 </a:t>
            </a:r>
            <a:r>
              <a:rPr lang="zh-SG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布面油画</a:t>
            </a:r>
            <a:r>
              <a:rPr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</a:p>
          <a:p>
            <a:pPr eaLnBrk="1" hangingPunct="1"/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 93 x 148.5 cm </a:t>
            </a:r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布达佩斯美术博物馆 </a:t>
            </a:r>
            <a:endParaRPr lang="en-US" altLang="en-US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4495800" y="5832475"/>
            <a:ext cx="4419600" cy="830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GELDER, Aert de</a:t>
            </a:r>
          </a:p>
          <a:p>
            <a:pPr algn="r" eaLnBrk="1" hangingPunct="1"/>
            <a:r>
              <a:rPr lang="zh-SG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荷兰画家 </a:t>
            </a: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(1645-1727)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821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12875"/>
          </a:xfrm>
        </p:spPr>
        <p:txBody>
          <a:bodyPr/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以斯帖为犹太人冒了生命</a:t>
            </a:r>
            <a:endParaRPr lang="en-US" altLang="en-US" sz="4400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12528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452438"/>
            <a:ext cx="84010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esther-before-ahasuerus-giovanni-andrea-sirani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73913"/>
          </a:xfr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i="0">
                <a:latin typeface="Arial Black" charset="0"/>
                <a:cs typeface="SimSun" charset="0"/>
              </a:rPr>
              <a:t>錀节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49438"/>
            <a:ext cx="7558088" cy="41148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ctr">
              <a:buFontTx/>
              <a:buNone/>
            </a:pP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(</a:t>
            </a:r>
            <a:r>
              <a:rPr lang="ja-JP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末底改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对以斯帖说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) “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此时你若闭口不言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, 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犹大人必从别处得解脱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, 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蒙拯救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, 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你和你父家必至灭亡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. 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焉知你得了王后的位分不是为现今的机会吗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?” (</a:t>
            </a:r>
            <a:r>
              <a:rPr lang="zh-CN" altLang="en-US" sz="4000" b="1">
                <a:solidFill>
                  <a:schemeClr val="tx2"/>
                </a:solidFill>
                <a:latin typeface="Times" charset="0"/>
                <a:cs typeface="SimSun" charset="0"/>
              </a:rPr>
              <a:t>以斯帖</a:t>
            </a:r>
            <a:r>
              <a:rPr lang="en-US" altLang="zh-CN" sz="4000" b="1">
                <a:solidFill>
                  <a:schemeClr val="tx2"/>
                </a:solidFill>
                <a:latin typeface="Times" charset="0"/>
                <a:cs typeface="SimSun" charset="0"/>
              </a:rPr>
              <a:t>4:14).</a:t>
            </a:r>
            <a:endParaRPr lang="en-US" sz="4000" b="1">
              <a:solidFill>
                <a:schemeClr val="tx2"/>
              </a:solidFill>
              <a:latin typeface="Times" charset="0"/>
              <a:cs typeface="SimSun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259763" y="76200"/>
            <a:ext cx="7318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308</a:t>
            </a:r>
          </a:p>
        </p:txBody>
      </p:sp>
    </p:spTree>
    <p:extLst>
      <p:ext uri="{BB962C8B-B14F-4D97-AF65-F5344CB8AC3E}">
        <p14:creationId xmlns:p14="http://schemas.microsoft.com/office/powerpoint/2010/main" val="2063341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Esther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600700" y="533400"/>
            <a:ext cx="2933700" cy="5486400"/>
          </a:xfrm>
        </p:spPr>
        <p:txBody>
          <a:bodyPr/>
          <a:lstStyle/>
          <a:p>
            <a:pPr algn="ctr"/>
            <a:r>
              <a:rPr lang="ja-JP" altLang="en-US" b="1" i="0">
                <a:latin typeface="Arial Black" charset="0"/>
              </a:rPr>
              <a:t>“</a:t>
            </a:r>
            <a:r>
              <a:rPr lang="en-US" altLang="ja-JP" b="1" i="0">
                <a:latin typeface="Arial Black" charset="0"/>
              </a:rPr>
              <a:t>..</a:t>
            </a:r>
            <a:r>
              <a:rPr lang="zh-CN" altLang="en-US" b="1" i="0">
                <a:latin typeface="Arial Black" charset="0"/>
                <a:cs typeface="SimSun" charset="0"/>
              </a:rPr>
              <a:t>为</a:t>
            </a:r>
            <a:r>
              <a:rPr lang="zh-CN" altLang="en-US" b="1" i="0">
                <a:latin typeface="Times New Roman" charset="0"/>
                <a:cs typeface="SimSun" charset="0"/>
              </a:rPr>
              <a:t>现今的机会</a:t>
            </a:r>
            <a:r>
              <a:rPr lang="en-US" altLang="ja-JP" b="1" i="0">
                <a:latin typeface="Arial Black" charset="0"/>
              </a:rPr>
              <a:t>”</a:t>
            </a:r>
            <a:endParaRPr lang="en-US" b="1" i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49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Esther_10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7" descr="EstherPalin_backg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66357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600700" y="533400"/>
            <a:ext cx="29337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kumimoji="1" lang="ja-JP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</a:rPr>
              <a:t>“</a:t>
            </a:r>
            <a:r>
              <a:rPr kumimoji="1" lang="en-US" altLang="ja-JP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</a:rPr>
              <a:t>..</a:t>
            </a:r>
            <a:r>
              <a:rPr kumimoji="1"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  <a:cs typeface="SimSun" charset="0"/>
              </a:rPr>
              <a:t>为</a:t>
            </a:r>
            <a:r>
              <a:rPr kumimoji="1"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SimSun" charset="0"/>
              </a:rPr>
              <a:t>现今的机会</a:t>
            </a:r>
            <a:r>
              <a:rPr kumimoji="1" lang="en-US" altLang="ja-JP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ＭＳ Ｐゴシック" charset="0"/>
              </a:rPr>
              <a:t>”</a:t>
            </a:r>
            <a:endParaRPr kumimoji="1" lang="en-US" sz="4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72313"/>
      </p:ext>
    </p:extLst>
  </p:cSld>
  <p:clrMapOvr>
    <a:masterClrMapping/>
  </p:clrMapOvr>
  <p:transition spd="slow">
    <p:dissolve/>
    <p:sndAc>
      <p:stSnd>
        <p:snd r:embed="rId3" name="Ooooh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/>
                <a:latin typeface="Arial" charset="0"/>
                <a:ea typeface="Geneva" charset="0"/>
                <a:cs typeface="Arial" charset="0"/>
              </a:rPr>
              <a:t>“</a:t>
            </a:r>
            <a:r>
              <a:rPr lang="zh-CN" altLang="en-US" dirty="0">
                <a:solidFill>
                  <a:schemeClr val="bg1"/>
                </a:solidFill>
                <a:effectLst/>
                <a:latin typeface="Arial" charset="0"/>
                <a:ea typeface="Geneva" charset="0"/>
                <a:cs typeface="Arial" charset="0"/>
              </a:rPr>
              <a:t>这恶人哈曼</a:t>
            </a:r>
            <a:r>
              <a:rPr lang="en-US" dirty="0">
                <a:solidFill>
                  <a:schemeClr val="bg1"/>
                </a:solidFill>
                <a:effectLst/>
                <a:latin typeface="Arial" charset="0"/>
                <a:ea typeface="Geneva" charset="0"/>
                <a:cs typeface="Arial" charset="0"/>
              </a:rPr>
              <a:t>…” (7:6)</a:t>
            </a:r>
            <a:endParaRPr lang="en-US" dirty="0">
              <a:effectLst/>
              <a:latin typeface="Arial" charset="0"/>
              <a:ea typeface="Geneva" charset="0"/>
              <a:cs typeface="Arial" charset="0"/>
            </a:endParaRPr>
          </a:p>
        </p:txBody>
      </p:sp>
      <p:pic>
        <p:nvPicPr>
          <p:cNvPr id="1771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13" y="1989138"/>
            <a:ext cx="9242426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266832"/>
      </p:ext>
    </p:extLst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19200"/>
            <a:ext cx="7924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我们可以从波斯</a:t>
            </a:r>
            <a:br>
              <a:rPr lang="en-US" altLang="zh-CN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    学习到什么教训？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  <p:sp>
        <p:nvSpPr>
          <p:cNvPr id="141314" name="Text Box 3"/>
          <p:cNvSpPr txBox="1">
            <a:spLocks noChangeArrowheads="1"/>
          </p:cNvSpPr>
          <p:nvPr/>
        </p:nvSpPr>
        <p:spPr bwMode="auto">
          <a:xfrm>
            <a:off x="8153400" y="76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FF"/>
                </a:solidFill>
                <a:latin typeface="Arial" pitchFamily="34" charset="0"/>
              </a:rPr>
              <a:t>152</a:t>
            </a:r>
          </a:p>
        </p:txBody>
      </p:sp>
      <p:sp>
        <p:nvSpPr>
          <p:cNvPr id="141315" name="Text Box 4"/>
          <p:cNvSpPr txBox="1">
            <a:spLocks noChangeArrowheads="1"/>
          </p:cNvSpPr>
          <p:nvPr/>
        </p:nvSpPr>
        <p:spPr bwMode="auto">
          <a:xfrm>
            <a:off x="365125" y="193675"/>
            <a:ext cx="1730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b="1" i="1">
                <a:solidFill>
                  <a:srgbClr val="FFFFFF"/>
                </a:solidFill>
                <a:latin typeface="Arial" pitchFamily="34" charset="0"/>
              </a:rPr>
              <a:t>小组讨论</a:t>
            </a:r>
            <a:r>
              <a:rPr lang="en-US" altLang="ja-JP" b="1" i="1">
                <a:solidFill>
                  <a:srgbClr val="FFFFFF"/>
                </a:solidFill>
                <a:latin typeface="Arial" pitchFamily="34" charset="0"/>
              </a:rPr>
              <a:t>…</a:t>
            </a:r>
            <a:endParaRPr lang="en-US" altLang="en-US" b="1" i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2781300"/>
            <a:ext cx="36798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219200"/>
            <a:ext cx="7488237" cy="2819400"/>
          </a:xfrm>
        </p:spPr>
        <p:txBody>
          <a:bodyPr/>
          <a:lstStyle/>
          <a:p>
            <a:pPr eaLnBrk="1" hangingPunct="1"/>
            <a:r>
              <a:rPr lang="zh-CN" alt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复习在过去几个星期</a:t>
            </a:r>
            <a:br>
              <a:rPr lang="en-US" altLang="zh-CN" sz="480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r>
              <a:rPr lang="zh-CN" altLang="en-US" sz="480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 我们学习研究古代人民</a:t>
            </a:r>
            <a:r>
              <a:rPr lang="en-US" altLang="zh-CN" sz="4800"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...... </a:t>
            </a:r>
            <a:endParaRPr lang="en-US" altLang="en-US" sz="4800"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 eaLnBrk="1" hangingPunct="1"/>
            <a:r>
              <a:rPr lang="zh-CN" altLang="en-US">
                <a:latin typeface="Arial" pitchFamily="34" charset="0"/>
                <a:cs typeface="Geneva" charset="0"/>
              </a:rPr>
              <a:t>什么帝国以及按什么顺序？</a:t>
            </a: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3362" name="Group 4"/>
          <p:cNvGrpSpPr>
            <a:grpSpLocks/>
          </p:cNvGrpSpPr>
          <p:nvPr/>
        </p:nvGrpSpPr>
        <p:grpSpPr bwMode="auto">
          <a:xfrm>
            <a:off x="228600" y="4953000"/>
            <a:ext cx="3962400" cy="1881188"/>
            <a:chOff x="898" y="1680"/>
            <a:chExt cx="4862" cy="2226"/>
          </a:xfrm>
        </p:grpSpPr>
        <p:pic>
          <p:nvPicPr>
            <p:cNvPr id="143378" name="Picture 5" descr="32 Persian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9" name="Picture 6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63" name="Picture 7" descr="31 Babylonia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4" name="Group 8"/>
          <p:cNvGrpSpPr>
            <a:grpSpLocks/>
          </p:cNvGrpSpPr>
          <p:nvPr/>
        </p:nvGrpSpPr>
        <p:grpSpPr bwMode="auto">
          <a:xfrm>
            <a:off x="4343400" y="762000"/>
            <a:ext cx="4800600" cy="1981200"/>
            <a:chOff x="2208" y="1632"/>
            <a:chExt cx="4080" cy="2064"/>
          </a:xfrm>
        </p:grpSpPr>
        <p:pic>
          <p:nvPicPr>
            <p:cNvPr id="143376" name="Picture 9" descr="33 Greek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632"/>
              <a:ext cx="408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77" name="Picture 10" descr="33 Gree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" y="1632"/>
              <a:ext cx="1053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365" name="Picture 11" descr="34 Rom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005388"/>
            <a:ext cx="35052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12" descr="60 Assyria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820988"/>
            <a:ext cx="2514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3783013" y="4221163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3200" b="1">
                <a:solidFill>
                  <a:schemeClr val="bg2"/>
                </a:solidFill>
                <a:latin typeface="Arial" pitchFamily="34" charset="0"/>
              </a:rPr>
              <a:t>亚述</a:t>
            </a:r>
            <a:endParaRPr lang="en-US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452438" y="2620963"/>
            <a:ext cx="2247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TW" altLang="en-US" sz="3200" b="1">
                <a:solidFill>
                  <a:srgbClr val="000000"/>
                </a:solidFill>
                <a:latin typeface="Arial" pitchFamily="34" charset="0"/>
              </a:rPr>
              <a:t>巴比伦</a:t>
            </a:r>
            <a:endParaRPr lang="en-US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1219200" y="6248400"/>
            <a:ext cx="196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bg2"/>
                </a:solidFill>
                <a:latin typeface="Arial" pitchFamily="34" charset="0"/>
              </a:rPr>
              <a:t>玛代</a:t>
            </a:r>
            <a:r>
              <a:rPr lang="en-US" altLang="ja-JP" sz="3200" b="1">
                <a:solidFill>
                  <a:schemeClr val="bg2"/>
                </a:solidFill>
                <a:latin typeface="Arial" pitchFamily="34" charset="0"/>
              </a:rPr>
              <a:t>-</a:t>
            </a:r>
            <a:r>
              <a:rPr lang="zh-SG" altLang="en-US" sz="3200" b="1">
                <a:solidFill>
                  <a:schemeClr val="bg2"/>
                </a:solidFill>
                <a:latin typeface="Arial" pitchFamily="34" charset="0"/>
              </a:rPr>
              <a:t>波斯</a:t>
            </a:r>
            <a:endParaRPr lang="en-US" altLang="en-US" sz="3200" b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6477000" y="216376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3200" b="1">
                <a:solidFill>
                  <a:schemeClr val="bg2"/>
                </a:solidFill>
                <a:latin typeface="Arial" pitchFamily="34" charset="0"/>
              </a:rPr>
              <a:t>希腊</a:t>
            </a:r>
            <a:endParaRPr lang="en-US" altLang="en-US" sz="3200" b="1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6518275" y="6278563"/>
            <a:ext cx="1006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TW" altLang="en-US" sz="3200" b="1">
                <a:solidFill>
                  <a:srgbClr val="000000"/>
                </a:solidFill>
                <a:latin typeface="Arial" pitchFamily="34" charset="0"/>
              </a:rPr>
              <a:t>罗马</a:t>
            </a:r>
            <a:endParaRPr lang="en-US" alt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794" name="AutoShape 18"/>
          <p:cNvSpPr>
            <a:spLocks noChangeArrowheads="1"/>
          </p:cNvSpPr>
          <p:nvPr/>
        </p:nvSpPr>
        <p:spPr bwMode="auto">
          <a:xfrm rot="-8328078">
            <a:off x="2514600" y="2514600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5795" name="AutoShape 19"/>
          <p:cNvSpPr>
            <a:spLocks noChangeArrowheads="1"/>
          </p:cNvSpPr>
          <p:nvPr/>
        </p:nvSpPr>
        <p:spPr bwMode="auto">
          <a:xfrm rot="5400000">
            <a:off x="11430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5796" name="AutoShape 20"/>
          <p:cNvSpPr>
            <a:spLocks noChangeArrowheads="1"/>
          </p:cNvSpPr>
          <p:nvPr/>
        </p:nvSpPr>
        <p:spPr bwMode="auto">
          <a:xfrm rot="-3042361">
            <a:off x="3124200" y="4343400"/>
            <a:ext cx="4572000" cy="609600"/>
          </a:xfrm>
          <a:prstGeom prst="notchedRigh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5797" name="AutoShape 21"/>
          <p:cNvSpPr>
            <a:spLocks noChangeArrowheads="1"/>
          </p:cNvSpPr>
          <p:nvPr/>
        </p:nvSpPr>
        <p:spPr bwMode="auto">
          <a:xfrm rot="5400000">
            <a:off x="65532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9" grpId="0" autoUpdateAnimBg="0"/>
      <p:bldP spid="75790" grpId="0" autoUpdateAnimBg="0"/>
      <p:bldP spid="75791" grpId="0" autoUpdateAnimBg="0"/>
      <p:bldP spid="75792" grpId="0" autoUpdateAnimBg="0"/>
      <p:bldP spid="75793" grpId="0" autoUpdateAnimBg="0"/>
      <p:bldP spid="75794" grpId="0" animBg="1"/>
      <p:bldP spid="75795" grpId="0" animBg="1"/>
      <p:bldP spid="75796" grpId="0" animBg="1"/>
      <p:bldP spid="7579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SG" altLang="en-US">
                <a:latin typeface="Arial" pitchFamily="34" charset="0"/>
                <a:cs typeface="Arial" pitchFamily="34" charset="0"/>
              </a:rPr>
              <a:t>亚述发展</a:t>
            </a: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4386" name="Picture 3" descr="60 Assyri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60463"/>
            <a:ext cx="9144000" cy="5468937"/>
          </a:xfrm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895600" y="4860925"/>
            <a:ext cx="487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SG" altLang="en-US" sz="3200" b="1">
                <a:solidFill>
                  <a:srgbClr val="000099"/>
                </a:solidFill>
                <a:latin typeface="Arial" pitchFamily="34" charset="0"/>
              </a:rPr>
              <a:t>撒马利亚陷落</a:t>
            </a:r>
            <a:endParaRPr lang="en-US" altLang="ja-JP" sz="3200" b="1">
              <a:solidFill>
                <a:srgbClr val="000099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zh-SG" altLang="en-US" sz="3200" b="1">
                <a:solidFill>
                  <a:srgbClr val="000099"/>
                </a:solidFill>
                <a:latin typeface="Arial" pitchFamily="34" charset="0"/>
              </a:rPr>
              <a:t>撒马利亚人</a:t>
            </a:r>
            <a:r>
              <a:rPr lang="zh-CN" altLang="en-US" sz="3200" b="1">
                <a:solidFill>
                  <a:srgbClr val="000099"/>
                </a:solidFill>
                <a:latin typeface="Arial" pitchFamily="34" charset="0"/>
              </a:rPr>
              <a:t>的崛起</a:t>
            </a:r>
            <a:endParaRPr lang="en-US" altLang="en-US" sz="3200" b="1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31 Babyl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巴比伦统治以色列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34163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SG" altLang="en-US" sz="2800" b="1" dirty="0">
                <a:latin typeface="Arial" pitchFamily="34" charset="0"/>
                <a:cs typeface="Arial" pitchFamily="34" charset="0"/>
              </a:rPr>
              <a:t>驱逐出境</a:t>
            </a:r>
          </a:p>
          <a:p>
            <a:pPr eaLnBrk="1" hangingPunct="1">
              <a:defRPr/>
            </a:pPr>
            <a:r>
              <a:rPr lang="zh-CN" altLang="en-US" sz="2800" b="1" dirty="0">
                <a:latin typeface="Arial" pitchFamily="34" charset="0"/>
                <a:cs typeface="Arial" pitchFamily="34" charset="0"/>
              </a:rPr>
              <a:t>发展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5412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 pitchFamily="34" charset="0"/>
              </a:rPr>
              <a:t>56</a:t>
            </a:r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auto">
          <a:xfrm>
            <a:off x="4876800" y="2590800"/>
            <a:ext cx="4267200" cy="1676400"/>
          </a:xfrm>
          <a:prstGeom prst="wedgeRoundRectCallout">
            <a:avLst>
              <a:gd name="adj1" fmla="val -96222"/>
              <a:gd name="adj2" fmla="val -1994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3200" b="1">
                <a:solidFill>
                  <a:srgbClr val="000000"/>
                </a:solidFill>
                <a:latin typeface="Arial" pitchFamily="34" charset="0"/>
              </a:rPr>
              <a:t>分离</a:t>
            </a:r>
            <a:endParaRPr lang="en-US" altLang="zh-CN" sz="32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zh-CN" altLang="en-US" sz="3200" b="1">
                <a:solidFill>
                  <a:srgbClr val="000000"/>
                </a:solidFill>
                <a:latin typeface="Arial" pitchFamily="34" charset="0"/>
              </a:rPr>
              <a:t>犹太教会堂</a:t>
            </a:r>
            <a:endParaRPr lang="en-US" altLang="zh-CN" sz="32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zh-CN" altLang="en-US" sz="3200" b="1">
                <a:solidFill>
                  <a:srgbClr val="000000"/>
                </a:solidFill>
                <a:latin typeface="Arial" pitchFamily="34" charset="0"/>
              </a:rPr>
              <a:t>没有偶像崇拜</a:t>
            </a:r>
            <a:endParaRPr lang="en-US" altLang="zh-CN" sz="32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altLang="zh-CN" sz="32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endParaRPr lang="en-US" altLang="zh-CN" sz="32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30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 animBg="1"/>
      <p:bldP spid="77830" grpId="0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3" name="Group 3"/>
          <p:cNvGrpSpPr>
            <a:grpSpLocks/>
          </p:cNvGrpSpPr>
          <p:nvPr/>
        </p:nvGrpSpPr>
        <p:grpSpPr bwMode="auto">
          <a:xfrm>
            <a:off x="-76200" y="2057400"/>
            <a:ext cx="9372600" cy="4295775"/>
            <a:chOff x="0" y="1344"/>
            <a:chExt cx="5760" cy="2562"/>
          </a:xfrm>
        </p:grpSpPr>
        <p:pic>
          <p:nvPicPr>
            <p:cNvPr id="146450" name="Picture 4" descr="32 Persian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5760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51" name="Picture 5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3744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2209800" cy="1752600"/>
          </a:xfrm>
        </p:spPr>
        <p:txBody>
          <a:bodyPr/>
          <a:lstStyle/>
          <a:p>
            <a:pPr eaLnBrk="1" hangingPunct="1"/>
            <a:r>
              <a:rPr lang="zh-SG" altLang="en-US" sz="4000">
                <a:latin typeface="Arial" pitchFamily="34" charset="0"/>
                <a:cs typeface="Arial" pitchFamily="34" charset="0"/>
              </a:rPr>
              <a:t>波斯</a:t>
            </a:r>
            <a:br>
              <a:rPr lang="en-US" altLang="ja-JP" sz="4000">
                <a:latin typeface="Arial" pitchFamily="34" charset="0"/>
                <a:cs typeface="Arial" pitchFamily="34" charset="0"/>
              </a:rPr>
            </a:br>
            <a:r>
              <a:rPr lang="zh-SG" altLang="en-US" sz="4000">
                <a:latin typeface="Arial" pitchFamily="34" charset="0"/>
                <a:cs typeface="Arial" pitchFamily="34" charset="0"/>
              </a:rPr>
              <a:t>时代</a:t>
            </a:r>
            <a:endParaRPr lang="en-US" altLang="en-US" sz="40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6435" name="Group 3"/>
          <p:cNvGrpSpPr>
            <a:grpSpLocks/>
          </p:cNvGrpSpPr>
          <p:nvPr/>
        </p:nvGrpSpPr>
        <p:grpSpPr bwMode="auto">
          <a:xfrm>
            <a:off x="-228600" y="1905000"/>
            <a:ext cx="9372600" cy="4295775"/>
            <a:chOff x="0" y="1344"/>
            <a:chExt cx="5760" cy="2562"/>
          </a:xfrm>
        </p:grpSpPr>
        <p:sp>
          <p:nvSpPr>
            <p:cNvPr id="146448" name="Picture 4" descr="32 Persian"/>
            <p:cNvSpPr>
              <a:spLocks noChangeAspect="1" noChangeArrowheads="1"/>
            </p:cNvSpPr>
            <p:nvPr/>
          </p:nvSpPr>
          <p:spPr bwMode="auto">
            <a:xfrm>
              <a:off x="0" y="1344"/>
              <a:ext cx="5760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6449" name="Picture 5" descr="32 Persian"/>
            <p:cNvSpPr>
              <a:spLocks noChangeAspect="1" noChangeArrowheads="1"/>
            </p:cNvSpPr>
            <p:nvPr/>
          </p:nvSpPr>
          <p:spPr bwMode="auto">
            <a:xfrm>
              <a:off x="96" y="1344"/>
              <a:ext cx="3744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200400" y="152400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zh-SG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返回</a:t>
            </a:r>
            <a:endParaRPr lang="en-US" altLang="zh-SG" sz="28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zh-CN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发展</a:t>
            </a:r>
            <a:endParaRPr lang="en-US" altLang="zh-SG" sz="28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90800" y="3141663"/>
            <a:ext cx="2590800" cy="1049337"/>
            <a:chOff x="1536" y="1979"/>
            <a:chExt cx="1632" cy="661"/>
          </a:xfrm>
        </p:grpSpPr>
        <p:sp>
          <p:nvSpPr>
            <p:cNvPr id="146446" name="AutoShape 8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134" name="Text Box 9"/>
            <p:cNvSpPr txBox="1">
              <a:spLocks noChangeArrowheads="1"/>
            </p:cNvSpPr>
            <p:nvPr/>
          </p:nvSpPr>
          <p:spPr bwMode="auto">
            <a:xfrm>
              <a:off x="1536" y="1979"/>
              <a:ext cx="57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2800" b="1" dirty="0">
                  <a:solidFill>
                    <a:schemeClr val="bg2"/>
                  </a:solidFill>
                  <a:effectLst>
                    <a:glow rad="254000">
                      <a:schemeClr val="tx1">
                        <a:alpha val="93000"/>
                      </a:schemeClr>
                    </a:glow>
                  </a:effectLst>
                  <a:latin typeface="Arial" charset="0"/>
                </a:rPr>
                <a:t>圣殿</a:t>
              </a:r>
              <a:endParaRPr lang="en-US" sz="2800" b="1" dirty="0">
                <a:solidFill>
                  <a:schemeClr val="bg2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590800" y="3581400"/>
            <a:ext cx="2590800" cy="914400"/>
            <a:chOff x="1536" y="2064"/>
            <a:chExt cx="1632" cy="576"/>
          </a:xfrm>
        </p:grpSpPr>
        <p:sp>
          <p:nvSpPr>
            <p:cNvPr id="146444" name="AutoShape 11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132" name="Text Box 12"/>
            <p:cNvSpPr txBox="1">
              <a:spLocks noChangeArrowheads="1"/>
            </p:cNvSpPr>
            <p:nvPr/>
          </p:nvSpPr>
          <p:spPr bwMode="auto">
            <a:xfrm>
              <a:off x="1536" y="2064"/>
              <a:ext cx="57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eaLnBrk="1" hangingPunct="1">
                <a:defRPr sz="2800" b="1">
                  <a:solidFill>
                    <a:schemeClr val="bg2"/>
                  </a:solidFill>
                  <a:effectLst>
                    <a:glow rad="254000">
                      <a:schemeClr val="tx1">
                        <a:alpha val="93000"/>
                      </a:schemeClr>
                    </a:glow>
                  </a:effectLst>
                  <a:latin typeface="Arial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zh-CN" altLang="en-US" dirty="0">
                  <a:ea typeface="MS PGothic" charset="0"/>
                  <a:cs typeface="MS PGothic" charset="0"/>
                </a:rPr>
                <a:t>人民</a:t>
              </a:r>
              <a:endParaRPr lang="en-US" dirty="0"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00" y="3962400"/>
            <a:ext cx="2590800" cy="838200"/>
            <a:chOff x="1536" y="2112"/>
            <a:chExt cx="1632" cy="528"/>
          </a:xfrm>
        </p:grpSpPr>
        <p:sp>
          <p:nvSpPr>
            <p:cNvPr id="146442" name="AutoShape 14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130" name="Text Box 15"/>
            <p:cNvSpPr txBox="1">
              <a:spLocks noChangeArrowheads="1"/>
            </p:cNvSpPr>
            <p:nvPr/>
          </p:nvSpPr>
          <p:spPr bwMode="auto">
            <a:xfrm>
              <a:off x="1536" y="2126"/>
              <a:ext cx="57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defRPr/>
              </a:pPr>
              <a:r>
                <a:rPr lang="zh-SG" sz="2800" b="1" dirty="0">
                  <a:solidFill>
                    <a:schemeClr val="bg2"/>
                  </a:solidFill>
                  <a:effectLst>
                    <a:glow rad="254000">
                      <a:schemeClr val="tx1">
                        <a:alpha val="93000"/>
                      </a:schemeClr>
                    </a:glow>
                  </a:effectLst>
                  <a:latin typeface="Arial" charset="0"/>
                </a:rPr>
                <a:t>城墙</a:t>
              </a:r>
              <a:endParaRPr lang="en-US" sz="2800" b="1" dirty="0">
                <a:solidFill>
                  <a:schemeClr val="bg2"/>
                </a:solidFill>
                <a:effectLst>
                  <a:glow rad="254000">
                    <a:schemeClr val="tx1">
                      <a:alpha val="93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146440" name="Text Box 16"/>
          <p:cNvSpPr txBox="1">
            <a:spLocks noChangeArrowheads="1"/>
          </p:cNvSpPr>
          <p:nvPr/>
        </p:nvSpPr>
        <p:spPr bwMode="auto">
          <a:xfrm>
            <a:off x="0" y="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itchFamily="34" charset="0"/>
              </a:rPr>
              <a:t>57, 59</a:t>
            </a:r>
          </a:p>
        </p:txBody>
      </p:sp>
      <p:pic>
        <p:nvPicPr>
          <p:cNvPr id="78865" name="Picture 17" descr="Cyr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50" y="0"/>
            <a:ext cx="212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050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ea typeface="Geneva" charset="0"/>
              </a:rPr>
              <a:t>时间换行</a:t>
            </a:r>
            <a:endParaRPr lang="en-US" dirty="0">
              <a:ea typeface="Geneva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3188" y="3276600"/>
            <a:ext cx="8785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SG" altLang="en-US" sz="4400" b="1">
                <a:solidFill>
                  <a:srgbClr val="FFFFFF"/>
                </a:solidFill>
                <a:latin typeface="Arial" pitchFamily="34" charset="0"/>
              </a:rPr>
              <a:t>新的时间线</a:t>
            </a:r>
            <a:r>
              <a:rPr lang="en-US" altLang="ja-JP" sz="4400" b="1">
                <a:solidFill>
                  <a:srgbClr val="FFFFFF"/>
                </a:solidFill>
                <a:latin typeface="Arial" pitchFamily="34" charset="0"/>
              </a:rPr>
              <a:t>: </a:t>
            </a:r>
            <a:r>
              <a:rPr lang="zh-SG" altLang="en-US" sz="4400" b="1">
                <a:solidFill>
                  <a:schemeClr val="bg1"/>
                </a:solidFill>
              </a:rPr>
              <a:t>洪水后</a:t>
            </a:r>
            <a:endParaRPr lang="en-US" altLang="en-US" sz="4400" b="1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2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838200"/>
          </a:xfrm>
        </p:spPr>
        <p:txBody>
          <a:bodyPr/>
          <a:lstStyle/>
          <a:p>
            <a:pPr eaLnBrk="1" hangingPunct="1"/>
            <a:r>
              <a:rPr lang="zh-CN" altLang="en-US">
                <a:latin typeface="Arial" pitchFamily="34" charset="0"/>
                <a:cs typeface="Arial" pitchFamily="34" charset="0"/>
              </a:rPr>
              <a:t>新约与旧约之间的</a:t>
            </a:r>
            <a:r>
              <a:rPr lang="zh-SG" altLang="en-US">
                <a:latin typeface="Arial" pitchFamily="34" charset="0"/>
                <a:cs typeface="Arial" pitchFamily="34" charset="0"/>
              </a:rPr>
              <a:t>帝国</a:t>
            </a: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itchFamily="34" charset="0"/>
              </a:rPr>
              <a:t>52</a:t>
            </a:r>
          </a:p>
        </p:txBody>
      </p:sp>
      <p:pic>
        <p:nvPicPr>
          <p:cNvPr id="79876" name="Picture 4" descr="60 Assyri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60" name="Group 5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sp>
          <p:nvSpPr>
            <p:cNvPr id="147474" name="Picture 6" descr="32 Persian"/>
            <p:cNvSpPr>
              <a:spLocks noChangeAspect="1" noChangeArrowheads="1"/>
            </p:cNvSpPr>
            <p:nvPr/>
          </p:nvSpPr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75" name="Picture 7" descr="32 Persian"/>
            <p:cNvSpPr>
              <a:spLocks noChangeAspect="1" noChangeArrowheads="1"/>
            </p:cNvSpPr>
            <p:nvPr/>
          </p:nvSpPr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7461" name="Picture 8" descr="31 Babylonian"/>
          <p:cNvSpPr>
            <a:spLocks noChangeAspect="1" noChangeArrowheads="1"/>
          </p:cNvSpPr>
          <p:nvPr/>
        </p:nvSpPr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7462" name="Group 9"/>
          <p:cNvGrpSpPr>
            <a:grpSpLocks/>
          </p:cNvGrpSpPr>
          <p:nvPr/>
        </p:nvGrpSpPr>
        <p:grpSpPr bwMode="auto">
          <a:xfrm>
            <a:off x="3505200" y="2209800"/>
            <a:ext cx="6477000" cy="3657600"/>
            <a:chOff x="0" y="1152"/>
            <a:chExt cx="5580" cy="2743"/>
          </a:xfrm>
        </p:grpSpPr>
        <p:sp>
          <p:nvSpPr>
            <p:cNvPr id="147472" name="Picture 10" descr="33 Greek"/>
            <p:cNvSpPr>
              <a:spLocks noChangeAspect="1" noChangeArrowheads="1"/>
            </p:cNvSpPr>
            <p:nvPr/>
          </p:nvSpPr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73" name="Picture 11" descr="33 Greek"/>
            <p:cNvSpPr>
              <a:spLocks noChangeAspect="1" noChangeArrowheads="1"/>
            </p:cNvSpPr>
            <p:nvPr/>
          </p:nvSpPr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9884" name="Picture 12" descr="34 Roman"/>
          <p:cNvSpPr>
            <a:spLocks noChangeAspect="1" noChangeArrowheads="1"/>
          </p:cNvSpPr>
          <p:nvPr/>
        </p:nvSpPr>
        <p:spPr bwMode="auto">
          <a:xfrm>
            <a:off x="0" y="1236663"/>
            <a:ext cx="696436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2895600" y="2514600"/>
            <a:ext cx="6400800" cy="3152775"/>
            <a:chOff x="898" y="1680"/>
            <a:chExt cx="4862" cy="2226"/>
          </a:xfrm>
        </p:grpSpPr>
        <p:pic>
          <p:nvPicPr>
            <p:cNvPr id="147470" name="Picture 6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71" name="Picture 7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8" descr="31 Babyloni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657600" y="2362200"/>
            <a:ext cx="6477000" cy="3657600"/>
            <a:chOff x="0" y="1152"/>
            <a:chExt cx="5580" cy="2743"/>
          </a:xfrm>
        </p:grpSpPr>
        <p:pic>
          <p:nvPicPr>
            <p:cNvPr id="147468" name="Picture 10" descr="33 Gree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69" name="Picture 11" descr="33 Gree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2" descr="34 Roma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696436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743518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6588532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b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</a:br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Geneva" charset="0"/>
              </a:rPr>
              <a:t>波斯的开始 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Geneva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5"/>
          <p:cNvSpPr txBox="1">
            <a:spLocks noChangeArrowheads="1"/>
          </p:cNvSpPr>
          <p:nvPr/>
        </p:nvSpPr>
        <p:spPr bwMode="auto">
          <a:xfrm>
            <a:off x="8556625" y="0"/>
            <a:ext cx="51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9875" name="Rectangle 1"/>
          <p:cNvSpPr>
            <a:spLocks noChangeArrowheads="1"/>
          </p:cNvSpPr>
          <p:nvPr/>
        </p:nvSpPr>
        <p:spPr bwMode="auto">
          <a:xfrm>
            <a:off x="3851275" y="4724400"/>
            <a:ext cx="2663825" cy="4016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/>
              <a:t>各国</a:t>
            </a:r>
            <a:r>
              <a:rPr lang="zh-CN" altLang="en-US" sz="2000" b="1"/>
              <a:t>在创世纪，第十章</a:t>
            </a:r>
            <a:endParaRPr lang="en-US" altLang="en-US" sz="2000" b="1"/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4859338" y="4264025"/>
            <a:ext cx="1108075" cy="4603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/>
              <a:t>地图</a:t>
            </a:r>
            <a:r>
              <a:rPr lang="zh-CN" altLang="en-US"/>
              <a:t>一</a:t>
            </a:r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7769225" y="4108450"/>
            <a:ext cx="696913" cy="40005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SG" altLang="en-US" sz="2000" b="1" dirty="0">
                <a:solidFill>
                  <a:schemeClr val="accent6">
                    <a:lumMod val="75000"/>
                  </a:schemeClr>
                </a:solidFill>
              </a:rPr>
              <a:t>以拦</a:t>
            </a:r>
            <a:endParaRPr lang="en-S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2925" y="2381250"/>
            <a:ext cx="892175" cy="40005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SG" altLang="en-US" sz="2000" b="1" dirty="0">
                <a:solidFill>
                  <a:schemeClr val="accent6">
                    <a:lumMod val="75000"/>
                  </a:schemeClr>
                </a:solidFill>
              </a:rPr>
              <a:t>亚述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7596188" y="2492375"/>
            <a:ext cx="69850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>
                <a:solidFill>
                  <a:srgbClr val="C00000"/>
                </a:solidFill>
              </a:rPr>
              <a:t>玛代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6069013" y="1052513"/>
            <a:ext cx="1211262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>
                <a:solidFill>
                  <a:srgbClr val="C00000"/>
                </a:solidFill>
              </a:rPr>
              <a:t>亚实基拿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2051050" y="765175"/>
            <a:ext cx="69850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>
                <a:solidFill>
                  <a:srgbClr val="C00000"/>
                </a:solidFill>
              </a:rPr>
              <a:t>歌篾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188" y="1452563"/>
            <a:ext cx="698500" cy="40005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SG" altLang="en-US" sz="2000" b="1" dirty="0">
                <a:solidFill>
                  <a:schemeClr val="accent6">
                    <a:lumMod val="75000"/>
                  </a:schemeClr>
                </a:solidFill>
              </a:rPr>
              <a:t>路德</a:t>
            </a:r>
            <a:endParaRPr lang="en-S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0675" y="2813050"/>
            <a:ext cx="698500" cy="40005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SG" altLang="en-US" sz="2000" b="1" dirty="0">
                <a:solidFill>
                  <a:schemeClr val="accent6">
                    <a:lumMod val="75000"/>
                  </a:schemeClr>
                </a:solidFill>
              </a:rPr>
              <a:t>亚兰</a:t>
            </a:r>
            <a:endParaRPr lang="en-SG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884" name="Rectangle 11"/>
          <p:cNvSpPr>
            <a:spLocks noChangeArrowheads="1"/>
          </p:cNvSpPr>
          <p:nvPr/>
        </p:nvSpPr>
        <p:spPr bwMode="auto">
          <a:xfrm>
            <a:off x="314325" y="4702175"/>
            <a:ext cx="441325" cy="4016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2000" b="1">
                <a:solidFill>
                  <a:srgbClr val="006600"/>
                </a:solidFill>
              </a:rPr>
              <a:t>弗</a:t>
            </a:r>
            <a:endParaRPr lang="en-US" altLang="en-US" sz="2000" b="1">
              <a:solidFill>
                <a:srgbClr val="006600"/>
              </a:solidFill>
            </a:endParaRPr>
          </a:p>
        </p:txBody>
      </p:sp>
      <p:sp>
        <p:nvSpPr>
          <p:cNvPr id="79885" name="Rectangle 12"/>
          <p:cNvSpPr>
            <a:spLocks noChangeArrowheads="1"/>
          </p:cNvSpPr>
          <p:nvPr/>
        </p:nvSpPr>
        <p:spPr bwMode="auto">
          <a:xfrm>
            <a:off x="3059113" y="3908425"/>
            <a:ext cx="1071562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006600"/>
                </a:solidFill>
              </a:rPr>
              <a:t>迦南</a:t>
            </a:r>
            <a:endParaRPr lang="en-US" altLang="en-US" sz="2000" b="1">
              <a:solidFill>
                <a:srgbClr val="006600"/>
              </a:solidFill>
            </a:endParaRPr>
          </a:p>
        </p:txBody>
      </p:sp>
      <p:sp>
        <p:nvSpPr>
          <p:cNvPr id="79886" name="Rectangle 13"/>
          <p:cNvSpPr>
            <a:spLocks noChangeArrowheads="1"/>
          </p:cNvSpPr>
          <p:nvPr/>
        </p:nvSpPr>
        <p:spPr bwMode="auto">
          <a:xfrm>
            <a:off x="960438" y="4868863"/>
            <a:ext cx="874712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006600"/>
                </a:solidFill>
              </a:rPr>
              <a:t>麦西</a:t>
            </a:r>
            <a:endParaRPr lang="en-US" altLang="en-US" sz="2000" b="1">
              <a:solidFill>
                <a:srgbClr val="006600"/>
              </a:solidFill>
            </a:endParaRPr>
          </a:p>
        </p:txBody>
      </p:sp>
      <p:sp>
        <p:nvSpPr>
          <p:cNvPr id="79887" name="Rectangle 14"/>
          <p:cNvSpPr>
            <a:spLocks noChangeArrowheads="1"/>
          </p:cNvSpPr>
          <p:nvPr/>
        </p:nvSpPr>
        <p:spPr bwMode="auto">
          <a:xfrm>
            <a:off x="2051050" y="3063875"/>
            <a:ext cx="792163" cy="33972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1600" b="1">
                <a:solidFill>
                  <a:srgbClr val="C00000"/>
                </a:solidFill>
              </a:rPr>
              <a:t>基提</a:t>
            </a:r>
            <a:endParaRPr lang="en-US" altLang="en-US" sz="1600" b="1">
              <a:solidFill>
                <a:srgbClr val="C00000"/>
              </a:solidFill>
            </a:endParaRPr>
          </a:p>
        </p:txBody>
      </p:sp>
      <p:sp>
        <p:nvSpPr>
          <p:cNvPr id="79888" name="Rectangle 15"/>
          <p:cNvSpPr>
            <a:spLocks noChangeArrowheads="1"/>
          </p:cNvSpPr>
          <p:nvPr/>
        </p:nvSpPr>
        <p:spPr bwMode="auto">
          <a:xfrm>
            <a:off x="2447925" y="1458913"/>
            <a:ext cx="97155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006600"/>
                </a:solidFill>
              </a:rPr>
              <a:t>生赫</a:t>
            </a:r>
            <a:endParaRPr lang="en-US" altLang="en-US" sz="2000" b="1">
              <a:solidFill>
                <a:srgbClr val="006600"/>
              </a:solidFill>
            </a:endParaRPr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287338" y="1938338"/>
            <a:ext cx="598487" cy="3381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SG" altLang="en-US" sz="1600" b="1">
                <a:solidFill>
                  <a:srgbClr val="C00000"/>
                </a:solidFill>
              </a:rPr>
              <a:t>雅完</a:t>
            </a:r>
            <a:endParaRPr lang="en-US" altLang="en-US" sz="1600" b="1">
              <a:solidFill>
                <a:srgbClr val="C00000"/>
              </a:solidFill>
            </a:endParaRPr>
          </a:p>
        </p:txBody>
      </p:sp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3375025" y="1012825"/>
            <a:ext cx="119697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C00000"/>
                </a:solidFill>
              </a:rPr>
              <a:t>陀迦玛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24300" y="5549900"/>
            <a:ext cx="855663" cy="40005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SG" altLang="en-US" sz="2000" dirty="0">
                <a:solidFill>
                  <a:schemeClr val="accent6">
                    <a:lumMod val="75000"/>
                  </a:schemeClr>
                </a:solidFill>
              </a:rPr>
              <a:t>约坍</a:t>
            </a:r>
            <a:endParaRPr lang="en-SG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8913" y="4684713"/>
            <a:ext cx="1577975" cy="36988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800" b="1" dirty="0">
                <a:solidFill>
                  <a:schemeClr val="accent6">
                    <a:lumMod val="75000"/>
                  </a:schemeClr>
                </a:solidFill>
              </a:rPr>
              <a:t>亚法撒生沙拉</a:t>
            </a:r>
            <a:endParaRPr lang="en-SG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3573463" y="3516313"/>
            <a:ext cx="114300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009900"/>
                </a:solidFill>
              </a:rPr>
              <a:t>亚摩利</a:t>
            </a:r>
            <a:endParaRPr lang="en-US" altLang="en-US" sz="2000" b="1">
              <a:solidFill>
                <a:srgbClr val="009900"/>
              </a:solidFill>
            </a:endParaRPr>
          </a:p>
        </p:txBody>
      </p:sp>
      <p:sp>
        <p:nvSpPr>
          <p:cNvPr id="79894" name="Rectangle 22"/>
          <p:cNvSpPr>
            <a:spLocks noChangeArrowheads="1"/>
          </p:cNvSpPr>
          <p:nvPr/>
        </p:nvSpPr>
        <p:spPr bwMode="auto">
          <a:xfrm>
            <a:off x="2582863" y="4494213"/>
            <a:ext cx="1268412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 sz="2000" b="1">
                <a:solidFill>
                  <a:srgbClr val="009900"/>
                </a:solidFill>
              </a:rPr>
              <a:t>非利士</a:t>
            </a:r>
            <a:endParaRPr lang="en-US" altLang="en-US" sz="2000" b="1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12" charset="0"/>
            <a:ea typeface="Times New Roman" charset="0"/>
            <a:cs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12" charset="0"/>
            <a:ea typeface="Times New Roman" charset="0"/>
            <a:cs typeface="Times New Roman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</TotalTime>
  <Words>2973</Words>
  <Application>Microsoft Macintosh PowerPoint</Application>
  <PresentationFormat>On-screen Show (4:3)</PresentationFormat>
  <Paragraphs>335</Paragraphs>
  <Slides>72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72</vt:i4>
      </vt:variant>
    </vt:vector>
  </HeadingPairs>
  <TitlesOfParts>
    <vt:vector size="96" baseType="lpstr">
      <vt:lpstr>MS PGothic</vt:lpstr>
      <vt:lpstr>Arial</vt:lpstr>
      <vt:lpstr>Arial Black</vt:lpstr>
      <vt:lpstr>Arial Narrow</vt:lpstr>
      <vt:lpstr>Book Antiqua</vt:lpstr>
      <vt:lpstr>Helvetica</vt:lpstr>
      <vt:lpstr>Tahoma</vt:lpstr>
      <vt:lpstr>Times</vt:lpstr>
      <vt:lpstr>Times New Roman</vt:lpstr>
      <vt:lpstr>Trebuchet MS</vt:lpstr>
      <vt:lpstr>Wingdings</vt:lpstr>
      <vt:lpstr>Default Design</vt:lpstr>
      <vt:lpstr>Soaring</vt:lpstr>
      <vt:lpstr>Slit</vt:lpstr>
      <vt:lpstr>Azure</vt:lpstr>
      <vt:lpstr>4_Default Design</vt:lpstr>
      <vt:lpstr>Crumple</vt:lpstr>
      <vt:lpstr>Bar Code</vt:lpstr>
      <vt:lpstr>1_Azure</vt:lpstr>
      <vt:lpstr>21_Default Design</vt:lpstr>
      <vt:lpstr>5_Orbit</vt:lpstr>
      <vt:lpstr>1_Default Design</vt:lpstr>
      <vt:lpstr>1_MEADOW</vt:lpstr>
      <vt:lpstr>2_Default Design</vt:lpstr>
      <vt:lpstr>PowerPoint Presentation</vt:lpstr>
      <vt:lpstr>当你想到波斯时, 你联想到什么？</vt:lpstr>
      <vt:lpstr>PowerPoint Presentation</vt:lpstr>
      <vt:lpstr>PowerPoint Presentation</vt:lpstr>
      <vt:lpstr>PowerPoint Presentation</vt:lpstr>
      <vt:lpstr>PowerPoint Presentation</vt:lpstr>
      <vt:lpstr>时间换行</vt:lpstr>
      <vt:lpstr>      波斯的开始 </vt:lpstr>
      <vt:lpstr>PowerPoint Presentation</vt:lpstr>
      <vt:lpstr>PowerPoint Presentation</vt:lpstr>
      <vt:lpstr>PowerPoint Presentation</vt:lpstr>
      <vt:lpstr>历史</vt:lpstr>
      <vt:lpstr>539 BC  巴比伦落入玛代君王和波斯人手中 所以玛代君王大利乌统治巴比伦       </vt:lpstr>
      <vt:lpstr>伯沙撒王  谦卑</vt:lpstr>
      <vt:lpstr>PowerPoint Presentation</vt:lpstr>
      <vt:lpstr>PowerPoint Presentation</vt:lpstr>
      <vt:lpstr>PowerPoint Presentation</vt:lpstr>
      <vt:lpstr>PowerPoint Presentation</vt:lpstr>
      <vt:lpstr>An Amazing Prophecy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语言和文学</vt:lpstr>
      <vt:lpstr>PowerPoint Presentation</vt:lpstr>
      <vt:lpstr>艺术和建筑</vt:lpstr>
      <vt:lpstr>PowerPoint Presentation</vt:lpstr>
      <vt:lpstr>PowerPoint Presentation</vt:lpstr>
      <vt:lpstr>PowerPoint Presentation</vt:lpstr>
      <vt:lpstr>PowerPoint Presentation</vt:lpstr>
      <vt:lpstr>圣经如何说波斯 </vt:lpstr>
      <vt:lpstr>PowerPoint Presentation</vt:lpstr>
      <vt:lpstr>PowerPoint Presentation</vt:lpstr>
      <vt:lpstr>波斯如何影响以色列</vt:lpstr>
      <vt:lpstr> 犹太人400 多年来的生活 都围绕所罗门的圣殿 (959-586 BC)</vt:lpstr>
      <vt:lpstr>犹太人在Basin仍然 保持圣洁</vt:lpstr>
      <vt:lpstr>PowerPoint Presentation</vt:lpstr>
      <vt:lpstr>The Postexilic Era</vt:lpstr>
      <vt:lpstr>Two 70-Year Exiles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Esther and Mordecai</vt:lpstr>
      <vt:lpstr>以斯帖为犹太人冒了生命</vt:lpstr>
      <vt:lpstr>錀节</vt:lpstr>
      <vt:lpstr>“..为现今的机会”</vt:lpstr>
      <vt:lpstr>PowerPoint Presentation</vt:lpstr>
      <vt:lpstr>“这恶人哈曼…” (7:6)</vt:lpstr>
      <vt:lpstr>我们可以从波斯     学习到什么教训？</vt:lpstr>
      <vt:lpstr>复习在过去几个星期  我们学习研究古代人民...... </vt:lpstr>
      <vt:lpstr>什么帝国以及按什么顺序？</vt:lpstr>
      <vt:lpstr>亚述发展</vt:lpstr>
      <vt:lpstr>巴比伦统治以色列</vt:lpstr>
      <vt:lpstr>波斯 时代</vt:lpstr>
      <vt:lpstr>新约与旧约之间的帝国</vt:lpstr>
      <vt:lpstr>旧约全书背景链接地址 BibleStudyDownloads.org</vt:lpstr>
      <vt:lpstr>Black</vt:lpstr>
    </vt:vector>
  </TitlesOfParts>
  <Company>The Soul Searchers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G. Ting</dc:creator>
  <cp:lastModifiedBy>Rick Griffith</cp:lastModifiedBy>
  <cp:revision>226</cp:revision>
  <dcterms:created xsi:type="dcterms:W3CDTF">2009-09-23T22:59:38Z</dcterms:created>
  <dcterms:modified xsi:type="dcterms:W3CDTF">2019-11-15T05:53:07Z</dcterms:modified>
</cp:coreProperties>
</file>