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3" r:id="rId2"/>
    <p:sldMasterId id="2147483651" r:id="rId3"/>
    <p:sldMasterId id="2147483649" r:id="rId4"/>
    <p:sldMasterId id="2147483825" r:id="rId5"/>
    <p:sldMasterId id="2147483827" r:id="rId6"/>
    <p:sldMasterId id="2147483840" r:id="rId7"/>
    <p:sldMasterId id="2147483852" r:id="rId8"/>
    <p:sldMasterId id="2147483869" r:id="rId9"/>
    <p:sldMasterId id="2147483881" r:id="rId10"/>
    <p:sldMasterId id="2147483893" r:id="rId11"/>
  </p:sldMasterIdLst>
  <p:notesMasterIdLst>
    <p:notesMasterId r:id="rId95"/>
  </p:notesMasterIdLst>
  <p:sldIdLst>
    <p:sldId id="256" r:id="rId12"/>
    <p:sldId id="257" r:id="rId13"/>
    <p:sldId id="260" r:id="rId14"/>
    <p:sldId id="346" r:id="rId15"/>
    <p:sldId id="617" r:id="rId16"/>
    <p:sldId id="699" r:id="rId17"/>
    <p:sldId id="700" r:id="rId18"/>
    <p:sldId id="701" r:id="rId19"/>
    <p:sldId id="702" r:id="rId20"/>
    <p:sldId id="703" r:id="rId21"/>
    <p:sldId id="704" r:id="rId22"/>
    <p:sldId id="705" r:id="rId23"/>
    <p:sldId id="706" r:id="rId24"/>
    <p:sldId id="373" r:id="rId25"/>
    <p:sldId id="262" r:id="rId26"/>
    <p:sldId id="364" r:id="rId27"/>
    <p:sldId id="265" r:id="rId28"/>
    <p:sldId id="324" r:id="rId29"/>
    <p:sldId id="318" r:id="rId30"/>
    <p:sldId id="363" r:id="rId31"/>
    <p:sldId id="365" r:id="rId32"/>
    <p:sldId id="366" r:id="rId33"/>
    <p:sldId id="357" r:id="rId34"/>
    <p:sldId id="374" r:id="rId35"/>
    <p:sldId id="358" r:id="rId36"/>
    <p:sldId id="367" r:id="rId37"/>
    <p:sldId id="368" r:id="rId38"/>
    <p:sldId id="275" r:id="rId39"/>
    <p:sldId id="276" r:id="rId40"/>
    <p:sldId id="277" r:id="rId41"/>
    <p:sldId id="369" r:id="rId42"/>
    <p:sldId id="370" r:id="rId43"/>
    <p:sldId id="320" r:id="rId44"/>
    <p:sldId id="321" r:id="rId45"/>
    <p:sldId id="272" r:id="rId46"/>
    <p:sldId id="337" r:id="rId47"/>
    <p:sldId id="338" r:id="rId48"/>
    <p:sldId id="339" r:id="rId49"/>
    <p:sldId id="340" r:id="rId50"/>
    <p:sldId id="341" r:id="rId51"/>
    <p:sldId id="342" r:id="rId52"/>
    <p:sldId id="336" r:id="rId53"/>
    <p:sldId id="289" r:id="rId54"/>
    <p:sldId id="707" r:id="rId55"/>
    <p:sldId id="323" r:id="rId56"/>
    <p:sldId id="322" r:id="rId57"/>
    <p:sldId id="287" r:id="rId58"/>
    <p:sldId id="288" r:id="rId59"/>
    <p:sldId id="295" r:id="rId60"/>
    <p:sldId id="296" r:id="rId61"/>
    <p:sldId id="297" r:id="rId62"/>
    <p:sldId id="298" r:id="rId63"/>
    <p:sldId id="299" r:id="rId64"/>
    <p:sldId id="301" r:id="rId65"/>
    <p:sldId id="311" r:id="rId66"/>
    <p:sldId id="306" r:id="rId67"/>
    <p:sldId id="317" r:id="rId68"/>
    <p:sldId id="303" r:id="rId69"/>
    <p:sldId id="347" r:id="rId70"/>
    <p:sldId id="349" r:id="rId71"/>
    <p:sldId id="350" r:id="rId72"/>
    <p:sldId id="268" r:id="rId73"/>
    <p:sldId id="375" r:id="rId74"/>
    <p:sldId id="360" r:id="rId75"/>
    <p:sldId id="313" r:id="rId76"/>
    <p:sldId id="361" r:id="rId77"/>
    <p:sldId id="314" r:id="rId78"/>
    <p:sldId id="316" r:id="rId79"/>
    <p:sldId id="327" r:id="rId80"/>
    <p:sldId id="355" r:id="rId81"/>
    <p:sldId id="356" r:id="rId82"/>
    <p:sldId id="354" r:id="rId83"/>
    <p:sldId id="351" r:id="rId84"/>
    <p:sldId id="352" r:id="rId85"/>
    <p:sldId id="353" r:id="rId86"/>
    <p:sldId id="328" r:id="rId87"/>
    <p:sldId id="332" r:id="rId88"/>
    <p:sldId id="335" r:id="rId89"/>
    <p:sldId id="359" r:id="rId90"/>
    <p:sldId id="343" r:id="rId91"/>
    <p:sldId id="377" r:id="rId92"/>
    <p:sldId id="344" r:id="rId93"/>
    <p:sldId id="376" r:id="rId9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FF33CC"/>
    <a:srgbClr val="00CC00"/>
    <a:srgbClr val="FF0000"/>
    <a:srgbClr val="FF9900"/>
    <a:srgbClr val="FFCC99"/>
    <a:srgbClr val="000000"/>
    <a:srgbClr val="F4F4F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61" autoAdjust="0"/>
    <p:restoredTop sz="94470"/>
  </p:normalViewPr>
  <p:slideViewPr>
    <p:cSldViewPr>
      <p:cViewPr varScale="1">
        <p:scale>
          <a:sx n="75" d="100"/>
          <a:sy n="75" d="100"/>
        </p:scale>
        <p:origin x="160" y="16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61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notesMaster" Target="notesMasters/notesMaster1.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68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68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68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0760838-E3B8-4636-A8A3-627016609147}" type="slidenum">
              <a:rPr lang="en-US"/>
              <a:pPr>
                <a:defRPr/>
              </a:pPr>
              <a:t>‹#›</a:t>
            </a:fld>
            <a:endParaRPr lang="en-US"/>
          </a:p>
        </p:txBody>
      </p:sp>
    </p:spTree>
    <p:extLst>
      <p:ext uri="{BB962C8B-B14F-4D97-AF65-F5344CB8AC3E}">
        <p14:creationId xmlns:p14="http://schemas.microsoft.com/office/powerpoint/2010/main" val="4247395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E285020-F45D-498A-A76E-0D8E0FE76E8E}" type="slidenum">
              <a:rPr lang="en-US" altLang="en-US" smtClean="0"/>
              <a:pPr eaLnBrk="1" hangingPunct="1"/>
              <a:t>1</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B8C645A-C1E7-4927-B299-6FACE07A5C94}" type="slidenum">
              <a:rPr lang="zh-CN" altLang="en-US" sz="1200">
                <a:solidFill>
                  <a:srgbClr val="000000"/>
                </a:solidFill>
              </a:rPr>
              <a:pPr eaLnBrk="1" hangingPunct="1"/>
              <a:t>14</a:t>
            </a:fld>
            <a:endParaRPr lang="en-US" altLang="zh-CN" sz="1200">
              <a:solidFill>
                <a:srgbClr val="000000"/>
              </a:solidFill>
            </a:endParaRPr>
          </a:p>
        </p:txBody>
      </p:sp>
      <p:sp>
        <p:nvSpPr>
          <p:cNvPr id="221186" name="Rectangle 1026"/>
          <p:cNvSpPr>
            <a:spLocks noGrp="1" noRot="1" noChangeAspect="1" noChangeArrowheads="1" noTextEdit="1"/>
          </p:cNvSpPr>
          <p:nvPr>
            <p:ph type="sldImg"/>
          </p:nvPr>
        </p:nvSpPr>
        <p:spPr>
          <a:ln/>
        </p:spPr>
      </p:sp>
      <p:sp>
        <p:nvSpPr>
          <p:cNvPr id="2211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pitchFamily="34" charset="0"/>
                <a:ea typeface="ＭＳ Ｐゴシック" pitchFamily="34" charset="-128"/>
              </a:rPr>
              <a:t>https://</a:t>
            </a:r>
            <a:r>
              <a:rPr lang="en-US" altLang="zh-CN" sz="1600" b="1" dirty="0" err="1">
                <a:latin typeface="Arial" pitchFamily="34" charset="0"/>
                <a:ea typeface="ＭＳ Ｐゴシック" pitchFamily="34" charset="-128"/>
              </a:rPr>
              <a:t>portal.tiu.edu</a:t>
            </a:r>
            <a:r>
              <a:rPr lang="en-US" altLang="zh-CN" sz="1600" b="1" dirty="0">
                <a:latin typeface="Arial" pitchFamily="34" charset="0"/>
                <a:ea typeface="ＭＳ Ｐゴシック" pitchFamily="34" charset="-128"/>
              </a:rPr>
              <a:t>/</a:t>
            </a:r>
            <a:r>
              <a:rPr lang="en-US" altLang="zh-CN" sz="1600" b="1" dirty="0" err="1">
                <a:latin typeface="Arial" pitchFamily="34" charset="0"/>
                <a:ea typeface="ＭＳ Ｐゴシック" pitchFamily="34" charset="-128"/>
              </a:rPr>
              <a:t>uportal</a:t>
            </a:r>
            <a:r>
              <a:rPr lang="en-US" altLang="zh-CN" sz="1600" b="1" dirty="0">
                <a:latin typeface="Arial" pitchFamily="34" charset="0"/>
                <a:ea typeface="ＭＳ Ｐゴシック" pitchFamily="34" charset="-128"/>
              </a:rPr>
              <a:t>/teds/</a:t>
            </a:r>
            <a:r>
              <a:rPr lang="en-US" altLang="zh-CN" sz="1600" b="1" dirty="0" err="1">
                <a:latin typeface="Arial" pitchFamily="34" charset="0"/>
                <a:ea typeface="ＭＳ Ｐゴシック" pitchFamily="34" charset="-128"/>
              </a:rPr>
              <a:t>otdept</a:t>
            </a:r>
            <a:r>
              <a:rPr lang="en-US" altLang="zh-CN" sz="1600" b="1" dirty="0">
                <a:latin typeface="Arial" pitchFamily="34" charset="0"/>
                <a:ea typeface="ＭＳ Ｐゴシック" pitchFamily="34" charset="-128"/>
              </a:rPr>
              <a:t>/</a:t>
            </a:r>
            <a:r>
              <a:rPr lang="en-US" altLang="zh-CN" sz="1600" b="1" dirty="0" err="1">
                <a:latin typeface="Arial" pitchFamily="34" charset="0"/>
                <a:ea typeface="ＭＳ Ｐゴシック" pitchFamily="34" charset="-128"/>
              </a:rPr>
              <a:t>jhoffmeier</a:t>
            </a:r>
            <a:r>
              <a:rPr lang="en-US" altLang="zh-CN" sz="1600" b="1" dirty="0">
                <a:latin typeface="Arial" pitchFamily="34" charset="0"/>
                <a:ea typeface="ＭＳ Ｐゴシック" pitchFamily="34" charset="-128"/>
              </a:rPr>
              <a:t> for first column</a:t>
            </a:r>
          </a:p>
          <a:p>
            <a:r>
              <a:rPr lang="en-US" altLang="zh-CN" b="1" dirty="0">
                <a:latin typeface="Arial" pitchFamily="34" charset="0"/>
                <a:ea typeface="ＭＳ Ｐゴシック" pitchFamily="34" charset="-128"/>
              </a:rPr>
              <a:t>https://</a:t>
            </a:r>
            <a:r>
              <a:rPr lang="en-US" altLang="zh-CN" b="1" dirty="0" err="1">
                <a:latin typeface="Arial" pitchFamily="34" charset="0"/>
                <a:ea typeface="ＭＳ Ｐゴシック" pitchFamily="34" charset="-128"/>
              </a:rPr>
              <a:t>answersingenesis.org</a:t>
            </a:r>
            <a:r>
              <a:rPr lang="en-US" altLang="zh-CN" b="1" dirty="0">
                <a:latin typeface="Arial" pitchFamily="34" charset="0"/>
                <a:ea typeface="ＭＳ Ｐゴシック" pitchFamily="34" charset="-128"/>
              </a:rPr>
              <a:t>/archaeology/ancient-</a:t>
            </a:r>
            <a:r>
              <a:rPr lang="en-US" altLang="zh-CN" b="1" dirty="0" err="1">
                <a:latin typeface="Arial" pitchFamily="34" charset="0"/>
                <a:ea typeface="ＭＳ Ｐゴシック" pitchFamily="34" charset="-128"/>
              </a:rPr>
              <a:t>egypt</a:t>
            </a:r>
            <a:r>
              <a:rPr lang="en-US" altLang="zh-CN" b="1" dirty="0">
                <a:latin typeface="Arial" pitchFamily="34" charset="0"/>
                <a:ea typeface="ＭＳ Ｐゴシック" pitchFamily="34" charset="-128"/>
              </a:rPr>
              <a:t>/</a:t>
            </a:r>
            <a:r>
              <a:rPr lang="en-US" altLang="zh-CN" b="1" dirty="0" err="1">
                <a:latin typeface="Arial" pitchFamily="34" charset="0"/>
                <a:ea typeface="ＭＳ Ｐゴシック" pitchFamily="34" charset="-128"/>
              </a:rPr>
              <a:t>doesnt</a:t>
            </a:r>
            <a:r>
              <a:rPr lang="en-US" altLang="zh-CN" b="1" dirty="0">
                <a:latin typeface="Arial" pitchFamily="34" charset="0"/>
                <a:ea typeface="ＭＳ Ｐゴシック" pitchFamily="34" charset="-128"/>
              </a:rPr>
              <a:t>-</a:t>
            </a:r>
            <a:r>
              <a:rPr lang="en-US" altLang="zh-CN" b="1" dirty="0" err="1">
                <a:latin typeface="Arial" pitchFamily="34" charset="0"/>
                <a:ea typeface="ＭＳ Ｐゴシック" pitchFamily="34" charset="-128"/>
              </a:rPr>
              <a:t>egyptian</a:t>
            </a:r>
            <a:r>
              <a:rPr lang="en-US" altLang="zh-CN" b="1" dirty="0">
                <a:latin typeface="Arial" pitchFamily="34" charset="0"/>
                <a:ea typeface="ＭＳ Ｐゴシック" pitchFamily="34" charset="-128"/>
              </a:rPr>
              <a:t>-chronology-prove-bible-unreliable/ for second column in </a:t>
            </a:r>
            <a:r>
              <a:rPr lang="en-US" altLang="zh-CN" b="1" i="1" dirty="0">
                <a:latin typeface="Arial" pitchFamily="34" charset="0"/>
                <a:ea typeface="ＭＳ Ｐゴシック" pitchFamily="34" charset="-128"/>
              </a:rPr>
              <a:t>The New Answers Book 2</a:t>
            </a:r>
            <a:r>
              <a:rPr lang="en-US" altLang="zh-CN" b="1" dirty="0">
                <a:latin typeface="Arial" pitchFamily="34" charset="0"/>
                <a:ea typeface="ＭＳ Ｐゴシック" pitchFamily="34" charset="-128"/>
              </a:rPr>
              <a:t>, </a:t>
            </a:r>
            <a:r>
              <a:rPr lang="en-US" altLang="en-US" b="1" dirty="0">
                <a:latin typeface="Arial" pitchFamily="34" charset="0"/>
                <a:ea typeface="ＭＳ Ｐゴシック" pitchFamily="34" charset="-128"/>
              </a:rPr>
              <a:t>Chapter 24</a:t>
            </a:r>
          </a:p>
          <a:p>
            <a:r>
              <a:rPr lang="en-US" altLang="en-US" b="1" dirty="0">
                <a:latin typeface="Arial" pitchFamily="34" charset="0"/>
                <a:ea typeface="ＭＳ Ｐゴシック" pitchFamily="34" charset="-128"/>
              </a:rPr>
              <a:t>“Doesn’t Egyptian Chronology Prove That the Bible Is Unreliable?” </a:t>
            </a:r>
            <a:r>
              <a:rPr lang="en-US" altLang="en-US" dirty="0">
                <a:latin typeface="Arial" pitchFamily="34" charset="0"/>
                <a:ea typeface="ＭＳ Ｐゴシック" pitchFamily="34" charset="-128"/>
              </a:rPr>
              <a:t>by Dr. Elizabeth Mitchell on July 22, 2010</a:t>
            </a:r>
            <a:endParaRPr lang="en-US" altLang="zh-CN" b="1" dirty="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32B735B-28E0-46BE-AC25-D109A5F254B5}" type="slidenum">
              <a:rPr lang="en-US" altLang="en-US" smtClean="0"/>
              <a:pPr eaLnBrk="1" hangingPunct="1"/>
              <a:t>18</a:t>
            </a:fld>
            <a:endParaRPr lang="en-US"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http://home.uchicago.edu/~uc05/Two-Sheep.jpg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1EBB4FE-1B92-4C17-9311-889E6183E67F}" type="slidenum">
              <a:rPr lang="en-US" altLang="en-US" smtClean="0"/>
              <a:pPr eaLnBrk="1" hangingPunct="1"/>
              <a:t>23</a:t>
            </a:fld>
            <a:endParaRPr lang="en-US" altLang="en-US"/>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01475F9-9547-48C1-91DF-71D52EDFB11D}" type="slidenum">
              <a:rPr lang="zh-CN" altLang="en-US" sz="1200">
                <a:solidFill>
                  <a:srgbClr val="000000"/>
                </a:solidFill>
                <a:latin typeface="Times New Roman" pitchFamily="18" charset="0"/>
              </a:rPr>
              <a:pPr eaLnBrk="1" hangingPunct="1"/>
              <a:t>24</a:t>
            </a:fld>
            <a:endParaRPr lang="en-US" altLang="zh-CN" sz="1200">
              <a:solidFill>
                <a:srgbClr val="000000"/>
              </a:solidFill>
              <a:latin typeface="Times New Roman" pitchFamily="18"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zh-CN" altLang="en-US">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758DC5-4757-4668-A1E4-25BBF470D146}" type="slidenum">
              <a:rPr lang="en-US" altLang="en-US" smtClean="0"/>
              <a:pPr eaLnBrk="1" hangingPunct="1"/>
              <a:t>25</a:t>
            </a:fld>
            <a:endParaRPr lang="en-US" altLang="en-US"/>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a:solidFill>
                  <a:schemeClr val="bg1"/>
                </a:solidFill>
                <a:latin typeface="Helvetica" pitchFamily="-128" charset="0"/>
              </a:rPr>
              <a:t>“Egyptian chronology is in a constant state of transition, with much of the terminology and dating in dispute. </a:t>
            </a:r>
            <a:r>
              <a:rPr lang="en-US" altLang="en-US" sz="2400">
                <a:latin typeface="Helvetica" pitchFamily="-128" charset="0"/>
              </a:rPr>
              <a:t>Professor </a:t>
            </a:r>
            <a:r>
              <a:rPr lang="en-US" altLang="en-US" sz="2400">
                <a:latin typeface="Helvetica" pitchFamily="-128" charset="0"/>
                <a:hlinkClick r:id="rId3"/>
              </a:rPr>
              <a:t>E.J. Bickerman</a:t>
            </a:r>
            <a:r>
              <a:rPr lang="en-US" altLang="en-US" sz="2400">
                <a:latin typeface="Helvetica" pitchFamily="-128" charset="0"/>
              </a:rPr>
              <a:t>, </a:t>
            </a:r>
            <a:r>
              <a:rPr lang="en-US" altLang="en-US" sz="2400" i="1"/>
              <a:t>Chronology of the ancient world</a:t>
            </a:r>
            <a:r>
              <a:rPr lang="en-US" altLang="en-US" sz="2400">
                <a:latin typeface="Helvetica" pitchFamily="-128" charset="0"/>
              </a:rPr>
              <a:t> (1980: 83-84 and 106), has properly called it "the rather fluid chronology of the </a:t>
            </a:r>
            <a:r>
              <a:rPr lang="en-US" altLang="en-US" sz="2400">
                <a:latin typeface="Helvetica" pitchFamily="-128" charset="0"/>
                <a:hlinkClick r:id="rId4"/>
              </a:rPr>
              <a:t>Pharaohs</a:t>
            </a:r>
            <a:r>
              <a:rPr lang="en-US" altLang="en-US" sz="2400">
                <a:latin typeface="Helvetica" pitchFamily="-128" charset="0"/>
              </a:rPr>
              <a:t> and the </a:t>
            </a:r>
            <a:r>
              <a:rPr lang="en-US" altLang="en-US" sz="2400">
                <a:latin typeface="Helvetica" pitchFamily="-128" charset="0"/>
                <a:hlinkClick r:id="rId5"/>
              </a:rPr>
              <a:t>Hittites</a:t>
            </a:r>
            <a:r>
              <a:rPr lang="en-US" altLang="en-US" sz="2400">
                <a:latin typeface="Helvetica" pitchFamily="-128" charset="0"/>
              </a:rPr>
              <a:t>," adding that </a:t>
            </a:r>
            <a:r>
              <a:rPr lang="en-US" altLang="en-US" sz="2400">
                <a:latin typeface="Helvetica" pitchFamily="-128" charset="0"/>
                <a:hlinkClick r:id="rId6"/>
              </a:rPr>
              <a:t>Ramses II</a:t>
            </a:r>
            <a:r>
              <a:rPr lang="en-US" altLang="en-US" sz="2400">
                <a:latin typeface="Helvetica" pitchFamily="-128" charset="0"/>
              </a:rPr>
              <a:t>'s accession</a:t>
            </a:r>
            <a:r>
              <a:rPr lang="en-US" altLang="en-US" sz="2400">
                <a:solidFill>
                  <a:schemeClr val="bg1"/>
                </a:solidFill>
                <a:latin typeface="Helvetica" pitchFamily="-128" charset="0"/>
              </a:rPr>
              <a:t> is dated by various </a:t>
            </a:r>
            <a:r>
              <a:rPr lang="en-US" altLang="en-US" sz="2400">
                <a:solidFill>
                  <a:schemeClr val="bg1"/>
                </a:solidFill>
                <a:latin typeface="Helvetica" pitchFamily="-128" charset="0"/>
                <a:hlinkClick r:id="rId7"/>
              </a:rPr>
              <a:t>Egyptologists</a:t>
            </a:r>
            <a:r>
              <a:rPr lang="en-US" altLang="en-US" sz="2400">
                <a:solidFill>
                  <a:schemeClr val="bg1"/>
                </a:solidFill>
                <a:latin typeface="Helvetica" pitchFamily="-128" charset="0"/>
              </a:rPr>
              <a:t> to 1304, 1290-92, or 1279 BCE. Reliable absolute dates, astronomical or other, are lacking, as Professor Heinrich Otten had noted. It is a "rubber chronology" that you can stretch or shrink anywhere, by arbitrarily established lengths of co-regencies between rulers and even overlapping dynasties. The possibility of a calendar reform called </a:t>
            </a:r>
            <a:r>
              <a:rPr lang="en-US" altLang="en-US" sz="2400" i="1">
                <a:solidFill>
                  <a:schemeClr val="bg1"/>
                </a:solidFill>
              </a:rPr>
              <a:t>Menophres Era</a:t>
            </a:r>
            <a:r>
              <a:rPr lang="en-US" altLang="en-US" sz="2400">
                <a:solidFill>
                  <a:schemeClr val="bg1"/>
                </a:solidFill>
                <a:latin typeface="Helvetica" pitchFamily="-128" charset="0"/>
              </a:rPr>
              <a:t> may radically modify the prevailing modern Egyptian chronology, so the previous "firm" dates cannot be supported astronomically.”</a:t>
            </a:r>
          </a:p>
          <a:p>
            <a:pPr eaLnBrk="1" hangingPunct="1"/>
            <a:r>
              <a:rPr lang="en-US" altLang="en-US"/>
              <a:t>http://en.wikipedia.org/wiki/Egyptian_chronology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99BDB77-2E5A-4F02-8CB2-6811CA3A15F6}" type="slidenum">
              <a:rPr lang="en-US" altLang="en-US" smtClean="0"/>
              <a:pPr eaLnBrk="1" hangingPunct="1"/>
              <a:t>36</a:t>
            </a:fld>
            <a:endParaRPr lang="en-US"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5143F36-8944-41F4-AC21-51FD50B7458A}" type="slidenum">
              <a:rPr lang="en-US" altLang="en-US" smtClean="0"/>
              <a:pPr eaLnBrk="1" hangingPunct="1"/>
              <a:t>37</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45CB570-B95D-4453-8380-FB61AD8658AA}" type="slidenum">
              <a:rPr lang="en-US" altLang="en-US" smtClean="0"/>
              <a:pPr eaLnBrk="1" hangingPunct="1"/>
              <a:t>38</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F34A9F4-677B-4136-A73B-03F809F19B54}" type="slidenum">
              <a:rPr lang="en-US" altLang="en-US" smtClean="0"/>
              <a:pPr eaLnBrk="1" hangingPunct="1"/>
              <a:t>39</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75F9117-77B8-4F1A-AEB6-3C7A7DC7D6C3}" type="slidenum">
              <a:rPr lang="en-US" altLang="en-US" smtClean="0"/>
              <a:pPr eaLnBrk="1" hangingPunct="1"/>
              <a:t>42</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4CF2B1-1813-4574-AC43-111C88D50717}" type="slidenum">
              <a:rPr lang="en-US" altLang="en-US" smtClean="0"/>
              <a:pPr eaLnBrk="1" hangingPunct="1"/>
              <a:t>2</a:t>
            </a:fld>
            <a:endParaRPr lang="en-US"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D08A9AF-E0B4-4E48-8C05-7D76A08361D9}" type="slidenum">
              <a:rPr lang="en-US" altLang="en-US" smtClean="0"/>
              <a:pPr eaLnBrk="1" hangingPunct="1"/>
              <a:t>59</a:t>
            </a:fld>
            <a:endParaRPr lang="en-US" altLang="en-US"/>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7E05FFA-6DBB-4F5E-BE1E-B036F5C7E5F4}" type="slidenum">
              <a:rPr lang="en-US" altLang="en-US" smtClean="0"/>
              <a:pPr eaLnBrk="1" hangingPunct="1"/>
              <a:t>60</a:t>
            </a:fld>
            <a:endParaRPr lang="en-US" altLang="en-US"/>
          </a:p>
        </p:txBody>
      </p:sp>
      <p:sp>
        <p:nvSpPr>
          <p:cNvPr id="95235" name="Rectangle 2"/>
          <p:cNvSpPr>
            <a:spLocks noGrp="1" noRot="1" noChangeAspect="1" noChangeArrowheads="1" noTextEdit="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9AC2D75-1451-4148-9A7D-A2DF66AF4D5E}" type="slidenum">
              <a:rPr lang="en-US" altLang="en-US" smtClean="0"/>
              <a:pPr eaLnBrk="1" hangingPunct="1"/>
              <a:t>61</a:t>
            </a:fld>
            <a:endParaRPr lang="en-US" altLang="en-US"/>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A19A514-D84A-440C-88C6-70080AFC4131}" type="slidenum">
              <a:rPr lang="en-US" altLang="en-US" sz="1200">
                <a:solidFill>
                  <a:prstClr val="black"/>
                </a:solidFill>
                <a:latin typeface="Times New Roman" pitchFamily="18" charset="0"/>
              </a:rPr>
              <a:pPr eaLnBrk="1" hangingPunct="1"/>
              <a:t>63</a:t>
            </a:fld>
            <a:endParaRPr lang="en-US" altLang="en-US" sz="1200">
              <a:solidFill>
                <a:prstClr val="black"/>
              </a:solidFill>
              <a:latin typeface="Times New Roman" pitchFamily="18"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08C93E-56D0-4432-A05D-4A1268559DAA}" type="slidenum">
              <a:rPr lang="en-US" altLang="en-US" smtClean="0"/>
              <a:pPr eaLnBrk="1" hangingPunct="1"/>
              <a:t>74</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http://nefertiti.iwebland.com/amarnaletters.htm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F67E418-B766-4A3F-835C-0B127267EC3B}" type="slidenum">
              <a:rPr lang="en-US" altLang="en-US" smtClean="0"/>
              <a:pPr eaLnBrk="1" hangingPunct="1"/>
              <a:t>75</a:t>
            </a:fld>
            <a:endParaRPr lang="en-US" altLang="en-US"/>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t>http://nefertiti.iwebland.com/amarnaletters.htm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E4F38D-17D8-4487-B9BD-A4903DBA5E4C}" type="slidenum">
              <a:rPr lang="en-US" altLang="en-US" smtClean="0"/>
              <a:pPr eaLnBrk="1" hangingPunct="1"/>
              <a:t>76</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E9DA85-C1E5-4FD3-8F09-D79A5C526BBA}" type="slidenum">
              <a:rPr lang="en-US" altLang="en-US" smtClean="0"/>
              <a:pPr eaLnBrk="1" hangingPunct="1"/>
              <a:t>79</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2961B9-CA65-4318-9DEB-20F2F5CF3805}" type="slidenum">
              <a:rPr lang="en-US" altLang="en-US" smtClean="0"/>
              <a:pPr eaLnBrk="1" hangingPunct="1"/>
              <a:t>80</a:t>
            </a:fld>
            <a:endParaRPr lang="en-US" alt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83</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902AA4-7114-440B-8894-C68636BB18F1}" type="slidenum">
              <a:rPr lang="en-US" altLang="en-US" smtClean="0"/>
              <a:pPr eaLnBrk="1" hangingPunct="1"/>
              <a:t>3</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4D79415-0FEA-43DF-8F88-5345AF2B0B30}" type="slidenum">
              <a:rPr lang="en-US" altLang="en-US" smtClean="0"/>
              <a:pPr eaLnBrk="1" hangingPunct="1"/>
              <a:t>4</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0D358-713E-214D-BD66-A5A7BE250CD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tLang="zh-CN" b="0" dirty="0">
                <a:latin typeface="Arial" charset="0"/>
              </a:rPr>
              <a:t>The Traditional Chronology places the</a:t>
            </a:r>
            <a:r>
              <a:rPr lang="en-US" altLang="zh-CN" b="0" baseline="0" dirty="0">
                <a:latin typeface="Arial" charset="0"/>
              </a:rPr>
              <a:t> dynasties in sequence from 1 to 30, but why? This is due to the Greek ruler over Egypt called Ptolemy around </a:t>
            </a:r>
          </a:p>
          <a:p>
            <a:endParaRPr lang="en-US" altLang="zh-CN" b="0" baseline="0" dirty="0">
              <a:latin typeface="Arial" charset="0"/>
            </a:endParaRPr>
          </a:p>
          <a:p>
            <a:r>
              <a:rPr lang="en-US" altLang="zh-CN" b="0" dirty="0">
                <a:latin typeface="Arial" charset="0"/>
              </a:rPr>
              <a:t>Obviously, the Flood around 2400 BC could not occur 700</a:t>
            </a:r>
            <a:r>
              <a:rPr lang="en-US" altLang="zh-CN" b="0" baseline="0" dirty="0">
                <a:latin typeface="Arial" charset="0"/>
              </a:rPr>
              <a:t> years after the first dynasty began.</a:t>
            </a:r>
            <a:endParaRPr lang="en-US" altLang="zh-CN" b="0" dirty="0">
              <a:latin typeface="Arial" charset="0"/>
            </a:endParaRPr>
          </a:p>
          <a:p>
            <a:endParaRPr lang="en-US" altLang="zh-CN" b="0" dirty="0">
              <a:latin typeface="Arial" charset="0"/>
            </a:endParaRPr>
          </a:p>
          <a:p>
            <a:r>
              <a:rPr lang="en-US" altLang="zh-CN" b="0" dirty="0">
                <a:latin typeface="Arial" charset="0"/>
              </a:rPr>
              <a:t>See also </a:t>
            </a:r>
            <a:r>
              <a:rPr lang="en-US" b="0" dirty="0"/>
              <a:t>John F. Ashton and David Down, </a:t>
            </a:r>
            <a:r>
              <a:rPr lang="en-US" b="0" i="1" dirty="0"/>
              <a:t>Unwrapping the Pharaohs: How Egyptian Archaeology Confirms the Biblical Timeline</a:t>
            </a:r>
            <a:r>
              <a:rPr lang="en-US" b="0" i="0" baseline="0" dirty="0"/>
              <a:t> (</a:t>
            </a:r>
            <a:r>
              <a:rPr lang="en-US" b="0" dirty="0"/>
              <a:t>Green Forest, AR: Master Books, 2006). ISBN 0890514682</a:t>
            </a:r>
          </a:p>
          <a:p>
            <a:endParaRPr lang="en-US" b="0" dirty="0"/>
          </a:p>
          <a:p>
            <a:r>
              <a:rPr lang="en-US" b="0" dirty="0"/>
              <a:t>See also </a:t>
            </a:r>
            <a:r>
              <a:rPr lang="mr-IN" b="0" dirty="0"/>
              <a:t>"</a:t>
            </a:r>
            <a:r>
              <a:rPr lang="en-US" b="0" dirty="0"/>
              <a:t>Egyptian</a:t>
            </a:r>
            <a:r>
              <a:rPr lang="en-US" b="0" baseline="0" dirty="0"/>
              <a:t> Chronology,</a:t>
            </a:r>
            <a:r>
              <a:rPr lang="mr-IN" b="0" baseline="0" dirty="0"/>
              <a:t>"</a:t>
            </a:r>
            <a:r>
              <a:rPr lang="en-US" b="0" baseline="0" dirty="0"/>
              <a:t> at </a:t>
            </a:r>
            <a:r>
              <a:rPr lang="en-US" b="0" dirty="0"/>
              <a:t>http://</a:t>
            </a:r>
            <a:r>
              <a:rPr lang="en-US" b="0" dirty="0" err="1"/>
              <a:t>creationwiki.org</a:t>
            </a:r>
            <a:r>
              <a:rPr lang="en-US" b="0" dirty="0"/>
              <a:t>/Egyptian_chronology#cite_note-Jaroncyk-1 (accessed 6 August 2015)</a:t>
            </a:r>
          </a:p>
          <a:p>
            <a:endParaRPr lang="en-US" altLang="zh-CN" b="0" dirty="0">
              <a:latin typeface="Arial" charset="0"/>
            </a:endParaRPr>
          </a:p>
        </p:txBody>
      </p:sp>
    </p:spTree>
    <p:extLst>
      <p:ext uri="{BB962C8B-B14F-4D97-AF65-F5344CB8AC3E}">
        <p14:creationId xmlns:p14="http://schemas.microsoft.com/office/powerpoint/2010/main" val="2173205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450D358-713E-214D-BD66-A5A7BE250CD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endParaRPr lang="en-US" altLang="zh-CN" b="0" dirty="0">
              <a:latin typeface="Arial" charset="0"/>
            </a:endParaRPr>
          </a:p>
          <a:p>
            <a:r>
              <a:rPr lang="en-US" altLang="zh-CN" b="0" dirty="0">
                <a:latin typeface="Arial" charset="0"/>
              </a:rPr>
              <a:t>See</a:t>
            </a:r>
            <a:r>
              <a:rPr lang="en-US" altLang="zh-CN" b="0" baseline="0" dirty="0">
                <a:latin typeface="Arial" charset="0"/>
              </a:rPr>
              <a:t> the film review by Dr. Elizabeth Mitchell at https://</a:t>
            </a:r>
            <a:r>
              <a:rPr lang="en-US" altLang="zh-CN" b="0" baseline="0" dirty="0" err="1">
                <a:latin typeface="Arial" charset="0"/>
              </a:rPr>
              <a:t>answersingenesis.org</a:t>
            </a:r>
            <a:r>
              <a:rPr lang="en-US" altLang="zh-CN" b="0" baseline="0" dirty="0">
                <a:latin typeface="Arial" charset="0"/>
              </a:rPr>
              <a:t>/reviews/movies/movie-review-patterns-of-evidence-exodus/</a:t>
            </a:r>
            <a:endParaRPr lang="en-US" altLang="zh-CN" b="0" dirty="0">
              <a:latin typeface="Arial" charset="0"/>
            </a:endParaRPr>
          </a:p>
        </p:txBody>
      </p:sp>
    </p:spTree>
    <p:extLst>
      <p:ext uri="{BB962C8B-B14F-4D97-AF65-F5344CB8AC3E}">
        <p14:creationId xmlns:p14="http://schemas.microsoft.com/office/powerpoint/2010/main" val="1742037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2015 film</a:t>
            </a:r>
            <a:r>
              <a:rPr lang="en-US" baseline="0" dirty="0"/>
              <a:t> </a:t>
            </a:r>
            <a:r>
              <a:rPr lang="mr-IN" baseline="0" dirty="0"/>
              <a:t>"</a:t>
            </a:r>
            <a:r>
              <a:rPr lang="en-US" baseline="0" dirty="0"/>
              <a:t>Patterns of Evidence</a:t>
            </a:r>
            <a:r>
              <a:rPr lang="mr-IN" baseline="0" dirty="0"/>
              <a:t>"</a:t>
            </a:r>
            <a:r>
              <a:rPr lang="en-US" baseline="0" dirty="0"/>
              <a:t> envisions Egyptian chronology as a wall with the timeline on it from 1000 BC on the right tower back to 2000 BC on the left tower. The various eras are indicated in different colors.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508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colored eras followed one another, and the date of the Exodus fits</a:t>
            </a:r>
            <a:r>
              <a:rPr lang="en-US" baseline="0" dirty="0"/>
              <a:t> in somewhere. The question is, where?  In this depiction held by most liberal scholars, it is in the middle of the 13</a:t>
            </a:r>
            <a:r>
              <a:rPr lang="en-US" baseline="30000" dirty="0"/>
              <a:t>th</a:t>
            </a:r>
            <a:r>
              <a:rPr lang="en-US" baseline="0" dirty="0"/>
              <a:t> century around 1250 BC. This would be in the 19</a:t>
            </a:r>
            <a:r>
              <a:rPr lang="en-US" baseline="30000" dirty="0"/>
              <a:t>th</a:t>
            </a:r>
            <a:r>
              <a:rPr lang="en-US" baseline="0" dirty="0"/>
              <a:t> dynasty according to the traditional dating of the dynasties.  Such scholars interpret archaeology and the Bible as supporting this late date. But is 1250 BC the best attested date in both archaeology and the Bible? Some do not think so, so they follow an earlier date as depicted in the arrow pointing to the left.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8775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Advocates of the Early Exodus also see it occurring</a:t>
            </a:r>
            <a:r>
              <a:rPr lang="en-US" baseline="0" dirty="0"/>
              <a:t> in the New Kingdom, but in the 18</a:t>
            </a:r>
            <a:r>
              <a:rPr lang="en-US" baseline="30000" dirty="0"/>
              <a:t>th</a:t>
            </a:r>
            <a:r>
              <a:rPr lang="en-US" baseline="0" dirty="0"/>
              <a:t> rather than the 19</a:t>
            </a:r>
            <a:r>
              <a:rPr lang="en-US" baseline="30000" dirty="0"/>
              <a:t>th</a:t>
            </a:r>
            <a:r>
              <a:rPr lang="en-US" baseline="0" dirty="0"/>
              <a:t> dynasty.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43EC86-CBD6-514E-BEFA-B4E26C33A4F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8101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D67203-4CBC-482E-BD7D-94156CB36FA3}" type="slidenum">
              <a:rPr lang="en-US"/>
              <a:pPr>
                <a:defRPr/>
              </a:pPr>
              <a:t>‹#›</a:t>
            </a:fld>
            <a:endParaRPr lang="en-US"/>
          </a:p>
        </p:txBody>
      </p:sp>
    </p:spTree>
    <p:extLst>
      <p:ext uri="{BB962C8B-B14F-4D97-AF65-F5344CB8AC3E}">
        <p14:creationId xmlns:p14="http://schemas.microsoft.com/office/powerpoint/2010/main" val="2160153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770BE3-DA2D-4F47-968A-D89FBDEDE515}" type="slidenum">
              <a:rPr lang="en-US"/>
              <a:pPr>
                <a:defRPr/>
              </a:pPr>
              <a:t>‹#›</a:t>
            </a:fld>
            <a:endParaRPr lang="en-US"/>
          </a:p>
        </p:txBody>
      </p:sp>
    </p:spTree>
    <p:extLst>
      <p:ext uri="{BB962C8B-B14F-4D97-AF65-F5344CB8AC3E}">
        <p14:creationId xmlns:p14="http://schemas.microsoft.com/office/powerpoint/2010/main" val="4208787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2405408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091624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0094856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3478703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9055712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2002972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3610574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4596926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7690895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273769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4F4F7E-BAD4-463E-A772-849E2B72D463}" type="slidenum">
              <a:rPr lang="en-US"/>
              <a:pPr>
                <a:defRPr/>
              </a:pPr>
              <a:t>‹#›</a:t>
            </a:fld>
            <a:endParaRPr lang="en-US"/>
          </a:p>
        </p:txBody>
      </p:sp>
    </p:spTree>
    <p:extLst>
      <p:ext uri="{BB962C8B-B14F-4D97-AF65-F5344CB8AC3E}">
        <p14:creationId xmlns:p14="http://schemas.microsoft.com/office/powerpoint/2010/main" val="59918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81388772"/>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6572450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832768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4408499"/>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0558760"/>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45099835"/>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78250565"/>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4349330"/>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40393801"/>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6694853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584AC8-F26E-4F4D-9AC1-8FAD48A378CF}" type="slidenum">
              <a:rPr lang="en-US"/>
              <a:pPr>
                <a:defRPr/>
              </a:pPr>
              <a:t>‹#›</a:t>
            </a:fld>
            <a:endParaRPr lang="en-US"/>
          </a:p>
        </p:txBody>
      </p:sp>
    </p:spTree>
    <p:extLst>
      <p:ext uri="{BB962C8B-B14F-4D97-AF65-F5344CB8AC3E}">
        <p14:creationId xmlns:p14="http://schemas.microsoft.com/office/powerpoint/2010/main" val="27953346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63294483"/>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54973484"/>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E5164E9-62D6-475A-85BF-17A7CD2C3059}" type="slidenum">
              <a:rPr lang="en-US"/>
              <a:pPr>
                <a:defRPr/>
              </a:pPr>
              <a:t>‹#›</a:t>
            </a:fld>
            <a:endParaRPr lang="en-US"/>
          </a:p>
        </p:txBody>
      </p:sp>
    </p:spTree>
    <p:extLst>
      <p:ext uri="{BB962C8B-B14F-4D97-AF65-F5344CB8AC3E}">
        <p14:creationId xmlns:p14="http://schemas.microsoft.com/office/powerpoint/2010/main" val="216953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A5D4595-2DD0-4F62-85D9-E0CD399B7F03}" type="slidenum">
              <a:rPr lang="en-US"/>
              <a:pPr>
                <a:defRPr/>
              </a:pPr>
              <a:t>‹#›</a:t>
            </a:fld>
            <a:endParaRPr lang="en-US"/>
          </a:p>
        </p:txBody>
      </p:sp>
    </p:spTree>
    <p:extLst>
      <p:ext uri="{BB962C8B-B14F-4D97-AF65-F5344CB8AC3E}">
        <p14:creationId xmlns:p14="http://schemas.microsoft.com/office/powerpoint/2010/main" val="2394297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BEE008-B0C5-49DD-995B-0C9500791D86}" type="slidenum">
              <a:rPr lang="en-US"/>
              <a:pPr>
                <a:defRPr/>
              </a:pPr>
              <a:t>‹#›</a:t>
            </a:fld>
            <a:endParaRPr lang="en-US"/>
          </a:p>
        </p:txBody>
      </p:sp>
    </p:spTree>
    <p:extLst>
      <p:ext uri="{BB962C8B-B14F-4D97-AF65-F5344CB8AC3E}">
        <p14:creationId xmlns:p14="http://schemas.microsoft.com/office/powerpoint/2010/main" val="3580838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ADD7A850-B237-4FFC-9A50-F17B39858361}" type="slidenum">
              <a:rPr lang="en-US"/>
              <a:pPr>
                <a:defRPr/>
              </a:pPr>
              <a:t>‹#›</a:t>
            </a:fld>
            <a:endParaRPr lang="en-US"/>
          </a:p>
        </p:txBody>
      </p:sp>
    </p:spTree>
    <p:extLst>
      <p:ext uri="{BB962C8B-B14F-4D97-AF65-F5344CB8AC3E}">
        <p14:creationId xmlns:p14="http://schemas.microsoft.com/office/powerpoint/2010/main" val="381555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A72C2589-E666-4B47-881F-02CB41C13347}" type="slidenum">
              <a:rPr lang="en-US"/>
              <a:pPr>
                <a:defRPr/>
              </a:pPr>
              <a:t>‹#›</a:t>
            </a:fld>
            <a:endParaRPr lang="en-US"/>
          </a:p>
        </p:txBody>
      </p:sp>
    </p:spTree>
    <p:extLst>
      <p:ext uri="{BB962C8B-B14F-4D97-AF65-F5344CB8AC3E}">
        <p14:creationId xmlns:p14="http://schemas.microsoft.com/office/powerpoint/2010/main" val="2891240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49F13657-957E-45B3-97DA-AF8CEB3AC164}" type="slidenum">
              <a:rPr lang="en-US"/>
              <a:pPr>
                <a:defRPr/>
              </a:pPr>
              <a:t>‹#›</a:t>
            </a:fld>
            <a:endParaRPr lang="en-US"/>
          </a:p>
        </p:txBody>
      </p:sp>
    </p:spTree>
    <p:extLst>
      <p:ext uri="{BB962C8B-B14F-4D97-AF65-F5344CB8AC3E}">
        <p14:creationId xmlns:p14="http://schemas.microsoft.com/office/powerpoint/2010/main" val="976877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06CD97D6-73B5-46A6-BF24-3E11C426E3C4}" type="slidenum">
              <a:rPr lang="en-US"/>
              <a:pPr>
                <a:defRPr/>
              </a:pPr>
              <a:t>‹#›</a:t>
            </a:fld>
            <a:endParaRPr lang="en-US"/>
          </a:p>
        </p:txBody>
      </p:sp>
    </p:spTree>
    <p:extLst>
      <p:ext uri="{BB962C8B-B14F-4D97-AF65-F5344CB8AC3E}">
        <p14:creationId xmlns:p14="http://schemas.microsoft.com/office/powerpoint/2010/main" val="343580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20663E-3B9F-442D-B20A-44ED90FF5A78}" type="slidenum">
              <a:rPr lang="en-US"/>
              <a:pPr>
                <a:defRPr/>
              </a:pPr>
              <a:t>‹#›</a:t>
            </a:fld>
            <a:endParaRPr lang="en-US"/>
          </a:p>
        </p:txBody>
      </p:sp>
    </p:spTree>
    <p:extLst>
      <p:ext uri="{BB962C8B-B14F-4D97-AF65-F5344CB8AC3E}">
        <p14:creationId xmlns:p14="http://schemas.microsoft.com/office/powerpoint/2010/main" val="1036827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D58D52B8-68BB-41CA-B03A-FA5A2E173643}" type="slidenum">
              <a:rPr lang="en-US"/>
              <a:pPr>
                <a:defRPr/>
              </a:pPr>
              <a:t>‹#›</a:t>
            </a:fld>
            <a:endParaRPr lang="en-US"/>
          </a:p>
        </p:txBody>
      </p:sp>
    </p:spTree>
    <p:extLst>
      <p:ext uri="{BB962C8B-B14F-4D97-AF65-F5344CB8AC3E}">
        <p14:creationId xmlns:p14="http://schemas.microsoft.com/office/powerpoint/2010/main" val="2016032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DD963729-6400-45D7-B8F8-F6AFFD09B0D7}" type="slidenum">
              <a:rPr lang="en-US"/>
              <a:pPr>
                <a:defRPr/>
              </a:pPr>
              <a:t>‹#›</a:t>
            </a:fld>
            <a:endParaRPr lang="en-US"/>
          </a:p>
        </p:txBody>
      </p:sp>
    </p:spTree>
    <p:extLst>
      <p:ext uri="{BB962C8B-B14F-4D97-AF65-F5344CB8AC3E}">
        <p14:creationId xmlns:p14="http://schemas.microsoft.com/office/powerpoint/2010/main" val="1543654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A8B0C1C7-C8B0-4A21-9358-375B93AC0199}" type="slidenum">
              <a:rPr lang="en-US"/>
              <a:pPr>
                <a:defRPr/>
              </a:pPr>
              <a:t>‹#›</a:t>
            </a:fld>
            <a:endParaRPr lang="en-US"/>
          </a:p>
        </p:txBody>
      </p:sp>
    </p:spTree>
    <p:extLst>
      <p:ext uri="{BB962C8B-B14F-4D97-AF65-F5344CB8AC3E}">
        <p14:creationId xmlns:p14="http://schemas.microsoft.com/office/powerpoint/2010/main" val="53226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A8C95A73-53B8-4F25-96FA-F020A896F116}" type="slidenum">
              <a:rPr lang="en-US"/>
              <a:pPr>
                <a:defRPr/>
              </a:pPr>
              <a:t>‹#›</a:t>
            </a:fld>
            <a:endParaRPr lang="en-US"/>
          </a:p>
        </p:txBody>
      </p:sp>
    </p:spTree>
    <p:extLst>
      <p:ext uri="{BB962C8B-B14F-4D97-AF65-F5344CB8AC3E}">
        <p14:creationId xmlns:p14="http://schemas.microsoft.com/office/powerpoint/2010/main" val="2830555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A1E59BC8-5B3B-4EE6-9376-3055E4FC3A1A}" type="slidenum">
              <a:rPr lang="en-US"/>
              <a:pPr>
                <a:defRPr/>
              </a:pPr>
              <a:t>‹#›</a:t>
            </a:fld>
            <a:endParaRPr lang="en-US"/>
          </a:p>
        </p:txBody>
      </p:sp>
    </p:spTree>
    <p:extLst>
      <p:ext uri="{BB962C8B-B14F-4D97-AF65-F5344CB8AC3E}">
        <p14:creationId xmlns:p14="http://schemas.microsoft.com/office/powerpoint/2010/main" val="3180285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136E6E00-93D1-48B3-A0A3-2134A132F315}" type="slidenum">
              <a:rPr lang="en-US"/>
              <a:pPr>
                <a:defRPr/>
              </a:pPr>
              <a:t>‹#›</a:t>
            </a:fld>
            <a:endParaRPr lang="en-US"/>
          </a:p>
        </p:txBody>
      </p:sp>
    </p:spTree>
    <p:extLst>
      <p:ext uri="{BB962C8B-B14F-4D97-AF65-F5344CB8AC3E}">
        <p14:creationId xmlns:p14="http://schemas.microsoft.com/office/powerpoint/2010/main" val="112755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5AA79D6F-17A6-4730-A4D9-4369AFCFE2A5}" type="slidenum">
              <a:rPr lang="en-US"/>
              <a:pPr>
                <a:defRPr/>
              </a:pPr>
              <a:t>‹#›</a:t>
            </a:fld>
            <a:endParaRPr lang="en-US"/>
          </a:p>
        </p:txBody>
      </p:sp>
    </p:spTree>
    <p:extLst>
      <p:ext uri="{BB962C8B-B14F-4D97-AF65-F5344CB8AC3E}">
        <p14:creationId xmlns:p14="http://schemas.microsoft.com/office/powerpoint/2010/main" val="2306042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C69A58B-0A19-43C5-AE2B-4F31EEA72285}" type="slidenum">
              <a:rPr lang="en-US"/>
              <a:pPr>
                <a:defRPr/>
              </a:pPr>
              <a:t>‹#›</a:t>
            </a:fld>
            <a:endParaRPr lang="en-US"/>
          </a:p>
        </p:txBody>
      </p:sp>
    </p:spTree>
    <p:extLst>
      <p:ext uri="{BB962C8B-B14F-4D97-AF65-F5344CB8AC3E}">
        <p14:creationId xmlns:p14="http://schemas.microsoft.com/office/powerpoint/2010/main" val="3151623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DAA057BD-7B5B-408C-AAF8-C64FF02D8589}" type="slidenum">
              <a:rPr lang="en-US"/>
              <a:pPr>
                <a:defRPr/>
              </a:pPr>
              <a:t>‹#›</a:t>
            </a:fld>
            <a:endParaRPr lang="en-US"/>
          </a:p>
        </p:txBody>
      </p:sp>
    </p:spTree>
    <p:extLst>
      <p:ext uri="{BB962C8B-B14F-4D97-AF65-F5344CB8AC3E}">
        <p14:creationId xmlns:p14="http://schemas.microsoft.com/office/powerpoint/2010/main" val="2281875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D3965B7-4576-48D2-9522-592D479AF25C}" type="slidenum">
              <a:rPr lang="en-US"/>
              <a:pPr>
                <a:defRPr/>
              </a:pPr>
              <a:t>‹#›</a:t>
            </a:fld>
            <a:endParaRPr lang="en-US"/>
          </a:p>
        </p:txBody>
      </p:sp>
    </p:spTree>
    <p:extLst>
      <p:ext uri="{BB962C8B-B14F-4D97-AF65-F5344CB8AC3E}">
        <p14:creationId xmlns:p14="http://schemas.microsoft.com/office/powerpoint/2010/main" val="112233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B2C85A-D3A9-4940-A84C-D612B6EB2D5E}" type="slidenum">
              <a:rPr lang="en-US"/>
              <a:pPr>
                <a:defRPr/>
              </a:pPr>
              <a:t>‹#›</a:t>
            </a:fld>
            <a:endParaRPr lang="en-US"/>
          </a:p>
        </p:txBody>
      </p:sp>
    </p:spTree>
    <p:extLst>
      <p:ext uri="{BB962C8B-B14F-4D97-AF65-F5344CB8AC3E}">
        <p14:creationId xmlns:p14="http://schemas.microsoft.com/office/powerpoint/2010/main" val="2976008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9DDCD1BA-3B64-4A94-A708-7231BE829FD0}" type="slidenum">
              <a:rPr lang="en-US"/>
              <a:pPr>
                <a:defRPr/>
              </a:pPr>
              <a:t>‹#›</a:t>
            </a:fld>
            <a:endParaRPr lang="en-US"/>
          </a:p>
        </p:txBody>
      </p:sp>
    </p:spTree>
    <p:extLst>
      <p:ext uri="{BB962C8B-B14F-4D97-AF65-F5344CB8AC3E}">
        <p14:creationId xmlns:p14="http://schemas.microsoft.com/office/powerpoint/2010/main" val="257435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3EA25D06-F7FC-4C31-8129-08DE40B129DE}" type="slidenum">
              <a:rPr lang="en-US"/>
              <a:pPr>
                <a:defRPr/>
              </a:pPr>
              <a:t>‹#›</a:t>
            </a:fld>
            <a:endParaRPr lang="en-US"/>
          </a:p>
        </p:txBody>
      </p:sp>
    </p:spTree>
    <p:extLst>
      <p:ext uri="{BB962C8B-B14F-4D97-AF65-F5344CB8AC3E}">
        <p14:creationId xmlns:p14="http://schemas.microsoft.com/office/powerpoint/2010/main" val="3377556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02AD7DF0-103E-405A-A2AE-FC354DF605FB}" type="slidenum">
              <a:rPr lang="en-US"/>
              <a:pPr>
                <a:defRPr/>
              </a:pPr>
              <a:t>‹#›</a:t>
            </a:fld>
            <a:endParaRPr lang="en-US"/>
          </a:p>
        </p:txBody>
      </p:sp>
    </p:spTree>
    <p:extLst>
      <p:ext uri="{BB962C8B-B14F-4D97-AF65-F5344CB8AC3E}">
        <p14:creationId xmlns:p14="http://schemas.microsoft.com/office/powerpoint/2010/main" val="64393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A9B08A6-BD93-482A-831A-B32995F0C1CC}" type="slidenum">
              <a:rPr lang="en-US"/>
              <a:pPr>
                <a:defRPr/>
              </a:pPr>
              <a:t>‹#›</a:t>
            </a:fld>
            <a:endParaRPr lang="en-US"/>
          </a:p>
        </p:txBody>
      </p:sp>
    </p:spTree>
    <p:extLst>
      <p:ext uri="{BB962C8B-B14F-4D97-AF65-F5344CB8AC3E}">
        <p14:creationId xmlns:p14="http://schemas.microsoft.com/office/powerpoint/2010/main" val="2888257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88987653-EAA3-4ED8-A8EC-2C5A8B6919AD}" type="slidenum">
              <a:rPr lang="en-US"/>
              <a:pPr>
                <a:defRPr/>
              </a:pPr>
              <a:t>‹#›</a:t>
            </a:fld>
            <a:endParaRPr lang="en-US"/>
          </a:p>
        </p:txBody>
      </p:sp>
    </p:spTree>
    <p:extLst>
      <p:ext uri="{BB962C8B-B14F-4D97-AF65-F5344CB8AC3E}">
        <p14:creationId xmlns:p14="http://schemas.microsoft.com/office/powerpoint/2010/main" val="2829965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538ED4E-F8D6-4E1C-A4A7-D5F6B17DFEF1}" type="slidenum">
              <a:rPr lang="en-US"/>
              <a:pPr>
                <a:defRPr/>
              </a:pPr>
              <a:t>‹#›</a:t>
            </a:fld>
            <a:endParaRPr lang="en-US"/>
          </a:p>
        </p:txBody>
      </p:sp>
    </p:spTree>
    <p:extLst>
      <p:ext uri="{BB962C8B-B14F-4D97-AF65-F5344CB8AC3E}">
        <p14:creationId xmlns:p14="http://schemas.microsoft.com/office/powerpoint/2010/main" val="4154573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D3BFCFD0-F0F5-4398-AD1B-3EA7BBA825DE}" type="slidenum">
              <a:rPr lang="en-US"/>
              <a:pPr>
                <a:defRPr/>
              </a:pPr>
              <a:t>‹#›</a:t>
            </a:fld>
            <a:endParaRPr lang="en-US"/>
          </a:p>
        </p:txBody>
      </p:sp>
    </p:spTree>
    <p:extLst>
      <p:ext uri="{BB962C8B-B14F-4D97-AF65-F5344CB8AC3E}">
        <p14:creationId xmlns:p14="http://schemas.microsoft.com/office/powerpoint/2010/main" val="2306665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CDE92FB-D71E-408A-A198-73D2CBBC0508}" type="slidenum">
              <a:rPr lang="en-US"/>
              <a:pPr>
                <a:defRPr/>
              </a:pPr>
              <a:t>‹#›</a:t>
            </a:fld>
            <a:endParaRPr lang="en-US"/>
          </a:p>
        </p:txBody>
      </p:sp>
    </p:spTree>
    <p:extLst>
      <p:ext uri="{BB962C8B-B14F-4D97-AF65-F5344CB8AC3E}">
        <p14:creationId xmlns:p14="http://schemas.microsoft.com/office/powerpoint/2010/main" val="1860688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E0D551B-B5B3-4248-8E8A-A7DF200A59DC}" type="slidenum">
              <a:rPr lang="en-US"/>
              <a:pPr>
                <a:defRPr/>
              </a:pPr>
              <a:t>‹#›</a:t>
            </a:fld>
            <a:endParaRPr lang="en-US"/>
          </a:p>
        </p:txBody>
      </p:sp>
    </p:spTree>
    <p:extLst>
      <p:ext uri="{BB962C8B-B14F-4D97-AF65-F5344CB8AC3E}">
        <p14:creationId xmlns:p14="http://schemas.microsoft.com/office/powerpoint/2010/main" val="1404876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77B5040-D184-49E6-8CAB-C633103FD79B}" type="slidenum">
              <a:rPr lang="en-US"/>
              <a:pPr>
                <a:defRPr/>
              </a:pPr>
              <a:t>‹#›</a:t>
            </a:fld>
            <a:endParaRPr lang="en-US"/>
          </a:p>
        </p:txBody>
      </p:sp>
    </p:spTree>
    <p:extLst>
      <p:ext uri="{BB962C8B-B14F-4D97-AF65-F5344CB8AC3E}">
        <p14:creationId xmlns:p14="http://schemas.microsoft.com/office/powerpoint/2010/main" val="261927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09DD8A-8CA7-4042-B453-46CD7B71FAD2}" type="slidenum">
              <a:rPr lang="en-US"/>
              <a:pPr>
                <a:defRPr/>
              </a:pPr>
              <a:t>‹#›</a:t>
            </a:fld>
            <a:endParaRPr lang="en-US"/>
          </a:p>
        </p:txBody>
      </p:sp>
    </p:spTree>
    <p:extLst>
      <p:ext uri="{BB962C8B-B14F-4D97-AF65-F5344CB8AC3E}">
        <p14:creationId xmlns:p14="http://schemas.microsoft.com/office/powerpoint/2010/main" val="2037632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ACE67096-F981-45E2-9101-BD2F3FB34E8A}" type="slidenum">
              <a:rPr lang="en-US"/>
              <a:pPr>
                <a:defRPr/>
              </a:pPr>
              <a:t>‹#›</a:t>
            </a:fld>
            <a:endParaRPr lang="en-US"/>
          </a:p>
        </p:txBody>
      </p:sp>
    </p:spTree>
    <p:extLst>
      <p:ext uri="{BB962C8B-B14F-4D97-AF65-F5344CB8AC3E}">
        <p14:creationId xmlns:p14="http://schemas.microsoft.com/office/powerpoint/2010/main" val="2461521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798DF53-56BD-4687-A8BE-531D46A2AB82}" type="slidenum">
              <a:rPr lang="en-US"/>
              <a:pPr>
                <a:defRPr/>
              </a:pPr>
              <a:t>‹#›</a:t>
            </a:fld>
            <a:endParaRPr lang="en-US"/>
          </a:p>
        </p:txBody>
      </p:sp>
    </p:spTree>
    <p:extLst>
      <p:ext uri="{BB962C8B-B14F-4D97-AF65-F5344CB8AC3E}">
        <p14:creationId xmlns:p14="http://schemas.microsoft.com/office/powerpoint/2010/main" val="3789407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87FE7C4-4F67-41DF-B7DC-F015C5F184B1}" type="slidenum">
              <a:rPr lang="en-US"/>
              <a:pPr>
                <a:defRPr/>
              </a:pPr>
              <a:t>‹#›</a:t>
            </a:fld>
            <a:endParaRPr lang="en-US"/>
          </a:p>
        </p:txBody>
      </p:sp>
    </p:spTree>
    <p:extLst>
      <p:ext uri="{BB962C8B-B14F-4D97-AF65-F5344CB8AC3E}">
        <p14:creationId xmlns:p14="http://schemas.microsoft.com/office/powerpoint/2010/main" val="1961092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0F341FC-DA7E-462C-BDD8-C6E82BA704B5}" type="slidenum">
              <a:rPr lang="en-US"/>
              <a:pPr>
                <a:defRPr/>
              </a:pPr>
              <a:t>‹#›</a:t>
            </a:fld>
            <a:endParaRPr lang="en-US"/>
          </a:p>
        </p:txBody>
      </p:sp>
    </p:spTree>
    <p:extLst>
      <p:ext uri="{BB962C8B-B14F-4D97-AF65-F5344CB8AC3E}">
        <p14:creationId xmlns:p14="http://schemas.microsoft.com/office/powerpoint/2010/main" val="3468744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937A687-AA06-4F53-9F4F-BDD5671FE1FD}" type="slidenum">
              <a:rPr lang="en-US"/>
              <a:pPr>
                <a:defRPr/>
              </a:pPr>
              <a:t>‹#›</a:t>
            </a:fld>
            <a:endParaRPr lang="en-US"/>
          </a:p>
        </p:txBody>
      </p:sp>
    </p:spTree>
    <p:extLst>
      <p:ext uri="{BB962C8B-B14F-4D97-AF65-F5344CB8AC3E}">
        <p14:creationId xmlns:p14="http://schemas.microsoft.com/office/powerpoint/2010/main" val="3674952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1354893-6C0C-42EF-8631-AD4A3EA0D0FC}" type="slidenum">
              <a:rPr lang="en-US"/>
              <a:pPr>
                <a:defRPr/>
              </a:pPr>
              <a:t>‹#›</a:t>
            </a:fld>
            <a:endParaRPr lang="en-US"/>
          </a:p>
        </p:txBody>
      </p:sp>
    </p:spTree>
    <p:extLst>
      <p:ext uri="{BB962C8B-B14F-4D97-AF65-F5344CB8AC3E}">
        <p14:creationId xmlns:p14="http://schemas.microsoft.com/office/powerpoint/2010/main" val="4171397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90EA9BA-9896-4F73-A657-86093F6D1070}" type="slidenum">
              <a:rPr lang="en-US"/>
              <a:pPr>
                <a:defRPr/>
              </a:pPr>
              <a:t>‹#›</a:t>
            </a:fld>
            <a:endParaRPr lang="en-US"/>
          </a:p>
        </p:txBody>
      </p:sp>
    </p:spTree>
    <p:extLst>
      <p:ext uri="{BB962C8B-B14F-4D97-AF65-F5344CB8AC3E}">
        <p14:creationId xmlns:p14="http://schemas.microsoft.com/office/powerpoint/2010/main" val="3777587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a:xfrm>
            <a:off x="685800" y="6289675"/>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89675"/>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89675"/>
            <a:ext cx="1905000" cy="457200"/>
          </a:xfrm>
        </p:spPr>
        <p:txBody>
          <a:bodyPr/>
          <a:lstStyle>
            <a:lvl1pPr>
              <a:defRPr smtClean="0"/>
            </a:lvl1pPr>
          </a:lstStyle>
          <a:p>
            <a:pPr>
              <a:defRPr/>
            </a:pPr>
            <a:fld id="{5E7D9BE7-8303-4583-ACC4-F64C40D82565}" type="slidenum">
              <a:rPr lang="en-US"/>
              <a:pPr>
                <a:defRPr/>
              </a:pPr>
              <a:t>‹#›</a:t>
            </a:fld>
            <a:endParaRPr lang="en-US"/>
          </a:p>
        </p:txBody>
      </p:sp>
    </p:spTree>
    <p:extLst>
      <p:ext uri="{BB962C8B-B14F-4D97-AF65-F5344CB8AC3E}">
        <p14:creationId xmlns:p14="http://schemas.microsoft.com/office/powerpoint/2010/main" val="2815916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sz="2400">
                <a:latin typeface="Times New Roman" pitchFamily="18"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lIns="92075" tIns="46038" rIns="92075" bIns="46038" anchor="ctr"/>
            <a:lstStyle/>
            <a:p>
              <a:pPr eaLnBrk="0" hangingPunct="0">
                <a:spcBef>
                  <a:spcPct val="50000"/>
                </a:spcBef>
                <a:defRPr/>
              </a:pPr>
              <a:endParaRPr lang="en-US" sz="2400">
                <a:latin typeface="Times New Roman" pitchFamily="18"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4502"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4503" name="Rectangle 7"/>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r>
              <a:rPr lang="en-US"/>
              <a:t>Click to edit Master subtitle style</a:t>
            </a:r>
          </a:p>
        </p:txBody>
      </p:sp>
      <p:sp>
        <p:nvSpPr>
          <p:cNvPr id="8" name="Rectangle 8"/>
          <p:cNvSpPr>
            <a:spLocks noGrp="1" noChangeArrowheads="1"/>
          </p:cNvSpPr>
          <p:nvPr>
            <p:ph type="dt" sz="quarter" idx="10"/>
          </p:nvPr>
        </p:nvSpPr>
        <p:spPr/>
        <p:txBody>
          <a:bodyPr/>
          <a:lstStyle>
            <a:lvl1pPr>
              <a:defRPr/>
            </a:lvl1pPr>
          </a:lstStyle>
          <a:p>
            <a:pPr>
              <a:defRPr/>
            </a:pPr>
            <a:endParaRPr lang="en-US"/>
          </a:p>
        </p:txBody>
      </p:sp>
      <p:sp>
        <p:nvSpPr>
          <p:cNvPr id="9" name="Rectangle 9"/>
          <p:cNvSpPr>
            <a:spLocks noGrp="1" noChangeArrowheads="1"/>
          </p:cNvSpPr>
          <p:nvPr>
            <p:ph type="ftr" sz="quarter" idx="11"/>
          </p:nvPr>
        </p:nvSpPr>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61670D78-2311-49AB-B72E-B29CDAB7B36C}" type="slidenum">
              <a:rPr lang="en-US"/>
              <a:pPr>
                <a:defRPr/>
              </a:pPr>
              <a:t>‹#›</a:t>
            </a:fld>
            <a:endParaRPr lang="en-US"/>
          </a:p>
        </p:txBody>
      </p:sp>
    </p:spTree>
    <p:extLst>
      <p:ext uri="{BB962C8B-B14F-4D97-AF65-F5344CB8AC3E}">
        <p14:creationId xmlns:p14="http://schemas.microsoft.com/office/powerpoint/2010/main" val="4216650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1D7FEFD6-6211-4851-BB30-C1EBE94097A9}" type="slidenum">
              <a:rPr lang="zh-CN" altLang="en-US"/>
              <a:pPr/>
              <a:t>‹#›</a:t>
            </a:fld>
            <a:endParaRPr lang="en-US" altLang="zh-CN"/>
          </a:p>
        </p:txBody>
      </p:sp>
    </p:spTree>
    <p:extLst>
      <p:ext uri="{BB962C8B-B14F-4D97-AF65-F5344CB8AC3E}">
        <p14:creationId xmlns:p14="http://schemas.microsoft.com/office/powerpoint/2010/main" val="30350022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B54460-9A0F-4613-B9A8-568C465C3C3A}" type="slidenum">
              <a:rPr lang="en-US"/>
              <a:pPr>
                <a:defRPr/>
              </a:pPr>
              <a:t>‹#›</a:t>
            </a:fld>
            <a:endParaRPr lang="en-US"/>
          </a:p>
        </p:txBody>
      </p:sp>
    </p:spTree>
    <p:extLst>
      <p:ext uri="{BB962C8B-B14F-4D97-AF65-F5344CB8AC3E}">
        <p14:creationId xmlns:p14="http://schemas.microsoft.com/office/powerpoint/2010/main" val="2051890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FE25436E-CB4F-41F9-AC22-3AEFFB3CBF5E}" type="slidenum">
              <a:rPr lang="zh-CN" altLang="en-US"/>
              <a:pPr/>
              <a:t>‹#›</a:t>
            </a:fld>
            <a:endParaRPr lang="en-US" altLang="zh-CN"/>
          </a:p>
        </p:txBody>
      </p:sp>
    </p:spTree>
    <p:extLst>
      <p:ext uri="{BB962C8B-B14F-4D97-AF65-F5344CB8AC3E}">
        <p14:creationId xmlns:p14="http://schemas.microsoft.com/office/powerpoint/2010/main" val="93944734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B82EA593-9601-4635-808F-2F9998788DEF}" type="slidenum">
              <a:rPr lang="zh-CN" altLang="en-US"/>
              <a:pPr/>
              <a:t>‹#›</a:t>
            </a:fld>
            <a:endParaRPr lang="en-US" altLang="zh-CN"/>
          </a:p>
        </p:txBody>
      </p:sp>
    </p:spTree>
    <p:extLst>
      <p:ext uri="{BB962C8B-B14F-4D97-AF65-F5344CB8AC3E}">
        <p14:creationId xmlns:p14="http://schemas.microsoft.com/office/powerpoint/2010/main" val="1264286010"/>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fld id="{FC88776E-31A3-4574-B2A9-96C909C4A9CA}" type="slidenum">
              <a:rPr lang="zh-CN" altLang="en-US"/>
              <a:pPr/>
              <a:t>‹#›</a:t>
            </a:fld>
            <a:endParaRPr lang="en-US" altLang="zh-CN"/>
          </a:p>
        </p:txBody>
      </p:sp>
    </p:spTree>
    <p:extLst>
      <p:ext uri="{BB962C8B-B14F-4D97-AF65-F5344CB8AC3E}">
        <p14:creationId xmlns:p14="http://schemas.microsoft.com/office/powerpoint/2010/main" val="1094194473"/>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fld id="{F6EA45B6-5119-4ACE-BD79-B29230226F57}" type="slidenum">
              <a:rPr lang="zh-CN" altLang="en-US"/>
              <a:pPr/>
              <a:t>‹#›</a:t>
            </a:fld>
            <a:endParaRPr lang="en-US" altLang="zh-CN"/>
          </a:p>
        </p:txBody>
      </p:sp>
    </p:spTree>
    <p:extLst>
      <p:ext uri="{BB962C8B-B14F-4D97-AF65-F5344CB8AC3E}">
        <p14:creationId xmlns:p14="http://schemas.microsoft.com/office/powerpoint/2010/main" val="866347066"/>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fld id="{82D298FB-76E5-4D37-ABBA-5750DE11C75F}" type="slidenum">
              <a:rPr lang="zh-CN" altLang="en-US"/>
              <a:pPr/>
              <a:t>‹#›</a:t>
            </a:fld>
            <a:endParaRPr lang="en-US" altLang="zh-CN"/>
          </a:p>
        </p:txBody>
      </p:sp>
    </p:spTree>
    <p:extLst>
      <p:ext uri="{BB962C8B-B14F-4D97-AF65-F5344CB8AC3E}">
        <p14:creationId xmlns:p14="http://schemas.microsoft.com/office/powerpoint/2010/main" val="3622540638"/>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fld id="{196BD4A3-94CA-4555-B620-A72D7BD339C8}" type="slidenum">
              <a:rPr lang="zh-CN" altLang="en-US"/>
              <a:pPr/>
              <a:t>‹#›</a:t>
            </a:fld>
            <a:endParaRPr lang="en-US" altLang="zh-CN"/>
          </a:p>
        </p:txBody>
      </p:sp>
    </p:spTree>
    <p:extLst>
      <p:ext uri="{BB962C8B-B14F-4D97-AF65-F5344CB8AC3E}">
        <p14:creationId xmlns:p14="http://schemas.microsoft.com/office/powerpoint/2010/main" val="1873789782"/>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fld id="{4B027CB9-79B1-4E1A-BAFD-309345A4D351}" type="slidenum">
              <a:rPr lang="zh-CN" altLang="en-US"/>
              <a:pPr/>
              <a:t>‹#›</a:t>
            </a:fld>
            <a:endParaRPr lang="en-US" altLang="zh-CN"/>
          </a:p>
        </p:txBody>
      </p:sp>
    </p:spTree>
    <p:extLst>
      <p:ext uri="{BB962C8B-B14F-4D97-AF65-F5344CB8AC3E}">
        <p14:creationId xmlns:p14="http://schemas.microsoft.com/office/powerpoint/2010/main" val="3344714611"/>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fld id="{45EE9836-3F65-44FD-A715-6CDACC521AB9}" type="slidenum">
              <a:rPr lang="zh-CN" altLang="en-US"/>
              <a:pPr/>
              <a:t>‹#›</a:t>
            </a:fld>
            <a:endParaRPr lang="en-US" altLang="zh-CN"/>
          </a:p>
        </p:txBody>
      </p:sp>
    </p:spTree>
    <p:extLst>
      <p:ext uri="{BB962C8B-B14F-4D97-AF65-F5344CB8AC3E}">
        <p14:creationId xmlns:p14="http://schemas.microsoft.com/office/powerpoint/2010/main" val="3504391743"/>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3ED25737-FCBD-4D90-9378-69327EB6C864}" type="slidenum">
              <a:rPr lang="zh-CN" altLang="en-US"/>
              <a:pPr/>
              <a:t>‹#›</a:t>
            </a:fld>
            <a:endParaRPr lang="en-US" altLang="zh-CN"/>
          </a:p>
        </p:txBody>
      </p:sp>
    </p:spTree>
    <p:extLst>
      <p:ext uri="{BB962C8B-B14F-4D97-AF65-F5344CB8AC3E}">
        <p14:creationId xmlns:p14="http://schemas.microsoft.com/office/powerpoint/2010/main" val="392413487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fld id="{3500B343-27E0-4B92-AECF-1D377C758FAE}" type="slidenum">
              <a:rPr lang="zh-CN" altLang="en-US"/>
              <a:pPr/>
              <a:t>‹#›</a:t>
            </a:fld>
            <a:endParaRPr lang="en-US" altLang="zh-CN"/>
          </a:p>
        </p:txBody>
      </p:sp>
    </p:spTree>
    <p:extLst>
      <p:ext uri="{BB962C8B-B14F-4D97-AF65-F5344CB8AC3E}">
        <p14:creationId xmlns:p14="http://schemas.microsoft.com/office/powerpoint/2010/main" val="274714024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CF4939-979B-4EDA-97D8-A1DD69BB28DD}" type="slidenum">
              <a:rPr lang="en-US"/>
              <a:pPr>
                <a:defRPr/>
              </a:pPr>
              <a:t>‹#›</a:t>
            </a:fld>
            <a:endParaRPr lang="en-US"/>
          </a:p>
        </p:txBody>
      </p:sp>
    </p:spTree>
    <p:extLst>
      <p:ext uri="{BB962C8B-B14F-4D97-AF65-F5344CB8AC3E}">
        <p14:creationId xmlns:p14="http://schemas.microsoft.com/office/powerpoint/2010/main" val="345897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fld id="{2B5444B6-0014-4FD0-AE19-100AD103A0B3}" type="slidenum">
              <a:rPr lang="zh-CN" altLang="en-US"/>
              <a:pPr/>
              <a:t>‹#›</a:t>
            </a:fld>
            <a:endParaRPr lang="en-US" altLang="zh-CN"/>
          </a:p>
        </p:txBody>
      </p:sp>
    </p:spTree>
    <p:extLst>
      <p:ext uri="{BB962C8B-B14F-4D97-AF65-F5344CB8AC3E}">
        <p14:creationId xmlns:p14="http://schemas.microsoft.com/office/powerpoint/2010/main" val="1363254306"/>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zh-CN" altLang="en-US" sz="1800">
                <a:solidFill>
                  <a:srgbClr val="003300"/>
                </a:solidFill>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zh-CN" altLang="en-US" sz="1800">
                <a:solidFill>
                  <a:srgbClr val="003300"/>
                </a:solidFill>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3300"/>
                </a:solidFill>
                <a:ea typeface="ＭＳ Ｐゴシック" pitchFamily="34" charset="-128"/>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zh-CN" altLang="en-US" sz="1800">
                <a:solidFill>
                  <a:srgbClr val="003300"/>
                </a:solidFill>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3300"/>
                </a:solidFill>
                <a:ea typeface="ＭＳ Ｐゴシック" pitchFamily="34" charset="-128"/>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zh-CN" altLang="en-US" sz="1800">
                <a:solidFill>
                  <a:srgbClr val="003300"/>
                </a:solidFill>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lvl1pPr>
          </a:lstStyle>
          <a:p>
            <a:endParaRPr lang="en-US" alt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13" name="Rectangle 1037"/>
          <p:cNvSpPr>
            <a:spLocks noGrp="1" noChangeArrowheads="1"/>
          </p:cNvSpPr>
          <p:nvPr>
            <p:ph type="sldNum" sz="quarter" idx="12"/>
          </p:nvPr>
        </p:nvSpPr>
        <p:spPr>
          <a:xfrm>
            <a:off x="6553200" y="6248400"/>
            <a:ext cx="1905000" cy="457200"/>
          </a:xfrm>
        </p:spPr>
        <p:txBody>
          <a:bodyPr/>
          <a:lstStyle>
            <a:lvl1pPr eaLnBrk="1" hangingPunct="1">
              <a:defRPr>
                <a:latin typeface="Arial" pitchFamily="34" charset="0"/>
              </a:defRPr>
            </a:lvl1pPr>
          </a:lstStyle>
          <a:p>
            <a:fld id="{238661AC-359E-43B0-A533-50DC1C1AE371}" type="slidenum">
              <a:rPr lang="zh-CN" altLang="en-US"/>
              <a:pPr/>
              <a:t>‹#›</a:t>
            </a:fld>
            <a:endParaRPr lang="en-US" altLang="zh-CN"/>
          </a:p>
        </p:txBody>
      </p:sp>
    </p:spTree>
    <p:extLst>
      <p:ext uri="{BB962C8B-B14F-4D97-AF65-F5344CB8AC3E}">
        <p14:creationId xmlns:p14="http://schemas.microsoft.com/office/powerpoint/2010/main" val="33889629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endParaRPr lang="en-US" altLang="en-US"/>
          </a:p>
        </p:txBody>
      </p:sp>
      <p:sp>
        <p:nvSpPr>
          <p:cNvPr id="5" name="Rectangle 11"/>
          <p:cNvSpPr>
            <a:spLocks noGrp="1" noChangeArrowheads="1"/>
          </p:cNvSpPr>
          <p:nvPr>
            <p:ph type="ftr" sz="quarter" idx="11"/>
          </p:nvPr>
        </p:nvSpPr>
        <p:spPr/>
        <p:txBody>
          <a:bodyPr/>
          <a:lstStyle>
            <a:lvl1pPr>
              <a:defRPr/>
            </a:lvl1pPr>
          </a:lstStyle>
          <a:p>
            <a:endParaRPr lang="en-US" altLang="en-US"/>
          </a:p>
        </p:txBody>
      </p:sp>
      <p:sp>
        <p:nvSpPr>
          <p:cNvPr id="6" name="Rectangle 12"/>
          <p:cNvSpPr>
            <a:spLocks noGrp="1" noChangeArrowheads="1"/>
          </p:cNvSpPr>
          <p:nvPr>
            <p:ph type="sldNum" sz="quarter" idx="12"/>
          </p:nvPr>
        </p:nvSpPr>
        <p:spPr/>
        <p:txBody>
          <a:bodyPr/>
          <a:lstStyle>
            <a:lvl1pPr eaLnBrk="1" hangingPunct="1">
              <a:defRPr>
                <a:latin typeface="Arial" pitchFamily="34" charset="0"/>
              </a:defRPr>
            </a:lvl1pPr>
          </a:lstStyle>
          <a:p>
            <a:fld id="{E99A2706-BC38-4F6A-BF8C-811CA8DD9B52}" type="slidenum">
              <a:rPr lang="zh-CN" altLang="en-US"/>
              <a:pPr/>
              <a:t>‹#›</a:t>
            </a:fld>
            <a:endParaRPr lang="en-US" altLang="zh-CN"/>
          </a:p>
        </p:txBody>
      </p:sp>
    </p:spTree>
    <p:extLst>
      <p:ext uri="{BB962C8B-B14F-4D97-AF65-F5344CB8AC3E}">
        <p14:creationId xmlns:p14="http://schemas.microsoft.com/office/powerpoint/2010/main" val="964193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a:defRPr/>
            </a:lvl1pPr>
          </a:lstStyle>
          <a:p>
            <a:endParaRPr lang="en-US" altLang="en-US"/>
          </a:p>
        </p:txBody>
      </p:sp>
      <p:sp>
        <p:nvSpPr>
          <p:cNvPr id="5" name="Rectangle 11"/>
          <p:cNvSpPr>
            <a:spLocks noGrp="1" noChangeArrowheads="1"/>
          </p:cNvSpPr>
          <p:nvPr>
            <p:ph type="ftr" sz="quarter" idx="11"/>
          </p:nvPr>
        </p:nvSpPr>
        <p:spPr/>
        <p:txBody>
          <a:bodyPr/>
          <a:lstStyle>
            <a:lvl1pPr>
              <a:defRPr/>
            </a:lvl1pPr>
          </a:lstStyle>
          <a:p>
            <a:endParaRPr lang="en-US" altLang="en-US"/>
          </a:p>
        </p:txBody>
      </p:sp>
      <p:sp>
        <p:nvSpPr>
          <p:cNvPr id="6" name="Rectangle 12"/>
          <p:cNvSpPr>
            <a:spLocks noGrp="1" noChangeArrowheads="1"/>
          </p:cNvSpPr>
          <p:nvPr>
            <p:ph type="sldNum" sz="quarter" idx="12"/>
          </p:nvPr>
        </p:nvSpPr>
        <p:spPr/>
        <p:txBody>
          <a:bodyPr/>
          <a:lstStyle>
            <a:lvl1pPr eaLnBrk="1" hangingPunct="1">
              <a:defRPr>
                <a:latin typeface="Arial" pitchFamily="34" charset="0"/>
              </a:defRPr>
            </a:lvl1pPr>
          </a:lstStyle>
          <a:p>
            <a:fld id="{E07060B3-3FDB-4BAF-902F-B1EF4042E7A2}" type="slidenum">
              <a:rPr lang="zh-CN" altLang="en-US"/>
              <a:pPr/>
              <a:t>‹#›</a:t>
            </a:fld>
            <a:endParaRPr lang="en-US" altLang="zh-CN"/>
          </a:p>
        </p:txBody>
      </p:sp>
    </p:spTree>
    <p:extLst>
      <p:ext uri="{BB962C8B-B14F-4D97-AF65-F5344CB8AC3E}">
        <p14:creationId xmlns:p14="http://schemas.microsoft.com/office/powerpoint/2010/main" val="3641769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a:defRPr/>
            </a:lvl1pPr>
          </a:lstStyle>
          <a:p>
            <a:endParaRPr lang="en-US" altLang="en-US"/>
          </a:p>
        </p:txBody>
      </p:sp>
      <p:sp>
        <p:nvSpPr>
          <p:cNvPr id="6" name="Rectangle 11"/>
          <p:cNvSpPr>
            <a:spLocks noGrp="1" noChangeArrowheads="1"/>
          </p:cNvSpPr>
          <p:nvPr>
            <p:ph type="ftr" sz="quarter" idx="11"/>
          </p:nvPr>
        </p:nvSpPr>
        <p:spPr/>
        <p:txBody>
          <a:bodyPr/>
          <a:lstStyle>
            <a:lvl1pPr>
              <a:defRPr/>
            </a:lvl1pPr>
          </a:lstStyle>
          <a:p>
            <a:endParaRPr lang="en-US" altLang="en-US"/>
          </a:p>
        </p:txBody>
      </p:sp>
      <p:sp>
        <p:nvSpPr>
          <p:cNvPr id="7" name="Rectangle 12"/>
          <p:cNvSpPr>
            <a:spLocks noGrp="1" noChangeArrowheads="1"/>
          </p:cNvSpPr>
          <p:nvPr>
            <p:ph type="sldNum" sz="quarter" idx="12"/>
          </p:nvPr>
        </p:nvSpPr>
        <p:spPr/>
        <p:txBody>
          <a:bodyPr/>
          <a:lstStyle>
            <a:lvl1pPr eaLnBrk="1" hangingPunct="1">
              <a:defRPr>
                <a:latin typeface="Arial" pitchFamily="34" charset="0"/>
              </a:defRPr>
            </a:lvl1pPr>
          </a:lstStyle>
          <a:p>
            <a:fld id="{10E8AA8C-B1C7-49AD-8A9E-14CCE8962A4C}" type="slidenum">
              <a:rPr lang="zh-CN" altLang="en-US"/>
              <a:pPr/>
              <a:t>‹#›</a:t>
            </a:fld>
            <a:endParaRPr lang="en-US" altLang="zh-CN"/>
          </a:p>
        </p:txBody>
      </p:sp>
    </p:spTree>
    <p:extLst>
      <p:ext uri="{BB962C8B-B14F-4D97-AF65-F5344CB8AC3E}">
        <p14:creationId xmlns:p14="http://schemas.microsoft.com/office/powerpoint/2010/main" val="6998703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a:defRPr/>
            </a:lvl1pPr>
          </a:lstStyle>
          <a:p>
            <a:endParaRPr lang="en-US" altLang="en-US"/>
          </a:p>
        </p:txBody>
      </p:sp>
      <p:sp>
        <p:nvSpPr>
          <p:cNvPr id="8" name="Rectangle 11"/>
          <p:cNvSpPr>
            <a:spLocks noGrp="1" noChangeArrowheads="1"/>
          </p:cNvSpPr>
          <p:nvPr>
            <p:ph type="ftr" sz="quarter" idx="11"/>
          </p:nvPr>
        </p:nvSpPr>
        <p:spPr/>
        <p:txBody>
          <a:bodyPr/>
          <a:lstStyle>
            <a:lvl1pPr>
              <a:defRPr/>
            </a:lvl1pPr>
          </a:lstStyle>
          <a:p>
            <a:endParaRPr lang="en-US" altLang="en-US"/>
          </a:p>
        </p:txBody>
      </p:sp>
      <p:sp>
        <p:nvSpPr>
          <p:cNvPr id="9" name="Rectangle 12"/>
          <p:cNvSpPr>
            <a:spLocks noGrp="1" noChangeArrowheads="1"/>
          </p:cNvSpPr>
          <p:nvPr>
            <p:ph type="sldNum" sz="quarter" idx="12"/>
          </p:nvPr>
        </p:nvSpPr>
        <p:spPr/>
        <p:txBody>
          <a:bodyPr/>
          <a:lstStyle>
            <a:lvl1pPr eaLnBrk="1" hangingPunct="1">
              <a:defRPr>
                <a:latin typeface="Arial" pitchFamily="34" charset="0"/>
              </a:defRPr>
            </a:lvl1pPr>
          </a:lstStyle>
          <a:p>
            <a:fld id="{C306D4CA-DD48-45B1-AB92-1F3368C140D4}" type="slidenum">
              <a:rPr lang="zh-CN" altLang="en-US"/>
              <a:pPr/>
              <a:t>‹#›</a:t>
            </a:fld>
            <a:endParaRPr lang="en-US" altLang="zh-CN"/>
          </a:p>
        </p:txBody>
      </p:sp>
    </p:spTree>
    <p:extLst>
      <p:ext uri="{BB962C8B-B14F-4D97-AF65-F5344CB8AC3E}">
        <p14:creationId xmlns:p14="http://schemas.microsoft.com/office/powerpoint/2010/main" val="2569376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a:defRPr/>
            </a:lvl1pPr>
          </a:lstStyle>
          <a:p>
            <a:endParaRPr lang="en-US" altLang="en-US"/>
          </a:p>
        </p:txBody>
      </p:sp>
      <p:sp>
        <p:nvSpPr>
          <p:cNvPr id="4" name="Rectangle 11"/>
          <p:cNvSpPr>
            <a:spLocks noGrp="1" noChangeArrowheads="1"/>
          </p:cNvSpPr>
          <p:nvPr>
            <p:ph type="ftr" sz="quarter" idx="11"/>
          </p:nvPr>
        </p:nvSpPr>
        <p:spPr/>
        <p:txBody>
          <a:bodyPr/>
          <a:lstStyle>
            <a:lvl1pPr>
              <a:defRPr/>
            </a:lvl1pPr>
          </a:lstStyle>
          <a:p>
            <a:endParaRPr lang="en-US" altLang="en-US"/>
          </a:p>
        </p:txBody>
      </p:sp>
      <p:sp>
        <p:nvSpPr>
          <p:cNvPr id="5" name="Rectangle 12"/>
          <p:cNvSpPr>
            <a:spLocks noGrp="1" noChangeArrowheads="1"/>
          </p:cNvSpPr>
          <p:nvPr>
            <p:ph type="sldNum" sz="quarter" idx="12"/>
          </p:nvPr>
        </p:nvSpPr>
        <p:spPr/>
        <p:txBody>
          <a:bodyPr/>
          <a:lstStyle>
            <a:lvl1pPr eaLnBrk="1" hangingPunct="1">
              <a:defRPr>
                <a:latin typeface="Arial" pitchFamily="34" charset="0"/>
              </a:defRPr>
            </a:lvl1pPr>
          </a:lstStyle>
          <a:p>
            <a:fld id="{F3FB56AE-CDC4-4C8C-89EF-D5885CF47A1C}" type="slidenum">
              <a:rPr lang="zh-CN" altLang="en-US"/>
              <a:pPr/>
              <a:t>‹#›</a:t>
            </a:fld>
            <a:endParaRPr lang="en-US" altLang="zh-CN"/>
          </a:p>
        </p:txBody>
      </p:sp>
    </p:spTree>
    <p:extLst>
      <p:ext uri="{BB962C8B-B14F-4D97-AF65-F5344CB8AC3E}">
        <p14:creationId xmlns:p14="http://schemas.microsoft.com/office/powerpoint/2010/main" val="19217307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endParaRPr lang="en-US" altLang="en-US"/>
          </a:p>
        </p:txBody>
      </p:sp>
      <p:sp>
        <p:nvSpPr>
          <p:cNvPr id="3" name="Rectangle 11"/>
          <p:cNvSpPr>
            <a:spLocks noGrp="1" noChangeArrowheads="1"/>
          </p:cNvSpPr>
          <p:nvPr>
            <p:ph type="ftr" sz="quarter" idx="11"/>
          </p:nvPr>
        </p:nvSpPr>
        <p:spPr/>
        <p:txBody>
          <a:bodyPr/>
          <a:lstStyle>
            <a:lvl1pPr>
              <a:defRPr/>
            </a:lvl1pPr>
          </a:lstStyle>
          <a:p>
            <a:endParaRPr lang="en-US" altLang="en-US"/>
          </a:p>
        </p:txBody>
      </p:sp>
      <p:sp>
        <p:nvSpPr>
          <p:cNvPr id="4" name="Rectangle 12"/>
          <p:cNvSpPr>
            <a:spLocks noGrp="1" noChangeArrowheads="1"/>
          </p:cNvSpPr>
          <p:nvPr>
            <p:ph type="sldNum" sz="quarter" idx="12"/>
          </p:nvPr>
        </p:nvSpPr>
        <p:spPr/>
        <p:txBody>
          <a:bodyPr/>
          <a:lstStyle>
            <a:lvl1pPr eaLnBrk="1" hangingPunct="1">
              <a:defRPr>
                <a:latin typeface="Arial" pitchFamily="34" charset="0"/>
              </a:defRPr>
            </a:lvl1pPr>
          </a:lstStyle>
          <a:p>
            <a:fld id="{4CED3DB9-9D17-4DDF-9A25-98D23D27BE15}" type="slidenum">
              <a:rPr lang="zh-CN" altLang="en-US"/>
              <a:pPr/>
              <a:t>‹#›</a:t>
            </a:fld>
            <a:endParaRPr lang="en-US" altLang="zh-CN"/>
          </a:p>
        </p:txBody>
      </p:sp>
    </p:spTree>
    <p:extLst>
      <p:ext uri="{BB962C8B-B14F-4D97-AF65-F5344CB8AC3E}">
        <p14:creationId xmlns:p14="http://schemas.microsoft.com/office/powerpoint/2010/main" val="26196267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endParaRPr lang="en-US" altLang="en-US"/>
          </a:p>
        </p:txBody>
      </p:sp>
      <p:sp>
        <p:nvSpPr>
          <p:cNvPr id="6" name="Rectangle 11"/>
          <p:cNvSpPr>
            <a:spLocks noGrp="1" noChangeArrowheads="1"/>
          </p:cNvSpPr>
          <p:nvPr>
            <p:ph type="ftr" sz="quarter" idx="11"/>
          </p:nvPr>
        </p:nvSpPr>
        <p:spPr/>
        <p:txBody>
          <a:bodyPr/>
          <a:lstStyle>
            <a:lvl1pPr>
              <a:defRPr/>
            </a:lvl1pPr>
          </a:lstStyle>
          <a:p>
            <a:endParaRPr lang="en-US" altLang="en-US"/>
          </a:p>
        </p:txBody>
      </p:sp>
      <p:sp>
        <p:nvSpPr>
          <p:cNvPr id="7" name="Rectangle 12"/>
          <p:cNvSpPr>
            <a:spLocks noGrp="1" noChangeArrowheads="1"/>
          </p:cNvSpPr>
          <p:nvPr>
            <p:ph type="sldNum" sz="quarter" idx="12"/>
          </p:nvPr>
        </p:nvSpPr>
        <p:spPr/>
        <p:txBody>
          <a:bodyPr/>
          <a:lstStyle>
            <a:lvl1pPr eaLnBrk="1" hangingPunct="1">
              <a:defRPr>
                <a:latin typeface="Arial" pitchFamily="34" charset="0"/>
              </a:defRPr>
            </a:lvl1pPr>
          </a:lstStyle>
          <a:p>
            <a:fld id="{BD07C074-6A5E-427F-8520-01CC5AC292BE}" type="slidenum">
              <a:rPr lang="zh-CN" altLang="en-US"/>
              <a:pPr/>
              <a:t>‹#›</a:t>
            </a:fld>
            <a:endParaRPr lang="en-US" altLang="zh-CN"/>
          </a:p>
        </p:txBody>
      </p:sp>
    </p:spTree>
    <p:extLst>
      <p:ext uri="{BB962C8B-B14F-4D97-AF65-F5344CB8AC3E}">
        <p14:creationId xmlns:p14="http://schemas.microsoft.com/office/powerpoint/2010/main" val="25679528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endParaRPr lang="en-US" altLang="en-US"/>
          </a:p>
        </p:txBody>
      </p:sp>
      <p:sp>
        <p:nvSpPr>
          <p:cNvPr id="6" name="Rectangle 11"/>
          <p:cNvSpPr>
            <a:spLocks noGrp="1" noChangeArrowheads="1"/>
          </p:cNvSpPr>
          <p:nvPr>
            <p:ph type="ftr" sz="quarter" idx="11"/>
          </p:nvPr>
        </p:nvSpPr>
        <p:spPr/>
        <p:txBody>
          <a:bodyPr/>
          <a:lstStyle>
            <a:lvl1pPr>
              <a:defRPr/>
            </a:lvl1pPr>
          </a:lstStyle>
          <a:p>
            <a:endParaRPr lang="en-US" altLang="en-US"/>
          </a:p>
        </p:txBody>
      </p:sp>
      <p:sp>
        <p:nvSpPr>
          <p:cNvPr id="7" name="Rectangle 12"/>
          <p:cNvSpPr>
            <a:spLocks noGrp="1" noChangeArrowheads="1"/>
          </p:cNvSpPr>
          <p:nvPr>
            <p:ph type="sldNum" sz="quarter" idx="12"/>
          </p:nvPr>
        </p:nvSpPr>
        <p:spPr/>
        <p:txBody>
          <a:bodyPr/>
          <a:lstStyle>
            <a:lvl1pPr eaLnBrk="1" hangingPunct="1">
              <a:defRPr>
                <a:latin typeface="Arial" pitchFamily="34" charset="0"/>
              </a:defRPr>
            </a:lvl1pPr>
          </a:lstStyle>
          <a:p>
            <a:fld id="{05AC6368-4BFF-4518-A27F-1D0C7B909BF1}" type="slidenum">
              <a:rPr lang="zh-CN" altLang="en-US"/>
              <a:pPr/>
              <a:t>‹#›</a:t>
            </a:fld>
            <a:endParaRPr lang="en-US" altLang="zh-CN"/>
          </a:p>
        </p:txBody>
      </p:sp>
    </p:spTree>
    <p:extLst>
      <p:ext uri="{BB962C8B-B14F-4D97-AF65-F5344CB8AC3E}">
        <p14:creationId xmlns:p14="http://schemas.microsoft.com/office/powerpoint/2010/main" val="17401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036D71-EDE2-4B16-A5F7-573D915CCCBF}" type="slidenum">
              <a:rPr lang="en-US"/>
              <a:pPr>
                <a:defRPr/>
              </a:pPr>
              <a:t>‹#›</a:t>
            </a:fld>
            <a:endParaRPr lang="en-US"/>
          </a:p>
        </p:txBody>
      </p:sp>
    </p:spTree>
    <p:extLst>
      <p:ext uri="{BB962C8B-B14F-4D97-AF65-F5344CB8AC3E}">
        <p14:creationId xmlns:p14="http://schemas.microsoft.com/office/powerpoint/2010/main" val="1595406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endParaRPr lang="en-US" altLang="en-US"/>
          </a:p>
        </p:txBody>
      </p:sp>
      <p:sp>
        <p:nvSpPr>
          <p:cNvPr id="5" name="Rectangle 11"/>
          <p:cNvSpPr>
            <a:spLocks noGrp="1" noChangeArrowheads="1"/>
          </p:cNvSpPr>
          <p:nvPr>
            <p:ph type="ftr" sz="quarter" idx="11"/>
          </p:nvPr>
        </p:nvSpPr>
        <p:spPr/>
        <p:txBody>
          <a:bodyPr/>
          <a:lstStyle>
            <a:lvl1pPr>
              <a:defRPr/>
            </a:lvl1pPr>
          </a:lstStyle>
          <a:p>
            <a:endParaRPr lang="en-US" altLang="en-US"/>
          </a:p>
        </p:txBody>
      </p:sp>
      <p:sp>
        <p:nvSpPr>
          <p:cNvPr id="6" name="Rectangle 12"/>
          <p:cNvSpPr>
            <a:spLocks noGrp="1" noChangeArrowheads="1"/>
          </p:cNvSpPr>
          <p:nvPr>
            <p:ph type="sldNum" sz="quarter" idx="12"/>
          </p:nvPr>
        </p:nvSpPr>
        <p:spPr/>
        <p:txBody>
          <a:bodyPr/>
          <a:lstStyle>
            <a:lvl1pPr eaLnBrk="1" hangingPunct="1">
              <a:defRPr>
                <a:latin typeface="Arial" pitchFamily="34" charset="0"/>
              </a:defRPr>
            </a:lvl1pPr>
          </a:lstStyle>
          <a:p>
            <a:fld id="{34FB5DAF-86E5-4A7B-AA61-FF6C29B85E2B}" type="slidenum">
              <a:rPr lang="zh-CN" altLang="en-US"/>
              <a:pPr/>
              <a:t>‹#›</a:t>
            </a:fld>
            <a:endParaRPr lang="en-US" altLang="zh-CN"/>
          </a:p>
        </p:txBody>
      </p:sp>
    </p:spTree>
    <p:extLst>
      <p:ext uri="{BB962C8B-B14F-4D97-AF65-F5344CB8AC3E}">
        <p14:creationId xmlns:p14="http://schemas.microsoft.com/office/powerpoint/2010/main" val="3877430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endParaRPr lang="en-US" altLang="en-US"/>
          </a:p>
        </p:txBody>
      </p:sp>
      <p:sp>
        <p:nvSpPr>
          <p:cNvPr id="5" name="Rectangle 11"/>
          <p:cNvSpPr>
            <a:spLocks noGrp="1" noChangeArrowheads="1"/>
          </p:cNvSpPr>
          <p:nvPr>
            <p:ph type="ftr" sz="quarter" idx="11"/>
          </p:nvPr>
        </p:nvSpPr>
        <p:spPr/>
        <p:txBody>
          <a:bodyPr/>
          <a:lstStyle>
            <a:lvl1pPr>
              <a:defRPr/>
            </a:lvl1pPr>
          </a:lstStyle>
          <a:p>
            <a:endParaRPr lang="en-US" altLang="en-US"/>
          </a:p>
        </p:txBody>
      </p:sp>
      <p:sp>
        <p:nvSpPr>
          <p:cNvPr id="6" name="Rectangle 12"/>
          <p:cNvSpPr>
            <a:spLocks noGrp="1" noChangeArrowheads="1"/>
          </p:cNvSpPr>
          <p:nvPr>
            <p:ph type="sldNum" sz="quarter" idx="12"/>
          </p:nvPr>
        </p:nvSpPr>
        <p:spPr/>
        <p:txBody>
          <a:bodyPr/>
          <a:lstStyle>
            <a:lvl1pPr eaLnBrk="1" hangingPunct="1">
              <a:defRPr>
                <a:latin typeface="Arial" pitchFamily="34" charset="0"/>
              </a:defRPr>
            </a:lvl1pPr>
          </a:lstStyle>
          <a:p>
            <a:fld id="{07F1D90D-18F9-4C35-AD00-D93723733239}" type="slidenum">
              <a:rPr lang="zh-CN" altLang="en-US"/>
              <a:pPr/>
              <a:t>‹#›</a:t>
            </a:fld>
            <a:endParaRPr lang="en-US" altLang="zh-CN"/>
          </a:p>
        </p:txBody>
      </p:sp>
    </p:spTree>
    <p:extLst>
      <p:ext uri="{BB962C8B-B14F-4D97-AF65-F5344CB8AC3E}">
        <p14:creationId xmlns:p14="http://schemas.microsoft.com/office/powerpoint/2010/main" val="529648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9B6013-15BD-4BDE-BDF8-8B7E0C2F77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1271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57C9B33-D5ED-4DDF-8AC3-706A98E74B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21959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88492E3-B079-4845-B5DC-383B97E609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46664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4CBC7E0-F31F-40F4-94EA-D18AD01C8A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93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3008928-8739-4F70-BEF7-A53E85778F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81111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533299E-D22E-4CCB-91DA-C4E8964AF5F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23628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C21E235-231C-46F0-8AD5-568DE033F4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2314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09E3A33-43CD-4439-9F19-FD8098ADEE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931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40160C-AC57-4CD4-A6B0-BE72D16753E7}" type="slidenum">
              <a:rPr lang="en-US"/>
              <a:pPr>
                <a:defRPr/>
              </a:pPr>
              <a:t>‹#›</a:t>
            </a:fld>
            <a:endParaRPr lang="en-US"/>
          </a:p>
        </p:txBody>
      </p:sp>
    </p:spTree>
    <p:extLst>
      <p:ext uri="{BB962C8B-B14F-4D97-AF65-F5344CB8AC3E}">
        <p14:creationId xmlns:p14="http://schemas.microsoft.com/office/powerpoint/2010/main" val="2931904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6E792D3-390D-4696-A4C7-1E8ADBACB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769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C179A1-F82C-4380-996F-87EF892386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38116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F89449B-7317-4641-887F-AC3AE12A2F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4738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EFC8BC6-7C08-4D59-AADC-8EAA30EA3D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6692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A11D8754-1C07-4ADE-ACCC-8FEFCCCF7B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30000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72526044-AA29-4BD8-9557-D8A24B389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3487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8233801-7D20-4F6E-964A-CCFFF001E3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949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7054A2E-DCFE-422F-9FEF-20FEE00BA3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18391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7042661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95164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3FE171-C87E-423C-AA5D-621D24066C2D}" type="slidenum">
              <a:rPr lang="en-US"/>
              <a:pPr>
                <a:defRPr/>
              </a:pPr>
              <a:t>‹#›</a:t>
            </a:fld>
            <a:endParaRPr lang="en-US"/>
          </a:p>
        </p:txBody>
      </p:sp>
    </p:spTree>
    <p:extLst>
      <p:ext uri="{BB962C8B-B14F-4D97-AF65-F5344CB8AC3E}">
        <p14:creationId xmlns:p14="http://schemas.microsoft.com/office/powerpoint/2010/main" val="3339087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40988651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9818583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0893751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4050815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939570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698988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4024091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2246407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6215032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9814281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1D169C2-321A-40A5-ACDB-9BBA5AC2B6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691098546"/>
      </p:ext>
    </p:extLst>
  </p:cSld>
  <p:clrMap bg1="dk2" tx1="lt1" bg2="dk1"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a:defRPr/>
            </a:pPr>
            <a:fld id="{A31E5F00-BB11-4A42-9D56-5146592E238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05971008"/>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12700"/>
            <a:ext cx="9156700" cy="6870700"/>
            <a:chOff x="0" y="-8"/>
            <a:chExt cx="5768" cy="4328"/>
          </a:xfrm>
        </p:grpSpPr>
        <p:sp>
          <p:nvSpPr>
            <p:cNvPr id="220163" name="Rectangle 3"/>
            <p:cNvSpPr>
              <a:spLocks noChangeArrowheads="1"/>
            </p:cNvSpPr>
            <p:nvPr/>
          </p:nvSpPr>
          <p:spPr bwMode="auto">
            <a:xfrm>
              <a:off x="0" y="624"/>
              <a:ext cx="5760" cy="3696"/>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220164"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defRPr/>
              </a:pPr>
              <a:endParaRPr lang="en-US"/>
            </a:p>
          </p:txBody>
        </p:sp>
        <p:sp>
          <p:nvSpPr>
            <p:cNvPr id="220165"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66"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67"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pPr>
                <a:defRPr/>
              </a:pPr>
              <a:endParaRPr lang="en-US"/>
            </a:p>
          </p:txBody>
        </p:sp>
        <p:sp>
          <p:nvSpPr>
            <p:cNvPr id="220168"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69"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0"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1"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2"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3"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4"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5"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6"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7"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8"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79"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80"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sp>
          <p:nvSpPr>
            <p:cNvPr id="220181"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a:p>
          </p:txBody>
        </p:sp>
        <p:pic>
          <p:nvPicPr>
            <p:cNvPr id="6171"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14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0185"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8" charset="0"/>
              </a:defRPr>
            </a:lvl1pPr>
          </a:lstStyle>
          <a:p>
            <a:pPr>
              <a:defRPr/>
            </a:pPr>
            <a:endParaRPr lang="en-US"/>
          </a:p>
        </p:txBody>
      </p:sp>
      <p:sp>
        <p:nvSpPr>
          <p:cNvPr id="220186"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220187"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imes New Roman" pitchFamily="18" charset="0"/>
              </a:defRPr>
            </a:lvl1pPr>
          </a:lstStyle>
          <a:p>
            <a:pPr>
              <a:defRPr/>
            </a:pPr>
            <a:fld id="{52C46C09-6C5C-4777-B1E5-67058761C20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pitchFamily="34" charset="0"/>
        </a:defRPr>
      </a:lvl2pPr>
      <a:lvl3pPr algn="l" rtl="0" eaLnBrk="0" fontAlgn="base" hangingPunct="0">
        <a:spcBef>
          <a:spcPct val="0"/>
        </a:spcBef>
        <a:spcAft>
          <a:spcPct val="0"/>
        </a:spcAft>
        <a:defRPr sz="4400">
          <a:solidFill>
            <a:schemeClr val="tx2"/>
          </a:solidFill>
          <a:latin typeface="Arial Narrow" pitchFamily="34" charset="0"/>
        </a:defRPr>
      </a:lvl3pPr>
      <a:lvl4pPr algn="l" rtl="0" eaLnBrk="0" fontAlgn="base" hangingPunct="0">
        <a:spcBef>
          <a:spcPct val="0"/>
        </a:spcBef>
        <a:spcAft>
          <a:spcPct val="0"/>
        </a:spcAft>
        <a:defRPr sz="4400">
          <a:solidFill>
            <a:schemeClr val="tx2"/>
          </a:solidFill>
          <a:latin typeface="Arial Narrow" pitchFamily="34" charset="0"/>
        </a:defRPr>
      </a:lvl4pPr>
      <a:lvl5pPr algn="l" rtl="0" eaLnBrk="0" fontAlgn="base" hangingPunct="0">
        <a:spcBef>
          <a:spcPct val="0"/>
        </a:spcBef>
        <a:spcAft>
          <a:spcPct val="0"/>
        </a:spcAft>
        <a:defRPr sz="4400">
          <a:solidFill>
            <a:schemeClr val="tx2"/>
          </a:solidFill>
          <a:latin typeface="Arial Narrow" pitchFamily="34" charset="0"/>
        </a:defRPr>
      </a:lvl5pPr>
      <a:lvl6pPr marL="457200" algn="l" rtl="0" fontAlgn="base">
        <a:spcBef>
          <a:spcPct val="0"/>
        </a:spcBef>
        <a:spcAft>
          <a:spcPct val="0"/>
        </a:spcAft>
        <a:defRPr sz="4400">
          <a:solidFill>
            <a:schemeClr val="tx2"/>
          </a:solidFill>
          <a:latin typeface="Arial Narrow" pitchFamily="34" charset="0"/>
        </a:defRPr>
      </a:lvl6pPr>
      <a:lvl7pPr marL="914400" algn="l" rtl="0" fontAlgn="base">
        <a:spcBef>
          <a:spcPct val="0"/>
        </a:spcBef>
        <a:spcAft>
          <a:spcPct val="0"/>
        </a:spcAft>
        <a:defRPr sz="4400">
          <a:solidFill>
            <a:schemeClr val="tx2"/>
          </a:solidFill>
          <a:latin typeface="Arial Narrow" pitchFamily="34" charset="0"/>
        </a:defRPr>
      </a:lvl7pPr>
      <a:lvl8pPr marL="1371600" algn="l" rtl="0" fontAlgn="base">
        <a:spcBef>
          <a:spcPct val="0"/>
        </a:spcBef>
        <a:spcAft>
          <a:spcPct val="0"/>
        </a:spcAft>
        <a:defRPr sz="4400">
          <a:solidFill>
            <a:schemeClr val="tx2"/>
          </a:solidFill>
          <a:latin typeface="Arial Narrow" pitchFamily="34" charset="0"/>
        </a:defRPr>
      </a:lvl8pPr>
      <a:lvl9pPr marL="1828800" algn="l" rtl="0" fontAlgn="base">
        <a:spcBef>
          <a:spcPct val="0"/>
        </a:spcBef>
        <a:spcAft>
          <a:spcPct val="0"/>
        </a:spcAft>
        <a:defRPr sz="4400">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5"/>
        </a:buBlip>
        <a:defRPr sz="2800">
          <a:solidFill>
            <a:schemeClr val="tx1"/>
          </a:solidFill>
          <a:latin typeface="+mn-lt"/>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377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p>
        </p:txBody>
      </p:sp>
      <p:sp>
        <p:nvSpPr>
          <p:cNvPr id="203779"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p>
        </p:txBody>
      </p:sp>
      <p:sp>
        <p:nvSpPr>
          <p:cNvPr id="203780"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p>
        </p:txBody>
      </p:sp>
      <p:sp>
        <p:nvSpPr>
          <p:cNvPr id="203781"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p>
        </p:txBody>
      </p:sp>
      <p:sp>
        <p:nvSpPr>
          <p:cNvPr id="203782"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p>
        </p:txBody>
      </p:sp>
      <p:sp>
        <p:nvSpPr>
          <p:cNvPr id="203783"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p>
        </p:txBody>
      </p:sp>
      <p:sp>
        <p:nvSpPr>
          <p:cNvPr id="203784"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p>
        </p:txBody>
      </p:sp>
      <p:sp>
        <p:nvSpPr>
          <p:cNvPr id="203785"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p>
        </p:txBody>
      </p:sp>
      <p:sp>
        <p:nvSpPr>
          <p:cNvPr id="203786"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p>
        </p:txBody>
      </p:sp>
      <p:sp>
        <p:nvSpPr>
          <p:cNvPr id="717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8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378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20379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20379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17A4CC39-FECC-41A4-B47A-DEB12AC55EF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3778"/>
                                        </p:tgtEl>
                                        <p:attrNameLst>
                                          <p:attrName>style.visibility</p:attrName>
                                        </p:attrNameLst>
                                      </p:cBhvr>
                                      <p:to>
                                        <p:strVal val="visible"/>
                                      </p:to>
                                    </p:set>
                                    <p:anim calcmode="lin" valueType="num">
                                      <p:cBhvr additive="base">
                                        <p:cTn id="7" dur="500" fill="hold"/>
                                        <p:tgtEl>
                                          <p:spTgt spid="203778"/>
                                        </p:tgtEl>
                                        <p:attrNameLst>
                                          <p:attrName>ppt_x</p:attrName>
                                        </p:attrNameLst>
                                      </p:cBhvr>
                                      <p:tavLst>
                                        <p:tav tm="0">
                                          <p:val>
                                            <p:strVal val="0-#ppt_w/2"/>
                                          </p:val>
                                        </p:tav>
                                        <p:tav tm="100000">
                                          <p:val>
                                            <p:strVal val="#ppt_x"/>
                                          </p:val>
                                        </p:tav>
                                      </p:tavLst>
                                    </p:anim>
                                    <p:anim calcmode="lin" valueType="num">
                                      <p:cBhvr additive="base">
                                        <p:cTn id="8" dur="500" fill="hold"/>
                                        <p:tgtEl>
                                          <p:spTgt spid="20377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377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animBg="1"/>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18944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en-US"/>
          </a:p>
        </p:txBody>
      </p:sp>
      <p:sp>
        <p:nvSpPr>
          <p:cNvPr id="18944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w="9525">
            <a:noFill/>
            <a:miter lim="800000"/>
            <a:headEnd/>
            <a:tailEnd/>
          </a:ln>
        </p:spPr>
        <p:txBody>
          <a:bodyPr wrap="none" anchor="ctr"/>
          <a:lstStyle/>
          <a:p>
            <a:pPr>
              <a:defRPr/>
            </a:pPr>
            <a:endParaRPr lang="en-US"/>
          </a:p>
        </p:txBody>
      </p:sp>
      <p:sp>
        <p:nvSpPr>
          <p:cNvPr id="18944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w="9525">
            <a:noFill/>
            <a:miter lim="800000"/>
            <a:headEnd/>
            <a:tailEnd/>
          </a:ln>
        </p:spPr>
        <p:txBody>
          <a:bodyPr wrap="none" anchor="ctr"/>
          <a:lstStyle/>
          <a:p>
            <a:pPr>
              <a:defRPr/>
            </a:pPr>
            <a:endParaRPr lang="en-US"/>
          </a:p>
        </p:txBody>
      </p:sp>
      <p:sp>
        <p:nvSpPr>
          <p:cNvPr id="189446"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defRPr/>
            </a:pPr>
            <a:endParaRPr lang="en-US"/>
          </a:p>
        </p:txBody>
      </p:sp>
      <p:sp>
        <p:nvSpPr>
          <p:cNvPr id="189447"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defRPr/>
            </a:pPr>
            <a:endParaRPr lang="en-US"/>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0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pPr>
              <a:defRPr/>
            </a:pPr>
            <a:endParaRPr lang="en-US"/>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pPr>
              <a:defRPr/>
            </a:pPr>
            <a:endParaRPr lang="en-US"/>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pPr>
              <a:defRPr/>
            </a:pPr>
            <a:fld id="{7E70AD51-1078-49AD-B138-58FC8BBCC3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921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2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Rectangle 8"/>
          <p:cNvSpPr>
            <a:spLocks noGrp="1" noChangeArrowheads="1"/>
          </p:cNvSpPr>
          <p:nvPr>
            <p:ph type="dt" sz="quarter" idx="2"/>
          </p:nvPr>
        </p:nvSpPr>
        <p:spPr bwMode="auto">
          <a:xfrm>
            <a:off x="1828800" y="64008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endParaRPr lang="en-US"/>
          </a:p>
        </p:txBody>
      </p:sp>
      <p:sp>
        <p:nvSpPr>
          <p:cNvPr id="16" name="Rectangle 9"/>
          <p:cNvSpPr>
            <a:spLocks noGrp="1" noChangeArrowheads="1"/>
          </p:cNvSpPr>
          <p:nvPr>
            <p:ph type="ftr" sz="quarter" idx="3"/>
          </p:nvPr>
        </p:nvSpPr>
        <p:spPr bwMode="auto">
          <a:xfrm>
            <a:off x="3962400" y="6400800"/>
            <a:ext cx="28956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endParaRPr lang="en-US"/>
          </a:p>
        </p:txBody>
      </p:sp>
      <p:sp>
        <p:nvSpPr>
          <p:cNvPr id="17" name="Rectangle 10"/>
          <p:cNvSpPr>
            <a:spLocks noGrp="1" noChangeArrowheads="1"/>
          </p:cNvSpPr>
          <p:nvPr>
            <p:ph type="sldNum" sz="quarter" idx="4"/>
          </p:nvPr>
        </p:nvSpPr>
        <p:spPr bwMode="auto">
          <a:xfrm>
            <a:off x="7239000" y="6400800"/>
            <a:ext cx="1905000" cy="457200"/>
          </a:xfrm>
          <a:prstGeom prst="rect">
            <a:avLst/>
          </a:prstGeom>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r">
              <a:defRPr sz="1400">
                <a:latin typeface="+mn-lt"/>
              </a:defRPr>
            </a:lvl1pPr>
          </a:lstStyle>
          <a:p>
            <a:pPr>
              <a:defRPr/>
            </a:pPr>
            <a:fld id="{5093DC6B-AED7-4A47-943A-A6696CCE58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26" r:id="rId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0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ea typeface="ＭＳ Ｐゴシック" pitchFamily="34" charset="-128"/>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ea typeface="ＭＳ Ｐゴシック" pitchFamily="34" charset="-128"/>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4D437B5D-B969-40AF-92AA-41975D8FE8CB}" type="slidenum">
              <a:rPr lang="zh-CN" altLang="en-US" smtClean="0">
                <a:ea typeface="ＭＳ Ｐゴシック" pitchFamily="34" charset="-128"/>
              </a:rPr>
              <a:pPr/>
              <a:t>‹#›</a:t>
            </a:fld>
            <a:endParaRPr lang="en-US" altLang="zh-CN">
              <a:ea typeface="ＭＳ Ｐゴシック" pitchFamily="34" charset="-128"/>
            </a:endParaRPr>
          </a:p>
        </p:txBody>
      </p:sp>
    </p:spTree>
    <p:extLst>
      <p:ext uri="{BB962C8B-B14F-4D97-AF65-F5344CB8AC3E}">
        <p14:creationId xmlns:p14="http://schemas.microsoft.com/office/powerpoint/2010/main" val="66838777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3300"/>
              </a:solidFill>
              <a:ea typeface="ＭＳ Ｐゴシック" pitchFamily="34" charset="-128"/>
            </a:endParaRPr>
          </a:p>
        </p:txBody>
      </p:sp>
      <p:sp>
        <p:nvSpPr>
          <p:cNvPr id="18944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zh-CN" altLang="en-US" sz="1800">
              <a:solidFill>
                <a:srgbClr val="003300"/>
              </a:solidFill>
            </a:endParaRPr>
          </a:p>
        </p:txBody>
      </p:sp>
      <p:sp>
        <p:nvSpPr>
          <p:cNvPr id="18944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zh-CN" altLang="en-US" sz="1800">
              <a:solidFill>
                <a:srgbClr val="003300"/>
              </a:solidFill>
            </a:endParaRPr>
          </a:p>
        </p:txBody>
      </p:sp>
      <p:sp>
        <p:nvSpPr>
          <p:cNvPr id="18944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zh-CN" altLang="en-US" sz="1800">
              <a:solidFill>
                <a:srgbClr val="003300"/>
              </a:solidFill>
            </a:endParaRPr>
          </a:p>
        </p:txBody>
      </p:sp>
      <p:sp>
        <p:nvSpPr>
          <p:cNvPr id="18944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3300"/>
              </a:solidFill>
              <a:ea typeface="ＭＳ Ｐゴシック" pitchFamily="34" charset="-128"/>
            </a:endParaRPr>
          </a:p>
        </p:txBody>
      </p:sp>
      <p:sp>
        <p:nvSpPr>
          <p:cNvPr id="18944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zh-CN" altLang="en-US" sz="1800">
              <a:solidFill>
                <a:srgbClr val="003300"/>
              </a:solidFill>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944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8" charset="0"/>
              </a:defRPr>
            </a:lvl1pPr>
          </a:lstStyle>
          <a:p>
            <a:endParaRPr lang="en-US" altLang="en-US">
              <a:ea typeface="ＭＳ Ｐゴシック" pitchFamily="34" charset="-128"/>
            </a:endParaRPr>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8" charset="0"/>
              </a:defRPr>
            </a:lvl1pPr>
          </a:lstStyle>
          <a:p>
            <a:endParaRPr lang="en-US" altLang="en-US">
              <a:ea typeface="ＭＳ Ｐゴシック" pitchFamily="34" charset="-128"/>
            </a:endParaRPr>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pitchFamily="18" charset="0"/>
              </a:defRPr>
            </a:lvl1pPr>
          </a:lstStyle>
          <a:p>
            <a:fld id="{2F341CB4-FD83-4D31-830A-FA122C374F85}" type="slidenum">
              <a:rPr lang="zh-CN" altLang="en-US" smtClean="0">
                <a:ea typeface="ＭＳ Ｐゴシック" pitchFamily="34" charset="-128"/>
              </a:rPr>
              <a:pPr/>
              <a:t>‹#›</a:t>
            </a:fld>
            <a:endParaRPr lang="en-US" altLang="zh-CN">
              <a:ea typeface="ＭＳ Ｐゴシック" pitchFamily="34" charset="-128"/>
            </a:endParaRPr>
          </a:p>
        </p:txBody>
      </p:sp>
    </p:spTree>
    <p:extLst>
      <p:ext uri="{BB962C8B-B14F-4D97-AF65-F5344CB8AC3E}">
        <p14:creationId xmlns:p14="http://schemas.microsoft.com/office/powerpoint/2010/main" val="38942122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charset="0"/>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ＭＳ Ｐゴシック" pitchFamily="34"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ＭＳ Ｐゴシック" pitchFamily="34"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ABFA88-91E7-421C-9E8B-77676D332F4E}" type="slidenum">
              <a:rPr lang="en-US" altLang="en-US" smtClean="0">
                <a:solidFill>
                  <a:srgbClr val="000000"/>
                </a:solidFill>
                <a:ea typeface="ＭＳ Ｐゴシック" pitchFamily="34" charset="-128"/>
              </a:rPr>
              <a:pPr/>
              <a:t>‹#›</a:t>
            </a:fld>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407604571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265124907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3.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4.pn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55.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8.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4.pn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4.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16.xml"/><Relationship Id="rId6" Type="http://schemas.openxmlformats.org/officeDocument/2006/relationships/image" Target="../media/image18.jpeg"/><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5.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18.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98.png"/><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image" Target="../media/image97.png"/><Relationship Id="rId5" Type="http://schemas.openxmlformats.org/officeDocument/2006/relationships/image" Target="../media/image96.wmf"/><Relationship Id="rId4" Type="http://schemas.openxmlformats.org/officeDocument/2006/relationships/oleObject" Target="../embeddings/oleObject3.bin"/></Relationships>
</file>

<file path=ppt/slides/_rels/slide6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png"/><Relationship Id="rId7" Type="http://schemas.openxmlformats.org/officeDocument/2006/relationships/image" Target="../media/image102.jpeg"/><Relationship Id="rId2" Type="http://schemas.openxmlformats.org/officeDocument/2006/relationships/notesSlide" Target="../notesSlides/notesSlide23.xml"/><Relationship Id="rId1" Type="http://schemas.openxmlformats.org/officeDocument/2006/relationships/slideLayout" Target="../slideLayouts/slideLayout87.xml"/><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5" Type="http://schemas.openxmlformats.org/officeDocument/2006/relationships/image" Target="../media/image2.png"/><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egyptology.com/kmt/winter95_96/giants.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hyperlink" Target="http://www.civilization.ca/civil/egypt/images/writ12b.gif"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42.xml"/><Relationship Id="rId4" Type="http://schemas.openxmlformats.org/officeDocument/2006/relationships/image" Target="../media/image12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88.xml"/><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4"/>
          <p:cNvSpPr>
            <a:spLocks noGrp="1" noChangeArrowheads="1"/>
          </p:cNvSpPr>
          <p:nvPr>
            <p:ph type="title" idx="4294967295"/>
          </p:nvPr>
        </p:nvSpPr>
        <p:spPr/>
        <p:txBody>
          <a:bodyPr/>
          <a:lstStyle/>
          <a:p>
            <a:pPr eaLnBrk="1" hangingPunct="1"/>
            <a:r>
              <a:rPr lang="en-US" altLang="zh-CN">
                <a:ea typeface="SimSun" pitchFamily="2" charset="-122"/>
              </a:rPr>
              <a:t>Egypt</a:t>
            </a:r>
          </a:p>
        </p:txBody>
      </p:sp>
      <p:pic>
        <p:nvPicPr>
          <p:cNvPr id="13315" name="Picture 15" descr="Chefren's and Mycerinus' Pyramids, smaller ones, tb 1104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5"/>
          <p:cNvSpPr txBox="1">
            <a:spLocks noChangeArrowheads="1"/>
          </p:cNvSpPr>
          <p:nvPr/>
        </p:nvSpPr>
        <p:spPr bwMode="auto">
          <a:xfrm>
            <a:off x="327025" y="449263"/>
            <a:ext cx="348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zh-CN" altLang="en-US">
              <a:ea typeface="SimSun" pitchFamily="2" charset="-122"/>
            </a:endParaRPr>
          </a:p>
        </p:txBody>
      </p:sp>
      <p:sp>
        <p:nvSpPr>
          <p:cNvPr id="2055" name="WordArt 7"/>
          <p:cNvSpPr>
            <a:spLocks noChangeArrowheads="1" noChangeShapeType="1" noTextEdit="1"/>
          </p:cNvSpPr>
          <p:nvPr/>
        </p:nvSpPr>
        <p:spPr bwMode="auto">
          <a:xfrm>
            <a:off x="381000" y="381000"/>
            <a:ext cx="4429125" cy="1751013"/>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zh-CN" altLang="en-US" sz="3600" kern="10">
                <a:ln w="9525">
                  <a:round/>
                  <a:headEnd/>
                  <a:tailEnd/>
                </a:ln>
                <a:gradFill rotWithShape="1">
                  <a:gsLst>
                    <a:gs pos="0">
                      <a:srgbClr val="FFE701"/>
                    </a:gs>
                    <a:gs pos="100000">
                      <a:srgbClr val="FE3E02"/>
                    </a:gs>
                  </a:gsLst>
                  <a:lin ang="5400000" scaled="1"/>
                </a:gradFill>
                <a:latin typeface="+mn-ea"/>
                <a:cs typeface="+mn-ea"/>
              </a:rPr>
              <a:t>旧约时代的人</a:t>
            </a:r>
            <a:endParaRPr lang="en-GB" sz="3600" kern="10">
              <a:ln w="9525">
                <a:round/>
                <a:headEnd/>
                <a:tailEnd/>
              </a:ln>
              <a:gradFill rotWithShape="1">
                <a:gsLst>
                  <a:gs pos="0">
                    <a:srgbClr val="FFE701"/>
                  </a:gs>
                  <a:gs pos="100000">
                    <a:srgbClr val="FE3E02"/>
                  </a:gs>
                </a:gsLst>
                <a:lin ang="5400000" scaled="1"/>
              </a:gradFill>
              <a:latin typeface="+mn-ea"/>
              <a:cs typeface="+mn-ea"/>
            </a:endParaRPr>
          </a:p>
        </p:txBody>
      </p:sp>
      <p:sp>
        <p:nvSpPr>
          <p:cNvPr id="2057" name="WordArt 9"/>
          <p:cNvSpPr>
            <a:spLocks noChangeArrowheads="1" noChangeShapeType="1" noTextEdit="1"/>
          </p:cNvSpPr>
          <p:nvPr/>
        </p:nvSpPr>
        <p:spPr bwMode="auto">
          <a:xfrm>
            <a:off x="4724400" y="2057400"/>
            <a:ext cx="3276600" cy="1143000"/>
          </a:xfrm>
          <a:prstGeom prst="rect">
            <a:avLst/>
          </a:prstGeom>
        </p:spPr>
        <p:txBody>
          <a:bodyPr wrap="none" fromWordArt="1">
            <a:prstTxWarp prst="textPlain">
              <a:avLst>
                <a:gd name="adj" fmla="val 50000"/>
              </a:avLst>
            </a:prstTxWarp>
          </a:bodyPr>
          <a:lstStyle/>
          <a:p>
            <a:pPr algn="ctr"/>
            <a:r>
              <a:rPr lang="zh-CN" altLang="en-US" sz="3600" kern="10" dirty="0">
                <a:ln w="19050">
                  <a:solidFill>
                    <a:srgbClr val="99CCFF"/>
                  </a:solidFill>
                  <a:round/>
                  <a:headEnd/>
                  <a:tailEnd/>
                </a:ln>
                <a:solidFill>
                  <a:srgbClr val="0066CC"/>
                </a:solidFill>
                <a:effectLst>
                  <a:outerShdw dist="35921" dir="2700000" algn="ctr" rotWithShape="0">
                    <a:srgbClr val="990000"/>
                  </a:outerShdw>
                </a:effectLst>
                <a:latin typeface="+mn-ea"/>
                <a:cs typeface="+mn-ea"/>
              </a:rPr>
              <a:t>埃及</a:t>
            </a:r>
            <a:endParaRPr lang="en-GB" sz="3600" kern="10" dirty="0">
              <a:ln w="19050">
                <a:solidFill>
                  <a:srgbClr val="99CCFF"/>
                </a:solidFill>
                <a:round/>
                <a:headEnd/>
                <a:tailEnd/>
              </a:ln>
              <a:solidFill>
                <a:srgbClr val="0066CC"/>
              </a:solidFill>
              <a:effectLst>
                <a:outerShdw dist="35921" dir="2700000" algn="ctr" rotWithShape="0">
                  <a:srgbClr val="990000"/>
                </a:outerShdw>
              </a:effectLst>
              <a:latin typeface="+mn-ea"/>
              <a:cs typeface="+mn-ea"/>
            </a:endParaRPr>
          </a:p>
        </p:txBody>
      </p:sp>
      <p:sp>
        <p:nvSpPr>
          <p:cNvPr id="2058" name="WordArt 10"/>
          <p:cNvSpPr>
            <a:spLocks noChangeArrowheads="1" noChangeShapeType="1" noTextEdit="1"/>
          </p:cNvSpPr>
          <p:nvPr/>
        </p:nvSpPr>
        <p:spPr bwMode="auto">
          <a:xfrm>
            <a:off x="674331" y="2434431"/>
            <a:ext cx="2428875" cy="1531938"/>
          </a:xfrm>
          <a:prstGeom prst="rect">
            <a:avLst/>
          </a:prstGeom>
        </p:spPr>
        <p:txBody>
          <a:bodyPr wrap="none" fromWordArt="1">
            <a:prstTxWarp prst="textCurveUp">
              <a:avLst>
                <a:gd name="adj" fmla="val 40356"/>
              </a:avLst>
            </a:prstTxWarp>
          </a:bodyPr>
          <a:lstStyle/>
          <a:p>
            <a:pPr algn="ctr">
              <a:defRPr/>
            </a:pPr>
            <a:r>
              <a:rPr lang="zh-CN" altLang="en-US" sz="2800" b="1" kern="10" dirty="0">
                <a:ln w="12700">
                  <a:solidFill>
                    <a:srgbClr val="000000"/>
                  </a:solidFill>
                  <a:round/>
                  <a:headEnd/>
                  <a:tailEnd/>
                </a:ln>
                <a:effectLst>
                  <a:outerShdw dist="45791" dir="2021404" algn="ctr" rotWithShape="0">
                    <a:srgbClr val="808080">
                      <a:alpha val="80000"/>
                    </a:srgbClr>
                  </a:outerShdw>
                </a:effectLst>
                <a:latin typeface="Arial"/>
                <a:cs typeface="Arial"/>
              </a:rPr>
              <a:t>呈现</a:t>
            </a:r>
            <a:r>
              <a:rPr lang="en-US" altLang="zh-CN" sz="2800" b="1" kern="10" dirty="0">
                <a:ln w="12700">
                  <a:solidFill>
                    <a:srgbClr val="000000"/>
                  </a:solidFill>
                  <a:round/>
                  <a:headEnd/>
                  <a:tailEnd/>
                </a:ln>
                <a:effectLst>
                  <a:outerShdw dist="45791" dir="2021404" algn="ctr" rotWithShape="0">
                    <a:srgbClr val="808080">
                      <a:alpha val="80000"/>
                    </a:srgbClr>
                  </a:outerShdw>
                </a:effectLst>
                <a:latin typeface="Arial"/>
                <a:cs typeface="Arial"/>
              </a:rPr>
              <a:t>:  </a:t>
            </a:r>
            <a:endParaRPr lang="en-US" sz="2800" b="1" kern="10" dirty="0">
              <a:ln w="12700">
                <a:solidFill>
                  <a:srgbClr val="000000"/>
                </a:solidFill>
                <a:round/>
                <a:headEnd/>
                <a:tailEnd/>
              </a:ln>
              <a:effectLst>
                <a:outerShdw dist="45791" dir="2021404" algn="ctr" rotWithShape="0">
                  <a:srgbClr val="808080">
                    <a:alpha val="80000"/>
                  </a:srgbClr>
                </a:outerShdw>
              </a:effectLst>
              <a:latin typeface="Arial"/>
              <a:cs typeface="Arial"/>
            </a:endParaRPr>
          </a:p>
        </p:txBody>
      </p:sp>
      <p:sp>
        <p:nvSpPr>
          <p:cNvPr id="2061" name="WordArt 13"/>
          <p:cNvSpPr>
            <a:spLocks noChangeArrowheads="1" noChangeShapeType="1" noTextEdit="1"/>
          </p:cNvSpPr>
          <p:nvPr/>
        </p:nvSpPr>
        <p:spPr bwMode="auto">
          <a:xfrm>
            <a:off x="914400" y="3861048"/>
            <a:ext cx="7620000" cy="1676400"/>
          </a:xfrm>
          <a:prstGeom prst="rect">
            <a:avLst/>
          </a:prstGeom>
        </p:spPr>
        <p:txBody>
          <a:bodyPr wrap="none" fromWordArt="1">
            <a:prstTxWarp prst="textPlain">
              <a:avLst>
                <a:gd name="adj" fmla="val 50000"/>
              </a:avLst>
            </a:prstTxWarp>
          </a:bodyPr>
          <a:lstStyle/>
          <a:p>
            <a:pPr algn="ctr"/>
            <a:r>
              <a:rPr lang="zh-CN" altLang="en-US" sz="3600" b="1" kern="10" dirty="0">
                <a:ln w="19050">
                  <a:solidFill>
                    <a:srgbClr val="008000"/>
                  </a:solidFill>
                  <a:round/>
                  <a:headEnd/>
                  <a:tailEnd/>
                </a:ln>
                <a:solidFill>
                  <a:srgbClr val="FFFF00"/>
                </a:solidFill>
                <a:effectLst>
                  <a:outerShdw dist="35921" dir="2700000" algn="ctr" rotWithShape="0">
                    <a:schemeClr val="tx2"/>
                  </a:outerShdw>
                </a:effectLst>
                <a:latin typeface="+mn-ea"/>
                <a:cs typeface="+mn-ea"/>
              </a:rPr>
              <a:t>对以色列及基督教的影响</a:t>
            </a:r>
            <a:endParaRPr lang="en-GB" sz="3600" b="1" kern="10" dirty="0">
              <a:ln w="19050">
                <a:solidFill>
                  <a:srgbClr val="008000"/>
                </a:solidFill>
                <a:round/>
                <a:headEnd/>
                <a:tailEnd/>
              </a:ln>
              <a:solidFill>
                <a:srgbClr val="FFFF00"/>
              </a:solidFill>
              <a:effectLst>
                <a:outerShdw dist="35921" dir="2700000" algn="ctr" rotWithShape="0">
                  <a:schemeClr val="tx2"/>
                </a:outerShdw>
              </a:effectLst>
              <a:latin typeface="+mn-ea"/>
              <a:cs typeface="+mn-ea"/>
            </a:endParaRPr>
          </a:p>
        </p:txBody>
      </p:sp>
      <p:sp>
        <p:nvSpPr>
          <p:cNvPr id="9" name="Rectangle 8"/>
          <p:cNvSpPr>
            <a:spLocks noChangeArrowheads="1"/>
          </p:cNvSpPr>
          <p:nvPr/>
        </p:nvSpPr>
        <p:spPr bwMode="auto">
          <a:xfrm>
            <a:off x="2339975" y="6092825"/>
            <a:ext cx="6804025"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a:t>
            </a:r>
            <a:r>
              <a:rPr lang="zh-CN" altLang="en-US" sz="2000" b="1" dirty="0">
                <a:solidFill>
                  <a:srgbClr val="FFFFFF"/>
                </a:solidFill>
                <a:effectLst>
                  <a:outerShdw blurRad="38100" dist="38100" dir="2700000" algn="tl">
                    <a:srgbClr val="000000"/>
                  </a:outerShdw>
                </a:effectLst>
                <a:cs typeface="Arial" pitchFamily="34" charset="0"/>
              </a:rPr>
              <a:t>新加坡神学院</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par>
                          <p:cTn id="7" fill="hold" nodeType="afterGroup">
                            <p:stCondLst>
                              <p:cond delay="0"/>
                            </p:stCondLst>
                            <p:childTnLst>
                              <p:par>
                                <p:cTn id="8" presetID="13" presetClass="entr" presetSubtype="16" fill="hold" nodeType="afterEffect">
                                  <p:stCondLst>
                                    <p:cond delay="0"/>
                                  </p:stCondLst>
                                  <p:childTnLst>
                                    <p:set>
                                      <p:cBhvr>
                                        <p:cTn id="9" dur="1" fill="hold">
                                          <p:stCondLst>
                                            <p:cond delay="0"/>
                                          </p:stCondLst>
                                        </p:cTn>
                                        <p:tgtEl>
                                          <p:spTgt spid="2058"/>
                                        </p:tgtEl>
                                        <p:attrNameLst>
                                          <p:attrName>style.visibility</p:attrName>
                                        </p:attrNameLst>
                                      </p:cBhvr>
                                      <p:to>
                                        <p:strVal val="visible"/>
                                      </p:to>
                                    </p:set>
                                    <p:animEffect transition="in" filter="plus(in)">
                                      <p:cBhvr>
                                        <p:cTn id="10" dur="1000"/>
                                        <p:tgtEl>
                                          <p:spTgt spid="2058"/>
                                        </p:tgtEl>
                                      </p:cBhvr>
                                    </p:animEffect>
                                  </p:childTnLst>
                                </p:cTn>
                              </p:par>
                            </p:childTnLst>
                          </p:cTn>
                        </p:par>
                        <p:par>
                          <p:cTn id="11" fill="hold" nodeType="afterGroup">
                            <p:stCondLst>
                              <p:cond delay="1000"/>
                            </p:stCondLst>
                            <p:childTnLst>
                              <p:par>
                                <p:cTn id="12" presetID="3" presetClass="entr" presetSubtype="10" fill="hold" grpId="0" nodeType="afterEffect">
                                  <p:stCondLst>
                                    <p:cond delay="1000"/>
                                  </p:stCondLst>
                                  <p:childTnLst>
                                    <p:set>
                                      <p:cBhvr>
                                        <p:cTn id="13" dur="1" fill="hold">
                                          <p:stCondLst>
                                            <p:cond delay="0"/>
                                          </p:stCondLst>
                                        </p:cTn>
                                        <p:tgtEl>
                                          <p:spTgt spid="2057"/>
                                        </p:tgtEl>
                                        <p:attrNameLst>
                                          <p:attrName>style.visibility</p:attrName>
                                        </p:attrNameLst>
                                      </p:cBhvr>
                                      <p:to>
                                        <p:strVal val="visible"/>
                                      </p:to>
                                    </p:set>
                                    <p:animEffect transition="in" filter="blinds(horizontal)">
                                      <p:cBhvr>
                                        <p:cTn id="14" dur="1000"/>
                                        <p:tgtEl>
                                          <p:spTgt spid="2057"/>
                                        </p:tgtEl>
                                      </p:cBhvr>
                                    </p:animEffect>
                                  </p:childTnLst>
                                </p:cTn>
                              </p:par>
                            </p:childTnLst>
                          </p:cTn>
                        </p:par>
                        <p:par>
                          <p:cTn id="15" fill="hold" nodeType="afterGroup">
                            <p:stCondLst>
                              <p:cond delay="3000"/>
                            </p:stCondLst>
                            <p:childTnLst>
                              <p:par>
                                <p:cTn id="16" presetID="13" presetClass="entr" presetSubtype="16" fill="hold" grpId="0" nodeType="afterEffect">
                                  <p:stCondLst>
                                    <p:cond delay="0"/>
                                  </p:stCondLst>
                                  <p:childTnLst>
                                    <p:set>
                                      <p:cBhvr>
                                        <p:cTn id="17" dur="1" fill="hold">
                                          <p:stCondLst>
                                            <p:cond delay="0"/>
                                          </p:stCondLst>
                                        </p:cTn>
                                        <p:tgtEl>
                                          <p:spTgt spid="2061"/>
                                        </p:tgtEl>
                                        <p:attrNameLst>
                                          <p:attrName>style.visibility</p:attrName>
                                        </p:attrNameLst>
                                      </p:cBhvr>
                                      <p:to>
                                        <p:strVal val="visible"/>
                                      </p:to>
                                    </p:set>
                                    <p:animEffect transition="in" filter="plus(in)">
                                      <p:cBhvr>
                                        <p:cTn id="18" dur="20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7" grpId="0" animBg="1"/>
      <p:bldP spid="20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 y="0"/>
            <a:ext cx="9068430" cy="6858000"/>
          </a:xfrm>
          <a:prstGeom prst="rect">
            <a:avLst/>
          </a:prstGeom>
        </p:spPr>
      </p:pic>
      <p:sp>
        <p:nvSpPr>
          <p:cNvPr id="2" name="Title 1"/>
          <p:cNvSpPr>
            <a:spLocks noGrp="1"/>
          </p:cNvSpPr>
          <p:nvPr>
            <p:ph type="title"/>
          </p:nvPr>
        </p:nvSpPr>
        <p:spPr>
          <a:xfrm>
            <a:off x="5868144" y="692696"/>
            <a:ext cx="3131840" cy="2232248"/>
          </a:xfrm>
        </p:spPr>
        <p:txBody>
          <a:bodyPr/>
          <a:lstStyle/>
          <a:p>
            <a:r>
              <a:rPr lang="ja-JP" altLang="en-US" b="1">
                <a:solidFill>
                  <a:schemeClr val="bg1"/>
                </a:solidFill>
                <a:effectLst>
                  <a:glow rad="355600">
                    <a:schemeClr val="tx1"/>
                  </a:glow>
                </a:effectLst>
              </a:rPr>
              <a:t>阿瓦里斯市</a:t>
            </a:r>
            <a:endParaRPr lang="en-US" b="1" dirty="0">
              <a:solidFill>
                <a:schemeClr val="bg1"/>
              </a:solidFill>
              <a:effectLst>
                <a:glow rad="355600">
                  <a:schemeClr val="tx1"/>
                </a:glow>
              </a:effectLst>
            </a:endParaRPr>
          </a:p>
        </p:txBody>
      </p:sp>
      <p:sp>
        <p:nvSpPr>
          <p:cNvPr id="5" name="Title 1"/>
          <p:cNvSpPr txBox="1">
            <a:spLocks/>
          </p:cNvSpPr>
          <p:nvPr/>
        </p:nvSpPr>
        <p:spPr bwMode="auto">
          <a:xfrm>
            <a:off x="179512" y="260648"/>
            <a:ext cx="5688632" cy="54006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a:defRPr/>
            </a:pPr>
            <a:r>
              <a:rPr lang="ja-JP" altLang="en-US" sz="3200" b="1">
                <a:solidFill>
                  <a:srgbClr val="FFFFFF"/>
                </a:solidFill>
                <a:effectLst>
                  <a:glow rad="355600">
                    <a:srgbClr val="000000"/>
                  </a:glow>
                </a:effectLst>
              </a:rPr>
              <a:t>有人说</a:t>
            </a:r>
            <a:r>
              <a:rPr lang="en-US" altLang="ja-JP" sz="3200" b="1" dirty="0">
                <a:solidFill>
                  <a:srgbClr val="FFFFFF"/>
                </a:solidFill>
                <a:effectLst>
                  <a:glow rad="355600">
                    <a:srgbClr val="000000"/>
                  </a:glow>
                </a:effectLst>
              </a:rPr>
              <a:t>《</a:t>
            </a:r>
            <a:r>
              <a:rPr lang="ja-JP" altLang="en-US" sz="3200" b="1">
                <a:solidFill>
                  <a:srgbClr val="FFFFFF"/>
                </a:solidFill>
                <a:effectLst>
                  <a:glow rad="355600">
                    <a:srgbClr val="000000"/>
                  </a:glow>
                </a:effectLst>
              </a:rPr>
              <a:t>出埃及记</a:t>
            </a:r>
            <a:r>
              <a:rPr lang="en-US" altLang="ja-JP" sz="3200" b="1" dirty="0">
                <a:solidFill>
                  <a:srgbClr val="FFFFFF"/>
                </a:solidFill>
                <a:effectLst>
                  <a:glow rad="355600">
                    <a:srgbClr val="000000"/>
                  </a:glow>
                </a:effectLst>
              </a:rPr>
              <a:t>》</a:t>
            </a:r>
            <a:r>
              <a:rPr lang="ja-JP" altLang="en-US" sz="3200" b="1">
                <a:solidFill>
                  <a:srgbClr val="FFFFFF"/>
                </a:solidFill>
                <a:effectLst>
                  <a:glow rad="355600">
                    <a:srgbClr val="000000"/>
                  </a:glow>
                </a:effectLst>
              </a:rPr>
              <a:t>不是历史性事件，希伯来人从来没有出现过，但埃及三角洲的阿瓦里斯城却迅速发展成为古代世界上最大的城市之一，闪族人，大约在圣经将以色列安置在埃及的时候</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6" name="Title 1"/>
          <p:cNvSpPr txBox="1">
            <a:spLocks/>
          </p:cNvSpPr>
          <p:nvPr/>
        </p:nvSpPr>
        <p:spPr bwMode="auto">
          <a:xfrm>
            <a:off x="179512" y="5273824"/>
            <a:ext cx="3756217" cy="1584176"/>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难道是巧合吗</a:t>
            </a:r>
            <a:r>
              <a:rPr kumimoji="0" lang="zh-CN" alt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a:t>
            </a:r>
            <a:endParaRPr kumimoji="0" lang="en-US" sz="36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1068646701"/>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400"/>
            <a:ext cx="9144000" cy="6795958"/>
          </a:xfrm>
          <a:prstGeom prst="rect">
            <a:avLst/>
          </a:prstGeom>
        </p:spPr>
      </p:pic>
      <p:sp>
        <p:nvSpPr>
          <p:cNvPr id="2" name="Title 1"/>
          <p:cNvSpPr>
            <a:spLocks noGrp="1"/>
          </p:cNvSpPr>
          <p:nvPr>
            <p:ph type="title"/>
          </p:nvPr>
        </p:nvSpPr>
        <p:spPr>
          <a:xfrm>
            <a:off x="89756" y="2847315"/>
            <a:ext cx="8964488" cy="576064"/>
          </a:xfrm>
          <a:solidFill>
            <a:srgbClr val="000000"/>
          </a:solidFill>
        </p:spPr>
        <p:txBody>
          <a:bodyPr/>
          <a:lstStyle/>
          <a:p>
            <a:r>
              <a:rPr lang="ja-JP" altLang="en-US" sz="3600" b="1">
                <a:solidFill>
                  <a:schemeClr val="bg1"/>
                </a:solidFill>
                <a:effectLst>
                  <a:glow rad="355600">
                    <a:schemeClr val="tx1"/>
                  </a:glow>
                </a:effectLst>
              </a:rPr>
              <a:t>这是约瑟夫的宫殿吗？</a:t>
            </a:r>
            <a:endParaRPr lang="en-US" sz="3600" b="1" dirty="0">
              <a:solidFill>
                <a:schemeClr val="bg1"/>
              </a:solidFill>
              <a:effectLst>
                <a:glow rad="355600">
                  <a:schemeClr val="tx1"/>
                </a:glow>
              </a:effectLst>
            </a:endParaRPr>
          </a:p>
        </p:txBody>
      </p:sp>
      <p:sp>
        <p:nvSpPr>
          <p:cNvPr id="5" name="Title 1"/>
          <p:cNvSpPr txBox="1">
            <a:spLocks/>
          </p:cNvSpPr>
          <p:nvPr/>
        </p:nvSpPr>
        <p:spPr bwMode="auto">
          <a:xfrm>
            <a:off x="17384" y="140214"/>
            <a:ext cx="9109231" cy="259228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a:defRPr/>
            </a:pPr>
            <a:r>
              <a:rPr lang="ja-JP" altLang="en-US" sz="2800" b="1">
                <a:solidFill>
                  <a:srgbClr val="FFFFFF"/>
                </a:solidFill>
                <a:effectLst>
                  <a:glow rad="355600">
                    <a:srgbClr val="000000"/>
                  </a:glow>
                </a:effectLst>
              </a:rPr>
              <a:t>在阿瓦里斯发现了一座埃及宫殿，但它的居住者不是埃及人。它显然属于非常重要的高级官员。当有人得到像这样给他们的宫殿时，这意味着他们因为国家所做的贡献而感到荣幸。</a:t>
            </a:r>
            <a:endParaRPr kumimoji="0" lang="en-US" sz="28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2606529117"/>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ja-JP" altLang="en-US" b="1">
                <a:solidFill>
                  <a:schemeClr val="bg1"/>
                </a:solidFill>
                <a:effectLst>
                  <a:glow rad="355600">
                    <a:schemeClr val="tx1"/>
                  </a:glow>
                </a:effectLst>
              </a:rPr>
              <a:t>这是约瑟夫的墓吗</a:t>
            </a:r>
            <a:r>
              <a:rPr lang="zh-CN" altLang="en-US" b="1" dirty="0">
                <a:solidFill>
                  <a:schemeClr val="bg1"/>
                </a:solidFill>
                <a:effectLst>
                  <a:glow rad="355600">
                    <a:schemeClr val="tx1"/>
                  </a:glow>
                </a:effectLst>
              </a:rPr>
              <a:t>？</a:t>
            </a:r>
            <a:endParaRPr lang="en-US" b="1" dirty="0">
              <a:solidFill>
                <a:schemeClr val="bg1"/>
              </a:solidFill>
              <a:effectLst>
                <a:glow rad="355600">
                  <a:schemeClr val="tx1"/>
                </a:glow>
              </a:effectLst>
            </a:endParaRP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lvl="0" indent="-269875" algn="l">
              <a:buFont typeface="Arial"/>
              <a:buChar char="•"/>
              <a:defRPr/>
            </a:pPr>
            <a:r>
              <a:rPr lang="ja-JP" altLang="en-US" sz="3200" b="1">
                <a:solidFill>
                  <a:srgbClr val="FFFFFF"/>
                </a:solidFill>
                <a:effectLst>
                  <a:glow rad="355600">
                    <a:srgbClr val="000000"/>
                  </a:glow>
                </a:effectLst>
              </a:rPr>
              <a:t>在拉美西斯城（出埃及记</a:t>
            </a:r>
            <a:r>
              <a:rPr lang="en-US" altLang="ja-JP" sz="3200" b="1" dirty="0">
                <a:solidFill>
                  <a:srgbClr val="FFFFFF"/>
                </a:solidFill>
                <a:effectLst>
                  <a:glow rad="355600">
                    <a:srgbClr val="000000"/>
                  </a:glow>
                </a:effectLst>
              </a:rPr>
              <a:t>1:11</a:t>
            </a:r>
            <a:r>
              <a:rPr lang="ja-JP" altLang="en-US" sz="3200" b="1">
                <a:solidFill>
                  <a:srgbClr val="FFFFFF"/>
                </a:solidFill>
                <a:effectLst>
                  <a:glow rad="355600">
                    <a:srgbClr val="000000"/>
                  </a:glow>
                </a:effectLst>
              </a:rPr>
              <a:t>）之下是一座墓葬，上面有许多颜色的外套 </a:t>
            </a:r>
            <a:endParaRPr lang="en-SG" altLang="ja-JP" sz="3200" b="1" dirty="0">
              <a:solidFill>
                <a:srgbClr val="FFFFFF"/>
              </a:solidFill>
              <a:effectLst>
                <a:glow rad="355600">
                  <a:srgbClr val="000000"/>
                </a:glow>
              </a:effectLst>
            </a:endParaRPr>
          </a:p>
          <a:p>
            <a:pPr marL="269875" lvl="0" indent="-269875" algn="l">
              <a:buFont typeface="Arial"/>
              <a:buChar char="•"/>
              <a:defRPr/>
            </a:pPr>
            <a:r>
              <a:rPr lang="ja-JP" altLang="en-US" sz="3200" b="1">
                <a:solidFill>
                  <a:srgbClr val="FFFFFF"/>
                </a:solidFill>
                <a:effectLst>
                  <a:glow rad="355600">
                    <a:srgbClr val="000000"/>
                  </a:glow>
                </a:effectLst>
              </a:rPr>
              <a:t>那是一座有</a:t>
            </a:r>
            <a:r>
              <a:rPr lang="en-US" altLang="ja-JP" sz="3200" b="1" dirty="0">
                <a:solidFill>
                  <a:srgbClr val="FFFFFF"/>
                </a:solidFill>
                <a:effectLst>
                  <a:glow rad="355600">
                    <a:srgbClr val="000000"/>
                  </a:glow>
                </a:effectLst>
              </a:rPr>
              <a:t>11</a:t>
            </a:r>
            <a:r>
              <a:rPr lang="ja-JP" altLang="en-US" sz="3200" b="1">
                <a:solidFill>
                  <a:srgbClr val="FFFFFF"/>
                </a:solidFill>
                <a:effectLst>
                  <a:glow rad="355600">
                    <a:srgbClr val="000000"/>
                  </a:glow>
                </a:effectLst>
              </a:rPr>
              <a:t>个其他坟墓的金字塔 </a:t>
            </a:r>
            <a:endParaRPr lang="en-SG" altLang="ja-JP" sz="3200" b="1" dirty="0">
              <a:solidFill>
                <a:srgbClr val="FFFFFF"/>
              </a:solidFill>
              <a:effectLst>
                <a:glow rad="355600">
                  <a:srgbClr val="000000"/>
                </a:glow>
              </a:effectLst>
            </a:endParaRPr>
          </a:p>
          <a:p>
            <a:pPr marL="269875" lvl="0" indent="-269875" algn="l">
              <a:buFont typeface="Arial"/>
              <a:buChar char="•"/>
              <a:defRPr/>
            </a:pPr>
            <a:r>
              <a:rPr lang="ja-JP" altLang="en-US" sz="3200" b="1">
                <a:solidFill>
                  <a:srgbClr val="FFFFFF"/>
                </a:solidFill>
                <a:effectLst>
                  <a:glow rad="355600">
                    <a:srgbClr val="000000"/>
                  </a:glow>
                </a:effectLst>
              </a:rPr>
              <a:t>没有骨头了</a:t>
            </a:r>
            <a:endParaRPr kumimoji="0" lang="en-US" sz="32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Tree>
    <p:extLst>
      <p:ext uri="{BB962C8B-B14F-4D97-AF65-F5344CB8AC3E}">
        <p14:creationId xmlns:p14="http://schemas.microsoft.com/office/powerpoint/2010/main" val="3121734716"/>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400"/>
            <a:ext cx="9144000" cy="6799385"/>
          </a:xfrm>
          <a:prstGeom prst="rect">
            <a:avLst/>
          </a:prstGeom>
        </p:spPr>
      </p:pic>
      <p:sp>
        <p:nvSpPr>
          <p:cNvPr id="2" name="Title 1"/>
          <p:cNvSpPr>
            <a:spLocks noGrp="1"/>
          </p:cNvSpPr>
          <p:nvPr>
            <p:ph type="title"/>
          </p:nvPr>
        </p:nvSpPr>
        <p:spPr>
          <a:xfrm>
            <a:off x="107504" y="4077072"/>
            <a:ext cx="8964488" cy="2520280"/>
          </a:xfrm>
        </p:spPr>
        <p:txBody>
          <a:bodyPr/>
          <a:lstStyle/>
          <a:p>
            <a:r>
              <a:rPr lang="ja-JP" altLang="en-US" sz="3600" b="1">
                <a:solidFill>
                  <a:schemeClr val="bg1"/>
                </a:solidFill>
                <a:effectLst>
                  <a:glow rad="355600">
                    <a:schemeClr val="tx1"/>
                  </a:glow>
                </a:effectLst>
              </a:rPr>
              <a:t>为什么阿瓦里斯市一夜之间被遗弃？它的人口如何在两代人时间内从</a:t>
            </a:r>
            <a:r>
              <a:rPr lang="en-US" altLang="ja-JP" sz="3600" b="1" dirty="0">
                <a:solidFill>
                  <a:schemeClr val="bg1"/>
                </a:solidFill>
                <a:effectLst>
                  <a:glow rad="355600">
                    <a:schemeClr val="tx1"/>
                  </a:glow>
                </a:effectLst>
              </a:rPr>
              <a:t>30,000</a:t>
            </a:r>
            <a:r>
              <a:rPr lang="ja-JP" altLang="en-US" sz="3600" b="1">
                <a:solidFill>
                  <a:schemeClr val="bg1"/>
                </a:solidFill>
                <a:effectLst>
                  <a:glow rad="355600">
                    <a:schemeClr val="tx1"/>
                  </a:glow>
                </a:effectLst>
              </a:rPr>
              <a:t>增长到古代世界上最大的城市之一？</a:t>
            </a:r>
            <a:endParaRPr lang="en-US" sz="3600" b="1" dirty="0">
              <a:solidFill>
                <a:schemeClr val="bg1"/>
              </a:solidFill>
              <a:effectLst>
                <a:glow rad="355600">
                  <a:schemeClr val="tx1"/>
                </a:glow>
              </a:effectLst>
            </a:endParaRPr>
          </a:p>
        </p:txBody>
      </p:sp>
      <p:sp>
        <p:nvSpPr>
          <p:cNvPr id="5" name="Title 1"/>
          <p:cNvSpPr txBox="1">
            <a:spLocks/>
          </p:cNvSpPr>
          <p:nvPr/>
        </p:nvSpPr>
        <p:spPr bwMode="auto">
          <a:xfrm>
            <a:off x="-36512" y="44624"/>
            <a:ext cx="9109231" cy="3888432"/>
          </a:xfrm>
          <a:prstGeom prst="rect">
            <a:avLst/>
          </a:prstGeom>
          <a:solidFill>
            <a:schemeClr val="accent5">
              <a:lumMod val="20000"/>
              <a:lumOff val="80000"/>
            </a:schemeClr>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357188" lvl="0" algn="l">
              <a:defRPr/>
            </a:pPr>
            <a:r>
              <a:rPr lang="zh-CN" altLang="en-US" dirty="0">
                <a:solidFill>
                  <a:srgbClr val="FF0000"/>
                </a:solidFill>
              </a:rPr>
              <a:t>如果出埃及记“从未发生过”</a:t>
            </a:r>
            <a:r>
              <a:rPr lang="zh-CN" altLang="en-US" dirty="0"/>
              <a:t>，那么为什么埃及的两个闪族人的城市在一夜之间放弃了他们的住所？这些贫穷的人和奴隶去了哪里？</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endParaRPr>
          </a:p>
        </p:txBody>
      </p:sp>
    </p:spTree>
    <p:extLst>
      <p:ext uri="{BB962C8B-B14F-4D97-AF65-F5344CB8AC3E}">
        <p14:creationId xmlns:p14="http://schemas.microsoft.com/office/powerpoint/2010/main" val="9058126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0" name="Picture 3" descr="Slide1"/>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Picture 4" descr="OMSSO083"/>
          <p:cNvPicPr>
            <a:picLocks noChangeAspect="1" noChangeArrowheads="1"/>
          </p:cNvPicPr>
          <p:nvPr/>
        </p:nvPicPr>
        <p:blipFill>
          <a:blip r:embed="rId5">
            <a:lum bright="-42000"/>
            <a:extLst>
              <a:ext uri="{28A0092B-C50C-407E-A947-70E740481C1C}">
                <a14:useLocalDpi xmlns:a14="http://schemas.microsoft.com/office/drawing/2010/main" val="0"/>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val="0"/>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Picture 6" descr="World Travel 051"/>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5496" y="2111077"/>
            <a:ext cx="5460149"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buFontTx/>
              <a:buChar cha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3100-2686</a:t>
            </a:r>
            <a:r>
              <a:rPr lang="zh-CN" altLang="en-US" sz="3600" b="1" dirty="0">
                <a:solidFill>
                  <a:schemeClr val="tx2"/>
                </a:solidFill>
                <a:ea typeface="SimSun" pitchFamily="2" charset="-122"/>
              </a:rPr>
              <a:t>前王朝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2686-2181 </a:t>
            </a:r>
            <a:r>
              <a:rPr lang="zh-CN" altLang="en-US" sz="3600" b="1" dirty="0">
                <a:solidFill>
                  <a:schemeClr val="tx2"/>
                </a:solidFill>
                <a:ea typeface="SimSun" pitchFamily="2" charset="-122"/>
              </a:rPr>
              <a:t>旧王朝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2181-1991 </a:t>
            </a:r>
            <a:r>
              <a:rPr lang="zh-CN" altLang="en-US" sz="3600" b="1" dirty="0">
                <a:solidFill>
                  <a:schemeClr val="tx2"/>
                </a:solidFill>
                <a:ea typeface="SimSun" pitchFamily="2" charset="-122"/>
              </a:rPr>
              <a:t>第一中届王朝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1991-1786 </a:t>
            </a:r>
            <a:r>
              <a:rPr lang="zh-CN" altLang="en-US" sz="3600" b="1" dirty="0">
                <a:solidFill>
                  <a:schemeClr val="tx2"/>
                </a:solidFill>
                <a:ea typeface="SimSun" pitchFamily="2" charset="-122"/>
              </a:rPr>
              <a:t>中王朝</a:t>
            </a:r>
          </a:p>
          <a:p>
            <a:pPr>
              <a:buFontTx/>
              <a:buChar char="•"/>
              <a:defRPr/>
            </a:pPr>
            <a:r>
              <a:rPr lang="en-US" altLang="zh-CN" sz="3600" b="1" dirty="0">
                <a:solidFill>
                  <a:schemeClr val="tx2"/>
                </a:solidFill>
                <a:ea typeface="SimSun" pitchFamily="2" charset="-122"/>
              </a:rPr>
              <a:t>1786-1558 </a:t>
            </a:r>
            <a:r>
              <a:rPr lang="zh-CN" altLang="en-US" sz="3600" b="1" dirty="0">
                <a:solidFill>
                  <a:schemeClr val="tx2"/>
                </a:solidFill>
                <a:ea typeface="SimSun" pitchFamily="2" charset="-122"/>
              </a:rPr>
              <a:t>第二中届王朝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1558-1085 </a:t>
            </a:r>
            <a:r>
              <a:rPr lang="zh-CN" altLang="en-US" sz="3600" b="1" dirty="0">
                <a:solidFill>
                  <a:schemeClr val="tx2"/>
                </a:solidFill>
                <a:ea typeface="SimSun" pitchFamily="2" charset="-122"/>
              </a:rPr>
              <a:t>新王朝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1098-  332 </a:t>
            </a:r>
            <a:r>
              <a:rPr lang="zh-CN" altLang="en-US" sz="3600" b="1" dirty="0">
                <a:solidFill>
                  <a:schemeClr val="tx2"/>
                </a:solidFill>
                <a:ea typeface="SimSun" pitchFamily="2" charset="-122"/>
              </a:rPr>
              <a:t>后王朝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  332- 323  </a:t>
            </a:r>
            <a:r>
              <a:rPr lang="zh-CN" altLang="en-US" sz="3600" b="1" dirty="0">
                <a:solidFill>
                  <a:schemeClr val="tx2"/>
                </a:solidFill>
                <a:ea typeface="SimSun" pitchFamily="2" charset="-122"/>
              </a:rPr>
              <a:t>大亚历山大</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202762" name="WordArt 10"/>
          <p:cNvSpPr>
            <a:spLocks noChangeArrowheads="1" noChangeShapeType="1" noTextEdit="1"/>
          </p:cNvSpPr>
          <p:nvPr/>
        </p:nvSpPr>
        <p:spPr bwMode="auto">
          <a:xfrm>
            <a:off x="2987824" y="3356992"/>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亚伯拉罕</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3" name="WordArt 11"/>
          <p:cNvSpPr>
            <a:spLocks noChangeArrowheads="1" noChangeShapeType="1" noTextEdit="1"/>
          </p:cNvSpPr>
          <p:nvPr/>
        </p:nvSpPr>
        <p:spPr bwMode="auto">
          <a:xfrm>
            <a:off x="2987824" y="4017392"/>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约瑟</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4" name="WordArt 12"/>
          <p:cNvSpPr>
            <a:spLocks noChangeArrowheads="1" noChangeShapeType="1" noTextEdit="1"/>
          </p:cNvSpPr>
          <p:nvPr/>
        </p:nvSpPr>
        <p:spPr bwMode="auto">
          <a:xfrm>
            <a:off x="2987824" y="5007992"/>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摩西</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2765" name="Rectangle 13"/>
          <p:cNvSpPr>
            <a:spLocks noGrp="1" noChangeArrowheads="1"/>
          </p:cNvSpPr>
          <p:nvPr>
            <p:ph type="title" idx="4294967295"/>
          </p:nvPr>
        </p:nvSpPr>
        <p:spPr>
          <a:xfrm>
            <a:off x="0" y="152400"/>
            <a:ext cx="8305800" cy="769938"/>
          </a:xfrm>
          <a:solidFill>
            <a:srgbClr val="000000"/>
          </a:solidFill>
          <a:effectLst>
            <a:outerShdw blurRad="63500" dist="53882" dir="2700000" algn="ctr" rotWithShape="0">
              <a:schemeClr val="tx1">
                <a:alpha val="74998"/>
              </a:schemeClr>
            </a:outerShdw>
          </a:effectLst>
        </p:spPr>
        <p:txBody>
          <a:bodyPr anchor="t">
            <a:spAutoFit/>
          </a:bodyPr>
          <a:lstStyle/>
          <a:p>
            <a:pPr algn="ctr" eaLnBrk="1" hangingPunct="1">
              <a:spcBef>
                <a:spcPct val="50000"/>
              </a:spcBef>
              <a:defRPr/>
            </a:pPr>
            <a:r>
              <a:rPr kumimoji="0" lang="zh-CN" altLang="en-US" b="1" i="0" dirty="0">
                <a:solidFill>
                  <a:schemeClr val="bg1"/>
                </a:solidFill>
                <a:effectLst/>
                <a:ea typeface="+mj-ea"/>
                <a:cs typeface="+mj-cs"/>
              </a:rPr>
              <a:t>埃及的历史</a:t>
            </a:r>
            <a:endParaRPr kumimoji="0" lang="en-US" b="1" i="0" dirty="0">
              <a:solidFill>
                <a:schemeClr val="bg1"/>
              </a:solidFill>
              <a:effectLst/>
              <a:ea typeface="+mj-ea"/>
              <a:cs typeface="+mj-cs"/>
            </a:endParaRPr>
          </a:p>
        </p:txBody>
      </p:sp>
      <p:sp>
        <p:nvSpPr>
          <p:cNvPr id="217099"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b="1">
                <a:solidFill>
                  <a:srgbClr val="F1F7E9"/>
                </a:solidFill>
              </a:rPr>
              <a:t>OTB 73</a:t>
            </a:r>
          </a:p>
        </p:txBody>
      </p:sp>
      <p:sp>
        <p:nvSpPr>
          <p:cNvPr id="13" name="Rectangle 13"/>
          <p:cNvSpPr txBox="1">
            <a:spLocks noChangeArrowheads="1"/>
          </p:cNvSpPr>
          <p:nvPr/>
        </p:nvSpPr>
        <p:spPr bwMode="auto">
          <a:xfrm>
            <a:off x="30163" y="1268413"/>
            <a:ext cx="4613275" cy="769937"/>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eaLnBrk="1" hangingPunct="1">
              <a:spcBef>
                <a:spcPct val="50000"/>
              </a:spcBef>
              <a:defRPr/>
            </a:pPr>
            <a:r>
              <a:rPr kumimoji="0" lang="zh-CN" altLang="en-US" b="1" i="0" dirty="0">
                <a:solidFill>
                  <a:srgbClr val="F1F7E9"/>
                </a:solidFill>
                <a:effectLst/>
              </a:rPr>
              <a:t>传统</a:t>
            </a:r>
            <a:endParaRPr kumimoji="0" lang="en-US" b="1" i="0" dirty="0">
              <a:solidFill>
                <a:srgbClr val="F1F7E9"/>
              </a:solidFill>
              <a:effectLst/>
            </a:endParaRPr>
          </a:p>
        </p:txBody>
      </p:sp>
      <p:grpSp>
        <p:nvGrpSpPr>
          <p:cNvPr id="4" name="Group 3"/>
          <p:cNvGrpSpPr>
            <a:grpSpLocks/>
          </p:cNvGrpSpPr>
          <p:nvPr/>
        </p:nvGrpSpPr>
        <p:grpSpPr bwMode="auto">
          <a:xfrm>
            <a:off x="4552950" y="1268413"/>
            <a:ext cx="4613275" cy="769937"/>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eaLnBrk="1" hangingPunct="1">
                <a:spcBef>
                  <a:spcPct val="50000"/>
                </a:spcBef>
                <a:defRPr/>
              </a:pPr>
              <a:r>
                <a:rPr kumimoji="0" lang="zh-CN" altLang="en-US" b="1" i="0" dirty="0">
                  <a:solidFill>
                    <a:srgbClr val="F1F7E9"/>
                  </a:solidFill>
                  <a:effectLst/>
                </a:rPr>
                <a:t>按照圣经</a:t>
              </a:r>
              <a:endParaRPr kumimoji="0" lang="en-US" b="1" i="0" dirty="0">
                <a:solidFill>
                  <a:srgbClr val="F1F7E9"/>
                </a:solidFill>
                <a:effectLst/>
              </a:endParaRPr>
            </a:p>
          </p:txBody>
        </p:sp>
        <p:cxnSp>
          <p:nvCxnSpPr>
            <p:cNvPr id="3" name="Straight Connector 2"/>
            <p:cNvCxnSpPr>
              <a:cxnSpLocks noChangeShapeType="1"/>
            </p:cNvCxnSpPr>
            <p:nvPr/>
          </p:nvCxnSpPr>
          <p:spPr bwMode="auto">
            <a:xfrm>
              <a:off x="4644008" y="1268760"/>
              <a:ext cx="0" cy="720080"/>
            </a:xfrm>
            <a:prstGeom prst="line">
              <a:avLst/>
            </a:prstGeom>
            <a:noFill/>
            <a:ln w="25400">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8" name="Text Box 8"/>
          <p:cNvSpPr txBox="1">
            <a:spLocks noChangeArrowheads="1"/>
          </p:cNvSpPr>
          <p:nvPr/>
        </p:nvSpPr>
        <p:spPr bwMode="auto">
          <a:xfrm>
            <a:off x="6850186" y="2111077"/>
            <a:ext cx="9027070" cy="44862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2400-2200 </a:t>
            </a:r>
            <a:r>
              <a:rPr lang="en-US" sz="3600" b="1" dirty="0" err="1">
                <a:solidFill>
                  <a:srgbClr val="FFFFFF"/>
                </a:solidFill>
                <a:effectLst>
                  <a:glow rad="190500">
                    <a:srgbClr val="000000"/>
                  </a:glow>
                </a:effectLst>
                <a:latin typeface="Arial" pitchFamily="-128" charset="0"/>
                <a:ea typeface="ＭＳ Ｐゴシック" charset="0"/>
                <a:cs typeface="ＭＳ Ｐゴシック" charset="0"/>
              </a:rPr>
              <a:t>前王朝</a:t>
            </a: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 (</a:t>
            </a:r>
            <a:r>
              <a:rPr lang="en-US" sz="3600" b="1" dirty="0" err="1">
                <a:solidFill>
                  <a:srgbClr val="FFFFFF"/>
                </a:solidFill>
                <a:effectLst>
                  <a:glow rad="190500">
                    <a:srgbClr val="000000"/>
                  </a:glow>
                </a:effectLst>
                <a:latin typeface="Arial" pitchFamily="-128" charset="0"/>
                <a:ea typeface="ＭＳ Ｐゴシック" charset="0"/>
                <a:cs typeface="ＭＳ Ｐゴシック" charset="0"/>
              </a:rPr>
              <a:t>无王国</a:t>
            </a: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a:t>
            </a: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2200-1600 </a:t>
            </a:r>
            <a:r>
              <a:rPr lang="en-US" sz="3600" b="1" dirty="0" err="1">
                <a:solidFill>
                  <a:srgbClr val="FFFFFF"/>
                </a:solidFill>
                <a:effectLst>
                  <a:glow rad="190500">
                    <a:srgbClr val="000000"/>
                  </a:glow>
                </a:effectLst>
                <a:latin typeface="Arial" pitchFamily="-128" charset="0"/>
                <a:ea typeface="ＭＳ Ｐゴシック" charset="0"/>
                <a:cs typeface="ＭＳ Ｐゴシック" charset="0"/>
              </a:rPr>
              <a:t>旧王朝</a:t>
            </a: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(1-6王国)</a:t>
            </a: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1800-1000</a:t>
            </a:r>
            <a:r>
              <a:rPr lang="zh-CN" altLang="en-US" sz="3600" b="1" dirty="0">
                <a:solidFill>
                  <a:srgbClr val="FFFFFF"/>
                </a:solidFill>
                <a:effectLst>
                  <a:glow rad="190500">
                    <a:srgbClr val="000000"/>
                  </a:glow>
                </a:effectLst>
                <a:latin typeface="Arial" pitchFamily="-128" charset="0"/>
                <a:ea typeface="ＭＳ Ｐゴシック" charset="0"/>
                <a:cs typeface="ＭＳ Ｐゴシック" charset="0"/>
              </a:rPr>
              <a:t>第一中届王朝</a:t>
            </a: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(7-11)</a:t>
            </a: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1600-1000</a:t>
            </a:r>
            <a:r>
              <a:rPr lang="zh-CN" altLang="en-US" sz="3600" b="1" dirty="0">
                <a:solidFill>
                  <a:srgbClr val="FFFFFF"/>
                </a:solidFill>
                <a:effectLst>
                  <a:glow rad="190500">
                    <a:srgbClr val="000000"/>
                  </a:glow>
                </a:effectLst>
                <a:latin typeface="Arial" pitchFamily="-128" charset="0"/>
                <a:ea typeface="ＭＳ Ｐゴシック" charset="0"/>
                <a:cs typeface="ＭＳ Ｐゴシック" charset="0"/>
              </a:rPr>
              <a:t>中王朝</a:t>
            </a: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(12-13)</a:t>
            </a: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1400-1000 </a:t>
            </a:r>
            <a:r>
              <a:rPr lang="en-US" sz="3600" b="1" dirty="0" err="1">
                <a:solidFill>
                  <a:srgbClr val="FFFFFF"/>
                </a:solidFill>
                <a:effectLst>
                  <a:glow rad="190500">
                    <a:srgbClr val="000000"/>
                  </a:glow>
                </a:effectLst>
                <a:latin typeface="Arial" pitchFamily="-128" charset="0"/>
                <a:ea typeface="ＭＳ Ｐゴシック" charset="0"/>
                <a:cs typeface="ＭＳ Ｐゴシック" charset="0"/>
              </a:rPr>
              <a:t>第二中届王朝</a:t>
            </a: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(14-17)</a:t>
            </a: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1000-  600 </a:t>
            </a:r>
            <a:r>
              <a:rPr lang="en-US" sz="3600" b="1" dirty="0" err="1">
                <a:solidFill>
                  <a:srgbClr val="FFFFFF"/>
                </a:solidFill>
                <a:effectLst>
                  <a:glow rad="190500">
                    <a:srgbClr val="000000"/>
                  </a:glow>
                </a:effectLst>
                <a:latin typeface="Arial" pitchFamily="-128" charset="0"/>
                <a:ea typeface="ＭＳ Ｐゴシック" charset="0"/>
                <a:cs typeface="ＭＳ Ｐゴシック" charset="0"/>
              </a:rPr>
              <a:t>新王朝</a:t>
            </a: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(18-20)</a:t>
            </a: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  800-  332 </a:t>
            </a:r>
            <a:r>
              <a:rPr lang="en-US" sz="3600" b="1" dirty="0" err="1">
                <a:solidFill>
                  <a:srgbClr val="FFFFFF"/>
                </a:solidFill>
                <a:effectLst>
                  <a:glow rad="190500">
                    <a:srgbClr val="000000"/>
                  </a:glow>
                </a:effectLst>
                <a:latin typeface="Arial" pitchFamily="-128" charset="0"/>
                <a:ea typeface="ＭＳ Ｐゴシック" charset="0"/>
                <a:cs typeface="ＭＳ Ｐゴシック" charset="0"/>
              </a:rPr>
              <a:t>后王朝</a:t>
            </a: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(21-31)</a:t>
            </a: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  332-  323 </a:t>
            </a:r>
            <a:r>
              <a:rPr lang="en-US" sz="3600" b="1" dirty="0" err="1">
                <a:solidFill>
                  <a:srgbClr val="FFFFFF"/>
                </a:solidFill>
                <a:effectLst>
                  <a:glow rad="190500">
                    <a:srgbClr val="000000"/>
                  </a:glow>
                </a:effectLst>
                <a:latin typeface="Arial" pitchFamily="-128" charset="0"/>
                <a:ea typeface="ＭＳ Ｐゴシック" charset="0"/>
                <a:cs typeface="ＭＳ Ｐゴシック" charset="0"/>
              </a:rPr>
              <a:t>大亚历山大</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19" name="WordArt 10"/>
          <p:cNvSpPr>
            <a:spLocks noChangeArrowheads="1" noChangeShapeType="1" noTextEdit="1"/>
          </p:cNvSpPr>
          <p:nvPr/>
        </p:nvSpPr>
        <p:spPr bwMode="auto">
          <a:xfrm>
            <a:off x="5364088" y="2636912"/>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亚伯拉罕</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0" name="WordArt 11"/>
          <p:cNvSpPr>
            <a:spLocks noChangeArrowheads="1" noChangeShapeType="1" noTextEdit="1"/>
          </p:cNvSpPr>
          <p:nvPr/>
        </p:nvSpPr>
        <p:spPr bwMode="auto">
          <a:xfrm>
            <a:off x="5364088" y="3540051"/>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约瑟</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1" name="WordArt 12"/>
          <p:cNvSpPr>
            <a:spLocks noChangeArrowheads="1" noChangeShapeType="1" noTextEdit="1"/>
          </p:cNvSpPr>
          <p:nvPr/>
        </p:nvSpPr>
        <p:spPr bwMode="auto">
          <a:xfrm>
            <a:off x="5364088" y="4077072"/>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摩西</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2" name="WordArt 10"/>
          <p:cNvSpPr>
            <a:spLocks noChangeArrowheads="1" noChangeShapeType="1" noTextEdit="1"/>
          </p:cNvSpPr>
          <p:nvPr/>
        </p:nvSpPr>
        <p:spPr bwMode="auto">
          <a:xfrm>
            <a:off x="2987824" y="2780928"/>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金字塔</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3" name="WordArt 12"/>
          <p:cNvSpPr>
            <a:spLocks noChangeArrowheads="1" noChangeShapeType="1" noTextEdit="1"/>
          </p:cNvSpPr>
          <p:nvPr/>
        </p:nvSpPr>
        <p:spPr bwMode="auto">
          <a:xfrm>
            <a:off x="5364088" y="5013176"/>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所罗门</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4" name="WordArt 12"/>
          <p:cNvSpPr>
            <a:spLocks noChangeArrowheads="1" noChangeShapeType="1" noTextEdit="1"/>
          </p:cNvSpPr>
          <p:nvPr/>
        </p:nvSpPr>
        <p:spPr bwMode="auto">
          <a:xfrm>
            <a:off x="5364088" y="5589240"/>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耶利米</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5" name="WordArt 10"/>
          <p:cNvSpPr>
            <a:spLocks noChangeArrowheads="1" noChangeShapeType="1" noTextEdit="1"/>
          </p:cNvSpPr>
          <p:nvPr/>
        </p:nvSpPr>
        <p:spPr bwMode="auto">
          <a:xfrm>
            <a:off x="5364088" y="3068960"/>
            <a:ext cx="1440160" cy="393005"/>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金字塔</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18277656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2" descr="Sphinx and pyramid at sunset, tb n11040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2743200" y="3124200"/>
            <a:ext cx="5943600" cy="2246769"/>
          </a:xfrm>
          <a:prstGeom prst="rect">
            <a:avLst/>
          </a:prstGeom>
          <a:noFill/>
          <a:ln w="9525">
            <a:noFill/>
            <a:miter lim="800000"/>
            <a:headEnd/>
            <a:tailEnd/>
          </a:ln>
          <a:effectLst>
            <a:outerShdw dist="35921" dir="2700000" algn="ctr" rotWithShape="0">
              <a:schemeClr val="tx2"/>
            </a:outerShdw>
          </a:effectLst>
        </p:spPr>
        <p:txBody>
          <a:bodyPr>
            <a:spAutoFit/>
          </a:bodyPr>
          <a:lstStyle/>
          <a:p>
            <a:pPr>
              <a:defRPr/>
            </a:pPr>
            <a:r>
              <a:rPr lang="zh-CN" altLang="en-US" sz="2800" b="1" dirty="0">
                <a:solidFill>
                  <a:srgbClr val="FFFF00"/>
                </a:solidFill>
                <a:ea typeface="SimSun" pitchFamily="2" charset="-122"/>
              </a:rPr>
              <a:t>据传说旧王朝通常以两个领地知名，但约在公元</a:t>
            </a:r>
            <a:r>
              <a:rPr lang="en-US" altLang="zh-CN" sz="2800" b="1" dirty="0">
                <a:solidFill>
                  <a:srgbClr val="FFFF00"/>
                </a:solidFill>
                <a:ea typeface="SimSun" pitchFamily="2" charset="-122"/>
              </a:rPr>
              <a:t>2700</a:t>
            </a:r>
            <a:r>
              <a:rPr lang="zh-CN" altLang="en-US" sz="2800" b="1" dirty="0">
                <a:solidFill>
                  <a:srgbClr val="FFFF00"/>
                </a:solidFill>
                <a:ea typeface="SimSun" pitchFamily="2" charset="-122"/>
              </a:rPr>
              <a:t>年，</a:t>
            </a:r>
            <a:r>
              <a:rPr lang="en-US" altLang="zh-CN" sz="2800" b="1" dirty="0">
                <a:solidFill>
                  <a:srgbClr val="FFFF00"/>
                </a:solidFill>
                <a:ea typeface="SimSun" pitchFamily="2" charset="-122"/>
              </a:rPr>
              <a:t>Menes</a:t>
            </a:r>
            <a:r>
              <a:rPr lang="zh-CN" altLang="en-US" sz="2800" b="1" dirty="0">
                <a:solidFill>
                  <a:srgbClr val="FFFF00"/>
                </a:solidFill>
                <a:ea typeface="SimSun" pitchFamily="2" charset="-122"/>
              </a:rPr>
              <a:t>或</a:t>
            </a:r>
            <a:r>
              <a:rPr lang="en-US" altLang="zh-CN" sz="2800" b="1" dirty="0">
                <a:solidFill>
                  <a:srgbClr val="FFFF00"/>
                </a:solidFill>
                <a:ea typeface="SimSun" pitchFamily="2" charset="-122"/>
              </a:rPr>
              <a:t>Narmer</a:t>
            </a:r>
            <a:r>
              <a:rPr lang="zh-CN" altLang="en-US" sz="2800" b="1" dirty="0">
                <a:solidFill>
                  <a:srgbClr val="FFFF00"/>
                </a:solidFill>
                <a:ea typeface="SimSun" pitchFamily="2" charset="-122"/>
              </a:rPr>
              <a:t>这两个王，把南北埃及统一成一体。其首都为孟菲斯（</a:t>
            </a:r>
            <a:r>
              <a:rPr lang="en-US" altLang="zh-CN" sz="2800" b="1" dirty="0">
                <a:solidFill>
                  <a:srgbClr val="FFFF00"/>
                </a:solidFill>
                <a:ea typeface="SimSun" pitchFamily="2" charset="-122"/>
              </a:rPr>
              <a:t>Memphis</a:t>
            </a:r>
            <a:r>
              <a:rPr lang="zh-CN" altLang="en-US" sz="2800" b="1" dirty="0">
                <a:solidFill>
                  <a:srgbClr val="FFFF00"/>
                </a:solidFill>
                <a:ea typeface="SimSun" pitchFamily="2" charset="-122"/>
              </a:rPr>
              <a:t>）</a:t>
            </a:r>
            <a:r>
              <a:rPr lang="en-US" altLang="zh-CN" sz="2800" b="1" dirty="0">
                <a:solidFill>
                  <a:srgbClr val="FFFF00"/>
                </a:solidFill>
                <a:ea typeface="SimSun" pitchFamily="2" charset="-122"/>
              </a:rPr>
              <a:t>. </a:t>
            </a:r>
          </a:p>
        </p:txBody>
      </p:sp>
      <p:pic>
        <p:nvPicPr>
          <p:cNvPr id="17412" name="Picture 10" descr="egypth"/>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457200" y="304800"/>
            <a:ext cx="1985963" cy="2057400"/>
          </a:xfrm>
          <a:noFill/>
        </p:spPr>
      </p:pic>
      <p:sp>
        <p:nvSpPr>
          <p:cNvPr id="14347" name="Text Box 11"/>
          <p:cNvSpPr txBox="1">
            <a:spLocks noChangeArrowheads="1"/>
          </p:cNvSpPr>
          <p:nvPr/>
        </p:nvSpPr>
        <p:spPr bwMode="auto">
          <a:xfrm>
            <a:off x="8543925" y="76200"/>
            <a:ext cx="523875"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altLang="zh-CN" sz="2400" b="1">
                <a:solidFill>
                  <a:schemeClr val="bg1"/>
                </a:solidFill>
                <a:ea typeface="SimSun" pitchFamily="2" charset="-122"/>
              </a:rPr>
              <a:t>73</a:t>
            </a:r>
          </a:p>
        </p:txBody>
      </p:sp>
      <p:sp>
        <p:nvSpPr>
          <p:cNvPr id="17414" name="Rectangle 14"/>
          <p:cNvSpPr>
            <a:spLocks noGrp="1" noChangeArrowheads="1"/>
          </p:cNvSpPr>
          <p:nvPr>
            <p:ph type="title"/>
          </p:nvPr>
        </p:nvSpPr>
        <p:spPr/>
        <p:txBody>
          <a:bodyPr/>
          <a:lstStyle/>
          <a:p>
            <a:pPr eaLnBrk="1" hangingPunct="1"/>
            <a:r>
              <a:rPr lang="zh-CN" altLang="en-US">
                <a:ea typeface="SimSun" pitchFamily="2" charset="-122"/>
              </a:rPr>
              <a:t>旧王朝</a:t>
            </a:r>
            <a:endParaRPr lang="en-US" altLang="zh-CN">
              <a:ea typeface="SimSun"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95600" y="274638"/>
            <a:ext cx="5791200" cy="1096962"/>
          </a:xfrm>
        </p:spPr>
        <p:txBody>
          <a:bodyPr/>
          <a:lstStyle/>
          <a:p>
            <a:pPr eaLnBrk="1" hangingPunct="1"/>
            <a:r>
              <a:rPr lang="zh-CN" altLang="en-US">
                <a:solidFill>
                  <a:srgbClr val="FF0000"/>
                </a:solidFill>
                <a:ea typeface="SimSun" pitchFamily="2" charset="-122"/>
              </a:rPr>
              <a:t>中王朝</a:t>
            </a:r>
            <a:endParaRPr lang="en-US" altLang="zh-CN">
              <a:ea typeface="SimSun" pitchFamily="2" charset="-122"/>
            </a:endParaRPr>
          </a:p>
        </p:txBody>
      </p:sp>
      <p:sp>
        <p:nvSpPr>
          <p:cNvPr id="356356" name="Text Box 4"/>
          <p:cNvSpPr txBox="1">
            <a:spLocks noChangeArrowheads="1"/>
          </p:cNvSpPr>
          <p:nvPr/>
        </p:nvSpPr>
        <p:spPr bwMode="auto">
          <a:xfrm>
            <a:off x="2819400" y="1371600"/>
            <a:ext cx="5943600" cy="409342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2800" b="1" dirty="0">
                <a:ea typeface="SimSun" pitchFamily="2" charset="-122"/>
              </a:rPr>
              <a:t>大约公元前</a:t>
            </a:r>
            <a:r>
              <a:rPr lang="en-US" altLang="zh-CN" sz="2800" b="1" dirty="0">
                <a:ea typeface="SimSun" pitchFamily="2" charset="-122"/>
              </a:rPr>
              <a:t>1991</a:t>
            </a:r>
            <a:r>
              <a:rPr lang="zh-CN" altLang="en-US" sz="2800" b="1" dirty="0">
                <a:ea typeface="SimSun" pitchFamily="2" charset="-122"/>
              </a:rPr>
              <a:t>年起</a:t>
            </a:r>
            <a:r>
              <a:rPr lang="en-US" altLang="zh-CN" sz="2800" b="1" dirty="0">
                <a:ea typeface="SimSun" pitchFamily="2" charset="-122"/>
              </a:rPr>
              <a:t>, </a:t>
            </a:r>
            <a:r>
              <a:rPr lang="zh-CN" altLang="en-US" sz="2800" b="1" dirty="0">
                <a:ea typeface="SimSun" pitchFamily="2" charset="-122"/>
              </a:rPr>
              <a:t>由第十一王朝的</a:t>
            </a:r>
            <a:r>
              <a:rPr lang="en-US" altLang="zh-CN" sz="2800" b="1" dirty="0">
                <a:ea typeface="SimSun" pitchFamily="2" charset="-122"/>
              </a:rPr>
              <a:t>Mentuhotep II </a:t>
            </a:r>
            <a:r>
              <a:rPr lang="zh-CN" altLang="en-US" sz="2800" b="1" dirty="0">
                <a:ea typeface="SimSun" pitchFamily="2" charset="-122"/>
              </a:rPr>
              <a:t>统治中王朝。</a:t>
            </a:r>
          </a:p>
          <a:p>
            <a:pPr eaLnBrk="1" hangingPunct="1"/>
            <a:r>
              <a:rPr lang="zh-CN" altLang="en-US" sz="2800" b="1" dirty="0">
                <a:ea typeface="SimSun" pitchFamily="2" charset="-122"/>
              </a:rPr>
              <a:t>第十二王朝是最辉煌的王朝</a:t>
            </a:r>
            <a:r>
              <a:rPr lang="en-US" altLang="zh-CN" sz="2800" b="1" dirty="0">
                <a:ea typeface="SimSun" pitchFamily="2" charset="-122"/>
              </a:rPr>
              <a:t>(</a:t>
            </a:r>
            <a:r>
              <a:rPr lang="zh-CN" altLang="en-US" sz="2800" b="1" dirty="0">
                <a:ea typeface="SimSun" pitchFamily="2" charset="-122"/>
              </a:rPr>
              <a:t>公元前</a:t>
            </a:r>
            <a:r>
              <a:rPr lang="en-US" altLang="zh-CN" sz="2800" b="1" dirty="0">
                <a:ea typeface="SimSun" pitchFamily="2" charset="-122"/>
              </a:rPr>
              <a:t>1985-1795) </a:t>
            </a:r>
            <a:r>
              <a:rPr lang="zh-CN" altLang="en-US" sz="2800" b="1" dirty="0">
                <a:ea typeface="SimSun" pitchFamily="2" charset="-122"/>
              </a:rPr>
              <a:t>，有以下著名的王</a:t>
            </a:r>
            <a:r>
              <a:rPr lang="en-US" altLang="zh-CN" sz="2800" b="1" dirty="0">
                <a:ea typeface="SimSun" pitchFamily="2" charset="-122"/>
              </a:rPr>
              <a:t>: </a:t>
            </a:r>
            <a:r>
              <a:rPr lang="en-US" altLang="zh-CN" b="1" dirty="0" err="1">
                <a:ea typeface="SimSun" pitchFamily="2" charset="-122"/>
              </a:rPr>
              <a:t>Amunemhat</a:t>
            </a:r>
            <a:r>
              <a:rPr lang="en-US" altLang="zh-CN" b="1" dirty="0">
                <a:ea typeface="SimSun" pitchFamily="2" charset="-122"/>
              </a:rPr>
              <a:t> I, </a:t>
            </a:r>
            <a:r>
              <a:rPr lang="en-US" altLang="zh-CN" b="1" dirty="0">
                <a:solidFill>
                  <a:srgbClr val="FF0000"/>
                </a:solidFill>
                <a:ea typeface="SimSun" pitchFamily="2" charset="-122"/>
              </a:rPr>
              <a:t>Senusret</a:t>
            </a:r>
            <a:r>
              <a:rPr lang="en-US" altLang="zh-CN" b="1" dirty="0">
                <a:ea typeface="SimSun" pitchFamily="2" charset="-122"/>
              </a:rPr>
              <a:t> </a:t>
            </a:r>
            <a:r>
              <a:rPr lang="en-US" altLang="zh-CN" b="1" dirty="0">
                <a:solidFill>
                  <a:srgbClr val="FF0000"/>
                </a:solidFill>
                <a:ea typeface="SimSun" pitchFamily="2" charset="-122"/>
              </a:rPr>
              <a:t>(</a:t>
            </a:r>
            <a:r>
              <a:rPr lang="en-US" altLang="zh-CN" b="1" dirty="0" err="1">
                <a:solidFill>
                  <a:srgbClr val="FF0000"/>
                </a:solidFill>
                <a:ea typeface="SimSun" pitchFamily="2" charset="-122"/>
              </a:rPr>
              <a:t>Sesostris</a:t>
            </a:r>
            <a:r>
              <a:rPr lang="en-US" altLang="zh-CN" b="1" dirty="0">
                <a:solidFill>
                  <a:srgbClr val="FF0000"/>
                </a:solidFill>
                <a:ea typeface="SimSun" pitchFamily="2" charset="-122"/>
              </a:rPr>
              <a:t> in Greek) I</a:t>
            </a:r>
            <a:r>
              <a:rPr lang="en-US" altLang="zh-CN" b="1" dirty="0">
                <a:ea typeface="SimSun" pitchFamily="2" charset="-122"/>
              </a:rPr>
              <a:t>, </a:t>
            </a:r>
            <a:r>
              <a:rPr lang="en-US" altLang="zh-CN" b="1" dirty="0" err="1">
                <a:ea typeface="SimSun" pitchFamily="2" charset="-122"/>
              </a:rPr>
              <a:t>Amunemhat</a:t>
            </a:r>
            <a:r>
              <a:rPr lang="en-US" altLang="zh-CN" b="1" dirty="0">
                <a:ea typeface="SimSun" pitchFamily="2" charset="-122"/>
              </a:rPr>
              <a:t> II, Senusret II, Senusret III, </a:t>
            </a:r>
            <a:r>
              <a:rPr lang="en-US" altLang="zh-CN" b="1" dirty="0" err="1">
                <a:ea typeface="SimSun" pitchFamily="2" charset="-122"/>
              </a:rPr>
              <a:t>Amunemhat</a:t>
            </a:r>
            <a:r>
              <a:rPr lang="en-US" altLang="zh-CN" b="1" dirty="0">
                <a:ea typeface="SimSun" pitchFamily="2" charset="-122"/>
              </a:rPr>
              <a:t> II, and </a:t>
            </a:r>
            <a:r>
              <a:rPr lang="en-US" altLang="zh-CN" b="1" dirty="0" err="1">
                <a:ea typeface="SimSun" pitchFamily="2" charset="-122"/>
              </a:rPr>
              <a:t>Amunemhat</a:t>
            </a:r>
            <a:r>
              <a:rPr lang="en-US" altLang="zh-CN" b="1" dirty="0">
                <a:ea typeface="SimSun" pitchFamily="2" charset="-122"/>
              </a:rPr>
              <a:t> IV</a:t>
            </a:r>
            <a:r>
              <a:rPr lang="en-US" altLang="zh-CN" sz="2000" b="1" dirty="0">
                <a:ea typeface="SimSun" pitchFamily="2" charset="-122"/>
              </a:rPr>
              <a:t>. </a:t>
            </a:r>
            <a:r>
              <a:rPr lang="en-US" altLang="zh-CN" sz="2800" b="1" dirty="0">
                <a:ea typeface="SimSun" pitchFamily="2" charset="-122"/>
              </a:rPr>
              <a:t>Sobekneferu </a:t>
            </a:r>
            <a:r>
              <a:rPr lang="zh-CN" altLang="en-US" sz="2800" b="1" dirty="0">
                <a:ea typeface="SimSun" pitchFamily="2" charset="-122"/>
              </a:rPr>
              <a:t>女王是第十二王朝最后一个王。</a:t>
            </a:r>
            <a:endParaRPr lang="en-US" altLang="zh-CN" sz="2800" b="1" dirty="0">
              <a:ea typeface="SimSun" pitchFamily="2" charset="-122"/>
            </a:endParaRPr>
          </a:p>
          <a:p>
            <a:pPr eaLnBrk="1" hangingPunct="1"/>
            <a:r>
              <a:rPr lang="zh-CN" altLang="en-US" sz="2800" b="1" dirty="0">
                <a:ea typeface="SimSun" pitchFamily="2" charset="-122"/>
              </a:rPr>
              <a:t>第十三王朝</a:t>
            </a:r>
            <a:r>
              <a:rPr lang="en-US" altLang="zh-CN" sz="2800" b="1" dirty="0">
                <a:ea typeface="SimSun" pitchFamily="2" charset="-122"/>
              </a:rPr>
              <a:t>(</a:t>
            </a:r>
            <a:r>
              <a:rPr lang="zh-CN" altLang="en-US" sz="2800" b="1" dirty="0">
                <a:ea typeface="SimSun" pitchFamily="2" charset="-122"/>
              </a:rPr>
              <a:t>公元前</a:t>
            </a:r>
            <a:r>
              <a:rPr lang="en-US" altLang="zh-CN" sz="2800" b="1" dirty="0">
                <a:ea typeface="SimSun" pitchFamily="2" charset="-122"/>
              </a:rPr>
              <a:t>1650 )</a:t>
            </a:r>
            <a:r>
              <a:rPr lang="zh-CN" altLang="en-US" sz="2800" b="1" dirty="0">
                <a:ea typeface="SimSun" pitchFamily="2" charset="-122"/>
              </a:rPr>
              <a:t>在另一个弱势时代终结</a:t>
            </a:r>
            <a:r>
              <a:rPr lang="en-US" altLang="zh-CN" sz="2400" b="1" dirty="0">
                <a:ea typeface="SimSun" pitchFamily="2" charset="-122"/>
              </a:rPr>
              <a:t>.</a:t>
            </a:r>
          </a:p>
        </p:txBody>
      </p:sp>
      <p:pic>
        <p:nvPicPr>
          <p:cNvPr id="18436" name="Picture 5" descr="egyp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19859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429000"/>
            <a:ext cx="25479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56356">
                                            <p:txEl>
                                              <p:pRg st="0" end="0"/>
                                            </p:txEl>
                                          </p:spTgt>
                                        </p:tgtEl>
                                        <p:attrNameLst>
                                          <p:attrName>style.visibility</p:attrName>
                                        </p:attrNameLst>
                                      </p:cBhvr>
                                      <p:to>
                                        <p:strVal val="visible"/>
                                      </p:to>
                                    </p:set>
                                    <p:animEffect transition="in" filter="dissolve">
                                      <p:cBhvr>
                                        <p:cTn id="7" dur="1000"/>
                                        <p:tgtEl>
                                          <p:spTgt spid="35635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56356">
                                            <p:txEl>
                                              <p:pRg st="1" end="1"/>
                                            </p:txEl>
                                          </p:spTgt>
                                        </p:tgtEl>
                                        <p:attrNameLst>
                                          <p:attrName>style.visibility</p:attrName>
                                        </p:attrNameLst>
                                      </p:cBhvr>
                                      <p:to>
                                        <p:strVal val="visible"/>
                                      </p:to>
                                    </p:set>
                                    <p:animEffect transition="in" filter="dissolve">
                                      <p:cBhvr>
                                        <p:cTn id="10" dur="1000"/>
                                        <p:tgtEl>
                                          <p:spTgt spid="356356">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56356">
                                            <p:txEl>
                                              <p:pRg st="2" end="2"/>
                                            </p:txEl>
                                          </p:spTgt>
                                        </p:tgtEl>
                                        <p:attrNameLst>
                                          <p:attrName>style.visibility</p:attrName>
                                        </p:attrNameLst>
                                      </p:cBhvr>
                                      <p:to>
                                        <p:strVal val="visible"/>
                                      </p:to>
                                    </p:set>
                                    <p:animEffect transition="in" filter="dissolve">
                                      <p:cBhvr>
                                        <p:cTn id="13" dur="1000"/>
                                        <p:tgtEl>
                                          <p:spTgt spid="35635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56358"/>
                                        </p:tgtEl>
                                        <p:attrNameLst>
                                          <p:attrName>style.visibility</p:attrName>
                                        </p:attrNameLst>
                                      </p:cBhvr>
                                      <p:to>
                                        <p:strVal val="visible"/>
                                      </p:to>
                                    </p:set>
                                    <p:animEffect transition="in" filter="fade">
                                      <p:cBhvr>
                                        <p:cTn id="16" dur="2000"/>
                                        <p:tgtEl>
                                          <p:spTgt spid="356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762000" y="2014538"/>
            <a:ext cx="3657600" cy="181588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2800" b="1" dirty="0">
                <a:ea typeface="SimSun" pitchFamily="2" charset="-122"/>
              </a:rPr>
              <a:t>人们相信约瑟是在</a:t>
            </a:r>
            <a:r>
              <a:rPr lang="en-US" altLang="zh-CN" sz="2800" b="1" dirty="0">
                <a:solidFill>
                  <a:srgbClr val="FF0000"/>
                </a:solidFill>
                <a:ea typeface="SimSun" pitchFamily="2" charset="-122"/>
              </a:rPr>
              <a:t>Senusret </a:t>
            </a:r>
            <a:r>
              <a:rPr lang="zh-CN" altLang="en-US" sz="2800" b="1" dirty="0">
                <a:solidFill>
                  <a:srgbClr val="FF0000"/>
                </a:solidFill>
                <a:ea typeface="SimSun" pitchFamily="2" charset="-122"/>
              </a:rPr>
              <a:t>一世</a:t>
            </a:r>
            <a:r>
              <a:rPr lang="en-US" altLang="zh-CN" sz="2800" b="1" dirty="0">
                <a:solidFill>
                  <a:srgbClr val="FF0000"/>
                </a:solidFill>
                <a:ea typeface="SimSun" pitchFamily="2" charset="-122"/>
              </a:rPr>
              <a:t>(</a:t>
            </a:r>
            <a:r>
              <a:rPr lang="zh-CN" altLang="en-US" sz="2800" b="1" dirty="0">
                <a:solidFill>
                  <a:srgbClr val="FF0000"/>
                </a:solidFill>
                <a:ea typeface="SimSun" pitchFamily="2" charset="-122"/>
              </a:rPr>
              <a:t>希腊文</a:t>
            </a:r>
            <a:r>
              <a:rPr lang="en-US" altLang="zh-CN" sz="2800" b="1" dirty="0" err="1">
                <a:solidFill>
                  <a:srgbClr val="FF0000"/>
                </a:solidFill>
                <a:ea typeface="SimSun" pitchFamily="2" charset="-122"/>
              </a:rPr>
              <a:t>Sesostris</a:t>
            </a:r>
            <a:r>
              <a:rPr lang="en-US" altLang="zh-CN" sz="2800" b="1" dirty="0">
                <a:solidFill>
                  <a:srgbClr val="FF0000"/>
                </a:solidFill>
                <a:ea typeface="SimSun" pitchFamily="2" charset="-122"/>
              </a:rPr>
              <a:t>)</a:t>
            </a:r>
            <a:r>
              <a:rPr lang="zh-CN" altLang="en-US" sz="2800" b="1" dirty="0">
                <a:solidFill>
                  <a:srgbClr val="FF0000"/>
                </a:solidFill>
                <a:ea typeface="SimSun" pitchFamily="2" charset="-122"/>
              </a:rPr>
              <a:t>做法老时为宰相的。</a:t>
            </a:r>
            <a:endParaRPr lang="en-US" altLang="zh-CN" b="1" dirty="0">
              <a:ea typeface="SimSun" pitchFamily="2" charset="-122"/>
            </a:endParaRPr>
          </a:p>
        </p:txBody>
      </p:sp>
      <p:sp>
        <p:nvSpPr>
          <p:cNvPr id="22543" name="Text Box 15"/>
          <p:cNvSpPr txBox="1">
            <a:spLocks noChangeArrowheads="1"/>
          </p:cNvSpPr>
          <p:nvPr/>
        </p:nvSpPr>
        <p:spPr bwMode="auto">
          <a:xfrm>
            <a:off x="381000" y="1066800"/>
            <a:ext cx="6096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3200" b="1">
                <a:solidFill>
                  <a:srgbClr val="0000FF"/>
                </a:solidFill>
                <a:ea typeface="SimSun" pitchFamily="2" charset="-122"/>
              </a:rPr>
              <a:t>约瑟的事迹</a:t>
            </a:r>
            <a:r>
              <a:rPr lang="zh-CN" altLang="en-US" sz="3200">
                <a:ea typeface="SimSun" pitchFamily="2" charset="-122"/>
              </a:rPr>
              <a:t> </a:t>
            </a:r>
          </a:p>
        </p:txBody>
      </p:sp>
      <p:pic>
        <p:nvPicPr>
          <p:cNvPr id="19460" name="Picture 19" descr="sphinx_memph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14400"/>
            <a:ext cx="396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20"/>
          <p:cNvSpPr txBox="1">
            <a:spLocks noChangeArrowheads="1"/>
          </p:cNvSpPr>
          <p:nvPr/>
        </p:nvSpPr>
        <p:spPr bwMode="auto">
          <a:xfrm>
            <a:off x="762000" y="57912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zh-CN" sz="2400" b="1" i="1">
                <a:ea typeface="SimSun" pitchFamily="2" charset="-122"/>
              </a:rPr>
              <a:t>Sphinx of Memphis</a:t>
            </a:r>
            <a:r>
              <a:rPr lang="en-US" altLang="zh-CN">
                <a:ea typeface="SimSun" pitchFamily="2" charset="-122"/>
              </a:rPr>
              <a:t> </a:t>
            </a:r>
          </a:p>
        </p:txBody>
      </p:sp>
      <p:sp>
        <p:nvSpPr>
          <p:cNvPr id="19462" name="Line 21"/>
          <p:cNvSpPr>
            <a:spLocks noChangeShapeType="1"/>
          </p:cNvSpPr>
          <p:nvPr/>
        </p:nvSpPr>
        <p:spPr bwMode="auto">
          <a:xfrm flipV="1">
            <a:off x="3657600" y="4953000"/>
            <a:ext cx="1676400" cy="990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9463" name="Rectangle 23"/>
          <p:cNvSpPr>
            <a:spLocks noGrp="1" noChangeArrowheads="1"/>
          </p:cNvSpPr>
          <p:nvPr>
            <p:ph type="title"/>
          </p:nvPr>
        </p:nvSpPr>
        <p:spPr>
          <a:xfrm>
            <a:off x="457200" y="76200"/>
            <a:ext cx="8229600" cy="792163"/>
          </a:xfrm>
        </p:spPr>
        <p:txBody>
          <a:bodyPr/>
          <a:lstStyle/>
          <a:p>
            <a:pPr eaLnBrk="1" hangingPunct="1"/>
            <a:r>
              <a:rPr lang="zh-CN" altLang="en-US">
                <a:ea typeface="SimSun" pitchFamily="2" charset="-122"/>
              </a:rPr>
              <a:t>以色列的成立</a:t>
            </a:r>
            <a:endParaRPr lang="en-US" altLang="zh-CN">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22543">
                                            <p:txEl>
                                              <p:pRg st="0" end="0"/>
                                            </p:txEl>
                                          </p:spTgt>
                                        </p:tgtEl>
                                        <p:attrNameLst>
                                          <p:attrName>r</p:attrName>
                                        </p:attrNameLst>
                                      </p:cBhvr>
                                    </p:animRot>
                                  </p:childTnLst>
                                </p:cTn>
                              </p:par>
                            </p:childTnLst>
                          </p:cTn>
                        </p:par>
                        <p:par>
                          <p:cTn id="7" fill="hold" nodeType="afterGroup">
                            <p:stCondLst>
                              <p:cond delay="200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22530">
                                            <p:txEl>
                                              <p:charRg st="4294967295" end="4294967295"/>
                                            </p:txEl>
                                          </p:spTgt>
                                        </p:tgtEl>
                                        <p:attrNameLst>
                                          <p:attrName>style.visibility</p:attrName>
                                        </p:attrNameLst>
                                      </p:cBhvr>
                                      <p:to>
                                        <p:strVal val="visible"/>
                                      </p:to>
                                    </p:set>
                                    <p:anim calcmode="discrete" valueType="clr">
                                      <p:cBhvr override="childStyle">
                                        <p:cTn id="10" dur="80"/>
                                        <p:tgtEl>
                                          <p:spTgt spid="22530">
                                            <p:txEl>
                                              <p:charRg st="4294967295" end="429496729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22530">
                                            <p:txEl>
                                              <p:charRg st="4294967295" end="4294967295"/>
                                            </p:txEl>
                                          </p:spTgt>
                                        </p:tgtEl>
                                        <p:attrNameLst>
                                          <p:attrName>fillcolor</p:attrName>
                                        </p:attrNameLst>
                                      </p:cBhvr>
                                      <p:tavLst>
                                        <p:tav tm="0">
                                          <p:val>
                                            <p:clrVal>
                                              <a:schemeClr val="accent2"/>
                                            </p:clrVal>
                                          </p:val>
                                        </p:tav>
                                        <p:tav tm="50000">
                                          <p:val>
                                            <p:clrVal>
                                              <a:schemeClr val="hlink"/>
                                            </p:clrVal>
                                          </p:val>
                                        </p:tav>
                                      </p:tavLst>
                                    </p:anim>
                                    <p:set>
                                      <p:cBhvr>
                                        <p:cTn id="12" dur="80"/>
                                        <p:tgtEl>
                                          <p:spTgt spid="22530">
                                            <p:txEl>
                                              <p:charRg st="4294967295" end="429496729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60000" cy="796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5" name="Rectangle 13"/>
          <p:cNvSpPr>
            <a:spLocks noGrp="1" noChangeArrowheads="1"/>
          </p:cNvSpPr>
          <p:nvPr>
            <p:ph type="title" idx="4294967295"/>
          </p:nvPr>
        </p:nvSpPr>
        <p:spPr>
          <a:xfrm>
            <a:off x="381000" y="6172200"/>
            <a:ext cx="8229600" cy="579438"/>
          </a:xfrm>
          <a:effectLst>
            <a:outerShdw dist="38099" dir="2700000" algn="ctr" rotWithShape="0">
              <a:schemeClr val="tx2">
                <a:alpha val="74998"/>
              </a:schemeClr>
            </a:outerShdw>
          </a:effectLst>
        </p:spPr>
        <p:txBody>
          <a:bodyPr anchor="t">
            <a:spAutoFit/>
          </a:bodyPr>
          <a:lstStyle/>
          <a:p>
            <a:pPr algn="l" eaLnBrk="1" hangingPunct="1">
              <a:spcBef>
                <a:spcPct val="50000"/>
              </a:spcBef>
              <a:defRPr/>
            </a:pPr>
            <a:r>
              <a:rPr lang="zh-CN" altLang="en-US" sz="3200" b="1">
                <a:solidFill>
                  <a:schemeClr val="bg1"/>
                </a:solidFill>
                <a:ea typeface="SimSun" pitchFamily="2" charset="-122"/>
              </a:rPr>
              <a:t>埃及人嘲笑羊及放羊的牧人</a:t>
            </a:r>
            <a:endParaRPr lang="en-US" altLang="zh-CN" sz="3200" b="1">
              <a:solidFill>
                <a:schemeClr val="bg1"/>
              </a:solidFill>
              <a:ea typeface="SimSun"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09700" y="152400"/>
            <a:ext cx="6324600" cy="762000"/>
          </a:xfrm>
          <a:ln w="76200">
            <a:solidFill>
              <a:srgbClr val="FF0000"/>
            </a:solidFill>
            <a:miter lim="800000"/>
            <a:headEnd/>
            <a:tailEnd/>
          </a:ln>
        </p:spPr>
        <p:txBody>
          <a:bodyPr/>
          <a:lstStyle/>
          <a:p>
            <a:pPr eaLnBrk="1" hangingPunct="1"/>
            <a:r>
              <a:rPr lang="zh-CN" altLang="en-US" sz="3200" b="1">
                <a:solidFill>
                  <a:schemeClr val="tx1"/>
                </a:solidFill>
                <a:ea typeface="SimSun" pitchFamily="2" charset="-122"/>
              </a:rPr>
              <a:t>肥胖与瘦小的牛群</a:t>
            </a:r>
            <a:endParaRPr lang="en-US" altLang="zh-CN" sz="3200" b="1">
              <a:solidFill>
                <a:schemeClr val="tx1"/>
              </a:solidFill>
              <a:ea typeface="SimSun" pitchFamily="2" charset="-122"/>
            </a:endParaRPr>
          </a:p>
        </p:txBody>
      </p:sp>
      <p:sp>
        <p:nvSpPr>
          <p:cNvPr id="21521" name="Rectangle 19"/>
          <p:cNvSpPr>
            <a:spLocks noChangeArrowheads="1"/>
          </p:cNvSpPr>
          <p:nvPr/>
        </p:nvSpPr>
        <p:spPr bwMode="auto">
          <a:xfrm>
            <a:off x="1409700" y="1066800"/>
            <a:ext cx="63246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zh-CN" sz="3200" b="1" i="1" dirty="0" err="1">
                <a:ea typeface="SimSun" pitchFamily="2" charset="-122"/>
              </a:rPr>
              <a:t>Ameni</a:t>
            </a:r>
            <a:r>
              <a:rPr lang="en-US" altLang="zh-CN" sz="3200" b="1" i="1" dirty="0">
                <a:ea typeface="SimSun" pitchFamily="2" charset="-122"/>
              </a:rPr>
              <a:t> </a:t>
            </a:r>
            <a:r>
              <a:rPr lang="zh-CN" altLang="en-US" sz="3200" b="1" i="1" dirty="0">
                <a:ea typeface="SimSun" pitchFamily="2" charset="-122"/>
              </a:rPr>
              <a:t>是 </a:t>
            </a:r>
            <a:r>
              <a:rPr lang="en-US" altLang="zh-CN" sz="3200" b="1" i="1" dirty="0" err="1">
                <a:ea typeface="SimSun" pitchFamily="2" charset="-122"/>
              </a:rPr>
              <a:t>Sesostris</a:t>
            </a:r>
            <a:r>
              <a:rPr lang="en-US" altLang="zh-CN" sz="3200" b="1" i="1" dirty="0">
                <a:ea typeface="SimSun" pitchFamily="2" charset="-122"/>
              </a:rPr>
              <a:t> </a:t>
            </a:r>
            <a:r>
              <a:rPr lang="zh-CN" altLang="en-US" sz="3200" b="1" i="1" dirty="0">
                <a:ea typeface="SimSun" pitchFamily="2" charset="-122"/>
              </a:rPr>
              <a:t>一世</a:t>
            </a:r>
            <a:r>
              <a:rPr lang="en-US" altLang="zh-CN" sz="3200" b="1" i="1" dirty="0">
                <a:ea typeface="SimSun" pitchFamily="2" charset="-122"/>
              </a:rPr>
              <a:t>(</a:t>
            </a:r>
            <a:r>
              <a:rPr lang="zh-CN" altLang="en-US" sz="3200" b="1" i="1" dirty="0">
                <a:ea typeface="SimSun" pitchFamily="2" charset="-122"/>
              </a:rPr>
              <a:t>约瑟的法老</a:t>
            </a:r>
            <a:r>
              <a:rPr lang="en-US" altLang="zh-CN" sz="3200" b="1" i="1" dirty="0">
                <a:ea typeface="SimSun" pitchFamily="2" charset="-122"/>
              </a:rPr>
              <a:t>) </a:t>
            </a:r>
            <a:r>
              <a:rPr lang="zh-CN" altLang="en-US" sz="3200" b="1" i="1" dirty="0">
                <a:ea typeface="SimSun" pitchFamily="2" charset="-122"/>
              </a:rPr>
              <a:t>时的一名官员。</a:t>
            </a:r>
          </a:p>
        </p:txBody>
      </p:sp>
      <p:sp>
        <p:nvSpPr>
          <p:cNvPr id="21522" name="Rectangle 20"/>
          <p:cNvSpPr>
            <a:spLocks noChangeArrowheads="1"/>
          </p:cNvSpPr>
          <p:nvPr/>
        </p:nvSpPr>
        <p:spPr bwMode="auto">
          <a:xfrm>
            <a:off x="1409700" y="2438400"/>
            <a:ext cx="6324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3200" b="1" dirty="0">
                <a:ea typeface="SimSun" pitchFamily="2" charset="-122"/>
              </a:rPr>
              <a:t>	在近期古迹发现的墙画上，画有肥胖与瘦小的牛群， 也有描述圣经里所记载的七个丰收年及七个饥荒年的故事，使得圣经的故事更具可靠性。</a:t>
            </a:r>
            <a:endParaRPr lang="en-US" altLang="zh-CN" sz="3200" b="1" dirty="0">
              <a:solidFill>
                <a:srgbClr val="0000FF"/>
              </a:solidFill>
              <a:ea typeface="SimSun" pitchFamily="2" charset="-122"/>
            </a:endParaRPr>
          </a:p>
        </p:txBody>
      </p:sp>
      <p:pic>
        <p:nvPicPr>
          <p:cNvPr id="2152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7800"/>
            <a:ext cx="12192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04900"/>
            <a:ext cx="12192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5"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032000"/>
            <a:ext cx="12192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6"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959100"/>
            <a:ext cx="12192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886200"/>
            <a:ext cx="12192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813300"/>
            <a:ext cx="12192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29"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5740400"/>
            <a:ext cx="12192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0"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2100" y="228600"/>
            <a:ext cx="1155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1"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2100" y="1130300"/>
            <a:ext cx="1155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2"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2100" y="2120900"/>
            <a:ext cx="1155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3" name="Picture 2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12100" y="3035300"/>
            <a:ext cx="1155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4" name="Picture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12100" y="3949700"/>
            <a:ext cx="1155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5" name="Picture 3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12100" y="4864100"/>
            <a:ext cx="1155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36" name="Picture 3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12100" y="5778500"/>
            <a:ext cx="11557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1" descr="bgciv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9650"/>
            <a:ext cx="91440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8"/>
          <p:cNvSpPr txBox="1">
            <a:spLocks noChangeArrowheads="1"/>
          </p:cNvSpPr>
          <p:nvPr/>
        </p:nvSpPr>
        <p:spPr bwMode="auto">
          <a:xfrm>
            <a:off x="1219200" y="4876800"/>
            <a:ext cx="5305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r>
              <a:rPr lang="zh-CN" altLang="en-US" sz="3200" b="1" dirty="0">
                <a:latin typeface="Ravie" pitchFamily="82" charset="0"/>
                <a:ea typeface="SimSun" pitchFamily="2" charset="-122"/>
              </a:rPr>
              <a:t>埃及与摩西</a:t>
            </a:r>
            <a:r>
              <a:rPr lang="en-US" altLang="zh-CN" sz="3200" dirty="0">
                <a:ea typeface="SimSun" pitchFamily="2" charset="-122"/>
              </a:rPr>
              <a:t> </a:t>
            </a:r>
          </a:p>
        </p:txBody>
      </p:sp>
      <p:pic>
        <p:nvPicPr>
          <p:cNvPr id="14340" name="Picture 11" descr="pyrami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WordArt 4"/>
          <p:cNvSpPr>
            <a:spLocks noChangeArrowheads="1" noChangeShapeType="1" noTextEdit="1"/>
          </p:cNvSpPr>
          <p:nvPr/>
        </p:nvSpPr>
        <p:spPr bwMode="auto">
          <a:xfrm>
            <a:off x="1447800" y="1295400"/>
            <a:ext cx="5334000" cy="1600200"/>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FF0000"/>
                </a:solidFill>
                <a:effectLst>
                  <a:outerShdw dist="35921" dir="2700000" algn="ctr" rotWithShape="0">
                    <a:srgbClr val="990000"/>
                  </a:outerShdw>
                </a:effectLst>
                <a:latin typeface="+mn-ea"/>
                <a:cs typeface="+mn-ea"/>
              </a:rPr>
              <a:t>考察点</a:t>
            </a:r>
            <a:endParaRPr lang="en-GB" sz="3600" kern="10">
              <a:ln w="19050">
                <a:solidFill>
                  <a:srgbClr val="99CCFF"/>
                </a:solidFill>
                <a:round/>
                <a:headEnd/>
                <a:tailEnd/>
              </a:ln>
              <a:solidFill>
                <a:srgbClr val="FF0000"/>
              </a:solidFill>
              <a:effectLst>
                <a:outerShdw dist="35921" dir="2700000" algn="ctr" rotWithShape="0">
                  <a:srgbClr val="990000"/>
                </a:outerShdw>
              </a:effectLst>
              <a:latin typeface="+mn-ea"/>
              <a:cs typeface="+mn-ea"/>
            </a:endParaRPr>
          </a:p>
        </p:txBody>
      </p:sp>
      <p:pic>
        <p:nvPicPr>
          <p:cNvPr id="3087" name="Picture 15"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933825"/>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7"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810125"/>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Text Box 22"/>
          <p:cNvSpPr txBox="1">
            <a:spLocks noChangeArrowheads="1"/>
          </p:cNvSpPr>
          <p:nvPr/>
        </p:nvSpPr>
        <p:spPr bwMode="auto">
          <a:xfrm>
            <a:off x="1219200" y="5762625"/>
            <a:ext cx="5305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r>
              <a:rPr lang="zh-CN" altLang="en-US" sz="3200" b="1">
                <a:latin typeface="Ravie" pitchFamily="82" charset="0"/>
                <a:ea typeface="SimSun" pitchFamily="2" charset="-122"/>
              </a:rPr>
              <a:t>埃及古文</a:t>
            </a:r>
            <a:endParaRPr lang="en-US" altLang="zh-CN" sz="3200">
              <a:ea typeface="SimSun" pitchFamily="2" charset="-122"/>
            </a:endParaRPr>
          </a:p>
        </p:txBody>
      </p:sp>
      <p:pic>
        <p:nvPicPr>
          <p:cNvPr id="3095" name="Picture 23"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686425"/>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6" name="Text Box 24"/>
          <p:cNvSpPr txBox="1">
            <a:spLocks noChangeArrowheads="1"/>
          </p:cNvSpPr>
          <p:nvPr/>
        </p:nvSpPr>
        <p:spPr bwMode="auto">
          <a:xfrm>
            <a:off x="8543925" y="76200"/>
            <a:ext cx="523875"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altLang="zh-CN" sz="2400" b="1">
                <a:solidFill>
                  <a:schemeClr val="bg1"/>
                </a:solidFill>
                <a:ea typeface="SimSun" pitchFamily="2" charset="-122"/>
              </a:rPr>
              <a:t>81</a:t>
            </a:r>
          </a:p>
        </p:txBody>
      </p:sp>
      <p:sp>
        <p:nvSpPr>
          <p:cNvPr id="3097" name="Rectangle 25"/>
          <p:cNvSpPr>
            <a:spLocks noChangeArrowheads="1"/>
          </p:cNvSpPr>
          <p:nvPr/>
        </p:nvSpPr>
        <p:spPr bwMode="auto">
          <a:xfrm>
            <a:off x="1219200" y="3048000"/>
            <a:ext cx="541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r>
              <a:rPr lang="zh-CN" altLang="en-US" sz="3200" b="1">
                <a:latin typeface="Ravie" pitchFamily="82" charset="0"/>
                <a:ea typeface="SimSun" pitchFamily="2" charset="-122"/>
              </a:rPr>
              <a:t>地理及历史</a:t>
            </a:r>
            <a:endParaRPr lang="en-US" altLang="zh-CN" sz="3200" b="1">
              <a:latin typeface="Ravie" pitchFamily="82" charset="0"/>
              <a:ea typeface="SimSun" pitchFamily="2" charset="-122"/>
            </a:endParaRPr>
          </a:p>
        </p:txBody>
      </p:sp>
      <p:pic>
        <p:nvPicPr>
          <p:cNvPr id="3098" name="Picture 26" descr="egyptian_an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33713"/>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9" name="Rectangle 27"/>
          <p:cNvSpPr>
            <a:spLocks noChangeArrowheads="1"/>
          </p:cNvSpPr>
          <p:nvPr/>
        </p:nvSpPr>
        <p:spPr bwMode="auto">
          <a:xfrm>
            <a:off x="1219200" y="3886200"/>
            <a:ext cx="541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r>
              <a:rPr lang="zh-CN" altLang="en-US" sz="3200" b="1">
                <a:latin typeface="Ravie" pitchFamily="82" charset="0"/>
                <a:ea typeface="SimSun" pitchFamily="2" charset="-122"/>
              </a:rPr>
              <a:t>埃及与约瑟</a:t>
            </a:r>
            <a:endParaRPr lang="en-US" altLang="zh-CN" sz="3200" b="1">
              <a:latin typeface="Ravie" pitchFamily="82" charset="0"/>
              <a:ea typeface="SimSun" pitchFamily="2" charset="-122"/>
            </a:endParaRPr>
          </a:p>
        </p:txBody>
      </p:sp>
      <p:sp>
        <p:nvSpPr>
          <p:cNvPr id="14350" name="Rectangle 29"/>
          <p:cNvSpPr>
            <a:spLocks noGrp="1" noChangeArrowheads="1"/>
          </p:cNvSpPr>
          <p:nvPr>
            <p:ph type="ctrTitle"/>
          </p:nvPr>
        </p:nvSpPr>
        <p:spPr>
          <a:xfrm>
            <a:off x="5562600" y="6400800"/>
            <a:ext cx="3581400" cy="457200"/>
          </a:xfrm>
        </p:spPr>
        <p:txBody>
          <a:bodyPr/>
          <a:lstStyle/>
          <a:p>
            <a:pPr algn="r" eaLnBrk="1" hangingPunct="1"/>
            <a:r>
              <a:rPr lang="en-US" altLang="zh-CN" sz="1800">
                <a:ea typeface="SimSun" pitchFamily="2" charset="-122"/>
              </a:rPr>
              <a:t>Where we are going</a:t>
            </a:r>
            <a:endParaRPr lang="en-US" altLang="zh-CN" sz="360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ox(in)">
                                      <p:cBhvr>
                                        <p:cTn id="7" dur="500"/>
                                        <p:tgtEl>
                                          <p:spTgt spid="3076"/>
                                        </p:tgtEl>
                                      </p:cBhvr>
                                    </p:animEffect>
                                  </p:childTnLst>
                                </p:cTn>
                              </p:par>
                            </p:childTnLst>
                          </p:cTn>
                        </p:par>
                        <p:par>
                          <p:cTn id="8" fill="hold" nodeType="afterGroup">
                            <p:stCondLst>
                              <p:cond delay="500"/>
                            </p:stCondLst>
                            <p:childTnLst>
                              <p:par>
                                <p:cTn id="9" presetID="1" presetClass="entr" presetSubtype="0" fill="hold" nodeType="afterEffect">
                                  <p:stCondLst>
                                    <p:cond delay="1000"/>
                                  </p:stCondLst>
                                  <p:childTnLst>
                                    <p:set>
                                      <p:cBhvr>
                                        <p:cTn id="10" dur="1" fill="hold">
                                          <p:stCondLst>
                                            <p:cond delay="499"/>
                                          </p:stCondLst>
                                        </p:cTn>
                                        <p:tgtEl>
                                          <p:spTgt spid="3098"/>
                                        </p:tgtEl>
                                        <p:attrNameLst>
                                          <p:attrName>style.visibility</p:attrName>
                                        </p:attrNameLst>
                                      </p:cBhvr>
                                      <p:to>
                                        <p:strVal val="visible"/>
                                      </p:to>
                                    </p:set>
                                  </p:childTnLst>
                                </p:cTn>
                              </p:par>
                            </p:childTnLst>
                          </p:cTn>
                        </p:par>
                        <p:par>
                          <p:cTn id="11" fill="hold" nodeType="afterGroup">
                            <p:stCondLst>
                              <p:cond delay="2000"/>
                            </p:stCondLst>
                            <p:childTnLst>
                              <p:par>
                                <p:cTn id="12" presetID="1" presetClass="entr" presetSubtype="0" fill="hold" grpId="0" nodeType="afterEffect">
                                  <p:stCondLst>
                                    <p:cond delay="1000"/>
                                  </p:stCondLst>
                                  <p:childTnLst>
                                    <p:set>
                                      <p:cBhvr>
                                        <p:cTn id="13" dur="1" fill="hold">
                                          <p:stCondLst>
                                            <p:cond delay="499"/>
                                          </p:stCondLst>
                                        </p:cTn>
                                        <p:tgtEl>
                                          <p:spTgt spid="3097">
                                            <p:txEl>
                                              <p:pRg st="0" end="0"/>
                                            </p:txEl>
                                          </p:spTgt>
                                        </p:tgtEl>
                                        <p:attrNameLst>
                                          <p:attrName>style.visibility</p:attrName>
                                        </p:attrNameLst>
                                      </p:cBhvr>
                                      <p:to>
                                        <p:strVal val="visible"/>
                                      </p:to>
                                    </p:set>
                                  </p:childTnLst>
                                </p:cTn>
                              </p:par>
                            </p:childTnLst>
                          </p:cTn>
                        </p:par>
                        <p:par>
                          <p:cTn id="14" fill="hold" nodeType="afterGroup">
                            <p:stCondLst>
                              <p:cond delay="3500"/>
                            </p:stCondLst>
                            <p:childTnLst>
                              <p:par>
                                <p:cTn id="15" presetID="1" presetClass="entr" presetSubtype="0" fill="hold" nodeType="afterEffect">
                                  <p:stCondLst>
                                    <p:cond delay="1000"/>
                                  </p:stCondLst>
                                  <p:childTnLst>
                                    <p:set>
                                      <p:cBhvr>
                                        <p:cTn id="16" dur="1" fill="hold">
                                          <p:stCondLst>
                                            <p:cond delay="499"/>
                                          </p:stCondLst>
                                        </p:cTn>
                                        <p:tgtEl>
                                          <p:spTgt spid="3087"/>
                                        </p:tgtEl>
                                        <p:attrNameLst>
                                          <p:attrName>style.visibility</p:attrName>
                                        </p:attrNameLst>
                                      </p:cBhvr>
                                      <p:to>
                                        <p:strVal val="visible"/>
                                      </p:to>
                                    </p:set>
                                  </p:childTnLst>
                                </p:cTn>
                              </p:par>
                            </p:childTnLst>
                          </p:cTn>
                        </p:par>
                        <p:par>
                          <p:cTn id="17" fill="hold" nodeType="afterGroup">
                            <p:stCondLst>
                              <p:cond delay="5000"/>
                            </p:stCondLst>
                            <p:childTnLst>
                              <p:par>
                                <p:cTn id="18" presetID="1" presetClass="entr" presetSubtype="0" fill="hold" nodeType="afterEffect">
                                  <p:stCondLst>
                                    <p:cond delay="1000"/>
                                  </p:stCondLst>
                                  <p:childTnLst>
                                    <p:set>
                                      <p:cBhvr>
                                        <p:cTn id="19" dur="1" fill="hold">
                                          <p:stCondLst>
                                            <p:cond delay="499"/>
                                          </p:stCondLst>
                                        </p:cTn>
                                        <p:tgtEl>
                                          <p:spTgt spid="3089"/>
                                        </p:tgtEl>
                                        <p:attrNameLst>
                                          <p:attrName>style.visibility</p:attrName>
                                        </p:attrNameLst>
                                      </p:cBhvr>
                                      <p:to>
                                        <p:strVal val="visible"/>
                                      </p:to>
                                    </p:set>
                                  </p:childTnLst>
                                </p:cTn>
                              </p:par>
                            </p:childTnLst>
                          </p:cTn>
                        </p:par>
                        <p:par>
                          <p:cTn id="20" fill="hold" nodeType="afterGroup">
                            <p:stCondLst>
                              <p:cond delay="6500"/>
                            </p:stCondLst>
                            <p:childTnLst>
                              <p:par>
                                <p:cTn id="21" presetID="4" presetClass="entr" presetSubtype="16" fill="hold" grpId="0" nodeType="afterEffect">
                                  <p:stCondLst>
                                    <p:cond delay="1000"/>
                                  </p:stCondLst>
                                  <p:childTnLst>
                                    <p:set>
                                      <p:cBhvr>
                                        <p:cTn id="22" dur="1" fill="hold">
                                          <p:stCondLst>
                                            <p:cond delay="0"/>
                                          </p:stCondLst>
                                        </p:cTn>
                                        <p:tgtEl>
                                          <p:spTgt spid="3080"/>
                                        </p:tgtEl>
                                        <p:attrNameLst>
                                          <p:attrName>style.visibility</p:attrName>
                                        </p:attrNameLst>
                                      </p:cBhvr>
                                      <p:to>
                                        <p:strVal val="visible"/>
                                      </p:to>
                                    </p:set>
                                    <p:animEffect transition="in" filter="box(in)">
                                      <p:cBhvr>
                                        <p:cTn id="23" dur="500"/>
                                        <p:tgtEl>
                                          <p:spTgt spid="3080"/>
                                        </p:tgtEl>
                                      </p:cBhvr>
                                    </p:animEffect>
                                  </p:childTnLst>
                                </p:cTn>
                              </p:par>
                            </p:childTnLst>
                          </p:cTn>
                        </p:par>
                        <p:par>
                          <p:cTn id="24" fill="hold" nodeType="afterGroup">
                            <p:stCondLst>
                              <p:cond delay="8000"/>
                            </p:stCondLst>
                            <p:childTnLst>
                              <p:par>
                                <p:cTn id="25" presetID="1" presetClass="entr" presetSubtype="0" fill="hold" nodeType="afterEffect">
                                  <p:stCondLst>
                                    <p:cond delay="1000"/>
                                  </p:stCondLst>
                                  <p:childTnLst>
                                    <p:set>
                                      <p:cBhvr>
                                        <p:cTn id="26" dur="1" fill="hold">
                                          <p:stCondLst>
                                            <p:cond delay="499"/>
                                          </p:stCondLst>
                                        </p:cTn>
                                        <p:tgtEl>
                                          <p:spTgt spid="3095"/>
                                        </p:tgtEl>
                                        <p:attrNameLst>
                                          <p:attrName>style.visibility</p:attrName>
                                        </p:attrNameLst>
                                      </p:cBhvr>
                                      <p:to>
                                        <p:strVal val="visible"/>
                                      </p:to>
                                    </p:set>
                                  </p:childTnLst>
                                </p:cTn>
                              </p:par>
                            </p:childTnLst>
                          </p:cTn>
                        </p:par>
                        <p:par>
                          <p:cTn id="27" fill="hold" nodeType="afterGroup">
                            <p:stCondLst>
                              <p:cond delay="9500"/>
                            </p:stCondLst>
                            <p:childTnLst>
                              <p:par>
                                <p:cTn id="28" presetID="4" presetClass="entr" presetSubtype="16" fill="hold" grpId="0" nodeType="afterEffect">
                                  <p:stCondLst>
                                    <p:cond delay="1000"/>
                                  </p:stCondLst>
                                  <p:childTnLst>
                                    <p:set>
                                      <p:cBhvr>
                                        <p:cTn id="29" dur="1" fill="hold">
                                          <p:stCondLst>
                                            <p:cond delay="0"/>
                                          </p:stCondLst>
                                        </p:cTn>
                                        <p:tgtEl>
                                          <p:spTgt spid="3094"/>
                                        </p:tgtEl>
                                        <p:attrNameLst>
                                          <p:attrName>style.visibility</p:attrName>
                                        </p:attrNameLst>
                                      </p:cBhvr>
                                      <p:to>
                                        <p:strVal val="visible"/>
                                      </p:to>
                                    </p:set>
                                    <p:animEffect transition="in" filter="box(in)">
                                      <p:cBhvr>
                                        <p:cTn id="30" dur="500"/>
                                        <p:tgtEl>
                                          <p:spTgt spid="3094"/>
                                        </p:tgtEl>
                                      </p:cBhvr>
                                    </p:animEffect>
                                  </p:childTnLst>
                                </p:cTn>
                              </p:par>
                            </p:childTnLst>
                          </p:cTn>
                        </p:par>
                        <p:par>
                          <p:cTn id="31" fill="hold" nodeType="afterGroup">
                            <p:stCondLst>
                              <p:cond delay="11000"/>
                            </p:stCondLst>
                            <p:childTnLst>
                              <p:par>
                                <p:cTn id="32" presetID="1" presetClass="entr" presetSubtype="0" fill="hold" grpId="0" nodeType="afterEffect">
                                  <p:stCondLst>
                                    <p:cond delay="1000"/>
                                  </p:stCondLst>
                                  <p:childTnLst>
                                    <p:set>
                                      <p:cBhvr>
                                        <p:cTn id="33" dur="1" fill="hold">
                                          <p:stCondLst>
                                            <p:cond delay="499"/>
                                          </p:stCondLst>
                                        </p:cTn>
                                        <p:tgtEl>
                                          <p:spTgt spid="3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utoUpdateAnimBg="0"/>
      <p:bldP spid="3076" grpId="0" animBg="1"/>
      <p:bldP spid="3094" grpId="0" autoUpdateAnimBg="0"/>
      <p:bldP spid="3097" grpId="0" build="p" autoUpdateAnimBg="0" advAuto="1000"/>
      <p:bldP spid="3099" grpId="0" build="p" autoUpdateAnimBg="0" advAuto="1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19600" y="274638"/>
            <a:ext cx="3352800" cy="1249362"/>
          </a:xfrm>
        </p:spPr>
        <p:txBody>
          <a:bodyPr/>
          <a:lstStyle/>
          <a:p>
            <a:pPr eaLnBrk="1" hangingPunct="1"/>
            <a:r>
              <a:rPr lang="zh-CN" altLang="en-US">
                <a:ea typeface="SimSun" pitchFamily="2" charset="-122"/>
              </a:rPr>
              <a:t>饥荒</a:t>
            </a:r>
          </a:p>
        </p:txBody>
      </p:sp>
      <p:sp>
        <p:nvSpPr>
          <p:cNvPr id="22531" name="Rectangle 4" descr="Brown marble"/>
          <p:cNvSpPr>
            <a:spLocks noChangeArrowheads="1"/>
          </p:cNvSpPr>
          <p:nvPr/>
        </p:nvSpPr>
        <p:spPr bwMode="auto">
          <a:xfrm>
            <a:off x="457200" y="2133600"/>
            <a:ext cx="7620000" cy="38862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55333" name="Text Box 5"/>
          <p:cNvSpPr txBox="1">
            <a:spLocks noChangeArrowheads="1"/>
          </p:cNvSpPr>
          <p:nvPr/>
        </p:nvSpPr>
        <p:spPr bwMode="auto">
          <a:xfrm>
            <a:off x="533400" y="457200"/>
            <a:ext cx="5181600"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2800" b="1" dirty="0">
                <a:solidFill>
                  <a:srgbClr val="FF0000"/>
                </a:solidFill>
                <a:ea typeface="SimSun" pitchFamily="2" charset="-122"/>
              </a:rPr>
              <a:t>约瑟的事迹</a:t>
            </a:r>
            <a:r>
              <a:rPr lang="en-US" altLang="zh-CN" sz="2800" b="1" dirty="0">
                <a:solidFill>
                  <a:srgbClr val="FF0000"/>
                </a:solidFill>
                <a:ea typeface="SimSun" pitchFamily="2" charset="-122"/>
              </a:rPr>
              <a:t>, </a:t>
            </a:r>
            <a:r>
              <a:rPr lang="zh-CN" altLang="en-US" sz="2800" b="1" dirty="0">
                <a:solidFill>
                  <a:srgbClr val="FF0000"/>
                </a:solidFill>
                <a:ea typeface="SimSun" pitchFamily="2" charset="-122"/>
              </a:rPr>
              <a:t>被</a:t>
            </a:r>
            <a:r>
              <a:rPr lang="en-US" altLang="zh-CN" sz="2800" b="1" dirty="0" err="1">
                <a:solidFill>
                  <a:srgbClr val="FF0000"/>
                </a:solidFill>
                <a:ea typeface="SimSun" pitchFamily="2" charset="-122"/>
              </a:rPr>
              <a:t>Ameni</a:t>
            </a:r>
            <a:r>
              <a:rPr lang="zh-CN" altLang="en-US" sz="2800" b="1" dirty="0">
                <a:solidFill>
                  <a:srgbClr val="FF0000"/>
                </a:solidFill>
                <a:ea typeface="SimSun" pitchFamily="2" charset="-122"/>
              </a:rPr>
              <a:t>证实</a:t>
            </a:r>
            <a:endParaRPr lang="en-US" altLang="zh-CN" sz="2800" b="1" dirty="0">
              <a:solidFill>
                <a:srgbClr val="FF0000"/>
              </a:solidFill>
              <a:ea typeface="SimSun" pitchFamily="2" charset="-122"/>
            </a:endParaRPr>
          </a:p>
        </p:txBody>
      </p:sp>
      <p:pic>
        <p:nvPicPr>
          <p:cNvPr id="22533" name="Picture 6" descr="sundis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134350" y="0"/>
            <a:ext cx="1009650" cy="6858000"/>
          </a:xfrm>
        </p:spPr>
      </p:pic>
      <p:sp>
        <p:nvSpPr>
          <p:cNvPr id="22534" name="Text Box 7"/>
          <p:cNvSpPr txBox="1">
            <a:spLocks noChangeArrowheads="1"/>
          </p:cNvSpPr>
          <p:nvPr/>
        </p:nvSpPr>
        <p:spPr bwMode="auto">
          <a:xfrm>
            <a:off x="685800" y="1524000"/>
            <a:ext cx="65532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800" b="1">
                <a:solidFill>
                  <a:srgbClr val="0000FF"/>
                </a:solidFill>
                <a:ea typeface="SimSun" pitchFamily="2" charset="-122"/>
              </a:rPr>
              <a:t>在</a:t>
            </a:r>
            <a:r>
              <a:rPr lang="en-US" altLang="zh-CN" sz="2800" b="1">
                <a:solidFill>
                  <a:srgbClr val="0000FF"/>
                </a:solidFill>
                <a:ea typeface="SimSun" pitchFamily="2" charset="-122"/>
              </a:rPr>
              <a:t>Ameni</a:t>
            </a:r>
            <a:r>
              <a:rPr lang="en-US" altLang="zh-CN" sz="2800" b="1">
                <a:ea typeface="SimSun" pitchFamily="2" charset="-122"/>
              </a:rPr>
              <a:t> </a:t>
            </a:r>
            <a:r>
              <a:rPr lang="zh-CN" altLang="en-US" sz="2800" b="1">
                <a:ea typeface="SimSun" pitchFamily="2" charset="-122"/>
              </a:rPr>
              <a:t>的石碑刻上了这些话：</a:t>
            </a:r>
            <a:r>
              <a:rPr lang="en-US" altLang="zh-CN" sz="2400" b="1">
                <a:ea typeface="SimSun" pitchFamily="2" charset="-122"/>
              </a:rPr>
              <a:t> </a:t>
            </a:r>
          </a:p>
          <a:p>
            <a:pPr eaLnBrk="1" hangingPunct="1">
              <a:spcBef>
                <a:spcPct val="50000"/>
              </a:spcBef>
            </a:pPr>
            <a:r>
              <a:rPr lang="en-US" altLang="zh-CN" sz="2400" b="1" i="1">
                <a:solidFill>
                  <a:schemeClr val="bg1"/>
                </a:solidFill>
                <a:ea typeface="SimSun" pitchFamily="2" charset="-122"/>
              </a:rPr>
              <a:t>“</a:t>
            </a:r>
            <a:r>
              <a:rPr lang="zh-CN" altLang="en-US" sz="3200" b="1" i="1">
                <a:solidFill>
                  <a:schemeClr val="bg1"/>
                </a:solidFill>
                <a:ea typeface="SimSun" pitchFamily="2" charset="-122"/>
              </a:rPr>
              <a:t>我在的日子里，没人不开心，包括饥荒的那些年。因为饥荒此前，我耕种了南到北所有的土地。我保存了粮食，延长了当地人的寿命，也没有任何饥饿。我等量把粮食分给所有人，不论他的身份或地位。</a:t>
            </a:r>
            <a:r>
              <a:rPr lang="en-US" altLang="zh-CN" sz="3200" b="1" i="1">
                <a:solidFill>
                  <a:schemeClr val="bg1"/>
                </a:solidFill>
                <a:ea typeface="SimSun" pitchFamily="2" charset="-122"/>
              </a:rPr>
              <a:t>"</a:t>
            </a:r>
            <a:r>
              <a:rPr lang="en-US" altLang="zh-CN" sz="3200" b="1">
                <a:ea typeface="SimSun" pitchFamily="2" charset="-122"/>
              </a:rPr>
              <a:t> </a:t>
            </a:r>
          </a:p>
          <a:p>
            <a:pPr algn="r" eaLnBrk="1" hangingPunct="1">
              <a:spcBef>
                <a:spcPct val="50000"/>
              </a:spcBef>
            </a:pPr>
            <a:r>
              <a:rPr lang="en-US" altLang="zh-CN" b="1">
                <a:solidFill>
                  <a:srgbClr val="F4F4F4"/>
                </a:solidFill>
                <a:ea typeface="SimSun" pitchFamily="2" charset="-122"/>
              </a:rPr>
              <a:t>Brugsch, </a:t>
            </a:r>
            <a:r>
              <a:rPr lang="en-US" altLang="zh-CN" b="1" i="1">
                <a:solidFill>
                  <a:srgbClr val="F4F4F4"/>
                </a:solidFill>
                <a:ea typeface="SimSun" pitchFamily="2" charset="-122"/>
              </a:rPr>
              <a:t>Egypt under the Pharaohs,</a:t>
            </a:r>
            <a:r>
              <a:rPr lang="en-US" altLang="zh-CN" b="1">
                <a:solidFill>
                  <a:srgbClr val="F4F4F4"/>
                </a:solidFill>
                <a:ea typeface="SimSun" pitchFamily="2" charset="-122"/>
              </a:rPr>
              <a:t> 158</a:t>
            </a:r>
            <a:r>
              <a:rPr lang="en-US" altLang="zh-CN" sz="2400" b="1">
                <a:ea typeface="SimSun" pitchFamily="2"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55333"/>
                                        </p:tgtEl>
                                        <p:attrNameLst>
                                          <p:attrName>style.visibility</p:attrName>
                                        </p:attrNameLst>
                                      </p:cBhvr>
                                      <p:to>
                                        <p:strVal val="visible"/>
                                      </p:to>
                                    </p:set>
                                    <p:anim calcmode="discrete" valueType="clr">
                                      <p:cBhvr override="childStyle">
                                        <p:cTn id="7" dur="80"/>
                                        <p:tgtEl>
                                          <p:spTgt spid="3553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5333"/>
                                        </p:tgtEl>
                                        <p:attrNameLst>
                                          <p:attrName>fillcolor</p:attrName>
                                        </p:attrNameLst>
                                      </p:cBhvr>
                                      <p:tavLst>
                                        <p:tav tm="0">
                                          <p:val>
                                            <p:clrVal>
                                              <a:schemeClr val="accent2"/>
                                            </p:clrVal>
                                          </p:val>
                                        </p:tav>
                                        <p:tav tm="50000">
                                          <p:val>
                                            <p:clrVal>
                                              <a:schemeClr val="hlink"/>
                                            </p:clrVal>
                                          </p:val>
                                        </p:tav>
                                      </p:tavLst>
                                    </p:anim>
                                    <p:set>
                                      <p:cBhvr>
                                        <p:cTn id="9" dur="80"/>
                                        <p:tgtEl>
                                          <p:spTgt spid="3553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8" name="WordArt 4"/>
          <p:cNvSpPr>
            <a:spLocks noChangeArrowheads="1" noChangeShapeType="1" noTextEdit="1"/>
          </p:cNvSpPr>
          <p:nvPr/>
        </p:nvSpPr>
        <p:spPr bwMode="auto">
          <a:xfrm>
            <a:off x="2743200" y="914400"/>
            <a:ext cx="3009900" cy="1671638"/>
          </a:xfrm>
          <a:prstGeom prst="rect">
            <a:avLst/>
          </a:prstGeom>
        </p:spPr>
        <p:txBody>
          <a:bodyPr wrap="none" fromWordArt="1">
            <a:prstTxWarp prst="textSlantUp">
              <a:avLst>
                <a:gd name="adj" fmla="val 32056"/>
              </a:avLst>
            </a:prstTxWarp>
          </a:bodyPr>
          <a:lstStyle/>
          <a:p>
            <a:pPr algn="ctr"/>
            <a:r>
              <a:rPr lang="zh-CN" altLang="en-US" sz="24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n-ea"/>
                <a:cs typeface="+mn-ea"/>
              </a:rPr>
              <a:t>古埃及历史</a:t>
            </a:r>
            <a:endParaRPr lang="en-GB" sz="24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n-ea"/>
              <a:cs typeface="+mn-ea"/>
            </a:endParaRPr>
          </a:p>
        </p:txBody>
      </p:sp>
      <p:pic>
        <p:nvPicPr>
          <p:cNvPr id="23555" name="Picture 5" descr="egyp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Canaanit in Egy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83058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1" name="Text Box 7"/>
          <p:cNvSpPr txBox="1">
            <a:spLocks noChangeArrowheads="1"/>
          </p:cNvSpPr>
          <p:nvPr/>
        </p:nvSpPr>
        <p:spPr bwMode="auto">
          <a:xfrm>
            <a:off x="76200" y="5257800"/>
            <a:ext cx="8915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2800" b="1" i="1" dirty="0">
                <a:solidFill>
                  <a:srgbClr val="0000FF"/>
                </a:solidFill>
                <a:ea typeface="SimSun" pitchFamily="2" charset="-122"/>
              </a:rPr>
              <a:t>第十二个王朝时期的</a:t>
            </a:r>
            <a:r>
              <a:rPr lang="en-US" altLang="zh-CN" sz="2800" b="1" i="1" dirty="0" err="1">
                <a:solidFill>
                  <a:srgbClr val="0000FF"/>
                </a:solidFill>
                <a:ea typeface="SimSun" pitchFamily="2" charset="-122"/>
              </a:rPr>
              <a:t>Ameni</a:t>
            </a:r>
            <a:r>
              <a:rPr lang="en-US" altLang="zh-CN" sz="2800" b="1" i="1" dirty="0">
                <a:solidFill>
                  <a:srgbClr val="0000FF"/>
                </a:solidFill>
                <a:ea typeface="SimSun" pitchFamily="2" charset="-122"/>
              </a:rPr>
              <a:t> </a:t>
            </a:r>
            <a:r>
              <a:rPr lang="zh-CN" altLang="en-US" sz="2800" b="1" i="1" dirty="0">
                <a:solidFill>
                  <a:srgbClr val="0000FF"/>
                </a:solidFill>
                <a:ea typeface="SimSun" pitchFamily="2" charset="-122"/>
              </a:rPr>
              <a:t>的坟墓位于 </a:t>
            </a:r>
            <a:r>
              <a:rPr lang="en-US" altLang="zh-CN" sz="2800" b="1" i="1" dirty="0">
                <a:solidFill>
                  <a:srgbClr val="0000FF"/>
                </a:solidFill>
                <a:ea typeface="SimSun" pitchFamily="2" charset="-122"/>
              </a:rPr>
              <a:t>Cairo 240</a:t>
            </a:r>
            <a:r>
              <a:rPr lang="zh-CN" altLang="en-US" sz="2800" b="1" i="1" dirty="0">
                <a:solidFill>
                  <a:srgbClr val="0000FF"/>
                </a:solidFill>
                <a:ea typeface="SimSun" pitchFamily="2" charset="-122"/>
              </a:rPr>
              <a:t>公里以南的</a:t>
            </a:r>
            <a:r>
              <a:rPr lang="en-US" altLang="zh-CN" sz="2800" b="1" i="1" dirty="0">
                <a:solidFill>
                  <a:srgbClr val="0000FF"/>
                </a:solidFill>
                <a:ea typeface="SimSun" pitchFamily="2" charset="-122"/>
              </a:rPr>
              <a:t>Beni Hassan,  </a:t>
            </a:r>
            <a:r>
              <a:rPr lang="zh-CN" altLang="en-US" sz="2800" b="1" i="1" dirty="0">
                <a:solidFill>
                  <a:srgbClr val="0000FF"/>
                </a:solidFill>
                <a:ea typeface="SimSun" pitchFamily="2" charset="-122"/>
              </a:rPr>
              <a:t>坟墓里的壁画上描述了亚洲人来到埃及的相关事迹。</a:t>
            </a:r>
            <a:endParaRPr lang="en-US" altLang="zh-CN" sz="2800" b="1" dirty="0">
              <a:solidFill>
                <a:srgbClr val="0000FF"/>
              </a:solidFill>
              <a:ea typeface="SimSun" pitchFamily="2" charset="-122"/>
            </a:endParaRPr>
          </a:p>
        </p:txBody>
      </p:sp>
      <p:sp>
        <p:nvSpPr>
          <p:cNvPr id="23558" name="Rectangle 2"/>
          <p:cNvSpPr>
            <a:spLocks noGrp="1" noChangeArrowheads="1"/>
          </p:cNvSpPr>
          <p:nvPr>
            <p:ph type="title"/>
          </p:nvPr>
        </p:nvSpPr>
        <p:spPr>
          <a:xfrm>
            <a:off x="0" y="0"/>
            <a:ext cx="9144000" cy="808038"/>
          </a:xfrm>
          <a:noFill/>
        </p:spPr>
        <p:txBody>
          <a:bodyPr/>
          <a:lstStyle/>
          <a:p>
            <a:pPr algn="r" eaLnBrk="1" hangingPunct="1"/>
            <a:r>
              <a:rPr lang="zh-CN" altLang="en-US" sz="2800">
                <a:ea typeface="SimSun" pitchFamily="2" charset="-122"/>
              </a:rPr>
              <a:t>在埃及的亚洲人</a:t>
            </a:r>
            <a:endParaRPr lang="en-US" altLang="zh-CN" sz="280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afterEffect">
                                  <p:stCondLst>
                                    <p:cond delay="0"/>
                                  </p:stCondLst>
                                  <p:childTnLst>
                                    <p:set>
                                      <p:cBhvr>
                                        <p:cTn id="6" dur="1" fill="hold">
                                          <p:stCondLst>
                                            <p:cond delay="0"/>
                                          </p:stCondLst>
                                        </p:cTn>
                                        <p:tgtEl>
                                          <p:spTgt spid="359428"/>
                                        </p:tgtEl>
                                        <p:attrNameLst>
                                          <p:attrName>style.visibility</p:attrName>
                                        </p:attrNameLst>
                                      </p:cBhvr>
                                      <p:to>
                                        <p:strVal val="visible"/>
                                      </p:to>
                                    </p:set>
                                  </p:childTnLst>
                                </p:cTn>
                              </p:par>
                            </p:childTnLst>
                          </p:cTn>
                        </p:par>
                        <p:par>
                          <p:cTn id="7" fill="hold" nodeType="afterGroup">
                            <p:stCondLst>
                              <p:cond delay="0"/>
                            </p:stCondLst>
                            <p:childTnLst>
                              <p:par>
                                <p:cTn id="8" presetID="39" presetClass="entr" presetSubtype="0" accel="100000" fill="hold" grpId="0" nodeType="afterEffect">
                                  <p:stCondLst>
                                    <p:cond delay="0"/>
                                  </p:stCondLst>
                                  <p:childTnLst>
                                    <p:set>
                                      <p:cBhvr>
                                        <p:cTn id="9" dur="1" fill="hold">
                                          <p:stCondLst>
                                            <p:cond delay="0"/>
                                          </p:stCondLst>
                                        </p:cTn>
                                        <p:tgtEl>
                                          <p:spTgt spid="359431"/>
                                        </p:tgtEl>
                                        <p:attrNameLst>
                                          <p:attrName>style.visibility</p:attrName>
                                        </p:attrNameLst>
                                      </p:cBhvr>
                                      <p:to>
                                        <p:strVal val="visible"/>
                                      </p:to>
                                    </p:set>
                                    <p:anim calcmode="lin" valueType="num">
                                      <p:cBhvr>
                                        <p:cTn id="10" dur="1000" fill="hold"/>
                                        <p:tgtEl>
                                          <p:spTgt spid="359431"/>
                                        </p:tgtEl>
                                        <p:attrNameLst>
                                          <p:attrName>ppt_h</p:attrName>
                                        </p:attrNameLst>
                                      </p:cBhvr>
                                      <p:tavLst>
                                        <p:tav tm="0">
                                          <p:val>
                                            <p:strVal val="#ppt_h/20"/>
                                          </p:val>
                                        </p:tav>
                                        <p:tav tm="50000">
                                          <p:val>
                                            <p:strVal val="#ppt_h/20"/>
                                          </p:val>
                                        </p:tav>
                                        <p:tav tm="100000">
                                          <p:val>
                                            <p:strVal val="#ppt_h"/>
                                          </p:val>
                                        </p:tav>
                                      </p:tavLst>
                                    </p:anim>
                                    <p:anim calcmode="lin" valueType="num">
                                      <p:cBhvr>
                                        <p:cTn id="11" dur="1000" fill="hold"/>
                                        <p:tgtEl>
                                          <p:spTgt spid="359431"/>
                                        </p:tgtEl>
                                        <p:attrNameLst>
                                          <p:attrName>ppt_w</p:attrName>
                                        </p:attrNameLst>
                                      </p:cBhvr>
                                      <p:tavLst>
                                        <p:tav tm="0">
                                          <p:val>
                                            <p:strVal val="#ppt_w+.3"/>
                                          </p:val>
                                        </p:tav>
                                        <p:tav tm="50000">
                                          <p:val>
                                            <p:strVal val="#ppt_w+.3"/>
                                          </p:val>
                                        </p:tav>
                                        <p:tav tm="100000">
                                          <p:val>
                                            <p:strVal val="#ppt_w"/>
                                          </p:val>
                                        </p:tav>
                                      </p:tavLst>
                                    </p:anim>
                                    <p:anim calcmode="lin" valueType="num">
                                      <p:cBhvr>
                                        <p:cTn id="12" dur="1000" fill="hold"/>
                                        <p:tgtEl>
                                          <p:spTgt spid="359431"/>
                                        </p:tgtEl>
                                        <p:attrNameLst>
                                          <p:attrName>ppt_x</p:attrName>
                                        </p:attrNameLst>
                                      </p:cBhvr>
                                      <p:tavLst>
                                        <p:tav tm="0">
                                          <p:val>
                                            <p:strVal val="#ppt_x-.3"/>
                                          </p:val>
                                        </p:tav>
                                        <p:tav tm="50000">
                                          <p:val>
                                            <p:strVal val="#ppt_x"/>
                                          </p:val>
                                        </p:tav>
                                        <p:tav tm="100000">
                                          <p:val>
                                            <p:strVal val="#ppt_x"/>
                                          </p:val>
                                        </p:tav>
                                      </p:tavLst>
                                    </p:anim>
                                    <p:anim calcmode="lin" valueType="num">
                                      <p:cBhvr>
                                        <p:cTn id="13" dur="1000" fill="hold"/>
                                        <p:tgtEl>
                                          <p:spTgt spid="3594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8" grpId="0" animBg="1"/>
      <p:bldP spid="3594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495800" y="0"/>
            <a:ext cx="4648200" cy="563563"/>
          </a:xfrm>
        </p:spPr>
        <p:txBody>
          <a:bodyPr/>
          <a:lstStyle/>
          <a:p>
            <a:pPr algn="r" eaLnBrk="1" hangingPunct="1"/>
            <a:r>
              <a:rPr lang="zh-CN" altLang="en-US" sz="2800">
                <a:ea typeface="SimSun" pitchFamily="2" charset="-122"/>
              </a:rPr>
              <a:t>在埃及的加拿人</a:t>
            </a:r>
            <a:endParaRPr lang="en-US" altLang="zh-CN" sz="3600">
              <a:ea typeface="SimSun" pitchFamily="2" charset="-122"/>
            </a:endParaRPr>
          </a:p>
        </p:txBody>
      </p:sp>
      <p:sp>
        <p:nvSpPr>
          <p:cNvPr id="363524" name="WordArt 4"/>
          <p:cNvSpPr>
            <a:spLocks noChangeArrowheads="1" noChangeShapeType="1" noTextEdit="1"/>
          </p:cNvSpPr>
          <p:nvPr/>
        </p:nvSpPr>
        <p:spPr bwMode="auto">
          <a:xfrm>
            <a:off x="2743200" y="0"/>
            <a:ext cx="3009900" cy="1671638"/>
          </a:xfrm>
          <a:prstGeom prst="rect">
            <a:avLst/>
          </a:prstGeom>
        </p:spPr>
        <p:txBody>
          <a:bodyPr wrap="none" fromWordArt="1">
            <a:prstTxWarp prst="textSlantUp">
              <a:avLst>
                <a:gd name="adj" fmla="val 32056"/>
              </a:avLst>
            </a:prstTxWarp>
          </a:bodyPr>
          <a:lstStyle/>
          <a:p>
            <a:pPr algn="ctr"/>
            <a:r>
              <a:rPr lang="zh-CN" altLang="en-US" sz="24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n-ea"/>
                <a:cs typeface="+mn-ea"/>
              </a:rPr>
              <a:t>古埃及历史</a:t>
            </a:r>
            <a:endParaRPr lang="en-GB" sz="24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n-ea"/>
              <a:cs typeface="+mn-ea"/>
            </a:endParaRPr>
          </a:p>
        </p:txBody>
      </p:sp>
      <p:pic>
        <p:nvPicPr>
          <p:cNvPr id="24580" name="Picture 5" descr="egyp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1765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Wall painting from Beni Hassan 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05200"/>
            <a:ext cx="55626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7" name="Text Box 7"/>
          <p:cNvSpPr txBox="1">
            <a:spLocks noChangeArrowheads="1"/>
          </p:cNvSpPr>
          <p:nvPr/>
        </p:nvSpPr>
        <p:spPr bwMode="auto">
          <a:xfrm>
            <a:off x="381000" y="5257800"/>
            <a:ext cx="830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400" b="1" dirty="0">
                <a:ea typeface="SimSun" pitchFamily="2" charset="-122"/>
              </a:rPr>
              <a:t>我们可从壁画看到埃及早已与巴勒斯坦有联络，及埃及曾经在饥荒时服务于巴勒斯坦做其“粮仓”。在 </a:t>
            </a:r>
            <a:r>
              <a:rPr lang="en-US" altLang="zh-CN" sz="2400" b="1" dirty="0">
                <a:ea typeface="SimSun" pitchFamily="2" charset="-122"/>
              </a:rPr>
              <a:t>Beni Hasan </a:t>
            </a:r>
            <a:r>
              <a:rPr lang="zh-CN" altLang="en-US" sz="2400" b="1" dirty="0">
                <a:ea typeface="SimSun" pitchFamily="2" charset="-122"/>
              </a:rPr>
              <a:t>的一幅墙画上也可看出穿着五颜六色的加拿人来到埃及。这可能是发生在约瑟的时代。</a:t>
            </a:r>
            <a:r>
              <a:rPr lang="en-US" altLang="zh-CN" sz="2400" dirty="0">
                <a:ea typeface="SimSun" pitchFamily="2" charset="-122"/>
              </a:rPr>
              <a:t> </a:t>
            </a:r>
          </a:p>
        </p:txBody>
      </p:sp>
      <p:pic>
        <p:nvPicPr>
          <p:cNvPr id="24583" name="Picture 8" descr="The arrival of 'shepherd kings' heralded Joseph and the sons of 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6400"/>
            <a:ext cx="57912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childTnLst>
                          </p:cTn>
                        </p:par>
                        <p:par>
                          <p:cTn id="7" fill="hold" nodeType="afterGroup">
                            <p:stCondLst>
                              <p:cond delay="0"/>
                            </p:stCondLst>
                            <p:childTnLst>
                              <p:par>
                                <p:cTn id="8" presetID="39" presetClass="entr" presetSubtype="0" accel="100000" fill="hold" grpId="0" nodeType="afterEffect">
                                  <p:stCondLst>
                                    <p:cond delay="0"/>
                                  </p:stCondLst>
                                  <p:childTnLst>
                                    <p:set>
                                      <p:cBhvr>
                                        <p:cTn id="9" dur="1" fill="hold">
                                          <p:stCondLst>
                                            <p:cond delay="0"/>
                                          </p:stCondLst>
                                        </p:cTn>
                                        <p:tgtEl>
                                          <p:spTgt spid="363527"/>
                                        </p:tgtEl>
                                        <p:attrNameLst>
                                          <p:attrName>style.visibility</p:attrName>
                                        </p:attrNameLst>
                                      </p:cBhvr>
                                      <p:to>
                                        <p:strVal val="visible"/>
                                      </p:to>
                                    </p:set>
                                    <p:anim calcmode="lin" valueType="num">
                                      <p:cBhvr>
                                        <p:cTn id="10" dur="1000" fill="hold"/>
                                        <p:tgtEl>
                                          <p:spTgt spid="363527"/>
                                        </p:tgtEl>
                                        <p:attrNameLst>
                                          <p:attrName>ppt_h</p:attrName>
                                        </p:attrNameLst>
                                      </p:cBhvr>
                                      <p:tavLst>
                                        <p:tav tm="0">
                                          <p:val>
                                            <p:strVal val="#ppt_h/20"/>
                                          </p:val>
                                        </p:tav>
                                        <p:tav tm="50000">
                                          <p:val>
                                            <p:strVal val="#ppt_h/20"/>
                                          </p:val>
                                        </p:tav>
                                        <p:tav tm="100000">
                                          <p:val>
                                            <p:strVal val="#ppt_h"/>
                                          </p:val>
                                        </p:tav>
                                      </p:tavLst>
                                    </p:anim>
                                    <p:anim calcmode="lin" valueType="num">
                                      <p:cBhvr>
                                        <p:cTn id="11" dur="1000" fill="hold"/>
                                        <p:tgtEl>
                                          <p:spTgt spid="363527"/>
                                        </p:tgtEl>
                                        <p:attrNameLst>
                                          <p:attrName>ppt_w</p:attrName>
                                        </p:attrNameLst>
                                      </p:cBhvr>
                                      <p:tavLst>
                                        <p:tav tm="0">
                                          <p:val>
                                            <p:strVal val="#ppt_w+.3"/>
                                          </p:val>
                                        </p:tav>
                                        <p:tav tm="50000">
                                          <p:val>
                                            <p:strVal val="#ppt_w+.3"/>
                                          </p:val>
                                        </p:tav>
                                        <p:tav tm="100000">
                                          <p:val>
                                            <p:strVal val="#ppt_w"/>
                                          </p:val>
                                        </p:tav>
                                      </p:tavLst>
                                    </p:anim>
                                    <p:anim calcmode="lin" valueType="num">
                                      <p:cBhvr>
                                        <p:cTn id="12" dur="1000" fill="hold"/>
                                        <p:tgtEl>
                                          <p:spTgt spid="363527"/>
                                        </p:tgtEl>
                                        <p:attrNameLst>
                                          <p:attrName>ppt_x</p:attrName>
                                        </p:attrNameLst>
                                      </p:cBhvr>
                                      <p:tavLst>
                                        <p:tav tm="0">
                                          <p:val>
                                            <p:strVal val="#ppt_x-.3"/>
                                          </p:val>
                                        </p:tav>
                                        <p:tav tm="50000">
                                          <p:val>
                                            <p:strVal val="#ppt_x"/>
                                          </p:val>
                                        </p:tav>
                                        <p:tav tm="100000">
                                          <p:val>
                                            <p:strVal val="#ppt_x"/>
                                          </p:val>
                                        </p:tav>
                                      </p:tavLst>
                                    </p:anim>
                                    <p:anim calcmode="lin" valueType="num">
                                      <p:cBhvr>
                                        <p:cTn id="13" dur="1000" fill="hold"/>
                                        <p:tgtEl>
                                          <p:spTgt spid="363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p:bldP spid="3635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background_egy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87313"/>
            <a:ext cx="2057400"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9" name="AutoShape 4"/>
          <p:cNvSpPr>
            <a:spLocks noChangeArrowheads="1"/>
          </p:cNvSpPr>
          <p:nvPr/>
        </p:nvSpPr>
        <p:spPr bwMode="auto">
          <a:xfrm>
            <a:off x="76200" y="3581400"/>
            <a:ext cx="8839200" cy="3810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aphicFrame>
        <p:nvGraphicFramePr>
          <p:cNvPr id="1026" name="Object 5"/>
          <p:cNvGraphicFramePr>
            <a:graphicFrameLocks noChangeAspect="1"/>
          </p:cNvGraphicFramePr>
          <p:nvPr/>
        </p:nvGraphicFramePr>
        <p:xfrm>
          <a:off x="-38100" y="60325"/>
          <a:ext cx="9105900" cy="7102475"/>
        </p:xfrm>
        <a:graphic>
          <a:graphicData uri="http://schemas.openxmlformats.org/presentationml/2006/ole">
            <mc:AlternateContent xmlns:mc="http://schemas.openxmlformats.org/markup-compatibility/2006">
              <mc:Choice xmlns:v="urn:schemas-microsoft-com:vml" Requires="v">
                <p:oleObj spid="_x0000_s1052" name="Document" r:id="rId6" imgW="6238646" imgH="4867046" progId="Word.Document.8">
                  <p:embed/>
                </p:oleObj>
              </mc:Choice>
              <mc:Fallback>
                <p:oleObj name="Document" r:id="rId6" imgW="6238646" imgH="4867046" progId="Word.Document.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 y="60325"/>
                        <a:ext cx="9105900" cy="710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486" name="Text Box 6"/>
          <p:cNvSpPr txBox="1">
            <a:spLocks noChangeArrowheads="1"/>
          </p:cNvSpPr>
          <p:nvPr/>
        </p:nvSpPr>
        <p:spPr bwMode="auto">
          <a:xfrm>
            <a:off x="8578850" y="76200"/>
            <a:ext cx="488950" cy="457200"/>
          </a:xfrm>
          <a:prstGeom prst="rect">
            <a:avLst/>
          </a:prstGeom>
          <a:noFill/>
          <a:ln w="12700" cap="sq">
            <a:noFill/>
            <a:miter lim="800000"/>
            <a:headEnd type="none" w="sm" len="sm"/>
            <a:tailEnd type="none" w="sm" len="sm"/>
          </a:ln>
          <a:effectLst>
            <a:outerShdw dist="35921" dir="2700000" algn="ctr" rotWithShape="0">
              <a:schemeClr val="tx1"/>
            </a:outerShdw>
          </a:effectLst>
        </p:spPr>
        <p:txBody>
          <a:bodyPr wrap="none">
            <a:spAutoFit/>
          </a:bodyPr>
          <a:lstStyle/>
          <a:p>
            <a:pPr eaLnBrk="0" hangingPunct="0">
              <a:defRPr/>
            </a:pPr>
            <a:r>
              <a:rPr lang="en-US" altLang="zh-CN" sz="2400" b="1">
                <a:solidFill>
                  <a:schemeClr val="bg1"/>
                </a:solidFill>
                <a:latin typeface="Times New Roman" pitchFamily="18" charset="0"/>
                <a:ea typeface="SimSun" pitchFamily="2" charset="-122"/>
              </a:rPr>
              <a:t>87</a:t>
            </a:r>
            <a:endParaRPr lang="en-US" altLang="zh-CN" sz="2400">
              <a:latin typeface="Times New Roman" pitchFamily="18" charset="0"/>
              <a:ea typeface="SimSun" pitchFamily="2" charset="-122"/>
            </a:endParaRPr>
          </a:p>
        </p:txBody>
      </p:sp>
      <p:sp>
        <p:nvSpPr>
          <p:cNvPr id="1031" name="Rectangle 7"/>
          <p:cNvSpPr>
            <a:spLocks noGrp="1" noChangeArrowheads="1"/>
          </p:cNvSpPr>
          <p:nvPr>
            <p:ph type="title" idx="4294967295"/>
          </p:nvPr>
        </p:nvSpPr>
        <p:spPr>
          <a:xfrm>
            <a:off x="533400" y="152400"/>
            <a:ext cx="6553200" cy="685800"/>
          </a:xfrm>
          <a:solidFill>
            <a:schemeClr val="tx2"/>
          </a:solidFill>
        </p:spPr>
        <p:txBody>
          <a:bodyPr/>
          <a:lstStyle/>
          <a:p>
            <a:pPr eaLnBrk="1" hangingPunct="1"/>
            <a:r>
              <a:rPr lang="zh-CN" altLang="en-US" dirty="0">
                <a:solidFill>
                  <a:schemeClr val="bg1"/>
                </a:solidFill>
                <a:ea typeface="SimSun" pitchFamily="2" charset="-122"/>
              </a:rPr>
              <a:t>新王朝法老的传统任期表</a:t>
            </a:r>
            <a:endParaRPr lang="en-US" altLang="zh-CN" dirty="0">
              <a:ea typeface="SimSun"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zh-CN" altLang="en-US">
              <a:solidFill>
                <a:srgbClr val="000000"/>
              </a:solidFill>
              <a:cs typeface="Arial" pitchFamily="34" charset="0"/>
            </a:endParaRPr>
          </a:p>
        </p:txBody>
      </p:sp>
      <p:pic>
        <p:nvPicPr>
          <p:cNvPr id="218114" name="Picture 3" descr="OMSSO037"/>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3733800" cy="838200"/>
          </a:xfrm>
          <a:solidFill>
            <a:schemeClr val="tx2"/>
          </a:solidFill>
          <a:effectLst>
            <a:outerShdw blurRad="63500" dist="35921" dir="2700000" algn="ctr" rotWithShape="0">
              <a:schemeClr val="tx1">
                <a:alpha val="74997"/>
              </a:schemeClr>
            </a:outerShdw>
          </a:effectLst>
        </p:spPr>
        <p:txBody>
          <a:bodyPr/>
          <a:lstStyle/>
          <a:p>
            <a:pPr eaLnBrk="1" hangingPunct="1"/>
            <a:r>
              <a:rPr lang="en-US" altLang="en-US" b="1">
                <a:solidFill>
                  <a:schemeClr val="bg1"/>
                </a:solidFill>
                <a:latin typeface="Arial" pitchFamily="34" charset="0"/>
                <a:ea typeface="ＭＳ Ｐゴシック" pitchFamily="34" charset="-128"/>
                <a:cs typeface="Arial" pitchFamily="34" charset="0"/>
              </a:rPr>
              <a:t>Amenophis II</a:t>
            </a:r>
            <a:endParaRPr lang="en-US" altLang="en-US">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382874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background_egy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87313"/>
            <a:ext cx="2057400"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AutoShape 4"/>
          <p:cNvSpPr>
            <a:spLocks noChangeArrowheads="1"/>
          </p:cNvSpPr>
          <p:nvPr/>
        </p:nvSpPr>
        <p:spPr bwMode="auto">
          <a:xfrm>
            <a:off x="-76200" y="2743200"/>
            <a:ext cx="92964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aphicFrame>
        <p:nvGraphicFramePr>
          <p:cNvPr id="2050" name="Object 5"/>
          <p:cNvGraphicFramePr>
            <a:graphicFrameLocks noChangeAspect="1"/>
          </p:cNvGraphicFramePr>
          <p:nvPr>
            <p:extLst>
              <p:ext uri="{D42A27DB-BD31-4B8C-83A1-F6EECF244321}">
                <p14:modId xmlns:p14="http://schemas.microsoft.com/office/powerpoint/2010/main" val="1647387657"/>
              </p:ext>
            </p:extLst>
          </p:nvPr>
        </p:nvGraphicFramePr>
        <p:xfrm>
          <a:off x="-36512" y="883320"/>
          <a:ext cx="9105900" cy="4633912"/>
        </p:xfrm>
        <a:graphic>
          <a:graphicData uri="http://schemas.openxmlformats.org/presentationml/2006/ole">
            <mc:AlternateContent xmlns:mc="http://schemas.openxmlformats.org/markup-compatibility/2006">
              <mc:Choice xmlns:v="urn:schemas-microsoft-com:vml" Requires="v">
                <p:oleObj spid="_x0000_s2076" name="Document" r:id="rId6" imgW="6238646" imgH="3180893" progId="Word.Document.8">
                  <p:embed/>
                </p:oleObj>
              </mc:Choice>
              <mc:Fallback>
                <p:oleObj name="Document" r:id="rId6" imgW="6238646" imgH="3180893" progId="Word.Document.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2" y="883320"/>
                        <a:ext cx="9105900" cy="463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4" name="Text Box 6"/>
          <p:cNvSpPr txBox="1">
            <a:spLocks noChangeArrowheads="1"/>
          </p:cNvSpPr>
          <p:nvPr/>
        </p:nvSpPr>
        <p:spPr bwMode="auto">
          <a:xfrm>
            <a:off x="76200" y="5943600"/>
            <a:ext cx="8915400" cy="701675"/>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zh-CN" altLang="en-US" sz="2000">
                <a:solidFill>
                  <a:schemeClr val="bg1"/>
                </a:solidFill>
                <a:latin typeface="Helvetica" pitchFamily="-128" charset="0"/>
                <a:ea typeface="SimSun" pitchFamily="2" charset="-122"/>
              </a:rPr>
              <a:t>* 一些埃及历史家认为</a:t>
            </a:r>
            <a:r>
              <a:rPr lang="en-US" altLang="zh-CN" sz="2000">
                <a:solidFill>
                  <a:schemeClr val="bg1"/>
                </a:solidFill>
                <a:latin typeface="Helvetica" pitchFamily="-128" charset="0"/>
                <a:ea typeface="SimSun" pitchFamily="2" charset="-122"/>
              </a:rPr>
              <a:t>Rameses </a:t>
            </a:r>
            <a:r>
              <a:rPr lang="zh-CN" altLang="en-US" sz="2000">
                <a:solidFill>
                  <a:schemeClr val="bg1"/>
                </a:solidFill>
                <a:latin typeface="Helvetica" pitchFamily="-128" charset="0"/>
                <a:ea typeface="SimSun" pitchFamily="2" charset="-122"/>
              </a:rPr>
              <a:t>在</a:t>
            </a:r>
            <a:r>
              <a:rPr lang="en-US" altLang="zh-CN" sz="2000">
                <a:solidFill>
                  <a:schemeClr val="bg1"/>
                </a:solidFill>
                <a:latin typeface="Helvetica" pitchFamily="-128" charset="0"/>
                <a:ea typeface="SimSun" pitchFamily="2" charset="-122"/>
              </a:rPr>
              <a:t>1304 or 1292-1290 </a:t>
            </a:r>
            <a:r>
              <a:rPr lang="zh-CN" altLang="en-US" sz="2000">
                <a:solidFill>
                  <a:schemeClr val="bg1"/>
                </a:solidFill>
                <a:latin typeface="Helvetica" pitchFamily="-128" charset="0"/>
                <a:ea typeface="SimSun" pitchFamily="2" charset="-122"/>
              </a:rPr>
              <a:t>开始他的统治</a:t>
            </a:r>
            <a:r>
              <a:rPr lang="en-US" altLang="zh-CN" sz="2000">
                <a:solidFill>
                  <a:schemeClr val="bg1"/>
                </a:solidFill>
                <a:latin typeface="Helvetica" pitchFamily="-128" charset="0"/>
                <a:ea typeface="SimSun" pitchFamily="2" charset="-122"/>
              </a:rPr>
              <a:t>.  </a:t>
            </a:r>
            <a:r>
              <a:rPr lang="zh-CN" altLang="en-US" sz="2000">
                <a:solidFill>
                  <a:schemeClr val="bg1"/>
                </a:solidFill>
                <a:latin typeface="Helvetica" pitchFamily="-128" charset="0"/>
                <a:ea typeface="SimSun" pitchFamily="2" charset="-122"/>
              </a:rPr>
              <a:t>确定的日期不容易定论。</a:t>
            </a:r>
            <a:endParaRPr lang="en-US" altLang="zh-CN" sz="2000">
              <a:solidFill>
                <a:schemeClr val="bg1"/>
              </a:solidFill>
              <a:latin typeface="Helvetica" pitchFamily="-128" charset="0"/>
              <a:ea typeface="SimSun" pitchFamily="2" charset="-122"/>
            </a:endParaRPr>
          </a:p>
        </p:txBody>
      </p:sp>
      <p:sp>
        <p:nvSpPr>
          <p:cNvPr id="278535" name="Text Box 7"/>
          <p:cNvSpPr txBox="1">
            <a:spLocks noChangeArrowheads="1"/>
          </p:cNvSpPr>
          <p:nvPr/>
        </p:nvSpPr>
        <p:spPr bwMode="auto">
          <a:xfrm>
            <a:off x="8578850" y="76200"/>
            <a:ext cx="488950" cy="457200"/>
          </a:xfrm>
          <a:prstGeom prst="rect">
            <a:avLst/>
          </a:prstGeom>
          <a:noFill/>
          <a:ln w="12700" cap="sq">
            <a:noFill/>
            <a:miter lim="800000"/>
            <a:headEnd type="none" w="sm" len="sm"/>
            <a:tailEnd type="none" w="sm" len="sm"/>
          </a:ln>
          <a:effectLst>
            <a:outerShdw dist="35921" dir="2700000" algn="ctr" rotWithShape="0">
              <a:schemeClr val="tx1"/>
            </a:outerShdw>
          </a:effectLst>
        </p:spPr>
        <p:txBody>
          <a:bodyPr wrap="none">
            <a:spAutoFit/>
          </a:bodyPr>
          <a:lstStyle/>
          <a:p>
            <a:pPr eaLnBrk="0" hangingPunct="0">
              <a:defRPr/>
            </a:pPr>
            <a:r>
              <a:rPr lang="en-US" altLang="zh-CN" sz="2400" b="1">
                <a:solidFill>
                  <a:schemeClr val="bg1"/>
                </a:solidFill>
                <a:latin typeface="Times New Roman" pitchFamily="18" charset="0"/>
                <a:ea typeface="SimSun" pitchFamily="2" charset="-122"/>
              </a:rPr>
              <a:t>87</a:t>
            </a:r>
            <a:endParaRPr lang="en-US" altLang="zh-CN" sz="2400">
              <a:latin typeface="Times New Roman" pitchFamily="18" charset="0"/>
              <a:ea typeface="SimSun" pitchFamily="2" charset="-122"/>
            </a:endParaRPr>
          </a:p>
        </p:txBody>
      </p:sp>
      <p:sp>
        <p:nvSpPr>
          <p:cNvPr id="2056" name="Rectangle 8"/>
          <p:cNvSpPr>
            <a:spLocks noGrp="1" noChangeArrowheads="1"/>
          </p:cNvSpPr>
          <p:nvPr>
            <p:ph type="title" idx="4294967295"/>
          </p:nvPr>
        </p:nvSpPr>
        <p:spPr>
          <a:xfrm>
            <a:off x="533400" y="609600"/>
            <a:ext cx="6553200" cy="685800"/>
          </a:xfrm>
          <a:solidFill>
            <a:schemeClr val="tx2"/>
          </a:solidFill>
        </p:spPr>
        <p:txBody>
          <a:bodyPr/>
          <a:lstStyle/>
          <a:p>
            <a:pPr eaLnBrk="1" hangingPunct="1"/>
            <a:r>
              <a:rPr lang="zh-CN" altLang="en-US" dirty="0">
                <a:solidFill>
                  <a:schemeClr val="bg1"/>
                </a:solidFill>
                <a:ea typeface="SimSun" pitchFamily="2" charset="-122"/>
              </a:rPr>
              <a:t>新王朝法老的传统任期表</a:t>
            </a:r>
            <a:endParaRPr lang="en-US" altLang="zh-CN" dirty="0">
              <a:solidFill>
                <a:schemeClr val="bg1"/>
              </a:solidFill>
              <a:ea typeface="SimSun"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a:xfrm>
            <a:off x="457200" y="274638"/>
            <a:ext cx="8229600" cy="563562"/>
          </a:xfrm>
        </p:spPr>
        <p:txBody>
          <a:bodyPr/>
          <a:lstStyle/>
          <a:p>
            <a:pPr algn="l" eaLnBrk="1" hangingPunct="1"/>
            <a:r>
              <a:rPr lang="en-US" altLang="zh-CN" b="1">
                <a:ea typeface="SimSun" pitchFamily="2" charset="-122"/>
              </a:rPr>
              <a:t>Amenhotep I</a:t>
            </a:r>
            <a:endParaRPr lang="en-US" altLang="zh-CN">
              <a:ea typeface="SimSun" pitchFamily="2" charset="-122"/>
            </a:endParaRPr>
          </a:p>
        </p:txBody>
      </p:sp>
      <p:sp>
        <p:nvSpPr>
          <p:cNvPr id="25604" name="Rectangle 5"/>
          <p:cNvSpPr>
            <a:spLocks noChangeArrowheads="1"/>
          </p:cNvSpPr>
          <p:nvPr/>
        </p:nvSpPr>
        <p:spPr bwMode="auto">
          <a:xfrm>
            <a:off x="457200" y="914400"/>
            <a:ext cx="609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3600">
                <a:ea typeface="SimSun" pitchFamily="2" charset="-122"/>
              </a:rPr>
              <a:t>1551 to 1524 BC</a:t>
            </a:r>
          </a:p>
        </p:txBody>
      </p:sp>
      <p:pic>
        <p:nvPicPr>
          <p:cNvPr id="25605" name="Picture 6" descr="tutmos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09750"/>
            <a:ext cx="4049713"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7"/>
          <p:cNvSpPr txBox="1">
            <a:spLocks noChangeArrowheads="1"/>
          </p:cNvSpPr>
          <p:nvPr/>
        </p:nvSpPr>
        <p:spPr bwMode="auto">
          <a:xfrm>
            <a:off x="4953000" y="1809750"/>
            <a:ext cx="3886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zh-CN" sz="3600" b="1" dirty="0">
                <a:solidFill>
                  <a:srgbClr val="0000FF"/>
                </a:solidFill>
                <a:ea typeface="SimSun" pitchFamily="2" charset="-122"/>
              </a:rPr>
              <a:t>Thutmose I (1525-1518) </a:t>
            </a:r>
            <a:r>
              <a:rPr lang="zh-CN" altLang="en-US" sz="3600" b="1" dirty="0">
                <a:solidFill>
                  <a:srgbClr val="0000FF"/>
                </a:solidFill>
                <a:ea typeface="SimSun" pitchFamily="2" charset="-122"/>
              </a:rPr>
              <a:t>的父亲，下了圣旨要把以色列的男童丢入河里， 唯有女童可免此遭遇的那个法老王。</a:t>
            </a:r>
            <a:r>
              <a:rPr lang="en-US" altLang="zh-CN" sz="3600" b="1" dirty="0">
                <a:solidFill>
                  <a:srgbClr val="0000FF"/>
                </a:solidFill>
                <a:ea typeface="SimSun" pitchFamily="2" charset="-122"/>
              </a:rPr>
              <a:t>(</a:t>
            </a:r>
            <a:r>
              <a:rPr lang="zh-CN" altLang="en-US" sz="3600" b="1" i="1" dirty="0">
                <a:solidFill>
                  <a:srgbClr val="0000FF"/>
                </a:solidFill>
                <a:ea typeface="SimSun" pitchFamily="2" charset="-122"/>
              </a:rPr>
              <a:t>出埃及记</a:t>
            </a:r>
            <a:r>
              <a:rPr lang="en-US" altLang="zh-CN" sz="3600" b="1" i="1" dirty="0">
                <a:solidFill>
                  <a:srgbClr val="0000FF"/>
                </a:solidFill>
                <a:ea typeface="SimSun" pitchFamily="2" charset="-122"/>
              </a:rPr>
              <a:t> 1:22</a:t>
            </a:r>
            <a:r>
              <a:rPr lang="en-US" altLang="zh-CN" sz="3600" b="1" dirty="0">
                <a:solidFill>
                  <a:srgbClr val="0000FF"/>
                </a:solidFill>
                <a:ea typeface="SimSun" pitchFamily="2" charset="-122"/>
              </a:rPr>
              <a:t>)</a:t>
            </a:r>
            <a:endParaRPr lang="zh-CN" altLang="en-US" sz="3600" dirty="0">
              <a:ea typeface="SimSun"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609600" y="228600"/>
            <a:ext cx="8229600" cy="563563"/>
          </a:xfrm>
        </p:spPr>
        <p:txBody>
          <a:bodyPr/>
          <a:lstStyle/>
          <a:p>
            <a:pPr algn="l" eaLnBrk="1" hangingPunct="1"/>
            <a:r>
              <a:rPr lang="zh-CN" altLang="en-US" sz="2800" b="1" dirty="0">
                <a:solidFill>
                  <a:srgbClr val="FF0000"/>
                </a:solidFill>
                <a:ea typeface="SimSun" pitchFamily="2" charset="-122"/>
              </a:rPr>
              <a:t>约瑟在</a:t>
            </a:r>
            <a:r>
              <a:rPr lang="en-US" altLang="zh-CN" sz="2800" b="1" dirty="0" err="1">
                <a:solidFill>
                  <a:srgbClr val="0000FF"/>
                </a:solidFill>
                <a:ea typeface="SimSun" pitchFamily="2" charset="-122"/>
              </a:rPr>
              <a:t>Tuthmosis</a:t>
            </a:r>
            <a:r>
              <a:rPr lang="en-US" altLang="zh-CN" sz="2800" b="1" dirty="0">
                <a:solidFill>
                  <a:srgbClr val="0000FF"/>
                </a:solidFill>
                <a:ea typeface="SimSun" pitchFamily="2" charset="-122"/>
              </a:rPr>
              <a:t> I </a:t>
            </a:r>
            <a:r>
              <a:rPr lang="zh-CN" altLang="en-US" sz="2800" b="1" dirty="0">
                <a:solidFill>
                  <a:srgbClr val="0000FF"/>
                </a:solidFill>
                <a:ea typeface="SimSun" pitchFamily="2" charset="-122"/>
              </a:rPr>
              <a:t>时期</a:t>
            </a:r>
            <a:r>
              <a:rPr lang="en-US" altLang="zh-CN" sz="2800" b="1" dirty="0">
                <a:solidFill>
                  <a:srgbClr val="0000FF"/>
                </a:solidFill>
                <a:ea typeface="SimSun" pitchFamily="2" charset="-122"/>
              </a:rPr>
              <a:t>(?)</a:t>
            </a:r>
            <a:r>
              <a:rPr lang="en-US" altLang="zh-CN" sz="2800" dirty="0">
                <a:solidFill>
                  <a:srgbClr val="0000FF"/>
                </a:solidFill>
                <a:ea typeface="SimSun" pitchFamily="2" charset="-122"/>
              </a:rPr>
              <a:t> </a:t>
            </a:r>
            <a:endParaRPr lang="en-US" altLang="zh-CN" sz="2800" b="1" dirty="0">
              <a:solidFill>
                <a:srgbClr val="0000FF"/>
              </a:solidFill>
              <a:ea typeface="SimSun" pitchFamily="2" charset="-122"/>
            </a:endParaRPr>
          </a:p>
        </p:txBody>
      </p:sp>
      <p:sp>
        <p:nvSpPr>
          <p:cNvPr id="26628" name="Text Box 6"/>
          <p:cNvSpPr txBox="1">
            <a:spLocks noChangeArrowheads="1"/>
          </p:cNvSpPr>
          <p:nvPr/>
        </p:nvSpPr>
        <p:spPr bwMode="auto">
          <a:xfrm>
            <a:off x="609600" y="914400"/>
            <a:ext cx="82296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spcBef>
                <a:spcPct val="20000"/>
              </a:spcBef>
            </a:pPr>
            <a:r>
              <a:rPr lang="en-US" altLang="zh-CN" sz="2400" b="1" dirty="0">
                <a:ea typeface="SimSun" pitchFamily="2" charset="-122"/>
              </a:rPr>
              <a:t>“</a:t>
            </a:r>
            <a:r>
              <a:rPr lang="zh-CN" altLang="en-US" sz="2400" b="1" dirty="0">
                <a:ea typeface="SimSun" pitchFamily="2" charset="-122"/>
              </a:rPr>
              <a:t>有不认识约瑟的新王起来</a:t>
            </a:r>
            <a:r>
              <a:rPr lang="en-US" altLang="zh-CN" sz="2400" b="1" dirty="0">
                <a:ea typeface="SimSun" pitchFamily="2" charset="-122"/>
              </a:rPr>
              <a:t>” (</a:t>
            </a:r>
            <a:r>
              <a:rPr lang="zh-CN" altLang="en-US" sz="2400" b="1" dirty="0">
                <a:ea typeface="SimSun" pitchFamily="2" charset="-122"/>
              </a:rPr>
              <a:t>出埃及记</a:t>
            </a:r>
            <a:r>
              <a:rPr lang="en-US" altLang="zh-CN" sz="2400" b="1" dirty="0">
                <a:ea typeface="SimSun" pitchFamily="2" charset="-122"/>
              </a:rPr>
              <a:t> 1:8).  </a:t>
            </a:r>
            <a:r>
              <a:rPr lang="zh-CN" altLang="en-US" sz="2400" b="1" dirty="0">
                <a:ea typeface="SimSun" pitchFamily="2" charset="-122"/>
              </a:rPr>
              <a:t>他知道约瑟对埃及人所做出的贡献，但他不想承认，反而想磨蚀这段历史。</a:t>
            </a:r>
            <a:endParaRPr lang="en-US" altLang="zh-CN" sz="2400" b="1" dirty="0">
              <a:solidFill>
                <a:srgbClr val="0000FF"/>
              </a:solidFill>
              <a:ea typeface="SimSun" pitchFamily="2" charset="-122"/>
            </a:endParaRPr>
          </a:p>
        </p:txBody>
      </p:sp>
      <p:pic>
        <p:nvPicPr>
          <p:cNvPr id="26629" name="Picture 7" descr="Sesostris 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67000"/>
            <a:ext cx="35814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8"/>
          <p:cNvSpPr txBox="1">
            <a:spLocks noChangeArrowheads="1"/>
          </p:cNvSpPr>
          <p:nvPr/>
        </p:nvSpPr>
        <p:spPr bwMode="auto">
          <a:xfrm>
            <a:off x="4343400" y="2768600"/>
            <a:ext cx="4800600" cy="283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spcBef>
                <a:spcPct val="20000"/>
              </a:spcBef>
            </a:pPr>
            <a:r>
              <a:rPr lang="zh-CN" altLang="en-US" sz="3200" b="1" dirty="0">
                <a:ea typeface="SimSun" pitchFamily="2" charset="-122"/>
              </a:rPr>
              <a:t>约瑟写道：</a:t>
            </a:r>
            <a:r>
              <a:rPr lang="en-US" altLang="zh-CN" sz="3200" b="1" i="1" dirty="0">
                <a:solidFill>
                  <a:srgbClr val="0000FF"/>
                </a:solidFill>
                <a:ea typeface="SimSun" pitchFamily="2" charset="-122"/>
              </a:rPr>
              <a:t>“</a:t>
            </a:r>
            <a:r>
              <a:rPr lang="zh-CN" altLang="en-US" sz="3200" b="1" i="1" dirty="0">
                <a:solidFill>
                  <a:srgbClr val="0000FF"/>
                </a:solidFill>
                <a:ea typeface="SimSun" pitchFamily="2" charset="-122"/>
              </a:rPr>
              <a:t>他们因为忘了约瑟的贡献，及因来自另个帝王家族， 所以对以色列人百般欺负，并想尽办法来折磨他们。</a:t>
            </a:r>
            <a:r>
              <a:rPr lang="en-US" altLang="zh-CN" sz="3200" b="1" i="1" dirty="0">
                <a:solidFill>
                  <a:srgbClr val="0000FF"/>
                </a:solidFill>
                <a:ea typeface="SimSun" pitchFamily="2" charset="-122"/>
              </a:rPr>
              <a:t>"</a:t>
            </a:r>
            <a:r>
              <a:rPr lang="en-US" altLang="zh-CN" sz="3200" b="1" dirty="0">
                <a:solidFill>
                  <a:srgbClr val="0000FF"/>
                </a:solidFill>
                <a:ea typeface="SimSun" pitchFamily="2" charset="-122"/>
              </a:rPr>
              <a:t> </a:t>
            </a:r>
          </a:p>
          <a:p>
            <a:pPr algn="r" eaLnBrk="1" hangingPunct="1">
              <a:lnSpc>
                <a:spcPct val="80000"/>
              </a:lnSpc>
              <a:spcBef>
                <a:spcPct val="20000"/>
              </a:spcBef>
            </a:pPr>
            <a:r>
              <a:rPr lang="en-US" altLang="zh-CN" sz="2800" b="1" i="1" dirty="0">
                <a:ea typeface="SimSun" pitchFamily="2" charset="-122"/>
              </a:rPr>
              <a:t>Antiquities of the Jews</a:t>
            </a:r>
            <a:r>
              <a:rPr lang="en-US" altLang="zh-CN" sz="2800" b="1" dirty="0">
                <a:ea typeface="SimSun" pitchFamily="2" charset="-122"/>
              </a:rPr>
              <a:t>, 1.9.1</a:t>
            </a:r>
            <a:endParaRPr lang="en-US" altLang="zh-CN" sz="2800" dirty="0">
              <a:ea typeface="SimSun"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p:cNvSpPr>
            <a:spLocks noGrp="1" noChangeArrowheads="1"/>
          </p:cNvSpPr>
          <p:nvPr>
            <p:ph type="title"/>
          </p:nvPr>
        </p:nvSpPr>
        <p:spPr/>
        <p:txBody>
          <a:bodyPr/>
          <a:lstStyle/>
          <a:p>
            <a:pPr eaLnBrk="1" hangingPunct="1"/>
            <a:r>
              <a:rPr lang="zh-CN" altLang="en-US" b="1" dirty="0">
                <a:ea typeface="SimSun" pitchFamily="2" charset="-122"/>
              </a:rPr>
              <a:t>以色列人为奴时期</a:t>
            </a:r>
            <a:endParaRPr lang="en-US" altLang="zh-CN" b="1" dirty="0">
              <a:ea typeface="SimSun" pitchFamily="2" charset="-122"/>
            </a:endParaRPr>
          </a:p>
        </p:txBody>
      </p:sp>
      <p:pic>
        <p:nvPicPr>
          <p:cNvPr id="27651" name="Picture 4" descr="Mud brick"/>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105400" y="1752600"/>
            <a:ext cx="2438400" cy="1536700"/>
          </a:xfrm>
          <a:noFill/>
        </p:spPr>
      </p:pic>
      <p:pic>
        <p:nvPicPr>
          <p:cNvPr id="27652" name="Picture 7" descr="Israelist making mud brick"/>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886200" y="3429000"/>
            <a:ext cx="4981575" cy="3152775"/>
          </a:xfrm>
          <a:noFill/>
        </p:spPr>
      </p:pic>
      <p:sp>
        <p:nvSpPr>
          <p:cNvPr id="27653" name="Text Box 10"/>
          <p:cNvSpPr txBox="1">
            <a:spLocks noChangeArrowheads="1"/>
          </p:cNvSpPr>
          <p:nvPr/>
        </p:nvSpPr>
        <p:spPr bwMode="auto">
          <a:xfrm>
            <a:off x="7772400" y="17526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400" b="1">
                <a:ea typeface="SimSun" pitchFamily="2" charset="-122"/>
              </a:rPr>
              <a:t>土砖</a:t>
            </a:r>
          </a:p>
        </p:txBody>
      </p:sp>
      <p:sp>
        <p:nvSpPr>
          <p:cNvPr id="27654" name="Line 12"/>
          <p:cNvSpPr>
            <a:spLocks noChangeShapeType="1"/>
          </p:cNvSpPr>
          <p:nvPr/>
        </p:nvSpPr>
        <p:spPr bwMode="auto">
          <a:xfrm flipV="1">
            <a:off x="7543800" y="2209800"/>
            <a:ext cx="304800" cy="152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655" name="Line 13"/>
          <p:cNvSpPr>
            <a:spLocks noChangeShapeType="1"/>
          </p:cNvSpPr>
          <p:nvPr/>
        </p:nvSpPr>
        <p:spPr bwMode="auto">
          <a:xfrm flipH="1">
            <a:off x="7086600" y="2362200"/>
            <a:ext cx="4572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656" name="Rectangle 14"/>
          <p:cNvSpPr>
            <a:spLocks noChangeArrowheads="1"/>
          </p:cNvSpPr>
          <p:nvPr/>
        </p:nvSpPr>
        <p:spPr bwMode="auto">
          <a:xfrm>
            <a:off x="304800" y="1600200"/>
            <a:ext cx="350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zh-CN" altLang="en-US" sz="2800" b="1" dirty="0">
                <a:ea typeface="SimSun" pitchFamily="2" charset="-122"/>
              </a:rPr>
              <a:t>	以色列的奴隶为埃及建了大城市</a:t>
            </a:r>
            <a:r>
              <a:rPr lang="en-US" altLang="zh-CN" sz="2800" b="1" dirty="0" err="1">
                <a:ea typeface="SimSun" pitchFamily="2" charset="-122"/>
              </a:rPr>
              <a:t>Pithom</a:t>
            </a:r>
            <a:r>
              <a:rPr lang="en-US" altLang="zh-CN" sz="2800" b="1" dirty="0">
                <a:ea typeface="SimSun" pitchFamily="2" charset="-122"/>
              </a:rPr>
              <a:t> </a:t>
            </a:r>
            <a:r>
              <a:rPr lang="zh-CN" altLang="en-US" sz="2800" b="1" dirty="0">
                <a:ea typeface="SimSun" pitchFamily="2" charset="-122"/>
              </a:rPr>
              <a:t>和</a:t>
            </a:r>
            <a:r>
              <a:rPr lang="en-US" altLang="zh-CN" sz="2800" b="1" dirty="0">
                <a:ea typeface="SimSun" pitchFamily="2" charset="-122"/>
              </a:rPr>
              <a:t> </a:t>
            </a:r>
            <a:r>
              <a:rPr lang="en-US" altLang="zh-CN" sz="2800" b="1" dirty="0" err="1">
                <a:ea typeface="SimSun" pitchFamily="2" charset="-122"/>
              </a:rPr>
              <a:t>Raamses</a:t>
            </a:r>
            <a:r>
              <a:rPr lang="en-US" altLang="zh-CN" sz="2800" b="1" dirty="0">
                <a:ea typeface="SimSun" pitchFamily="2" charset="-122"/>
              </a:rPr>
              <a:t> (</a:t>
            </a:r>
            <a:r>
              <a:rPr lang="zh-CN" altLang="en-US" sz="2800" b="1" dirty="0">
                <a:ea typeface="SimSun" pitchFamily="2" charset="-122"/>
              </a:rPr>
              <a:t>出</a:t>
            </a:r>
            <a:r>
              <a:rPr lang="en-US" altLang="zh-CN" sz="2800" b="1" dirty="0">
                <a:ea typeface="SimSun" pitchFamily="2" charset="-122"/>
              </a:rPr>
              <a:t>1:11).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background_egypt"/>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8675" name="Text Box 5"/>
          <p:cNvSpPr txBox="1">
            <a:spLocks noChangeArrowheads="1"/>
          </p:cNvSpPr>
          <p:nvPr/>
        </p:nvSpPr>
        <p:spPr bwMode="auto">
          <a:xfrm>
            <a:off x="381000" y="5410200"/>
            <a:ext cx="87630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zh-CN" sz="3600" b="1" dirty="0" err="1">
                <a:solidFill>
                  <a:schemeClr val="tx2"/>
                </a:solidFill>
                <a:ea typeface="SimSun" pitchFamily="2" charset="-122"/>
              </a:rPr>
              <a:t>Sesostris</a:t>
            </a:r>
            <a:r>
              <a:rPr lang="en-US" altLang="zh-CN" sz="3600" b="1" dirty="0">
                <a:solidFill>
                  <a:schemeClr val="tx2"/>
                </a:solidFill>
                <a:ea typeface="SimSun" pitchFamily="2" charset="-122"/>
              </a:rPr>
              <a:t> III</a:t>
            </a:r>
            <a:r>
              <a:rPr lang="en-US" altLang="zh-CN" sz="2800" dirty="0">
                <a:solidFill>
                  <a:schemeClr val="tx2"/>
                </a:solidFill>
                <a:ea typeface="SimSun" pitchFamily="2" charset="-122"/>
              </a:rPr>
              <a:t> </a:t>
            </a:r>
            <a:r>
              <a:rPr lang="zh-CN" altLang="en-US" sz="2800" dirty="0">
                <a:solidFill>
                  <a:schemeClr val="tx2"/>
                </a:solidFill>
                <a:ea typeface="SimSun" pitchFamily="2" charset="-122"/>
              </a:rPr>
              <a:t>及 </a:t>
            </a:r>
            <a:r>
              <a:rPr lang="en-US" altLang="zh-CN" sz="3600" b="1" dirty="0">
                <a:solidFill>
                  <a:schemeClr val="tx2"/>
                </a:solidFill>
                <a:ea typeface="SimSun" pitchFamily="2" charset="-122"/>
              </a:rPr>
              <a:t>Amenemhet III</a:t>
            </a:r>
            <a:r>
              <a:rPr lang="en-US" altLang="zh-CN" sz="2800" dirty="0">
                <a:solidFill>
                  <a:schemeClr val="tx2"/>
                </a:solidFill>
                <a:ea typeface="SimSun" pitchFamily="2" charset="-122"/>
              </a:rPr>
              <a:t> </a:t>
            </a:r>
            <a:r>
              <a:rPr lang="zh-CN" altLang="en-US" sz="2800" dirty="0">
                <a:solidFill>
                  <a:schemeClr val="tx2"/>
                </a:solidFill>
                <a:ea typeface="SimSun" pitchFamily="2" charset="-122"/>
              </a:rPr>
              <a:t>所建的金字塔都是以土砖所建成。早期王朝的埋葬地都是以土砖而建。第三及第四朝代的壮观金字塔却是以石砖所建。</a:t>
            </a:r>
            <a:endParaRPr lang="en-US" altLang="zh-CN" sz="2800" dirty="0">
              <a:ea typeface="SimSun" pitchFamily="2" charset="-122"/>
            </a:endParaRPr>
          </a:p>
        </p:txBody>
      </p:sp>
      <p:sp>
        <p:nvSpPr>
          <p:cNvPr id="28676" name="Rectangle 14"/>
          <p:cNvSpPr>
            <a:spLocks noGrp="1" noChangeArrowheads="1"/>
          </p:cNvSpPr>
          <p:nvPr>
            <p:ph type="title"/>
          </p:nvPr>
        </p:nvSpPr>
        <p:spPr/>
        <p:txBody>
          <a:bodyPr/>
          <a:lstStyle/>
          <a:p>
            <a:pPr eaLnBrk="1" hangingPunct="1"/>
            <a:r>
              <a:rPr lang="zh-CN" altLang="en-US" sz="4000" b="1">
                <a:ea typeface="SimSun" pitchFamily="2" charset="-122"/>
              </a:rPr>
              <a:t>土砖所造的金字塔</a:t>
            </a:r>
            <a:endParaRPr lang="en-US" altLang="zh-CN" sz="4000" b="1">
              <a:ea typeface="SimSun" pitchFamily="2" charset="-122"/>
            </a:endParaRPr>
          </a:p>
        </p:txBody>
      </p:sp>
      <p:pic>
        <p:nvPicPr>
          <p:cNvPr id="28677" name="Picture 12" descr="egypt7t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676400"/>
            <a:ext cx="3886200" cy="3781425"/>
          </a:xfrm>
          <a:noFill/>
        </p:spPr>
      </p:pic>
      <p:pic>
        <p:nvPicPr>
          <p:cNvPr id="28678" name="Picture 13" descr="egypt14tm"/>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495800" y="2133600"/>
            <a:ext cx="4343400" cy="2859088"/>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3" descr="background_egyp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5363" name="Rectangle 39"/>
          <p:cNvSpPr>
            <a:spLocks noGrp="1" noChangeArrowheads="1"/>
          </p:cNvSpPr>
          <p:nvPr>
            <p:ph type="title"/>
          </p:nvPr>
        </p:nvSpPr>
        <p:spPr>
          <a:xfrm>
            <a:off x="457200" y="274638"/>
            <a:ext cx="8229600" cy="411162"/>
          </a:xfrm>
        </p:spPr>
        <p:txBody>
          <a:bodyPr/>
          <a:lstStyle/>
          <a:p>
            <a:pPr algn="l" eaLnBrk="1" hangingPunct="1"/>
            <a:r>
              <a:rPr lang="zh-CN" altLang="en-US" sz="2800" b="1">
                <a:solidFill>
                  <a:srgbClr val="0000FF"/>
                </a:solidFill>
                <a:ea typeface="SimSun" pitchFamily="2" charset="-122"/>
              </a:rPr>
              <a:t>埃及地图</a:t>
            </a:r>
            <a:r>
              <a:rPr lang="en-US" altLang="zh-CN" sz="2800" b="1">
                <a:solidFill>
                  <a:srgbClr val="0000FF"/>
                </a:solidFill>
                <a:ea typeface="SimSun" pitchFamily="2" charset="-122"/>
              </a:rPr>
              <a:t>:  </a:t>
            </a:r>
            <a:r>
              <a:rPr lang="zh-CN" altLang="en-US" sz="2800" b="1">
                <a:solidFill>
                  <a:srgbClr val="0000FF"/>
                </a:solidFill>
                <a:ea typeface="SimSun" pitchFamily="2" charset="-122"/>
              </a:rPr>
              <a:t>北部</a:t>
            </a:r>
            <a:r>
              <a:rPr lang="en-US" altLang="zh-CN" sz="2800" b="1">
                <a:solidFill>
                  <a:srgbClr val="0000FF"/>
                </a:solidFill>
                <a:ea typeface="SimSun" pitchFamily="2" charset="-122"/>
              </a:rPr>
              <a:t> </a:t>
            </a:r>
            <a:r>
              <a:rPr lang="zh-CN" altLang="en-US" sz="2800" b="1">
                <a:solidFill>
                  <a:srgbClr val="0000FF"/>
                </a:solidFill>
                <a:ea typeface="SimSun" pitchFamily="2" charset="-122"/>
              </a:rPr>
              <a:t>及南部</a:t>
            </a:r>
            <a:endParaRPr lang="en-US" altLang="zh-CN">
              <a:ea typeface="SimSun" pitchFamily="2" charset="-122"/>
            </a:endParaRPr>
          </a:p>
        </p:txBody>
      </p:sp>
      <p:sp>
        <p:nvSpPr>
          <p:cNvPr id="6151" name="Text Box 7"/>
          <p:cNvSpPr txBox="1">
            <a:spLocks noChangeArrowheads="1"/>
          </p:cNvSpPr>
          <p:nvPr/>
        </p:nvSpPr>
        <p:spPr bwMode="auto">
          <a:xfrm>
            <a:off x="4572000" y="1905000"/>
            <a:ext cx="43434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2800" b="1">
                <a:ea typeface="SimSun" pitchFamily="2" charset="-122"/>
              </a:rPr>
              <a:t>古埃及可分为南北部</a:t>
            </a:r>
            <a:r>
              <a:rPr lang="en-US" altLang="zh-CN" sz="2800" b="1">
                <a:ea typeface="SimSun" pitchFamily="2" charset="-122"/>
              </a:rPr>
              <a:t>:</a:t>
            </a:r>
          </a:p>
          <a:p>
            <a:pPr eaLnBrk="1" hangingPunct="1"/>
            <a:endParaRPr lang="en-US" altLang="zh-CN" sz="2800" b="1">
              <a:ea typeface="SimSun" pitchFamily="2" charset="-122"/>
            </a:endParaRPr>
          </a:p>
          <a:p>
            <a:pPr eaLnBrk="1" hangingPunct="1">
              <a:buFontTx/>
              <a:buChar char="•"/>
            </a:pPr>
            <a:r>
              <a:rPr lang="en-US" altLang="zh-CN" sz="2800" b="1">
                <a:ea typeface="SimSun" pitchFamily="2" charset="-122"/>
              </a:rPr>
              <a:t> </a:t>
            </a:r>
            <a:r>
              <a:rPr lang="zh-CN" altLang="en-US" sz="2800" b="1">
                <a:ea typeface="SimSun" pitchFamily="2" charset="-122"/>
              </a:rPr>
              <a:t>北部 </a:t>
            </a:r>
            <a:r>
              <a:rPr lang="en-US" altLang="zh-CN" sz="2800" b="1">
                <a:ea typeface="SimSun" pitchFamily="2" charset="-122"/>
              </a:rPr>
              <a:t>(</a:t>
            </a:r>
            <a:r>
              <a:rPr lang="zh-CN" altLang="en-US" sz="2800" b="1">
                <a:ea typeface="SimSun" pitchFamily="2" charset="-122"/>
              </a:rPr>
              <a:t>尼罗河 三角洲</a:t>
            </a:r>
            <a:r>
              <a:rPr lang="en-US" altLang="zh-CN" sz="2800" b="1">
                <a:ea typeface="SimSun" pitchFamily="2" charset="-122"/>
              </a:rPr>
              <a:t>), </a:t>
            </a:r>
          </a:p>
          <a:p>
            <a:pPr algn="ctr" eaLnBrk="1" hangingPunct="1"/>
            <a:endParaRPr lang="en-US" altLang="zh-CN" sz="2800" b="1">
              <a:ea typeface="SimSun" pitchFamily="2" charset="-122"/>
            </a:endParaRPr>
          </a:p>
          <a:p>
            <a:pPr eaLnBrk="1" hangingPunct="1">
              <a:buFontTx/>
              <a:buChar char="•"/>
            </a:pPr>
            <a:r>
              <a:rPr lang="en-US" altLang="zh-CN" sz="2800" b="1">
                <a:ea typeface="SimSun" pitchFamily="2" charset="-122"/>
              </a:rPr>
              <a:t> </a:t>
            </a:r>
            <a:r>
              <a:rPr lang="zh-CN" altLang="en-US" sz="2800" b="1">
                <a:ea typeface="SimSun" pitchFamily="2" charset="-122"/>
              </a:rPr>
              <a:t>南部</a:t>
            </a:r>
            <a:r>
              <a:rPr lang="en-US" altLang="zh-CN" sz="2800" b="1">
                <a:ea typeface="SimSun" pitchFamily="2" charset="-122"/>
              </a:rPr>
              <a:t>(</a:t>
            </a:r>
            <a:r>
              <a:rPr lang="zh-CN" altLang="en-US" sz="2800" b="1">
                <a:ea typeface="SimSun" pitchFamily="2" charset="-122"/>
              </a:rPr>
              <a:t>尼罗河两岸土地肥沃的地方</a:t>
            </a:r>
            <a:r>
              <a:rPr lang="en-US" altLang="zh-CN" sz="2800" b="1">
                <a:ea typeface="SimSun" pitchFamily="2" charset="-122"/>
              </a:rPr>
              <a:t>)</a:t>
            </a:r>
            <a:endParaRPr lang="en-US" altLang="zh-CN" sz="2000" b="1">
              <a:ea typeface="SimSun" pitchFamily="2" charset="-122"/>
            </a:endParaRPr>
          </a:p>
          <a:p>
            <a:pPr eaLnBrk="1" hangingPunct="1"/>
            <a:endParaRPr lang="en-US" altLang="zh-CN" sz="1600">
              <a:ea typeface="SimSun" pitchFamily="2" charset="-122"/>
            </a:endParaRPr>
          </a:p>
          <a:p>
            <a:pPr eaLnBrk="1" hangingPunct="1"/>
            <a:r>
              <a:rPr lang="en-US" altLang="zh-CN" sz="1600">
                <a:ea typeface="SimSun" pitchFamily="2" charset="-122"/>
              </a:rPr>
              <a:t>© Copyright 1999, Jim Loy</a:t>
            </a:r>
          </a:p>
        </p:txBody>
      </p:sp>
      <p:pic>
        <p:nvPicPr>
          <p:cNvPr id="6165" name="Picture 21" descr="geogmape, Egypt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3632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38" descr="Great Pyramid"/>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604000" y="0"/>
            <a:ext cx="2540000" cy="1701800"/>
          </a:xfrm>
          <a:noFill/>
        </p:spPr>
      </p:pic>
      <p:sp>
        <p:nvSpPr>
          <p:cNvPr id="15367" name="Text Box 41"/>
          <p:cNvSpPr txBox="1">
            <a:spLocks noChangeArrowheads="1"/>
          </p:cNvSpPr>
          <p:nvPr/>
        </p:nvSpPr>
        <p:spPr bwMode="auto">
          <a:xfrm>
            <a:off x="8620125" y="0"/>
            <a:ext cx="523875"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400" b="1">
                <a:solidFill>
                  <a:schemeClr val="bg1"/>
                </a:solidFill>
                <a:ea typeface="SimSun" pitchFamily="2" charset="-122"/>
              </a:rPr>
              <a:t>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65"/>
                                        </p:tgtEl>
                                        <p:attrNameLst>
                                          <p:attrName>style.visibility</p:attrName>
                                        </p:attrNameLst>
                                      </p:cBhvr>
                                      <p:to>
                                        <p:strVal val="visible"/>
                                      </p:to>
                                    </p:set>
                                    <p:animEffect transition="in" filter="fade">
                                      <p:cBhvr>
                                        <p:cTn id="7" dur="2000"/>
                                        <p:tgtEl>
                                          <p:spTgt spid="6165"/>
                                        </p:tgtEl>
                                      </p:cBhvr>
                                    </p:animEffect>
                                  </p:childTnLst>
                                </p:cTn>
                              </p:par>
                            </p:childTnLst>
                          </p:cTn>
                        </p:par>
                        <p:par>
                          <p:cTn id="8" fill="hold" nodeType="afterGroup">
                            <p:stCondLst>
                              <p:cond delay="2000"/>
                            </p:stCondLst>
                            <p:childTnLst>
                              <p:par>
                                <p:cTn id="9" presetID="4" presetClass="entr" presetSubtype="16" fill="hold" nodeType="afterEffect">
                                  <p:stCondLst>
                                    <p:cond delay="0"/>
                                  </p:stCondLst>
                                  <p:childTnLst>
                                    <p:set>
                                      <p:cBhvr>
                                        <p:cTn id="10" dur="1" fill="hold">
                                          <p:stCondLst>
                                            <p:cond delay="0"/>
                                          </p:stCondLst>
                                        </p:cTn>
                                        <p:tgtEl>
                                          <p:spTgt spid="6151">
                                            <p:txEl>
                                              <p:charRg st="0" end="70"/>
                                            </p:txEl>
                                          </p:spTgt>
                                        </p:tgtEl>
                                        <p:attrNameLst>
                                          <p:attrName>style.visibility</p:attrName>
                                        </p:attrNameLst>
                                      </p:cBhvr>
                                      <p:to>
                                        <p:strVal val="visible"/>
                                      </p:to>
                                    </p:set>
                                    <p:animEffect transition="in" filter="box(in)">
                                      <p:cBhvr>
                                        <p:cTn id="11" dur="2000"/>
                                        <p:tgtEl>
                                          <p:spTgt spid="6151">
                                            <p:txEl>
                                              <p:charRg st="0" end="70"/>
                                            </p:txEl>
                                          </p:spTgt>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6182"/>
                                        </p:tgtEl>
                                        <p:attrNameLst>
                                          <p:attrName>style.visibility</p:attrName>
                                        </p:attrNameLst>
                                      </p:cBhvr>
                                      <p:to>
                                        <p:strVal val="visible"/>
                                      </p:to>
                                    </p:set>
                                    <p:animEffect transition="in" filter="fade">
                                      <p:cBhvr>
                                        <p:cTn id="15" dur="2000"/>
                                        <p:tgtEl>
                                          <p:spTgt spid="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6" descr="background_egyp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9699" name="Rectangle 5"/>
          <p:cNvSpPr>
            <a:spLocks noGrp="1" noChangeArrowheads="1"/>
          </p:cNvSpPr>
          <p:nvPr>
            <p:ph type="title"/>
          </p:nvPr>
        </p:nvSpPr>
        <p:spPr/>
        <p:txBody>
          <a:bodyPr/>
          <a:lstStyle/>
          <a:p>
            <a:pPr eaLnBrk="1" hangingPunct="1"/>
            <a:r>
              <a:rPr lang="zh-CN" altLang="en-US" b="1">
                <a:ea typeface="SimSun" pitchFamily="2" charset="-122"/>
              </a:rPr>
              <a:t>进一步观察</a:t>
            </a:r>
            <a:endParaRPr lang="en-US" altLang="zh-CN" b="1">
              <a:ea typeface="SimSun" pitchFamily="2" charset="-122"/>
            </a:endParaRPr>
          </a:p>
        </p:txBody>
      </p:sp>
      <p:pic>
        <p:nvPicPr>
          <p:cNvPr id="29700"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4495800" y="3505200"/>
            <a:ext cx="4419600" cy="2895600"/>
          </a:xfrm>
        </p:spPr>
      </p:pic>
      <p:pic>
        <p:nvPicPr>
          <p:cNvPr id="29701" name="Picture 4"/>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09600" y="1295400"/>
            <a:ext cx="4419600" cy="2873375"/>
          </a:xfrm>
          <a:noFill/>
        </p:spPr>
      </p:pic>
      <p:sp>
        <p:nvSpPr>
          <p:cNvPr id="29702" name="Text Box 7"/>
          <p:cNvSpPr txBox="1">
            <a:spLocks noChangeArrowheads="1"/>
          </p:cNvSpPr>
          <p:nvPr/>
        </p:nvSpPr>
        <p:spPr bwMode="auto">
          <a:xfrm>
            <a:off x="5867400" y="1828800"/>
            <a:ext cx="274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4400" b="1">
                <a:solidFill>
                  <a:srgbClr val="0000FF"/>
                </a:solidFill>
                <a:ea typeface="SimSun" pitchFamily="2" charset="-122"/>
              </a:rPr>
              <a:t>土砖</a:t>
            </a:r>
          </a:p>
        </p:txBody>
      </p:sp>
      <p:sp>
        <p:nvSpPr>
          <p:cNvPr id="29703" name="Text Box 8"/>
          <p:cNvSpPr txBox="1">
            <a:spLocks noChangeArrowheads="1"/>
          </p:cNvSpPr>
          <p:nvPr/>
        </p:nvSpPr>
        <p:spPr bwMode="auto">
          <a:xfrm>
            <a:off x="1905000" y="5486400"/>
            <a:ext cx="182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4400" b="1">
                <a:ea typeface="SimSun" pitchFamily="2" charset="-122"/>
              </a:rPr>
              <a:t>石砖</a:t>
            </a:r>
            <a:endParaRPr lang="zh-CN" altLang="en-US" sz="4000">
              <a:ea typeface="SimSun" pitchFamily="2" charset="-122"/>
            </a:endParaRPr>
          </a:p>
        </p:txBody>
      </p:sp>
      <p:sp>
        <p:nvSpPr>
          <p:cNvPr id="29704" name="Line 10"/>
          <p:cNvSpPr>
            <a:spLocks noChangeShapeType="1"/>
          </p:cNvSpPr>
          <p:nvPr/>
        </p:nvSpPr>
        <p:spPr bwMode="auto">
          <a:xfrm flipH="1">
            <a:off x="3962400" y="2057400"/>
            <a:ext cx="1676400" cy="1219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9705" name="Line 11"/>
          <p:cNvSpPr>
            <a:spLocks noChangeShapeType="1"/>
          </p:cNvSpPr>
          <p:nvPr/>
        </p:nvSpPr>
        <p:spPr bwMode="auto">
          <a:xfrm>
            <a:off x="3505200" y="5715000"/>
            <a:ext cx="35052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5"/>
          <p:cNvSpPr txBox="1">
            <a:spLocks noChangeArrowheads="1"/>
          </p:cNvSpPr>
          <p:nvPr/>
        </p:nvSpPr>
        <p:spPr bwMode="auto">
          <a:xfrm>
            <a:off x="381000" y="898525"/>
            <a:ext cx="8382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800" b="1" dirty="0">
                <a:ea typeface="SimSun" pitchFamily="2" charset="-122"/>
              </a:rPr>
              <a:t>摩西在流放时听说了</a:t>
            </a:r>
            <a:r>
              <a:rPr lang="en-US" altLang="en-US" sz="2800" b="1" dirty="0"/>
              <a:t>Hatshepsut </a:t>
            </a:r>
            <a:r>
              <a:rPr lang="zh-CN" altLang="en-US" sz="2800" b="1" dirty="0">
                <a:ea typeface="SimSun" pitchFamily="2" charset="-122"/>
              </a:rPr>
              <a:t>女王已过世，所以以色列人失去了保护他们的女王。出埃及记</a:t>
            </a:r>
            <a:r>
              <a:rPr lang="en-US" altLang="en-US" sz="2800" b="1" dirty="0"/>
              <a:t>2:23 </a:t>
            </a:r>
            <a:r>
              <a:rPr lang="zh-CN" altLang="en-US" sz="2800" b="1" dirty="0">
                <a:ea typeface="SimSun" pitchFamily="2" charset="-122"/>
              </a:rPr>
              <a:t>叙</a:t>
            </a:r>
            <a:r>
              <a:rPr lang="en-US" altLang="en-US" sz="2800" b="1" dirty="0"/>
              <a:t>: “</a:t>
            </a:r>
            <a:r>
              <a:rPr lang="zh-CN" altLang="en-US" sz="2800" b="1" dirty="0">
                <a:ea typeface="SimSun" pitchFamily="2" charset="-122"/>
              </a:rPr>
              <a:t>过了很多年，埃及王已死</a:t>
            </a:r>
            <a:r>
              <a:rPr lang="en-US" altLang="en-US" sz="2800" b="1" dirty="0"/>
              <a:t>..” </a:t>
            </a:r>
            <a:r>
              <a:rPr lang="zh-CN" altLang="en-US" sz="2800" b="1" dirty="0">
                <a:ea typeface="SimSun" pitchFamily="2" charset="-122"/>
              </a:rPr>
              <a:t>。</a:t>
            </a:r>
            <a:r>
              <a:rPr lang="en-US" altLang="en-US" sz="2800" b="1" dirty="0" err="1"/>
              <a:t>Thutmoses</a:t>
            </a:r>
            <a:r>
              <a:rPr lang="en-US" altLang="en-US" sz="2800" b="1" dirty="0"/>
              <a:t> III </a:t>
            </a:r>
            <a:r>
              <a:rPr lang="zh-CN" altLang="en-US" sz="2800" b="1" dirty="0">
                <a:ea typeface="SimSun" pitchFamily="2" charset="-122"/>
              </a:rPr>
              <a:t>王继承了王位后，就开始很残酷地欺压以色列人</a:t>
            </a:r>
            <a:r>
              <a:rPr lang="en-US" altLang="en-US" sz="2800" b="1" dirty="0"/>
              <a:t> </a:t>
            </a:r>
            <a:r>
              <a:rPr lang="zh-CN" altLang="en-US" sz="2800" b="1" dirty="0">
                <a:ea typeface="SimSun" pitchFamily="2" charset="-122"/>
              </a:rPr>
              <a:t>。</a:t>
            </a:r>
            <a:endParaRPr lang="en-US" altLang="en-US" sz="2800" dirty="0"/>
          </a:p>
        </p:txBody>
      </p:sp>
      <p:sp>
        <p:nvSpPr>
          <p:cNvPr id="30724" name="Rectangle 2"/>
          <p:cNvSpPr>
            <a:spLocks noGrp="1" noChangeArrowheads="1"/>
          </p:cNvSpPr>
          <p:nvPr>
            <p:ph type="title"/>
          </p:nvPr>
        </p:nvSpPr>
        <p:spPr>
          <a:xfrm>
            <a:off x="304800" y="152400"/>
            <a:ext cx="8229600" cy="533400"/>
          </a:xfrm>
          <a:solidFill>
            <a:schemeClr val="tx1"/>
          </a:solidFill>
        </p:spPr>
        <p:txBody>
          <a:bodyPr/>
          <a:lstStyle/>
          <a:p>
            <a:pPr eaLnBrk="1" hangingPunct="1"/>
            <a:r>
              <a:rPr lang="zh-CN" altLang="en-US" sz="3600" dirty="0">
                <a:solidFill>
                  <a:schemeClr val="bg1"/>
                </a:solidFill>
                <a:ea typeface="SimSun" pitchFamily="2" charset="-122"/>
              </a:rPr>
              <a:t>摩西返回埃及</a:t>
            </a:r>
            <a:endParaRPr lang="en-US" altLang="zh-CN" sz="3600" dirty="0">
              <a:solidFill>
                <a:schemeClr val="bg1"/>
              </a:solidFill>
              <a:ea typeface="SimSun" pitchFamily="2" charset="-122"/>
            </a:endParaRPr>
          </a:p>
        </p:txBody>
      </p:sp>
      <p:sp>
        <p:nvSpPr>
          <p:cNvPr id="30725" name="Text Box 6"/>
          <p:cNvSpPr txBox="1">
            <a:spLocks noChangeArrowheads="1"/>
          </p:cNvSpPr>
          <p:nvPr/>
        </p:nvSpPr>
        <p:spPr bwMode="auto">
          <a:xfrm>
            <a:off x="4343400" y="3032125"/>
            <a:ext cx="42672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800" b="1" dirty="0"/>
              <a:t>“...</a:t>
            </a:r>
            <a:r>
              <a:rPr lang="zh-CN" altLang="en-US" sz="2800" b="1" dirty="0">
                <a:ea typeface="SimSun" pitchFamily="2" charset="-122"/>
              </a:rPr>
              <a:t>以色列人因做苦工，就叹息哀求，他们的哀声达与神</a:t>
            </a:r>
            <a:r>
              <a:rPr lang="en-US" altLang="en-US" sz="2800" b="1" dirty="0"/>
              <a:t>... </a:t>
            </a:r>
            <a:r>
              <a:rPr lang="zh-CN" altLang="en-US" sz="2800" b="1" dirty="0">
                <a:ea typeface="SimSun" pitchFamily="2" charset="-122"/>
              </a:rPr>
              <a:t>神听见他们的哀声。。。神看顾以色列人，也知道他们的困苦</a:t>
            </a:r>
            <a:r>
              <a:rPr lang="en-US" altLang="en-US" sz="2800" b="1" dirty="0"/>
              <a:t>”</a:t>
            </a:r>
            <a:endParaRPr lang="en-US" altLang="en-US" sz="2800" dirty="0"/>
          </a:p>
          <a:p>
            <a:pPr eaLnBrk="1" hangingPunct="1">
              <a:spcBef>
                <a:spcPct val="50000"/>
              </a:spcBef>
            </a:pPr>
            <a:r>
              <a:rPr lang="zh-CN" altLang="en-US" sz="2800" b="1" i="1" dirty="0">
                <a:ea typeface="SimSun" pitchFamily="2" charset="-122"/>
              </a:rPr>
              <a:t>出埃及记</a:t>
            </a:r>
            <a:r>
              <a:rPr lang="en-US" altLang="en-US" sz="2800" b="1" i="1" dirty="0"/>
              <a:t> 2:23-25</a:t>
            </a:r>
          </a:p>
        </p:txBody>
      </p:sp>
      <p:pic>
        <p:nvPicPr>
          <p:cNvPr id="30726" name="Picture 7" descr="hatsheps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95600"/>
            <a:ext cx="23510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background_egy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0" y="152400"/>
            <a:ext cx="914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zh-CN" sz="2800" b="1" dirty="0" err="1">
                <a:ea typeface="SimSun" pitchFamily="2" charset="-122"/>
              </a:rPr>
              <a:t>Tutmoses</a:t>
            </a:r>
            <a:r>
              <a:rPr lang="en-US" altLang="zh-CN" sz="2800" b="1" dirty="0">
                <a:ea typeface="SimSun" pitchFamily="2" charset="-122"/>
              </a:rPr>
              <a:t> III </a:t>
            </a:r>
            <a:r>
              <a:rPr lang="zh-CN" altLang="en-US" sz="2800" b="1" dirty="0">
                <a:ea typeface="SimSun" pitchFamily="2" charset="-122"/>
              </a:rPr>
              <a:t>是埃及最强大的帝王。他被视为埃及的拿破伦（</a:t>
            </a:r>
            <a:r>
              <a:rPr lang="en-US" altLang="zh-CN" sz="2800" b="1" dirty="0">
                <a:ea typeface="SimSun" pitchFamily="2" charset="-122"/>
              </a:rPr>
              <a:t>Napoleon</a:t>
            </a:r>
            <a:r>
              <a:rPr lang="zh-CN" altLang="en-US" sz="2800" b="1" dirty="0">
                <a:ea typeface="SimSun" pitchFamily="2" charset="-122"/>
              </a:rPr>
              <a:t>）</a:t>
            </a:r>
            <a:r>
              <a:rPr lang="en-US" altLang="zh-CN" sz="2800" b="1" dirty="0">
                <a:ea typeface="SimSun" pitchFamily="2" charset="-122"/>
              </a:rPr>
              <a:t>. </a:t>
            </a:r>
            <a:r>
              <a:rPr lang="zh-CN" altLang="en-US" sz="2800" b="1" dirty="0">
                <a:ea typeface="SimSun" pitchFamily="2" charset="-122"/>
              </a:rPr>
              <a:t>根据列王上</a:t>
            </a:r>
            <a:r>
              <a:rPr lang="en-US" altLang="zh-CN" sz="2800" b="1" dirty="0">
                <a:ea typeface="SimSun" pitchFamily="2" charset="-122"/>
              </a:rPr>
              <a:t>6</a:t>
            </a:r>
            <a:r>
              <a:rPr lang="zh-CN" altLang="en-US" sz="2800" b="1" dirty="0">
                <a:ea typeface="SimSun" pitchFamily="2" charset="-122"/>
              </a:rPr>
              <a:t>：</a:t>
            </a:r>
            <a:r>
              <a:rPr lang="en-US" altLang="zh-CN" sz="2800" b="1" dirty="0">
                <a:ea typeface="SimSun" pitchFamily="2" charset="-122"/>
              </a:rPr>
              <a:t>1 </a:t>
            </a:r>
            <a:r>
              <a:rPr lang="zh-CN" altLang="en-US" sz="2800" b="1" dirty="0">
                <a:ea typeface="SimSun" pitchFamily="2" charset="-122"/>
              </a:rPr>
              <a:t>的年表，</a:t>
            </a:r>
            <a:r>
              <a:rPr lang="en-US" altLang="zh-CN" sz="2800" b="1" dirty="0">
                <a:ea typeface="SimSun" pitchFamily="2" charset="-122"/>
              </a:rPr>
              <a:t> </a:t>
            </a:r>
            <a:r>
              <a:rPr lang="zh-CN" altLang="en-US" sz="2800" b="1" dirty="0">
                <a:ea typeface="SimSun" pitchFamily="2" charset="-122"/>
              </a:rPr>
              <a:t>他统治到</a:t>
            </a:r>
            <a:r>
              <a:rPr lang="en-US" altLang="zh-CN" sz="2800" b="1" dirty="0">
                <a:ea typeface="SimSun" pitchFamily="2" charset="-122"/>
              </a:rPr>
              <a:t>1450 BC</a:t>
            </a:r>
            <a:r>
              <a:rPr lang="zh-CN" altLang="en-US" sz="2800" b="1" dirty="0">
                <a:ea typeface="SimSun" pitchFamily="2" charset="-122"/>
              </a:rPr>
              <a:t>。</a:t>
            </a:r>
            <a:r>
              <a:rPr lang="en-US" altLang="zh-CN" sz="2800" b="1" dirty="0">
                <a:ea typeface="SimSun" pitchFamily="2" charset="-122"/>
              </a:rPr>
              <a:t> </a:t>
            </a:r>
            <a:r>
              <a:rPr lang="zh-CN" altLang="en-US" sz="2800" b="1" dirty="0">
                <a:ea typeface="SimSun" pitchFamily="2" charset="-122"/>
              </a:rPr>
              <a:t>以色列人是在</a:t>
            </a:r>
            <a:r>
              <a:rPr lang="en-US" altLang="zh-CN" sz="2800" b="1" dirty="0">
                <a:ea typeface="SimSun" pitchFamily="2" charset="-122"/>
              </a:rPr>
              <a:t>5</a:t>
            </a:r>
            <a:r>
              <a:rPr lang="zh-CN" altLang="en-US" sz="2800" b="1" dirty="0">
                <a:ea typeface="SimSun" pitchFamily="2" charset="-122"/>
              </a:rPr>
              <a:t>年后离开了埃及</a:t>
            </a:r>
            <a:r>
              <a:rPr lang="en-US" altLang="zh-CN" sz="2800" b="1" dirty="0">
                <a:ea typeface="SimSun" pitchFamily="2" charset="-122"/>
              </a:rPr>
              <a:t>. </a:t>
            </a:r>
            <a:endParaRPr lang="en-US" altLang="zh-CN" sz="2800" dirty="0">
              <a:ea typeface="SimSun" pitchFamily="2" charset="-122"/>
            </a:endParaRPr>
          </a:p>
        </p:txBody>
      </p:sp>
      <p:sp>
        <p:nvSpPr>
          <p:cNvPr id="31748" name="Rectangle 2"/>
          <p:cNvSpPr>
            <a:spLocks noGrp="1" noChangeArrowheads="1"/>
          </p:cNvSpPr>
          <p:nvPr>
            <p:ph type="title"/>
          </p:nvPr>
        </p:nvSpPr>
        <p:spPr>
          <a:xfrm>
            <a:off x="1066800" y="1905000"/>
            <a:ext cx="8229600" cy="1143000"/>
          </a:xfrm>
        </p:spPr>
        <p:txBody>
          <a:bodyPr/>
          <a:lstStyle/>
          <a:p>
            <a:pPr eaLnBrk="1" hangingPunct="1"/>
            <a:r>
              <a:rPr lang="en-US" altLang="zh-CN">
                <a:ea typeface="SimSun" pitchFamily="2" charset="-122"/>
              </a:rPr>
              <a:t>Amenhotep II</a:t>
            </a:r>
          </a:p>
        </p:txBody>
      </p:sp>
      <p:sp>
        <p:nvSpPr>
          <p:cNvPr id="31749" name="Text Box 6"/>
          <p:cNvSpPr txBox="1">
            <a:spLocks noChangeArrowheads="1"/>
          </p:cNvSpPr>
          <p:nvPr/>
        </p:nvSpPr>
        <p:spPr bwMode="auto">
          <a:xfrm>
            <a:off x="3581400" y="3384550"/>
            <a:ext cx="51054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800" b="1" dirty="0">
                <a:ea typeface="SimSun" pitchFamily="2" charset="-122"/>
              </a:rPr>
              <a:t>圣经告诉我们后来的法老</a:t>
            </a:r>
            <a:r>
              <a:rPr lang="en-US" altLang="zh-CN" sz="2800" b="1" dirty="0">
                <a:ea typeface="SimSun" pitchFamily="2" charset="-122"/>
              </a:rPr>
              <a:t>(Amenhotep II) </a:t>
            </a:r>
            <a:r>
              <a:rPr lang="zh-CN" altLang="en-US" sz="2800" b="1" dirty="0">
                <a:ea typeface="SimSun" pitchFamily="2" charset="-122"/>
              </a:rPr>
              <a:t>因追杀以色列人到</a:t>
            </a:r>
            <a:r>
              <a:rPr lang="en-US" altLang="zh-CN" sz="2800" b="1" dirty="0">
                <a:ea typeface="SimSun" pitchFamily="2" charset="-122"/>
              </a:rPr>
              <a:t> </a:t>
            </a:r>
            <a:r>
              <a:rPr lang="zh-CN" altLang="en-US" sz="2800" b="1" dirty="0">
                <a:ea typeface="SimSun" pitchFamily="2" charset="-122"/>
              </a:rPr>
              <a:t>芦海（</a:t>
            </a:r>
            <a:r>
              <a:rPr lang="en-US" altLang="zh-CN" sz="2800" b="1" dirty="0">
                <a:ea typeface="SimSun" pitchFamily="2" charset="-122"/>
              </a:rPr>
              <a:t> Reed Sea</a:t>
            </a:r>
            <a:r>
              <a:rPr lang="zh-CN" altLang="en-US" sz="2800" b="1" dirty="0">
                <a:ea typeface="SimSun" pitchFamily="2" charset="-122"/>
              </a:rPr>
              <a:t>）</a:t>
            </a:r>
            <a:r>
              <a:rPr lang="en-US" altLang="zh-CN" sz="2800" b="1" dirty="0">
                <a:ea typeface="SimSun" pitchFamily="2" charset="-122"/>
              </a:rPr>
              <a:t>, </a:t>
            </a:r>
            <a:r>
              <a:rPr lang="zh-CN" altLang="en-US" sz="2800" b="1" dirty="0">
                <a:ea typeface="SimSun" pitchFamily="2" charset="-122"/>
              </a:rPr>
              <a:t>而死于非命</a:t>
            </a:r>
            <a:r>
              <a:rPr lang="en-US" altLang="zh-CN" sz="2800" b="1" dirty="0">
                <a:ea typeface="SimSun" pitchFamily="2" charset="-122"/>
              </a:rPr>
              <a:t>.       </a:t>
            </a:r>
          </a:p>
          <a:p>
            <a:pPr eaLnBrk="1" hangingPunct="1">
              <a:spcBef>
                <a:spcPct val="50000"/>
              </a:spcBef>
            </a:pPr>
            <a:r>
              <a:rPr lang="en-US" altLang="zh-CN" sz="2000" b="1" i="1" dirty="0">
                <a:ea typeface="SimSun" pitchFamily="2" charset="-122"/>
              </a:rPr>
              <a:t>Breasted, the famous Egyptologist, studied the biography of </a:t>
            </a:r>
            <a:r>
              <a:rPr lang="en-US" altLang="zh-CN" sz="2000" b="1" i="1" dirty="0" err="1">
                <a:ea typeface="SimSun" pitchFamily="2" charset="-122"/>
              </a:rPr>
              <a:t>Tutmoses</a:t>
            </a:r>
            <a:r>
              <a:rPr lang="en-US" altLang="zh-CN" sz="2000" b="1" i="1" dirty="0">
                <a:ea typeface="SimSun" pitchFamily="2" charset="-122"/>
              </a:rPr>
              <a:t> III written by </a:t>
            </a:r>
            <a:r>
              <a:rPr lang="en-US" altLang="zh-CN" sz="2000" b="1" i="1" dirty="0" err="1">
                <a:ea typeface="SimSun" pitchFamily="2" charset="-122"/>
              </a:rPr>
              <a:t>Amenemhab</a:t>
            </a:r>
            <a:r>
              <a:rPr lang="en-US" altLang="zh-CN" sz="2000" i="1" dirty="0">
                <a:ea typeface="SimSun" pitchFamily="2" charset="-122"/>
              </a:rPr>
              <a:t> </a:t>
            </a:r>
          </a:p>
        </p:txBody>
      </p:sp>
      <p:pic>
        <p:nvPicPr>
          <p:cNvPr id="31750" name="Picture 7" descr="tutmose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33401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p:txBody>
          <a:bodyPr/>
          <a:lstStyle/>
          <a:p>
            <a:pPr eaLnBrk="1" hangingPunct="1"/>
            <a:r>
              <a:rPr lang="zh-CN" altLang="en-US" sz="4000" b="1" dirty="0">
                <a:solidFill>
                  <a:srgbClr val="FF0000"/>
                </a:solidFill>
                <a:ea typeface="SimSun" pitchFamily="2" charset="-122"/>
              </a:rPr>
              <a:t>埃及在塑造摩西及以色列的法律所扮演的角色</a:t>
            </a:r>
            <a:endParaRPr lang="en-US" altLang="zh-CN" sz="4000" dirty="0">
              <a:ea typeface="SimSun" pitchFamily="2" charset="-122"/>
            </a:endParaRPr>
          </a:p>
        </p:txBody>
      </p:sp>
      <p:pic>
        <p:nvPicPr>
          <p:cNvPr id="327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50975"/>
            <a:ext cx="73152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background_egy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3813"/>
            <a:ext cx="9144000" cy="6881813"/>
          </a:xfrm>
          <a:noFill/>
        </p:spPr>
      </p:pic>
      <p:sp>
        <p:nvSpPr>
          <p:cNvPr id="33795" name="Rectangle 5"/>
          <p:cNvSpPr>
            <a:spLocks noGrp="1" noChangeArrowheads="1"/>
          </p:cNvSpPr>
          <p:nvPr>
            <p:ph type="title"/>
          </p:nvPr>
        </p:nvSpPr>
        <p:spPr>
          <a:solidFill>
            <a:schemeClr val="tx1"/>
          </a:solidFill>
        </p:spPr>
        <p:txBody>
          <a:bodyPr/>
          <a:lstStyle/>
          <a:p>
            <a:pPr eaLnBrk="1" hangingPunct="1"/>
            <a:r>
              <a:rPr lang="zh-CN" altLang="en-US" dirty="0">
                <a:solidFill>
                  <a:schemeClr val="bg1"/>
                </a:solidFill>
                <a:ea typeface="SimSun" pitchFamily="2" charset="-122"/>
              </a:rPr>
              <a:t>摩西的背景</a:t>
            </a:r>
            <a:endParaRPr lang="en-US" altLang="zh-CN" dirty="0">
              <a:solidFill>
                <a:schemeClr val="bg1"/>
              </a:solidFill>
              <a:ea typeface="SimSun" pitchFamily="2" charset="-122"/>
            </a:endParaRPr>
          </a:p>
        </p:txBody>
      </p:sp>
      <p:sp>
        <p:nvSpPr>
          <p:cNvPr id="33796" name="Rectangle 7"/>
          <p:cNvSpPr>
            <a:spLocks noChangeArrowheads="1"/>
          </p:cNvSpPr>
          <p:nvPr/>
        </p:nvSpPr>
        <p:spPr bwMode="auto">
          <a:xfrm>
            <a:off x="0" y="1417638"/>
            <a:ext cx="9144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3200" b="1" dirty="0">
                <a:solidFill>
                  <a:srgbClr val="0000FF"/>
                </a:solidFill>
                <a:ea typeface="SimSun" pitchFamily="2" charset="-122"/>
              </a:rPr>
              <a:t>摩西学了埃及人的一切学问，说话行事都有才能。</a:t>
            </a:r>
            <a:endParaRPr lang="en-US" altLang="zh-CN" sz="3200" b="1" dirty="0">
              <a:solidFill>
                <a:srgbClr val="0000FF"/>
              </a:solidFill>
              <a:ea typeface="SimSun" pitchFamily="2" charset="-122"/>
            </a:endParaRPr>
          </a:p>
          <a:p>
            <a:pPr eaLnBrk="1" hangingPunct="1"/>
            <a:r>
              <a:rPr lang="zh-CN" altLang="en-US" sz="3200" b="1" dirty="0">
                <a:solidFill>
                  <a:srgbClr val="0000FF"/>
                </a:solidFill>
                <a:ea typeface="SimSun" pitchFamily="2" charset="-122"/>
              </a:rPr>
              <a:t>摩西在流放时有两位法老。</a:t>
            </a:r>
            <a:r>
              <a:rPr lang="en-US" altLang="en-US" sz="3200" b="1" dirty="0">
                <a:solidFill>
                  <a:srgbClr val="0000FF"/>
                </a:solidFill>
              </a:rPr>
              <a:t>Thutmose I </a:t>
            </a:r>
            <a:r>
              <a:rPr lang="zh-CN" altLang="en-US" sz="3200" b="1" dirty="0">
                <a:solidFill>
                  <a:srgbClr val="0000FF"/>
                </a:solidFill>
                <a:ea typeface="SimSun" pitchFamily="2" charset="-122"/>
              </a:rPr>
              <a:t>下旨杀掉所有刚出世的男婴。他是</a:t>
            </a:r>
            <a:r>
              <a:rPr lang="en-US" altLang="zh-CN" sz="3200" b="1" dirty="0">
                <a:solidFill>
                  <a:srgbClr val="0000FF"/>
                </a:solidFill>
                <a:ea typeface="SimSun" pitchFamily="2" charset="-122"/>
              </a:rPr>
              <a:t> </a:t>
            </a:r>
            <a:r>
              <a:rPr lang="en-US" altLang="en-US" sz="3200" b="1" dirty="0">
                <a:solidFill>
                  <a:srgbClr val="0000FF"/>
                </a:solidFill>
              </a:rPr>
              <a:t>Hatshepsut </a:t>
            </a:r>
            <a:r>
              <a:rPr lang="zh-CN" altLang="en-US" sz="3200" b="1" dirty="0">
                <a:solidFill>
                  <a:srgbClr val="0000FF"/>
                </a:solidFill>
                <a:ea typeface="SimSun" pitchFamily="2" charset="-122"/>
              </a:rPr>
              <a:t>公主的父亲。 而</a:t>
            </a:r>
            <a:r>
              <a:rPr lang="en-US" altLang="zh-CN" sz="3200" b="1" dirty="0">
                <a:solidFill>
                  <a:srgbClr val="0000FF"/>
                </a:solidFill>
                <a:ea typeface="SimSun" pitchFamily="2" charset="-122"/>
              </a:rPr>
              <a:t>Hatshepsut </a:t>
            </a:r>
            <a:r>
              <a:rPr lang="zh-CN" altLang="en-US" sz="3200" b="1" dirty="0">
                <a:solidFill>
                  <a:srgbClr val="0000FF"/>
                </a:solidFill>
                <a:ea typeface="SimSun" pitchFamily="2" charset="-122"/>
              </a:rPr>
              <a:t>公主应该是找到及领养摩</a:t>
            </a:r>
            <a:r>
              <a:rPr lang="zh-CN" altLang="en-US" sz="3200" b="1" dirty="0">
                <a:solidFill>
                  <a:srgbClr val="0000FF"/>
                </a:solidFill>
              </a:rPr>
              <a:t>西</a:t>
            </a:r>
            <a:r>
              <a:rPr lang="zh-CN" altLang="en-US" sz="3200" b="1" dirty="0">
                <a:solidFill>
                  <a:srgbClr val="0000FF"/>
                </a:solidFill>
                <a:ea typeface="SimSun" pitchFamily="2" charset="-122"/>
              </a:rPr>
              <a:t>的人。 摩西是在法老家长大的。</a:t>
            </a:r>
            <a:endParaRPr lang="en-US" altLang="zh-CN" sz="3200" b="1" dirty="0">
              <a:solidFill>
                <a:srgbClr val="0000FF"/>
              </a:solidFill>
              <a:ea typeface="SimSun" pitchFamily="2" charset="-122"/>
            </a:endParaRPr>
          </a:p>
          <a:p>
            <a:pPr eaLnBrk="1" hangingPunct="1"/>
            <a:r>
              <a:rPr lang="zh-CN" altLang="en-US" sz="3200" b="1" dirty="0">
                <a:solidFill>
                  <a:srgbClr val="0000FF"/>
                </a:solidFill>
                <a:ea typeface="SimSun" pitchFamily="2" charset="-122"/>
              </a:rPr>
              <a:t>因为</a:t>
            </a:r>
            <a:r>
              <a:rPr lang="en-US" altLang="en-US" sz="3200" b="1" dirty="0">
                <a:solidFill>
                  <a:srgbClr val="0000FF"/>
                </a:solidFill>
              </a:rPr>
              <a:t>Thutmose I </a:t>
            </a:r>
            <a:r>
              <a:rPr lang="zh-CN" altLang="en-US" sz="3200" b="1" dirty="0">
                <a:solidFill>
                  <a:srgbClr val="0000FF"/>
                </a:solidFill>
                <a:ea typeface="SimSun" pitchFamily="2" charset="-122"/>
              </a:rPr>
              <a:t>没男丁</a:t>
            </a:r>
            <a:r>
              <a:rPr lang="en-US" altLang="en-US" sz="3200" b="1" dirty="0">
                <a:solidFill>
                  <a:srgbClr val="0000FF"/>
                </a:solidFill>
              </a:rPr>
              <a:t>, </a:t>
            </a:r>
            <a:r>
              <a:rPr lang="zh-CN" altLang="en-US" sz="3200" b="1" dirty="0">
                <a:solidFill>
                  <a:srgbClr val="0000FF"/>
                </a:solidFill>
                <a:ea typeface="SimSun" pitchFamily="2" charset="-122"/>
              </a:rPr>
              <a:t>所以</a:t>
            </a:r>
            <a:r>
              <a:rPr lang="en-US" altLang="zh-CN" sz="3200" b="1" dirty="0">
                <a:solidFill>
                  <a:srgbClr val="0000FF"/>
                </a:solidFill>
                <a:ea typeface="SimSun" pitchFamily="2" charset="-122"/>
              </a:rPr>
              <a:t>Hatshepsut </a:t>
            </a:r>
            <a:r>
              <a:rPr lang="zh-CN" altLang="en-US" sz="3200" b="1" dirty="0">
                <a:solidFill>
                  <a:srgbClr val="0000FF"/>
                </a:solidFill>
                <a:ea typeface="SimSun" pitchFamily="2" charset="-122"/>
              </a:rPr>
              <a:t>继承了王位。摩西原可继承王位，但他不愿意，也遭到分流。</a:t>
            </a:r>
            <a:endParaRPr lang="en-US" altLang="en-US" sz="3200" b="1" dirty="0">
              <a:solidFill>
                <a:srgbClr val="0000FF"/>
              </a:solidFill>
            </a:endParaRPr>
          </a:p>
          <a:p>
            <a:pPr eaLnBrk="1" hangingPunct="1"/>
            <a:r>
              <a:rPr lang="zh-CN" altLang="en-US" sz="3200" b="1" dirty="0">
                <a:ea typeface="SimSun" pitchFamily="2" charset="-122"/>
              </a:rPr>
              <a:t>在希伯来书</a:t>
            </a:r>
            <a:r>
              <a:rPr lang="en-US" altLang="en-US" sz="3200" b="1" dirty="0"/>
              <a:t> 11:24 </a:t>
            </a:r>
            <a:r>
              <a:rPr lang="zh-CN" altLang="en-US" sz="3200" b="1" dirty="0">
                <a:ea typeface="SimSun" pitchFamily="2" charset="-122"/>
              </a:rPr>
              <a:t>说到</a:t>
            </a:r>
            <a:r>
              <a:rPr lang="en-US" altLang="en-US" sz="3200" b="1" dirty="0"/>
              <a:t>: </a:t>
            </a:r>
            <a:endParaRPr lang="en-US" altLang="en-US" sz="3200" dirty="0"/>
          </a:p>
          <a:p>
            <a:pPr eaLnBrk="1" hangingPunct="1"/>
            <a:r>
              <a:rPr lang="en-US" altLang="en-US" sz="3200" b="1" i="1" dirty="0"/>
              <a:t>“</a:t>
            </a:r>
            <a:r>
              <a:rPr lang="zh-CN" altLang="en-US" sz="3200" b="1" i="1" dirty="0">
                <a:ea typeface="SimSun" pitchFamily="2" charset="-122"/>
              </a:rPr>
              <a:t>摩西因着信，长大了不肯称为法老女儿 之子。”</a:t>
            </a:r>
            <a:endParaRPr lang="en-US" altLang="en-US" sz="3200" b="1" i="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9" descr="2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228600" y="304800"/>
            <a:ext cx="5105400" cy="3794125"/>
          </a:xfrm>
          <a:noFill/>
        </p:spPr>
      </p:pic>
      <p:sp>
        <p:nvSpPr>
          <p:cNvPr id="34819" name="Text Box 14"/>
          <p:cNvSpPr txBox="1">
            <a:spLocks noChangeArrowheads="1"/>
          </p:cNvSpPr>
          <p:nvPr/>
        </p:nvSpPr>
        <p:spPr bwMode="auto">
          <a:xfrm>
            <a:off x="609600" y="4343400"/>
            <a:ext cx="7772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3600" b="1" dirty="0"/>
              <a:t>“</a:t>
            </a:r>
            <a:r>
              <a:rPr lang="zh-CN" altLang="en-US" sz="3600" b="1" dirty="0">
                <a:ea typeface="SimSun" pitchFamily="2" charset="-122"/>
              </a:rPr>
              <a:t>法老听见这事，就想杀摩西，但摩西躲避法老，逃往米甸地屈居。</a:t>
            </a:r>
            <a:r>
              <a:rPr lang="en-US" altLang="en-US" sz="3600" b="1" dirty="0"/>
              <a:t>” </a:t>
            </a:r>
          </a:p>
          <a:p>
            <a:pPr algn="r" eaLnBrk="1" hangingPunct="1">
              <a:spcBef>
                <a:spcPct val="50000"/>
              </a:spcBef>
            </a:pPr>
            <a:r>
              <a:rPr lang="en-US" altLang="en-US" sz="3600" b="1" dirty="0"/>
              <a:t>(</a:t>
            </a:r>
            <a:r>
              <a:rPr lang="zh-CN" altLang="en-US" sz="3600" b="1" dirty="0">
                <a:ea typeface="SimSun" pitchFamily="2" charset="-122"/>
              </a:rPr>
              <a:t>出埃及记</a:t>
            </a:r>
            <a:r>
              <a:rPr lang="en-US" altLang="en-US" sz="3600" b="1" dirty="0"/>
              <a:t> 2:15)</a:t>
            </a:r>
          </a:p>
        </p:txBody>
      </p:sp>
      <p:sp>
        <p:nvSpPr>
          <p:cNvPr id="34820" name="Rectangle 15"/>
          <p:cNvSpPr>
            <a:spLocks noGrp="1" noChangeArrowheads="1"/>
          </p:cNvSpPr>
          <p:nvPr>
            <p:ph type="title"/>
          </p:nvPr>
        </p:nvSpPr>
        <p:spPr>
          <a:xfrm>
            <a:off x="5410200" y="655638"/>
            <a:ext cx="3429000" cy="2849562"/>
          </a:xfrm>
        </p:spPr>
        <p:txBody>
          <a:bodyPr/>
          <a:lstStyle/>
          <a:p>
            <a:pPr eaLnBrk="1" hangingPunct="1"/>
            <a:r>
              <a:rPr lang="zh-CN" altLang="en-US" sz="4000" dirty="0">
                <a:solidFill>
                  <a:schemeClr val="accent2"/>
                </a:solidFill>
                <a:ea typeface="SimSun" pitchFamily="2" charset="-122"/>
              </a:rPr>
              <a:t>摩西公元前</a:t>
            </a:r>
            <a:r>
              <a:rPr lang="en-US" altLang="zh-CN" sz="4000" dirty="0">
                <a:solidFill>
                  <a:schemeClr val="accent2"/>
                </a:solidFill>
                <a:ea typeface="SimSun" pitchFamily="2" charset="-122"/>
              </a:rPr>
              <a:t>1525</a:t>
            </a:r>
            <a:r>
              <a:rPr lang="zh-CN" altLang="en-US" sz="4000" dirty="0">
                <a:solidFill>
                  <a:schemeClr val="accent2"/>
                </a:solidFill>
                <a:ea typeface="SimSun" pitchFamily="2" charset="-122"/>
              </a:rPr>
              <a:t>出生，逃离埃及</a:t>
            </a:r>
            <a:r>
              <a:rPr lang="en-US" altLang="zh-CN" sz="4000" dirty="0">
                <a:solidFill>
                  <a:schemeClr val="accent2"/>
                </a:solidFill>
                <a:ea typeface="SimSun" pitchFamily="2" charset="-122"/>
              </a:rPr>
              <a:t>40</a:t>
            </a:r>
            <a:r>
              <a:rPr lang="zh-CN" altLang="en-US" sz="4000" dirty="0">
                <a:solidFill>
                  <a:schemeClr val="accent2"/>
                </a:solidFill>
                <a:ea typeface="SimSun" pitchFamily="2" charset="-122"/>
              </a:rPr>
              <a:t>年。</a:t>
            </a:r>
            <a:endParaRPr lang="en-US" altLang="zh-CN" sz="3600" dirty="0">
              <a:ea typeface="SimSun"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92516" name="Text Box 4"/>
          <p:cNvSpPr txBox="1">
            <a:spLocks noChangeArrowheads="1"/>
          </p:cNvSpPr>
          <p:nvPr/>
        </p:nvSpPr>
        <p:spPr bwMode="auto">
          <a:xfrm>
            <a:off x="685800" y="304800"/>
            <a:ext cx="3810000" cy="6556375"/>
          </a:xfrm>
          <a:prstGeom prst="rect">
            <a:avLst/>
          </a:prstGeom>
          <a:noFill/>
          <a:ln w="9525">
            <a:noFill/>
            <a:miter lim="800000"/>
            <a:headEnd/>
            <a:tailEnd/>
          </a:ln>
          <a:effectLst>
            <a:outerShdw dist="35921" dir="2700000" algn="ctr" rotWithShape="0">
              <a:schemeClr val="tx1"/>
            </a:outerShdw>
          </a:effectLst>
        </p:spPr>
        <p:txBody>
          <a:bodyPr>
            <a:spAutoFit/>
          </a:bodyPr>
          <a:lstStyle/>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血</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蛙</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蚊</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蝇</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畜疫</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疮</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雹</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蝗</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黑暗之</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a:p>
            <a:pPr marL="457200" indent="-457200">
              <a:lnSpc>
                <a:spcPct val="60000"/>
              </a:lnSpc>
              <a:spcBef>
                <a:spcPct val="50000"/>
              </a:spcBef>
              <a:buFont typeface="Times" pitchFamily="18" charset="0"/>
              <a:buAutoNum type="arabicPeriod"/>
              <a:defRPr/>
            </a:pPr>
            <a:r>
              <a:rPr lang="en-US" sz="4000" b="1" i="1" dirty="0">
                <a:solidFill>
                  <a:schemeClr val="bg1"/>
                </a:solidFill>
                <a:latin typeface="Times New Roman" pitchFamily="18" charset="0"/>
              </a:rPr>
              <a:t> </a:t>
            </a:r>
            <a:r>
              <a:rPr lang="zh-CN" altLang="en-US" sz="4000" b="1" i="1" dirty="0">
                <a:solidFill>
                  <a:schemeClr val="bg1"/>
                </a:solidFill>
                <a:latin typeface="Times New Roman" pitchFamily="18" charset="0"/>
                <a:ea typeface="SimSun" pitchFamily="2" charset="-122"/>
              </a:rPr>
              <a:t>杀长子之</a:t>
            </a:r>
            <a:r>
              <a:rPr lang="zh-CN" altLang="en-US" sz="4000" b="1" dirty="0">
                <a:solidFill>
                  <a:schemeClr val="bg1"/>
                </a:solidFill>
                <a:latin typeface="Times New Roman" pitchFamily="18" charset="0"/>
                <a:ea typeface="SimSun" pitchFamily="2" charset="-122"/>
              </a:rPr>
              <a:t>灾</a:t>
            </a:r>
            <a:endParaRPr lang="en-US" sz="4000" b="1" i="1" dirty="0">
              <a:solidFill>
                <a:schemeClr val="bg1"/>
              </a:solidFill>
              <a:latin typeface="Times New Roman" pitchFamily="18" charset="0"/>
            </a:endParaRPr>
          </a:p>
        </p:txBody>
      </p:sp>
      <p:sp>
        <p:nvSpPr>
          <p:cNvPr id="192517"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zh-CN" altLang="en-US" sz="3200" b="1">
                <a:solidFill>
                  <a:schemeClr val="bg1"/>
                </a:solidFill>
                <a:latin typeface="Times New Roman" pitchFamily="18" charset="0"/>
                <a:ea typeface="SimSun" pitchFamily="2" charset="-122"/>
              </a:rPr>
              <a:t>出埃及</a:t>
            </a:r>
            <a:r>
              <a:rPr lang="en-US" sz="3200" b="1">
                <a:solidFill>
                  <a:schemeClr val="bg1"/>
                </a:solidFill>
                <a:latin typeface="Times New Roman" pitchFamily="18" charset="0"/>
              </a:rPr>
              <a:t> 7-12</a:t>
            </a:r>
          </a:p>
        </p:txBody>
      </p:sp>
      <p:sp>
        <p:nvSpPr>
          <p:cNvPr id="192518" name="Rectangle 6"/>
          <p:cNvSpPr>
            <a:spLocks noGrp="1" noChangeArrowheads="1"/>
          </p:cNvSpPr>
          <p:nvPr>
            <p:ph type="title" idx="4294967295"/>
          </p:nvPr>
        </p:nvSpPr>
        <p:spPr>
          <a:xfrm>
            <a:off x="3275856" y="1894114"/>
            <a:ext cx="4495800" cy="762000"/>
          </a:xfrm>
          <a:effectLst>
            <a:outerShdw dist="38099" dir="2700000" algn="ctr" rotWithShape="0">
              <a:schemeClr val="tx1">
                <a:alpha val="74998"/>
              </a:schemeClr>
            </a:outerShdw>
          </a:effectLst>
        </p:spPr>
        <p:txBody>
          <a:bodyPr anchor="t">
            <a:spAutoFit/>
          </a:bodyPr>
          <a:lstStyle/>
          <a:p>
            <a:pPr algn="r" eaLnBrk="1" hangingPunct="1">
              <a:spcBef>
                <a:spcPct val="50000"/>
              </a:spcBef>
              <a:defRPr/>
            </a:pPr>
            <a:r>
              <a:rPr lang="en-US" b="1" dirty="0">
                <a:solidFill>
                  <a:schemeClr val="bg1"/>
                </a:solidFill>
                <a:latin typeface="Times New Roman" pitchFamily="18" charset="0"/>
              </a:rPr>
              <a:t>10 </a:t>
            </a:r>
            <a:r>
              <a:rPr lang="zh-CN" altLang="en-US" b="1" dirty="0">
                <a:solidFill>
                  <a:schemeClr val="bg1"/>
                </a:solidFill>
                <a:latin typeface="Times New Roman" pitchFamily="18" charset="0"/>
                <a:ea typeface="SimSun" pitchFamily="2" charset="-122"/>
              </a:rPr>
              <a:t>灾</a:t>
            </a:r>
            <a:endParaRPr lang="en-US" b="1" dirty="0">
              <a:solidFill>
                <a:schemeClr val="bg1"/>
              </a:solidFill>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2516"/>
                                        </p:tgtEl>
                                        <p:attrNameLst>
                                          <p:attrName>style.visibility</p:attrName>
                                        </p:attrNameLst>
                                      </p:cBhvr>
                                      <p:to>
                                        <p:strVal val="visible"/>
                                      </p:to>
                                    </p:set>
                                    <p:animEffect transition="in" filter="dissolve">
                                      <p:cBhvr>
                                        <p:cTn id="7" dur="500"/>
                                        <p:tgtEl>
                                          <p:spTgt spid="192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93540" name="Text Box 4"/>
          <p:cNvSpPr txBox="1">
            <a:spLocks noChangeArrowheads="1"/>
          </p:cNvSpPr>
          <p:nvPr/>
        </p:nvSpPr>
        <p:spPr bwMode="auto">
          <a:xfrm>
            <a:off x="685800" y="1295400"/>
            <a:ext cx="7696200" cy="255428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zh-CN" altLang="en-US" sz="4000" b="1" i="1">
                <a:solidFill>
                  <a:schemeClr val="bg1"/>
                </a:solidFill>
                <a:latin typeface="Times New Roman" pitchFamily="18" charset="0"/>
                <a:ea typeface="SimSun" pitchFamily="2" charset="-122"/>
              </a:rPr>
              <a:t>因为那夜我要巡行埃及地，把埃及地一切头生的，无论是人或牲畜，都击杀了，</a:t>
            </a:r>
            <a:r>
              <a:rPr lang="zh-CN" altLang="en-US" sz="4000" b="1" i="1">
                <a:solidFill>
                  <a:srgbClr val="FFFF00"/>
                </a:solidFill>
                <a:latin typeface="Times New Roman" pitchFamily="18" charset="0"/>
                <a:ea typeface="SimSun" pitchFamily="2" charset="-122"/>
              </a:rPr>
              <a:t>又要败坏埃及一切的神。</a:t>
            </a:r>
            <a:endParaRPr lang="en-US" sz="4000" b="1" i="1">
              <a:solidFill>
                <a:srgbClr val="FFFF00"/>
              </a:solidFill>
              <a:latin typeface="Times New Roman" pitchFamily="18" charset="0"/>
            </a:endParaRPr>
          </a:p>
        </p:txBody>
      </p:sp>
      <p:sp>
        <p:nvSpPr>
          <p:cNvPr id="193541"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zh-CN" altLang="en-US" sz="3200" b="1">
                <a:solidFill>
                  <a:schemeClr val="bg1"/>
                </a:solidFill>
                <a:latin typeface="Times New Roman" pitchFamily="18" charset="0"/>
                <a:ea typeface="SimSun" pitchFamily="2" charset="-122"/>
              </a:rPr>
              <a:t>出埃及记</a:t>
            </a:r>
            <a:r>
              <a:rPr lang="en-US" sz="3200" b="1">
                <a:solidFill>
                  <a:schemeClr val="bg1"/>
                </a:solidFill>
                <a:latin typeface="Times New Roman" pitchFamily="18" charset="0"/>
              </a:rPr>
              <a:t> 12:12 (NIV)</a:t>
            </a:r>
          </a:p>
        </p:txBody>
      </p:sp>
      <p:sp>
        <p:nvSpPr>
          <p:cNvPr id="193542" name="Text Box 6"/>
          <p:cNvSpPr txBox="1">
            <a:spLocks noChangeArrowheads="1"/>
          </p:cNvSpPr>
          <p:nvPr/>
        </p:nvSpPr>
        <p:spPr bwMode="auto">
          <a:xfrm>
            <a:off x="762000" y="3962400"/>
            <a:ext cx="7696200" cy="708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000" b="1" i="1">
                <a:solidFill>
                  <a:schemeClr val="bg1"/>
                </a:solidFill>
                <a:latin typeface="Times New Roman" pitchFamily="18" charset="0"/>
              </a:rPr>
              <a:t> </a:t>
            </a:r>
          </a:p>
        </p:txBody>
      </p:sp>
      <p:sp>
        <p:nvSpPr>
          <p:cNvPr id="193543" name="Rectangle 7"/>
          <p:cNvSpPr>
            <a:spLocks noGrp="1" noChangeArrowheads="1"/>
          </p:cNvSpPr>
          <p:nvPr>
            <p:ph type="title" idx="4294967295"/>
          </p:nvPr>
        </p:nvSpPr>
        <p:spPr>
          <a:xfrm>
            <a:off x="0" y="304800"/>
            <a:ext cx="8229600" cy="762000"/>
          </a:xfrm>
          <a:solidFill>
            <a:schemeClr val="tx1"/>
          </a:solidFill>
          <a:effectLst>
            <a:outerShdw dist="38099" dir="2700000" algn="ctr" rotWithShape="0">
              <a:schemeClr val="tx1">
                <a:alpha val="74998"/>
              </a:schemeClr>
            </a:outerShdw>
          </a:effectLst>
        </p:spPr>
        <p:txBody>
          <a:bodyPr anchor="t">
            <a:spAutoFit/>
          </a:bodyPr>
          <a:lstStyle/>
          <a:p>
            <a:pPr algn="l" eaLnBrk="1" hangingPunct="1">
              <a:spcBef>
                <a:spcPct val="50000"/>
              </a:spcBef>
              <a:defRPr/>
            </a:pPr>
            <a:r>
              <a:rPr lang="zh-CN" altLang="en-US" b="1" dirty="0">
                <a:solidFill>
                  <a:schemeClr val="bg1"/>
                </a:solidFill>
                <a:latin typeface="Times New Roman" pitchFamily="18" charset="0"/>
                <a:ea typeface="SimSun" pitchFamily="2" charset="-122"/>
              </a:rPr>
              <a:t>灾灭的原因</a:t>
            </a:r>
            <a:endParaRPr lang="en-US" b="1" dirty="0">
              <a:solidFill>
                <a:schemeClr val="bg1"/>
              </a:solidFill>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3540"/>
                                        </p:tgtEl>
                                        <p:attrNameLst>
                                          <p:attrName>style.visibility</p:attrName>
                                        </p:attrNameLst>
                                      </p:cBhvr>
                                      <p:to>
                                        <p:strVal val="visible"/>
                                      </p:to>
                                    </p:set>
                                    <p:animEffect transition="in" filter="dissolve">
                                      <p:cBhvr>
                                        <p:cTn id="7" dur="500"/>
                                        <p:tgtEl>
                                          <p:spTgt spid="193540"/>
                                        </p:tgtEl>
                                      </p:cBhvr>
                                    </p:animEffect>
                                  </p:childTnLst>
                                </p:cTn>
                              </p:par>
                            </p:childTnLst>
                          </p:cTn>
                        </p:par>
                        <p:par>
                          <p:cTn id="8" fill="hold" nodeType="afterGroup">
                            <p:stCondLst>
                              <p:cond delay="50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93542"/>
                                        </p:tgtEl>
                                        <p:attrNameLst>
                                          <p:attrName>style.visibility</p:attrName>
                                        </p:attrNameLst>
                                      </p:cBhvr>
                                      <p:to>
                                        <p:strVal val="visible"/>
                                      </p:to>
                                    </p:set>
                                    <p:animEffect transition="in" filter="dissolve">
                                      <p:cBhvr>
                                        <p:cTn id="11" dur="75"/>
                                        <p:tgtEl>
                                          <p:spTgt spid="193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autoUpdateAnimBg="0"/>
      <p:bldP spid="19354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94564" name="Text Box 4"/>
          <p:cNvSpPr txBox="1">
            <a:spLocks noChangeArrowheads="1"/>
          </p:cNvSpPr>
          <p:nvPr/>
        </p:nvSpPr>
        <p:spPr bwMode="auto">
          <a:xfrm>
            <a:off x="685800" y="1295400"/>
            <a:ext cx="7696200" cy="31702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zh-CN" altLang="en-US" sz="4000" b="1" i="1">
                <a:solidFill>
                  <a:schemeClr val="bg1"/>
                </a:solidFill>
                <a:latin typeface="Times New Roman" pitchFamily="18" charset="0"/>
                <a:ea typeface="SimSun" pitchFamily="2" charset="-122"/>
              </a:rPr>
              <a:t>正月十五日，就是逾越节的次日，以色列人从兰塞起行，在一切埃及人眼前昂然无惧地离去。所行的路程记在下面。那时，埃及人正埋葬他们的长子，</a:t>
            </a:r>
            <a:endParaRPr lang="en-US" sz="4000" b="1" i="1">
              <a:solidFill>
                <a:schemeClr val="bg1"/>
              </a:solidFill>
              <a:latin typeface="Times New Roman" pitchFamily="18" charset="0"/>
            </a:endParaRPr>
          </a:p>
        </p:txBody>
      </p:sp>
      <p:sp>
        <p:nvSpPr>
          <p:cNvPr id="194565"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zh-CN" altLang="en-US" sz="3200" b="1">
                <a:solidFill>
                  <a:schemeClr val="bg1"/>
                </a:solidFill>
                <a:latin typeface="Times New Roman" pitchFamily="18" charset="0"/>
                <a:ea typeface="SimSun" pitchFamily="2" charset="-122"/>
              </a:rPr>
              <a:t>民数计</a:t>
            </a:r>
            <a:r>
              <a:rPr lang="en-US" sz="3200" b="1">
                <a:solidFill>
                  <a:schemeClr val="bg1"/>
                </a:solidFill>
                <a:latin typeface="Times New Roman" pitchFamily="18" charset="0"/>
              </a:rPr>
              <a:t> 33:3-4 (NIV)</a:t>
            </a:r>
          </a:p>
        </p:txBody>
      </p:sp>
      <p:sp>
        <p:nvSpPr>
          <p:cNvPr id="194566" name="Rectangle 6"/>
          <p:cNvSpPr>
            <a:spLocks noGrp="1" noChangeArrowheads="1"/>
          </p:cNvSpPr>
          <p:nvPr>
            <p:ph type="title" idx="4294967295"/>
          </p:nvPr>
        </p:nvSpPr>
        <p:spPr>
          <a:xfrm>
            <a:off x="457200" y="274638"/>
            <a:ext cx="6858000" cy="762000"/>
          </a:xfrm>
          <a:solidFill>
            <a:schemeClr val="tx1"/>
          </a:solidFill>
          <a:effectLst>
            <a:outerShdw dist="38099" dir="2700000" algn="ctr" rotWithShape="0">
              <a:schemeClr val="tx1">
                <a:alpha val="74998"/>
              </a:schemeClr>
            </a:outerShdw>
          </a:effectLst>
        </p:spPr>
        <p:txBody>
          <a:bodyPr anchor="t">
            <a:spAutoFit/>
          </a:bodyPr>
          <a:lstStyle/>
          <a:p>
            <a:pPr algn="l" eaLnBrk="1" hangingPunct="1">
              <a:spcBef>
                <a:spcPct val="50000"/>
              </a:spcBef>
              <a:defRPr/>
            </a:pPr>
            <a:r>
              <a:rPr lang="zh-CN" altLang="en-US" b="1" dirty="0">
                <a:solidFill>
                  <a:schemeClr val="bg1"/>
                </a:solidFill>
                <a:latin typeface="Times New Roman" pitchFamily="18" charset="0"/>
                <a:ea typeface="SimSun" pitchFamily="2" charset="-122"/>
              </a:rPr>
              <a:t>回顾灾灭</a:t>
            </a:r>
            <a:r>
              <a:rPr lang="en-US" b="1" dirty="0">
                <a:solidFill>
                  <a:schemeClr val="bg1"/>
                </a:solidFill>
                <a:latin typeface="Times New Roman" pitchFamily="18" charset="0"/>
              </a:rPr>
              <a:t>…</a:t>
            </a:r>
          </a:p>
        </p:txBody>
      </p:sp>
    </p:spTree>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95588" name="Text Box 4"/>
          <p:cNvSpPr txBox="1">
            <a:spLocks noChangeArrowheads="1"/>
          </p:cNvSpPr>
          <p:nvPr/>
        </p:nvSpPr>
        <p:spPr bwMode="auto">
          <a:xfrm>
            <a:off x="1981200" y="1295400"/>
            <a:ext cx="5029200" cy="13239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zh-CN" altLang="en-US" sz="4000" b="1" i="1">
                <a:solidFill>
                  <a:srgbClr val="FFFF00"/>
                </a:solidFill>
                <a:latin typeface="Times New Roman" pitchFamily="18" charset="0"/>
                <a:ea typeface="SimSun" pitchFamily="2" charset="-122"/>
              </a:rPr>
              <a:t>耶和华也败坏他们的神。</a:t>
            </a:r>
            <a:endParaRPr lang="en-US" sz="4000" b="1" i="1">
              <a:solidFill>
                <a:srgbClr val="FFFF00"/>
              </a:solidFill>
              <a:latin typeface="Times New Roman" pitchFamily="18" charset="0"/>
            </a:endParaRPr>
          </a:p>
        </p:txBody>
      </p:sp>
      <p:sp>
        <p:nvSpPr>
          <p:cNvPr id="195589"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3200" b="1">
                <a:solidFill>
                  <a:schemeClr val="bg1"/>
                </a:solidFill>
                <a:latin typeface="Times New Roman" pitchFamily="18" charset="0"/>
              </a:rPr>
              <a:t>Numbers 33:4 (NIV)</a:t>
            </a:r>
          </a:p>
        </p:txBody>
      </p:sp>
      <p:sp>
        <p:nvSpPr>
          <p:cNvPr id="195590" name="Rectangle 6"/>
          <p:cNvSpPr>
            <a:spLocks noGrp="1" noChangeArrowheads="1"/>
          </p:cNvSpPr>
          <p:nvPr>
            <p:ph type="title" idx="4294967295"/>
          </p:nvPr>
        </p:nvSpPr>
        <p:spPr>
          <a:xfrm>
            <a:off x="762000" y="0"/>
            <a:ext cx="8229600" cy="579438"/>
          </a:xfrm>
          <a:effectLst>
            <a:outerShdw dist="38099" dir="2700000" algn="ctr" rotWithShape="0">
              <a:schemeClr val="tx1">
                <a:alpha val="74998"/>
              </a:schemeClr>
            </a:outerShdw>
          </a:effectLst>
        </p:spPr>
        <p:txBody>
          <a:bodyPr anchor="t">
            <a:spAutoFit/>
          </a:bodyPr>
          <a:lstStyle/>
          <a:p>
            <a:pPr algn="r" eaLnBrk="1" hangingPunct="1">
              <a:spcBef>
                <a:spcPct val="50000"/>
              </a:spcBef>
              <a:defRPr/>
            </a:pPr>
            <a:r>
              <a:rPr lang="en-US" sz="3200" b="1">
                <a:solidFill>
                  <a:schemeClr val="bg1"/>
                </a:solidFill>
                <a:latin typeface="Times New Roman" pitchFamily="18" charset="0"/>
              </a:rPr>
              <a:t>Recalling the Plagues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195588"/>
                                        </p:tgtEl>
                                        <p:attrNameLst>
                                          <p:attrName>style.visibility</p:attrName>
                                        </p:attrNameLst>
                                      </p:cBhvr>
                                      <p:to>
                                        <p:strVal val="visible"/>
                                      </p:to>
                                    </p:set>
                                    <p:animEffect transition="in" filter="dissolve">
                                      <p:cBhvr>
                                        <p:cTn id="7" dur="75"/>
                                        <p:tgtEl>
                                          <p:spTgt spid="195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Slide1"/>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OMSSO083"/>
          <p:cNvPicPr>
            <a:picLocks noChangeAspect="1" noChangeArrowheads="1"/>
          </p:cNvPicPr>
          <p:nvPr/>
        </p:nvPicPr>
        <p:blipFill>
          <a:blip r:embed="rId5">
            <a:lum bright="-42000"/>
            <a:extLst>
              <a:ext uri="{28A0092B-C50C-407E-A947-70E740481C1C}">
                <a14:useLocalDpi xmlns:a14="http://schemas.microsoft.com/office/drawing/2010/main" val="0"/>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val="0"/>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World Travel 051"/>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1836738" y="1262063"/>
            <a:ext cx="5657318" cy="452431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buFontTx/>
              <a:buChar char="•"/>
              <a:defRPr/>
            </a:pPr>
            <a:r>
              <a:rPr lang="en-US" altLang="zh-CN" sz="3600" b="1" dirty="0">
                <a:solidFill>
                  <a:schemeClr val="tx2"/>
                </a:solidFill>
                <a:ea typeface="SimSun" pitchFamily="2" charset="-122"/>
              </a:rPr>
              <a:t>3100-2686 </a:t>
            </a:r>
            <a:r>
              <a:rPr lang="zh-CN" altLang="en-US" sz="3600" b="1" dirty="0">
                <a:solidFill>
                  <a:schemeClr val="tx2"/>
                </a:solidFill>
                <a:ea typeface="SimSun" pitchFamily="2" charset="-122"/>
              </a:rPr>
              <a:t>前王朝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2686-2181 </a:t>
            </a:r>
            <a:r>
              <a:rPr lang="zh-CN" altLang="en-US" sz="3600" b="1" dirty="0">
                <a:solidFill>
                  <a:schemeClr val="tx2"/>
                </a:solidFill>
                <a:ea typeface="SimSun" pitchFamily="2" charset="-122"/>
              </a:rPr>
              <a:t>旧王朝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2181-1991 </a:t>
            </a:r>
            <a:r>
              <a:rPr lang="zh-CN" altLang="en-US" sz="3600" b="1" dirty="0">
                <a:solidFill>
                  <a:schemeClr val="tx2"/>
                </a:solidFill>
                <a:ea typeface="SimSun" pitchFamily="2" charset="-122"/>
              </a:rPr>
              <a:t>第一中届王朝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1991-1786 </a:t>
            </a:r>
            <a:r>
              <a:rPr lang="zh-CN" altLang="en-US" sz="3600" b="1" dirty="0">
                <a:solidFill>
                  <a:schemeClr val="tx2"/>
                </a:solidFill>
                <a:ea typeface="SimSun" pitchFamily="2" charset="-122"/>
              </a:rPr>
              <a:t>中王朝</a:t>
            </a:r>
          </a:p>
          <a:p>
            <a:pPr>
              <a:buFontTx/>
              <a:buChar char="•"/>
              <a:defRPr/>
            </a:pPr>
            <a:r>
              <a:rPr lang="en-US" altLang="zh-CN" sz="3600" b="1" dirty="0">
                <a:solidFill>
                  <a:schemeClr val="tx2"/>
                </a:solidFill>
                <a:ea typeface="SimSun" pitchFamily="2" charset="-122"/>
              </a:rPr>
              <a:t>1786-1558 </a:t>
            </a:r>
            <a:r>
              <a:rPr lang="zh-CN" altLang="en-US" sz="3600" b="1" dirty="0">
                <a:solidFill>
                  <a:schemeClr val="tx2"/>
                </a:solidFill>
                <a:ea typeface="SimSun" pitchFamily="2" charset="-122"/>
              </a:rPr>
              <a:t>第二中届王朝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1558-1085 </a:t>
            </a:r>
            <a:r>
              <a:rPr lang="zh-CN" altLang="en-US" sz="3600" b="1" dirty="0">
                <a:solidFill>
                  <a:schemeClr val="tx2"/>
                </a:solidFill>
                <a:ea typeface="SimSun" pitchFamily="2" charset="-122"/>
              </a:rPr>
              <a:t>新王朝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1098-  333 </a:t>
            </a:r>
            <a:r>
              <a:rPr lang="zh-CN" altLang="en-US" sz="3600" b="1" dirty="0">
                <a:solidFill>
                  <a:schemeClr val="tx2"/>
                </a:solidFill>
                <a:ea typeface="SimSun" pitchFamily="2" charset="-122"/>
              </a:rPr>
              <a:t>后王朝</a:t>
            </a:r>
            <a:endParaRPr lang="en-US" altLang="zh-CN" sz="3600" b="1" dirty="0">
              <a:solidFill>
                <a:schemeClr val="tx2"/>
              </a:solidFill>
              <a:ea typeface="SimSun" pitchFamily="2" charset="-122"/>
            </a:endParaRPr>
          </a:p>
          <a:p>
            <a:pPr>
              <a:buFontTx/>
              <a:buChar char="•"/>
              <a:defRPr/>
            </a:pPr>
            <a:r>
              <a:rPr lang="en-US" altLang="zh-CN" sz="3600" b="1" dirty="0">
                <a:solidFill>
                  <a:schemeClr val="tx2"/>
                </a:solidFill>
                <a:ea typeface="SimSun" pitchFamily="2" charset="-122"/>
              </a:rPr>
              <a:t>  333-         </a:t>
            </a:r>
            <a:r>
              <a:rPr lang="zh-CN" altLang="en-US" sz="3600" b="1" dirty="0">
                <a:solidFill>
                  <a:schemeClr val="tx2"/>
                </a:solidFill>
                <a:ea typeface="SimSun" pitchFamily="2" charset="-122"/>
              </a:rPr>
              <a:t>大亚历山大</a:t>
            </a:r>
          </a:p>
        </p:txBody>
      </p:sp>
      <p:sp>
        <p:nvSpPr>
          <p:cNvPr id="16392" name="Text Box 9"/>
          <p:cNvSpPr txBox="1">
            <a:spLocks noChangeArrowheads="1"/>
          </p:cNvSpPr>
          <p:nvPr/>
        </p:nvSpPr>
        <p:spPr bwMode="auto">
          <a:xfrm>
            <a:off x="8620125" y="0"/>
            <a:ext cx="523875"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zh-CN" sz="2400" b="1">
                <a:solidFill>
                  <a:schemeClr val="bg1"/>
                </a:solidFill>
                <a:ea typeface="SimSun" pitchFamily="2" charset="-122"/>
              </a:rPr>
              <a:t>73</a:t>
            </a: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亚伯拉罕</a:t>
            </a:r>
            <a:endParaRPr lang="en-GB"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endParaRP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约瑟</a:t>
            </a:r>
            <a:endParaRPr lang="en-GB"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endParaRP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2597"/>
              </a:avLst>
            </a:prstTxWarp>
          </a:bodyPr>
          <a:lstStyle/>
          <a:p>
            <a:pPr algn="ct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摩西</a:t>
            </a:r>
            <a:endParaRPr lang="en-GB"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endParaRPr>
          </a:p>
        </p:txBody>
      </p:sp>
      <p:sp>
        <p:nvSpPr>
          <p:cNvPr id="202765" name="Rectangle 13"/>
          <p:cNvSpPr>
            <a:spLocks noGrp="1" noChangeArrowheads="1"/>
          </p:cNvSpPr>
          <p:nvPr>
            <p:ph type="title" idx="4294967295"/>
          </p:nvPr>
        </p:nvSpPr>
        <p:spPr>
          <a:xfrm>
            <a:off x="533400" y="152400"/>
            <a:ext cx="7772400" cy="914400"/>
          </a:xfrm>
          <a:solidFill>
            <a:srgbClr val="000000"/>
          </a:solidFill>
          <a:effectLst>
            <a:outerShdw dist="53882" dir="2700000" algn="ctr" rotWithShape="0">
              <a:schemeClr val="tx1">
                <a:alpha val="74998"/>
              </a:schemeClr>
            </a:outerShdw>
          </a:effectLst>
        </p:spPr>
        <p:txBody>
          <a:bodyPr anchor="t">
            <a:spAutoFit/>
          </a:bodyPr>
          <a:lstStyle/>
          <a:p>
            <a:pPr algn="ctr" eaLnBrk="1" hangingPunct="1">
              <a:spcBef>
                <a:spcPct val="50000"/>
              </a:spcBef>
              <a:defRPr/>
            </a:pPr>
            <a:r>
              <a:rPr kumimoji="0" lang="zh-CN" altLang="en-US" sz="5400" b="1" i="0">
                <a:solidFill>
                  <a:schemeClr val="bg1"/>
                </a:solidFill>
                <a:effectLst/>
                <a:ea typeface="SimSun" pitchFamily="2" charset="-122"/>
              </a:rPr>
              <a:t>埃及的历史</a:t>
            </a:r>
            <a:endParaRPr kumimoji="0" lang="en-US" altLang="zh-CN" sz="5400" b="1" i="0">
              <a:solidFill>
                <a:schemeClr val="bg1"/>
              </a:solidFill>
              <a:effectLst/>
              <a:ea typeface="SimSun" pitchFamily="2" charset="-122"/>
            </a:endParaRPr>
          </a:p>
        </p:txBody>
      </p:sp>
      <p:sp>
        <p:nvSpPr>
          <p:cNvPr id="13" name="WordArt 10">
            <a:extLst>
              <a:ext uri="{FF2B5EF4-FFF2-40B4-BE49-F238E27FC236}">
                <a16:creationId xmlns:a16="http://schemas.microsoft.com/office/drawing/2014/main" id="{7C9D4D7C-2159-B240-BA5A-7216041CAACD}"/>
              </a:ext>
            </a:extLst>
          </p:cNvPr>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eaLnBrk="0" hangingPunct="0">
              <a:defRPr/>
            </a:pPr>
            <a:r>
              <a:rPr lang="ja-JP" altLang="en-US" sz="3600" kern="1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金字塔</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2762"/>
                                        </p:tgtEl>
                                        <p:attrNameLst>
                                          <p:attrName>style.visibility</p:attrName>
                                        </p:attrNameLst>
                                      </p:cBhvr>
                                      <p:to>
                                        <p:strVal val="visible"/>
                                      </p:to>
                                    </p:set>
                                    <p:animEffect transition="in" filter="fade">
                                      <p:cBhvr>
                                        <p:cTn id="7" dur="500"/>
                                        <p:tgtEl>
                                          <p:spTgt spid="2027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3"/>
                                        </p:tgtEl>
                                        <p:attrNameLst>
                                          <p:attrName>style.visibility</p:attrName>
                                        </p:attrNameLst>
                                      </p:cBhvr>
                                      <p:to>
                                        <p:strVal val="visible"/>
                                      </p:to>
                                    </p:set>
                                    <p:animEffect transition="in" filter="fade">
                                      <p:cBhvr>
                                        <p:cTn id="12" dur="500"/>
                                        <p:tgtEl>
                                          <p:spTgt spid="2027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4"/>
                                        </p:tgtEl>
                                        <p:attrNameLst>
                                          <p:attrName>style.visibility</p:attrName>
                                        </p:attrNameLst>
                                      </p:cBhvr>
                                      <p:to>
                                        <p:strVal val="visible"/>
                                      </p:to>
                                    </p:set>
                                    <p:animEffect transition="in" filter="fade">
                                      <p:cBhvr>
                                        <p:cTn id="17" dur="500"/>
                                        <p:tgtEl>
                                          <p:spTgt spid="2027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rgbClr val="000000"/>
                </a:solidFill>
              </a:rPr>
              <a:t>106</a:t>
            </a:r>
          </a:p>
        </p:txBody>
      </p:sp>
      <p:sp>
        <p:nvSpPr>
          <p:cNvPr id="196611" name="Rectangle 3"/>
          <p:cNvSpPr>
            <a:spLocks noGrp="1" noChangeArrowheads="1"/>
          </p:cNvSpPr>
          <p:nvPr>
            <p:ph type="title"/>
          </p:nvPr>
        </p:nvSpPr>
        <p:spPr>
          <a:xfrm>
            <a:off x="152400" y="76200"/>
            <a:ext cx="7848600" cy="685800"/>
          </a:xfrm>
          <a:solidFill>
            <a:schemeClr val="tx2"/>
          </a:solidFill>
        </p:spPr>
        <p:txBody>
          <a:bodyPr/>
          <a:lstStyle/>
          <a:p>
            <a:pPr algn="ctr">
              <a:defRPr/>
            </a:pPr>
            <a:r>
              <a:rPr lang="zh-CN" altLang="en-US" sz="3000" i="0" dirty="0">
                <a:solidFill>
                  <a:srgbClr val="000000"/>
                </a:solidFill>
                <a:effectLst>
                  <a:outerShdw blurRad="38100" dist="38100" dir="2700000" algn="tl">
                    <a:srgbClr val="C0C0C0"/>
                  </a:outerShdw>
                </a:effectLst>
                <a:latin typeface="Arial Black" pitchFamily="34" charset="0"/>
                <a:ea typeface="SimSun" pitchFamily="2" charset="-122"/>
              </a:rPr>
              <a:t>灾灭与埃及神灵</a:t>
            </a:r>
            <a:endParaRPr lang="en-US" altLang="zh-CN" sz="1800" i="0" dirty="0">
              <a:solidFill>
                <a:srgbClr val="000000"/>
              </a:solidFill>
              <a:effectLst>
                <a:outerShdw blurRad="38100" dist="38100" dir="2700000" algn="tl">
                  <a:srgbClr val="C0C0C0"/>
                </a:outerShdw>
              </a:effectLst>
              <a:latin typeface="Arial Black" pitchFamily="34" charset="0"/>
              <a:ea typeface="SimSun" pitchFamily="2" charset="-122"/>
            </a:endParaRPr>
          </a:p>
        </p:txBody>
      </p:sp>
      <p:grpSp>
        <p:nvGrpSpPr>
          <p:cNvPr id="39940" name="Group 4"/>
          <p:cNvGrpSpPr>
            <a:grpSpLocks/>
          </p:cNvGrpSpPr>
          <p:nvPr/>
        </p:nvGrpSpPr>
        <p:grpSpPr bwMode="auto">
          <a:xfrm>
            <a:off x="76200" y="1163638"/>
            <a:ext cx="9069388" cy="5694362"/>
            <a:chOff x="48" y="733"/>
            <a:chExt cx="5713" cy="3587"/>
          </a:xfrm>
        </p:grpSpPr>
        <p:sp>
          <p:nvSpPr>
            <p:cNvPr id="39942" name="Rectangle 5"/>
            <p:cNvSpPr>
              <a:spLocks noChangeArrowheads="1"/>
            </p:cNvSpPr>
            <p:nvPr/>
          </p:nvSpPr>
          <p:spPr bwMode="auto">
            <a:xfrm>
              <a:off x="5760" y="733"/>
              <a:ext cx="0"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9943" name="Rectangle 6"/>
            <p:cNvSpPr>
              <a:spLocks noChangeArrowheads="1"/>
            </p:cNvSpPr>
            <p:nvPr/>
          </p:nvSpPr>
          <p:spPr bwMode="auto">
            <a:xfrm>
              <a:off x="5760" y="1920"/>
              <a:ext cx="0" cy="54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9944" name="Rectangle 7"/>
            <p:cNvSpPr>
              <a:spLocks noChangeArrowheads="1"/>
            </p:cNvSpPr>
            <p:nvPr/>
          </p:nvSpPr>
          <p:spPr bwMode="auto">
            <a:xfrm>
              <a:off x="5760" y="3024"/>
              <a:ext cx="0" cy="54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9945" name="Rectangle 8"/>
            <p:cNvSpPr>
              <a:spLocks noChangeArrowheads="1"/>
            </p:cNvSpPr>
            <p:nvPr/>
          </p:nvSpPr>
          <p:spPr bwMode="auto">
            <a:xfrm>
              <a:off x="5760" y="3569"/>
              <a:ext cx="1" cy="75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39946" name="Group 9"/>
            <p:cNvGrpSpPr>
              <a:grpSpLocks/>
            </p:cNvGrpSpPr>
            <p:nvPr/>
          </p:nvGrpSpPr>
          <p:grpSpPr bwMode="auto">
            <a:xfrm>
              <a:off x="48" y="733"/>
              <a:ext cx="1477" cy="490"/>
              <a:chOff x="0" y="0"/>
              <a:chExt cx="981" cy="614"/>
            </a:xfrm>
          </p:grpSpPr>
          <p:sp>
            <p:nvSpPr>
              <p:cNvPr id="40006"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800">
                    <a:solidFill>
                      <a:schemeClr val="tx2"/>
                    </a:solidFill>
                    <a:latin typeface="Arial Black" pitchFamily="34" charset="0"/>
                    <a:ea typeface="SimSun" pitchFamily="2" charset="-122"/>
                  </a:rPr>
                  <a:t>灾灭</a:t>
                </a:r>
                <a:endParaRPr lang="en-US" altLang="en-US" sz="2800">
                  <a:solidFill>
                    <a:schemeClr val="tx2"/>
                  </a:solidFill>
                  <a:latin typeface="Arial Black" pitchFamily="34" charset="0"/>
                </a:endParaRPr>
              </a:p>
            </p:txBody>
          </p:sp>
          <p:sp>
            <p:nvSpPr>
              <p:cNvPr id="40007" name="Rectangle 11"/>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47" name="Group 12"/>
            <p:cNvGrpSpPr>
              <a:grpSpLocks/>
            </p:cNvGrpSpPr>
            <p:nvPr/>
          </p:nvGrpSpPr>
          <p:grpSpPr bwMode="auto">
            <a:xfrm>
              <a:off x="1525" y="733"/>
              <a:ext cx="847" cy="490"/>
              <a:chOff x="981" y="0"/>
              <a:chExt cx="562" cy="614"/>
            </a:xfrm>
          </p:grpSpPr>
          <p:sp>
            <p:nvSpPr>
              <p:cNvPr id="40004" name="Rectangle 13"/>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000" b="1">
                    <a:solidFill>
                      <a:schemeClr val="tx2"/>
                    </a:solidFill>
                    <a:latin typeface="Arial Narrow" pitchFamily="34" charset="0"/>
                    <a:ea typeface="SimSun" pitchFamily="2" charset="-122"/>
                  </a:rPr>
                  <a:t>附注</a:t>
                </a:r>
                <a:endParaRPr lang="en-US" altLang="en-US" sz="2000" b="1">
                  <a:solidFill>
                    <a:schemeClr val="tx2"/>
                  </a:solidFill>
                  <a:latin typeface="Arial Narrow" pitchFamily="34" charset="0"/>
                </a:endParaRPr>
              </a:p>
            </p:txBody>
          </p:sp>
          <p:sp>
            <p:nvSpPr>
              <p:cNvPr id="40005" name="Rectangle 14"/>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48" name="Group 15"/>
            <p:cNvGrpSpPr>
              <a:grpSpLocks/>
            </p:cNvGrpSpPr>
            <p:nvPr/>
          </p:nvGrpSpPr>
          <p:grpSpPr bwMode="auto">
            <a:xfrm>
              <a:off x="2372" y="733"/>
              <a:ext cx="3388" cy="490"/>
              <a:chOff x="1543" y="0"/>
              <a:chExt cx="2250" cy="614"/>
            </a:xfrm>
          </p:grpSpPr>
          <p:sp>
            <p:nvSpPr>
              <p:cNvPr id="40002" name="Rectangle 16"/>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400" b="1">
                    <a:solidFill>
                      <a:schemeClr val="tx2"/>
                    </a:solidFill>
                    <a:latin typeface="Arial Black" pitchFamily="34" charset="0"/>
                    <a:ea typeface="SimSun" pitchFamily="2" charset="-122"/>
                  </a:rPr>
                  <a:t>可能被针对的埃及神</a:t>
                </a:r>
                <a:endParaRPr lang="en-US" altLang="en-US" sz="2400" b="1">
                  <a:solidFill>
                    <a:schemeClr val="tx2"/>
                  </a:solidFill>
                  <a:latin typeface="Arial Black" pitchFamily="34" charset="0"/>
                </a:endParaRPr>
              </a:p>
            </p:txBody>
          </p:sp>
          <p:sp>
            <p:nvSpPr>
              <p:cNvPr id="40003" name="Rectangle 17"/>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49" name="Group 18"/>
            <p:cNvGrpSpPr>
              <a:grpSpLocks/>
            </p:cNvGrpSpPr>
            <p:nvPr/>
          </p:nvGrpSpPr>
          <p:grpSpPr bwMode="auto">
            <a:xfrm>
              <a:off x="48" y="1223"/>
              <a:ext cx="5712" cy="697"/>
              <a:chOff x="48" y="1223"/>
              <a:chExt cx="5712" cy="545"/>
            </a:xfrm>
          </p:grpSpPr>
          <p:sp>
            <p:nvSpPr>
              <p:cNvPr id="39990" name="Rectangle 19"/>
              <p:cNvSpPr>
                <a:spLocks noChangeArrowheads="1"/>
              </p:cNvSpPr>
              <p:nvPr/>
            </p:nvSpPr>
            <p:spPr bwMode="auto">
              <a:xfrm>
                <a:off x="5760" y="1223"/>
                <a:ext cx="0" cy="23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9991" name="Rectangle 20"/>
              <p:cNvSpPr>
                <a:spLocks noChangeArrowheads="1"/>
              </p:cNvSpPr>
              <p:nvPr/>
            </p:nvSpPr>
            <p:spPr bwMode="auto">
              <a:xfrm>
                <a:off x="5760" y="1459"/>
                <a:ext cx="0" cy="6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9992" name="Rectangle 21"/>
              <p:cNvSpPr>
                <a:spLocks noChangeArrowheads="1"/>
              </p:cNvSpPr>
              <p:nvPr/>
            </p:nvSpPr>
            <p:spPr bwMode="auto">
              <a:xfrm>
                <a:off x="5760" y="1524"/>
                <a:ext cx="0" cy="24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39993" name="Group 22"/>
              <p:cNvGrpSpPr>
                <a:grpSpLocks/>
              </p:cNvGrpSpPr>
              <p:nvPr/>
            </p:nvGrpSpPr>
            <p:grpSpPr bwMode="auto">
              <a:xfrm>
                <a:off x="48" y="1223"/>
                <a:ext cx="1477" cy="545"/>
                <a:chOff x="0" y="614"/>
                <a:chExt cx="981" cy="684"/>
              </a:xfrm>
            </p:grpSpPr>
            <p:sp>
              <p:nvSpPr>
                <p:cNvPr id="40000" name="Rectangle 23"/>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400">
                      <a:solidFill>
                        <a:schemeClr val="tx2"/>
                      </a:solidFill>
                      <a:latin typeface="Arial Narrow" pitchFamily="34" charset="0"/>
                      <a:ea typeface="SimSun" pitchFamily="2" charset="-122"/>
                    </a:rPr>
                    <a:t>河变成血河</a:t>
                  </a:r>
                  <a:endParaRPr lang="en-US" altLang="en-US" sz="2400">
                    <a:solidFill>
                      <a:schemeClr val="tx2"/>
                    </a:solidFill>
                    <a:latin typeface="Arial Narrow" pitchFamily="34" charset="0"/>
                  </a:endParaRPr>
                </a:p>
              </p:txBody>
            </p:sp>
            <p:sp>
              <p:nvSpPr>
                <p:cNvPr id="40001" name="Rectangle 2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94" name="Group 25"/>
              <p:cNvGrpSpPr>
                <a:grpSpLocks/>
              </p:cNvGrpSpPr>
              <p:nvPr/>
            </p:nvGrpSpPr>
            <p:grpSpPr bwMode="auto">
              <a:xfrm>
                <a:off x="1525" y="1223"/>
                <a:ext cx="847" cy="545"/>
                <a:chOff x="981" y="614"/>
                <a:chExt cx="562" cy="684"/>
              </a:xfrm>
            </p:grpSpPr>
            <p:sp>
              <p:nvSpPr>
                <p:cNvPr id="39998" name="Rectangle 26"/>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400">
                      <a:solidFill>
                        <a:schemeClr val="tx2"/>
                      </a:solidFill>
                      <a:latin typeface="Arial Narrow" pitchFamily="34" charset="0"/>
                      <a:ea typeface="SimSun" pitchFamily="2" charset="-122"/>
                    </a:rPr>
                    <a:t>出埃及记</a:t>
                  </a:r>
                  <a:r>
                    <a:rPr lang="en-US" altLang="en-US" sz="2400">
                      <a:solidFill>
                        <a:schemeClr val="tx2"/>
                      </a:solidFill>
                      <a:latin typeface="Arial Narrow" pitchFamily="34" charset="0"/>
                      <a:ea typeface="Arial" pitchFamily="34" charset="0"/>
                      <a:cs typeface="Arial" pitchFamily="34" charset="0"/>
                    </a:rPr>
                    <a:t> </a:t>
                  </a:r>
                  <a:endParaRPr lang="en-US" altLang="en-US" sz="2400">
                    <a:solidFill>
                      <a:schemeClr val="tx2"/>
                    </a:solidFill>
                    <a:latin typeface="Arial Narrow" pitchFamily="34" charset="0"/>
                    <a:ea typeface="Times New Roman" pitchFamily="18" charset="0"/>
                    <a:cs typeface="Times New Roman" pitchFamily="18" charset="0"/>
                  </a:endParaRPr>
                </a:p>
                <a:p>
                  <a:pPr algn="ctr"/>
                  <a:r>
                    <a:rPr lang="en-US" altLang="en-US" sz="2400">
                      <a:solidFill>
                        <a:schemeClr val="tx2"/>
                      </a:solidFill>
                      <a:latin typeface="Arial Narrow" pitchFamily="34" charset="0"/>
                      <a:ea typeface="Arial" pitchFamily="34" charset="0"/>
                      <a:cs typeface="Arial" pitchFamily="34" charset="0"/>
                    </a:rPr>
                    <a:t>7:14-25</a:t>
                  </a:r>
                  <a:endParaRPr lang="en-US" altLang="en-US" sz="2400">
                    <a:solidFill>
                      <a:schemeClr val="tx2"/>
                    </a:solidFill>
                    <a:latin typeface="Arial Narrow" pitchFamily="34" charset="0"/>
                  </a:endParaRPr>
                </a:p>
              </p:txBody>
            </p:sp>
            <p:sp>
              <p:nvSpPr>
                <p:cNvPr id="39999" name="Rectangle 27"/>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95" name="Group 28"/>
              <p:cNvGrpSpPr>
                <a:grpSpLocks/>
              </p:cNvGrpSpPr>
              <p:nvPr/>
            </p:nvGrpSpPr>
            <p:grpSpPr bwMode="auto">
              <a:xfrm>
                <a:off x="2372" y="1223"/>
                <a:ext cx="3388" cy="545"/>
                <a:chOff x="1543" y="614"/>
                <a:chExt cx="2250" cy="684"/>
              </a:xfrm>
            </p:grpSpPr>
            <p:sp>
              <p:nvSpPr>
                <p:cNvPr id="39996" name="Rectangle 29"/>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Arial" pitchFamily="34" charset="0"/>
                    </a:rPr>
                    <a:t>Khnum: </a:t>
                  </a:r>
                  <a:r>
                    <a:rPr lang="zh-CN" altLang="en-US" sz="2400">
                      <a:solidFill>
                        <a:schemeClr val="tx2"/>
                      </a:solidFill>
                      <a:latin typeface="Arial Narrow" pitchFamily="34" charset="0"/>
                      <a:ea typeface="SimSun" pitchFamily="2" charset="-122"/>
                    </a:rPr>
                    <a:t>尼罗河的守护神</a:t>
                  </a:r>
                  <a:endParaRPr lang="en-US" altLang="en-US" sz="2400">
                    <a:solidFill>
                      <a:schemeClr val="tx2"/>
                    </a:solidFill>
                    <a:latin typeface="Arial Narrow" pitchFamily="34" charset="0"/>
                    <a:cs typeface="Times New Roman" pitchFamily="18" charset="0"/>
                  </a:endParaRPr>
                </a:p>
                <a:p>
                  <a:pPr algn="ctr"/>
                  <a:r>
                    <a:rPr lang="en-US" altLang="en-US" sz="2400">
                      <a:solidFill>
                        <a:schemeClr val="tx2"/>
                      </a:solidFill>
                      <a:latin typeface="Arial Narrow" pitchFamily="34" charset="0"/>
                      <a:cs typeface="Arial" pitchFamily="34" charset="0"/>
                    </a:rPr>
                    <a:t>Hapi: </a:t>
                  </a:r>
                  <a:r>
                    <a:rPr lang="zh-CN" altLang="en-US" sz="2400">
                      <a:solidFill>
                        <a:schemeClr val="tx2"/>
                      </a:solidFill>
                      <a:latin typeface="Arial Narrow" pitchFamily="34" charset="0"/>
                      <a:ea typeface="SimSun" pitchFamily="2" charset="-122"/>
                    </a:rPr>
                    <a:t>尼罗河神</a:t>
                  </a:r>
                  <a:endParaRPr lang="en-US" altLang="en-US" sz="2400">
                    <a:solidFill>
                      <a:schemeClr val="tx2"/>
                    </a:solidFill>
                    <a:latin typeface="Arial Narrow" pitchFamily="34" charset="0"/>
                    <a:cs typeface="Times New Roman" pitchFamily="18" charset="0"/>
                  </a:endParaRPr>
                </a:p>
                <a:p>
                  <a:pPr algn="ctr"/>
                  <a:r>
                    <a:rPr lang="en-US" altLang="en-US" sz="2400">
                      <a:solidFill>
                        <a:schemeClr val="tx2"/>
                      </a:solidFill>
                      <a:latin typeface="Arial Narrow" pitchFamily="34" charset="0"/>
                      <a:cs typeface="Arial" pitchFamily="34" charset="0"/>
                    </a:rPr>
                    <a:t>Osiris: </a:t>
                  </a:r>
                  <a:r>
                    <a:rPr lang="zh-CN" altLang="en-US" sz="2400">
                      <a:solidFill>
                        <a:schemeClr val="tx2"/>
                      </a:solidFill>
                      <a:latin typeface="Arial Narrow" pitchFamily="34" charset="0"/>
                      <a:ea typeface="SimSun" pitchFamily="2" charset="-122"/>
                    </a:rPr>
                    <a:t>尼罗河成血</a:t>
                  </a:r>
                  <a:endParaRPr lang="en-US" altLang="en-US" sz="2400">
                    <a:solidFill>
                      <a:schemeClr val="tx2"/>
                    </a:solidFill>
                    <a:latin typeface="Arial Narrow" pitchFamily="34" charset="0"/>
                  </a:endParaRPr>
                </a:p>
              </p:txBody>
            </p:sp>
            <p:sp>
              <p:nvSpPr>
                <p:cNvPr id="39997" name="Rectangle 30"/>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grpSp>
          <p:nvGrpSpPr>
            <p:cNvPr id="39950" name="Group 31"/>
            <p:cNvGrpSpPr>
              <a:grpSpLocks/>
            </p:cNvGrpSpPr>
            <p:nvPr/>
          </p:nvGrpSpPr>
          <p:grpSpPr bwMode="auto">
            <a:xfrm>
              <a:off x="48" y="1920"/>
              <a:ext cx="1477" cy="545"/>
              <a:chOff x="0" y="1298"/>
              <a:chExt cx="981" cy="684"/>
            </a:xfrm>
          </p:grpSpPr>
          <p:sp>
            <p:nvSpPr>
              <p:cNvPr id="39988" name="Rectangle 32"/>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400" b="1">
                    <a:solidFill>
                      <a:schemeClr val="tx2"/>
                    </a:solidFill>
                    <a:latin typeface="Arial Narrow" pitchFamily="34" charset="0"/>
                    <a:ea typeface="SimSun" pitchFamily="2" charset="-122"/>
                  </a:rPr>
                  <a:t>蛙</a:t>
                </a:r>
                <a:endParaRPr lang="en-US" altLang="en-US" sz="2400">
                  <a:solidFill>
                    <a:schemeClr val="tx2"/>
                  </a:solidFill>
                  <a:latin typeface="Arial Narrow" pitchFamily="34" charset="0"/>
                </a:endParaRPr>
              </a:p>
            </p:txBody>
          </p:sp>
          <p:sp>
            <p:nvSpPr>
              <p:cNvPr id="39989" name="Rectangle 33"/>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51" name="Group 34"/>
            <p:cNvGrpSpPr>
              <a:grpSpLocks/>
            </p:cNvGrpSpPr>
            <p:nvPr/>
          </p:nvGrpSpPr>
          <p:grpSpPr bwMode="auto">
            <a:xfrm>
              <a:off x="1525" y="1920"/>
              <a:ext cx="847" cy="545"/>
              <a:chOff x="981" y="1298"/>
              <a:chExt cx="562" cy="684"/>
            </a:xfrm>
          </p:grpSpPr>
          <p:sp>
            <p:nvSpPr>
              <p:cNvPr id="39986" name="Rectangle 35"/>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Arial" pitchFamily="34" charset="0"/>
                  </a:rPr>
                  <a:t>8:1-1.5</a:t>
                </a:r>
                <a:endParaRPr lang="en-US" altLang="en-US" sz="2400">
                  <a:solidFill>
                    <a:schemeClr val="tx2"/>
                  </a:solidFill>
                  <a:latin typeface="Arial Narrow" pitchFamily="34" charset="0"/>
                </a:endParaRPr>
              </a:p>
            </p:txBody>
          </p:sp>
          <p:sp>
            <p:nvSpPr>
              <p:cNvPr id="39987" name="Rectangle 36"/>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52" name="Group 37"/>
            <p:cNvGrpSpPr>
              <a:grpSpLocks/>
            </p:cNvGrpSpPr>
            <p:nvPr/>
          </p:nvGrpSpPr>
          <p:grpSpPr bwMode="auto">
            <a:xfrm>
              <a:off x="2372" y="1920"/>
              <a:ext cx="3388" cy="545"/>
              <a:chOff x="1543" y="1298"/>
              <a:chExt cx="2250" cy="684"/>
            </a:xfrm>
          </p:grpSpPr>
          <p:sp>
            <p:nvSpPr>
              <p:cNvPr id="39984" name="Rectangle 38"/>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Arial" pitchFamily="34" charset="0"/>
                  </a:rPr>
                  <a:t>Heqt: </a:t>
                </a:r>
                <a:r>
                  <a:rPr lang="zh-CN" altLang="en-US" sz="2400">
                    <a:solidFill>
                      <a:schemeClr val="tx2"/>
                    </a:solidFill>
                    <a:latin typeface="Arial Narrow" pitchFamily="34" charset="0"/>
                    <a:ea typeface="SimSun" pitchFamily="2" charset="-122"/>
                  </a:rPr>
                  <a:t>蛙神</a:t>
                </a:r>
                <a:r>
                  <a:rPr lang="en-US" altLang="en-US" sz="2400">
                    <a:solidFill>
                      <a:schemeClr val="tx2"/>
                    </a:solidFill>
                    <a:latin typeface="Arial Narrow" pitchFamily="34" charset="0"/>
                    <a:cs typeface="Arial" pitchFamily="34" charset="0"/>
                  </a:rPr>
                  <a:t>; </a:t>
                </a:r>
                <a:r>
                  <a:rPr lang="zh-CN" altLang="en-US" sz="2400">
                    <a:solidFill>
                      <a:schemeClr val="tx2"/>
                    </a:solidFill>
                    <a:latin typeface="Arial Narrow" pitchFamily="34" charset="0"/>
                    <a:ea typeface="SimSun" pitchFamily="2" charset="-122"/>
                  </a:rPr>
                  <a:t>复活之神</a:t>
                </a:r>
                <a:endParaRPr lang="en-US" altLang="en-US" sz="2400">
                  <a:solidFill>
                    <a:schemeClr val="tx2"/>
                  </a:solidFill>
                  <a:latin typeface="Arial Narrow" pitchFamily="34" charset="0"/>
                </a:endParaRPr>
              </a:p>
            </p:txBody>
          </p:sp>
          <p:sp>
            <p:nvSpPr>
              <p:cNvPr id="39985" name="Rectangle 39"/>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53" name="Group 40"/>
            <p:cNvGrpSpPr>
              <a:grpSpLocks/>
            </p:cNvGrpSpPr>
            <p:nvPr/>
          </p:nvGrpSpPr>
          <p:grpSpPr bwMode="auto">
            <a:xfrm>
              <a:off x="48" y="2458"/>
              <a:ext cx="5712" cy="566"/>
              <a:chOff x="48" y="2448"/>
              <a:chExt cx="5712" cy="909"/>
            </a:xfrm>
          </p:grpSpPr>
          <p:sp>
            <p:nvSpPr>
              <p:cNvPr id="39972" name="Rectangle 41"/>
              <p:cNvSpPr>
                <a:spLocks noChangeArrowheads="1"/>
              </p:cNvSpPr>
              <p:nvPr/>
            </p:nvSpPr>
            <p:spPr bwMode="auto">
              <a:xfrm>
                <a:off x="5760" y="2448"/>
                <a:ext cx="0" cy="44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9973" name="Rectangle 42"/>
              <p:cNvSpPr>
                <a:spLocks noChangeArrowheads="1"/>
              </p:cNvSpPr>
              <p:nvPr/>
            </p:nvSpPr>
            <p:spPr bwMode="auto">
              <a:xfrm>
                <a:off x="5760" y="2892"/>
                <a:ext cx="0" cy="32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39974" name="Rectangle 43"/>
              <p:cNvSpPr>
                <a:spLocks noChangeArrowheads="1"/>
              </p:cNvSpPr>
              <p:nvPr/>
            </p:nvSpPr>
            <p:spPr bwMode="auto">
              <a:xfrm>
                <a:off x="5760" y="3214"/>
                <a:ext cx="0" cy="14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39975" name="Group 44"/>
              <p:cNvGrpSpPr>
                <a:grpSpLocks/>
              </p:cNvGrpSpPr>
              <p:nvPr/>
            </p:nvGrpSpPr>
            <p:grpSpPr bwMode="auto">
              <a:xfrm>
                <a:off x="48" y="2448"/>
                <a:ext cx="1477" cy="909"/>
                <a:chOff x="0" y="1982"/>
                <a:chExt cx="981" cy="1140"/>
              </a:xfrm>
            </p:grpSpPr>
            <p:sp>
              <p:nvSpPr>
                <p:cNvPr id="39982" name="Rectangle 45"/>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400">
                      <a:solidFill>
                        <a:schemeClr val="tx2"/>
                      </a:solidFill>
                      <a:latin typeface="Arial Narrow" pitchFamily="34" charset="0"/>
                      <a:ea typeface="SimSun" pitchFamily="2" charset="-122"/>
                    </a:rPr>
                    <a:t>蚊</a:t>
                  </a:r>
                  <a:endParaRPr lang="en-US" altLang="en-US" sz="2400">
                    <a:solidFill>
                      <a:schemeClr val="tx2"/>
                    </a:solidFill>
                    <a:latin typeface="Arial Narrow" pitchFamily="34" charset="0"/>
                  </a:endParaRPr>
                </a:p>
              </p:txBody>
            </p:sp>
            <p:sp>
              <p:nvSpPr>
                <p:cNvPr id="39983" name="Rectangle 4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76" name="Group 47"/>
              <p:cNvGrpSpPr>
                <a:grpSpLocks/>
              </p:cNvGrpSpPr>
              <p:nvPr/>
            </p:nvGrpSpPr>
            <p:grpSpPr bwMode="auto">
              <a:xfrm>
                <a:off x="1525" y="2448"/>
                <a:ext cx="847" cy="909"/>
                <a:chOff x="981" y="1982"/>
                <a:chExt cx="562" cy="1140"/>
              </a:xfrm>
            </p:grpSpPr>
            <p:sp>
              <p:nvSpPr>
                <p:cNvPr id="39980" name="Rectangle 48"/>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Arial" pitchFamily="34" charset="0"/>
                    </a:rPr>
                    <a:t>8:16-19</a:t>
                  </a:r>
                  <a:endParaRPr lang="en-US" altLang="en-US" sz="2400">
                    <a:solidFill>
                      <a:schemeClr val="tx2"/>
                    </a:solidFill>
                    <a:latin typeface="Arial Narrow" pitchFamily="34" charset="0"/>
                  </a:endParaRPr>
                </a:p>
              </p:txBody>
            </p:sp>
            <p:sp>
              <p:nvSpPr>
                <p:cNvPr id="39981" name="Rectangle 49"/>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77" name="Group 50"/>
              <p:cNvGrpSpPr>
                <a:grpSpLocks/>
              </p:cNvGrpSpPr>
              <p:nvPr/>
            </p:nvGrpSpPr>
            <p:grpSpPr bwMode="auto">
              <a:xfrm>
                <a:off x="2372" y="2448"/>
                <a:ext cx="3388" cy="909"/>
                <a:chOff x="1543" y="1982"/>
                <a:chExt cx="2250" cy="1140"/>
              </a:xfrm>
            </p:grpSpPr>
            <p:sp>
              <p:nvSpPr>
                <p:cNvPr id="39978" name="Rectangle 51"/>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Times New Roman" pitchFamily="18" charset="0"/>
                    </a:rPr>
                    <a:t> </a:t>
                  </a:r>
                </a:p>
                <a:p>
                  <a:pPr algn="ctr"/>
                  <a:endParaRPr lang="en-US" altLang="en-US" sz="2400">
                    <a:solidFill>
                      <a:schemeClr val="tx2"/>
                    </a:solidFill>
                    <a:latin typeface="Arial Narrow" pitchFamily="34" charset="0"/>
                  </a:endParaRPr>
                </a:p>
              </p:txBody>
            </p:sp>
            <p:sp>
              <p:nvSpPr>
                <p:cNvPr id="39979" name="Rectangle 52"/>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grpSp>
          <p:nvGrpSpPr>
            <p:cNvPr id="39954" name="Group 53"/>
            <p:cNvGrpSpPr>
              <a:grpSpLocks/>
            </p:cNvGrpSpPr>
            <p:nvPr/>
          </p:nvGrpSpPr>
          <p:grpSpPr bwMode="auto">
            <a:xfrm>
              <a:off x="48" y="3024"/>
              <a:ext cx="1477" cy="545"/>
              <a:chOff x="0" y="3122"/>
              <a:chExt cx="981" cy="684"/>
            </a:xfrm>
          </p:grpSpPr>
          <p:sp>
            <p:nvSpPr>
              <p:cNvPr id="39970" name="Rectangle 54"/>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400">
                    <a:solidFill>
                      <a:schemeClr val="tx2"/>
                    </a:solidFill>
                    <a:latin typeface="Arial Narrow" pitchFamily="34" charset="0"/>
                    <a:ea typeface="SimSun" pitchFamily="2" charset="-122"/>
                  </a:rPr>
                  <a:t>苍蝇</a:t>
                </a:r>
                <a:endParaRPr lang="en-US" altLang="en-US" sz="2400">
                  <a:solidFill>
                    <a:schemeClr val="tx2"/>
                  </a:solidFill>
                  <a:latin typeface="Arial Narrow" pitchFamily="34" charset="0"/>
                </a:endParaRPr>
              </a:p>
            </p:txBody>
          </p:sp>
          <p:sp>
            <p:nvSpPr>
              <p:cNvPr id="39971" name="Rectangle 55"/>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55" name="Group 56"/>
            <p:cNvGrpSpPr>
              <a:grpSpLocks/>
            </p:cNvGrpSpPr>
            <p:nvPr/>
          </p:nvGrpSpPr>
          <p:grpSpPr bwMode="auto">
            <a:xfrm>
              <a:off x="1525" y="3024"/>
              <a:ext cx="847" cy="545"/>
              <a:chOff x="981" y="3122"/>
              <a:chExt cx="562" cy="684"/>
            </a:xfrm>
          </p:grpSpPr>
          <p:sp>
            <p:nvSpPr>
              <p:cNvPr id="39968" name="Rectangle 57"/>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Arial" pitchFamily="34" charset="0"/>
                  </a:rPr>
                  <a:t> </a:t>
                </a:r>
                <a:endParaRPr lang="en-US" altLang="en-US" sz="2400">
                  <a:solidFill>
                    <a:schemeClr val="tx2"/>
                  </a:solidFill>
                  <a:latin typeface="Arial Narrow" pitchFamily="34" charset="0"/>
                  <a:cs typeface="Times New Roman" pitchFamily="18" charset="0"/>
                </a:endParaRPr>
              </a:p>
              <a:p>
                <a:pPr algn="ctr"/>
                <a:r>
                  <a:rPr lang="en-US" altLang="en-US" sz="2400">
                    <a:solidFill>
                      <a:schemeClr val="tx2"/>
                    </a:solidFill>
                    <a:latin typeface="Arial Narrow" pitchFamily="34" charset="0"/>
                    <a:cs typeface="Arial" pitchFamily="34" charset="0"/>
                  </a:rPr>
                  <a:t>8:20-32</a:t>
                </a:r>
                <a:endParaRPr lang="en-US" altLang="en-US" sz="2400">
                  <a:solidFill>
                    <a:schemeClr val="tx2"/>
                  </a:solidFill>
                  <a:latin typeface="Arial Narrow" pitchFamily="34" charset="0"/>
                </a:endParaRPr>
              </a:p>
            </p:txBody>
          </p:sp>
          <p:sp>
            <p:nvSpPr>
              <p:cNvPr id="39969" name="Rectangle 58"/>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56" name="Group 59"/>
            <p:cNvGrpSpPr>
              <a:grpSpLocks/>
            </p:cNvGrpSpPr>
            <p:nvPr/>
          </p:nvGrpSpPr>
          <p:grpSpPr bwMode="auto">
            <a:xfrm>
              <a:off x="2372" y="3024"/>
              <a:ext cx="3388" cy="545"/>
              <a:chOff x="1543" y="3122"/>
              <a:chExt cx="2250" cy="684"/>
            </a:xfrm>
          </p:grpSpPr>
          <p:sp>
            <p:nvSpPr>
              <p:cNvPr id="39966" name="Rectangle 60"/>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Times New Roman" pitchFamily="18" charset="0"/>
                  </a:rPr>
                  <a:t> </a:t>
                </a:r>
              </a:p>
              <a:p>
                <a:pPr algn="ctr"/>
                <a:endParaRPr lang="en-US" altLang="en-US" sz="2400">
                  <a:solidFill>
                    <a:schemeClr val="tx2"/>
                  </a:solidFill>
                  <a:latin typeface="Arial Narrow" pitchFamily="34" charset="0"/>
                </a:endParaRPr>
              </a:p>
            </p:txBody>
          </p:sp>
          <p:sp>
            <p:nvSpPr>
              <p:cNvPr id="39967" name="Rectangle 61"/>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57" name="Group 62"/>
            <p:cNvGrpSpPr>
              <a:grpSpLocks/>
            </p:cNvGrpSpPr>
            <p:nvPr/>
          </p:nvGrpSpPr>
          <p:grpSpPr bwMode="auto">
            <a:xfrm>
              <a:off x="48" y="3569"/>
              <a:ext cx="1477" cy="751"/>
              <a:chOff x="0" y="3806"/>
              <a:chExt cx="981" cy="693"/>
            </a:xfrm>
          </p:grpSpPr>
          <p:sp>
            <p:nvSpPr>
              <p:cNvPr id="39964" name="Rectangle 63"/>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400">
                    <a:solidFill>
                      <a:schemeClr val="tx2"/>
                    </a:solidFill>
                    <a:latin typeface="Arial Narrow" pitchFamily="34" charset="0"/>
                    <a:ea typeface="SimSun" pitchFamily="2" charset="-122"/>
                  </a:rPr>
                  <a:t>瘟疫</a:t>
                </a:r>
                <a:endParaRPr lang="en-US" altLang="en-US" sz="2400">
                  <a:solidFill>
                    <a:schemeClr val="tx2"/>
                  </a:solidFill>
                  <a:latin typeface="Arial Narrow" pitchFamily="34" charset="0"/>
                </a:endParaRPr>
              </a:p>
            </p:txBody>
          </p:sp>
          <p:sp>
            <p:nvSpPr>
              <p:cNvPr id="39965" name="Rectangle 64"/>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58" name="Group 65"/>
            <p:cNvGrpSpPr>
              <a:grpSpLocks/>
            </p:cNvGrpSpPr>
            <p:nvPr/>
          </p:nvGrpSpPr>
          <p:grpSpPr bwMode="auto">
            <a:xfrm>
              <a:off x="1525" y="3569"/>
              <a:ext cx="847" cy="751"/>
              <a:chOff x="981" y="3806"/>
              <a:chExt cx="562" cy="693"/>
            </a:xfrm>
          </p:grpSpPr>
          <p:sp>
            <p:nvSpPr>
              <p:cNvPr id="39962" name="Rectangle 66"/>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Arial" pitchFamily="34" charset="0"/>
                  </a:rPr>
                  <a:t>9:1-7</a:t>
                </a:r>
                <a:endParaRPr lang="en-US" altLang="en-US" sz="2400">
                  <a:solidFill>
                    <a:schemeClr val="tx2"/>
                  </a:solidFill>
                  <a:latin typeface="Arial Narrow" pitchFamily="34" charset="0"/>
                </a:endParaRPr>
              </a:p>
            </p:txBody>
          </p:sp>
          <p:sp>
            <p:nvSpPr>
              <p:cNvPr id="39963" name="Rectangle 67"/>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39959" name="Group 68"/>
            <p:cNvGrpSpPr>
              <a:grpSpLocks/>
            </p:cNvGrpSpPr>
            <p:nvPr/>
          </p:nvGrpSpPr>
          <p:grpSpPr bwMode="auto">
            <a:xfrm>
              <a:off x="2372" y="3569"/>
              <a:ext cx="3388" cy="751"/>
              <a:chOff x="1543" y="3806"/>
              <a:chExt cx="2250" cy="693"/>
            </a:xfrm>
          </p:grpSpPr>
          <p:sp>
            <p:nvSpPr>
              <p:cNvPr id="39960" name="Rectangle 69"/>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Arial" pitchFamily="34" charset="0"/>
                  </a:rPr>
                  <a:t>Hathor: </a:t>
                </a:r>
                <a:r>
                  <a:rPr lang="zh-CN" altLang="en-US" sz="2400">
                    <a:solidFill>
                      <a:schemeClr val="tx2"/>
                    </a:solidFill>
                    <a:latin typeface="Arial Narrow" pitchFamily="34" charset="0"/>
                    <a:ea typeface="SimSun" pitchFamily="2" charset="-122"/>
                  </a:rPr>
                  <a:t>神母</a:t>
                </a:r>
                <a:r>
                  <a:rPr lang="en-US" altLang="en-US" sz="2400">
                    <a:solidFill>
                      <a:schemeClr val="tx2"/>
                    </a:solidFill>
                    <a:latin typeface="Arial Narrow" pitchFamily="34" charset="0"/>
                    <a:cs typeface="Arial" pitchFamily="34" charset="0"/>
                  </a:rPr>
                  <a:t>; </a:t>
                </a:r>
                <a:r>
                  <a:rPr lang="zh-CN" altLang="en-US" sz="2400">
                    <a:solidFill>
                      <a:schemeClr val="tx2"/>
                    </a:solidFill>
                    <a:latin typeface="Arial Narrow" pitchFamily="34" charset="0"/>
                    <a:ea typeface="SimSun" pitchFamily="2" charset="-122"/>
                  </a:rPr>
                  <a:t>牛的躯体</a:t>
                </a:r>
                <a:endParaRPr lang="en-US" altLang="en-US" sz="2400">
                  <a:solidFill>
                    <a:schemeClr val="tx2"/>
                  </a:solidFill>
                  <a:latin typeface="Arial Narrow" pitchFamily="34" charset="0"/>
                  <a:cs typeface="Times New Roman" pitchFamily="18" charset="0"/>
                </a:endParaRPr>
              </a:p>
              <a:p>
                <a:pPr algn="ctr"/>
                <a:r>
                  <a:rPr lang="en-US" altLang="en-US" sz="2400">
                    <a:solidFill>
                      <a:schemeClr val="tx2"/>
                    </a:solidFill>
                    <a:latin typeface="Arial Narrow" pitchFamily="34" charset="0"/>
                    <a:cs typeface="Arial" pitchFamily="34" charset="0"/>
                  </a:rPr>
                  <a:t>Apis: </a:t>
                </a:r>
                <a:r>
                  <a:rPr lang="zh-CN" altLang="en-US" sz="2400">
                    <a:solidFill>
                      <a:schemeClr val="tx2"/>
                    </a:solidFill>
                    <a:latin typeface="Arial Narrow" pitchFamily="34" charset="0"/>
                    <a:ea typeface="SimSun" pitchFamily="2" charset="-122"/>
                  </a:rPr>
                  <a:t>牛神；</a:t>
                </a:r>
                <a:r>
                  <a:rPr lang="en-US" altLang="en-US" sz="2400">
                    <a:solidFill>
                      <a:schemeClr val="tx2"/>
                    </a:solidFill>
                    <a:latin typeface="Arial Narrow" pitchFamily="34" charset="0"/>
                    <a:cs typeface="Arial" pitchFamily="34" charset="0"/>
                  </a:rPr>
                  <a:t>Ptah</a:t>
                </a:r>
                <a:r>
                  <a:rPr lang="zh-CN" altLang="en-US" sz="2400">
                    <a:solidFill>
                      <a:schemeClr val="tx2"/>
                    </a:solidFill>
                    <a:latin typeface="Arial Narrow" pitchFamily="34" charset="0"/>
                    <a:ea typeface="SimSun" pitchFamily="2" charset="-122"/>
                  </a:rPr>
                  <a:t>：多产之神</a:t>
                </a:r>
                <a:endParaRPr lang="en-US" altLang="en-US" sz="2400">
                  <a:solidFill>
                    <a:schemeClr val="tx2"/>
                  </a:solidFill>
                  <a:latin typeface="Arial Narrow" pitchFamily="34" charset="0"/>
                  <a:cs typeface="Times New Roman" pitchFamily="18" charset="0"/>
                </a:endParaRPr>
              </a:p>
              <a:p>
                <a:pPr algn="ctr"/>
                <a:r>
                  <a:rPr lang="en-US" altLang="en-US" sz="2400">
                    <a:solidFill>
                      <a:schemeClr val="tx2"/>
                    </a:solidFill>
                    <a:latin typeface="Arial Narrow" pitchFamily="34" charset="0"/>
                    <a:cs typeface="Arial" pitchFamily="34" charset="0"/>
                  </a:rPr>
                  <a:t>Mnevis: </a:t>
                </a:r>
                <a:r>
                  <a:rPr lang="zh-CN" altLang="en-US" sz="2400">
                    <a:solidFill>
                      <a:schemeClr val="tx2"/>
                    </a:solidFill>
                    <a:latin typeface="Arial Narrow" pitchFamily="34" charset="0"/>
                    <a:ea typeface="SimSun" pitchFamily="2" charset="-122"/>
                  </a:rPr>
                  <a:t>圣牛</a:t>
                </a:r>
                <a:endParaRPr lang="en-US" altLang="en-US" sz="2400">
                  <a:solidFill>
                    <a:schemeClr val="tx2"/>
                  </a:solidFill>
                  <a:latin typeface="Arial Narrow" pitchFamily="34" charset="0"/>
                </a:endParaRPr>
              </a:p>
            </p:txBody>
          </p:sp>
          <p:sp>
            <p:nvSpPr>
              <p:cNvPr id="39961" name="Rectangle 70"/>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sp>
        <p:nvSpPr>
          <p:cNvPr id="196679" name="Text Box 71"/>
          <p:cNvSpPr txBox="1">
            <a:spLocks noChangeArrowheads="1"/>
          </p:cNvSpPr>
          <p:nvPr/>
        </p:nvSpPr>
        <p:spPr bwMode="auto">
          <a:xfrm>
            <a:off x="287338" y="779463"/>
            <a:ext cx="7485062" cy="304800"/>
          </a:xfrm>
          <a:prstGeom prst="rect">
            <a:avLst/>
          </a:prstGeom>
          <a:noFill/>
          <a:ln w="9525">
            <a:noFill/>
            <a:miter lim="800000"/>
            <a:headEnd/>
            <a:tailEnd/>
          </a:ln>
          <a:effectLst/>
        </p:spPr>
        <p:txBody>
          <a:bodyPr wrap="none">
            <a:spAutoFit/>
          </a:bodyPr>
          <a:lstStyle/>
          <a:p>
            <a:pPr>
              <a:defRPr/>
            </a:pPr>
            <a:r>
              <a:rPr lang="en-US" altLang="zh-CN" sz="1400">
                <a:solidFill>
                  <a:schemeClr val="bg1"/>
                </a:solidFill>
                <a:effectLst>
                  <a:outerShdw blurRad="38100" dist="38100" dir="2700000" algn="tl">
                    <a:srgbClr val="000000"/>
                  </a:outerShdw>
                </a:effectLst>
                <a:latin typeface="Arial Black" pitchFamily="34" charset="0"/>
                <a:ea typeface="SimSun" pitchFamily="2" charset="-122"/>
              </a:rPr>
              <a:t>John H. Walton, </a:t>
            </a:r>
            <a:r>
              <a:rPr lang="en-US" altLang="zh-CN" sz="1400" i="1">
                <a:solidFill>
                  <a:schemeClr val="bg1"/>
                </a:solidFill>
                <a:effectLst>
                  <a:outerShdw blurRad="38100" dist="38100" dir="2700000" algn="tl">
                    <a:srgbClr val="000000"/>
                  </a:outerShdw>
                </a:effectLst>
                <a:latin typeface="Arial Black" pitchFamily="34" charset="0"/>
                <a:ea typeface="SimSun" pitchFamily="2" charset="-122"/>
              </a:rPr>
              <a:t>Chronological and Background Charts of the OT</a:t>
            </a:r>
            <a:r>
              <a:rPr lang="en-US" altLang="zh-CN" sz="1400">
                <a:solidFill>
                  <a:schemeClr val="bg1"/>
                </a:solidFill>
                <a:effectLst>
                  <a:outerShdw blurRad="38100" dist="38100" dir="2700000" algn="tl">
                    <a:srgbClr val="000000"/>
                  </a:outerShdw>
                </a:effectLst>
                <a:latin typeface="Arial Black" pitchFamily="34" charset="0"/>
                <a:ea typeface="SimSun" pitchFamily="2" charset="-122"/>
              </a:rPr>
              <a:t>, 2d ed., 85</a:t>
            </a:r>
            <a:endParaRPr lang="en-US" sz="1400">
              <a:solidFill>
                <a:schemeClr val="bg1"/>
              </a:solidFill>
              <a:effectLst>
                <a:outerShdw blurRad="38100" dist="38100" dir="2700000" algn="tl">
                  <a:srgbClr val="000000"/>
                </a:outerShdw>
              </a:effectLst>
              <a:latin typeface="Arial Black" pitchFamily="34" charset="0"/>
              <a:ea typeface="SimSun"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rgbClr val="000000"/>
                </a:solidFill>
              </a:rPr>
              <a:t>106</a:t>
            </a:r>
          </a:p>
        </p:txBody>
      </p:sp>
      <p:grpSp>
        <p:nvGrpSpPr>
          <p:cNvPr id="40963" name="Group 3"/>
          <p:cNvGrpSpPr>
            <a:grpSpLocks/>
          </p:cNvGrpSpPr>
          <p:nvPr/>
        </p:nvGrpSpPr>
        <p:grpSpPr bwMode="auto">
          <a:xfrm>
            <a:off x="76200" y="1163638"/>
            <a:ext cx="9069388" cy="5694362"/>
            <a:chOff x="48" y="733"/>
            <a:chExt cx="5713" cy="3587"/>
          </a:xfrm>
        </p:grpSpPr>
        <p:sp>
          <p:nvSpPr>
            <p:cNvPr id="40968" name="Rectangle 4"/>
            <p:cNvSpPr>
              <a:spLocks noChangeArrowheads="1"/>
            </p:cNvSpPr>
            <p:nvPr/>
          </p:nvSpPr>
          <p:spPr bwMode="auto">
            <a:xfrm>
              <a:off x="5760" y="1220"/>
              <a:ext cx="1" cy="55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0969" name="Rectangle 5"/>
            <p:cNvSpPr>
              <a:spLocks noChangeArrowheads="1"/>
            </p:cNvSpPr>
            <p:nvPr/>
          </p:nvSpPr>
          <p:spPr bwMode="auto">
            <a:xfrm>
              <a:off x="5760" y="1776"/>
              <a:ext cx="1" cy="768"/>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0970" name="Rectangle 6"/>
            <p:cNvSpPr>
              <a:spLocks noChangeArrowheads="1"/>
            </p:cNvSpPr>
            <p:nvPr/>
          </p:nvSpPr>
          <p:spPr bwMode="auto">
            <a:xfrm>
              <a:off x="5760" y="2501"/>
              <a:ext cx="1" cy="28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0971" name="Rectangle 7"/>
            <p:cNvSpPr>
              <a:spLocks noChangeArrowheads="1"/>
            </p:cNvSpPr>
            <p:nvPr/>
          </p:nvSpPr>
          <p:spPr bwMode="auto">
            <a:xfrm>
              <a:off x="5760" y="2829"/>
              <a:ext cx="1" cy="23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0972" name="Rectangle 8"/>
            <p:cNvSpPr>
              <a:spLocks noChangeArrowheads="1"/>
            </p:cNvSpPr>
            <p:nvPr/>
          </p:nvSpPr>
          <p:spPr bwMode="auto">
            <a:xfrm>
              <a:off x="5760" y="3066"/>
              <a:ext cx="0" cy="607"/>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0973" name="Rectangle 9"/>
            <p:cNvSpPr>
              <a:spLocks noChangeArrowheads="1"/>
            </p:cNvSpPr>
            <p:nvPr/>
          </p:nvSpPr>
          <p:spPr bwMode="auto">
            <a:xfrm>
              <a:off x="5760" y="3673"/>
              <a:ext cx="0" cy="33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0974" name="Rectangle 10"/>
            <p:cNvSpPr>
              <a:spLocks noChangeArrowheads="1"/>
            </p:cNvSpPr>
            <p:nvPr/>
          </p:nvSpPr>
          <p:spPr bwMode="auto">
            <a:xfrm>
              <a:off x="5760" y="4008"/>
              <a:ext cx="0" cy="31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40975" name="Group 11"/>
            <p:cNvGrpSpPr>
              <a:grpSpLocks/>
            </p:cNvGrpSpPr>
            <p:nvPr/>
          </p:nvGrpSpPr>
          <p:grpSpPr bwMode="auto">
            <a:xfrm>
              <a:off x="48" y="1220"/>
              <a:ext cx="1477" cy="556"/>
              <a:chOff x="0" y="0"/>
              <a:chExt cx="981" cy="693"/>
            </a:xfrm>
          </p:grpSpPr>
          <p:sp>
            <p:nvSpPr>
              <p:cNvPr id="41025" name="Rectangle 12"/>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b="1">
                    <a:solidFill>
                      <a:schemeClr val="tx2"/>
                    </a:solidFill>
                    <a:latin typeface="Arial Narrow" pitchFamily="34" charset="0"/>
                    <a:cs typeface="Arial" pitchFamily="34" charset="0"/>
                  </a:rPr>
                  <a:t>脓疮之灾</a:t>
                </a:r>
              </a:p>
            </p:txBody>
          </p:sp>
          <p:sp>
            <p:nvSpPr>
              <p:cNvPr id="41026" name="Rectangle 13"/>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76" name="Group 14"/>
            <p:cNvGrpSpPr>
              <a:grpSpLocks/>
            </p:cNvGrpSpPr>
            <p:nvPr/>
          </p:nvGrpSpPr>
          <p:grpSpPr bwMode="auto">
            <a:xfrm>
              <a:off x="1525" y="1220"/>
              <a:ext cx="847" cy="556"/>
              <a:chOff x="981" y="0"/>
              <a:chExt cx="562" cy="693"/>
            </a:xfrm>
          </p:grpSpPr>
          <p:sp>
            <p:nvSpPr>
              <p:cNvPr id="41023" name="Rectangle 15"/>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ja-JP" altLang="en-US" sz="2400">
                    <a:solidFill>
                      <a:schemeClr val="tx2"/>
                    </a:solidFill>
                    <a:latin typeface="Arial Narrow" pitchFamily="34" charset="0"/>
                    <a:cs typeface="Arial" pitchFamily="34" charset="0"/>
                  </a:rPr>
                  <a:t>出埃及</a:t>
                </a:r>
                <a:r>
                  <a:rPr lang="en-US" altLang="en-US" sz="2400" dirty="0">
                    <a:solidFill>
                      <a:schemeClr val="tx2"/>
                    </a:solidFill>
                    <a:latin typeface="Arial Narrow" pitchFamily="34" charset="0"/>
                    <a:cs typeface="Arial" pitchFamily="34" charset="0"/>
                  </a:rPr>
                  <a:t>9:5-12</a:t>
                </a:r>
                <a:endParaRPr lang="en-US" altLang="en-US" sz="2400" dirty="0">
                  <a:solidFill>
                    <a:schemeClr val="tx2"/>
                  </a:solidFill>
                  <a:latin typeface="Arial Narrow" pitchFamily="34" charset="0"/>
                </a:endParaRPr>
              </a:p>
            </p:txBody>
          </p:sp>
          <p:sp>
            <p:nvSpPr>
              <p:cNvPr id="41024" name="Rectangle 16"/>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77" name="Group 17"/>
            <p:cNvGrpSpPr>
              <a:grpSpLocks/>
            </p:cNvGrpSpPr>
            <p:nvPr/>
          </p:nvGrpSpPr>
          <p:grpSpPr bwMode="auto">
            <a:xfrm>
              <a:off x="2372" y="1220"/>
              <a:ext cx="3388" cy="556"/>
              <a:chOff x="1543" y="0"/>
              <a:chExt cx="2250" cy="693"/>
            </a:xfrm>
          </p:grpSpPr>
          <p:sp>
            <p:nvSpPr>
              <p:cNvPr id="41021" name="Rectangle 18"/>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a:solidFill>
                      <a:schemeClr val="tx2"/>
                    </a:solidFill>
                    <a:latin typeface="Arial Narrow" pitchFamily="34" charset="0"/>
                    <a:cs typeface="Arial" pitchFamily="34" charset="0"/>
                  </a:rPr>
                  <a:t>Imhotep: </a:t>
                </a:r>
                <a:br>
                  <a:rPr lang="ja-JP" altLang="en-US" sz="2400">
                    <a:solidFill>
                      <a:schemeClr val="tx2"/>
                    </a:solidFill>
                    <a:latin typeface="Arial Narrow" pitchFamily="34" charset="0"/>
                    <a:cs typeface="Arial" pitchFamily="34" charset="0"/>
                  </a:rPr>
                </a:br>
                <a:r>
                  <a:rPr lang="ja-JP" altLang="en-US" sz="2400">
                    <a:solidFill>
                      <a:schemeClr val="tx2"/>
                    </a:solidFill>
                    <a:latin typeface="Arial Narrow" pitchFamily="34" charset="0"/>
                    <a:cs typeface="Arial" pitchFamily="34" charset="0"/>
                  </a:rPr>
                  <a:t>医学之神</a:t>
                </a:r>
                <a:endParaRPr lang="en-US" altLang="en-US" sz="2400" dirty="0">
                  <a:solidFill>
                    <a:schemeClr val="tx2"/>
                  </a:solidFill>
                  <a:latin typeface="Arial Narrow" pitchFamily="34" charset="0"/>
                </a:endParaRPr>
              </a:p>
            </p:txBody>
          </p:sp>
          <p:sp>
            <p:nvSpPr>
              <p:cNvPr id="41022" name="Rectangle 1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78" name="Group 20"/>
            <p:cNvGrpSpPr>
              <a:grpSpLocks/>
            </p:cNvGrpSpPr>
            <p:nvPr/>
          </p:nvGrpSpPr>
          <p:grpSpPr bwMode="auto">
            <a:xfrm>
              <a:off x="48" y="1776"/>
              <a:ext cx="1477" cy="768"/>
              <a:chOff x="0" y="693"/>
              <a:chExt cx="981" cy="693"/>
            </a:xfrm>
          </p:grpSpPr>
          <p:sp>
            <p:nvSpPr>
              <p:cNvPr id="41019" name="Rectangle 21"/>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b="1">
                    <a:solidFill>
                      <a:schemeClr val="tx2"/>
                    </a:solidFill>
                    <a:latin typeface="Arial Narrow" pitchFamily="34" charset="0"/>
                    <a:cs typeface="Arial" pitchFamily="34" charset="0"/>
                  </a:rPr>
                  <a:t>冰雹之灾</a:t>
                </a:r>
              </a:p>
            </p:txBody>
          </p:sp>
          <p:sp>
            <p:nvSpPr>
              <p:cNvPr id="41020" name="Rectangle 22"/>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79" name="Group 23"/>
            <p:cNvGrpSpPr>
              <a:grpSpLocks/>
            </p:cNvGrpSpPr>
            <p:nvPr/>
          </p:nvGrpSpPr>
          <p:grpSpPr bwMode="auto">
            <a:xfrm>
              <a:off x="1525" y="1776"/>
              <a:ext cx="847" cy="768"/>
              <a:chOff x="981" y="693"/>
              <a:chExt cx="562" cy="693"/>
            </a:xfrm>
          </p:grpSpPr>
          <p:sp>
            <p:nvSpPr>
              <p:cNvPr id="41017" name="Rectangle 24"/>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a:solidFill>
                      <a:schemeClr val="tx2"/>
                    </a:solidFill>
                    <a:latin typeface="Arial Narrow" pitchFamily="34" charset="0"/>
                    <a:cs typeface="Arial" pitchFamily="34" charset="0"/>
                  </a:rPr>
                  <a:t>出埃及</a:t>
                </a:r>
                <a:endParaRPr lang="en-US" altLang="en-US" sz="2400" dirty="0">
                  <a:solidFill>
                    <a:schemeClr val="tx2"/>
                  </a:solidFill>
                  <a:latin typeface="Arial Narrow" pitchFamily="34" charset="0"/>
                  <a:cs typeface="Times New Roman" pitchFamily="18" charset="0"/>
                </a:endParaRPr>
              </a:p>
              <a:p>
                <a:pPr algn="ctr"/>
                <a:r>
                  <a:rPr lang="en-US" altLang="en-US" sz="2400" dirty="0">
                    <a:solidFill>
                      <a:schemeClr val="tx2"/>
                    </a:solidFill>
                    <a:latin typeface="Arial Narrow" pitchFamily="34" charset="0"/>
                    <a:cs typeface="Arial" pitchFamily="34" charset="0"/>
                  </a:rPr>
                  <a:t>9:13-35</a:t>
                </a:r>
                <a:endParaRPr lang="en-US" altLang="en-US" sz="2400" dirty="0">
                  <a:solidFill>
                    <a:schemeClr val="tx2"/>
                  </a:solidFill>
                  <a:latin typeface="Arial Narrow" pitchFamily="34" charset="0"/>
                </a:endParaRPr>
              </a:p>
            </p:txBody>
          </p:sp>
          <p:sp>
            <p:nvSpPr>
              <p:cNvPr id="41018" name="Rectangle 25"/>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0" name="Group 26"/>
            <p:cNvGrpSpPr>
              <a:grpSpLocks/>
            </p:cNvGrpSpPr>
            <p:nvPr/>
          </p:nvGrpSpPr>
          <p:grpSpPr bwMode="auto">
            <a:xfrm>
              <a:off x="2372" y="1776"/>
              <a:ext cx="3388" cy="768"/>
              <a:chOff x="1543" y="693"/>
              <a:chExt cx="2250" cy="693"/>
            </a:xfrm>
          </p:grpSpPr>
          <p:sp>
            <p:nvSpPr>
              <p:cNvPr id="41015" name="Rectangle 2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a:solidFill>
                      <a:schemeClr val="tx2"/>
                    </a:solidFill>
                    <a:latin typeface="Arial Narrow" pitchFamily="34" charset="0"/>
                    <a:cs typeface="Arial" pitchFamily="34" charset="0"/>
                  </a:rPr>
                  <a:t>Nut: </a:t>
                </a:r>
                <a:r>
                  <a:rPr lang="ja-JP" altLang="en-US" sz="2400">
                    <a:solidFill>
                      <a:schemeClr val="tx2"/>
                    </a:solidFill>
                    <a:latin typeface="Arial Narrow" pitchFamily="34" charset="0"/>
                    <a:cs typeface="Arial" pitchFamily="34" charset="0"/>
                  </a:rPr>
                  <a:t>天空女神</a:t>
                </a:r>
                <a:endParaRPr lang="en-US" altLang="en-US" sz="2400" dirty="0">
                  <a:solidFill>
                    <a:schemeClr val="tx2"/>
                  </a:solidFill>
                  <a:latin typeface="Arial Narrow" pitchFamily="34" charset="0"/>
                  <a:cs typeface="Times New Roman" pitchFamily="18" charset="0"/>
                </a:endParaRPr>
              </a:p>
              <a:p>
                <a:pPr algn="ctr"/>
                <a:r>
                  <a:rPr lang="en-US" altLang="en-US" sz="2400" dirty="0">
                    <a:solidFill>
                      <a:schemeClr val="tx2"/>
                    </a:solidFill>
                    <a:latin typeface="Arial Narrow" pitchFamily="34" charset="0"/>
                    <a:cs typeface="Arial" pitchFamily="34" charset="0"/>
                  </a:rPr>
                  <a:t>Isis: </a:t>
                </a:r>
                <a:r>
                  <a:rPr lang="ja-JP" altLang="en-US" sz="2400">
                    <a:solidFill>
                      <a:schemeClr val="tx2"/>
                    </a:solidFill>
                    <a:latin typeface="Arial Narrow" pitchFamily="34" charset="0"/>
                    <a:cs typeface="Arial" pitchFamily="34" charset="0"/>
                  </a:rPr>
                  <a:t>生命女神</a:t>
                </a:r>
                <a:endParaRPr lang="en-US" altLang="en-US" sz="2400" dirty="0">
                  <a:solidFill>
                    <a:schemeClr val="tx2"/>
                  </a:solidFill>
                  <a:latin typeface="Arial Narrow" pitchFamily="34" charset="0"/>
                  <a:cs typeface="Times New Roman" pitchFamily="18" charset="0"/>
                </a:endParaRPr>
              </a:p>
              <a:p>
                <a:pPr algn="ctr"/>
                <a:r>
                  <a:rPr lang="en-US" altLang="en-US" sz="2400" dirty="0">
                    <a:solidFill>
                      <a:schemeClr val="tx2"/>
                    </a:solidFill>
                    <a:latin typeface="Arial Narrow" pitchFamily="34" charset="0"/>
                    <a:cs typeface="Arial" pitchFamily="34" charset="0"/>
                  </a:rPr>
                  <a:t>Seth: </a:t>
                </a:r>
                <a:r>
                  <a:rPr lang="ja-JP" altLang="en-US" sz="2400">
                    <a:solidFill>
                      <a:schemeClr val="tx2"/>
                    </a:solidFill>
                    <a:latin typeface="Arial Narrow" pitchFamily="34" charset="0"/>
                    <a:cs typeface="Arial" pitchFamily="34" charset="0"/>
                  </a:rPr>
                  <a:t>农作物保护者</a:t>
                </a:r>
                <a:endParaRPr lang="en-US" altLang="en-US" sz="2400" dirty="0">
                  <a:solidFill>
                    <a:schemeClr val="tx2"/>
                  </a:solidFill>
                  <a:latin typeface="Arial Narrow" pitchFamily="34" charset="0"/>
                </a:endParaRPr>
              </a:p>
            </p:txBody>
          </p:sp>
          <p:sp>
            <p:nvSpPr>
              <p:cNvPr id="41016" name="Rectangle 28"/>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1" name="Group 29"/>
            <p:cNvGrpSpPr>
              <a:grpSpLocks/>
            </p:cNvGrpSpPr>
            <p:nvPr/>
          </p:nvGrpSpPr>
          <p:grpSpPr bwMode="auto">
            <a:xfrm>
              <a:off x="48" y="2544"/>
              <a:ext cx="1477" cy="522"/>
              <a:chOff x="0" y="1386"/>
              <a:chExt cx="981" cy="693"/>
            </a:xfrm>
          </p:grpSpPr>
          <p:sp>
            <p:nvSpPr>
              <p:cNvPr id="41013" name="Rectangle 30"/>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b="1">
                    <a:solidFill>
                      <a:schemeClr val="tx2"/>
                    </a:solidFill>
                    <a:latin typeface="Arial Narrow" pitchFamily="34" charset="0"/>
                    <a:cs typeface="Arial" pitchFamily="34" charset="0"/>
                  </a:rPr>
                  <a:t>蝗虫之灾</a:t>
                </a:r>
              </a:p>
            </p:txBody>
          </p:sp>
          <p:sp>
            <p:nvSpPr>
              <p:cNvPr id="41014" name="Rectangle 31"/>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2" name="Group 32"/>
            <p:cNvGrpSpPr>
              <a:grpSpLocks/>
            </p:cNvGrpSpPr>
            <p:nvPr/>
          </p:nvGrpSpPr>
          <p:grpSpPr bwMode="auto">
            <a:xfrm>
              <a:off x="1525" y="2544"/>
              <a:ext cx="847" cy="522"/>
              <a:chOff x="981" y="1386"/>
              <a:chExt cx="562" cy="693"/>
            </a:xfrm>
          </p:grpSpPr>
          <p:sp>
            <p:nvSpPr>
              <p:cNvPr id="41011" name="Rectangle 33"/>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a:solidFill>
                      <a:schemeClr val="tx2"/>
                    </a:solidFill>
                    <a:latin typeface="Arial Narrow" pitchFamily="34" charset="0"/>
                    <a:cs typeface="Arial" pitchFamily="34" charset="0"/>
                  </a:rPr>
                  <a:t>出埃及</a:t>
                </a:r>
                <a:endParaRPr lang="en-US" altLang="en-US" sz="2400" dirty="0">
                  <a:solidFill>
                    <a:schemeClr val="tx2"/>
                  </a:solidFill>
                  <a:latin typeface="Arial Narrow" pitchFamily="34" charset="0"/>
                  <a:cs typeface="Times New Roman" pitchFamily="18" charset="0"/>
                </a:endParaRPr>
              </a:p>
              <a:p>
                <a:pPr algn="ctr" eaLnBrk="1" hangingPunct="1"/>
                <a:r>
                  <a:rPr lang="en-US" altLang="en-US" sz="2400" dirty="0">
                    <a:solidFill>
                      <a:schemeClr val="tx2"/>
                    </a:solidFill>
                    <a:latin typeface="Arial Narrow" pitchFamily="34" charset="0"/>
                    <a:cs typeface="Arial" pitchFamily="34" charset="0"/>
                  </a:rPr>
                  <a:t> l0:1-20</a:t>
                </a:r>
                <a:endParaRPr lang="en-US" altLang="en-US" sz="2400" dirty="0">
                  <a:solidFill>
                    <a:schemeClr val="tx2"/>
                  </a:solidFill>
                  <a:latin typeface="Arial Narrow" pitchFamily="34" charset="0"/>
                </a:endParaRPr>
              </a:p>
            </p:txBody>
          </p:sp>
          <p:sp>
            <p:nvSpPr>
              <p:cNvPr id="41012" name="Rectangle 34"/>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3" name="Group 35"/>
            <p:cNvGrpSpPr>
              <a:grpSpLocks/>
            </p:cNvGrpSpPr>
            <p:nvPr/>
          </p:nvGrpSpPr>
          <p:grpSpPr bwMode="auto">
            <a:xfrm>
              <a:off x="2372" y="2544"/>
              <a:ext cx="3388" cy="522"/>
              <a:chOff x="1543" y="1386"/>
              <a:chExt cx="2250" cy="693"/>
            </a:xfrm>
          </p:grpSpPr>
          <p:sp>
            <p:nvSpPr>
              <p:cNvPr id="41009" name="Rectangle 36"/>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a:solidFill>
                      <a:schemeClr val="tx2"/>
                    </a:solidFill>
                    <a:latin typeface="Arial Narrow" pitchFamily="34" charset="0"/>
                    <a:cs typeface="Arial" pitchFamily="34" charset="0"/>
                  </a:rPr>
                  <a:t>Isis: goddess of life</a:t>
                </a:r>
                <a:endParaRPr lang="en-US" altLang="en-US" sz="2400">
                  <a:solidFill>
                    <a:schemeClr val="tx2"/>
                  </a:solidFill>
                  <a:latin typeface="Arial Narrow" pitchFamily="34" charset="0"/>
                  <a:cs typeface="Times New Roman" pitchFamily="18" charset="0"/>
                </a:endParaRPr>
              </a:p>
              <a:p>
                <a:pPr algn="ctr"/>
                <a:r>
                  <a:rPr lang="en-US" altLang="en-US" sz="2400">
                    <a:solidFill>
                      <a:schemeClr val="tx2"/>
                    </a:solidFill>
                    <a:latin typeface="Arial Narrow" pitchFamily="34" charset="0"/>
                    <a:cs typeface="Arial" pitchFamily="34" charset="0"/>
                  </a:rPr>
                  <a:t>Seth: protector of crops</a:t>
                </a:r>
                <a:endParaRPr lang="en-US" altLang="en-US" sz="2400">
                  <a:solidFill>
                    <a:schemeClr val="tx2"/>
                  </a:solidFill>
                  <a:latin typeface="Arial Narrow" pitchFamily="34" charset="0"/>
                </a:endParaRPr>
              </a:p>
            </p:txBody>
          </p:sp>
          <p:sp>
            <p:nvSpPr>
              <p:cNvPr id="41010" name="Rectangle 37"/>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4" name="Group 38"/>
            <p:cNvGrpSpPr>
              <a:grpSpLocks/>
            </p:cNvGrpSpPr>
            <p:nvPr/>
          </p:nvGrpSpPr>
          <p:grpSpPr bwMode="auto">
            <a:xfrm>
              <a:off x="48" y="3066"/>
              <a:ext cx="1477" cy="607"/>
              <a:chOff x="0" y="2079"/>
              <a:chExt cx="981" cy="684"/>
            </a:xfrm>
          </p:grpSpPr>
          <p:sp>
            <p:nvSpPr>
              <p:cNvPr id="41007" name="Rectangle 39"/>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b="1">
                    <a:solidFill>
                      <a:schemeClr val="tx2"/>
                    </a:solidFill>
                    <a:latin typeface="Arial Narrow" pitchFamily="34" charset="0"/>
                    <a:cs typeface="Arial" pitchFamily="34" charset="0"/>
                  </a:rPr>
                  <a:t>黑暗之灾</a:t>
                </a:r>
              </a:p>
            </p:txBody>
          </p:sp>
          <p:sp>
            <p:nvSpPr>
              <p:cNvPr id="41008" name="Rectangle 40"/>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5" name="Group 41"/>
            <p:cNvGrpSpPr>
              <a:grpSpLocks/>
            </p:cNvGrpSpPr>
            <p:nvPr/>
          </p:nvGrpSpPr>
          <p:grpSpPr bwMode="auto">
            <a:xfrm>
              <a:off x="1525" y="3066"/>
              <a:ext cx="847" cy="607"/>
              <a:chOff x="981" y="2079"/>
              <a:chExt cx="562" cy="684"/>
            </a:xfrm>
          </p:grpSpPr>
          <p:sp>
            <p:nvSpPr>
              <p:cNvPr id="41005" name="Rectangle 42"/>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a:solidFill>
                      <a:schemeClr val="tx2"/>
                    </a:solidFill>
                    <a:latin typeface="Arial Narrow" pitchFamily="34" charset="0"/>
                    <a:cs typeface="Arial" pitchFamily="34" charset="0"/>
                  </a:rPr>
                  <a:t>出埃及</a:t>
                </a:r>
                <a:r>
                  <a:rPr lang="en-US" altLang="en-US" sz="2400" dirty="0">
                    <a:solidFill>
                      <a:schemeClr val="tx2"/>
                    </a:solidFill>
                    <a:latin typeface="Arial Narrow" pitchFamily="34" charset="0"/>
                    <a:cs typeface="Arial" pitchFamily="34" charset="0"/>
                  </a:rPr>
                  <a:t> </a:t>
                </a:r>
                <a:endParaRPr lang="en-US" altLang="en-US" sz="2400" dirty="0">
                  <a:solidFill>
                    <a:schemeClr val="tx2"/>
                  </a:solidFill>
                  <a:latin typeface="Arial Narrow" pitchFamily="34" charset="0"/>
                  <a:cs typeface="Times New Roman" pitchFamily="18" charset="0"/>
                </a:endParaRPr>
              </a:p>
              <a:p>
                <a:pPr algn="ctr"/>
                <a:r>
                  <a:rPr lang="en-US" altLang="en-US" sz="2400" dirty="0">
                    <a:solidFill>
                      <a:schemeClr val="tx2"/>
                    </a:solidFill>
                    <a:latin typeface="Arial Narrow" pitchFamily="34" charset="0"/>
                    <a:cs typeface="Arial" pitchFamily="34" charset="0"/>
                  </a:rPr>
                  <a:t>10:21-29</a:t>
                </a:r>
                <a:endParaRPr lang="en-US" altLang="en-US" sz="2400" dirty="0">
                  <a:solidFill>
                    <a:schemeClr val="tx2"/>
                  </a:solidFill>
                  <a:latin typeface="Arial Narrow" pitchFamily="34" charset="0"/>
                </a:endParaRPr>
              </a:p>
            </p:txBody>
          </p:sp>
          <p:sp>
            <p:nvSpPr>
              <p:cNvPr id="41006" name="Rectangle 43"/>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6" name="Group 44"/>
            <p:cNvGrpSpPr>
              <a:grpSpLocks/>
            </p:cNvGrpSpPr>
            <p:nvPr/>
          </p:nvGrpSpPr>
          <p:grpSpPr bwMode="auto">
            <a:xfrm>
              <a:off x="2372" y="3066"/>
              <a:ext cx="3388" cy="607"/>
              <a:chOff x="1543" y="2079"/>
              <a:chExt cx="2250" cy="684"/>
            </a:xfrm>
          </p:grpSpPr>
          <p:sp>
            <p:nvSpPr>
              <p:cNvPr id="41003" name="Rectangle 45"/>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dirty="0">
                    <a:solidFill>
                      <a:schemeClr val="tx2"/>
                    </a:solidFill>
                    <a:latin typeface="Arial Narrow" pitchFamily="34" charset="0"/>
                    <a:cs typeface="Arial" pitchFamily="34" charset="0"/>
                  </a:rPr>
                  <a:t>Re, Aten, </a:t>
                </a:r>
                <a:r>
                  <a:rPr lang="en-US" altLang="en-US" sz="2400" dirty="0" err="1">
                    <a:solidFill>
                      <a:schemeClr val="tx2"/>
                    </a:solidFill>
                    <a:latin typeface="Arial Narrow" pitchFamily="34" charset="0"/>
                    <a:cs typeface="Arial" pitchFamily="34" charset="0"/>
                  </a:rPr>
                  <a:t>Atum</a:t>
                </a:r>
                <a:r>
                  <a:rPr lang="en-US" altLang="en-US" sz="2400" dirty="0">
                    <a:solidFill>
                      <a:schemeClr val="tx2"/>
                    </a:solidFill>
                    <a:latin typeface="Arial Narrow" pitchFamily="34" charset="0"/>
                    <a:cs typeface="Arial" pitchFamily="34" charset="0"/>
                  </a:rPr>
                  <a:t>, Horus: </a:t>
                </a:r>
                <a:r>
                  <a:rPr lang="ja-JP" altLang="en-US" sz="2400">
                    <a:solidFill>
                      <a:schemeClr val="tx2"/>
                    </a:solidFill>
                    <a:latin typeface="Arial Narrow" pitchFamily="34" charset="0"/>
                    <a:cs typeface="Arial" pitchFamily="34" charset="0"/>
                  </a:rPr>
                  <a:t>太阳神仙</a:t>
                </a:r>
                <a:endParaRPr lang="en-US" altLang="en-US" sz="2400" dirty="0">
                  <a:solidFill>
                    <a:schemeClr val="tx2"/>
                  </a:solidFill>
                  <a:latin typeface="Arial Narrow" pitchFamily="34" charset="0"/>
                </a:endParaRPr>
              </a:p>
            </p:txBody>
          </p:sp>
          <p:sp>
            <p:nvSpPr>
              <p:cNvPr id="41004" name="Rectangle 46"/>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7" name="Group 47"/>
            <p:cNvGrpSpPr>
              <a:grpSpLocks/>
            </p:cNvGrpSpPr>
            <p:nvPr/>
          </p:nvGrpSpPr>
          <p:grpSpPr bwMode="auto">
            <a:xfrm>
              <a:off x="48" y="3673"/>
              <a:ext cx="1477" cy="647"/>
              <a:chOff x="0" y="2763"/>
              <a:chExt cx="981" cy="729"/>
            </a:xfrm>
          </p:grpSpPr>
          <p:sp>
            <p:nvSpPr>
              <p:cNvPr id="41001" name="Rectangle 48"/>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b="1">
                    <a:solidFill>
                      <a:schemeClr val="tx2"/>
                    </a:solidFill>
                    <a:latin typeface="Arial Narrow" pitchFamily="34" charset="0"/>
                    <a:cs typeface="Arial" pitchFamily="34" charset="0"/>
                  </a:rPr>
                  <a:t>灭长子之灾</a:t>
                </a:r>
              </a:p>
            </p:txBody>
          </p:sp>
          <p:sp>
            <p:nvSpPr>
              <p:cNvPr id="41002" name="Rectangle 4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8" name="Group 50"/>
            <p:cNvGrpSpPr>
              <a:grpSpLocks/>
            </p:cNvGrpSpPr>
            <p:nvPr/>
          </p:nvGrpSpPr>
          <p:grpSpPr bwMode="auto">
            <a:xfrm>
              <a:off x="1525" y="3673"/>
              <a:ext cx="847" cy="647"/>
              <a:chOff x="981" y="2763"/>
              <a:chExt cx="562" cy="729"/>
            </a:xfrm>
          </p:grpSpPr>
          <p:sp>
            <p:nvSpPr>
              <p:cNvPr id="40999" name="Rectangle 51"/>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a:solidFill>
                      <a:schemeClr val="tx2"/>
                    </a:solidFill>
                    <a:latin typeface="Arial Narrow" pitchFamily="34" charset="0"/>
                    <a:cs typeface="Arial" pitchFamily="34" charset="0"/>
                  </a:rPr>
                  <a:t>出埃及</a:t>
                </a:r>
                <a:endParaRPr lang="en-US" altLang="en-US" sz="2400" dirty="0">
                  <a:solidFill>
                    <a:schemeClr val="tx2"/>
                  </a:solidFill>
                  <a:latin typeface="Arial Narrow" pitchFamily="34" charset="0"/>
                  <a:cs typeface="Times New Roman" pitchFamily="18" charset="0"/>
                </a:endParaRPr>
              </a:p>
              <a:p>
                <a:pPr algn="ctr"/>
                <a:r>
                  <a:rPr lang="en-US" altLang="en-US" sz="2400" dirty="0">
                    <a:solidFill>
                      <a:schemeClr val="tx2"/>
                    </a:solidFill>
                    <a:latin typeface="Arial Narrow" pitchFamily="34" charset="0"/>
                    <a:cs typeface="Arial" pitchFamily="34" charset="0"/>
                  </a:rPr>
                  <a:t>11:1-12:36</a:t>
                </a:r>
                <a:endParaRPr lang="en-US" altLang="en-US" sz="2400" dirty="0">
                  <a:solidFill>
                    <a:schemeClr val="tx2"/>
                  </a:solidFill>
                  <a:latin typeface="Arial Narrow" pitchFamily="34" charset="0"/>
                </a:endParaRPr>
              </a:p>
            </p:txBody>
          </p:sp>
          <p:sp>
            <p:nvSpPr>
              <p:cNvPr id="41000" name="Rectangle 52"/>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grpSp>
          <p:nvGrpSpPr>
            <p:cNvPr id="40989" name="Group 53"/>
            <p:cNvGrpSpPr>
              <a:grpSpLocks/>
            </p:cNvGrpSpPr>
            <p:nvPr/>
          </p:nvGrpSpPr>
          <p:grpSpPr bwMode="auto">
            <a:xfrm>
              <a:off x="2372" y="3673"/>
              <a:ext cx="3388" cy="647"/>
              <a:chOff x="1543" y="2763"/>
              <a:chExt cx="2250" cy="729"/>
            </a:xfrm>
          </p:grpSpPr>
          <p:sp>
            <p:nvSpPr>
              <p:cNvPr id="40997" name="Rectangle 54"/>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ja-JP" altLang="en-US" sz="2400">
                    <a:solidFill>
                      <a:schemeClr val="tx2"/>
                    </a:solidFill>
                    <a:latin typeface="Arial Narrow" pitchFamily="34" charset="0"/>
                    <a:cs typeface="Arial" pitchFamily="34" charset="0"/>
                  </a:rPr>
                  <a:t>法老的神性</a:t>
                </a:r>
                <a:r>
                  <a:rPr lang="en-US" altLang="en-US" sz="2400" dirty="0">
                    <a:solidFill>
                      <a:schemeClr val="tx2"/>
                    </a:solidFill>
                    <a:latin typeface="Arial Narrow" pitchFamily="34" charset="0"/>
                    <a:cs typeface="Arial" pitchFamily="34" charset="0"/>
                  </a:rPr>
                  <a:t>: </a:t>
                </a:r>
                <a:br>
                  <a:rPr lang="ja-JP" altLang="en-US" sz="2400">
                    <a:solidFill>
                      <a:schemeClr val="tx2"/>
                    </a:solidFill>
                    <a:latin typeface="Arial Narrow" pitchFamily="34" charset="0"/>
                    <a:cs typeface="Arial" pitchFamily="34" charset="0"/>
                  </a:rPr>
                </a:br>
                <a:r>
                  <a:rPr lang="en-US" altLang="ja-JP" sz="2400" dirty="0">
                    <a:solidFill>
                      <a:schemeClr val="tx2"/>
                    </a:solidFill>
                    <a:latin typeface="Arial Narrow" pitchFamily="34" charset="0"/>
                    <a:cs typeface="Arial" pitchFamily="34" charset="0"/>
                  </a:rPr>
                  <a:t>Osiris, </a:t>
                </a:r>
                <a:r>
                  <a:rPr lang="ja-JP" altLang="en-US" sz="2400">
                    <a:solidFill>
                      <a:schemeClr val="tx2"/>
                    </a:solidFill>
                    <a:latin typeface="Arial Narrow" pitchFamily="34" charset="0"/>
                    <a:cs typeface="Arial" pitchFamily="34" charset="0"/>
                  </a:rPr>
                  <a:t>生命的赐予者</a:t>
                </a:r>
                <a:endParaRPr lang="en-US" altLang="en-US" sz="2400" dirty="0">
                  <a:solidFill>
                    <a:schemeClr val="tx2"/>
                  </a:solidFill>
                  <a:latin typeface="Arial Narrow" pitchFamily="34" charset="0"/>
                </a:endParaRPr>
              </a:p>
            </p:txBody>
          </p:sp>
          <p:sp>
            <p:nvSpPr>
              <p:cNvPr id="40998" name="Rectangle 55"/>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40990" name="Rectangle 56"/>
            <p:cNvSpPr>
              <a:spLocks noChangeArrowheads="1"/>
            </p:cNvSpPr>
            <p:nvPr/>
          </p:nvSpPr>
          <p:spPr bwMode="auto">
            <a:xfrm>
              <a:off x="5760" y="733"/>
              <a:ext cx="0"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0991" name="Rectangle 57"/>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800">
                  <a:solidFill>
                    <a:schemeClr val="tx2"/>
                  </a:solidFill>
                  <a:latin typeface="Arial Black" pitchFamily="34" charset="0"/>
                  <a:ea typeface="SimSun" pitchFamily="2" charset="-122"/>
                </a:rPr>
                <a:t>灾灭</a:t>
              </a:r>
              <a:endParaRPr lang="en-US" altLang="en-US" sz="2800">
                <a:solidFill>
                  <a:schemeClr val="tx2"/>
                </a:solidFill>
                <a:latin typeface="Arial Black" pitchFamily="34" charset="0"/>
              </a:endParaRPr>
            </a:p>
          </p:txBody>
        </p:sp>
        <p:sp>
          <p:nvSpPr>
            <p:cNvPr id="40992" name="Rectangle 58"/>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0993" name="Rectangle 59"/>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000" b="1">
                  <a:solidFill>
                    <a:schemeClr val="tx2"/>
                  </a:solidFill>
                  <a:latin typeface="Arial Narrow" pitchFamily="34" charset="0"/>
                  <a:ea typeface="SimSun" pitchFamily="2" charset="-122"/>
                </a:rPr>
                <a:t>附注</a:t>
              </a:r>
              <a:endParaRPr lang="en-US" altLang="en-US" sz="2000" b="1">
                <a:solidFill>
                  <a:schemeClr val="tx2"/>
                </a:solidFill>
                <a:latin typeface="Arial Narrow" pitchFamily="34" charset="0"/>
              </a:endParaRPr>
            </a:p>
          </p:txBody>
        </p:sp>
        <p:sp>
          <p:nvSpPr>
            <p:cNvPr id="40994" name="Rectangle 60"/>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0995" name="Rectangle 61"/>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2400" b="1">
                <a:solidFill>
                  <a:schemeClr val="tx2"/>
                </a:solidFill>
                <a:latin typeface="Arial Black" pitchFamily="34" charset="0"/>
              </a:endParaRPr>
            </a:p>
          </p:txBody>
        </p:sp>
        <p:sp>
          <p:nvSpPr>
            <p:cNvPr id="40996" name="Rectangle 62"/>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97695" name="Rectangle 63"/>
          <p:cNvSpPr>
            <a:spLocks noGrp="1" noChangeArrowheads="1"/>
          </p:cNvSpPr>
          <p:nvPr>
            <p:ph type="title"/>
          </p:nvPr>
        </p:nvSpPr>
        <p:spPr>
          <a:xfrm>
            <a:off x="228600" y="0"/>
            <a:ext cx="7772400" cy="762000"/>
          </a:xfrm>
          <a:solidFill>
            <a:schemeClr val="tx2"/>
          </a:solidFill>
        </p:spPr>
        <p:txBody>
          <a:bodyPr/>
          <a:lstStyle/>
          <a:p>
            <a:pPr algn="ctr">
              <a:defRPr/>
            </a:pPr>
            <a:r>
              <a:rPr lang="zh-CN" altLang="en-US" sz="2800" i="0" dirty="0">
                <a:solidFill>
                  <a:srgbClr val="000000"/>
                </a:solidFill>
                <a:effectLst>
                  <a:outerShdw blurRad="38100" dist="38100" dir="2700000" algn="tl">
                    <a:srgbClr val="C0C0C0"/>
                  </a:outerShdw>
                </a:effectLst>
                <a:latin typeface="Arial Black" pitchFamily="34" charset="0"/>
                <a:ea typeface="SimSun" pitchFamily="2" charset="-122"/>
              </a:rPr>
              <a:t>灾灭与埃及神灵</a:t>
            </a:r>
            <a:endParaRPr lang="en-US" altLang="zh-CN" sz="2800" i="0" dirty="0">
              <a:solidFill>
                <a:srgbClr val="000000"/>
              </a:solidFill>
              <a:effectLst>
                <a:outerShdw blurRad="38100" dist="38100" dir="2700000" algn="tl">
                  <a:srgbClr val="C0C0C0"/>
                </a:outerShdw>
              </a:effectLst>
              <a:latin typeface="Arial Black" pitchFamily="34" charset="0"/>
              <a:ea typeface="SimSun" pitchFamily="2" charset="-122"/>
            </a:endParaRPr>
          </a:p>
        </p:txBody>
      </p:sp>
      <p:sp>
        <p:nvSpPr>
          <p:cNvPr id="40965" name="Text Box 64"/>
          <p:cNvSpPr txBox="1">
            <a:spLocks noChangeArrowheads="1"/>
          </p:cNvSpPr>
          <p:nvPr/>
        </p:nvSpPr>
        <p:spPr bwMode="auto">
          <a:xfrm>
            <a:off x="-92075" y="7286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97697" name="Text Box 65"/>
          <p:cNvSpPr txBox="1">
            <a:spLocks noChangeArrowheads="1"/>
          </p:cNvSpPr>
          <p:nvPr/>
        </p:nvSpPr>
        <p:spPr bwMode="auto">
          <a:xfrm>
            <a:off x="287338" y="779463"/>
            <a:ext cx="7485062" cy="304800"/>
          </a:xfrm>
          <a:prstGeom prst="rect">
            <a:avLst/>
          </a:prstGeom>
          <a:noFill/>
          <a:ln w="9525">
            <a:noFill/>
            <a:miter lim="800000"/>
            <a:headEnd/>
            <a:tailEnd/>
          </a:ln>
          <a:effectLst/>
        </p:spPr>
        <p:txBody>
          <a:bodyPr wrap="none">
            <a:spAutoFit/>
          </a:bodyPr>
          <a:lstStyle/>
          <a:p>
            <a:pPr>
              <a:defRPr/>
            </a:pPr>
            <a:r>
              <a:rPr lang="en-US" altLang="zh-CN" sz="1400">
                <a:solidFill>
                  <a:schemeClr val="bg1"/>
                </a:solidFill>
                <a:effectLst>
                  <a:outerShdw blurRad="38100" dist="38100" dir="2700000" algn="tl">
                    <a:srgbClr val="000000"/>
                  </a:outerShdw>
                </a:effectLst>
                <a:latin typeface="Arial Black" pitchFamily="34" charset="0"/>
                <a:ea typeface="SimSun" pitchFamily="2" charset="-122"/>
              </a:rPr>
              <a:t>John H. Walton, </a:t>
            </a:r>
            <a:r>
              <a:rPr lang="en-US" altLang="zh-CN" sz="1400" i="1">
                <a:solidFill>
                  <a:schemeClr val="bg1"/>
                </a:solidFill>
                <a:effectLst>
                  <a:outerShdw blurRad="38100" dist="38100" dir="2700000" algn="tl">
                    <a:srgbClr val="000000"/>
                  </a:outerShdw>
                </a:effectLst>
                <a:latin typeface="Arial Black" pitchFamily="34" charset="0"/>
                <a:ea typeface="SimSun" pitchFamily="2" charset="-122"/>
              </a:rPr>
              <a:t>Chronological and Background Charts of the OT</a:t>
            </a:r>
            <a:r>
              <a:rPr lang="en-US" altLang="zh-CN" sz="1400">
                <a:solidFill>
                  <a:schemeClr val="bg1"/>
                </a:solidFill>
                <a:effectLst>
                  <a:outerShdw blurRad="38100" dist="38100" dir="2700000" algn="tl">
                    <a:srgbClr val="000000"/>
                  </a:outerShdw>
                </a:effectLst>
                <a:latin typeface="Arial Black" pitchFamily="34" charset="0"/>
                <a:ea typeface="SimSun" pitchFamily="2" charset="-122"/>
              </a:rPr>
              <a:t>, 2d ed., 85</a:t>
            </a:r>
            <a:endParaRPr lang="en-US" sz="1400">
              <a:solidFill>
                <a:schemeClr val="bg1"/>
              </a:solidFill>
              <a:effectLst>
                <a:outerShdw blurRad="38100" dist="38100" dir="2700000" algn="tl">
                  <a:srgbClr val="000000"/>
                </a:outerShdw>
              </a:effectLst>
              <a:latin typeface="Arial Black" pitchFamily="34" charset="0"/>
              <a:ea typeface="SimSun" pitchFamily="2" charset="-122"/>
            </a:endParaRPr>
          </a:p>
        </p:txBody>
      </p:sp>
      <p:sp>
        <p:nvSpPr>
          <p:cNvPr id="40967" name="Rectangle 65"/>
          <p:cNvSpPr>
            <a:spLocks noChangeArrowheads="1"/>
          </p:cNvSpPr>
          <p:nvPr/>
        </p:nvSpPr>
        <p:spPr bwMode="auto">
          <a:xfrm>
            <a:off x="5105400" y="1371600"/>
            <a:ext cx="2276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b="1">
                <a:solidFill>
                  <a:schemeClr val="tx2"/>
                </a:solidFill>
                <a:latin typeface="Arial Black" pitchFamily="34" charset="0"/>
                <a:ea typeface="SimSun" pitchFamily="2" charset="-122"/>
              </a:rPr>
              <a:t>可能被针对的埃及神</a:t>
            </a:r>
            <a:endParaRPr lang="en-US" altLang="en-US" b="1">
              <a:solidFill>
                <a:schemeClr val="tx2"/>
              </a:solidFill>
              <a:latin typeface="Arial Black"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descr="Brow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pic>
        <p:nvPicPr>
          <p:cNvPr id="41987" name="Picture 3" descr="OMSSO085"/>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91440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Line 5"/>
          <p:cNvSpPr>
            <a:spLocks noChangeShapeType="1"/>
          </p:cNvSpPr>
          <p:nvPr/>
        </p:nvSpPr>
        <p:spPr bwMode="auto">
          <a:xfrm>
            <a:off x="285750" y="2355850"/>
            <a:ext cx="8629650" cy="63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p>
        </p:txBody>
      </p:sp>
      <p:sp>
        <p:nvSpPr>
          <p:cNvPr id="191494" name="Line 6"/>
          <p:cNvSpPr>
            <a:spLocks noChangeShapeType="1"/>
          </p:cNvSpPr>
          <p:nvPr/>
        </p:nvSpPr>
        <p:spPr bwMode="auto">
          <a:xfrm>
            <a:off x="7010400" y="1828800"/>
            <a:ext cx="0" cy="46482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p>
        </p:txBody>
      </p:sp>
      <p:sp>
        <p:nvSpPr>
          <p:cNvPr id="191495" name="Line 7"/>
          <p:cNvSpPr>
            <a:spLocks noChangeShapeType="1"/>
          </p:cNvSpPr>
          <p:nvPr/>
        </p:nvSpPr>
        <p:spPr bwMode="auto">
          <a:xfrm>
            <a:off x="304800" y="3632200"/>
            <a:ext cx="8629650" cy="63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p>
        </p:txBody>
      </p:sp>
      <p:sp>
        <p:nvSpPr>
          <p:cNvPr id="191496" name="Line 8"/>
          <p:cNvSpPr>
            <a:spLocks noChangeShapeType="1"/>
          </p:cNvSpPr>
          <p:nvPr/>
        </p:nvSpPr>
        <p:spPr bwMode="auto">
          <a:xfrm flipV="1">
            <a:off x="317500" y="4933950"/>
            <a:ext cx="8616950" cy="635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p>
        </p:txBody>
      </p:sp>
      <p:sp>
        <p:nvSpPr>
          <p:cNvPr id="191497" name="Text Box 9"/>
          <p:cNvSpPr txBox="1">
            <a:spLocks noChangeArrowheads="1"/>
          </p:cNvSpPr>
          <p:nvPr/>
        </p:nvSpPr>
        <p:spPr bwMode="auto">
          <a:xfrm>
            <a:off x="7086600" y="1828800"/>
            <a:ext cx="1828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地点</a:t>
            </a:r>
            <a:endParaRPr lang="en-US" sz="3200" b="1">
              <a:solidFill>
                <a:schemeClr val="bg1"/>
              </a:solidFill>
              <a:latin typeface="Times New Roman" pitchFamily="18" charset="0"/>
            </a:endParaRPr>
          </a:p>
        </p:txBody>
      </p:sp>
      <p:sp>
        <p:nvSpPr>
          <p:cNvPr id="191498" name="Text Box 10"/>
          <p:cNvSpPr txBox="1">
            <a:spLocks noChangeArrowheads="1"/>
          </p:cNvSpPr>
          <p:nvPr/>
        </p:nvSpPr>
        <p:spPr bwMode="auto">
          <a:xfrm>
            <a:off x="7239000" y="2514600"/>
            <a:ext cx="1828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埃及</a:t>
            </a:r>
            <a:endParaRPr lang="en-US" sz="3200" b="1">
              <a:solidFill>
                <a:schemeClr val="bg1"/>
              </a:solidFill>
              <a:latin typeface="Times New Roman" pitchFamily="18" charset="0"/>
            </a:endParaRPr>
          </a:p>
        </p:txBody>
      </p:sp>
      <p:sp>
        <p:nvSpPr>
          <p:cNvPr id="191499" name="Text Box 11"/>
          <p:cNvSpPr txBox="1">
            <a:spLocks noChangeArrowheads="1"/>
          </p:cNvSpPr>
          <p:nvPr/>
        </p:nvSpPr>
        <p:spPr bwMode="auto">
          <a:xfrm>
            <a:off x="7239000" y="3733800"/>
            <a:ext cx="1828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米甸</a:t>
            </a:r>
            <a:endParaRPr lang="en-US" sz="3200" b="1">
              <a:solidFill>
                <a:schemeClr val="bg1"/>
              </a:solidFill>
              <a:latin typeface="Times New Roman" pitchFamily="18" charset="0"/>
            </a:endParaRPr>
          </a:p>
        </p:txBody>
      </p:sp>
      <p:sp>
        <p:nvSpPr>
          <p:cNvPr id="191500" name="Text Box 12"/>
          <p:cNvSpPr txBox="1">
            <a:spLocks noChangeArrowheads="1"/>
          </p:cNvSpPr>
          <p:nvPr/>
        </p:nvSpPr>
        <p:spPr bwMode="auto">
          <a:xfrm>
            <a:off x="7086600" y="5037138"/>
            <a:ext cx="2133600" cy="107791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米甸</a:t>
            </a:r>
            <a:r>
              <a:rPr lang="en-US" sz="3200" b="1">
                <a:solidFill>
                  <a:schemeClr val="bg1"/>
                </a:solidFill>
                <a:latin typeface="Times New Roman" pitchFamily="18" charset="0"/>
              </a:rPr>
              <a:t>  </a:t>
            </a:r>
            <a:r>
              <a:rPr lang="zh-CN" altLang="en-US" sz="3200" b="1">
                <a:solidFill>
                  <a:schemeClr val="bg1"/>
                </a:solidFill>
                <a:latin typeface="Times New Roman" pitchFamily="18" charset="0"/>
                <a:ea typeface="SimSun" pitchFamily="2" charset="-122"/>
              </a:rPr>
              <a:t>埃及</a:t>
            </a:r>
            <a:r>
              <a:rPr lang="en-US" sz="3200" b="1">
                <a:solidFill>
                  <a:schemeClr val="bg1"/>
                </a:solidFill>
                <a:latin typeface="Times New Roman" pitchFamily="18" charset="0"/>
              </a:rPr>
              <a:t> </a:t>
            </a:r>
            <a:r>
              <a:rPr lang="zh-CN" altLang="en-US" sz="3200" b="1">
                <a:solidFill>
                  <a:schemeClr val="bg1"/>
                </a:solidFill>
                <a:latin typeface="Times New Roman" pitchFamily="18" charset="0"/>
                <a:ea typeface="SimSun" pitchFamily="2" charset="-122"/>
              </a:rPr>
              <a:t>旷野</a:t>
            </a:r>
            <a:endParaRPr lang="en-US" sz="3200" b="1">
              <a:solidFill>
                <a:schemeClr val="bg1"/>
              </a:solidFill>
              <a:latin typeface="Times New Roman" pitchFamily="18" charset="0"/>
            </a:endParaRPr>
          </a:p>
        </p:txBody>
      </p:sp>
      <p:sp>
        <p:nvSpPr>
          <p:cNvPr id="191501" name="Text Box 13"/>
          <p:cNvSpPr txBox="1">
            <a:spLocks noChangeArrowheads="1"/>
          </p:cNvSpPr>
          <p:nvPr/>
        </p:nvSpPr>
        <p:spPr bwMode="auto">
          <a:xfrm>
            <a:off x="4991100" y="1828800"/>
            <a:ext cx="1828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年份</a:t>
            </a:r>
            <a:endParaRPr lang="en-US" sz="3200" b="1">
              <a:solidFill>
                <a:schemeClr val="bg1"/>
              </a:solidFill>
              <a:latin typeface="Times New Roman" pitchFamily="18" charset="0"/>
            </a:endParaRPr>
          </a:p>
        </p:txBody>
      </p:sp>
      <p:sp>
        <p:nvSpPr>
          <p:cNvPr id="191502" name="Text Box 14"/>
          <p:cNvSpPr txBox="1">
            <a:spLocks noChangeArrowheads="1"/>
          </p:cNvSpPr>
          <p:nvPr/>
        </p:nvSpPr>
        <p:spPr bwMode="auto">
          <a:xfrm>
            <a:off x="4876800" y="2514600"/>
            <a:ext cx="2057400"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b="1">
                <a:solidFill>
                  <a:schemeClr val="bg1"/>
                </a:solidFill>
                <a:latin typeface="Times New Roman" pitchFamily="18" charset="0"/>
                <a:cs typeface="Times New Roman" pitchFamily="18" charset="0"/>
              </a:rPr>
              <a:t>1525-1485 B.C.</a:t>
            </a:r>
          </a:p>
        </p:txBody>
      </p:sp>
      <p:sp>
        <p:nvSpPr>
          <p:cNvPr id="191503" name="Text Box 15"/>
          <p:cNvSpPr txBox="1">
            <a:spLocks noChangeArrowheads="1"/>
          </p:cNvSpPr>
          <p:nvPr/>
        </p:nvSpPr>
        <p:spPr bwMode="auto">
          <a:xfrm>
            <a:off x="4800600" y="3733800"/>
            <a:ext cx="2209800"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b="1">
                <a:solidFill>
                  <a:schemeClr val="bg1"/>
                </a:solidFill>
                <a:latin typeface="Times New Roman" pitchFamily="18" charset="0"/>
                <a:cs typeface="Times New Roman" pitchFamily="18" charset="0"/>
              </a:rPr>
              <a:t>1485-1445 B.C.</a:t>
            </a:r>
          </a:p>
        </p:txBody>
      </p:sp>
      <p:sp>
        <p:nvSpPr>
          <p:cNvPr id="191504" name="Text Box 16"/>
          <p:cNvSpPr txBox="1">
            <a:spLocks noChangeArrowheads="1"/>
          </p:cNvSpPr>
          <p:nvPr/>
        </p:nvSpPr>
        <p:spPr bwMode="auto">
          <a:xfrm>
            <a:off x="4876800" y="5037138"/>
            <a:ext cx="2057400"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3200" b="1">
                <a:solidFill>
                  <a:schemeClr val="bg1"/>
                </a:solidFill>
                <a:latin typeface="Times New Roman" pitchFamily="18" charset="0"/>
                <a:cs typeface="Times New Roman" pitchFamily="18" charset="0"/>
              </a:rPr>
              <a:t>1445-1405 B.C.</a:t>
            </a:r>
          </a:p>
        </p:txBody>
      </p:sp>
      <p:sp>
        <p:nvSpPr>
          <p:cNvPr id="191505" name="Text Box 17"/>
          <p:cNvSpPr txBox="1">
            <a:spLocks noChangeArrowheads="1"/>
          </p:cNvSpPr>
          <p:nvPr/>
        </p:nvSpPr>
        <p:spPr bwMode="auto">
          <a:xfrm>
            <a:off x="2362200" y="1828800"/>
            <a:ext cx="21336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附注</a:t>
            </a:r>
            <a:endParaRPr lang="en-US" sz="3200" b="1">
              <a:solidFill>
                <a:schemeClr val="bg1"/>
              </a:solidFill>
              <a:latin typeface="Times New Roman" pitchFamily="18" charset="0"/>
            </a:endParaRPr>
          </a:p>
        </p:txBody>
      </p:sp>
      <p:sp>
        <p:nvSpPr>
          <p:cNvPr id="191506" name="Text Box 18"/>
          <p:cNvSpPr txBox="1">
            <a:spLocks noChangeArrowheads="1"/>
          </p:cNvSpPr>
          <p:nvPr/>
        </p:nvSpPr>
        <p:spPr bwMode="auto">
          <a:xfrm>
            <a:off x="2209800" y="2514600"/>
            <a:ext cx="2286000" cy="1077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出埃及记</a:t>
            </a:r>
            <a:r>
              <a:rPr lang="en-US" sz="3200" b="1">
                <a:solidFill>
                  <a:schemeClr val="bg1"/>
                </a:solidFill>
                <a:latin typeface="Times New Roman" pitchFamily="18" charset="0"/>
              </a:rPr>
              <a:t>2:1-10</a:t>
            </a:r>
          </a:p>
        </p:txBody>
      </p:sp>
      <p:sp>
        <p:nvSpPr>
          <p:cNvPr id="191507" name="Text Box 19"/>
          <p:cNvSpPr txBox="1">
            <a:spLocks noChangeArrowheads="1"/>
          </p:cNvSpPr>
          <p:nvPr/>
        </p:nvSpPr>
        <p:spPr bwMode="auto">
          <a:xfrm>
            <a:off x="2362200" y="3733800"/>
            <a:ext cx="21336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出</a:t>
            </a:r>
            <a:r>
              <a:rPr lang="en-US" sz="3200" b="1">
                <a:solidFill>
                  <a:schemeClr val="bg1"/>
                </a:solidFill>
                <a:latin typeface="Times New Roman" pitchFamily="18" charset="0"/>
              </a:rPr>
              <a:t>2:11-25</a:t>
            </a:r>
          </a:p>
        </p:txBody>
      </p:sp>
      <p:sp>
        <p:nvSpPr>
          <p:cNvPr id="191508" name="Text Box 20"/>
          <p:cNvSpPr txBox="1">
            <a:spLocks noChangeArrowheads="1"/>
          </p:cNvSpPr>
          <p:nvPr/>
        </p:nvSpPr>
        <p:spPr bwMode="auto">
          <a:xfrm>
            <a:off x="2209800" y="5037138"/>
            <a:ext cx="2286000"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出</a:t>
            </a:r>
            <a:r>
              <a:rPr lang="en-US" sz="3200" b="1">
                <a:solidFill>
                  <a:schemeClr val="bg1"/>
                </a:solidFill>
                <a:latin typeface="Times New Roman" pitchFamily="18" charset="0"/>
              </a:rPr>
              <a:t>3:1-     </a:t>
            </a:r>
            <a:r>
              <a:rPr lang="zh-CN" altLang="en-US" sz="3200" b="1">
                <a:solidFill>
                  <a:schemeClr val="bg1"/>
                </a:solidFill>
                <a:latin typeface="Times New Roman" pitchFamily="18" charset="0"/>
                <a:ea typeface="SimSun" pitchFamily="2" charset="-122"/>
              </a:rPr>
              <a:t>申命记</a:t>
            </a:r>
            <a:r>
              <a:rPr lang="en-US" sz="3200" b="1">
                <a:solidFill>
                  <a:schemeClr val="bg1"/>
                </a:solidFill>
                <a:latin typeface="Times New Roman" pitchFamily="18" charset="0"/>
              </a:rPr>
              <a:t> 34:8</a:t>
            </a:r>
          </a:p>
        </p:txBody>
      </p:sp>
      <p:sp>
        <p:nvSpPr>
          <p:cNvPr id="191509" name="Text Box 21"/>
          <p:cNvSpPr txBox="1">
            <a:spLocks noChangeArrowheads="1"/>
          </p:cNvSpPr>
          <p:nvPr/>
        </p:nvSpPr>
        <p:spPr bwMode="auto">
          <a:xfrm>
            <a:off x="152400" y="1828800"/>
            <a:ext cx="18288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zh-CN" altLang="en-US" sz="3200" b="1">
                <a:solidFill>
                  <a:schemeClr val="bg1"/>
                </a:solidFill>
                <a:latin typeface="Times New Roman" pitchFamily="18" charset="0"/>
                <a:ea typeface="SimSun" pitchFamily="2" charset="-122"/>
              </a:rPr>
              <a:t>时代</a:t>
            </a:r>
            <a:endParaRPr lang="en-US" sz="3200" b="1">
              <a:solidFill>
                <a:schemeClr val="bg1"/>
              </a:solidFill>
              <a:latin typeface="Times New Roman" pitchFamily="18" charset="0"/>
            </a:endParaRPr>
          </a:p>
        </p:txBody>
      </p:sp>
      <p:sp>
        <p:nvSpPr>
          <p:cNvPr id="191510" name="Text Box 22"/>
          <p:cNvSpPr txBox="1">
            <a:spLocks noChangeArrowheads="1"/>
          </p:cNvSpPr>
          <p:nvPr/>
        </p:nvSpPr>
        <p:spPr bwMode="auto">
          <a:xfrm>
            <a:off x="0" y="2514600"/>
            <a:ext cx="2057400" cy="1077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3200" b="1">
                <a:solidFill>
                  <a:schemeClr val="bg1"/>
                </a:solidFill>
                <a:latin typeface="Times New Roman" pitchFamily="18" charset="0"/>
              </a:rPr>
              <a:t>40 </a:t>
            </a:r>
            <a:r>
              <a:rPr lang="zh-CN" altLang="en-US" sz="3200" b="1">
                <a:solidFill>
                  <a:schemeClr val="bg1"/>
                </a:solidFill>
                <a:latin typeface="Times New Roman" pitchFamily="18" charset="0"/>
                <a:ea typeface="SimSun" pitchFamily="2" charset="-122"/>
              </a:rPr>
              <a:t>年</a:t>
            </a:r>
            <a:r>
              <a:rPr lang="en-US" sz="3200" b="1">
                <a:solidFill>
                  <a:schemeClr val="bg1"/>
                </a:solidFill>
                <a:latin typeface="Times New Roman" pitchFamily="18" charset="0"/>
              </a:rPr>
              <a:t>      </a:t>
            </a:r>
            <a:r>
              <a:rPr lang="zh-CN" altLang="en-US" sz="3200" b="1">
                <a:solidFill>
                  <a:schemeClr val="bg1"/>
                </a:solidFill>
                <a:latin typeface="Times New Roman" pitchFamily="18" charset="0"/>
                <a:ea typeface="SimSun" pitchFamily="2" charset="-122"/>
              </a:rPr>
              <a:t>王子</a:t>
            </a:r>
            <a:endParaRPr lang="en-US" sz="3200" b="1">
              <a:solidFill>
                <a:schemeClr val="bg1"/>
              </a:solidFill>
              <a:latin typeface="Times New Roman" pitchFamily="18" charset="0"/>
            </a:endParaRPr>
          </a:p>
        </p:txBody>
      </p:sp>
      <p:sp>
        <p:nvSpPr>
          <p:cNvPr id="191511" name="Text Box 23"/>
          <p:cNvSpPr txBox="1">
            <a:spLocks noChangeArrowheads="1"/>
          </p:cNvSpPr>
          <p:nvPr/>
        </p:nvSpPr>
        <p:spPr bwMode="auto">
          <a:xfrm>
            <a:off x="190500" y="3733800"/>
            <a:ext cx="1981200" cy="10779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3200" b="1">
                <a:solidFill>
                  <a:schemeClr val="bg1"/>
                </a:solidFill>
                <a:latin typeface="Times New Roman" pitchFamily="18" charset="0"/>
              </a:rPr>
              <a:t>40 </a:t>
            </a:r>
            <a:r>
              <a:rPr lang="zh-CN" altLang="en-US" sz="3200" b="1">
                <a:solidFill>
                  <a:schemeClr val="bg1"/>
                </a:solidFill>
                <a:latin typeface="Times New Roman" pitchFamily="18" charset="0"/>
                <a:ea typeface="SimSun" pitchFamily="2" charset="-122"/>
              </a:rPr>
              <a:t>年</a:t>
            </a:r>
            <a:r>
              <a:rPr lang="en-US" sz="3200" b="1">
                <a:solidFill>
                  <a:schemeClr val="bg1"/>
                </a:solidFill>
                <a:latin typeface="Times New Roman" pitchFamily="18" charset="0"/>
              </a:rPr>
              <a:t>     </a:t>
            </a:r>
            <a:r>
              <a:rPr lang="zh-CN" altLang="en-US" sz="3200" b="1">
                <a:solidFill>
                  <a:schemeClr val="bg1"/>
                </a:solidFill>
                <a:latin typeface="Times New Roman" pitchFamily="18" charset="0"/>
                <a:ea typeface="SimSun" pitchFamily="2" charset="-122"/>
              </a:rPr>
              <a:t>牧人   </a:t>
            </a:r>
            <a:endParaRPr lang="en-US" sz="3200" b="1">
              <a:solidFill>
                <a:schemeClr val="bg1"/>
              </a:solidFill>
              <a:latin typeface="Times New Roman" pitchFamily="18" charset="0"/>
            </a:endParaRPr>
          </a:p>
        </p:txBody>
      </p:sp>
      <p:sp>
        <p:nvSpPr>
          <p:cNvPr id="191512" name="Text Box 24"/>
          <p:cNvSpPr txBox="1">
            <a:spLocks noChangeArrowheads="1"/>
          </p:cNvSpPr>
          <p:nvPr/>
        </p:nvSpPr>
        <p:spPr bwMode="auto">
          <a:xfrm>
            <a:off x="266700" y="5037138"/>
            <a:ext cx="18288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3200" b="1" dirty="0">
                <a:solidFill>
                  <a:schemeClr val="bg1"/>
                </a:solidFill>
                <a:latin typeface="Times New Roman" pitchFamily="18" charset="0"/>
              </a:rPr>
              <a:t>40 </a:t>
            </a:r>
            <a:r>
              <a:rPr lang="zh-CN" altLang="en-US" sz="3200" b="1" dirty="0">
                <a:solidFill>
                  <a:schemeClr val="bg1"/>
                </a:solidFill>
                <a:latin typeface="Times New Roman" pitchFamily="18" charset="0"/>
                <a:ea typeface="SimSun" pitchFamily="2" charset="-122"/>
              </a:rPr>
              <a:t>年</a:t>
            </a:r>
            <a:r>
              <a:rPr lang="en-US" sz="3200" b="1" dirty="0">
                <a:solidFill>
                  <a:schemeClr val="bg1"/>
                </a:solidFill>
                <a:latin typeface="Times New Roman" pitchFamily="18" charset="0"/>
              </a:rPr>
              <a:t>    </a:t>
            </a:r>
            <a:r>
              <a:rPr lang="zh-CN" altLang="en-US" sz="3200" b="1" dirty="0">
                <a:solidFill>
                  <a:schemeClr val="bg1"/>
                </a:solidFill>
                <a:latin typeface="Times New Roman" pitchFamily="18" charset="0"/>
                <a:ea typeface="SimSun" pitchFamily="2" charset="-122"/>
              </a:rPr>
              <a:t>领袖  </a:t>
            </a:r>
            <a:endParaRPr lang="en-US" sz="3200" b="1" dirty="0">
              <a:solidFill>
                <a:schemeClr val="bg1"/>
              </a:solidFill>
              <a:latin typeface="Times New Roman" pitchFamily="18" charset="0"/>
            </a:endParaRPr>
          </a:p>
        </p:txBody>
      </p:sp>
      <p:sp>
        <p:nvSpPr>
          <p:cNvPr id="191513" name="Line 25"/>
          <p:cNvSpPr>
            <a:spLocks noChangeShapeType="1"/>
          </p:cNvSpPr>
          <p:nvPr/>
        </p:nvSpPr>
        <p:spPr bwMode="auto">
          <a:xfrm>
            <a:off x="4495800" y="1828800"/>
            <a:ext cx="0" cy="46482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p>
        </p:txBody>
      </p:sp>
      <p:sp>
        <p:nvSpPr>
          <p:cNvPr id="191514" name="Line 26"/>
          <p:cNvSpPr>
            <a:spLocks noChangeShapeType="1"/>
          </p:cNvSpPr>
          <p:nvPr/>
        </p:nvSpPr>
        <p:spPr bwMode="auto">
          <a:xfrm>
            <a:off x="2133600" y="1828800"/>
            <a:ext cx="0" cy="4648200"/>
          </a:xfrm>
          <a:prstGeom prst="line">
            <a:avLst/>
          </a:prstGeom>
          <a:noFill/>
          <a:ln w="57150">
            <a:solidFill>
              <a:schemeClr val="bg1"/>
            </a:solidFill>
            <a:round/>
            <a:headEnd/>
            <a:tailEnd/>
          </a:ln>
          <a:effectLst>
            <a:outerShdw dist="35921" dir="2700000" algn="ctr" rotWithShape="0">
              <a:schemeClr val="tx1"/>
            </a:outerShdw>
          </a:effectLst>
        </p:spPr>
        <p:txBody>
          <a:bodyPr/>
          <a:lstStyle/>
          <a:p>
            <a:pPr>
              <a:defRPr/>
            </a:pPr>
            <a:endParaRPr lang="en-US"/>
          </a:p>
        </p:txBody>
      </p:sp>
      <p:sp>
        <p:nvSpPr>
          <p:cNvPr id="191515" name="Rectangle 27"/>
          <p:cNvSpPr>
            <a:spLocks noGrp="1" noChangeArrowheads="1"/>
          </p:cNvSpPr>
          <p:nvPr>
            <p:ph type="title" idx="4294967295"/>
          </p:nvPr>
        </p:nvSpPr>
        <p:spPr/>
        <p:txBody>
          <a:bodyPr/>
          <a:lstStyle/>
          <a:p>
            <a:pPr algn="ctr">
              <a:defRPr/>
            </a:pPr>
            <a:r>
              <a:rPr lang="zh-CN" altLang="en-US">
                <a:ea typeface="SimSun" pitchFamily="2" charset="-122"/>
              </a:rPr>
              <a:t>摩西简介</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1510"/>
                                        </p:tgtEl>
                                        <p:attrNameLst>
                                          <p:attrName>style.visibility</p:attrName>
                                        </p:attrNameLst>
                                      </p:cBhvr>
                                      <p:to>
                                        <p:strVal val="visible"/>
                                      </p:to>
                                    </p:set>
                                    <p:animEffect transition="in" filter="dissolve">
                                      <p:cBhvr>
                                        <p:cTn id="7" dur="500"/>
                                        <p:tgtEl>
                                          <p:spTgt spid="191510"/>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191506"/>
                                        </p:tgtEl>
                                        <p:attrNameLst>
                                          <p:attrName>style.visibility</p:attrName>
                                        </p:attrNameLst>
                                      </p:cBhvr>
                                      <p:to>
                                        <p:strVal val="visible"/>
                                      </p:to>
                                    </p:set>
                                    <p:animEffect transition="in" filter="dissolve">
                                      <p:cBhvr>
                                        <p:cTn id="11" dur="500"/>
                                        <p:tgtEl>
                                          <p:spTgt spid="191506"/>
                                        </p:tgtEl>
                                      </p:cBhvr>
                                    </p:animEffect>
                                  </p:childTnLst>
                                </p:cTn>
                              </p:par>
                            </p:childTnLst>
                          </p:cTn>
                        </p:par>
                        <p:par>
                          <p:cTn id="12" fill="hold" nodeType="afterGroup">
                            <p:stCondLst>
                              <p:cond delay="2000"/>
                            </p:stCondLst>
                            <p:childTnLst>
                              <p:par>
                                <p:cTn id="13" presetID="9" presetClass="entr" presetSubtype="0" fill="hold" grpId="0" nodeType="afterEffect">
                                  <p:stCondLst>
                                    <p:cond delay="1000"/>
                                  </p:stCondLst>
                                  <p:childTnLst>
                                    <p:set>
                                      <p:cBhvr>
                                        <p:cTn id="14" dur="1" fill="hold">
                                          <p:stCondLst>
                                            <p:cond delay="0"/>
                                          </p:stCondLst>
                                        </p:cTn>
                                        <p:tgtEl>
                                          <p:spTgt spid="191502"/>
                                        </p:tgtEl>
                                        <p:attrNameLst>
                                          <p:attrName>style.visibility</p:attrName>
                                        </p:attrNameLst>
                                      </p:cBhvr>
                                      <p:to>
                                        <p:strVal val="visible"/>
                                      </p:to>
                                    </p:set>
                                    <p:animEffect transition="in" filter="dissolve">
                                      <p:cBhvr>
                                        <p:cTn id="15" dur="500"/>
                                        <p:tgtEl>
                                          <p:spTgt spid="191502"/>
                                        </p:tgtEl>
                                      </p:cBhvr>
                                    </p:animEffect>
                                  </p:childTnLst>
                                </p:cTn>
                              </p:par>
                            </p:childTnLst>
                          </p:cTn>
                        </p:par>
                        <p:par>
                          <p:cTn id="16" fill="hold" nodeType="afterGroup">
                            <p:stCondLst>
                              <p:cond delay="3500"/>
                            </p:stCondLst>
                            <p:childTnLst>
                              <p:par>
                                <p:cTn id="17" presetID="9" presetClass="entr" presetSubtype="0" fill="hold" grpId="0" nodeType="afterEffect">
                                  <p:stCondLst>
                                    <p:cond delay="1000"/>
                                  </p:stCondLst>
                                  <p:childTnLst>
                                    <p:set>
                                      <p:cBhvr>
                                        <p:cTn id="18" dur="1" fill="hold">
                                          <p:stCondLst>
                                            <p:cond delay="0"/>
                                          </p:stCondLst>
                                        </p:cTn>
                                        <p:tgtEl>
                                          <p:spTgt spid="191498"/>
                                        </p:tgtEl>
                                        <p:attrNameLst>
                                          <p:attrName>style.visibility</p:attrName>
                                        </p:attrNameLst>
                                      </p:cBhvr>
                                      <p:to>
                                        <p:strVal val="visible"/>
                                      </p:to>
                                    </p:set>
                                    <p:animEffect transition="in" filter="dissolve">
                                      <p:cBhvr>
                                        <p:cTn id="19" dur="500"/>
                                        <p:tgtEl>
                                          <p:spTgt spid="19149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1511"/>
                                        </p:tgtEl>
                                        <p:attrNameLst>
                                          <p:attrName>style.visibility</p:attrName>
                                        </p:attrNameLst>
                                      </p:cBhvr>
                                      <p:to>
                                        <p:strVal val="visible"/>
                                      </p:to>
                                    </p:set>
                                    <p:animEffect transition="in" filter="dissolve">
                                      <p:cBhvr>
                                        <p:cTn id="24" dur="500"/>
                                        <p:tgtEl>
                                          <p:spTgt spid="191511"/>
                                        </p:tgtEl>
                                      </p:cBhvr>
                                    </p:animEffect>
                                  </p:childTnLst>
                                </p:cTn>
                              </p:par>
                            </p:childTnLst>
                          </p:cTn>
                        </p:par>
                        <p:par>
                          <p:cTn id="25" fill="hold" nodeType="afterGroup">
                            <p:stCondLst>
                              <p:cond delay="500"/>
                            </p:stCondLst>
                            <p:childTnLst>
                              <p:par>
                                <p:cTn id="26" presetID="9" presetClass="entr" presetSubtype="0" fill="hold" grpId="0" nodeType="afterEffect">
                                  <p:stCondLst>
                                    <p:cond delay="1000"/>
                                  </p:stCondLst>
                                  <p:childTnLst>
                                    <p:set>
                                      <p:cBhvr>
                                        <p:cTn id="27" dur="1" fill="hold">
                                          <p:stCondLst>
                                            <p:cond delay="0"/>
                                          </p:stCondLst>
                                        </p:cTn>
                                        <p:tgtEl>
                                          <p:spTgt spid="191507"/>
                                        </p:tgtEl>
                                        <p:attrNameLst>
                                          <p:attrName>style.visibility</p:attrName>
                                        </p:attrNameLst>
                                      </p:cBhvr>
                                      <p:to>
                                        <p:strVal val="visible"/>
                                      </p:to>
                                    </p:set>
                                    <p:animEffect transition="in" filter="dissolve">
                                      <p:cBhvr>
                                        <p:cTn id="28" dur="500"/>
                                        <p:tgtEl>
                                          <p:spTgt spid="191507"/>
                                        </p:tgtEl>
                                      </p:cBhvr>
                                    </p:animEffect>
                                  </p:childTnLst>
                                </p:cTn>
                              </p:par>
                            </p:childTnLst>
                          </p:cTn>
                        </p:par>
                        <p:par>
                          <p:cTn id="29" fill="hold" nodeType="afterGroup">
                            <p:stCondLst>
                              <p:cond delay="2000"/>
                            </p:stCondLst>
                            <p:childTnLst>
                              <p:par>
                                <p:cTn id="30" presetID="9" presetClass="entr" presetSubtype="0" fill="hold" grpId="0" nodeType="afterEffect">
                                  <p:stCondLst>
                                    <p:cond delay="1000"/>
                                  </p:stCondLst>
                                  <p:childTnLst>
                                    <p:set>
                                      <p:cBhvr>
                                        <p:cTn id="31" dur="1" fill="hold">
                                          <p:stCondLst>
                                            <p:cond delay="0"/>
                                          </p:stCondLst>
                                        </p:cTn>
                                        <p:tgtEl>
                                          <p:spTgt spid="191503"/>
                                        </p:tgtEl>
                                        <p:attrNameLst>
                                          <p:attrName>style.visibility</p:attrName>
                                        </p:attrNameLst>
                                      </p:cBhvr>
                                      <p:to>
                                        <p:strVal val="visible"/>
                                      </p:to>
                                    </p:set>
                                    <p:animEffect transition="in" filter="dissolve">
                                      <p:cBhvr>
                                        <p:cTn id="32" dur="500"/>
                                        <p:tgtEl>
                                          <p:spTgt spid="191503"/>
                                        </p:tgtEl>
                                      </p:cBhvr>
                                    </p:animEffect>
                                  </p:childTnLst>
                                </p:cTn>
                              </p:par>
                            </p:childTnLst>
                          </p:cTn>
                        </p:par>
                        <p:par>
                          <p:cTn id="33" fill="hold" nodeType="afterGroup">
                            <p:stCondLst>
                              <p:cond delay="3500"/>
                            </p:stCondLst>
                            <p:childTnLst>
                              <p:par>
                                <p:cTn id="34" presetID="9" presetClass="entr" presetSubtype="0" fill="hold" grpId="0" nodeType="afterEffect">
                                  <p:stCondLst>
                                    <p:cond delay="1000"/>
                                  </p:stCondLst>
                                  <p:childTnLst>
                                    <p:set>
                                      <p:cBhvr>
                                        <p:cTn id="35" dur="1" fill="hold">
                                          <p:stCondLst>
                                            <p:cond delay="0"/>
                                          </p:stCondLst>
                                        </p:cTn>
                                        <p:tgtEl>
                                          <p:spTgt spid="191499"/>
                                        </p:tgtEl>
                                        <p:attrNameLst>
                                          <p:attrName>style.visibility</p:attrName>
                                        </p:attrNameLst>
                                      </p:cBhvr>
                                      <p:to>
                                        <p:strVal val="visible"/>
                                      </p:to>
                                    </p:set>
                                    <p:animEffect transition="in" filter="dissolve">
                                      <p:cBhvr>
                                        <p:cTn id="36" dur="500"/>
                                        <p:tgtEl>
                                          <p:spTgt spid="19149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91512"/>
                                        </p:tgtEl>
                                        <p:attrNameLst>
                                          <p:attrName>style.visibility</p:attrName>
                                        </p:attrNameLst>
                                      </p:cBhvr>
                                      <p:to>
                                        <p:strVal val="visible"/>
                                      </p:to>
                                    </p:set>
                                    <p:animEffect transition="in" filter="dissolve">
                                      <p:cBhvr>
                                        <p:cTn id="41" dur="500"/>
                                        <p:tgtEl>
                                          <p:spTgt spid="191512"/>
                                        </p:tgtEl>
                                      </p:cBhvr>
                                    </p:animEffect>
                                  </p:childTnLst>
                                </p:cTn>
                              </p:par>
                            </p:childTnLst>
                          </p:cTn>
                        </p:par>
                        <p:par>
                          <p:cTn id="42" fill="hold" nodeType="afterGroup">
                            <p:stCondLst>
                              <p:cond delay="500"/>
                            </p:stCondLst>
                            <p:childTnLst>
                              <p:par>
                                <p:cTn id="43" presetID="9" presetClass="entr" presetSubtype="0" fill="hold" grpId="0" nodeType="afterEffect">
                                  <p:stCondLst>
                                    <p:cond delay="1000"/>
                                  </p:stCondLst>
                                  <p:childTnLst>
                                    <p:set>
                                      <p:cBhvr>
                                        <p:cTn id="44" dur="1" fill="hold">
                                          <p:stCondLst>
                                            <p:cond delay="0"/>
                                          </p:stCondLst>
                                        </p:cTn>
                                        <p:tgtEl>
                                          <p:spTgt spid="191508"/>
                                        </p:tgtEl>
                                        <p:attrNameLst>
                                          <p:attrName>style.visibility</p:attrName>
                                        </p:attrNameLst>
                                      </p:cBhvr>
                                      <p:to>
                                        <p:strVal val="visible"/>
                                      </p:to>
                                    </p:set>
                                    <p:animEffect transition="in" filter="dissolve">
                                      <p:cBhvr>
                                        <p:cTn id="45" dur="500"/>
                                        <p:tgtEl>
                                          <p:spTgt spid="191508"/>
                                        </p:tgtEl>
                                      </p:cBhvr>
                                    </p:animEffect>
                                  </p:childTnLst>
                                </p:cTn>
                              </p:par>
                            </p:childTnLst>
                          </p:cTn>
                        </p:par>
                        <p:par>
                          <p:cTn id="46" fill="hold" nodeType="afterGroup">
                            <p:stCondLst>
                              <p:cond delay="2000"/>
                            </p:stCondLst>
                            <p:childTnLst>
                              <p:par>
                                <p:cTn id="47" presetID="9" presetClass="entr" presetSubtype="0" fill="hold" grpId="0" nodeType="afterEffect">
                                  <p:stCondLst>
                                    <p:cond delay="1000"/>
                                  </p:stCondLst>
                                  <p:childTnLst>
                                    <p:set>
                                      <p:cBhvr>
                                        <p:cTn id="48" dur="1" fill="hold">
                                          <p:stCondLst>
                                            <p:cond delay="0"/>
                                          </p:stCondLst>
                                        </p:cTn>
                                        <p:tgtEl>
                                          <p:spTgt spid="191504"/>
                                        </p:tgtEl>
                                        <p:attrNameLst>
                                          <p:attrName>style.visibility</p:attrName>
                                        </p:attrNameLst>
                                      </p:cBhvr>
                                      <p:to>
                                        <p:strVal val="visible"/>
                                      </p:to>
                                    </p:set>
                                    <p:animEffect transition="in" filter="dissolve">
                                      <p:cBhvr>
                                        <p:cTn id="49" dur="500"/>
                                        <p:tgtEl>
                                          <p:spTgt spid="191504"/>
                                        </p:tgtEl>
                                      </p:cBhvr>
                                    </p:animEffect>
                                  </p:childTnLst>
                                </p:cTn>
                              </p:par>
                            </p:childTnLst>
                          </p:cTn>
                        </p:par>
                        <p:par>
                          <p:cTn id="50" fill="hold" nodeType="afterGroup">
                            <p:stCondLst>
                              <p:cond delay="3500"/>
                            </p:stCondLst>
                            <p:childTnLst>
                              <p:par>
                                <p:cTn id="51" presetID="9" presetClass="entr" presetSubtype="0" fill="hold" grpId="0" nodeType="afterEffect">
                                  <p:stCondLst>
                                    <p:cond delay="1000"/>
                                  </p:stCondLst>
                                  <p:childTnLst>
                                    <p:set>
                                      <p:cBhvr>
                                        <p:cTn id="52" dur="1" fill="hold">
                                          <p:stCondLst>
                                            <p:cond delay="0"/>
                                          </p:stCondLst>
                                        </p:cTn>
                                        <p:tgtEl>
                                          <p:spTgt spid="191500"/>
                                        </p:tgtEl>
                                        <p:attrNameLst>
                                          <p:attrName>style.visibility</p:attrName>
                                        </p:attrNameLst>
                                      </p:cBhvr>
                                      <p:to>
                                        <p:strVal val="visible"/>
                                      </p:to>
                                    </p:set>
                                    <p:animEffect transition="in" filter="dissolve">
                                      <p:cBhvr>
                                        <p:cTn id="53" dur="500"/>
                                        <p:tgtEl>
                                          <p:spTgt spid="191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8" grpId="0" autoUpdateAnimBg="0"/>
      <p:bldP spid="191499" grpId="0" autoUpdateAnimBg="0"/>
      <p:bldP spid="191500" grpId="0" autoUpdateAnimBg="0"/>
      <p:bldP spid="191502" grpId="0" autoUpdateAnimBg="0"/>
      <p:bldP spid="191503" grpId="0" autoUpdateAnimBg="0"/>
      <p:bldP spid="191504" grpId="0" autoUpdateAnimBg="0"/>
      <p:bldP spid="191506" grpId="0" autoUpdateAnimBg="0"/>
      <p:bldP spid="191507" grpId="0" autoUpdateAnimBg="0"/>
      <p:bldP spid="191508" grpId="0" autoUpdateAnimBg="0"/>
      <p:bldP spid="191510" grpId="0" autoUpdateAnimBg="0"/>
      <p:bldP spid="191511" grpId="0" autoUpdateAnimBg="0"/>
      <p:bldP spid="19151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maps-the-exodus"/>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43011" name="Text Box 6"/>
          <p:cNvSpPr txBox="1">
            <a:spLocks noChangeArrowheads="1"/>
          </p:cNvSpPr>
          <p:nvPr/>
        </p:nvSpPr>
        <p:spPr bwMode="auto">
          <a:xfrm>
            <a:off x="228600" y="0"/>
            <a:ext cx="3124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3200" b="1">
                <a:solidFill>
                  <a:srgbClr val="FF0000"/>
                </a:solidFill>
                <a:ea typeface="SimSun" pitchFamily="2" charset="-122"/>
              </a:rPr>
              <a:t>出埃及的路途</a:t>
            </a:r>
            <a:endParaRPr lang="en-US" altLang="en-US" sz="3200" b="1">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3"/>
          <p:cNvSpPr>
            <a:spLocks noChangeArrowheads="1"/>
          </p:cNvSpPr>
          <p:nvPr/>
        </p:nvSpPr>
        <p:spPr bwMode="auto">
          <a:xfrm>
            <a:off x="457200" y="2209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ct val="20000"/>
              </a:spcBef>
            </a:pPr>
            <a:r>
              <a:rPr lang="en-US" altLang="en-US" sz="3000" dirty="0"/>
              <a:t>	</a:t>
            </a:r>
            <a:r>
              <a:rPr lang="zh-CN" altLang="en-US" sz="3000" dirty="0"/>
              <a:t>关于以色列人越过西奈河时所使用的路线，有三种主要理论。</a:t>
            </a:r>
            <a:r>
              <a:rPr lang="zh-CN" altLang="en-US" sz="3000" dirty="0">
                <a:solidFill>
                  <a:srgbClr val="00CC00"/>
                </a:solidFill>
              </a:rPr>
              <a:t>首先是摩西和他的部落经过现代苏伊士河后迁出埃及，然后穿越艾因穆萨附近的西奈</a:t>
            </a:r>
            <a:r>
              <a:rPr lang="zh-CN" altLang="en-US" sz="3000" dirty="0"/>
              <a:t>。</a:t>
            </a:r>
            <a:r>
              <a:rPr lang="zh-CN" altLang="en-US" sz="3000" dirty="0">
                <a:solidFill>
                  <a:srgbClr val="FF33CC"/>
                </a:solidFill>
              </a:rPr>
              <a:t>第二个将交叉路口更南，靠近一个叫做</a:t>
            </a:r>
            <a:r>
              <a:rPr lang="en-US" altLang="zh-CN" sz="3000" dirty="0">
                <a:solidFill>
                  <a:srgbClr val="FF33CC"/>
                </a:solidFill>
              </a:rPr>
              <a:t>Ain </a:t>
            </a:r>
            <a:r>
              <a:rPr lang="en-US" altLang="zh-CN" sz="3000" dirty="0" err="1">
                <a:solidFill>
                  <a:srgbClr val="FF33CC"/>
                </a:solidFill>
              </a:rPr>
              <a:t>Sukna</a:t>
            </a:r>
            <a:r>
              <a:rPr lang="zh-CN" altLang="en-US" sz="3000" dirty="0">
                <a:solidFill>
                  <a:srgbClr val="FF33CC"/>
                </a:solidFill>
              </a:rPr>
              <a:t>的地方。</a:t>
            </a:r>
            <a:r>
              <a:rPr lang="zh-CN" altLang="en-US" sz="3000" dirty="0">
                <a:solidFill>
                  <a:srgbClr val="0099CC"/>
                </a:solidFill>
              </a:rPr>
              <a:t>第三种也是最受欢迎的理论集中在北部和尼罗河三角洲地区。这个地区的牧场，水和产甘露的</a:t>
            </a:r>
            <a:r>
              <a:rPr lang="en-US" altLang="zh-CN" sz="3000" dirty="0">
                <a:solidFill>
                  <a:srgbClr val="0099CC"/>
                </a:solidFill>
              </a:rPr>
              <a:t>ta</a:t>
            </a:r>
            <a:r>
              <a:rPr lang="zh-CN" altLang="en-US" sz="3000" dirty="0">
                <a:solidFill>
                  <a:srgbClr val="0099CC"/>
                </a:solidFill>
              </a:rPr>
              <a:t>柳树要丰富得多，而且它也是最安全的：南部路线会使以色列人危险地接近被严重守备的法老王的绿松石和铜矿。</a:t>
            </a:r>
            <a:endParaRPr lang="en-US" altLang="en-US" sz="3000" dirty="0">
              <a:solidFill>
                <a:srgbClr val="0099CC"/>
              </a:solidFill>
            </a:endParaRPr>
          </a:p>
        </p:txBody>
      </p:sp>
      <p:sp>
        <p:nvSpPr>
          <p:cNvPr id="169986" name="Rectangle 5"/>
          <p:cNvSpPr>
            <a:spLocks noGrp="1" noChangeArrowheads="1"/>
          </p:cNvSpPr>
          <p:nvPr>
            <p:ph type="title"/>
          </p:nvPr>
        </p:nvSpPr>
        <p:spPr/>
        <p:txBody>
          <a:bodyPr/>
          <a:lstStyle/>
          <a:p>
            <a:pPr eaLnBrk="1" hangingPunct="1"/>
            <a:r>
              <a:rPr lang="zh-CN" altLang="en-US" dirty="0"/>
              <a:t>出埃及路线理论</a:t>
            </a:r>
            <a:endParaRPr lang="en-US" altLang="en-US" dirty="0">
              <a:ea typeface="ＭＳ Ｐゴシック" pitchFamily="34" charset="-128"/>
            </a:endParaRPr>
          </a:p>
        </p:txBody>
      </p:sp>
    </p:spTree>
    <p:extLst>
      <p:ext uri="{BB962C8B-B14F-4D97-AF65-F5344CB8AC3E}">
        <p14:creationId xmlns:p14="http://schemas.microsoft.com/office/powerpoint/2010/main" val="3694024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7239000" cy="6858000"/>
          </a:xfrm>
        </p:spPr>
      </p:pic>
      <p:sp>
        <p:nvSpPr>
          <p:cNvPr id="44035" name="Text Box 4"/>
          <p:cNvSpPr txBox="1">
            <a:spLocks noChangeArrowheads="1"/>
          </p:cNvSpPr>
          <p:nvPr/>
        </p:nvSpPr>
        <p:spPr bwMode="auto">
          <a:xfrm>
            <a:off x="7315200" y="228600"/>
            <a:ext cx="167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000" b="1">
                <a:solidFill>
                  <a:srgbClr val="FF0000"/>
                </a:solidFill>
                <a:ea typeface="SimSun" pitchFamily="2" charset="-122"/>
              </a:rPr>
              <a:t>西奈山</a:t>
            </a:r>
            <a:r>
              <a:rPr lang="en-US" altLang="en-US" sz="2000" b="1">
                <a:solidFill>
                  <a:srgbClr val="FF0000"/>
                </a:solidFill>
              </a:rPr>
              <a:t>– </a:t>
            </a:r>
            <a:r>
              <a:rPr lang="zh-CN" altLang="en-US" sz="2000" b="1">
                <a:solidFill>
                  <a:srgbClr val="FF0000"/>
                </a:solidFill>
                <a:ea typeface="SimSun" pitchFamily="2" charset="-122"/>
              </a:rPr>
              <a:t>以色列的成立</a:t>
            </a:r>
            <a:endParaRPr lang="en-US" altLang="en-US" sz="2000" b="1">
              <a:solidFill>
                <a:srgbClr val="FF0000"/>
              </a:solidFill>
            </a:endParaRPr>
          </a:p>
        </p:txBody>
      </p:sp>
      <p:sp>
        <p:nvSpPr>
          <p:cNvPr id="44036" name="Line 5"/>
          <p:cNvSpPr>
            <a:spLocks noChangeShapeType="1"/>
          </p:cNvSpPr>
          <p:nvPr/>
        </p:nvSpPr>
        <p:spPr bwMode="auto">
          <a:xfrm flipH="1">
            <a:off x="4572000" y="457200"/>
            <a:ext cx="274320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Mt Sinai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45059" name="Rectangle 5"/>
          <p:cNvSpPr>
            <a:spLocks noGrp="1" noChangeArrowheads="1"/>
          </p:cNvSpPr>
          <p:nvPr>
            <p:ph type="title"/>
          </p:nvPr>
        </p:nvSpPr>
        <p:spPr>
          <a:xfrm>
            <a:off x="457200" y="76200"/>
            <a:ext cx="8229600" cy="639763"/>
          </a:xfrm>
        </p:spPr>
        <p:txBody>
          <a:bodyPr/>
          <a:lstStyle/>
          <a:p>
            <a:pPr eaLnBrk="1" hangingPunct="1"/>
            <a:r>
              <a:rPr lang="zh-CN" altLang="en-US">
                <a:ea typeface="SimSun" pitchFamily="2" charset="-122"/>
              </a:rPr>
              <a:t>西奈山</a:t>
            </a:r>
            <a:endParaRPr lang="en-US" altLang="zh-CN">
              <a:ea typeface="SimSun" pitchFamily="2"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86" name="Picture 14" descr="Sinai view"/>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3124200" y="304800"/>
            <a:ext cx="5715000" cy="4286250"/>
          </a:xfrm>
          <a:noFill/>
        </p:spPr>
      </p:pic>
      <p:pic>
        <p:nvPicPr>
          <p:cNvPr id="79887" name="Picture 15" descr="Sinai view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1465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2" descr="mosescut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304800"/>
            <a:ext cx="1130300" cy="2222500"/>
          </a:xfrm>
          <a:noFill/>
        </p:spPr>
      </p:pic>
      <p:sp>
        <p:nvSpPr>
          <p:cNvPr id="79898" name="Text Box 26"/>
          <p:cNvSpPr txBox="1">
            <a:spLocks noChangeArrowheads="1"/>
          </p:cNvSpPr>
          <p:nvPr/>
        </p:nvSpPr>
        <p:spPr bwMode="auto">
          <a:xfrm>
            <a:off x="5486400" y="5029200"/>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000" b="1">
                <a:ea typeface="SimSun" pitchFamily="2" charset="-122"/>
              </a:rPr>
              <a:t>西奈山</a:t>
            </a:r>
            <a:r>
              <a:rPr lang="en-US" altLang="en-US" sz="2000" b="1"/>
              <a:t>-  </a:t>
            </a:r>
            <a:r>
              <a:rPr lang="zh-CN" altLang="en-US" sz="2400" b="1">
                <a:solidFill>
                  <a:srgbClr val="FF0000"/>
                </a:solidFill>
                <a:ea typeface="SimSun" pitchFamily="2" charset="-122"/>
              </a:rPr>
              <a:t>以色列经文的起源地</a:t>
            </a:r>
            <a:r>
              <a:rPr lang="en-US" altLang="en-US" sz="2000" b="1"/>
              <a:t> </a:t>
            </a:r>
          </a:p>
        </p:txBody>
      </p:sp>
      <p:sp>
        <p:nvSpPr>
          <p:cNvPr id="79899" name="Text Box 27"/>
          <p:cNvSpPr txBox="1">
            <a:spLocks noChangeArrowheads="1"/>
          </p:cNvSpPr>
          <p:nvPr/>
        </p:nvSpPr>
        <p:spPr bwMode="auto">
          <a:xfrm>
            <a:off x="1524000" y="533400"/>
            <a:ext cx="129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000" b="1">
                <a:solidFill>
                  <a:srgbClr val="FF0000"/>
                </a:solidFill>
                <a:ea typeface="SimSun" pitchFamily="2" charset="-122"/>
              </a:rPr>
              <a:t>摩西为神的预言者</a:t>
            </a:r>
            <a:endParaRPr lang="en-US" altLang="en-US" sz="2000" b="1">
              <a:solidFill>
                <a:srgbClr val="FF0000"/>
              </a:solidFill>
            </a:endParaRPr>
          </a:p>
        </p:txBody>
      </p:sp>
      <p:sp>
        <p:nvSpPr>
          <p:cNvPr id="46087" name="Line 28"/>
          <p:cNvSpPr>
            <a:spLocks noChangeShapeType="1"/>
          </p:cNvSpPr>
          <p:nvPr/>
        </p:nvSpPr>
        <p:spPr bwMode="auto">
          <a:xfrm flipH="1" flipV="1">
            <a:off x="6248400" y="3733800"/>
            <a:ext cx="76200" cy="1295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088" name="Line 29"/>
          <p:cNvSpPr>
            <a:spLocks noChangeShapeType="1"/>
          </p:cNvSpPr>
          <p:nvPr/>
        </p:nvSpPr>
        <p:spPr bwMode="auto">
          <a:xfrm flipH="1" flipV="1">
            <a:off x="3733800" y="5029200"/>
            <a:ext cx="1676400" cy="2286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9886"/>
                                        </p:tgtEl>
                                        <p:attrNameLst>
                                          <p:attrName>style.visibility</p:attrName>
                                        </p:attrNameLst>
                                      </p:cBhvr>
                                      <p:to>
                                        <p:strVal val="visible"/>
                                      </p:to>
                                    </p:set>
                                    <p:animEffect transition="in" filter="fade">
                                      <p:cBhvr>
                                        <p:cTn id="7" dur="2000"/>
                                        <p:tgtEl>
                                          <p:spTgt spid="79886"/>
                                        </p:tgtEl>
                                      </p:cBhvr>
                                    </p:animEffect>
                                  </p:childTnLst>
                                </p:cTn>
                              </p:par>
                              <p:par>
                                <p:cTn id="8" presetID="26" presetClass="emph" presetSubtype="0" fill="hold" grpId="0" nodeType="withEffect">
                                  <p:stCondLst>
                                    <p:cond delay="0"/>
                                  </p:stCondLst>
                                  <p:childTnLst>
                                    <p:animEffect transition="out" filter="fade">
                                      <p:cBhvr>
                                        <p:cTn id="9" dur="500" tmFilter="0, 0; .2, .5; .8, .5; 1, 0"/>
                                        <p:tgtEl>
                                          <p:spTgt spid="79899"/>
                                        </p:tgtEl>
                                      </p:cBhvr>
                                    </p:animEffect>
                                    <p:animScale>
                                      <p:cBhvr>
                                        <p:cTn id="10" dur="250" autoRev="1" fill="hold"/>
                                        <p:tgtEl>
                                          <p:spTgt spid="79899"/>
                                        </p:tgtEl>
                                      </p:cBhvr>
                                      <p:by x="105000" y="105000"/>
                                    </p:animScale>
                                  </p:childTnLst>
                                </p:cTn>
                              </p:par>
                            </p:childTnLst>
                          </p:cTn>
                        </p:par>
                        <p:par>
                          <p:cTn id="11" fill="hold" nodeType="afterGroup">
                            <p:stCondLst>
                              <p:cond delay="2000"/>
                            </p:stCondLst>
                            <p:childTnLst>
                              <p:par>
                                <p:cTn id="12" presetID="1" presetClass="entr" presetSubtype="0" fill="hold" nodeType="afterEffect">
                                  <p:stCondLst>
                                    <p:cond delay="0"/>
                                  </p:stCondLst>
                                  <p:childTnLst>
                                    <p:set>
                                      <p:cBhvr>
                                        <p:cTn id="13" dur="1" fill="hold">
                                          <p:stCondLst>
                                            <p:cond delay="0"/>
                                          </p:stCondLst>
                                        </p:cTn>
                                        <p:tgtEl>
                                          <p:spTgt spid="79887"/>
                                        </p:tgtEl>
                                        <p:attrNameLst>
                                          <p:attrName>style.visibility</p:attrName>
                                        </p:attrNameLst>
                                      </p:cBhvr>
                                      <p:to>
                                        <p:strVal val="visible"/>
                                      </p:to>
                                    </p:set>
                                  </p:childTnLst>
                                </p:cTn>
                              </p:par>
                              <p:par>
                                <p:cTn id="14" presetID="8" presetClass="emph" presetSubtype="0" fill="hold" nodeType="withEffect">
                                  <p:stCondLst>
                                    <p:cond delay="0"/>
                                  </p:stCondLst>
                                  <p:childTnLst>
                                    <p:animRot by="21600000">
                                      <p:cBhvr>
                                        <p:cTn id="15" dur="2000" fill="hold"/>
                                        <p:tgtEl>
                                          <p:spTgt spid="7989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46888"/>
          </a:xfrm>
          <a:noFill/>
        </p:spPr>
      </p:pic>
      <p:pic>
        <p:nvPicPr>
          <p:cNvPr id="47107" name="Picture 4" descr="mapfei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0" y="990600"/>
            <a:ext cx="3813175" cy="5419725"/>
          </a:xfrm>
          <a:noFill/>
        </p:spPr>
      </p:pic>
      <p:sp>
        <p:nvSpPr>
          <p:cNvPr id="47108" name="Text Box 7"/>
          <p:cNvSpPr txBox="1">
            <a:spLocks noChangeArrowheads="1"/>
          </p:cNvSpPr>
          <p:nvPr/>
        </p:nvSpPr>
        <p:spPr bwMode="auto">
          <a:xfrm>
            <a:off x="4800600" y="990600"/>
            <a:ext cx="3733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400" b="1" dirty="0">
                <a:solidFill>
                  <a:srgbClr val="0000FF"/>
                </a:solidFill>
                <a:ea typeface="SimSun" pitchFamily="2" charset="-122"/>
              </a:rPr>
              <a:t>根据学者、当地传说所记，摩西是在这里以他的手杖击打磐石出水的，提供了以色列人民水喝。</a:t>
            </a:r>
            <a:r>
              <a:rPr lang="en-US" altLang="en-US" sz="2400" b="1" dirty="0">
                <a:solidFill>
                  <a:srgbClr val="0000FF"/>
                </a:solidFill>
              </a:rPr>
              <a:t> </a:t>
            </a:r>
            <a:r>
              <a:rPr lang="en-US" altLang="en-US" sz="2400" b="1" dirty="0" err="1">
                <a:solidFill>
                  <a:srgbClr val="0000FF"/>
                </a:solidFill>
              </a:rPr>
              <a:t>Feiran</a:t>
            </a:r>
            <a:r>
              <a:rPr lang="zh-CN" altLang="en-US" sz="2400" b="1" dirty="0">
                <a:solidFill>
                  <a:srgbClr val="0000FF"/>
                </a:solidFill>
                <a:ea typeface="SimSun" pitchFamily="2" charset="-122"/>
              </a:rPr>
              <a:t>河床也是希伯来人与亚玛力人征战过的地方。</a:t>
            </a:r>
            <a:endParaRPr lang="en-US" altLang="en-US" sz="2400" b="1" dirty="0">
              <a:solidFill>
                <a:srgbClr val="0000FF"/>
              </a:solidFill>
            </a:endParaRPr>
          </a:p>
        </p:txBody>
      </p:sp>
      <p:sp>
        <p:nvSpPr>
          <p:cNvPr id="47109" name="Text Box 8"/>
          <p:cNvSpPr txBox="1">
            <a:spLocks noChangeArrowheads="1"/>
          </p:cNvSpPr>
          <p:nvPr/>
        </p:nvSpPr>
        <p:spPr bwMode="auto">
          <a:xfrm>
            <a:off x="685800" y="304800"/>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800" b="1" dirty="0" err="1">
                <a:solidFill>
                  <a:srgbClr val="FF0000"/>
                </a:solidFill>
              </a:rPr>
              <a:t>Feiran</a:t>
            </a:r>
            <a:r>
              <a:rPr lang="zh-CN" altLang="en-US" sz="2800" b="1" dirty="0">
                <a:solidFill>
                  <a:srgbClr val="FF0000"/>
                </a:solidFill>
                <a:ea typeface="SimSun" pitchFamily="2" charset="-122"/>
              </a:rPr>
              <a:t>河床</a:t>
            </a:r>
            <a:r>
              <a:rPr lang="en-US" altLang="en-US" sz="2800" b="1" dirty="0">
                <a:solidFill>
                  <a:srgbClr val="FF0000"/>
                </a:solidFill>
              </a:rPr>
              <a:t>-</a:t>
            </a:r>
            <a:r>
              <a:rPr lang="zh-CN" altLang="en-US" sz="2800" b="1" dirty="0">
                <a:solidFill>
                  <a:srgbClr val="FF0000"/>
                </a:solidFill>
                <a:ea typeface="SimSun" pitchFamily="2" charset="-122"/>
              </a:rPr>
              <a:t>西奈最大的河床</a:t>
            </a:r>
            <a:endParaRPr lang="en-US" altLang="en-US" sz="2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113"/>
            <a:ext cx="9144000" cy="6846887"/>
          </a:xfrm>
          <a:noFill/>
        </p:spPr>
      </p:pic>
      <p:pic>
        <p:nvPicPr>
          <p:cNvPr id="48131" name="Picture 7" descr="St Catherine Monastr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4800" y="3048000"/>
            <a:ext cx="4114800" cy="2138363"/>
          </a:xfrm>
          <a:noFill/>
        </p:spPr>
      </p:pic>
      <p:sp>
        <p:nvSpPr>
          <p:cNvPr id="48132" name="Text Box 3"/>
          <p:cNvSpPr txBox="1">
            <a:spLocks noChangeArrowheads="1"/>
          </p:cNvSpPr>
          <p:nvPr/>
        </p:nvSpPr>
        <p:spPr bwMode="auto">
          <a:xfrm>
            <a:off x="457200" y="533400"/>
            <a:ext cx="8610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3200" b="1" dirty="0">
                <a:ea typeface="SimSun" pitchFamily="2" charset="-122"/>
              </a:rPr>
              <a:t>圣迦他林隐修院座落于山下，是摩西接受十诫的地方。圣迦他林隐修院已被世人朝圣超过</a:t>
            </a:r>
            <a:r>
              <a:rPr lang="en-US" altLang="zh-CN" sz="3200" b="1" dirty="0">
                <a:ea typeface="SimSun" pitchFamily="2" charset="-122"/>
              </a:rPr>
              <a:t>1500</a:t>
            </a:r>
            <a:r>
              <a:rPr lang="zh-CN" altLang="en-US" sz="3200" b="1" dirty="0">
                <a:ea typeface="SimSun" pitchFamily="2" charset="-122"/>
              </a:rPr>
              <a:t>年。</a:t>
            </a:r>
            <a:r>
              <a:rPr lang="en-US" altLang="en-US" sz="3200" b="1" dirty="0"/>
              <a:t> </a:t>
            </a:r>
            <a:r>
              <a:rPr lang="zh-CN" altLang="en-US" sz="3200" b="1" dirty="0">
                <a:ea typeface="SimSun" pitchFamily="2" charset="-122"/>
              </a:rPr>
              <a:t>它壮观的围墙里，隐藏许多重要的历史及宗教文物</a:t>
            </a:r>
            <a:r>
              <a:rPr lang="en-US" altLang="en-US" sz="3200" b="1" dirty="0"/>
              <a:t>. </a:t>
            </a:r>
          </a:p>
        </p:txBody>
      </p:sp>
      <p:sp>
        <p:nvSpPr>
          <p:cNvPr id="48133" name="Text Box 4"/>
          <p:cNvSpPr txBox="1">
            <a:spLocks noChangeArrowheads="1"/>
          </p:cNvSpPr>
          <p:nvPr/>
        </p:nvSpPr>
        <p:spPr bwMode="auto">
          <a:xfrm>
            <a:off x="4572000" y="2749550"/>
            <a:ext cx="4495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3200" b="1" dirty="0">
                <a:ea typeface="SimSun" pitchFamily="2" charset="-122"/>
              </a:rPr>
              <a:t>收藏的文物包括古手稿及圣像。只有梵蒂冈能媲美这里所收藏的文物。据说一幢建于</a:t>
            </a:r>
            <a:r>
              <a:rPr lang="en-US" altLang="zh-CN" sz="3200" b="1" dirty="0">
                <a:ea typeface="SimSun" pitchFamily="2" charset="-122"/>
              </a:rPr>
              <a:t>6</a:t>
            </a:r>
            <a:r>
              <a:rPr lang="zh-CN" altLang="en-US" sz="3200" b="1" dirty="0">
                <a:ea typeface="SimSun" pitchFamily="2" charset="-122"/>
              </a:rPr>
              <a:t>世纪的古教堂是建立在燃烧的荆棘之上。简单地说，这隐修院是圣地很肯定的一个古迹。</a:t>
            </a:r>
            <a:endParaRPr lang="en-US" altLang="en-US" sz="32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ja-JP" altLang="en-US" b="1" i="0">
                <a:solidFill>
                  <a:schemeClr val="bg1"/>
                </a:solidFill>
                <a:effectLst/>
                <a:ea typeface="+mj-ea"/>
                <a:cs typeface="+mj-cs"/>
              </a:rPr>
              <a:t>埃及矛盾的历史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charset="0"/>
                <a:ea typeface="ＭＳ Ｐゴシック" charset="0"/>
              </a:rPr>
              <a:t>OTB 73</a:t>
            </a:r>
          </a:p>
        </p:txBody>
      </p:sp>
      <p:pic>
        <p:nvPicPr>
          <p:cNvPr id="2" name="Picture 1" descr="Egyptian Dynasty Overlap by David Down A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
        <p:nvSpPr>
          <p:cNvPr id="3" name="TextBox 2"/>
          <p:cNvSpPr txBox="1"/>
          <p:nvPr/>
        </p:nvSpPr>
        <p:spPr>
          <a:xfrm>
            <a:off x="179512" y="6002704"/>
            <a:ext cx="8892480" cy="738664"/>
          </a:xfrm>
          <a:prstGeom prst="rect">
            <a:avLst/>
          </a:prstGeom>
          <a:solidFill>
            <a:schemeClr val="tx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1"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The New Answers Book 2</a:t>
            </a:r>
            <a:r>
              <a:rPr kumimoji="0" lang="en-US" altLang="zh-CN"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Chapter 24, </a:t>
            </a:r>
            <a:r>
              <a:rPr kumimoji="0" lang="mr-IN"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Doesn</a:t>
            </a:r>
            <a:r>
              <a:rPr kumimoji="0" lang="fr-FR"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t Egyptian Chronology Prove That the Bible Is Unreliable?</a:t>
            </a:r>
            <a:r>
              <a:rPr kumimoji="0" lang="mr-IN"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by Dr. Elizabeth Mitchell on July 22, 2010 • https://</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answersingenesis.org</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/archaeology/ancient-</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egypt</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doesnt</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kumimoji="0" lang="en-US" sz="14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egyptian</a:t>
            </a:r>
            <a:r>
              <a:rPr kumimoji="0" lang="en-US"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-chronology-prove-bible-unreliable</a:t>
            </a:r>
            <a:endParaRPr kumimoji="0" lang="en-US" altLang="zh-CN" sz="1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325DD7B3-AE38-5147-87B3-63B80E903FA0}"/>
              </a:ext>
            </a:extLst>
          </p:cNvPr>
          <p:cNvSpPr/>
          <p:nvPr/>
        </p:nvSpPr>
        <p:spPr bwMode="auto">
          <a:xfrm>
            <a:off x="179512" y="1844824"/>
            <a:ext cx="6264696" cy="360040"/>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S PGothic" charset="0"/>
            </a:endParaRPr>
          </a:p>
        </p:txBody>
      </p:sp>
      <p:sp>
        <p:nvSpPr>
          <p:cNvPr id="6" name="TextBox 5">
            <a:extLst>
              <a:ext uri="{FF2B5EF4-FFF2-40B4-BE49-F238E27FC236}">
                <a16:creationId xmlns:a16="http://schemas.microsoft.com/office/drawing/2014/main" id="{781C94B5-722D-D94D-A802-1F9D325EDA16}"/>
              </a:ext>
            </a:extLst>
          </p:cNvPr>
          <p:cNvSpPr txBox="1"/>
          <p:nvPr/>
        </p:nvSpPr>
        <p:spPr>
          <a:xfrm>
            <a:off x="395536" y="1794011"/>
            <a:ext cx="585286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Times New Roman" charset="0"/>
                <a:ea typeface="MS PGothic" charset="0"/>
              </a:rPr>
              <a:t>传统的编年史</a:t>
            </a:r>
            <a:r>
              <a:rPr kumimoji="0" lang="zh-CN" altLang="en-US" sz="2000" b="0" i="0" u="none" strike="noStrike" kern="1200" cap="none" spc="0" normalizeH="0" baseline="0" noProof="0" dirty="0">
                <a:ln>
                  <a:noFill/>
                </a:ln>
                <a:solidFill>
                  <a:srgbClr val="000000"/>
                </a:solidFill>
                <a:effectLst/>
                <a:uLnTx/>
                <a:uFillTx/>
                <a:latin typeface="Times New Roman" charset="0"/>
                <a:ea typeface="MS PGothic" charset="0"/>
              </a:rPr>
              <a:t>：</a:t>
            </a:r>
            <a:r>
              <a:rPr kumimoji="0" lang="ja-JP" altLang="en-US" sz="2000" b="0" i="0" u="none" strike="noStrike" kern="1200" cap="none" spc="0" normalizeH="0" baseline="0" noProof="0">
                <a:ln>
                  <a:noFill/>
                </a:ln>
                <a:solidFill>
                  <a:srgbClr val="000000"/>
                </a:solidFill>
                <a:effectLst/>
                <a:uLnTx/>
                <a:uFillTx/>
                <a:latin typeface="Times New Roman" charset="0"/>
                <a:ea typeface="MS PGothic" charset="0"/>
              </a:rPr>
              <a:t>以朝代为</a:t>
            </a:r>
            <a:r>
              <a:rPr kumimoji="0" lang="ja-JP" altLang="en-SG" sz="2000" b="0" i="0" u="none" strike="noStrike" kern="1200" cap="none" spc="0" normalizeH="0" baseline="0" noProof="0">
                <a:ln>
                  <a:noFill/>
                </a:ln>
                <a:solidFill>
                  <a:srgbClr val="000000"/>
                </a:solidFill>
                <a:effectLst/>
                <a:uLnTx/>
                <a:uFillTx/>
                <a:latin typeface="Times New Roman" charset="0"/>
                <a:ea typeface="MS PGothic" charset="0"/>
              </a:rPr>
              <a:t>时间</a:t>
            </a:r>
            <a:r>
              <a:rPr kumimoji="0" lang="ja-JP" altLang="en-US" sz="2000" b="0" i="0" u="none" strike="noStrike" kern="1200" cap="none" spc="0" normalizeH="0" baseline="0" noProof="0">
                <a:ln>
                  <a:noFill/>
                </a:ln>
                <a:solidFill>
                  <a:srgbClr val="000000"/>
                </a:solidFill>
                <a:effectLst/>
                <a:uLnTx/>
                <a:uFillTx/>
                <a:latin typeface="Times New Roman" charset="0"/>
                <a:ea typeface="MS PGothic" charset="0"/>
              </a:rPr>
              <a:t>轴线</a:t>
            </a:r>
            <a:endParaRPr kumimoji="0" lang="en-US" sz="20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16" name="Rectangle 15">
            <a:extLst>
              <a:ext uri="{FF2B5EF4-FFF2-40B4-BE49-F238E27FC236}">
                <a16:creationId xmlns:a16="http://schemas.microsoft.com/office/drawing/2014/main" id="{21CBC386-DA31-B24B-8256-95A1F533B54F}"/>
              </a:ext>
            </a:extLst>
          </p:cNvPr>
          <p:cNvSpPr/>
          <p:nvPr/>
        </p:nvSpPr>
        <p:spPr bwMode="auto">
          <a:xfrm>
            <a:off x="189620" y="2823609"/>
            <a:ext cx="1646076" cy="155577"/>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S PGothic" charset="0"/>
            </a:endParaRPr>
          </a:p>
        </p:txBody>
      </p:sp>
      <p:sp>
        <p:nvSpPr>
          <p:cNvPr id="7" name="TextBox 6">
            <a:extLst>
              <a:ext uri="{FF2B5EF4-FFF2-40B4-BE49-F238E27FC236}">
                <a16:creationId xmlns:a16="http://schemas.microsoft.com/office/drawing/2014/main" id="{4B3C4366-3E5C-A44E-A33F-A9B289F1188A}"/>
              </a:ext>
            </a:extLst>
          </p:cNvPr>
          <p:cNvSpPr txBox="1"/>
          <p:nvPr/>
        </p:nvSpPr>
        <p:spPr>
          <a:xfrm>
            <a:off x="251520" y="2780928"/>
            <a:ext cx="129614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Times New Roman" charset="0"/>
                <a:ea typeface="MS PGothic" charset="0"/>
              </a:rPr>
              <a:t>圣经历史事件</a:t>
            </a:r>
            <a:endParaRPr kumimoji="0" lang="en-US" sz="14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18" name="Rectangle 17">
            <a:extLst>
              <a:ext uri="{FF2B5EF4-FFF2-40B4-BE49-F238E27FC236}">
                <a16:creationId xmlns:a16="http://schemas.microsoft.com/office/drawing/2014/main" id="{B2DD2C33-FCAC-2248-BBB7-5A63147FF66C}"/>
              </a:ext>
            </a:extLst>
          </p:cNvPr>
          <p:cNvSpPr/>
          <p:nvPr/>
        </p:nvSpPr>
        <p:spPr bwMode="auto">
          <a:xfrm>
            <a:off x="2009043" y="2823609"/>
            <a:ext cx="793589" cy="155578"/>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S PGothic" charset="0"/>
            </a:endParaRPr>
          </a:p>
        </p:txBody>
      </p:sp>
      <p:sp>
        <p:nvSpPr>
          <p:cNvPr id="19" name="TextBox 18">
            <a:extLst>
              <a:ext uri="{FF2B5EF4-FFF2-40B4-BE49-F238E27FC236}">
                <a16:creationId xmlns:a16="http://schemas.microsoft.com/office/drawing/2014/main" id="{00AAE92E-49DC-714C-A5FF-F5F3B122066B}"/>
              </a:ext>
            </a:extLst>
          </p:cNvPr>
          <p:cNvSpPr txBox="1"/>
          <p:nvPr/>
        </p:nvSpPr>
        <p:spPr>
          <a:xfrm>
            <a:off x="1986216" y="2749423"/>
            <a:ext cx="129614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Times New Roman" charset="0"/>
                <a:ea typeface="MS PGothic" charset="0"/>
              </a:rPr>
              <a:t>洪水</a:t>
            </a:r>
            <a:endParaRPr kumimoji="0" lang="en-US" sz="14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20" name="Rectangle 19">
            <a:extLst>
              <a:ext uri="{FF2B5EF4-FFF2-40B4-BE49-F238E27FC236}">
                <a16:creationId xmlns:a16="http://schemas.microsoft.com/office/drawing/2014/main" id="{0B0F8826-AE99-3B4A-9588-954111B1999D}"/>
              </a:ext>
            </a:extLst>
          </p:cNvPr>
          <p:cNvSpPr/>
          <p:nvPr/>
        </p:nvSpPr>
        <p:spPr bwMode="auto">
          <a:xfrm>
            <a:off x="3347746" y="2780928"/>
            <a:ext cx="823038" cy="276272"/>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S PGothic" charset="0"/>
            </a:endParaRPr>
          </a:p>
        </p:txBody>
      </p:sp>
      <p:sp>
        <p:nvSpPr>
          <p:cNvPr id="21" name="TextBox 20">
            <a:extLst>
              <a:ext uri="{FF2B5EF4-FFF2-40B4-BE49-F238E27FC236}">
                <a16:creationId xmlns:a16="http://schemas.microsoft.com/office/drawing/2014/main" id="{87DAED53-1734-0B4F-9BED-1D5F29665F7B}"/>
              </a:ext>
            </a:extLst>
          </p:cNvPr>
          <p:cNvSpPr txBox="1"/>
          <p:nvPr/>
        </p:nvSpPr>
        <p:spPr>
          <a:xfrm>
            <a:off x="3337975" y="2787472"/>
            <a:ext cx="129614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Times New Roman" charset="0"/>
                <a:ea typeface="MS PGothic" charset="0"/>
              </a:rPr>
              <a:t>巴比塔</a:t>
            </a:r>
            <a:endParaRPr kumimoji="0" lang="en-US" sz="1400" b="0" i="0" u="none" strike="noStrike" kern="1200" cap="none" spc="0" normalizeH="0" baseline="0" noProof="0" dirty="0">
              <a:ln>
                <a:noFill/>
              </a:ln>
              <a:solidFill>
                <a:srgbClr val="000000"/>
              </a:solidFill>
              <a:effectLst/>
              <a:uLnTx/>
              <a:uFillTx/>
              <a:latin typeface="Times New Roman" charset="0"/>
              <a:ea typeface="MS PGothic" charset="0"/>
            </a:endParaRPr>
          </a:p>
        </p:txBody>
      </p:sp>
      <p:sp>
        <p:nvSpPr>
          <p:cNvPr id="8" name="Rectangle 7">
            <a:extLst>
              <a:ext uri="{FF2B5EF4-FFF2-40B4-BE49-F238E27FC236}">
                <a16:creationId xmlns:a16="http://schemas.microsoft.com/office/drawing/2014/main" id="{746B1551-B457-8340-8612-59F5F2B07ADE}"/>
              </a:ext>
            </a:extLst>
          </p:cNvPr>
          <p:cNvSpPr/>
          <p:nvPr/>
        </p:nvSpPr>
        <p:spPr bwMode="auto">
          <a:xfrm>
            <a:off x="178527" y="3304649"/>
            <a:ext cx="2869473" cy="514809"/>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0" i="0" u="none" strike="noStrike" kern="1200" cap="none" spc="0" normalizeH="0" baseline="0" noProof="0">
                <a:ln>
                  <a:noFill/>
                </a:ln>
                <a:solidFill>
                  <a:srgbClr val="000000"/>
                </a:solidFill>
                <a:effectLst/>
                <a:uLnTx/>
                <a:uFillTx/>
                <a:latin typeface="Times New Roman" pitchFamily="-108" charset="0"/>
                <a:ea typeface="MS PGothic" charset="0"/>
              </a:rPr>
              <a:t>没落的王朝编年史</a:t>
            </a:r>
            <a:r>
              <a:rPr kumimoji="0" lang="zh-CN" altLang="en-US" sz="1600" b="0" i="0" u="none" strike="noStrike" kern="1200" cap="none" spc="0" normalizeH="0" baseline="0" noProof="0" dirty="0">
                <a:ln>
                  <a:noFill/>
                </a:ln>
                <a:solidFill>
                  <a:srgbClr val="000000"/>
                </a:solidFill>
                <a:effectLst/>
                <a:uLnTx/>
                <a:uFillTx/>
                <a:latin typeface="Times New Roman" pitchFamily="-108" charset="0"/>
                <a:ea typeface="MS PGothic" charset="0"/>
              </a:rPr>
              <a:t> </a:t>
            </a:r>
            <a:r>
              <a:rPr kumimoji="0" lang="ja-JP" altLang="en-US" sz="1600" b="0" i="0" u="none" strike="noStrike" kern="1200" cap="none" spc="0" normalizeH="0" baseline="0" noProof="0">
                <a:ln>
                  <a:noFill/>
                </a:ln>
                <a:solidFill>
                  <a:srgbClr val="000000"/>
                </a:solidFill>
                <a:effectLst/>
                <a:uLnTx/>
                <a:uFillTx/>
                <a:latin typeface="Times New Roman" pitchFamily="-108" charset="0"/>
                <a:ea typeface="MS PGothic" charset="0"/>
              </a:rPr>
              <a:t>重叠部分</a:t>
            </a:r>
            <a:endParaRPr kumimoji="0" lang="en-US" sz="16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3" name="Rectangle 22">
            <a:extLst>
              <a:ext uri="{FF2B5EF4-FFF2-40B4-BE49-F238E27FC236}">
                <a16:creationId xmlns:a16="http://schemas.microsoft.com/office/drawing/2014/main" id="{247CB982-B460-9C48-9FB8-5FC4C033429A}"/>
              </a:ext>
            </a:extLst>
          </p:cNvPr>
          <p:cNvSpPr/>
          <p:nvPr/>
        </p:nvSpPr>
        <p:spPr bwMode="auto">
          <a:xfrm>
            <a:off x="2591891" y="4336414"/>
            <a:ext cx="2844206" cy="514809"/>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SG" sz="1600" b="0" i="0" u="none" strike="noStrike" kern="1200" cap="none" spc="0" normalizeH="0" baseline="0" noProof="0">
                <a:ln>
                  <a:noFill/>
                </a:ln>
                <a:solidFill>
                  <a:srgbClr val="000000"/>
                </a:solidFill>
                <a:effectLst/>
                <a:uLnTx/>
                <a:uFillTx/>
                <a:latin typeface="Times New Roman" pitchFamily="-108" charset="0"/>
                <a:ea typeface="MS PGothic" charset="0"/>
              </a:rPr>
              <a:t>相同</a:t>
            </a:r>
            <a:r>
              <a:rPr kumimoji="0" lang="ja-JP" altLang="en-US" sz="1600" b="0" i="0" u="none" strike="noStrike" kern="1200" cap="none" spc="0" normalizeH="0" baseline="0" noProof="0">
                <a:ln>
                  <a:noFill/>
                </a:ln>
                <a:solidFill>
                  <a:srgbClr val="000000"/>
                </a:solidFill>
                <a:effectLst/>
                <a:uLnTx/>
                <a:uFillTx/>
                <a:latin typeface="Times New Roman" pitchFamily="-108" charset="0"/>
                <a:ea typeface="MS PGothic" charset="0"/>
              </a:rPr>
              <a:t>的时间不同的地点</a:t>
            </a:r>
            <a:endParaRPr kumimoji="0" lang="en-US" sz="16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4" name="Rectangle 23">
            <a:extLst>
              <a:ext uri="{FF2B5EF4-FFF2-40B4-BE49-F238E27FC236}">
                <a16:creationId xmlns:a16="http://schemas.microsoft.com/office/drawing/2014/main" id="{CF2DAD67-77E3-AD42-AC34-2E5BB78A4EF9}"/>
              </a:ext>
            </a:extLst>
          </p:cNvPr>
          <p:cNvSpPr/>
          <p:nvPr/>
        </p:nvSpPr>
        <p:spPr bwMode="auto">
          <a:xfrm>
            <a:off x="1383591" y="4797152"/>
            <a:ext cx="602625" cy="297324"/>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6" name="Rectangle 25">
            <a:extLst>
              <a:ext uri="{FF2B5EF4-FFF2-40B4-BE49-F238E27FC236}">
                <a16:creationId xmlns:a16="http://schemas.microsoft.com/office/drawing/2014/main" id="{D34F6A76-6CE4-8342-9EF8-BF6B4CF8ADB0}"/>
              </a:ext>
            </a:extLst>
          </p:cNvPr>
          <p:cNvSpPr/>
          <p:nvPr/>
        </p:nvSpPr>
        <p:spPr bwMode="auto">
          <a:xfrm>
            <a:off x="2591890" y="4828533"/>
            <a:ext cx="602625" cy="297324"/>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7" name="Rectangle 26">
            <a:extLst>
              <a:ext uri="{FF2B5EF4-FFF2-40B4-BE49-F238E27FC236}">
                <a16:creationId xmlns:a16="http://schemas.microsoft.com/office/drawing/2014/main" id="{82AF0A8D-D558-C24F-AF8B-7C51D0C28BDF}"/>
              </a:ext>
            </a:extLst>
          </p:cNvPr>
          <p:cNvSpPr/>
          <p:nvPr/>
        </p:nvSpPr>
        <p:spPr bwMode="auto">
          <a:xfrm>
            <a:off x="3845832" y="4872184"/>
            <a:ext cx="602625" cy="250431"/>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8" name="Rectangle 27">
            <a:extLst>
              <a:ext uri="{FF2B5EF4-FFF2-40B4-BE49-F238E27FC236}">
                <a16:creationId xmlns:a16="http://schemas.microsoft.com/office/drawing/2014/main" id="{65C5AE3C-C4E0-074E-9639-626C7C004898}"/>
              </a:ext>
            </a:extLst>
          </p:cNvPr>
          <p:cNvSpPr/>
          <p:nvPr/>
        </p:nvSpPr>
        <p:spPr bwMode="auto">
          <a:xfrm>
            <a:off x="5099774" y="4872185"/>
            <a:ext cx="602625" cy="250431"/>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29" name="Rectangle 28">
            <a:extLst>
              <a:ext uri="{FF2B5EF4-FFF2-40B4-BE49-F238E27FC236}">
                <a16:creationId xmlns:a16="http://schemas.microsoft.com/office/drawing/2014/main" id="{86B1949E-00A3-E74F-BB10-58F740D9E889}"/>
              </a:ext>
            </a:extLst>
          </p:cNvPr>
          <p:cNvSpPr/>
          <p:nvPr/>
        </p:nvSpPr>
        <p:spPr bwMode="auto">
          <a:xfrm>
            <a:off x="6333103" y="4847273"/>
            <a:ext cx="602625" cy="250431"/>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30" name="Rectangle 29">
            <a:extLst>
              <a:ext uri="{FF2B5EF4-FFF2-40B4-BE49-F238E27FC236}">
                <a16:creationId xmlns:a16="http://schemas.microsoft.com/office/drawing/2014/main" id="{B6B752B0-BFF5-9A4A-8D8F-2E49284367BA}"/>
              </a:ext>
            </a:extLst>
          </p:cNvPr>
          <p:cNvSpPr/>
          <p:nvPr/>
        </p:nvSpPr>
        <p:spPr bwMode="auto">
          <a:xfrm>
            <a:off x="7500111" y="4834261"/>
            <a:ext cx="602625" cy="250431"/>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
        <p:nvSpPr>
          <p:cNvPr id="31" name="Rectangle 30">
            <a:extLst>
              <a:ext uri="{FF2B5EF4-FFF2-40B4-BE49-F238E27FC236}">
                <a16:creationId xmlns:a16="http://schemas.microsoft.com/office/drawing/2014/main" id="{78FF0C6E-1712-1C47-99C3-14E5ED0CFEB5}"/>
              </a:ext>
            </a:extLst>
          </p:cNvPr>
          <p:cNvSpPr/>
          <p:nvPr/>
        </p:nvSpPr>
        <p:spPr bwMode="auto">
          <a:xfrm>
            <a:off x="8565721" y="4797152"/>
            <a:ext cx="578279" cy="250430"/>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0" i="0" u="none" strike="noStrike" kern="1200" cap="none" spc="0" normalizeH="0" baseline="0" noProof="0">
                <a:ln>
                  <a:noFill/>
                </a:ln>
                <a:solidFill>
                  <a:srgbClr val="000000"/>
                </a:solidFill>
                <a:effectLst/>
                <a:uLnTx/>
                <a:uFillTx/>
                <a:latin typeface="Times New Roman" pitchFamily="-108" charset="0"/>
                <a:ea typeface="MS PGothic" charset="0"/>
              </a:rPr>
              <a:t>公元</a:t>
            </a:r>
            <a:endParaRPr kumimoji="0" lang="en-US" sz="1800" b="0" i="0" u="none" strike="noStrike" kern="1200" cap="none" spc="0" normalizeH="0" baseline="0" noProof="0" dirty="0">
              <a:ln>
                <a:noFill/>
              </a:ln>
              <a:solidFill>
                <a:srgbClr val="000000"/>
              </a:solidFill>
              <a:effectLst/>
              <a:uLnTx/>
              <a:uFillTx/>
              <a:latin typeface="Times New Roman" pitchFamily="-108" charset="0"/>
              <a:ea typeface="MS PGothic" charset="0"/>
            </a:endParaRPr>
          </a:p>
        </p:txBody>
      </p:sp>
    </p:spTree>
    <p:extLst>
      <p:ext uri="{BB962C8B-B14F-4D97-AF65-F5344CB8AC3E}">
        <p14:creationId xmlns:p14="http://schemas.microsoft.com/office/powerpoint/2010/main" val="337095223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3" name="Picture 7" descr="St Catherine's Monastery 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4114800" cy="3200400"/>
          </a:xfrm>
          <a:noFill/>
        </p:spPr>
      </p:pic>
      <p:pic>
        <p:nvPicPr>
          <p:cNvPr id="101386" name="Picture 10" descr="St Catherine's Monastery and mountain"/>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3143250"/>
            <a:ext cx="4953000" cy="3714750"/>
          </a:xfrm>
          <a:noFill/>
        </p:spPr>
      </p:pic>
      <p:pic>
        <p:nvPicPr>
          <p:cNvPr id="101392" name="Picture 16" descr="t_St%20Catherine's%20Monastery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9" name="Picture 13" descr="St Catherine's Monastery garden"/>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953000" y="3714750"/>
            <a:ext cx="4191000" cy="3143250"/>
          </a:xfrm>
          <a:noFill/>
        </p:spPr>
      </p:pic>
      <p:pic>
        <p:nvPicPr>
          <p:cNvPr id="101379" name="Picture 3" descr="monastery2"/>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667000" y="1219200"/>
            <a:ext cx="3278188" cy="40386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01383"/>
                                        </p:tgtEl>
                                        <p:attrNameLst>
                                          <p:attrName>style.visibility</p:attrName>
                                        </p:attrNameLst>
                                      </p:cBhvr>
                                      <p:to>
                                        <p:strVal val="visible"/>
                                      </p:to>
                                    </p:set>
                                    <p:animEffect transition="in" filter="box(in)">
                                      <p:cBhvr>
                                        <p:cTn id="7" dur="500"/>
                                        <p:tgtEl>
                                          <p:spTgt spid="101383"/>
                                        </p:tgtEl>
                                      </p:cBhvr>
                                    </p:animEffect>
                                  </p:childTnLst>
                                </p:cTn>
                              </p:par>
                            </p:childTnLst>
                          </p:cTn>
                        </p:par>
                        <p:par>
                          <p:cTn id="8" fill="hold" nodeType="afterGroup">
                            <p:stCondLst>
                              <p:cond delay="500"/>
                            </p:stCondLst>
                            <p:childTnLst>
                              <p:par>
                                <p:cTn id="9" presetID="13" presetClass="entr" presetSubtype="16" fill="hold" nodeType="afterEffect">
                                  <p:stCondLst>
                                    <p:cond delay="3500"/>
                                  </p:stCondLst>
                                  <p:childTnLst>
                                    <p:set>
                                      <p:cBhvr>
                                        <p:cTn id="10" dur="1" fill="hold">
                                          <p:stCondLst>
                                            <p:cond delay="0"/>
                                          </p:stCondLst>
                                        </p:cTn>
                                        <p:tgtEl>
                                          <p:spTgt spid="101392"/>
                                        </p:tgtEl>
                                        <p:attrNameLst>
                                          <p:attrName>style.visibility</p:attrName>
                                        </p:attrNameLst>
                                      </p:cBhvr>
                                      <p:to>
                                        <p:strVal val="visible"/>
                                      </p:to>
                                    </p:set>
                                    <p:animEffect transition="in" filter="plus(in)">
                                      <p:cBhvr>
                                        <p:cTn id="11" dur="2000"/>
                                        <p:tgtEl>
                                          <p:spTgt spid="101392"/>
                                        </p:tgtEl>
                                      </p:cBhvr>
                                    </p:animEffect>
                                  </p:childTnLst>
                                </p:cTn>
                              </p:par>
                            </p:childTnLst>
                          </p:cTn>
                        </p:par>
                        <p:par>
                          <p:cTn id="12" fill="hold" nodeType="afterGroup">
                            <p:stCondLst>
                              <p:cond delay="6000"/>
                            </p:stCondLst>
                            <p:childTnLst>
                              <p:par>
                                <p:cTn id="13" presetID="4" presetClass="entr" presetSubtype="16" fill="hold" nodeType="afterEffect">
                                  <p:stCondLst>
                                    <p:cond delay="3000"/>
                                  </p:stCondLst>
                                  <p:childTnLst>
                                    <p:set>
                                      <p:cBhvr>
                                        <p:cTn id="14" dur="1" fill="hold">
                                          <p:stCondLst>
                                            <p:cond delay="0"/>
                                          </p:stCondLst>
                                        </p:cTn>
                                        <p:tgtEl>
                                          <p:spTgt spid="101386"/>
                                        </p:tgtEl>
                                        <p:attrNameLst>
                                          <p:attrName>style.visibility</p:attrName>
                                        </p:attrNameLst>
                                      </p:cBhvr>
                                      <p:to>
                                        <p:strVal val="visible"/>
                                      </p:to>
                                    </p:set>
                                    <p:animEffect transition="in" filter="box(in)">
                                      <p:cBhvr>
                                        <p:cTn id="15" dur="500"/>
                                        <p:tgtEl>
                                          <p:spTgt spid="101386"/>
                                        </p:tgtEl>
                                      </p:cBhvr>
                                    </p:animEffect>
                                  </p:childTnLst>
                                </p:cTn>
                              </p:par>
                            </p:childTnLst>
                          </p:cTn>
                        </p:par>
                        <p:par>
                          <p:cTn id="16" fill="hold" nodeType="afterGroup">
                            <p:stCondLst>
                              <p:cond delay="9500"/>
                            </p:stCondLst>
                            <p:childTnLst>
                              <p:par>
                                <p:cTn id="17" presetID="10" presetClass="entr" presetSubtype="0" fill="hold" nodeType="afterEffect">
                                  <p:stCondLst>
                                    <p:cond delay="3000"/>
                                  </p:stCondLst>
                                  <p:childTnLst>
                                    <p:set>
                                      <p:cBhvr>
                                        <p:cTn id="18" dur="1" fill="hold">
                                          <p:stCondLst>
                                            <p:cond delay="0"/>
                                          </p:stCondLst>
                                        </p:cTn>
                                        <p:tgtEl>
                                          <p:spTgt spid="101389"/>
                                        </p:tgtEl>
                                        <p:attrNameLst>
                                          <p:attrName>style.visibility</p:attrName>
                                        </p:attrNameLst>
                                      </p:cBhvr>
                                      <p:to>
                                        <p:strVal val="visible"/>
                                      </p:to>
                                    </p:set>
                                    <p:animEffect transition="in" filter="fade">
                                      <p:cBhvr>
                                        <p:cTn id="19" dur="2000"/>
                                        <p:tgtEl>
                                          <p:spTgt spid="101389"/>
                                        </p:tgtEl>
                                      </p:cBhvr>
                                    </p:animEffect>
                                  </p:childTnLst>
                                </p:cTn>
                              </p:par>
                            </p:childTnLst>
                          </p:cTn>
                        </p:par>
                        <p:par>
                          <p:cTn id="20" fill="hold" nodeType="afterGroup">
                            <p:stCondLst>
                              <p:cond delay="14500"/>
                            </p:stCondLst>
                            <p:childTnLst>
                              <p:par>
                                <p:cTn id="21" presetID="39" presetClass="entr" presetSubtype="0" accel="100000" fill="hold" nodeType="afterEffect">
                                  <p:stCondLst>
                                    <p:cond delay="3000"/>
                                  </p:stCondLst>
                                  <p:childTnLst>
                                    <p:set>
                                      <p:cBhvr>
                                        <p:cTn id="22" dur="1" fill="hold">
                                          <p:stCondLst>
                                            <p:cond delay="0"/>
                                          </p:stCondLst>
                                        </p:cTn>
                                        <p:tgtEl>
                                          <p:spTgt spid="101379"/>
                                        </p:tgtEl>
                                        <p:attrNameLst>
                                          <p:attrName>style.visibility</p:attrName>
                                        </p:attrNameLst>
                                      </p:cBhvr>
                                      <p:to>
                                        <p:strVal val="visible"/>
                                      </p:to>
                                    </p:set>
                                    <p:anim calcmode="lin" valueType="num">
                                      <p:cBhvr>
                                        <p:cTn id="23" dur="500" fill="hold"/>
                                        <p:tgtEl>
                                          <p:spTgt spid="101379"/>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01379"/>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01379"/>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013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ackground_egy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62763"/>
          </a:xfrm>
          <a:noFill/>
        </p:spPr>
      </p:pic>
      <p:sp>
        <p:nvSpPr>
          <p:cNvPr id="50179" name="Text Box 3"/>
          <p:cNvSpPr txBox="1">
            <a:spLocks noChangeArrowheads="1"/>
          </p:cNvSpPr>
          <p:nvPr/>
        </p:nvSpPr>
        <p:spPr bwMode="auto">
          <a:xfrm>
            <a:off x="387350" y="152400"/>
            <a:ext cx="8296275" cy="762000"/>
          </a:xfrm>
          <a:prstGeom prst="rect">
            <a:avLst/>
          </a:prstGeom>
          <a:solidFill>
            <a:schemeClr val="tx1"/>
          </a:solid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4400" b="1" dirty="0">
                <a:solidFill>
                  <a:schemeClr val="bg1"/>
                </a:solidFill>
                <a:ea typeface="SimSun" pitchFamily="2" charset="-122"/>
              </a:rPr>
              <a:t>示巴女王</a:t>
            </a:r>
            <a:endParaRPr lang="en-US" altLang="en-US" sz="4400" b="1" dirty="0">
              <a:solidFill>
                <a:schemeClr val="bg1"/>
              </a:solidFill>
            </a:endParaRPr>
          </a:p>
        </p:txBody>
      </p:sp>
      <p:sp>
        <p:nvSpPr>
          <p:cNvPr id="50180" name="Text Box 4"/>
          <p:cNvSpPr txBox="1">
            <a:spLocks noChangeArrowheads="1"/>
          </p:cNvSpPr>
          <p:nvPr/>
        </p:nvSpPr>
        <p:spPr bwMode="auto">
          <a:xfrm>
            <a:off x="563563" y="3505200"/>
            <a:ext cx="58753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800" b="1">
                <a:ea typeface="SimSun" pitchFamily="2" charset="-122"/>
              </a:rPr>
              <a:t>耶稣称她为</a:t>
            </a:r>
            <a:r>
              <a:rPr lang="en-US" altLang="zh-CN" sz="2800" b="1">
                <a:ea typeface="SimSun" pitchFamily="2" charset="-122"/>
              </a:rPr>
              <a:t>‘</a:t>
            </a:r>
            <a:r>
              <a:rPr lang="zh-CN" altLang="en-US" sz="2800" b="1">
                <a:ea typeface="SimSun" pitchFamily="2" charset="-122"/>
              </a:rPr>
              <a:t>南方女王</a:t>
            </a:r>
            <a:r>
              <a:rPr lang="en-US" altLang="zh-CN" sz="2800" b="1">
                <a:ea typeface="SimSun" pitchFamily="2" charset="-122"/>
              </a:rPr>
              <a:t>’ (</a:t>
            </a:r>
            <a:r>
              <a:rPr lang="zh-CN" altLang="en-US" sz="2800" b="1">
                <a:ea typeface="SimSun" pitchFamily="2" charset="-122"/>
              </a:rPr>
              <a:t>马太福音</a:t>
            </a:r>
            <a:r>
              <a:rPr lang="en-US" altLang="zh-CN" sz="2800" b="1">
                <a:ea typeface="SimSun" pitchFamily="2" charset="-122"/>
              </a:rPr>
              <a:t> 12:42). </a:t>
            </a:r>
            <a:endParaRPr lang="en-US" altLang="en-US" sz="2800" b="1"/>
          </a:p>
        </p:txBody>
      </p:sp>
      <p:sp>
        <p:nvSpPr>
          <p:cNvPr id="50181" name="Text Box 5"/>
          <p:cNvSpPr txBox="1">
            <a:spLocks noChangeArrowheads="1"/>
          </p:cNvSpPr>
          <p:nvPr/>
        </p:nvSpPr>
        <p:spPr bwMode="auto">
          <a:xfrm>
            <a:off x="544513" y="4648200"/>
            <a:ext cx="61356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800" b="1">
                <a:ea typeface="SimSun" pitchFamily="2" charset="-122"/>
              </a:rPr>
              <a:t>在但以理</a:t>
            </a:r>
            <a:r>
              <a:rPr lang="en-US" altLang="zh-CN" sz="2800" b="1">
                <a:ea typeface="SimSun" pitchFamily="2" charset="-122"/>
              </a:rPr>
              <a:t> 11:8, 9 the “</a:t>
            </a:r>
            <a:r>
              <a:rPr lang="zh-CN" altLang="en-US" sz="2800" b="1">
                <a:ea typeface="SimSun" pitchFamily="2" charset="-122"/>
              </a:rPr>
              <a:t>南方王</a:t>
            </a:r>
            <a:r>
              <a:rPr lang="en-US" altLang="zh-CN" sz="2800" b="1">
                <a:ea typeface="SimSun" pitchFamily="2" charset="-122"/>
              </a:rPr>
              <a:t>” </a:t>
            </a:r>
            <a:r>
              <a:rPr lang="zh-CN" altLang="en-US" sz="2800" b="1">
                <a:ea typeface="SimSun" pitchFamily="2" charset="-122"/>
              </a:rPr>
              <a:t>是指埃及的王</a:t>
            </a:r>
            <a:r>
              <a:rPr lang="en-US" altLang="zh-CN" sz="2800" b="1">
                <a:ea typeface="SimSun" pitchFamily="2" charset="-122"/>
              </a:rPr>
              <a:t>. </a:t>
            </a:r>
            <a:endParaRPr lang="en-US" altLang="en-US" sz="2800" b="1"/>
          </a:p>
        </p:txBody>
      </p:sp>
      <p:sp>
        <p:nvSpPr>
          <p:cNvPr id="50182" name="Text Box 6"/>
          <p:cNvSpPr txBox="1">
            <a:spLocks noChangeArrowheads="1"/>
          </p:cNvSpPr>
          <p:nvPr/>
        </p:nvSpPr>
        <p:spPr bwMode="auto">
          <a:xfrm>
            <a:off x="550863" y="5699125"/>
            <a:ext cx="60483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800" b="1">
                <a:ea typeface="SimSun" pitchFamily="2" charset="-122"/>
              </a:rPr>
              <a:t>约瑟夫：</a:t>
            </a:r>
            <a:r>
              <a:rPr lang="en-US" altLang="zh-CN" sz="2800" b="1">
                <a:ea typeface="SimSun" pitchFamily="2" charset="-122"/>
              </a:rPr>
              <a:t> “</a:t>
            </a:r>
            <a:r>
              <a:rPr lang="zh-CN" altLang="en-US" sz="2800" b="1">
                <a:ea typeface="SimSun" pitchFamily="2" charset="-122"/>
              </a:rPr>
              <a:t>那时有个女人，是埃及及埃塞比亚的女王</a:t>
            </a:r>
            <a:r>
              <a:rPr lang="en-US" altLang="zh-CN" sz="2800" b="1">
                <a:ea typeface="SimSun" pitchFamily="2" charset="-122"/>
              </a:rPr>
              <a:t>…”</a:t>
            </a:r>
            <a:endParaRPr lang="en-US" altLang="en-US" sz="2800" b="1"/>
          </a:p>
        </p:txBody>
      </p:sp>
      <p:sp>
        <p:nvSpPr>
          <p:cNvPr id="50183" name="Text Box 7"/>
          <p:cNvSpPr txBox="1">
            <a:spLocks noChangeArrowheads="1"/>
          </p:cNvSpPr>
          <p:nvPr/>
        </p:nvSpPr>
        <p:spPr bwMode="auto">
          <a:xfrm>
            <a:off x="381000" y="1050925"/>
            <a:ext cx="83820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800" b="1"/>
              <a:t>“</a:t>
            </a:r>
            <a:r>
              <a:rPr lang="zh-CN" altLang="en-US" sz="2800" b="1">
                <a:ea typeface="SimSun" pitchFamily="2" charset="-122"/>
              </a:rPr>
              <a:t>示巴女王听见所罗门因耶和华之名所得的名声，就来要用难题的话式问所罗门。跟随她到耶路撒冷的人甚多，又有骆驼驮着香料、宝石和许多金子。她来见了所罗门王，就把心里所有对所罗门都说出来。</a:t>
            </a:r>
            <a:r>
              <a:rPr lang="en-US" altLang="en-US" sz="2800" b="1"/>
              <a:t>” (</a:t>
            </a:r>
            <a:r>
              <a:rPr lang="zh-CN" altLang="en-US" sz="2800" b="1">
                <a:ea typeface="SimSun" pitchFamily="2" charset="-122"/>
              </a:rPr>
              <a:t>列王记上</a:t>
            </a:r>
            <a:r>
              <a:rPr lang="en-US" altLang="en-US" sz="2800" b="1"/>
              <a:t>10:1, 2)</a:t>
            </a:r>
          </a:p>
        </p:txBody>
      </p:sp>
      <p:pic>
        <p:nvPicPr>
          <p:cNvPr id="102408" name="Picture 8" descr="egypt4t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114800"/>
            <a:ext cx="21002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2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113"/>
            <a:ext cx="9144000" cy="6846887"/>
          </a:xfrm>
          <a:noFill/>
        </p:spPr>
      </p:pic>
      <p:sp>
        <p:nvSpPr>
          <p:cNvPr id="51203" name="Rectangle 4"/>
          <p:cNvSpPr>
            <a:spLocks noGrp="1" noChangeArrowheads="1"/>
          </p:cNvSpPr>
          <p:nvPr>
            <p:ph type="title"/>
          </p:nvPr>
        </p:nvSpPr>
        <p:spPr>
          <a:xfrm>
            <a:off x="-19050" y="533400"/>
            <a:ext cx="9086850" cy="792163"/>
          </a:xfrm>
        </p:spPr>
        <p:txBody>
          <a:bodyPr/>
          <a:lstStyle/>
          <a:p>
            <a:pPr eaLnBrk="1" hangingPunct="1"/>
            <a:r>
              <a:rPr lang="en-US" altLang="zh-CN" sz="4000" b="1" i="1">
                <a:ea typeface="SimSun" pitchFamily="2" charset="-122"/>
              </a:rPr>
              <a:t>Hatshepsut</a:t>
            </a:r>
            <a:r>
              <a:rPr lang="zh-CN" altLang="en-US" sz="4000" b="1" i="1">
                <a:ea typeface="SimSun" pitchFamily="2" charset="-122"/>
              </a:rPr>
              <a:t>女王在</a:t>
            </a:r>
            <a:r>
              <a:rPr lang="en-US" altLang="zh-CN" sz="4000" b="1" i="1">
                <a:ea typeface="SimSun" pitchFamily="2" charset="-122"/>
              </a:rPr>
              <a:t>Luxor</a:t>
            </a:r>
            <a:r>
              <a:rPr lang="zh-CN" altLang="en-US" sz="4000" b="1" i="1">
                <a:ea typeface="SimSun" pitchFamily="2" charset="-122"/>
              </a:rPr>
              <a:t>的神殿</a:t>
            </a:r>
            <a:r>
              <a:rPr lang="en-US" altLang="zh-CN" sz="4000" b="1" i="1">
                <a:ea typeface="SimSun" pitchFamily="2" charset="-122"/>
              </a:rPr>
              <a:t> </a:t>
            </a:r>
          </a:p>
        </p:txBody>
      </p:sp>
      <p:pic>
        <p:nvPicPr>
          <p:cNvPr id="51204" name="Picture 3" descr="Queen Hatshepsut's temple at Luxo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66800" y="2133600"/>
            <a:ext cx="7239000" cy="2370138"/>
          </a:xfrm>
          <a:noFill/>
        </p:spPr>
      </p:pic>
      <p:sp>
        <p:nvSpPr>
          <p:cNvPr id="51205" name="Text Box 6"/>
          <p:cNvSpPr txBox="1">
            <a:spLocks noChangeArrowheads="1"/>
          </p:cNvSpPr>
          <p:nvPr/>
        </p:nvSpPr>
        <p:spPr bwMode="auto">
          <a:xfrm>
            <a:off x="1873250" y="1371600"/>
            <a:ext cx="5302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3600" b="1" i="1">
                <a:solidFill>
                  <a:schemeClr val="tx2"/>
                </a:solidFill>
                <a:ea typeface="SimSun" pitchFamily="2" charset="-122"/>
              </a:rPr>
              <a:t>她就是示巴女王吗</a:t>
            </a:r>
            <a:r>
              <a:rPr lang="en-US" altLang="en-US" sz="3600" b="1" i="1">
                <a:solidFill>
                  <a:schemeClr val="tx2"/>
                </a:solidFill>
              </a:rPr>
              <a:t>?</a:t>
            </a:r>
          </a:p>
        </p:txBody>
      </p:sp>
      <p:sp>
        <p:nvSpPr>
          <p:cNvPr id="51206" name="Text Box 7"/>
          <p:cNvSpPr txBox="1">
            <a:spLocks noChangeArrowheads="1"/>
          </p:cNvSpPr>
          <p:nvPr/>
        </p:nvSpPr>
        <p:spPr bwMode="auto">
          <a:xfrm>
            <a:off x="485775" y="49530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800">
                <a:ea typeface="SimSun" pitchFamily="2" charset="-122"/>
              </a:rPr>
              <a:t>在神殿的墙上，很仔细地记载了她到</a:t>
            </a:r>
            <a:r>
              <a:rPr lang="en-US" altLang="zh-CN" sz="2800">
                <a:ea typeface="SimSun" pitchFamily="2" charset="-122"/>
              </a:rPr>
              <a:t>Punt</a:t>
            </a:r>
            <a:r>
              <a:rPr lang="zh-CN" altLang="en-US" sz="2800">
                <a:ea typeface="SimSun" pitchFamily="2" charset="-122"/>
              </a:rPr>
              <a:t>的事迹。</a:t>
            </a:r>
            <a:endParaRPr lang="en-US" altLang="en-US" sz="2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background_egyp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62763"/>
          </a:xfrm>
          <a:noFill/>
        </p:spPr>
      </p:pic>
      <p:sp>
        <p:nvSpPr>
          <p:cNvPr id="52227" name="Text Box 3"/>
          <p:cNvSpPr txBox="1">
            <a:spLocks noChangeArrowheads="1"/>
          </p:cNvSpPr>
          <p:nvPr/>
        </p:nvSpPr>
        <p:spPr bwMode="auto">
          <a:xfrm>
            <a:off x="152400" y="76200"/>
            <a:ext cx="510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2800" b="1">
                <a:ea typeface="SimSun" pitchFamily="2" charset="-122"/>
              </a:rPr>
              <a:t>示撤</a:t>
            </a:r>
            <a:r>
              <a:rPr lang="en-US" altLang="en-US" sz="2800" b="1"/>
              <a:t> </a:t>
            </a:r>
            <a:r>
              <a:rPr lang="zh-CN" altLang="en-US" sz="2800" b="1">
                <a:ea typeface="SimSun" pitchFamily="2" charset="-122"/>
              </a:rPr>
              <a:t>法老</a:t>
            </a:r>
            <a:endParaRPr lang="en-US" altLang="en-US" sz="2800" b="1"/>
          </a:p>
        </p:txBody>
      </p:sp>
      <p:sp>
        <p:nvSpPr>
          <p:cNvPr id="52228" name="Text Box 4"/>
          <p:cNvSpPr txBox="1">
            <a:spLocks noChangeArrowheads="1"/>
          </p:cNvSpPr>
          <p:nvPr/>
        </p:nvSpPr>
        <p:spPr bwMode="auto">
          <a:xfrm>
            <a:off x="200025" y="762000"/>
            <a:ext cx="53625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zh-CN" sz="3200" b="1">
                <a:ea typeface="SimSun" pitchFamily="2" charset="-122"/>
              </a:rPr>
              <a:t>“</a:t>
            </a:r>
            <a:r>
              <a:rPr lang="zh-CN" altLang="en-US" sz="3200" b="1">
                <a:ea typeface="SimSun" pitchFamily="2" charset="-122"/>
              </a:rPr>
              <a:t>罗波安王在第五年，埃及王示撤上来攻取耶路撒冷，夺了耶和华殿和王宫里的宝物，尽都拿走。</a:t>
            </a:r>
            <a:r>
              <a:rPr lang="en-US" altLang="zh-CN" sz="3200" b="1">
                <a:ea typeface="SimSun" pitchFamily="2" charset="-122"/>
              </a:rPr>
              <a:t>” (</a:t>
            </a:r>
            <a:r>
              <a:rPr lang="zh-CN" altLang="en-US" sz="3200" b="1">
                <a:ea typeface="SimSun" pitchFamily="2" charset="-122"/>
              </a:rPr>
              <a:t>列王上记</a:t>
            </a:r>
            <a:r>
              <a:rPr lang="en-US" altLang="zh-CN" sz="3200" b="1">
                <a:ea typeface="SimSun" pitchFamily="2" charset="-122"/>
              </a:rPr>
              <a:t>14:25, 26) </a:t>
            </a:r>
            <a:endParaRPr lang="en-US" altLang="en-US" sz="3200" b="1"/>
          </a:p>
        </p:txBody>
      </p:sp>
      <p:sp>
        <p:nvSpPr>
          <p:cNvPr id="52229" name="Text Box 5"/>
          <p:cNvSpPr txBox="1">
            <a:spLocks noChangeArrowheads="1"/>
          </p:cNvSpPr>
          <p:nvPr/>
        </p:nvSpPr>
        <p:spPr bwMode="auto">
          <a:xfrm>
            <a:off x="304800" y="3505200"/>
            <a:ext cx="85344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3200" b="1">
                <a:ea typeface="SimSun" pitchFamily="2" charset="-122"/>
              </a:rPr>
              <a:t>约瑟夫证实这段事迹</a:t>
            </a:r>
            <a:r>
              <a:rPr lang="en-US" altLang="en-US" sz="3200" b="1"/>
              <a:t>: “</a:t>
            </a:r>
            <a:r>
              <a:rPr lang="zh-CN" altLang="en-US" sz="3200" b="1">
                <a:ea typeface="SimSun" pitchFamily="2" charset="-122"/>
              </a:rPr>
              <a:t>他对</a:t>
            </a:r>
            <a:r>
              <a:rPr lang="en-US" altLang="en-US" sz="3200" b="1"/>
              <a:t>(</a:t>
            </a:r>
            <a:r>
              <a:rPr lang="zh-CN" altLang="en-US" sz="3200" b="1">
                <a:ea typeface="SimSun" pitchFamily="2" charset="-122"/>
              </a:rPr>
              <a:t>示撤</a:t>
            </a:r>
            <a:r>
              <a:rPr lang="en-US" altLang="en-US" sz="3200" b="1"/>
              <a:t>) </a:t>
            </a:r>
            <a:r>
              <a:rPr lang="zh-CN" altLang="en-US" sz="3200" b="1">
                <a:ea typeface="SimSun" pitchFamily="2" charset="-122"/>
              </a:rPr>
              <a:t>攻打希伯来人时</a:t>
            </a:r>
            <a:r>
              <a:rPr lang="en-US" altLang="en-US" sz="3200" b="1"/>
              <a:t>, </a:t>
            </a:r>
            <a:r>
              <a:rPr lang="zh-CN" altLang="en-US" sz="3200" b="1">
                <a:ea typeface="SimSun" pitchFamily="2" charset="-122"/>
              </a:rPr>
              <a:t>他轻而易举 拿下罗波安王的最强大城市，最后来到耶路撒冷时，也不需再攻打</a:t>
            </a:r>
            <a:r>
              <a:rPr lang="en-US" altLang="en-US" sz="3200" b="1"/>
              <a:t>. . . </a:t>
            </a:r>
            <a:r>
              <a:rPr lang="zh-CN" altLang="en-US" sz="3200" b="1">
                <a:ea typeface="SimSun" pitchFamily="2" charset="-122"/>
              </a:rPr>
              <a:t>罗波安王害怕</a:t>
            </a:r>
            <a:r>
              <a:rPr lang="en-US" altLang="en-US" sz="3200" b="1"/>
              <a:t>. . . </a:t>
            </a:r>
            <a:r>
              <a:rPr lang="zh-CN" altLang="en-US" sz="3200" b="1">
                <a:ea typeface="SimSun" pitchFamily="2" charset="-122"/>
              </a:rPr>
              <a:t>他破坏了圣殿，拿走了耶和华殿及王宫里的宝物</a:t>
            </a:r>
            <a:r>
              <a:rPr lang="en-US" altLang="en-US" sz="3200" b="1"/>
              <a:t>.”</a:t>
            </a:r>
          </a:p>
          <a:p>
            <a:pPr algn="r" eaLnBrk="1" hangingPunct="1">
              <a:spcBef>
                <a:spcPct val="50000"/>
              </a:spcBef>
            </a:pPr>
            <a:r>
              <a:rPr lang="en-US" altLang="en-US" sz="2800" b="1" i="1"/>
              <a:t>Antiquities of the Jews</a:t>
            </a:r>
            <a:r>
              <a:rPr lang="en-US" altLang="en-US" sz="2800" b="1"/>
              <a:t>, 8.10.2-3</a:t>
            </a:r>
          </a:p>
        </p:txBody>
      </p:sp>
      <p:pic>
        <p:nvPicPr>
          <p:cNvPr id="104454" name="Picture 6" descr="Pharaoh"/>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86400" y="0"/>
            <a:ext cx="36576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4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zh-CN" altLang="en-US" sz="3200" b="1">
                <a:solidFill>
                  <a:srgbClr val="FF0000"/>
                </a:solidFill>
                <a:ea typeface="SimSun" pitchFamily="2" charset="-122"/>
              </a:rPr>
              <a:t>出埃及开始了犹太的日历</a:t>
            </a:r>
            <a:endParaRPr lang="en-US" altLang="zh-CN" sz="3200" b="1">
              <a:solidFill>
                <a:srgbClr val="FF0000"/>
              </a:solidFill>
              <a:ea typeface="SimSun" pitchFamily="2" charset="-122"/>
            </a:endParaRPr>
          </a:p>
        </p:txBody>
      </p:sp>
      <p:pic>
        <p:nvPicPr>
          <p:cNvPr id="53251" name="Picture 4" descr="israelflag"/>
          <p:cNvPicPr>
            <a:picLocks noGrp="1" noChangeAspect="1" noChangeArrowheads="1" noCrop="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33400" y="1447800"/>
            <a:ext cx="1828800" cy="1089025"/>
          </a:xfrm>
          <a:noFill/>
        </p:spPr>
      </p:pic>
      <p:pic>
        <p:nvPicPr>
          <p:cNvPr id="53252" name="Picture 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52400" y="2971800"/>
            <a:ext cx="4572000" cy="3790950"/>
          </a:xfrm>
          <a:noFill/>
        </p:spPr>
      </p:pic>
      <p:sp>
        <p:nvSpPr>
          <p:cNvPr id="53253" name="Rectangle 8"/>
          <p:cNvSpPr>
            <a:spLocks noChangeArrowheads="1"/>
          </p:cNvSpPr>
          <p:nvPr/>
        </p:nvSpPr>
        <p:spPr bwMode="auto">
          <a:xfrm>
            <a:off x="4800600" y="2420888"/>
            <a:ext cx="434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r>
              <a:rPr lang="zh-CN" altLang="en-US" sz="3600" b="1" dirty="0">
                <a:ea typeface="SimSun" pitchFamily="2" charset="-122"/>
              </a:rPr>
              <a:t>在出</a:t>
            </a:r>
            <a:r>
              <a:rPr lang="en-US" altLang="zh-CN" sz="3600" b="1" dirty="0">
                <a:ea typeface="SimSun" pitchFamily="2" charset="-122"/>
              </a:rPr>
              <a:t>12</a:t>
            </a:r>
            <a:r>
              <a:rPr lang="zh-CN" altLang="en-US" sz="3600" b="1" dirty="0">
                <a:ea typeface="SimSun" pitchFamily="2" charset="-122"/>
              </a:rPr>
              <a:t>：</a:t>
            </a:r>
            <a:r>
              <a:rPr lang="en-US" altLang="zh-CN" sz="3600" b="1" dirty="0">
                <a:ea typeface="SimSun" pitchFamily="2" charset="-122"/>
              </a:rPr>
              <a:t>2</a:t>
            </a:r>
            <a:r>
              <a:rPr lang="zh-CN" altLang="en-US" sz="3600" b="1" dirty="0">
                <a:ea typeface="SimSun" pitchFamily="2" charset="-122"/>
              </a:rPr>
              <a:t>中建立的犹太宗教日历遵循创世纪的记载，“并且傍晚和早晨是第一天，第二天”等。一天</a:t>
            </a:r>
            <a:r>
              <a:rPr lang="en-US" altLang="zh-CN" sz="3600" b="1" dirty="0">
                <a:ea typeface="SimSun" pitchFamily="2" charset="-122"/>
              </a:rPr>
              <a:t>24</a:t>
            </a:r>
            <a:r>
              <a:rPr lang="zh-CN" altLang="en-US" sz="3600" b="1" dirty="0">
                <a:ea typeface="SimSun" pitchFamily="2" charset="-122"/>
              </a:rPr>
              <a:t>小时，从傍晚</a:t>
            </a:r>
            <a:r>
              <a:rPr lang="en-US" altLang="zh-CN" sz="3600" b="1" dirty="0">
                <a:ea typeface="SimSun" pitchFamily="2" charset="-122"/>
              </a:rPr>
              <a:t>6</a:t>
            </a:r>
            <a:r>
              <a:rPr lang="zh-CN" altLang="en-US" sz="3600" b="1" dirty="0">
                <a:ea typeface="SimSun" pitchFamily="2" charset="-122"/>
              </a:rPr>
              <a:t>点起，一年</a:t>
            </a:r>
            <a:r>
              <a:rPr lang="en-US" altLang="zh-CN" sz="3600" b="1" dirty="0">
                <a:ea typeface="SimSun" pitchFamily="2" charset="-122"/>
              </a:rPr>
              <a:t>360</a:t>
            </a:r>
            <a:r>
              <a:rPr lang="zh-CN" altLang="en-US" sz="3600" b="1" dirty="0">
                <a:ea typeface="SimSun" pitchFamily="2" charset="-122"/>
              </a:rPr>
              <a:t>天。</a:t>
            </a:r>
            <a:endParaRPr lang="en-US" altLang="en-US" sz="3600"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57150"/>
            <a:ext cx="9144000" cy="6915150"/>
          </a:xfrm>
          <a:noFill/>
        </p:spPr>
      </p:pic>
      <p:sp>
        <p:nvSpPr>
          <p:cNvPr id="54275" name="Rectangle 3"/>
          <p:cNvSpPr>
            <a:spLocks noChangeArrowheads="1"/>
          </p:cNvSpPr>
          <p:nvPr/>
        </p:nvSpPr>
        <p:spPr bwMode="auto">
          <a:xfrm>
            <a:off x="0" y="409575"/>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zh-CN" altLang="en-US" sz="4400" b="1" dirty="0">
                <a:ea typeface="SimSun" pitchFamily="2" charset="-122"/>
              </a:rPr>
              <a:t>约瑟及马利亚逃出埃及</a:t>
            </a:r>
            <a:endParaRPr lang="en-US" altLang="en-US" sz="4400" b="1" dirty="0"/>
          </a:p>
        </p:txBody>
      </p:sp>
      <p:pic>
        <p:nvPicPr>
          <p:cNvPr id="54276" name="Picture 4" descr="background_egyp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2286000"/>
            <a:ext cx="8153400" cy="4117975"/>
          </a:xfr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background_egyp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1113"/>
            <a:ext cx="9144000" cy="6846887"/>
          </a:xfrm>
          <a:noFill/>
        </p:spPr>
      </p:pic>
      <p:sp>
        <p:nvSpPr>
          <p:cNvPr id="55299" name="Rectangle 4"/>
          <p:cNvSpPr>
            <a:spLocks noGrp="1" noChangeArrowheads="1"/>
          </p:cNvSpPr>
          <p:nvPr>
            <p:ph type="title"/>
          </p:nvPr>
        </p:nvSpPr>
        <p:spPr>
          <a:xfrm>
            <a:off x="4267200" y="304800"/>
            <a:ext cx="4572000" cy="4724400"/>
          </a:xfrm>
        </p:spPr>
        <p:txBody>
          <a:bodyPr/>
          <a:lstStyle/>
          <a:p>
            <a:pPr eaLnBrk="1" hangingPunct="1"/>
            <a:r>
              <a:rPr lang="zh-CN" altLang="en-US" sz="4800" b="1" dirty="0">
                <a:solidFill>
                  <a:schemeClr val="tx1"/>
                </a:solidFill>
                <a:ea typeface="SimSun" pitchFamily="2" charset="-122"/>
              </a:rPr>
              <a:t>科普替教会里的绘画，呈现约瑟，马利亚及耶稣在埃及。</a:t>
            </a:r>
            <a:endParaRPr lang="en-US" altLang="zh-CN" sz="4800" b="1" dirty="0">
              <a:solidFill>
                <a:schemeClr val="tx1"/>
              </a:solidFill>
              <a:ea typeface="SimSun" pitchFamily="2" charset="-122"/>
            </a:endParaRPr>
          </a:p>
        </p:txBody>
      </p:sp>
      <p:pic>
        <p:nvPicPr>
          <p:cNvPr id="55300" name="Picture 3" descr="An icon showing the flight o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3867150" cy="6858000"/>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6323" name="TextBox 2"/>
          <p:cNvSpPr txBox="1">
            <a:spLocks noChangeArrowheads="1"/>
          </p:cNvSpPr>
          <p:nvPr/>
        </p:nvSpPr>
        <p:spPr bwMode="auto">
          <a:xfrm>
            <a:off x="5638800" y="5029200"/>
            <a:ext cx="289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b="1">
                <a:ea typeface="SimSun" pitchFamily="2" charset="-122"/>
              </a:rPr>
              <a:t>约瑟家庭前往埃及的路途</a:t>
            </a:r>
            <a:endParaRPr lang="en-US" altLang="en-US" b="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7" descr="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349250"/>
            <a:ext cx="9144000" cy="7534275"/>
          </a:xfrm>
          <a:noFill/>
        </p:spPr>
      </p:pic>
      <p:sp>
        <p:nvSpPr>
          <p:cNvPr id="118795" name="Text Box 11"/>
          <p:cNvSpPr txBox="1">
            <a:spLocks noChangeArrowheads="1"/>
          </p:cNvSpPr>
          <p:nvPr/>
        </p:nvSpPr>
        <p:spPr bwMode="auto">
          <a:xfrm>
            <a:off x="5029200" y="5118100"/>
            <a:ext cx="3886200" cy="823913"/>
          </a:xfrm>
          <a:prstGeom prst="rect">
            <a:avLst/>
          </a:prstGeom>
          <a:noFill/>
          <a:ln w="9525">
            <a:noFill/>
            <a:miter lim="800000"/>
            <a:headEnd/>
            <a:tailEnd/>
          </a:ln>
          <a:effectLst>
            <a:outerShdw dist="107763" dir="18900000" algn="ctr" rotWithShape="0">
              <a:srgbClr val="808080"/>
            </a:outerShdw>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4800" b="1">
                <a:solidFill>
                  <a:schemeClr val="bg1"/>
                </a:solidFill>
                <a:ea typeface="SimSun" pitchFamily="2" charset="-122"/>
              </a:rPr>
              <a:t>耶稣的婴儿图</a:t>
            </a:r>
            <a:endParaRPr lang="en-US" altLang="en-US" sz="4800" b="1">
              <a:solidFill>
                <a:schemeClr val="bg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Text Box 3"/>
          <p:cNvSpPr txBox="1">
            <a:spLocks noChangeArrowheads="1"/>
          </p:cNvSpPr>
          <p:nvPr/>
        </p:nvSpPr>
        <p:spPr bwMode="auto">
          <a:xfrm>
            <a:off x="381000" y="3717925"/>
            <a:ext cx="86868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zh-CN" altLang="en-US" sz="15600">
                <a:latin typeface="Times New Roman" pitchFamily="18" charset="0"/>
                <a:ea typeface="SimSun" pitchFamily="2" charset="-122"/>
              </a:rPr>
              <a:t>亚们</a:t>
            </a:r>
            <a:endParaRPr lang="en-US" altLang="en-US" sz="15600">
              <a:latin typeface="Times New Roman" pitchFamily="18" charset="0"/>
            </a:endParaRPr>
          </a:p>
        </p:txBody>
      </p:sp>
      <p:sp>
        <p:nvSpPr>
          <p:cNvPr id="205828" name="WordArt 4"/>
          <p:cNvSpPr>
            <a:spLocks noChangeArrowheads="1" noChangeShapeType="1" noTextEdit="1"/>
          </p:cNvSpPr>
          <p:nvPr/>
        </p:nvSpPr>
        <p:spPr bwMode="auto">
          <a:xfrm>
            <a:off x="1600200" y="609600"/>
            <a:ext cx="5676900" cy="638175"/>
          </a:xfrm>
          <a:prstGeom prst="rect">
            <a:avLst/>
          </a:prstGeom>
        </p:spPr>
        <p:txBody>
          <a:bodyPr wrap="none" fromWordArt="1">
            <a:prstTxWarp prst="textPlain">
              <a:avLst>
                <a:gd name="adj" fmla="val 50000"/>
              </a:avLst>
            </a:prstTxWarp>
          </a:bodyPr>
          <a:lstStyle/>
          <a:p>
            <a:pPr algn="ctr"/>
            <a:r>
              <a:rPr lang="zh-CN" altLang="en-US" sz="4400" b="1" kern="10">
                <a:ln w="9525">
                  <a:solidFill>
                    <a:schemeClr val="folHlink"/>
                  </a:solidFill>
                  <a:round/>
                  <a:headEnd/>
                  <a:tailEnd/>
                </a:ln>
                <a:solidFill>
                  <a:schemeClr val="folHlink"/>
                </a:solidFill>
                <a:effectLst>
                  <a:outerShdw dist="563972" dir="14049741" sx="125000" sy="125000" algn="tl" rotWithShape="0">
                    <a:srgbClr val="C7DFD3"/>
                  </a:outerShdw>
                </a:effectLst>
                <a:latin typeface="+mn-ea"/>
                <a:cs typeface="+mn-ea"/>
              </a:rPr>
              <a:t>埃及最强势的神</a:t>
            </a:r>
            <a:endParaRPr lang="en-GB" sz="4400" b="1" kern="10">
              <a:ln w="9525">
                <a:solidFill>
                  <a:schemeClr val="folHlink"/>
                </a:solidFill>
                <a:round/>
                <a:headEnd/>
                <a:tailEnd/>
              </a:ln>
              <a:solidFill>
                <a:schemeClr val="folHlink"/>
              </a:solidFill>
              <a:effectLst>
                <a:outerShdw dist="563972" dir="14049741" sx="125000" sy="125000" algn="tl" rotWithShape="0">
                  <a:srgbClr val="C7DFD3"/>
                </a:outerShdw>
              </a:effectLst>
              <a:latin typeface="+mn-ea"/>
              <a:cs typeface="+mn-ea"/>
            </a:endParaRPr>
          </a:p>
        </p:txBody>
      </p:sp>
      <p:sp>
        <p:nvSpPr>
          <p:cNvPr id="205829" name="Text Box 5"/>
          <p:cNvSpPr txBox="1">
            <a:spLocks noChangeArrowheads="1"/>
          </p:cNvSpPr>
          <p:nvPr/>
        </p:nvSpPr>
        <p:spPr bwMode="auto">
          <a:xfrm>
            <a:off x="4565650" y="1752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3600" b="1">
                <a:latin typeface="Times New Roman" pitchFamily="18" charset="0"/>
              </a:rPr>
              <a:t>“</a:t>
            </a:r>
            <a:r>
              <a:rPr lang="zh-CN" altLang="en-US" sz="3600" b="1">
                <a:latin typeface="Times New Roman" pitchFamily="18" charset="0"/>
                <a:ea typeface="SimSun" pitchFamily="2" charset="-122"/>
              </a:rPr>
              <a:t>神群之王</a:t>
            </a:r>
            <a:r>
              <a:rPr lang="en-GB" altLang="en-US" sz="3600" b="1">
                <a:latin typeface="Times New Roman" pitchFamily="18" charset="0"/>
              </a:rPr>
              <a:t>”</a:t>
            </a:r>
            <a:endParaRPr lang="en-US" altLang="en-US" sz="3600" b="1">
              <a:latin typeface="Times New Roman" pitchFamily="18" charset="0"/>
            </a:endParaRPr>
          </a:p>
        </p:txBody>
      </p:sp>
      <p:sp>
        <p:nvSpPr>
          <p:cNvPr id="205830" name="Text Box 6"/>
          <p:cNvSpPr txBox="1">
            <a:spLocks noChangeArrowheads="1"/>
          </p:cNvSpPr>
          <p:nvPr/>
        </p:nvSpPr>
        <p:spPr bwMode="auto">
          <a:xfrm>
            <a:off x="4572000" y="23463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zh-CN" altLang="en-US" sz="3600" b="1">
                <a:latin typeface="Times New Roman" pitchFamily="18" charset="0"/>
                <a:ea typeface="SimSun" pitchFamily="2" charset="-122"/>
              </a:rPr>
              <a:t>男的躯体，山羊的头</a:t>
            </a:r>
            <a:endParaRPr lang="en-US" altLang="en-US" sz="3600" b="1">
              <a:latin typeface="Times New Roman" pitchFamily="18" charset="0"/>
            </a:endParaRPr>
          </a:p>
        </p:txBody>
      </p:sp>
      <p:sp>
        <p:nvSpPr>
          <p:cNvPr id="205831" name="Text Box 7"/>
          <p:cNvSpPr txBox="1">
            <a:spLocks noChangeArrowheads="1"/>
          </p:cNvSpPr>
          <p:nvPr/>
        </p:nvSpPr>
        <p:spPr bwMode="auto">
          <a:xfrm>
            <a:off x="4572000" y="29559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zh-CN" altLang="en-US" sz="3600" b="1">
                <a:latin typeface="Times New Roman" pitchFamily="18" charset="0"/>
                <a:ea typeface="SimSun" pitchFamily="2" charset="-122"/>
              </a:rPr>
              <a:t>戴着鸵鸟的帽子</a:t>
            </a:r>
            <a:endParaRPr lang="en-US" altLang="en-US" sz="3600" b="1">
              <a:latin typeface="Times New Roman" pitchFamily="18" charset="0"/>
            </a:endParaRPr>
          </a:p>
        </p:txBody>
      </p:sp>
      <p:sp>
        <p:nvSpPr>
          <p:cNvPr id="205832" name="Text Box 8"/>
          <p:cNvSpPr txBox="1">
            <a:spLocks noChangeArrowheads="1"/>
          </p:cNvSpPr>
          <p:nvPr/>
        </p:nvSpPr>
        <p:spPr bwMode="auto">
          <a:xfrm>
            <a:off x="4572000" y="3565525"/>
            <a:ext cx="457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zh-CN" altLang="en-US" sz="2000" b="1">
                <a:latin typeface="Times New Roman" pitchFamily="18" charset="0"/>
                <a:ea typeface="SimSun" pitchFamily="2" charset="-122"/>
              </a:rPr>
              <a:t>过后改称为</a:t>
            </a:r>
            <a:r>
              <a:rPr lang="en-GB" altLang="en-US" sz="2000" b="1">
                <a:latin typeface="Times New Roman" pitchFamily="18" charset="0"/>
              </a:rPr>
              <a:t> Amun-Ra</a:t>
            </a:r>
            <a:endParaRPr lang="en-US" altLang="en-US" sz="10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5828"/>
                                        </p:tgtEl>
                                        <p:attrNameLst>
                                          <p:attrName>style.visibility</p:attrName>
                                        </p:attrNameLst>
                                      </p:cBhvr>
                                      <p:to>
                                        <p:strVal val="visible"/>
                                      </p:to>
                                    </p:set>
                                    <p:anim calcmode="lin" valueType="num">
                                      <p:cBhvr>
                                        <p:cTn id="7" dur="1000" fill="hold"/>
                                        <p:tgtEl>
                                          <p:spTgt spid="205828"/>
                                        </p:tgtEl>
                                        <p:attrNameLst>
                                          <p:attrName>ppt_w</p:attrName>
                                        </p:attrNameLst>
                                      </p:cBhvr>
                                      <p:tavLst>
                                        <p:tav tm="0">
                                          <p:val>
                                            <p:fltVal val="0"/>
                                          </p:val>
                                        </p:tav>
                                        <p:tav tm="100000">
                                          <p:val>
                                            <p:strVal val="#ppt_w"/>
                                          </p:val>
                                        </p:tav>
                                      </p:tavLst>
                                    </p:anim>
                                    <p:anim calcmode="lin" valueType="num">
                                      <p:cBhvr>
                                        <p:cTn id="8" dur="1000" fill="hold"/>
                                        <p:tgtEl>
                                          <p:spTgt spid="205828"/>
                                        </p:tgtEl>
                                        <p:attrNameLst>
                                          <p:attrName>ppt_h</p:attrName>
                                        </p:attrNameLst>
                                      </p:cBhvr>
                                      <p:tavLst>
                                        <p:tav tm="0">
                                          <p:val>
                                            <p:fltVal val="0"/>
                                          </p:val>
                                        </p:tav>
                                        <p:tav tm="100000">
                                          <p:val>
                                            <p:strVal val="#ppt_h"/>
                                          </p:val>
                                        </p:tav>
                                      </p:tavLst>
                                    </p:anim>
                                    <p:anim calcmode="lin" valueType="num">
                                      <p:cBhvr>
                                        <p:cTn id="9" dur="1000" fill="hold"/>
                                        <p:tgtEl>
                                          <p:spTgt spid="2058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82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1000"/>
                                  </p:stCondLst>
                                  <p:iterate type="lt">
                                    <p:tmAbs val="75"/>
                                  </p:iterate>
                                  <p:childTnLst>
                                    <p:set>
                                      <p:cBhvr>
                                        <p:cTn id="13" dur="1" fill="hold">
                                          <p:stCondLst>
                                            <p:cond delay="74"/>
                                          </p:stCondLst>
                                        </p:cTn>
                                        <p:tgtEl>
                                          <p:spTgt spid="205827">
                                            <p:txEl>
                                              <p:pRg st="0" end="0"/>
                                            </p:txEl>
                                          </p:spTgt>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Robotz Windows Start.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iterate type="wd">
                                    <p:tmAbs val="300"/>
                                  </p:iterate>
                                  <p:childTnLst>
                                    <p:set>
                                      <p:cBhvr>
                                        <p:cTn id="17" dur="1" fill="hold">
                                          <p:stCondLst>
                                            <p:cond delay="299"/>
                                          </p:stCondLst>
                                        </p:cTn>
                                        <p:tgtEl>
                                          <p:spTgt spid="205829"/>
                                        </p:tgtEl>
                                        <p:attrNameLst>
                                          <p:attrName>style.visibility</p:attrName>
                                        </p:attrNameLst>
                                      </p:cBhvr>
                                      <p:to>
                                        <p:strVal val="visible"/>
                                      </p:to>
                                    </p:set>
                                    <p:anim to="" calcmode="lin" valueType="num">
                                      <p:cBhvr>
                                        <p:cTn id="18" dur="1" fill="hold"/>
                                        <p:tgtEl>
                                          <p:spTgt spid="205829"/>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iterate type="wd">
                                    <p:tmAbs val="300"/>
                                  </p:iterate>
                                  <p:childTnLst>
                                    <p:set>
                                      <p:cBhvr>
                                        <p:cTn id="22" dur="1" fill="hold">
                                          <p:stCondLst>
                                            <p:cond delay="299"/>
                                          </p:stCondLst>
                                        </p:cTn>
                                        <p:tgtEl>
                                          <p:spTgt spid="205830"/>
                                        </p:tgtEl>
                                        <p:attrNameLst>
                                          <p:attrName>style.visibility</p:attrName>
                                        </p:attrNameLst>
                                      </p:cBhvr>
                                      <p:to>
                                        <p:strVal val="visible"/>
                                      </p:to>
                                    </p:set>
                                    <p:anim to="" calcmode="lin" valueType="num">
                                      <p:cBhvr>
                                        <p:cTn id="23" dur="1" fill="hold"/>
                                        <p:tgtEl>
                                          <p:spTgt spid="205830"/>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iterate type="wd">
                                    <p:tmAbs val="300"/>
                                  </p:iterate>
                                  <p:childTnLst>
                                    <p:set>
                                      <p:cBhvr>
                                        <p:cTn id="27" dur="1" fill="hold">
                                          <p:stCondLst>
                                            <p:cond delay="299"/>
                                          </p:stCondLst>
                                        </p:cTn>
                                        <p:tgtEl>
                                          <p:spTgt spid="205831"/>
                                        </p:tgtEl>
                                        <p:attrNameLst>
                                          <p:attrName>style.visibility</p:attrName>
                                        </p:attrNameLst>
                                      </p:cBhvr>
                                      <p:to>
                                        <p:strVal val="visible"/>
                                      </p:to>
                                    </p:set>
                                    <p:anim to="" calcmode="lin" valueType="num">
                                      <p:cBhvr>
                                        <p:cTn id="28" dur="1" fill="hold"/>
                                        <p:tgtEl>
                                          <p:spTgt spid="205831"/>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iterate type="wd">
                                    <p:tmAbs val="300"/>
                                  </p:iterate>
                                  <p:childTnLst>
                                    <p:set>
                                      <p:cBhvr>
                                        <p:cTn id="32" dur="1" fill="hold">
                                          <p:stCondLst>
                                            <p:cond delay="299"/>
                                          </p:stCondLst>
                                        </p:cTn>
                                        <p:tgtEl>
                                          <p:spTgt spid="205832"/>
                                        </p:tgtEl>
                                        <p:attrNameLst>
                                          <p:attrName>style.visibility</p:attrName>
                                        </p:attrNameLst>
                                      </p:cBhvr>
                                      <p:to>
                                        <p:strVal val="visible"/>
                                      </p:to>
                                    </p:set>
                                    <p:anim to="" calcmode="lin" valueType="num">
                                      <p:cBhvr>
                                        <p:cTn id="33" dur="1" fill="hold"/>
                                        <p:tgtEl>
                                          <p:spTgt spid="2058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autoUpdateAnimBg="0" advAuto="1000"/>
      <p:bldP spid="205828" grpId="0" animBg="1"/>
      <p:bldP spid="205829" grpId="0" autoUpdateAnimBg="0"/>
      <p:bldP spid="205830" grpId="0" autoUpdateAnimBg="0"/>
      <p:bldP spid="205831" grpId="0" autoUpdateAnimBg="0"/>
      <p:bldP spid="20583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charset="0"/>
                <a:ea typeface="ＭＳ Ｐゴシック" charset="0"/>
              </a:rPr>
              <a:t>OTB 73</a:t>
            </a:r>
          </a:p>
        </p:txBody>
      </p:sp>
      <p:pic>
        <p:nvPicPr>
          <p:cNvPr id="4" name="Picture 3"/>
          <p:cNvPicPr>
            <a:picLocks noChangeAspect="1"/>
          </p:cNvPicPr>
          <p:nvPr/>
        </p:nvPicPr>
        <p:blipFill>
          <a:blip r:embed="rId8"/>
          <a:stretch>
            <a:fillRect/>
          </a:stretch>
        </p:blipFill>
        <p:spPr>
          <a:xfrm>
            <a:off x="5031101" y="1340768"/>
            <a:ext cx="4103712" cy="4868129"/>
          </a:xfrm>
          <a:prstGeom prst="rect">
            <a:avLst/>
          </a:prstGeom>
        </p:spPr>
      </p:pic>
      <p:pic>
        <p:nvPicPr>
          <p:cNvPr id="6" name="Picture 5"/>
          <p:cNvPicPr>
            <a:picLocks noChangeAspect="1"/>
          </p:cNvPicPr>
          <p:nvPr/>
        </p:nvPicPr>
        <p:blipFill>
          <a:blip r:embed="rId9"/>
          <a:stretch>
            <a:fillRect/>
          </a:stretch>
        </p:blipFill>
        <p:spPr>
          <a:xfrm>
            <a:off x="-36512" y="0"/>
            <a:ext cx="4876800" cy="6096000"/>
          </a:xfrm>
          <a:prstGeom prst="rect">
            <a:avLst/>
          </a:prstGeom>
        </p:spPr>
      </p:pic>
      <p:sp>
        <p:nvSpPr>
          <p:cNvPr id="202765" name="Rectangle 13"/>
          <p:cNvSpPr>
            <a:spLocks noGrp="1" noChangeArrowheads="1"/>
          </p:cNvSpPr>
          <p:nvPr>
            <p:ph type="title" idx="4294967295"/>
          </p:nvPr>
        </p:nvSpPr>
        <p:spPr>
          <a:xfrm>
            <a:off x="3779912" y="584408"/>
            <a:ext cx="5364088" cy="1323439"/>
          </a:xfrm>
          <a:solidFill>
            <a:srgbClr val="000090"/>
          </a:solidFill>
          <a:effectLst>
            <a:outerShdw blurRad="63500" dist="53882" dir="2700000" algn="ctr" rotWithShape="0">
              <a:schemeClr val="tx1">
                <a:alpha val="74998"/>
              </a:schemeClr>
            </a:outerShdw>
          </a:effectLst>
        </p:spPr>
        <p:txBody>
          <a:bodyPr wrap="square" anchor="t">
            <a:spAutoFit/>
          </a:bodyPr>
          <a:lstStyle/>
          <a:p>
            <a:pPr eaLnBrk="1" hangingPunct="1">
              <a:spcBef>
                <a:spcPct val="50000"/>
              </a:spcBef>
              <a:defRPr/>
            </a:pPr>
            <a:r>
              <a:rPr lang="ja-JP" altLang="en-US" sz="4000" b="1">
                <a:solidFill>
                  <a:schemeClr val="bg1"/>
                </a:solidFill>
                <a:ea typeface="+mj-ea"/>
                <a:cs typeface="+mj-cs"/>
              </a:rPr>
              <a:t>新年表</a:t>
            </a:r>
            <a:br>
              <a:rPr lang="en-US" altLang="ja-JP" sz="4000" b="1" dirty="0">
                <a:solidFill>
                  <a:schemeClr val="bg1"/>
                </a:solidFill>
                <a:ea typeface="+mj-ea"/>
                <a:cs typeface="+mj-cs"/>
              </a:rPr>
            </a:br>
            <a:r>
              <a:rPr kumimoji="0" lang="en-US" sz="4000" b="1" i="0" dirty="0">
                <a:solidFill>
                  <a:schemeClr val="bg1"/>
                </a:solidFill>
                <a:effectLst/>
                <a:ea typeface="+mj-ea"/>
                <a:cs typeface="+mj-cs"/>
              </a:rPr>
              <a:t>David </a:t>
            </a:r>
            <a:r>
              <a:rPr kumimoji="0" lang="en-US" sz="4000" b="1" i="0" dirty="0" err="1">
                <a:solidFill>
                  <a:schemeClr val="bg1"/>
                </a:solidFill>
                <a:effectLst/>
                <a:ea typeface="+mj-ea"/>
                <a:cs typeface="+mj-cs"/>
              </a:rPr>
              <a:t>Rohl</a:t>
            </a:r>
            <a:endParaRPr kumimoji="0" lang="en-US" sz="4000" b="1" i="0" dirty="0">
              <a:solidFill>
                <a:schemeClr val="bg1"/>
              </a:solidFill>
              <a:effectLst/>
              <a:ea typeface="+mj-ea"/>
              <a:cs typeface="+mj-cs"/>
            </a:endParaRPr>
          </a:p>
        </p:txBody>
      </p:sp>
      <p:sp>
        <p:nvSpPr>
          <p:cNvPr id="3" name="TextBox 2"/>
          <p:cNvSpPr txBox="1"/>
          <p:nvPr/>
        </p:nvSpPr>
        <p:spPr>
          <a:xfrm>
            <a:off x="107504" y="5797713"/>
            <a:ext cx="8964488" cy="1015663"/>
          </a:xfrm>
          <a:prstGeom prst="rect">
            <a:avLst/>
          </a:prstGeom>
          <a:solidFill>
            <a:srgbClr val="000090"/>
          </a:solidFill>
        </p:spPr>
        <p:txBody>
          <a:bodyPr wrap="square" rtlCol="0">
            <a:spAutoFit/>
          </a:bodyPr>
          <a:lstStyle/>
          <a:p>
            <a:pPr eaLnBrk="0" hangingPunct="0">
              <a:defRPr/>
            </a:pPr>
            <a:r>
              <a:rPr lang="ja-JP" altLang="en-US" sz="2000" b="1">
                <a:solidFill>
                  <a:srgbClr val="FFFFFF"/>
                </a:solidFill>
                <a:effectLst>
                  <a:glow rad="127000">
                    <a:srgbClr val="000000"/>
                  </a:glow>
                </a:effectLst>
                <a:latin typeface="Arial"/>
                <a:ea typeface="ＭＳ Ｐゴシック" charset="0"/>
                <a:cs typeface="Arial"/>
              </a:rPr>
              <a:t>“证据模式”</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 </a:t>
            </a:r>
            <a:r>
              <a:rPr kumimoji="0" lang="ja-JP" altLang="en-US" sz="2000" b="1" i="0" u="none" strike="noStrike" kern="1200" cap="none" spc="0" normalizeH="0" baseline="0" noProof="0">
                <a:ln>
                  <a:noFill/>
                </a:ln>
                <a:solidFill>
                  <a:srgbClr val="FFFFFF"/>
                </a:solidFill>
                <a:effectLst>
                  <a:glow rad="127000">
                    <a:srgbClr val="000000"/>
                  </a:glow>
                </a:effectLst>
                <a:uLnTx/>
                <a:uFillTx/>
                <a:latin typeface="Arial"/>
                <a:ea typeface="ＭＳ Ｐゴシック" charset="0"/>
                <a:cs typeface="Arial"/>
              </a:rPr>
              <a:t>是</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Timothy Mahoney (Thinking Man Films, 2015) </a:t>
            </a:r>
            <a:r>
              <a:rPr lang="ja-JP" altLang="en-US" sz="2000" b="1">
                <a:solidFill>
                  <a:srgbClr val="FFFFFF"/>
                </a:solidFill>
                <a:effectLst>
                  <a:glow rad="127000">
                    <a:srgbClr val="000000"/>
                  </a:glow>
                </a:effectLst>
                <a:latin typeface="Arial"/>
                <a:ea typeface="ＭＳ Ｐゴシック" charset="0"/>
                <a:cs typeface="Arial"/>
              </a:rPr>
              <a:t>拍摄的电影关于为埃及不可知论者</a:t>
            </a:r>
            <a:r>
              <a:rPr lang="en-US" altLang="ja-JP" sz="2000" b="1" dirty="0">
                <a:solidFill>
                  <a:srgbClr val="FFFFFF"/>
                </a:solidFill>
                <a:effectLst>
                  <a:glow rad="127000">
                    <a:srgbClr val="000000"/>
                  </a:glow>
                </a:effectLst>
                <a:latin typeface="Arial"/>
                <a:ea typeface="ＭＳ Ｐゴシック" charset="0"/>
                <a:cs typeface="Arial"/>
              </a:rPr>
              <a:t> </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Dr. David </a:t>
            </a:r>
            <a:r>
              <a:rPr kumimoji="0" lang="en-US" altLang="zh-CN" sz="2000" b="1" i="0" u="none" strike="noStrike" kern="1200" cap="none" spc="0" normalizeH="0" baseline="0" noProof="0" dirty="0" err="1">
                <a:ln>
                  <a:noFill/>
                </a:ln>
                <a:solidFill>
                  <a:srgbClr val="FFFFFF"/>
                </a:solidFill>
                <a:effectLst>
                  <a:glow rad="127000">
                    <a:srgbClr val="000000"/>
                  </a:glow>
                </a:effectLst>
                <a:uLnTx/>
                <a:uFillTx/>
                <a:latin typeface="Arial"/>
                <a:ea typeface="ＭＳ Ｐゴシック" charset="0"/>
                <a:cs typeface="Arial"/>
              </a:rPr>
              <a:t>Rohl</a:t>
            </a:r>
            <a:r>
              <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rPr>
              <a:t>,</a:t>
            </a:r>
            <a:r>
              <a:rPr lang="ja-JP" altLang="en-US" sz="2000" b="1">
                <a:solidFill>
                  <a:srgbClr val="FFFFFF"/>
                </a:solidFill>
                <a:effectLst>
                  <a:glow rad="127000">
                    <a:srgbClr val="000000"/>
                  </a:glow>
                </a:effectLst>
                <a:latin typeface="Arial"/>
                <a:ea typeface="ＭＳ Ｐゴシック" charset="0"/>
                <a:cs typeface="Arial"/>
              </a:rPr>
              <a:t>发现的早期出埃及提供了惊人的考古学证据。</a:t>
            </a:r>
            <a:endParaRPr kumimoji="0" lang="en-US" altLang="zh-CN" sz="20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68350133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4498975" y="533400"/>
            <a:ext cx="39687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Rectangle 3"/>
          <p:cNvSpPr>
            <a:spLocks noGrp="1" noChangeArrowheads="1"/>
          </p:cNvSpPr>
          <p:nvPr>
            <p:ph type="title"/>
          </p:nvPr>
        </p:nvSpPr>
        <p:spPr>
          <a:xfrm>
            <a:off x="152400" y="609600"/>
            <a:ext cx="7772400" cy="685800"/>
          </a:xfrm>
        </p:spPr>
        <p:txBody>
          <a:bodyPr/>
          <a:lstStyle/>
          <a:p>
            <a:pPr algn="l"/>
            <a:r>
              <a:rPr lang="zh-CN" altLang="en-US" b="1" dirty="0">
                <a:latin typeface="Artistik" pitchFamily="82" charset="0"/>
                <a:ea typeface="SimSun" pitchFamily="2" charset="-122"/>
              </a:rPr>
              <a:t>异教徒的神就像人类</a:t>
            </a:r>
            <a:r>
              <a:rPr lang="en-US" altLang="zh-CN" b="1" dirty="0">
                <a:latin typeface="Artistik" pitchFamily="82" charset="0"/>
                <a:ea typeface="SimSun" pitchFamily="2" charset="-122"/>
              </a:rPr>
              <a:t>:</a:t>
            </a:r>
            <a:endParaRPr lang="en-US" altLang="zh-CN" b="1" dirty="0">
              <a:ea typeface="SimSun" pitchFamily="2" charset="-122"/>
            </a:endParaRPr>
          </a:p>
        </p:txBody>
      </p:sp>
      <p:sp>
        <p:nvSpPr>
          <p:cNvPr id="210948" name="Rectangle 4"/>
          <p:cNvSpPr>
            <a:spLocks noGrp="1" noChangeArrowheads="1"/>
          </p:cNvSpPr>
          <p:nvPr>
            <p:ph type="body" idx="1"/>
          </p:nvPr>
        </p:nvSpPr>
        <p:spPr>
          <a:xfrm>
            <a:off x="762000" y="1447800"/>
            <a:ext cx="7772400" cy="990600"/>
          </a:xfrm>
        </p:spPr>
        <p:txBody>
          <a:bodyPr/>
          <a:lstStyle/>
          <a:p>
            <a:r>
              <a:rPr lang="zh-CN" altLang="en-US" b="1" dirty="0">
                <a:ea typeface="SimSun" pitchFamily="2" charset="-122"/>
              </a:rPr>
              <a:t>能结婚生子</a:t>
            </a:r>
            <a:endParaRPr lang="en-US" altLang="zh-CN" b="1" dirty="0">
              <a:ea typeface="SimSun" pitchFamily="2" charset="-122"/>
            </a:endParaRPr>
          </a:p>
        </p:txBody>
      </p:sp>
      <p:sp>
        <p:nvSpPr>
          <p:cNvPr id="210949" name="Rectangle 5"/>
          <p:cNvSpPr>
            <a:spLocks noChangeArrowheads="1"/>
          </p:cNvSpPr>
          <p:nvPr/>
        </p:nvSpPr>
        <p:spPr bwMode="auto">
          <a:xfrm>
            <a:off x="762000" y="30480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3460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Char char="•"/>
            </a:pPr>
            <a:r>
              <a:rPr lang="zh-CN" altLang="en-US" sz="3200" b="1" dirty="0">
                <a:latin typeface="Times New Roman" pitchFamily="18" charset="0"/>
                <a:ea typeface="SimSun" pitchFamily="2" charset="-122"/>
              </a:rPr>
              <a:t>拥有人一般的情欲：嫉妒，欲望，愤怒等</a:t>
            </a:r>
            <a:r>
              <a:rPr lang="en-US" altLang="en-US" sz="3200" b="1" dirty="0">
                <a:latin typeface="Times New Roman" pitchFamily="18" charset="0"/>
              </a:rPr>
              <a:t> </a:t>
            </a:r>
          </a:p>
        </p:txBody>
      </p:sp>
      <p:sp>
        <p:nvSpPr>
          <p:cNvPr id="210950" name="Rectangle 6"/>
          <p:cNvSpPr>
            <a:spLocks noChangeArrowheads="1"/>
          </p:cNvSpPr>
          <p:nvPr/>
        </p:nvSpPr>
        <p:spPr bwMode="auto">
          <a:xfrm>
            <a:off x="762000" y="22098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3460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Char char="•"/>
            </a:pPr>
            <a:r>
              <a:rPr lang="zh-CN" altLang="en-US" sz="3200" b="1" dirty="0">
                <a:latin typeface="Times New Roman" pitchFamily="18" charset="0"/>
                <a:ea typeface="SimSun" pitchFamily="2" charset="-122"/>
              </a:rPr>
              <a:t>吃喝， 甚至喝醉</a:t>
            </a:r>
            <a:r>
              <a:rPr lang="en-US" altLang="en-US" sz="3200" b="1" dirty="0">
                <a:latin typeface="Times New Roman" pitchFamily="18" charset="0"/>
              </a:rPr>
              <a:t>!</a:t>
            </a:r>
          </a:p>
        </p:txBody>
      </p:sp>
      <p:sp>
        <p:nvSpPr>
          <p:cNvPr id="210951" name="Rectangle 7"/>
          <p:cNvSpPr>
            <a:spLocks noChangeArrowheads="1"/>
          </p:cNvSpPr>
          <p:nvPr/>
        </p:nvSpPr>
        <p:spPr bwMode="auto">
          <a:xfrm>
            <a:off x="762000" y="4267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3460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Char char="•"/>
            </a:pPr>
            <a:r>
              <a:rPr lang="zh-CN" altLang="en-US" sz="3200" b="1" dirty="0">
                <a:latin typeface="Times New Roman" pitchFamily="18" charset="0"/>
                <a:ea typeface="SimSun" pitchFamily="2" charset="-122"/>
              </a:rPr>
              <a:t>自相争斗</a:t>
            </a:r>
            <a:endParaRPr lang="en-US" altLang="en-US" sz="3200" b="1" dirty="0">
              <a:latin typeface="Times New Roman" pitchFamily="18" charset="0"/>
            </a:endParaRPr>
          </a:p>
        </p:txBody>
      </p:sp>
      <p:sp>
        <p:nvSpPr>
          <p:cNvPr id="210952" name="Rectangle 8"/>
          <p:cNvSpPr>
            <a:spLocks noChangeArrowheads="1"/>
          </p:cNvSpPr>
          <p:nvPr/>
        </p:nvSpPr>
        <p:spPr bwMode="auto">
          <a:xfrm>
            <a:off x="762000" y="5029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3460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Char char="•"/>
            </a:pPr>
            <a:r>
              <a:rPr lang="zh-CN" altLang="en-US" sz="3200" b="1" dirty="0">
                <a:latin typeface="Times New Roman" pitchFamily="18" charset="0"/>
                <a:ea typeface="SimSun" pitchFamily="2" charset="-122"/>
              </a:rPr>
              <a:t>拥有不一样的权势</a:t>
            </a:r>
            <a:endParaRPr lang="en-US" altLang="en-US" sz="3200" b="1" dirty="0">
              <a:latin typeface="Times New Roman" pitchFamily="18" charset="0"/>
            </a:endParaRPr>
          </a:p>
        </p:txBody>
      </p:sp>
      <p:sp>
        <p:nvSpPr>
          <p:cNvPr id="210953" name="Rectangle 9"/>
          <p:cNvSpPr>
            <a:spLocks noChangeArrowheads="1"/>
          </p:cNvSpPr>
          <p:nvPr/>
        </p:nvSpPr>
        <p:spPr bwMode="auto">
          <a:xfrm>
            <a:off x="762000" y="57912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3460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Tx/>
              <a:buChar char="•"/>
            </a:pPr>
            <a:r>
              <a:rPr lang="zh-CN" altLang="en-US" sz="3200" b="1" dirty="0">
                <a:latin typeface="Times New Roman" pitchFamily="18" charset="0"/>
                <a:ea typeface="SimSun" pitchFamily="2" charset="-122"/>
              </a:rPr>
              <a:t>能死，又能复活</a:t>
            </a:r>
            <a:endParaRPr lang="en-US" altLang="en-US" sz="3200" b="1"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iterate type="wd">
                                    <p:tmPct val="100000"/>
                                  </p:iterate>
                                  <p:childTnLst>
                                    <p:set>
                                      <p:cBhvr>
                                        <p:cTn id="6" dur="1" fill="hold">
                                          <p:stCondLst>
                                            <p:cond delay="0"/>
                                          </p:stCondLst>
                                        </p:cTn>
                                        <p:tgtEl>
                                          <p:spTgt spid="210947"/>
                                        </p:tgtEl>
                                        <p:attrNameLst>
                                          <p:attrName>style.visibility</p:attrName>
                                        </p:attrNameLst>
                                      </p:cBhvr>
                                      <p:to>
                                        <p:strVal val="visible"/>
                                      </p:to>
                                    </p:set>
                                    <p:anim calcmode="lin" valueType="num">
                                      <p:cBhvr>
                                        <p:cTn id="7" dur="300" fill="hold"/>
                                        <p:tgtEl>
                                          <p:spTgt spid="210947"/>
                                        </p:tgtEl>
                                        <p:attrNameLst>
                                          <p:attrName>ppt_w</p:attrName>
                                        </p:attrNameLst>
                                      </p:cBhvr>
                                      <p:tavLst>
                                        <p:tav tm="0">
                                          <p:val>
                                            <p:fltVal val="0"/>
                                          </p:val>
                                        </p:tav>
                                        <p:tav tm="100000">
                                          <p:val>
                                            <p:strVal val="#ppt_w"/>
                                          </p:val>
                                        </p:tav>
                                      </p:tavLst>
                                    </p:anim>
                                    <p:anim calcmode="lin" valueType="num">
                                      <p:cBhvr>
                                        <p:cTn id="8" dur="300" fill="hold"/>
                                        <p:tgtEl>
                                          <p:spTgt spid="210947"/>
                                        </p:tgtEl>
                                        <p:attrNameLst>
                                          <p:attrName>ppt_h</p:attrName>
                                        </p:attrNameLst>
                                      </p:cBhvr>
                                      <p:tavLst>
                                        <p:tav tm="0">
                                          <p:val>
                                            <p:fltVal val="0"/>
                                          </p:val>
                                        </p:tav>
                                        <p:tav tm="100000">
                                          <p:val>
                                            <p:strVal val="#ppt_h"/>
                                          </p:val>
                                        </p:tav>
                                      </p:tavLst>
                                    </p:anim>
                                    <p:anim calcmode="lin" valueType="num">
                                      <p:cBhvr>
                                        <p:cTn id="9" dur="300" fill="hold"/>
                                        <p:tgtEl>
                                          <p:spTgt spid="210947"/>
                                        </p:tgtEl>
                                        <p:attrNameLst>
                                          <p:attrName>ppt_x</p:attrName>
                                        </p:attrNameLst>
                                      </p:cBhvr>
                                      <p:tavLst>
                                        <p:tav tm="0">
                                          <p:val>
                                            <p:fltVal val="0.5"/>
                                          </p:val>
                                        </p:tav>
                                        <p:tav tm="100000">
                                          <p:val>
                                            <p:strVal val="#ppt_x"/>
                                          </p:val>
                                        </p:tav>
                                      </p:tavLst>
                                    </p:anim>
                                    <p:anim calcmode="lin" valueType="num">
                                      <p:cBhvr>
                                        <p:cTn id="10" dur="300" fill="hold"/>
                                        <p:tgtEl>
                                          <p:spTgt spid="21094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iterate type="wd">
                                    <p:tmAbs val="300"/>
                                  </p:iterate>
                                  <p:childTnLst>
                                    <p:set>
                                      <p:cBhvr>
                                        <p:cTn id="14" dur="1" fill="hold">
                                          <p:stCondLst>
                                            <p:cond delay="299"/>
                                          </p:stCondLst>
                                        </p:cTn>
                                        <p:tgtEl>
                                          <p:spTgt spid="210948">
                                            <p:txEl>
                                              <p:pRg st="0" end="0"/>
                                            </p:txEl>
                                          </p:spTgt>
                                        </p:tgtEl>
                                        <p:attrNameLst>
                                          <p:attrName>style.visibility</p:attrName>
                                        </p:attrNameLst>
                                      </p:cBhvr>
                                      <p:to>
                                        <p:strVal val="visible"/>
                                      </p:to>
                                    </p:set>
                                    <p:anim to="" calcmode="lin" valueType="num">
                                      <p:cBhvr>
                                        <p:cTn id="15" dur="1" fill="hold"/>
                                        <p:tgtEl>
                                          <p:spTgt spid="210948">
                                            <p:txEl>
                                              <p:pRg st="0" end="0"/>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childTnLst>
                                    <p:set>
                                      <p:cBhvr>
                                        <p:cTn id="19" dur="1" fill="hold">
                                          <p:stCondLst>
                                            <p:cond delay="499"/>
                                          </p:stCondLst>
                                        </p:cTn>
                                        <p:tgtEl>
                                          <p:spTgt spid="210950"/>
                                        </p:tgtEl>
                                        <p:attrNameLst>
                                          <p:attrName>style.visibility</p:attrName>
                                        </p:attrNameLst>
                                      </p:cBhvr>
                                      <p:to>
                                        <p:strVal val="visible"/>
                                      </p:to>
                                    </p:set>
                                    <p:anim to="" calcmode="lin" valueType="num">
                                      <p:cBhvr>
                                        <p:cTn id="20" dur="1" fill="hold"/>
                                        <p:tgtEl>
                                          <p:spTgt spid="210950"/>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iterate type="wd">
                                    <p:tmAbs val="300"/>
                                  </p:iterate>
                                  <p:childTnLst>
                                    <p:set>
                                      <p:cBhvr>
                                        <p:cTn id="24" dur="1" fill="hold">
                                          <p:stCondLst>
                                            <p:cond delay="299"/>
                                          </p:stCondLst>
                                        </p:cTn>
                                        <p:tgtEl>
                                          <p:spTgt spid="210949"/>
                                        </p:tgtEl>
                                        <p:attrNameLst>
                                          <p:attrName>style.visibility</p:attrName>
                                        </p:attrNameLst>
                                      </p:cBhvr>
                                      <p:to>
                                        <p:strVal val="visible"/>
                                      </p:to>
                                    </p:set>
                                    <p:anim to="" calcmode="lin" valueType="num">
                                      <p:cBhvr>
                                        <p:cTn id="25" dur="1" fill="hold"/>
                                        <p:tgtEl>
                                          <p:spTgt spid="210949"/>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210951"/>
                                        </p:tgtEl>
                                        <p:attrNameLst>
                                          <p:attrName>style.visibility</p:attrName>
                                        </p:attrNameLst>
                                      </p:cBhvr>
                                      <p:to>
                                        <p:strVal val="visible"/>
                                      </p:to>
                                    </p:set>
                                    <p:anim to="" calcmode="lin" valueType="num">
                                      <p:cBhvr>
                                        <p:cTn id="30" dur="1" fill="hold"/>
                                        <p:tgtEl>
                                          <p:spTgt spid="210951"/>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iterate type="wd">
                                    <p:tmAbs val="300"/>
                                  </p:iterate>
                                  <p:childTnLst>
                                    <p:set>
                                      <p:cBhvr>
                                        <p:cTn id="34" dur="1" fill="hold">
                                          <p:stCondLst>
                                            <p:cond delay="299"/>
                                          </p:stCondLst>
                                        </p:cTn>
                                        <p:tgtEl>
                                          <p:spTgt spid="210952"/>
                                        </p:tgtEl>
                                        <p:attrNameLst>
                                          <p:attrName>style.visibility</p:attrName>
                                        </p:attrNameLst>
                                      </p:cBhvr>
                                      <p:to>
                                        <p:strVal val="visible"/>
                                      </p:to>
                                    </p:set>
                                    <p:anim to="" calcmode="lin" valueType="num">
                                      <p:cBhvr>
                                        <p:cTn id="35" dur="1" fill="hold"/>
                                        <p:tgtEl>
                                          <p:spTgt spid="210952"/>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grpId="0" nodeType="clickEffect">
                                  <p:stCondLst>
                                    <p:cond delay="0"/>
                                  </p:stCondLst>
                                  <p:childTnLst>
                                    <p:set>
                                      <p:cBhvr>
                                        <p:cTn id="39" dur="1" fill="hold">
                                          <p:stCondLst>
                                            <p:cond delay="499"/>
                                          </p:stCondLst>
                                        </p:cTn>
                                        <p:tgtEl>
                                          <p:spTgt spid="210953"/>
                                        </p:tgtEl>
                                        <p:attrNameLst>
                                          <p:attrName>style.visibility</p:attrName>
                                        </p:attrNameLst>
                                      </p:cBhvr>
                                      <p:to>
                                        <p:strVal val="visible"/>
                                      </p:to>
                                    </p:set>
                                    <p:anim to="" calcmode="lin" valueType="num">
                                      <p:cBhvr>
                                        <p:cTn id="40" dur="1" fill="hold"/>
                                        <p:tgtEl>
                                          <p:spTgt spid="21095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autoUpdateAnimBg="0"/>
      <p:bldP spid="210948" grpId="0" build="p" autoUpdateAnimBg="0"/>
      <p:bldP spid="210949" grpId="0" autoUpdateAnimBg="0"/>
      <p:bldP spid="210950" grpId="0" autoUpdateAnimBg="0"/>
      <p:bldP spid="210951" grpId="0" autoUpdateAnimBg="0"/>
      <p:bldP spid="210952" grpId="0" autoUpdateAnimBg="0"/>
      <p:bldP spid="210953"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85800" y="609600"/>
            <a:ext cx="7772400" cy="762000"/>
          </a:xfrm>
        </p:spPr>
        <p:txBody>
          <a:bodyPr/>
          <a:lstStyle/>
          <a:p>
            <a:r>
              <a:rPr lang="zh-CN" altLang="en-US">
                <a:ea typeface="SimSun" pitchFamily="2" charset="-122"/>
              </a:rPr>
              <a:t>人及动物的联合躯体</a:t>
            </a:r>
            <a:endParaRPr lang="en-US" altLang="zh-CN">
              <a:ea typeface="SimSun" pitchFamily="2" charset="-122"/>
            </a:endParaRPr>
          </a:p>
        </p:txBody>
      </p:sp>
      <p:sp>
        <p:nvSpPr>
          <p:cNvPr id="212996" name="Rectangle 4"/>
          <p:cNvSpPr>
            <a:spLocks noGrp="1" noChangeArrowheads="1"/>
          </p:cNvSpPr>
          <p:nvPr>
            <p:ph type="body" sz="half" idx="2"/>
          </p:nvPr>
        </p:nvSpPr>
        <p:spPr>
          <a:xfrm>
            <a:off x="2362200" y="2209800"/>
            <a:ext cx="4419600" cy="609600"/>
          </a:xfrm>
        </p:spPr>
        <p:txBody>
          <a:bodyPr/>
          <a:lstStyle/>
          <a:p>
            <a:r>
              <a:rPr lang="en-US" altLang="zh-CN" sz="3200">
                <a:ea typeface="SimSun" pitchFamily="2" charset="-122"/>
              </a:rPr>
              <a:t>Horus (</a:t>
            </a:r>
            <a:r>
              <a:rPr lang="zh-CN" altLang="en-US" sz="3200">
                <a:ea typeface="SimSun" pitchFamily="2" charset="-122"/>
              </a:rPr>
              <a:t>隼的头型</a:t>
            </a:r>
            <a:r>
              <a:rPr lang="en-US" altLang="zh-CN" sz="3200">
                <a:ea typeface="SimSun" pitchFamily="2" charset="-122"/>
              </a:rPr>
              <a:t>)</a:t>
            </a:r>
          </a:p>
        </p:txBody>
      </p:sp>
      <p:graphicFrame>
        <p:nvGraphicFramePr>
          <p:cNvPr id="212997" name="Object 5"/>
          <p:cNvGraphicFramePr>
            <a:graphicFrameLocks noChangeAspect="1"/>
          </p:cNvGraphicFramePr>
          <p:nvPr/>
        </p:nvGraphicFramePr>
        <p:xfrm>
          <a:off x="6400800" y="4267200"/>
          <a:ext cx="1216025" cy="2209800"/>
        </p:xfrm>
        <a:graphic>
          <a:graphicData uri="http://schemas.openxmlformats.org/presentationml/2006/ole">
            <mc:AlternateContent xmlns:mc="http://schemas.openxmlformats.org/markup-compatibility/2006">
              <mc:Choice xmlns:v="urn:schemas-microsoft-com:vml" Requires="v">
                <p:oleObj spid="_x0000_s177169" name="Document" r:id="rId4" imgW="1162800" imgH="2111760" progId="Word.Document.8">
                  <p:embed/>
                </p:oleObj>
              </mc:Choice>
              <mc:Fallback>
                <p:oleObj name="Document" r:id="rId4" imgW="1162800" imgH="211176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267200"/>
                        <a:ext cx="12160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29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447800"/>
            <a:ext cx="1239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9" name="Text Box 7"/>
          <p:cNvSpPr txBox="1">
            <a:spLocks noChangeArrowheads="1"/>
          </p:cNvSpPr>
          <p:nvPr/>
        </p:nvSpPr>
        <p:spPr bwMode="auto">
          <a:xfrm>
            <a:off x="746125" y="3200400"/>
            <a:ext cx="3978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4963" indent="-3349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buFontTx/>
              <a:buChar char="•"/>
            </a:pPr>
            <a:r>
              <a:rPr lang="en-US" altLang="en-US" sz="3200">
                <a:latin typeface="Times New Roman" pitchFamily="18" charset="0"/>
              </a:rPr>
              <a:t>Ra (</a:t>
            </a:r>
            <a:r>
              <a:rPr lang="zh-CN" altLang="en-US" sz="3200">
                <a:latin typeface="Times New Roman" pitchFamily="18" charset="0"/>
                <a:ea typeface="SimSun" pitchFamily="2" charset="-122"/>
              </a:rPr>
              <a:t>鹰的头型</a:t>
            </a:r>
            <a:r>
              <a:rPr lang="en-US" altLang="en-US" sz="3200">
                <a:latin typeface="Times New Roman" pitchFamily="18" charset="0"/>
              </a:rPr>
              <a:t>)</a:t>
            </a:r>
            <a:endParaRPr lang="en-US" altLang="en-US" sz="2800">
              <a:latin typeface="Times New Roman" pitchFamily="18" charset="0"/>
            </a:endParaRPr>
          </a:p>
        </p:txBody>
      </p:sp>
      <p:sp>
        <p:nvSpPr>
          <p:cNvPr id="213000" name="Text Box 8"/>
          <p:cNvSpPr txBox="1">
            <a:spLocks noChangeArrowheads="1"/>
          </p:cNvSpPr>
          <p:nvPr/>
        </p:nvSpPr>
        <p:spPr bwMode="auto">
          <a:xfrm>
            <a:off x="2298700" y="5867400"/>
            <a:ext cx="4330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4963" indent="-3349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buFontTx/>
              <a:buChar char="•"/>
            </a:pPr>
            <a:r>
              <a:rPr lang="en-US" altLang="en-US" sz="3200">
                <a:latin typeface="Times New Roman" pitchFamily="18" charset="0"/>
              </a:rPr>
              <a:t>Anubis (</a:t>
            </a:r>
            <a:r>
              <a:rPr lang="zh-CN" altLang="en-US" sz="3200">
                <a:latin typeface="Times New Roman" pitchFamily="18" charset="0"/>
                <a:ea typeface="SimSun" pitchFamily="2" charset="-122"/>
              </a:rPr>
              <a:t>胡狼的头型</a:t>
            </a:r>
            <a:r>
              <a:rPr lang="en-US" altLang="en-US" sz="3200">
                <a:latin typeface="Times New Roman" pitchFamily="18" charset="0"/>
              </a:rPr>
              <a:t>)</a:t>
            </a:r>
            <a:endParaRPr lang="en-US" altLang="en-US" sz="2800">
              <a:latin typeface="Times New Roman" pitchFamily="18" charset="0"/>
            </a:endParaRPr>
          </a:p>
        </p:txBody>
      </p:sp>
      <p:pic>
        <p:nvPicPr>
          <p:cNvPr id="21300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3733800"/>
            <a:ext cx="11477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iterate type="wd">
                                    <p:tmPct val="100000"/>
                                  </p:iterate>
                                  <p:childTnLst>
                                    <p:set>
                                      <p:cBhvr>
                                        <p:cTn id="6" dur="1" fill="hold">
                                          <p:stCondLst>
                                            <p:cond delay="0"/>
                                          </p:stCondLst>
                                        </p:cTn>
                                        <p:tgtEl>
                                          <p:spTgt spid="212994"/>
                                        </p:tgtEl>
                                        <p:attrNameLst>
                                          <p:attrName>style.visibility</p:attrName>
                                        </p:attrNameLst>
                                      </p:cBhvr>
                                      <p:to>
                                        <p:strVal val="visible"/>
                                      </p:to>
                                    </p:set>
                                    <p:anim calcmode="lin" valueType="num">
                                      <p:cBhvr>
                                        <p:cTn id="7" dur="300" fill="hold"/>
                                        <p:tgtEl>
                                          <p:spTgt spid="212994"/>
                                        </p:tgtEl>
                                        <p:attrNameLst>
                                          <p:attrName>ppt_w</p:attrName>
                                        </p:attrNameLst>
                                      </p:cBhvr>
                                      <p:tavLst>
                                        <p:tav tm="0">
                                          <p:val>
                                            <p:fltVal val="0"/>
                                          </p:val>
                                        </p:tav>
                                        <p:tav tm="100000">
                                          <p:val>
                                            <p:strVal val="#ppt_w"/>
                                          </p:val>
                                        </p:tav>
                                      </p:tavLst>
                                    </p:anim>
                                    <p:anim calcmode="lin" valueType="num">
                                      <p:cBhvr>
                                        <p:cTn id="8" dur="300" fill="hold"/>
                                        <p:tgtEl>
                                          <p:spTgt spid="212994"/>
                                        </p:tgtEl>
                                        <p:attrNameLst>
                                          <p:attrName>ppt_h</p:attrName>
                                        </p:attrNameLst>
                                      </p:cBhvr>
                                      <p:tavLst>
                                        <p:tav tm="0">
                                          <p:val>
                                            <p:fltVal val="0"/>
                                          </p:val>
                                        </p:tav>
                                        <p:tav tm="100000">
                                          <p:val>
                                            <p:strVal val="#ppt_h"/>
                                          </p:val>
                                        </p:tav>
                                      </p:tavLst>
                                    </p:anim>
                                    <p:anim calcmode="lin" valueType="num">
                                      <p:cBhvr>
                                        <p:cTn id="9" dur="300" fill="hold"/>
                                        <p:tgtEl>
                                          <p:spTgt spid="212994"/>
                                        </p:tgtEl>
                                        <p:attrNameLst>
                                          <p:attrName>ppt_x</p:attrName>
                                        </p:attrNameLst>
                                      </p:cBhvr>
                                      <p:tavLst>
                                        <p:tav tm="0">
                                          <p:val>
                                            <p:fltVal val="0.5"/>
                                          </p:val>
                                        </p:tav>
                                        <p:tav tm="100000">
                                          <p:val>
                                            <p:strVal val="#ppt_x"/>
                                          </p:val>
                                        </p:tav>
                                      </p:tavLst>
                                    </p:anim>
                                    <p:anim calcmode="lin" valueType="num">
                                      <p:cBhvr>
                                        <p:cTn id="10" dur="300" fill="hold"/>
                                        <p:tgtEl>
                                          <p:spTgt spid="21299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iterate type="wd">
                                    <p:tmPct val="100000"/>
                                  </p:iterate>
                                  <p:childTnLst>
                                    <p:set>
                                      <p:cBhvr>
                                        <p:cTn id="14" dur="1" fill="hold">
                                          <p:stCondLst>
                                            <p:cond delay="0"/>
                                          </p:stCondLst>
                                        </p:cTn>
                                        <p:tgtEl>
                                          <p:spTgt spid="212996">
                                            <p:txEl>
                                              <p:pRg st="0" end="0"/>
                                            </p:txEl>
                                          </p:spTgt>
                                        </p:tgtEl>
                                        <p:attrNameLst>
                                          <p:attrName>style.visibility</p:attrName>
                                        </p:attrNameLst>
                                      </p:cBhvr>
                                      <p:to>
                                        <p:strVal val="visible"/>
                                      </p:to>
                                    </p:set>
                                    <p:anim calcmode="lin" valueType="num">
                                      <p:cBhvr additive="base">
                                        <p:cTn id="15" dur="300" fill="hold"/>
                                        <p:tgtEl>
                                          <p:spTgt spid="212996">
                                            <p:txEl>
                                              <p:pRg st="0" end="0"/>
                                            </p:txEl>
                                          </p:spTgt>
                                        </p:tgtEl>
                                        <p:attrNameLst>
                                          <p:attrName>ppt_x</p:attrName>
                                        </p:attrNameLst>
                                      </p:cBhvr>
                                      <p:tavLst>
                                        <p:tav tm="0">
                                          <p:val>
                                            <p:strVal val="0-#ppt_w/2"/>
                                          </p:val>
                                        </p:tav>
                                        <p:tav tm="100000">
                                          <p:val>
                                            <p:strVal val="#ppt_x"/>
                                          </p:val>
                                        </p:tav>
                                      </p:tavLst>
                                    </p:anim>
                                    <p:anim calcmode="lin" valueType="num">
                                      <p:cBhvr additive="base">
                                        <p:cTn id="16" dur="300" fill="hold"/>
                                        <p:tgtEl>
                                          <p:spTgt spid="212996">
                                            <p:txEl>
                                              <p:pRg st="0" end="0"/>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2100"/>
                            </p:stCondLst>
                            <p:childTnLst>
                              <p:par>
                                <p:cTn id="18" presetID="17" presetClass="entr" presetSubtype="4" fill="hold" nodeType="afterEffect">
                                  <p:stCondLst>
                                    <p:cond delay="1000"/>
                                  </p:stCondLst>
                                  <p:childTnLst>
                                    <p:set>
                                      <p:cBhvr>
                                        <p:cTn id="19" dur="1" fill="hold">
                                          <p:stCondLst>
                                            <p:cond delay="0"/>
                                          </p:stCondLst>
                                        </p:cTn>
                                        <p:tgtEl>
                                          <p:spTgt spid="212998"/>
                                        </p:tgtEl>
                                        <p:attrNameLst>
                                          <p:attrName>style.visibility</p:attrName>
                                        </p:attrNameLst>
                                      </p:cBhvr>
                                      <p:to>
                                        <p:strVal val="visible"/>
                                      </p:to>
                                    </p:set>
                                    <p:anim calcmode="lin" valueType="num">
                                      <p:cBhvr>
                                        <p:cTn id="20" dur="500" fill="hold"/>
                                        <p:tgtEl>
                                          <p:spTgt spid="212998"/>
                                        </p:tgtEl>
                                        <p:attrNameLst>
                                          <p:attrName>ppt_x</p:attrName>
                                        </p:attrNameLst>
                                      </p:cBhvr>
                                      <p:tavLst>
                                        <p:tav tm="0">
                                          <p:val>
                                            <p:strVal val="#ppt_x"/>
                                          </p:val>
                                        </p:tav>
                                        <p:tav tm="100000">
                                          <p:val>
                                            <p:strVal val="#ppt_x"/>
                                          </p:val>
                                        </p:tav>
                                      </p:tavLst>
                                    </p:anim>
                                    <p:anim calcmode="lin" valueType="num">
                                      <p:cBhvr>
                                        <p:cTn id="21" dur="500" fill="hold"/>
                                        <p:tgtEl>
                                          <p:spTgt spid="212998"/>
                                        </p:tgtEl>
                                        <p:attrNameLst>
                                          <p:attrName>ppt_y</p:attrName>
                                        </p:attrNameLst>
                                      </p:cBhvr>
                                      <p:tavLst>
                                        <p:tav tm="0">
                                          <p:val>
                                            <p:strVal val="#ppt_y+#ppt_h/2"/>
                                          </p:val>
                                        </p:tav>
                                        <p:tav tm="100000">
                                          <p:val>
                                            <p:strVal val="#ppt_y"/>
                                          </p:val>
                                        </p:tav>
                                      </p:tavLst>
                                    </p:anim>
                                    <p:anim calcmode="lin" valueType="num">
                                      <p:cBhvr>
                                        <p:cTn id="22" dur="500" fill="hold"/>
                                        <p:tgtEl>
                                          <p:spTgt spid="212998"/>
                                        </p:tgtEl>
                                        <p:attrNameLst>
                                          <p:attrName>ppt_w</p:attrName>
                                        </p:attrNameLst>
                                      </p:cBhvr>
                                      <p:tavLst>
                                        <p:tav tm="0">
                                          <p:val>
                                            <p:strVal val="#ppt_w"/>
                                          </p:val>
                                        </p:tav>
                                        <p:tav tm="100000">
                                          <p:val>
                                            <p:strVal val="#ppt_w"/>
                                          </p:val>
                                        </p:tav>
                                      </p:tavLst>
                                    </p:anim>
                                    <p:anim calcmode="lin" valueType="num">
                                      <p:cBhvr>
                                        <p:cTn id="23" dur="500" fill="hold"/>
                                        <p:tgtEl>
                                          <p:spTgt spid="212998"/>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212999"/>
                                        </p:tgtEl>
                                        <p:attrNameLst>
                                          <p:attrName>style.visibility</p:attrName>
                                        </p:attrNameLst>
                                      </p:cBhvr>
                                      <p:to>
                                        <p:strVal val="visible"/>
                                      </p:to>
                                    </p:set>
                                    <p:anim calcmode="lin" valueType="num">
                                      <p:cBhvr additive="base">
                                        <p:cTn id="28" dur="500" fill="hold"/>
                                        <p:tgtEl>
                                          <p:spTgt spid="212999"/>
                                        </p:tgtEl>
                                        <p:attrNameLst>
                                          <p:attrName>ppt_x</p:attrName>
                                        </p:attrNameLst>
                                      </p:cBhvr>
                                      <p:tavLst>
                                        <p:tav tm="0">
                                          <p:val>
                                            <p:strVal val="1+#ppt_w/2"/>
                                          </p:val>
                                        </p:tav>
                                        <p:tav tm="100000">
                                          <p:val>
                                            <p:strVal val="#ppt_x"/>
                                          </p:val>
                                        </p:tav>
                                      </p:tavLst>
                                    </p:anim>
                                    <p:anim calcmode="lin" valueType="num">
                                      <p:cBhvr additive="base">
                                        <p:cTn id="29" dur="500" fill="hold"/>
                                        <p:tgtEl>
                                          <p:spTgt spid="21299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500"/>
                            </p:stCondLst>
                            <p:childTnLst>
                              <p:par>
                                <p:cTn id="31" presetID="18" presetClass="entr" presetSubtype="6" fill="hold" nodeType="afterEffect">
                                  <p:stCondLst>
                                    <p:cond delay="1000"/>
                                  </p:stCondLst>
                                  <p:childTnLst>
                                    <p:set>
                                      <p:cBhvr>
                                        <p:cTn id="32" dur="1" fill="hold">
                                          <p:stCondLst>
                                            <p:cond delay="0"/>
                                          </p:stCondLst>
                                        </p:cTn>
                                        <p:tgtEl>
                                          <p:spTgt spid="213002"/>
                                        </p:tgtEl>
                                        <p:attrNameLst>
                                          <p:attrName>style.visibility</p:attrName>
                                        </p:attrNameLst>
                                      </p:cBhvr>
                                      <p:to>
                                        <p:strVal val="visible"/>
                                      </p:to>
                                    </p:set>
                                    <p:animEffect transition="in" filter="strips(downRight)">
                                      <p:cBhvr>
                                        <p:cTn id="33" dur="500"/>
                                        <p:tgtEl>
                                          <p:spTgt spid="21300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iterate type="wd">
                                    <p:tmPct val="100000"/>
                                  </p:iterate>
                                  <p:childTnLst>
                                    <p:set>
                                      <p:cBhvr>
                                        <p:cTn id="37" dur="1" fill="hold">
                                          <p:stCondLst>
                                            <p:cond delay="0"/>
                                          </p:stCondLst>
                                        </p:cTn>
                                        <p:tgtEl>
                                          <p:spTgt spid="213000"/>
                                        </p:tgtEl>
                                        <p:attrNameLst>
                                          <p:attrName>style.visibility</p:attrName>
                                        </p:attrNameLst>
                                      </p:cBhvr>
                                      <p:to>
                                        <p:strVal val="visible"/>
                                      </p:to>
                                    </p:set>
                                    <p:anim calcmode="lin" valueType="num">
                                      <p:cBhvr additive="base">
                                        <p:cTn id="38" dur="300" fill="hold"/>
                                        <p:tgtEl>
                                          <p:spTgt spid="213000"/>
                                        </p:tgtEl>
                                        <p:attrNameLst>
                                          <p:attrName>ppt_x</p:attrName>
                                        </p:attrNameLst>
                                      </p:cBhvr>
                                      <p:tavLst>
                                        <p:tav tm="0">
                                          <p:val>
                                            <p:strVal val="#ppt_x"/>
                                          </p:val>
                                        </p:tav>
                                        <p:tav tm="100000">
                                          <p:val>
                                            <p:strVal val="#ppt_x"/>
                                          </p:val>
                                        </p:tav>
                                      </p:tavLst>
                                    </p:anim>
                                    <p:anim calcmode="lin" valueType="num">
                                      <p:cBhvr additive="base">
                                        <p:cTn id="39" dur="300" fill="hold"/>
                                        <p:tgtEl>
                                          <p:spTgt spid="213000"/>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1200"/>
                            </p:stCondLst>
                            <p:childTnLst>
                              <p:par>
                                <p:cTn id="41" presetID="18" presetClass="entr" presetSubtype="6" fill="hold" nodeType="afterEffect">
                                  <p:stCondLst>
                                    <p:cond delay="1000"/>
                                  </p:stCondLst>
                                  <p:childTnLst>
                                    <p:set>
                                      <p:cBhvr>
                                        <p:cTn id="42" dur="1" fill="hold">
                                          <p:stCondLst>
                                            <p:cond delay="0"/>
                                          </p:stCondLst>
                                        </p:cTn>
                                        <p:tgtEl>
                                          <p:spTgt spid="212997"/>
                                        </p:tgtEl>
                                        <p:attrNameLst>
                                          <p:attrName>style.visibility</p:attrName>
                                        </p:attrNameLst>
                                      </p:cBhvr>
                                      <p:to>
                                        <p:strVal val="visible"/>
                                      </p:to>
                                    </p:set>
                                    <p:animEffect transition="in" filter="strips(downRight)">
                                      <p:cBhvr>
                                        <p:cTn id="43" dur="500"/>
                                        <p:tgtEl>
                                          <p:spTgt spid="21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autoUpdateAnimBg="0"/>
      <p:bldP spid="212996" grpId="0" build="p" autoUpdateAnimBg="0"/>
      <p:bldP spid="212999" grpId="0" autoUpdateAnimBg="0"/>
      <p:bldP spid="213000"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2" descr="rosetta_sto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6064250" cy="6629400"/>
          </a:xfrm>
          <a:noFill/>
        </p:spPr>
      </p:pic>
      <p:sp>
        <p:nvSpPr>
          <p:cNvPr id="60419" name="Text Box 13"/>
          <p:cNvSpPr txBox="1">
            <a:spLocks noChangeArrowheads="1"/>
          </p:cNvSpPr>
          <p:nvPr/>
        </p:nvSpPr>
        <p:spPr bwMode="auto">
          <a:xfrm>
            <a:off x="6019800" y="2286000"/>
            <a:ext cx="2971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zh-CN" altLang="en-US" sz="3600" b="1" dirty="0">
                <a:ea typeface="SimSun" pitchFamily="2" charset="-122"/>
              </a:rPr>
              <a:t>独特点在于这个石头上刻了三种</a:t>
            </a:r>
            <a:r>
              <a:rPr lang="en-US" altLang="en-US" sz="3600" b="1" dirty="0"/>
              <a:t> </a:t>
            </a:r>
            <a:r>
              <a:rPr lang="zh-CN" altLang="en-US" sz="3600" b="1" dirty="0">
                <a:ea typeface="SimSun" pitchFamily="2" charset="-122"/>
              </a:rPr>
              <a:t>语言：通俗埃及文、希腊文及埃及象形文，描述了同一个故事。</a:t>
            </a:r>
            <a:endParaRPr lang="en-US" altLang="en-US" sz="3600" b="1" dirty="0"/>
          </a:p>
        </p:txBody>
      </p:sp>
      <p:sp>
        <p:nvSpPr>
          <p:cNvPr id="60420" name="Rectangle 5"/>
          <p:cNvSpPr>
            <a:spLocks noGrp="1" noChangeArrowheads="1"/>
          </p:cNvSpPr>
          <p:nvPr>
            <p:ph type="title"/>
          </p:nvPr>
        </p:nvSpPr>
        <p:spPr>
          <a:xfrm>
            <a:off x="3581400" y="228600"/>
            <a:ext cx="5334000" cy="1219200"/>
          </a:xfrm>
          <a:solidFill>
            <a:schemeClr val="bg1"/>
          </a:solidFill>
        </p:spPr>
        <p:txBody>
          <a:bodyPr/>
          <a:lstStyle/>
          <a:p>
            <a:pPr eaLnBrk="1" hangingPunct="1"/>
            <a:r>
              <a:rPr lang="en-US" altLang="zh-CN">
                <a:ea typeface="SimSun" pitchFamily="2" charset="-122"/>
              </a:rPr>
              <a:t>The Rosetta Stone Rosetta</a:t>
            </a:r>
            <a:r>
              <a:rPr lang="zh-CN" altLang="en-US">
                <a:ea typeface="SimSun" pitchFamily="2" charset="-122"/>
              </a:rPr>
              <a:t>石</a:t>
            </a:r>
            <a:endParaRPr lang="en-US" altLang="zh-CN">
              <a:ea typeface="SimSun" pitchFamily="2"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516438" y="939800"/>
            <a:ext cx="3962400" cy="1295400"/>
          </a:xfrm>
          <a:effectLst>
            <a:outerShdw blurRad="63500" dist="107763" dir="18900000" algn="ctr" rotWithShape="0">
              <a:schemeClr val="bg2">
                <a:alpha val="50000"/>
              </a:schemeClr>
            </a:outerShdw>
          </a:effectLst>
        </p:spPr>
        <p:txBody>
          <a:bodyPr/>
          <a:lstStyle/>
          <a:p>
            <a:pPr eaLnBrk="1" hangingPunct="1"/>
            <a:r>
              <a:rPr kumimoji="1" lang="en-US" altLang="en-US" b="1" dirty="0">
                <a:solidFill>
                  <a:srgbClr val="FFFFFF"/>
                </a:solidFill>
                <a:ea typeface="ＭＳ Ｐゴシック" pitchFamily="34" charset="-128"/>
              </a:rPr>
              <a:t>Rosetta</a:t>
            </a:r>
            <a:r>
              <a:rPr kumimoji="1" lang="zh-CN" altLang="en-US" b="1" dirty="0">
                <a:solidFill>
                  <a:srgbClr val="FFFFFF"/>
                </a:solidFill>
                <a:ea typeface="ＭＳ Ｐゴシック" pitchFamily="34" charset="-128"/>
              </a:rPr>
              <a:t>石版</a:t>
            </a:r>
            <a:endParaRPr kumimoji="1" lang="en-US" altLang="en-US" sz="4000" b="1" dirty="0">
              <a:solidFill>
                <a:srgbClr val="FFFFFF"/>
              </a:solidFill>
              <a:ea typeface="ＭＳ Ｐゴシック" pitchFamily="34" charset="-128"/>
            </a:endParaRPr>
          </a:p>
        </p:txBody>
      </p:sp>
      <p:sp>
        <p:nvSpPr>
          <p:cNvPr id="356356" name="Rectangle 4"/>
          <p:cNvSpPr>
            <a:spLocks noGrp="1" noChangeArrowheads="1"/>
          </p:cNvSpPr>
          <p:nvPr>
            <p:ph type="body" sz="half" idx="1"/>
          </p:nvPr>
        </p:nvSpPr>
        <p:spPr>
          <a:xfrm>
            <a:off x="4211638" y="2311400"/>
            <a:ext cx="5029200" cy="1981200"/>
          </a:xfrm>
        </p:spPr>
        <p:txBody>
          <a:bodyPr/>
          <a:lstStyle/>
          <a:p>
            <a:pPr eaLnBrk="1" hangingPunct="1">
              <a:buFont typeface="Wingdings" pitchFamily="2" charset="2"/>
              <a:buBlip>
                <a:blip r:embed="rId5"/>
              </a:buBlip>
            </a:pPr>
            <a:r>
              <a:rPr kumimoji="1" lang="zh-CN" altLang="en-US" sz="3600" b="1" dirty="0">
                <a:solidFill>
                  <a:srgbClr val="FFFFFF"/>
                </a:solidFill>
                <a:effectLst>
                  <a:outerShdw blurRad="38100" dist="38100" dir="2700000" algn="tl">
                    <a:srgbClr val="C0C0C0"/>
                  </a:outerShdw>
                </a:effectLst>
                <a:ea typeface="ＭＳ Ｐゴシック" pitchFamily="34" charset="-128"/>
              </a:rPr>
              <a:t>明白埃及象形文的关键</a:t>
            </a:r>
            <a:endParaRPr kumimoji="1" lang="en-US" altLang="en-US" sz="3600" b="1" dirty="0">
              <a:solidFill>
                <a:srgbClr val="FFFFFF"/>
              </a:solidFill>
              <a:effectLst>
                <a:outerShdw blurRad="38100" dist="38100" dir="2700000" algn="tl">
                  <a:srgbClr val="C0C0C0"/>
                </a:outerShdw>
              </a:effectLst>
              <a:ea typeface="ＭＳ Ｐゴシック" pitchFamily="34" charset="-128"/>
            </a:endParaRPr>
          </a:p>
        </p:txBody>
      </p:sp>
      <p:pic>
        <p:nvPicPr>
          <p:cNvPr id="356357" name="Picture 5" descr="o17mid">
            <a:hlinkClick r:id="rId6"/>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Rectangle 9"/>
          <p:cNvSpPr>
            <a:spLocks noChangeArrowheads="1"/>
          </p:cNvSpPr>
          <p:nvPr/>
        </p:nvSpPr>
        <p:spPr bwMode="auto">
          <a:xfrm>
            <a:off x="-76200" y="3429000"/>
            <a:ext cx="4360863" cy="1905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400" b="1" dirty="0" err="1">
                <a:solidFill>
                  <a:srgbClr val="FFFF00"/>
                </a:solidFill>
                <a:effectLst>
                  <a:outerShdw blurRad="38100" dist="38100" dir="2700000" algn="tl">
                    <a:srgbClr val="C0C0C0"/>
                  </a:outerShdw>
                </a:effectLst>
                <a:latin typeface="Arial Narrow" pitchFamily="34" charset="0"/>
              </a:rPr>
              <a:t>中</a:t>
            </a:r>
            <a:r>
              <a:rPr lang="en-US" altLang="en-US" sz="4400" b="1" dirty="0">
                <a:solidFill>
                  <a:srgbClr val="FFFF00"/>
                </a:solidFill>
                <a:effectLst>
                  <a:outerShdw blurRad="38100" dist="38100" dir="2700000" algn="tl">
                    <a:srgbClr val="C0C0C0"/>
                  </a:outerShdw>
                </a:effectLst>
                <a:latin typeface="Arial Narrow" pitchFamily="34" charset="0"/>
              </a:rPr>
              <a:t>: </a:t>
            </a:r>
            <a:br>
              <a:rPr lang="en-US" altLang="en-US" sz="4400" b="1" dirty="0">
                <a:solidFill>
                  <a:srgbClr val="FFFF00"/>
                </a:solidFill>
                <a:effectLst>
                  <a:outerShdw blurRad="38100" dist="38100" dir="2700000" algn="tl">
                    <a:srgbClr val="C0C0C0"/>
                  </a:outerShdw>
                </a:effectLst>
                <a:latin typeface="Arial Narrow" pitchFamily="34" charset="0"/>
              </a:rPr>
            </a:br>
            <a:r>
              <a:rPr lang="en-US" altLang="en-US" sz="4400" b="1" dirty="0" err="1">
                <a:solidFill>
                  <a:srgbClr val="FFFF00"/>
                </a:solidFill>
                <a:effectLst>
                  <a:outerShdw blurRad="38100" dist="38100" dir="2700000" algn="tl">
                    <a:srgbClr val="C0C0C0"/>
                  </a:outerShdw>
                </a:effectLst>
                <a:latin typeface="Arial Narrow" pitchFamily="34" charset="0"/>
              </a:rPr>
              <a:t>通俗埃及文</a:t>
            </a:r>
            <a:endParaRPr lang="en-US" altLang="en-US" sz="4400" b="1" dirty="0">
              <a:solidFill>
                <a:srgbClr val="FFFF00"/>
              </a:solidFill>
              <a:effectLst>
                <a:outerShdw blurRad="38100" dist="38100" dir="2700000" algn="tl">
                  <a:srgbClr val="C0C0C0"/>
                </a:outerShdw>
              </a:effectLst>
              <a:latin typeface="Arial Narrow" pitchFamily="34" charset="0"/>
            </a:endParaRPr>
          </a:p>
        </p:txBody>
      </p:sp>
      <p:sp>
        <p:nvSpPr>
          <p:cNvPr id="356362" name="Rectangle 10"/>
          <p:cNvSpPr>
            <a:spLocks noChangeArrowheads="1"/>
          </p:cNvSpPr>
          <p:nvPr/>
        </p:nvSpPr>
        <p:spPr bwMode="auto">
          <a:xfrm>
            <a:off x="0" y="57912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400" b="1" dirty="0" err="1">
                <a:solidFill>
                  <a:srgbClr val="FFFF00"/>
                </a:solidFill>
                <a:effectLst>
                  <a:outerShdw blurRad="38100" dist="38100" dir="2700000" algn="tl">
                    <a:srgbClr val="C0C0C0"/>
                  </a:outerShdw>
                </a:effectLst>
                <a:latin typeface="Arial Narrow" pitchFamily="34" charset="0"/>
              </a:rPr>
              <a:t>下</a:t>
            </a:r>
            <a:r>
              <a:rPr lang="en-US" altLang="en-US" sz="4400" b="1" dirty="0">
                <a:solidFill>
                  <a:srgbClr val="FFFF00"/>
                </a:solidFill>
                <a:effectLst>
                  <a:outerShdw blurRad="38100" dist="38100" dir="2700000" algn="tl">
                    <a:srgbClr val="C0C0C0"/>
                  </a:outerShdw>
                </a:effectLst>
                <a:latin typeface="Arial Narrow" pitchFamily="34" charset="0"/>
              </a:rPr>
              <a:t>: </a:t>
            </a:r>
            <a:r>
              <a:rPr lang="en-US" altLang="en-US" sz="4400" b="1" dirty="0" err="1">
                <a:solidFill>
                  <a:srgbClr val="FFFF00"/>
                </a:solidFill>
                <a:effectLst>
                  <a:outerShdw blurRad="38100" dist="38100" dir="2700000" algn="tl">
                    <a:srgbClr val="C0C0C0"/>
                  </a:outerShdw>
                </a:effectLst>
                <a:latin typeface="Arial Narrow" pitchFamily="34" charset="0"/>
              </a:rPr>
              <a:t>希腊文</a:t>
            </a:r>
            <a:endParaRPr lang="en-US" altLang="en-US" sz="4400" b="1" dirty="0">
              <a:solidFill>
                <a:srgbClr val="FFFF00"/>
              </a:solidFill>
              <a:effectLst>
                <a:outerShdw blurRad="38100" dist="38100" dir="2700000" algn="tl">
                  <a:srgbClr val="C0C0C0"/>
                </a:outerShdw>
              </a:effectLst>
              <a:latin typeface="Arial Narrow" pitchFamily="34" charset="0"/>
            </a:endParaRP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algn="ct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356368" name="Picture 16"/>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400" b="1" dirty="0" err="1">
                <a:solidFill>
                  <a:srgbClr val="FFFF00"/>
                </a:solidFill>
                <a:effectLst>
                  <a:outerShdw blurRad="38100" dist="38100" dir="2700000" algn="tl">
                    <a:srgbClr val="C0C0C0"/>
                  </a:outerShdw>
                </a:effectLst>
                <a:latin typeface="Arial Narrow" pitchFamily="34" charset="0"/>
              </a:rPr>
              <a:t>上</a:t>
            </a:r>
            <a:r>
              <a:rPr lang="en-US" altLang="en-US" sz="4400" b="1" dirty="0">
                <a:solidFill>
                  <a:srgbClr val="FFFF00"/>
                </a:solidFill>
                <a:effectLst>
                  <a:outerShdw blurRad="38100" dist="38100" dir="2700000" algn="tl">
                    <a:srgbClr val="C0C0C0"/>
                  </a:outerShdw>
                </a:effectLst>
                <a:latin typeface="Arial Narrow" pitchFamily="34" charset="0"/>
              </a:rPr>
              <a:t>: </a:t>
            </a:r>
            <a:br>
              <a:rPr lang="en-US" altLang="en-US" sz="4400" b="1" dirty="0">
                <a:solidFill>
                  <a:srgbClr val="FFFF00"/>
                </a:solidFill>
                <a:effectLst>
                  <a:outerShdw blurRad="38100" dist="38100" dir="2700000" algn="tl">
                    <a:srgbClr val="C0C0C0"/>
                  </a:outerShdw>
                </a:effectLst>
                <a:latin typeface="Arial Narrow" pitchFamily="34" charset="0"/>
              </a:rPr>
            </a:br>
            <a:r>
              <a:rPr lang="en-US" altLang="en-US" sz="4400" b="1" dirty="0" err="1">
                <a:solidFill>
                  <a:srgbClr val="FFFF00"/>
                </a:solidFill>
                <a:effectLst>
                  <a:outerShdw blurRad="38100" dist="38100" dir="2700000" algn="tl">
                    <a:srgbClr val="C0C0C0"/>
                  </a:outerShdw>
                </a:effectLst>
                <a:latin typeface="Arial Narrow" pitchFamily="34" charset="0"/>
              </a:rPr>
              <a:t>象形文</a:t>
            </a:r>
            <a:endParaRPr lang="en-US" altLang="en-US" sz="4400" b="1" dirty="0">
              <a:solidFill>
                <a:srgbClr val="FFFF00"/>
              </a:solidFill>
              <a:effectLst>
                <a:outerShdw blurRad="38100" dist="38100" dir="2700000" algn="tl">
                  <a:srgbClr val="C0C0C0"/>
                </a:outerShdw>
              </a:effectLst>
              <a:latin typeface="Arial Narrow" pitchFamily="34" charset="0"/>
            </a:endParaRP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algn="ct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44396" name="Text Box 12"/>
          <p:cNvSpPr txBox="1">
            <a:spLocks noChangeArrowheads="1"/>
          </p:cNvSpPr>
          <p:nvPr/>
        </p:nvSpPr>
        <p:spPr bwMode="auto">
          <a:xfrm>
            <a:off x="8375650" y="39688"/>
            <a:ext cx="714375"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rgbClr val="FFFFFF"/>
                </a:solidFill>
                <a:cs typeface="Arial" pitchFamily="34" charset="0"/>
              </a:rPr>
              <a:t>87d</a:t>
            </a:r>
            <a:endParaRPr lang="en-US" altLang="en-US" sz="1800" b="1">
              <a:solidFill>
                <a:srgbClr val="FFFFFF"/>
              </a:solidFill>
              <a:cs typeface="Arial" pitchFamily="34" charset="0"/>
            </a:endParaRPr>
          </a:p>
        </p:txBody>
      </p:sp>
    </p:spTree>
    <p:extLst>
      <p:ext uri="{BB962C8B-B14F-4D97-AF65-F5344CB8AC3E}">
        <p14:creationId xmlns:p14="http://schemas.microsoft.com/office/powerpoint/2010/main" val="244468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a:lum bright="-42000"/>
            <a:extLst>
              <a:ext uri="{28A0092B-C50C-407E-A947-70E740481C1C}">
                <a14:useLocalDpi xmlns:a14="http://schemas.microsoft.com/office/drawing/2010/main" val="0"/>
              </a:ext>
            </a:extLst>
          </a:blip>
          <a:srcRect/>
          <a:stretch>
            <a:fillRect/>
          </a:stretch>
        </p:blipFill>
        <p:spPr bwMode="auto">
          <a:xfrm>
            <a:off x="0" y="50800"/>
            <a:ext cx="102108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p:cNvSpPr>
            <a:spLocks noGrp="1" noChangeArrowheads="1"/>
          </p:cNvSpPr>
          <p:nvPr>
            <p:ph type="title"/>
          </p:nvPr>
        </p:nvSpPr>
        <p:spPr>
          <a:xfrm>
            <a:off x="457200" y="473075"/>
            <a:ext cx="8229600" cy="1143000"/>
          </a:xfrm>
          <a:effectLst>
            <a:outerShdw dist="35921" dir="2700000" algn="ctr" rotWithShape="0">
              <a:srgbClr val="000000"/>
            </a:outerShdw>
          </a:effectLst>
        </p:spPr>
        <p:txBody>
          <a:bodyPr/>
          <a:lstStyle/>
          <a:p>
            <a:pPr eaLnBrk="1" hangingPunct="1"/>
            <a:r>
              <a:rPr lang="zh-CN" altLang="en-US" sz="14600">
                <a:solidFill>
                  <a:schemeClr val="bg1"/>
                </a:solidFill>
                <a:ea typeface="SimSun" pitchFamily="2" charset="-122"/>
              </a:rPr>
              <a:t>象形文字</a:t>
            </a:r>
            <a:endParaRPr lang="en-US" altLang="zh-CN" sz="14600">
              <a:solidFill>
                <a:schemeClr val="bg1"/>
              </a:solidFill>
              <a:ea typeface="SimSun" pitchFamily="2" charset="-122"/>
            </a:endParaRPr>
          </a:p>
        </p:txBody>
      </p:sp>
      <p:sp>
        <p:nvSpPr>
          <p:cNvPr id="61444" name="Rectangle 5"/>
          <p:cNvSpPr>
            <a:spLocks noChangeArrowheads="1"/>
          </p:cNvSpPr>
          <p:nvPr/>
        </p:nvSpPr>
        <p:spPr bwMode="auto">
          <a:xfrm>
            <a:off x="304800" y="2408238"/>
            <a:ext cx="9448800" cy="2468562"/>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zh-CN" altLang="en-US" sz="4800" dirty="0">
                <a:solidFill>
                  <a:schemeClr val="bg1"/>
                </a:solidFill>
                <a:ea typeface="SimSun" pitchFamily="2" charset="-122"/>
              </a:rPr>
              <a:t>直译是圣文。最早用于神殿墙上。之后广泛用于坟墓、纸莎草纸、木板、陶器碎片及石灰岩碎片。</a:t>
            </a:r>
            <a:endParaRPr lang="en-US" altLang="en-US" sz="4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2260"/>
                                        </p:tgtEl>
                                        <p:attrNameLst>
                                          <p:attrName>style.visibility</p:attrName>
                                        </p:attrNameLst>
                                      </p:cBhvr>
                                      <p:to>
                                        <p:strVal val="visible"/>
                                      </p:to>
                                    </p:set>
                                    <p:animEffect transition="in" filter="dissolve">
                                      <p:cBhvr>
                                        <p:cTn id="7" dur="500"/>
                                        <p:tgtEl>
                                          <p:spTgt spid="352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5" name="Picture 7" descr="E backG1"/>
          <p:cNvPicPr>
            <a:picLocks noChangeAspect="1" noChangeArrowheads="1"/>
          </p:cNvPicPr>
          <p:nvPr/>
        </p:nvPicPr>
        <p:blipFill>
          <a:blip r:embed="rId2" cstate="screen">
            <a:lum bright="-48000"/>
            <a:extLst>
              <a:ext uri="{28A0092B-C50C-407E-A947-70E740481C1C}">
                <a14:useLocalDpi xmlns:a14="http://schemas.microsoft.com/office/drawing/2010/main" val="0"/>
              </a:ext>
            </a:extLst>
          </a:blip>
          <a:srcRect/>
          <a:stretch>
            <a:fillRect/>
          </a:stretch>
        </p:blipFill>
        <p:spPr bwMode="auto">
          <a:xfrm>
            <a:off x="0" y="0"/>
            <a:ext cx="96012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4"/>
          <p:cNvSpPr>
            <a:spLocks noChangeArrowheads="1"/>
          </p:cNvSpPr>
          <p:nvPr/>
        </p:nvSpPr>
        <p:spPr bwMode="auto">
          <a:xfrm>
            <a:off x="685800" y="77788"/>
            <a:ext cx="8763000" cy="2041525"/>
          </a:xfrm>
          <a:prstGeom prst="rect">
            <a:avLst/>
          </a:prstGeom>
          <a:noFill/>
          <a:ln w="9525">
            <a:noFill/>
            <a:miter lim="800000"/>
            <a:headEnd/>
            <a:tailEnd/>
          </a:ln>
          <a:effectLst>
            <a:outerShdw dist="35921" dir="2700000" algn="ctr" rotWithShape="0">
              <a:schemeClr val="tx2"/>
            </a:outerShdw>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3200" b="1">
                <a:solidFill>
                  <a:schemeClr val="bg1"/>
                </a:solidFill>
                <a:ea typeface="SimSun" pitchFamily="2" charset="-122"/>
              </a:rPr>
              <a:t>象形文字是最早初的文字， 其他文字是从象形文衍变的。</a:t>
            </a:r>
            <a:endParaRPr lang="en-US" altLang="zh-CN" sz="3200" b="1">
              <a:solidFill>
                <a:schemeClr val="bg1"/>
              </a:solidFill>
              <a:ea typeface="SimSun" pitchFamily="2" charset="-122"/>
            </a:endParaRPr>
          </a:p>
          <a:p>
            <a:pPr eaLnBrk="1" hangingPunct="1"/>
            <a:endParaRPr lang="en-US" altLang="zh-CN" sz="3200" b="1">
              <a:solidFill>
                <a:schemeClr val="bg1"/>
              </a:solidFill>
              <a:ea typeface="SimSun" pitchFamily="2" charset="-122"/>
            </a:endParaRPr>
          </a:p>
          <a:p>
            <a:pPr eaLnBrk="1" hangingPunct="1"/>
            <a:r>
              <a:rPr lang="zh-CN" altLang="en-US" sz="3200" b="1">
                <a:solidFill>
                  <a:schemeClr val="bg1"/>
                </a:solidFill>
                <a:ea typeface="SimSun" pitchFamily="2" charset="-122"/>
              </a:rPr>
              <a:t>两类比较新的文字是</a:t>
            </a:r>
            <a:r>
              <a:rPr lang="en-US" altLang="en-US" sz="3200" b="1">
                <a:solidFill>
                  <a:schemeClr val="bg1"/>
                </a:solidFill>
              </a:rPr>
              <a:t>:</a:t>
            </a:r>
          </a:p>
        </p:txBody>
      </p:sp>
      <p:sp>
        <p:nvSpPr>
          <p:cNvPr id="140293" name="Rectangle 5"/>
          <p:cNvSpPr>
            <a:spLocks noChangeArrowheads="1"/>
          </p:cNvSpPr>
          <p:nvPr/>
        </p:nvSpPr>
        <p:spPr bwMode="auto">
          <a:xfrm>
            <a:off x="762000" y="5075238"/>
            <a:ext cx="8686800" cy="1554162"/>
          </a:xfrm>
          <a:prstGeom prst="rect">
            <a:avLst/>
          </a:prstGeom>
          <a:noFill/>
          <a:ln w="9525">
            <a:noFill/>
            <a:miter lim="800000"/>
            <a:headEnd/>
            <a:tailEnd/>
          </a:ln>
          <a:effectLst>
            <a:outerShdw dist="35921" dir="2700000" algn="ctr" rotWithShape="0">
              <a:schemeClr val="tx2"/>
            </a:outerShdw>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3200" b="1">
                <a:solidFill>
                  <a:schemeClr val="bg1"/>
                </a:solidFill>
                <a:ea typeface="SimSun" pitchFamily="2" charset="-122"/>
              </a:rPr>
              <a:t>第三世纪时，象形文逐渐被希腊的科普替文取代。最后的象形文字写于</a:t>
            </a:r>
            <a:r>
              <a:rPr lang="en-US" altLang="en-US" sz="3200" b="1">
                <a:solidFill>
                  <a:schemeClr val="bg1"/>
                </a:solidFill>
              </a:rPr>
              <a:t> </a:t>
            </a:r>
            <a:r>
              <a:rPr lang="zh-CN" altLang="en-US" sz="3200" b="1">
                <a:solidFill>
                  <a:schemeClr val="bg1"/>
                </a:solidFill>
                <a:ea typeface="SimSun" pitchFamily="2" charset="-122"/>
              </a:rPr>
              <a:t>公元</a:t>
            </a:r>
            <a:r>
              <a:rPr lang="en-US" altLang="en-US" sz="3200" b="1">
                <a:solidFill>
                  <a:schemeClr val="bg1"/>
                </a:solidFill>
              </a:rPr>
              <a:t>450 </a:t>
            </a:r>
            <a:r>
              <a:rPr lang="zh-CN" altLang="en-US" sz="3200" b="1">
                <a:solidFill>
                  <a:schemeClr val="bg1"/>
                </a:solidFill>
                <a:ea typeface="SimSun" pitchFamily="2" charset="-122"/>
              </a:rPr>
              <a:t>的</a:t>
            </a:r>
            <a:r>
              <a:rPr lang="en-US" altLang="en-US" sz="3200" b="1">
                <a:solidFill>
                  <a:schemeClr val="bg1"/>
                </a:solidFill>
              </a:rPr>
              <a:t> Philae </a:t>
            </a:r>
            <a:r>
              <a:rPr lang="zh-CN" altLang="en-US" sz="3200" b="1">
                <a:solidFill>
                  <a:schemeClr val="bg1"/>
                </a:solidFill>
                <a:ea typeface="SimSun" pitchFamily="2" charset="-122"/>
              </a:rPr>
              <a:t>神殿</a:t>
            </a:r>
            <a:r>
              <a:rPr lang="en-US" altLang="en-US" sz="3200" b="1">
                <a:solidFill>
                  <a:schemeClr val="bg1"/>
                </a:solidFill>
              </a:rPr>
              <a:t>. </a:t>
            </a:r>
            <a:r>
              <a:rPr lang="zh-CN" altLang="en-US" sz="3200" b="1">
                <a:solidFill>
                  <a:schemeClr val="bg1"/>
                </a:solidFill>
                <a:ea typeface="SimSun" pitchFamily="2" charset="-122"/>
              </a:rPr>
              <a:t>这也在中世纪时被阿拉伯语取代。</a:t>
            </a:r>
            <a:endParaRPr lang="en-US" altLang="en-US" sz="3200" b="1">
              <a:solidFill>
                <a:schemeClr val="bg1"/>
              </a:solidFill>
            </a:endParaRPr>
          </a:p>
        </p:txBody>
      </p:sp>
      <p:sp>
        <p:nvSpPr>
          <p:cNvPr id="140294" name="Rectangle 6"/>
          <p:cNvSpPr>
            <a:spLocks noChangeArrowheads="1"/>
          </p:cNvSpPr>
          <p:nvPr/>
        </p:nvSpPr>
        <p:spPr bwMode="auto">
          <a:xfrm>
            <a:off x="750888" y="2439988"/>
            <a:ext cx="8455025" cy="2041525"/>
          </a:xfrm>
          <a:prstGeom prst="rect">
            <a:avLst/>
          </a:prstGeom>
          <a:noFill/>
          <a:ln w="9525">
            <a:noFill/>
            <a:miter lim="800000"/>
            <a:headEnd/>
            <a:tailEnd/>
          </a:ln>
          <a:effectLst>
            <a:outerShdw dist="35921" dir="2700000" algn="ctr" rotWithShape="0">
              <a:schemeClr val="tx2"/>
            </a:outerShdw>
          </a:effec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Times" pitchFamily="-128" charset="0"/>
              <a:buAutoNum type="arabicPeriod"/>
            </a:pPr>
            <a:r>
              <a:rPr lang="en-US" altLang="en-US" sz="3200" b="1" u="sng">
                <a:solidFill>
                  <a:schemeClr val="bg1"/>
                </a:solidFill>
              </a:rPr>
              <a:t>Hieratic</a:t>
            </a:r>
            <a:r>
              <a:rPr lang="en-US" altLang="en-US" sz="3200" b="1">
                <a:solidFill>
                  <a:schemeClr val="bg1"/>
                </a:solidFill>
              </a:rPr>
              <a:t> </a:t>
            </a:r>
            <a:r>
              <a:rPr lang="zh-CN" altLang="en-US" sz="3200" b="1">
                <a:solidFill>
                  <a:schemeClr val="bg1"/>
                </a:solidFill>
                <a:ea typeface="SimSun" pitchFamily="2" charset="-122"/>
              </a:rPr>
              <a:t>是简化的象形文，用于行政、商业、文学、科学及宗教</a:t>
            </a:r>
            <a:r>
              <a:rPr lang="en-US" altLang="en-US" sz="3200" b="1">
                <a:solidFill>
                  <a:schemeClr val="bg1"/>
                </a:solidFill>
              </a:rPr>
              <a:t>. </a:t>
            </a:r>
          </a:p>
          <a:p>
            <a:pPr eaLnBrk="1" hangingPunct="1">
              <a:buFont typeface="Times" pitchFamily="-128" charset="0"/>
              <a:buAutoNum type="arabicPeriod"/>
            </a:pPr>
            <a:r>
              <a:rPr lang="en-US" altLang="en-US" sz="3200" b="1" u="sng">
                <a:solidFill>
                  <a:schemeClr val="bg1"/>
                </a:solidFill>
              </a:rPr>
              <a:t>Demotic </a:t>
            </a:r>
            <a:r>
              <a:rPr lang="zh-CN" altLang="en-US" sz="3200" b="1">
                <a:solidFill>
                  <a:schemeClr val="bg1"/>
                </a:solidFill>
                <a:ea typeface="SimSun" pitchFamily="2" charset="-122"/>
              </a:rPr>
              <a:t>（通俗文） 是希腊文，通俗之意，用于日常生活。</a:t>
            </a:r>
            <a:endParaRPr lang="en-US" altLang="en-US" sz="3200" b="1">
              <a:solidFill>
                <a:schemeClr val="bg1"/>
              </a:solidFill>
            </a:endParaRPr>
          </a:p>
        </p:txBody>
      </p:sp>
      <p:sp>
        <p:nvSpPr>
          <p:cNvPr id="62470" name="Rectangle 2"/>
          <p:cNvSpPr>
            <a:spLocks noChangeArrowheads="1"/>
          </p:cNvSpPr>
          <p:nvPr/>
        </p:nvSpPr>
        <p:spPr bwMode="auto">
          <a:xfrm rot="-5400000">
            <a:off x="-3124200" y="3124200"/>
            <a:ext cx="6858000" cy="609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4400">
                <a:solidFill>
                  <a:schemeClr val="tx2"/>
                </a:solidFill>
                <a:latin typeface="Arial" pitchFamily="34" charset="0"/>
              </a:defRPr>
            </a:lvl1pPr>
            <a:lvl2pPr algn="ctr" eaLnBrk="0" hangingPunct="0">
              <a:defRPr sz="4400">
                <a:solidFill>
                  <a:schemeClr val="tx2"/>
                </a:solidFill>
                <a:latin typeface="Arial" pitchFamily="34" charset="0"/>
              </a:defRPr>
            </a:lvl2pPr>
            <a:lvl3pPr algn="ctr" eaLnBrk="0" hangingPunct="0">
              <a:defRPr sz="4400">
                <a:solidFill>
                  <a:schemeClr val="tx2"/>
                </a:solidFill>
                <a:latin typeface="Arial" pitchFamily="34" charset="0"/>
              </a:defRPr>
            </a:lvl3pPr>
            <a:lvl4pPr algn="ctr" eaLnBrk="0" hangingPunct="0">
              <a:defRPr sz="4400">
                <a:solidFill>
                  <a:schemeClr val="tx2"/>
                </a:solidFill>
                <a:latin typeface="Arial" pitchFamily="34" charset="0"/>
              </a:defRPr>
            </a:lvl4pPr>
            <a:lvl5pPr algn="ctr" eaLnBrk="0" hangingPunct="0">
              <a:defRPr sz="4400">
                <a:solidFill>
                  <a:schemeClr val="tx2"/>
                </a:solidFill>
                <a:latin typeface="Arial" pitchFamily="34" charset="0"/>
              </a:defRPr>
            </a:lvl5pPr>
            <a:lvl6pPr marL="457200" algn="ctr" eaLnBrk="0" fontAlgn="base" hangingPunct="0">
              <a:spcBef>
                <a:spcPct val="0"/>
              </a:spcBef>
              <a:spcAft>
                <a:spcPct val="0"/>
              </a:spcAft>
              <a:defRPr sz="4400">
                <a:solidFill>
                  <a:schemeClr val="tx2"/>
                </a:solidFill>
                <a:latin typeface="Arial" pitchFamily="34" charset="0"/>
              </a:defRPr>
            </a:lvl6pPr>
            <a:lvl7pPr marL="914400" algn="ctr" eaLnBrk="0" fontAlgn="base" hangingPunct="0">
              <a:spcBef>
                <a:spcPct val="0"/>
              </a:spcBef>
              <a:spcAft>
                <a:spcPct val="0"/>
              </a:spcAft>
              <a:defRPr sz="4400">
                <a:solidFill>
                  <a:schemeClr val="tx2"/>
                </a:solidFill>
                <a:latin typeface="Arial" pitchFamily="34" charset="0"/>
              </a:defRPr>
            </a:lvl7pPr>
            <a:lvl8pPr marL="1371600" algn="ctr" eaLnBrk="0" fontAlgn="base" hangingPunct="0">
              <a:spcBef>
                <a:spcPct val="0"/>
              </a:spcBef>
              <a:spcAft>
                <a:spcPct val="0"/>
              </a:spcAft>
              <a:defRPr sz="4400">
                <a:solidFill>
                  <a:schemeClr val="tx2"/>
                </a:solidFill>
                <a:latin typeface="Arial" pitchFamily="34" charset="0"/>
              </a:defRPr>
            </a:lvl8pPr>
            <a:lvl9pPr marL="1828800" algn="ctr" eaLnBrk="0" fontAlgn="base" hangingPunct="0">
              <a:spcBef>
                <a:spcPct val="0"/>
              </a:spcBef>
              <a:spcAft>
                <a:spcPct val="0"/>
              </a:spcAft>
              <a:defRPr sz="4400">
                <a:solidFill>
                  <a:schemeClr val="tx2"/>
                </a:solidFill>
                <a:latin typeface="Arial" pitchFamily="34" charset="0"/>
              </a:defRPr>
            </a:lvl9pPr>
          </a:lstStyle>
          <a:p>
            <a:pPr eaLnBrk="1" hangingPunct="1"/>
            <a:r>
              <a:rPr lang="en-US" altLang="zh-CN" sz="3600">
                <a:solidFill>
                  <a:schemeClr val="bg1"/>
                </a:solidFill>
                <a:ea typeface="SimSun" pitchFamily="2" charset="-122"/>
              </a:rPr>
              <a:t>Hieroglyph Types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02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2"/>
                                        </p:tgtEl>
                                        <p:attrNameLst>
                                          <p:attrName>style.visibility</p:attrName>
                                        </p:attrNameLst>
                                      </p:cBhvr>
                                      <p:to>
                                        <p:strVal val="visible"/>
                                      </p:to>
                                    </p:set>
                                    <p:animEffect transition="in" filter="fade">
                                      <p:cBhvr>
                                        <p:cTn id="11" dur="500"/>
                                        <p:tgtEl>
                                          <p:spTgt spid="14029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0294"/>
                                        </p:tgtEl>
                                        <p:attrNameLst>
                                          <p:attrName>style.visibility</p:attrName>
                                        </p:attrNameLst>
                                      </p:cBhvr>
                                      <p:to>
                                        <p:strVal val="visible"/>
                                      </p:to>
                                    </p:set>
                                    <p:animEffect transition="in" filter="fade">
                                      <p:cBhvr>
                                        <p:cTn id="16" dur="500"/>
                                        <p:tgtEl>
                                          <p:spTgt spid="1402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0293"/>
                                        </p:tgtEl>
                                        <p:attrNameLst>
                                          <p:attrName>style.visibility</p:attrName>
                                        </p:attrNameLst>
                                      </p:cBhvr>
                                      <p:to>
                                        <p:strVal val="visible"/>
                                      </p:to>
                                    </p:set>
                                    <p:animEffect transition="in" filter="fade">
                                      <p:cBhvr>
                                        <p:cTn id="21" dur="500"/>
                                        <p:tgtEl>
                                          <p:spTgt spid="14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utoUpdateAnimBg="0"/>
      <p:bldP spid="140293" grpId="0" autoUpdateAnimBg="0"/>
      <p:bldP spid="140294"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152400" y="947738"/>
            <a:ext cx="8839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zh-CN" altLang="en-US" sz="3200" b="1" dirty="0">
                <a:solidFill>
                  <a:srgbClr val="000000"/>
                </a:solidFill>
                <a:ea typeface="SimSun" pitchFamily="2" charset="-122"/>
              </a:rPr>
              <a:t>象形文是在十九世纪时被法国人</a:t>
            </a:r>
            <a:r>
              <a:rPr lang="en-US" altLang="en-US" sz="3200" b="1" dirty="0">
                <a:solidFill>
                  <a:srgbClr val="000000"/>
                </a:solidFill>
                <a:hlinkClick r:id="rId2"/>
              </a:rPr>
              <a:t>Jean-François Champollion</a:t>
            </a:r>
            <a:r>
              <a:rPr lang="en-US" altLang="en-US" sz="3200" b="1" dirty="0">
                <a:solidFill>
                  <a:srgbClr val="000000"/>
                </a:solidFill>
              </a:rPr>
              <a:t> </a:t>
            </a:r>
            <a:r>
              <a:rPr lang="zh-CN" altLang="en-US" sz="3200" b="1" dirty="0">
                <a:solidFill>
                  <a:srgbClr val="000000"/>
                </a:solidFill>
                <a:ea typeface="SimSun" pitchFamily="2" charset="-122"/>
              </a:rPr>
              <a:t>破译。</a:t>
            </a:r>
            <a:endParaRPr lang="en-US" altLang="en-US" sz="3200" b="1" dirty="0">
              <a:solidFill>
                <a:srgbClr val="000000"/>
              </a:solidFill>
            </a:endParaRPr>
          </a:p>
          <a:p>
            <a:pPr eaLnBrk="1" hangingPunct="1"/>
            <a:endParaRPr lang="en-US" altLang="en-US" sz="3200" b="1" dirty="0">
              <a:solidFill>
                <a:srgbClr val="000000"/>
              </a:solidFill>
            </a:endParaRPr>
          </a:p>
          <a:p>
            <a:pPr eaLnBrk="1" hangingPunct="1"/>
            <a:r>
              <a:rPr lang="zh-CN" altLang="en-US" sz="3200" b="1" dirty="0">
                <a:solidFill>
                  <a:srgbClr val="000000"/>
                </a:solidFill>
                <a:ea typeface="SimSun" pitchFamily="2" charset="-122"/>
              </a:rPr>
              <a:t>他如何成功</a:t>
            </a:r>
            <a:r>
              <a:rPr lang="en-US" altLang="en-US" sz="3200" b="1" dirty="0">
                <a:solidFill>
                  <a:srgbClr val="000000"/>
                </a:solidFill>
              </a:rPr>
              <a:t>?  </a:t>
            </a:r>
          </a:p>
          <a:p>
            <a:pPr eaLnBrk="1" hangingPunct="1"/>
            <a:r>
              <a:rPr lang="en-US" altLang="zh-CN" sz="3200" b="1" dirty="0">
                <a:ea typeface="SimSun" pitchFamily="2" charset="-122"/>
              </a:rPr>
              <a:t>Rosetta</a:t>
            </a:r>
            <a:r>
              <a:rPr lang="zh-CN" altLang="en-US" sz="3200" b="1" dirty="0">
                <a:ea typeface="SimSun" pitchFamily="2" charset="-122"/>
              </a:rPr>
              <a:t>石上刻上的三种</a:t>
            </a:r>
            <a:r>
              <a:rPr lang="en-US" altLang="en-US" sz="3200" b="1" dirty="0"/>
              <a:t> </a:t>
            </a:r>
            <a:r>
              <a:rPr lang="zh-CN" altLang="en-US" sz="3200" b="1" dirty="0">
                <a:ea typeface="SimSun" pitchFamily="2" charset="-122"/>
              </a:rPr>
              <a:t>语言：通俗埃及文、希腊文及埃及象形文，都描述了同一个圣旨</a:t>
            </a:r>
            <a:r>
              <a:rPr lang="zh-CN" altLang="en-US" sz="3200" b="1" dirty="0">
                <a:solidFill>
                  <a:srgbClr val="000000"/>
                </a:solidFill>
                <a:ea typeface="SimSun" pitchFamily="2" charset="-122"/>
              </a:rPr>
              <a:t>。</a:t>
            </a:r>
            <a:endParaRPr lang="en-US" altLang="zh-CN" sz="3200" b="1" dirty="0">
              <a:solidFill>
                <a:srgbClr val="000000"/>
              </a:solidFill>
              <a:ea typeface="SimSun" pitchFamily="2" charset="-122"/>
            </a:endParaRPr>
          </a:p>
          <a:p>
            <a:pPr eaLnBrk="1" hangingPunct="1"/>
            <a:endParaRPr lang="en-US" altLang="en-US" sz="3200" b="1" dirty="0">
              <a:solidFill>
                <a:srgbClr val="000000"/>
              </a:solidFill>
            </a:endParaRPr>
          </a:p>
          <a:p>
            <a:pPr eaLnBrk="1" hangingPunct="1"/>
            <a:r>
              <a:rPr lang="en-US" altLang="en-US" sz="3200" b="1" dirty="0">
                <a:solidFill>
                  <a:srgbClr val="000000"/>
                </a:solidFill>
              </a:rPr>
              <a:t>Thomas Young </a:t>
            </a:r>
            <a:r>
              <a:rPr lang="zh-CN" altLang="en-US" sz="3200" b="1" dirty="0">
                <a:solidFill>
                  <a:srgbClr val="000000"/>
                </a:solidFill>
                <a:ea typeface="SimSun" pitchFamily="2" charset="-122"/>
              </a:rPr>
              <a:t>破译了通俗埃及文，然后</a:t>
            </a:r>
            <a:r>
              <a:rPr lang="en-US" altLang="en-US" sz="3200" b="1" dirty="0">
                <a:solidFill>
                  <a:srgbClr val="000000"/>
                </a:solidFill>
              </a:rPr>
              <a:t>Champollion</a:t>
            </a:r>
            <a:r>
              <a:rPr lang="zh-CN" altLang="en-US" sz="3200" b="1" dirty="0">
                <a:solidFill>
                  <a:srgbClr val="000000"/>
                </a:solidFill>
                <a:ea typeface="SimSun" pitchFamily="2" charset="-122"/>
              </a:rPr>
              <a:t>在</a:t>
            </a:r>
            <a:r>
              <a:rPr lang="en-US" altLang="zh-CN" sz="3200" b="1" dirty="0">
                <a:solidFill>
                  <a:srgbClr val="000000"/>
                </a:solidFill>
                <a:ea typeface="SimSun" pitchFamily="2" charset="-122"/>
              </a:rPr>
              <a:t>1822</a:t>
            </a:r>
            <a:r>
              <a:rPr lang="zh-CN" altLang="en-US" sz="3200" b="1" dirty="0">
                <a:solidFill>
                  <a:srgbClr val="000000"/>
                </a:solidFill>
                <a:ea typeface="SimSun" pitchFamily="2" charset="-122"/>
              </a:rPr>
              <a:t>年</a:t>
            </a:r>
            <a:r>
              <a:rPr lang="en-US" altLang="en-US" sz="3200" b="1" dirty="0">
                <a:solidFill>
                  <a:srgbClr val="000000"/>
                </a:solidFill>
              </a:rPr>
              <a:t> </a:t>
            </a:r>
            <a:r>
              <a:rPr lang="zh-CN" altLang="en-US" sz="3200" b="1" dirty="0">
                <a:solidFill>
                  <a:srgbClr val="000000"/>
                </a:solidFill>
                <a:ea typeface="SimSun" pitchFamily="2" charset="-122"/>
              </a:rPr>
              <a:t>用此资料来破译象形文字。在</a:t>
            </a:r>
            <a:r>
              <a:rPr lang="en-US" altLang="zh-CN" sz="3200" b="1" dirty="0">
                <a:solidFill>
                  <a:srgbClr val="000000"/>
                </a:solidFill>
                <a:ea typeface="SimSun" pitchFamily="2" charset="-122"/>
              </a:rPr>
              <a:t> </a:t>
            </a:r>
            <a:r>
              <a:rPr lang="en-US" altLang="en-US" sz="3200" b="1" dirty="0">
                <a:solidFill>
                  <a:srgbClr val="000000"/>
                </a:solidFill>
              </a:rPr>
              <a:t>1828</a:t>
            </a:r>
            <a:r>
              <a:rPr lang="zh-CN" altLang="en-US" sz="3200" b="1" dirty="0">
                <a:solidFill>
                  <a:srgbClr val="000000"/>
                </a:solidFill>
                <a:ea typeface="SimSun" pitchFamily="2" charset="-122"/>
              </a:rPr>
              <a:t>年</a:t>
            </a:r>
            <a:r>
              <a:rPr lang="en-US" altLang="en-US" sz="3200" b="1" dirty="0">
                <a:solidFill>
                  <a:srgbClr val="000000"/>
                </a:solidFill>
              </a:rPr>
              <a:t>, </a:t>
            </a:r>
            <a:r>
              <a:rPr lang="zh-CN" altLang="en-US" sz="3200" b="1" dirty="0">
                <a:solidFill>
                  <a:srgbClr val="000000"/>
                </a:solidFill>
                <a:ea typeface="SimSun" pitchFamily="2" charset="-122"/>
              </a:rPr>
              <a:t>他的名著</a:t>
            </a:r>
            <a:r>
              <a:rPr lang="en-US" altLang="en-US" sz="3200" b="1" dirty="0">
                <a:solidFill>
                  <a:srgbClr val="000000"/>
                </a:solidFill>
              </a:rPr>
              <a:t>“</a:t>
            </a:r>
            <a:r>
              <a:rPr lang="en-US" altLang="en-US" sz="3200" b="1" i="1" dirty="0">
                <a:solidFill>
                  <a:srgbClr val="000000"/>
                </a:solidFill>
              </a:rPr>
              <a:t>Précis</a:t>
            </a:r>
            <a:r>
              <a:rPr lang="zh-CN" altLang="en-US" sz="3200" b="1" i="1" dirty="0">
                <a:solidFill>
                  <a:srgbClr val="000000"/>
                </a:solidFill>
                <a:ea typeface="SimSun" pitchFamily="2" charset="-122"/>
              </a:rPr>
              <a:t>” 是破译象形文字的大突破。</a:t>
            </a:r>
            <a:endParaRPr lang="en-US" altLang="en-US" sz="2800" dirty="0">
              <a:solidFill>
                <a:srgbClr val="000000"/>
              </a:solidFill>
            </a:endParaRPr>
          </a:p>
        </p:txBody>
      </p:sp>
      <p:sp>
        <p:nvSpPr>
          <p:cNvPr id="64515" name="Rectangle 2"/>
          <p:cNvSpPr>
            <a:spLocks noGrp="1" noChangeArrowheads="1"/>
          </p:cNvSpPr>
          <p:nvPr>
            <p:ph type="title"/>
          </p:nvPr>
        </p:nvSpPr>
        <p:spPr>
          <a:xfrm>
            <a:off x="457200" y="76200"/>
            <a:ext cx="8229600" cy="609600"/>
          </a:xfrm>
          <a:solidFill>
            <a:schemeClr val="accent2"/>
          </a:solidFill>
        </p:spPr>
        <p:txBody>
          <a:bodyPr/>
          <a:lstStyle/>
          <a:p>
            <a:pPr eaLnBrk="1" hangingPunct="1"/>
            <a:r>
              <a:rPr lang="zh-CN" altLang="en-US">
                <a:solidFill>
                  <a:schemeClr val="bg1"/>
                </a:solidFill>
                <a:ea typeface="SimSun" pitchFamily="2" charset="-122"/>
              </a:rPr>
              <a:t>象形文字被辨认的过程</a:t>
            </a:r>
            <a:endParaRPr lang="en-US" altLang="zh-CN">
              <a:solidFill>
                <a:schemeClr val="bg1"/>
              </a:solidFill>
              <a:ea typeface="SimSun" pitchFamily="2"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zh-CN" altLang="en-US" sz="4000" b="1">
                <a:solidFill>
                  <a:srgbClr val="000000"/>
                </a:solidFill>
                <a:ea typeface="SimSun" pitchFamily="2" charset="-122"/>
              </a:rPr>
              <a:t>象形文字及相等的草体文</a:t>
            </a:r>
            <a:endParaRPr lang="en-US" altLang="zh-CN" sz="4000">
              <a:solidFill>
                <a:srgbClr val="000000"/>
              </a:solidFill>
              <a:ea typeface="SimSun" pitchFamily="2" charset="-122"/>
            </a:endParaRPr>
          </a:p>
        </p:txBody>
      </p:sp>
      <p:pic>
        <p:nvPicPr>
          <p:cNvPr id="65539"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9"/>
          <p:cNvSpPr txBox="1">
            <a:spLocks noChangeArrowheads="1"/>
          </p:cNvSpPr>
          <p:nvPr/>
        </p:nvSpPr>
        <p:spPr bwMode="auto">
          <a:xfrm>
            <a:off x="3886200" y="5029200"/>
            <a:ext cx="46482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zh-CN" altLang="en-US" b="1" dirty="0">
                <a:solidFill>
                  <a:srgbClr val="000000"/>
                </a:solidFill>
              </a:rPr>
              <a:t>摘录自</a:t>
            </a:r>
            <a:r>
              <a:rPr lang="en-US" altLang="en-US" b="1" dirty="0">
                <a:solidFill>
                  <a:srgbClr val="000000"/>
                </a:solidFill>
              </a:rPr>
              <a:t>: G. Steindorff and K. </a:t>
            </a:r>
            <a:r>
              <a:rPr lang="en-US" altLang="en-US" b="1" dirty="0" err="1">
                <a:solidFill>
                  <a:srgbClr val="000000"/>
                </a:solidFill>
              </a:rPr>
              <a:t>Seele</a:t>
            </a:r>
            <a:r>
              <a:rPr lang="en-US" altLang="en-US" b="1" dirty="0">
                <a:solidFill>
                  <a:srgbClr val="000000"/>
                </a:solidFill>
              </a:rPr>
              <a:t>, </a:t>
            </a:r>
            <a:r>
              <a:rPr lang="en-US" altLang="en-US" b="1" i="1" dirty="0">
                <a:solidFill>
                  <a:srgbClr val="000000"/>
                </a:solidFill>
              </a:rPr>
              <a:t>When Egypt Ruled the East</a:t>
            </a:r>
            <a:r>
              <a:rPr lang="en-US" altLang="en-US" b="1" dirty="0">
                <a:solidFill>
                  <a:srgbClr val="000000"/>
                </a:solidFill>
              </a:rPr>
              <a:t>, Chicago: 1942, p.122</a:t>
            </a:r>
          </a:p>
          <a:p>
            <a:pPr eaLnBrk="1" hangingPunct="1">
              <a:spcBef>
                <a:spcPct val="50000"/>
              </a:spcBef>
            </a:pPr>
            <a:endParaRPr lang="en-US"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writ0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6" name="Picture 4" descr="barge_of_sun"/>
          <p:cNvPicPr>
            <a:picLocks noGrp="1" noChangeAspect="1" noChangeArrowheads="1"/>
          </p:cNvPicPr>
          <p:nvPr>
            <p:ph idx="4294967295"/>
          </p:nvPr>
        </p:nvPicPr>
        <p:blipFill>
          <a:blip r:embed="rId2" cstate="screen">
            <a:lum bright="-30000"/>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61798" name="Rectangle 6"/>
          <p:cNvSpPr>
            <a:spLocks noGrp="1" noChangeArrowheads="1"/>
          </p:cNvSpPr>
          <p:nvPr>
            <p:ph type="title"/>
          </p:nvPr>
        </p:nvSpPr>
        <p:spPr>
          <a:effectLst>
            <a:outerShdw dist="35921" dir="2700000" algn="ctr" rotWithShape="0">
              <a:srgbClr val="000000"/>
            </a:outerShdw>
          </a:effectLst>
        </p:spPr>
        <p:txBody>
          <a:bodyPr/>
          <a:lstStyle/>
          <a:p>
            <a:pPr eaLnBrk="1" hangingPunct="1">
              <a:defRPr/>
            </a:pPr>
            <a:r>
              <a:rPr lang="zh-CN" altLang="en-US" b="1" dirty="0">
                <a:solidFill>
                  <a:srgbClr val="F4F4F4"/>
                </a:solidFill>
                <a:ea typeface="SimSun" pitchFamily="2" charset="-122"/>
              </a:rPr>
              <a:t>年轻人的智慧</a:t>
            </a:r>
            <a:endParaRPr lang="en-US" altLang="zh-CN" b="1" dirty="0">
              <a:solidFill>
                <a:srgbClr val="F4F4F4"/>
              </a:solidFill>
              <a:ea typeface="SimSun" pitchFamily="2" charset="-122"/>
            </a:endParaRPr>
          </a:p>
        </p:txBody>
      </p:sp>
      <p:sp>
        <p:nvSpPr>
          <p:cNvPr id="161801" name="Text Box 9"/>
          <p:cNvSpPr txBox="1">
            <a:spLocks noChangeArrowheads="1"/>
          </p:cNvSpPr>
          <p:nvPr/>
        </p:nvSpPr>
        <p:spPr bwMode="auto">
          <a:xfrm>
            <a:off x="8077200" y="76200"/>
            <a:ext cx="9906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spcBef>
                <a:spcPct val="50000"/>
              </a:spcBef>
              <a:defRPr/>
            </a:pPr>
            <a:r>
              <a:rPr lang="en-US" sz="2400" b="1">
                <a:solidFill>
                  <a:schemeClr val="bg1"/>
                </a:solidFill>
              </a:rPr>
              <a:t>188b</a:t>
            </a:r>
          </a:p>
        </p:txBody>
      </p:sp>
      <p:sp>
        <p:nvSpPr>
          <p:cNvPr id="161803" name="Rectangle 11"/>
          <p:cNvSpPr>
            <a:spLocks noChangeArrowheads="1"/>
          </p:cNvSpPr>
          <p:nvPr/>
        </p:nvSpPr>
        <p:spPr bwMode="auto">
          <a:xfrm>
            <a:off x="4495800" y="1447800"/>
            <a:ext cx="4343400" cy="4525963"/>
          </a:xfrm>
          <a:prstGeom prst="rect">
            <a:avLst/>
          </a:prstGeom>
          <a:noFill/>
          <a:ln w="9525">
            <a:noFill/>
            <a:miter lim="800000"/>
            <a:headEnd/>
            <a:tailEnd/>
          </a:ln>
          <a:effectLst>
            <a:outerShdw dist="35921" dir="2700000" algn="ctr" rotWithShape="0">
              <a:srgbClr val="808080"/>
            </a:outerShdw>
          </a:effec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r>
              <a:rPr lang="en-US" altLang="en-US" sz="4000" b="1">
                <a:solidFill>
                  <a:schemeClr val="bg1"/>
                </a:solidFill>
              </a:rPr>
              <a:t>“</a:t>
            </a:r>
            <a:r>
              <a:rPr lang="zh-CN" altLang="en-US" sz="4000" b="1">
                <a:solidFill>
                  <a:schemeClr val="bg1"/>
                </a:solidFill>
                <a:ea typeface="SimSun" pitchFamily="2" charset="-122"/>
              </a:rPr>
              <a:t>我的孩子们，听我的智慧</a:t>
            </a:r>
            <a:r>
              <a:rPr lang="en-US" altLang="en-US" sz="4000" b="1">
                <a:solidFill>
                  <a:schemeClr val="bg1"/>
                </a:solidFill>
              </a:rPr>
              <a:t>…”</a:t>
            </a:r>
          </a:p>
          <a:p>
            <a:pPr eaLnBrk="1" hangingPunct="1">
              <a:spcBef>
                <a:spcPct val="20000"/>
              </a:spcBef>
              <a:buFontTx/>
              <a:buChar char="•"/>
            </a:pPr>
            <a:r>
              <a:rPr lang="zh-CN" altLang="en-US" sz="4400" b="1">
                <a:solidFill>
                  <a:schemeClr val="bg1"/>
                </a:solidFill>
                <a:ea typeface="SimSun" pitchFamily="2" charset="-122"/>
              </a:rPr>
              <a:t>箴言</a:t>
            </a:r>
            <a:endParaRPr lang="en-US" altLang="en-US" sz="2800" b="1">
              <a:solidFill>
                <a:schemeClr val="bg1"/>
              </a:solidFill>
            </a:endParaRPr>
          </a:p>
        </p:txBody>
      </p:sp>
      <p:sp>
        <p:nvSpPr>
          <p:cNvPr id="161804" name="Rectangle 12"/>
          <p:cNvSpPr>
            <a:spLocks noChangeArrowheads="1"/>
          </p:cNvSpPr>
          <p:nvPr/>
        </p:nvSpPr>
        <p:spPr bwMode="auto">
          <a:xfrm>
            <a:off x="228600" y="1447800"/>
            <a:ext cx="4343400" cy="4525963"/>
          </a:xfrm>
          <a:prstGeom prst="rect">
            <a:avLst/>
          </a:prstGeom>
          <a:noFill/>
          <a:ln w="9525">
            <a:noFill/>
            <a:miter lim="800000"/>
            <a:headEnd/>
            <a:tailEnd/>
          </a:ln>
          <a:effectLst>
            <a:outerShdw dist="35921" dir="2700000" algn="ctr" rotWithShape="0">
              <a:srgbClr val="808080"/>
            </a:outerShdw>
          </a:effec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Tx/>
              <a:buChar char="•"/>
            </a:pPr>
            <a:r>
              <a:rPr lang="en-US" altLang="en-US" sz="4000" b="1">
                <a:solidFill>
                  <a:schemeClr val="bg1"/>
                </a:solidFill>
              </a:rPr>
              <a:t>“</a:t>
            </a:r>
            <a:r>
              <a:rPr lang="zh-CN" altLang="en-US" sz="4000" b="1">
                <a:solidFill>
                  <a:schemeClr val="bg1"/>
                </a:solidFill>
                <a:ea typeface="SimSun" pitchFamily="2" charset="-122"/>
              </a:rPr>
              <a:t>听我的智慧</a:t>
            </a:r>
            <a:r>
              <a:rPr lang="en-US" altLang="en-US" sz="4000" b="1">
                <a:solidFill>
                  <a:schemeClr val="bg1"/>
                </a:solidFill>
              </a:rPr>
              <a:t>…”</a:t>
            </a:r>
          </a:p>
          <a:p>
            <a:pPr eaLnBrk="1" hangingPunct="1">
              <a:spcBef>
                <a:spcPct val="20000"/>
              </a:spcBef>
              <a:buFontTx/>
              <a:buChar char="•"/>
            </a:pPr>
            <a:r>
              <a:rPr lang="en-US" altLang="en-US" sz="4000" b="1">
                <a:solidFill>
                  <a:schemeClr val="bg1"/>
                </a:solidFill>
              </a:rPr>
              <a:t>Amen-em-opet </a:t>
            </a:r>
            <a:r>
              <a:rPr lang="en-US" altLang="en-US" sz="2800" b="1">
                <a:solidFill>
                  <a:schemeClr val="bg1"/>
                </a:solidFill>
              </a:rPr>
              <a:t>(Arnold, 192)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fade">
                                      <p:cBhvr>
                                        <p:cTn id="7" dur="2000"/>
                                        <p:tgtEl>
                                          <p:spTgt spid="161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5157192"/>
            <a:ext cx="8964488" cy="1440160"/>
          </a:xfrm>
        </p:spPr>
        <p:txBody>
          <a:bodyPr/>
          <a:lstStyle/>
          <a:p>
            <a:r>
              <a:rPr lang="ja-JP" altLang="en-US" b="1">
                <a:solidFill>
                  <a:schemeClr val="bg1"/>
                </a:solidFill>
                <a:effectLst>
                  <a:glow rad="355600">
                    <a:schemeClr val="tx1"/>
                  </a:glow>
                </a:effectLst>
              </a:rPr>
              <a:t>时间轴墙</a:t>
            </a:r>
            <a:endParaRPr lang="en-US" b="1" dirty="0">
              <a:solidFill>
                <a:schemeClr val="bg1"/>
              </a:solidFill>
              <a:effectLst>
                <a:glow rad="355600">
                  <a:schemeClr val="tx1"/>
                </a:glow>
              </a:effectLst>
            </a:endParaRPr>
          </a:p>
        </p:txBody>
      </p:sp>
      <p:pic>
        <p:nvPicPr>
          <p:cNvPr id="5" name="Picture 4"/>
          <p:cNvPicPr>
            <a:picLocks noChangeAspect="1"/>
          </p:cNvPicPr>
          <p:nvPr/>
        </p:nvPicPr>
        <p:blipFill>
          <a:blip r:embed="rId3"/>
          <a:stretch>
            <a:fillRect/>
          </a:stretch>
        </p:blipFill>
        <p:spPr>
          <a:xfrm>
            <a:off x="9496" y="-27384"/>
            <a:ext cx="9119716" cy="5112568"/>
          </a:xfrm>
          <a:prstGeom prst="rect">
            <a:avLst/>
          </a:prstGeom>
        </p:spPr>
      </p:pic>
    </p:spTree>
    <p:extLst>
      <p:ext uri="{BB962C8B-B14F-4D97-AF65-F5344CB8AC3E}">
        <p14:creationId xmlns:p14="http://schemas.microsoft.com/office/powerpoint/2010/main" val="1533622349"/>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Flowers 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Rectangle 3"/>
          <p:cNvSpPr>
            <a:spLocks noGrp="1" noChangeArrowheads="1"/>
          </p:cNvSpPr>
          <p:nvPr>
            <p:ph type="title"/>
          </p:nvPr>
        </p:nvSpPr>
        <p:spPr>
          <a:effectLst>
            <a:outerShdw dist="35921" dir="2700000" algn="ctr" rotWithShape="0">
              <a:srgbClr val="000000"/>
            </a:outerShdw>
          </a:effectLst>
        </p:spPr>
        <p:txBody>
          <a:bodyPr/>
          <a:lstStyle/>
          <a:p>
            <a:pPr eaLnBrk="1" hangingPunct="1">
              <a:defRPr/>
            </a:pPr>
            <a:r>
              <a:rPr lang="zh-CN" altLang="en-US" b="1" dirty="0">
                <a:solidFill>
                  <a:srgbClr val="F4F4F4"/>
                </a:solidFill>
                <a:ea typeface="SimSun" pitchFamily="2" charset="-122"/>
              </a:rPr>
              <a:t>情诗</a:t>
            </a:r>
            <a:endParaRPr lang="en-US" altLang="zh-CN" b="1" dirty="0">
              <a:solidFill>
                <a:srgbClr val="F4F4F4"/>
              </a:solidFill>
              <a:ea typeface="SimSun" pitchFamily="2" charset="-122"/>
            </a:endParaRPr>
          </a:p>
        </p:txBody>
      </p:sp>
      <p:sp>
        <p:nvSpPr>
          <p:cNvPr id="236550" name="Text Box 6"/>
          <p:cNvSpPr txBox="1">
            <a:spLocks noChangeArrowheads="1"/>
          </p:cNvSpPr>
          <p:nvPr/>
        </p:nvSpPr>
        <p:spPr bwMode="auto">
          <a:xfrm>
            <a:off x="8077200" y="76200"/>
            <a:ext cx="9906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spcBef>
                <a:spcPct val="50000"/>
              </a:spcBef>
              <a:defRPr/>
            </a:pPr>
            <a:r>
              <a:rPr lang="en-US" sz="2400" b="1">
                <a:solidFill>
                  <a:schemeClr val="bg1"/>
                </a:solidFill>
              </a:rPr>
              <a:t>188b</a:t>
            </a:r>
          </a:p>
        </p:txBody>
      </p:sp>
      <p:sp>
        <p:nvSpPr>
          <p:cNvPr id="236555" name="Rectangle 11"/>
          <p:cNvSpPr>
            <a:spLocks noChangeArrowheads="1"/>
          </p:cNvSpPr>
          <p:nvPr/>
        </p:nvSpPr>
        <p:spPr bwMode="auto">
          <a:xfrm>
            <a:off x="5029200" y="1524000"/>
            <a:ext cx="4038600" cy="4525963"/>
          </a:xfrm>
          <a:prstGeom prst="rect">
            <a:avLst/>
          </a:prstGeom>
          <a:noFill/>
          <a:ln w="9525">
            <a:noFill/>
            <a:miter lim="800000"/>
            <a:headEnd/>
            <a:tailEnd/>
          </a:ln>
          <a:effectLst>
            <a:outerShdw dist="35921" dir="2700000" algn="ctr" rotWithShape="0">
              <a:srgbClr val="808080"/>
            </a:outerShdw>
          </a:effec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pPr>
            <a:r>
              <a:rPr lang="zh-CN" altLang="en-US" sz="3200" b="1">
                <a:solidFill>
                  <a:schemeClr val="bg1"/>
                </a:solidFill>
                <a:ea typeface="SimSun" pitchFamily="2" charset="-122"/>
              </a:rPr>
              <a:t>情爱的</a:t>
            </a:r>
            <a:r>
              <a:rPr lang="en-US" altLang="en-US" sz="3200" b="1">
                <a:solidFill>
                  <a:schemeClr val="bg1"/>
                </a:solidFill>
              </a:rPr>
              <a:t>: </a:t>
            </a:r>
          </a:p>
          <a:p>
            <a:pPr eaLnBrk="1" hangingPunct="1">
              <a:lnSpc>
                <a:spcPct val="90000"/>
              </a:lnSpc>
              <a:spcBef>
                <a:spcPct val="20000"/>
              </a:spcBef>
              <a:buFontTx/>
              <a:buChar char="•"/>
            </a:pPr>
            <a:r>
              <a:rPr lang="zh-CN" altLang="en-US" sz="3200" b="1">
                <a:solidFill>
                  <a:schemeClr val="bg1"/>
                </a:solidFill>
                <a:ea typeface="SimSun" pitchFamily="2" charset="-122"/>
              </a:rPr>
              <a:t>我哥以他的声音挑动我的心房</a:t>
            </a:r>
            <a:r>
              <a:rPr lang="en-US" altLang="en-US" sz="3200" b="1">
                <a:solidFill>
                  <a:schemeClr val="bg1"/>
                </a:solidFill>
              </a:rPr>
              <a:t>…</a:t>
            </a:r>
          </a:p>
          <a:p>
            <a:pPr eaLnBrk="1" hangingPunct="1">
              <a:lnSpc>
                <a:spcPct val="90000"/>
              </a:lnSpc>
              <a:spcBef>
                <a:spcPct val="20000"/>
              </a:spcBef>
              <a:buFontTx/>
              <a:buChar char="•"/>
            </a:pPr>
            <a:r>
              <a:rPr lang="zh-CN" altLang="en-US" sz="3200" b="1">
                <a:solidFill>
                  <a:schemeClr val="bg1"/>
                </a:solidFill>
                <a:ea typeface="SimSun" pitchFamily="2" charset="-122"/>
              </a:rPr>
              <a:t>母亲的命令：不要看他，是对的</a:t>
            </a:r>
            <a:r>
              <a:rPr lang="en-US" altLang="en-US" sz="3200" b="1">
                <a:solidFill>
                  <a:schemeClr val="bg1"/>
                </a:solidFill>
              </a:rPr>
              <a:t>!</a:t>
            </a:r>
          </a:p>
        </p:txBody>
      </p:sp>
      <p:sp>
        <p:nvSpPr>
          <p:cNvPr id="236556" name="Rectangle 12"/>
          <p:cNvSpPr>
            <a:spLocks noChangeArrowheads="1"/>
          </p:cNvSpPr>
          <p:nvPr/>
        </p:nvSpPr>
        <p:spPr bwMode="auto">
          <a:xfrm>
            <a:off x="76200" y="1524000"/>
            <a:ext cx="5029200" cy="5029200"/>
          </a:xfrm>
          <a:prstGeom prst="rect">
            <a:avLst/>
          </a:prstGeom>
          <a:noFill/>
          <a:ln w="9525">
            <a:noFill/>
            <a:miter lim="800000"/>
            <a:headEnd/>
            <a:tailEnd/>
          </a:ln>
          <a:effectLst>
            <a:outerShdw dist="35921" dir="2700000" algn="ctr" rotWithShape="0">
              <a:srgbClr val="808080"/>
            </a:outerShdw>
          </a:effec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pPr>
            <a:r>
              <a:rPr lang="zh-CN" altLang="en-US" sz="3200" b="1">
                <a:solidFill>
                  <a:schemeClr val="bg1"/>
                </a:solidFill>
                <a:ea typeface="SimSun" pitchFamily="2" charset="-122"/>
              </a:rPr>
              <a:t>情人</a:t>
            </a:r>
            <a:r>
              <a:rPr lang="en-US" altLang="en-US" sz="3200" b="1">
                <a:solidFill>
                  <a:schemeClr val="bg1"/>
                </a:solidFill>
              </a:rPr>
              <a:t>: </a:t>
            </a:r>
          </a:p>
          <a:p>
            <a:pPr eaLnBrk="1" hangingPunct="1">
              <a:lnSpc>
                <a:spcPct val="90000"/>
              </a:lnSpc>
              <a:spcBef>
                <a:spcPct val="20000"/>
              </a:spcBef>
              <a:buFontTx/>
              <a:buChar char="•"/>
            </a:pPr>
            <a:r>
              <a:rPr lang="zh-CN" altLang="en-US" sz="3200" b="1">
                <a:solidFill>
                  <a:schemeClr val="bg1"/>
                </a:solidFill>
                <a:ea typeface="SimSun" pitchFamily="2" charset="-122"/>
              </a:rPr>
              <a:t>如果我是妹妹的洗衣人，我因碰处她的衣服就能伸长</a:t>
            </a:r>
            <a:r>
              <a:rPr lang="en-US" altLang="en-US" sz="3200" b="1">
                <a:solidFill>
                  <a:schemeClr val="bg1"/>
                </a:solidFill>
              </a:rPr>
              <a:t>!</a:t>
            </a:r>
          </a:p>
          <a:p>
            <a:pPr eaLnBrk="1" hangingPunct="1">
              <a:lnSpc>
                <a:spcPct val="90000"/>
              </a:lnSpc>
              <a:spcBef>
                <a:spcPct val="20000"/>
              </a:spcBef>
              <a:buFontTx/>
              <a:buChar char="•"/>
            </a:pPr>
            <a:r>
              <a:rPr lang="zh-CN" altLang="en-US" sz="3200" b="1">
                <a:solidFill>
                  <a:schemeClr val="bg1"/>
                </a:solidFill>
                <a:ea typeface="SimSun" pitchFamily="2" charset="-122"/>
              </a:rPr>
              <a:t>我妹妹独一无二</a:t>
            </a:r>
            <a:r>
              <a:rPr lang="en-US" altLang="en-US" sz="3200" b="1">
                <a:solidFill>
                  <a:schemeClr val="bg1"/>
                </a:solidFill>
              </a:rPr>
              <a:t>…</a:t>
            </a:r>
            <a:endParaRPr lang="en-US" altLang="en-US" sz="2000" b="1">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lowers 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Rectangle 3"/>
          <p:cNvSpPr>
            <a:spLocks noGrp="1" noChangeArrowheads="1"/>
          </p:cNvSpPr>
          <p:nvPr>
            <p:ph type="title"/>
          </p:nvPr>
        </p:nvSpPr>
        <p:spPr>
          <a:effectLst>
            <a:outerShdw dist="35921" dir="2700000" algn="ctr" rotWithShape="0">
              <a:srgbClr val="000000"/>
            </a:outerShdw>
          </a:effectLst>
        </p:spPr>
        <p:txBody>
          <a:bodyPr/>
          <a:lstStyle/>
          <a:p>
            <a:pPr eaLnBrk="1" hangingPunct="1">
              <a:defRPr/>
            </a:pPr>
            <a:r>
              <a:rPr lang="zh-CN" altLang="en-US" b="1" dirty="0">
                <a:solidFill>
                  <a:srgbClr val="F4F4F4"/>
                </a:solidFill>
                <a:ea typeface="SimSun" pitchFamily="2" charset="-122"/>
              </a:rPr>
              <a:t>情诗问答题</a:t>
            </a:r>
            <a:endParaRPr lang="en-US" altLang="zh-CN" b="1" dirty="0">
              <a:solidFill>
                <a:srgbClr val="F4F4F4"/>
              </a:solidFill>
              <a:ea typeface="SimSun" pitchFamily="2" charset="-122"/>
            </a:endParaRPr>
          </a:p>
        </p:txBody>
      </p:sp>
      <p:sp>
        <p:nvSpPr>
          <p:cNvPr id="237573" name="Text Box 5"/>
          <p:cNvSpPr txBox="1">
            <a:spLocks noChangeArrowheads="1"/>
          </p:cNvSpPr>
          <p:nvPr/>
        </p:nvSpPr>
        <p:spPr bwMode="auto">
          <a:xfrm>
            <a:off x="8077200" y="76200"/>
            <a:ext cx="9906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a:spcBef>
                <a:spcPct val="50000"/>
              </a:spcBef>
              <a:defRPr/>
            </a:pPr>
            <a:r>
              <a:rPr lang="en-US" sz="2400" b="1">
                <a:solidFill>
                  <a:schemeClr val="bg1"/>
                </a:solidFill>
              </a:rPr>
              <a:t>188b</a:t>
            </a:r>
          </a:p>
        </p:txBody>
      </p:sp>
      <p:sp>
        <p:nvSpPr>
          <p:cNvPr id="237574" name="Rectangle 6"/>
          <p:cNvSpPr>
            <a:spLocks noChangeArrowheads="1"/>
          </p:cNvSpPr>
          <p:nvPr/>
        </p:nvSpPr>
        <p:spPr bwMode="auto">
          <a:xfrm>
            <a:off x="228600" y="1524000"/>
            <a:ext cx="8001000" cy="685800"/>
          </a:xfrm>
          <a:prstGeom prst="rect">
            <a:avLst/>
          </a:prstGeom>
          <a:noFill/>
          <a:ln w="9525">
            <a:noFill/>
            <a:miter lim="800000"/>
            <a:headEnd/>
            <a:tailEnd/>
          </a:ln>
          <a:effectLst>
            <a:outerShdw dist="35921" dir="2700000" algn="ctr" rotWithShape="0">
              <a:srgbClr val="808080"/>
            </a:outerShdw>
          </a:effec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zh-CN" altLang="en-US" sz="3600" b="1" u="sng">
                <a:solidFill>
                  <a:schemeClr val="bg1"/>
                </a:solidFill>
                <a:ea typeface="SimSun" pitchFamily="2" charset="-122"/>
              </a:rPr>
              <a:t>此诗可在那找到</a:t>
            </a:r>
            <a:r>
              <a:rPr lang="en-US" altLang="en-US" sz="3600" b="1" u="sng">
                <a:solidFill>
                  <a:schemeClr val="bg1"/>
                </a:solidFill>
              </a:rPr>
              <a:t>?</a:t>
            </a:r>
            <a:endParaRPr lang="en-US" altLang="en-US" sz="2400" b="1" u="sng">
              <a:solidFill>
                <a:schemeClr val="bg1"/>
              </a:solidFill>
            </a:endParaRPr>
          </a:p>
        </p:txBody>
      </p:sp>
      <p:sp>
        <p:nvSpPr>
          <p:cNvPr id="237575" name="Rectangle 7"/>
          <p:cNvSpPr>
            <a:spLocks noChangeArrowheads="1"/>
          </p:cNvSpPr>
          <p:nvPr/>
        </p:nvSpPr>
        <p:spPr bwMode="auto">
          <a:xfrm>
            <a:off x="5257800" y="4953000"/>
            <a:ext cx="4038600" cy="1828800"/>
          </a:xfrm>
          <a:prstGeom prst="rect">
            <a:avLst/>
          </a:prstGeom>
          <a:noFill/>
          <a:ln w="9525">
            <a:noFill/>
            <a:miter lim="800000"/>
            <a:headEnd/>
            <a:tailEnd/>
          </a:ln>
          <a:effectLst>
            <a:outerShdw dist="35921" dir="2700000" algn="ctr" rotWithShape="0">
              <a:srgbClr val="808080"/>
            </a:outerShdw>
          </a:effec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zh-CN" altLang="en-US" sz="3600" b="1">
                <a:solidFill>
                  <a:schemeClr val="bg1"/>
                </a:solidFill>
                <a:ea typeface="SimSun" pitchFamily="2" charset="-122"/>
              </a:rPr>
              <a:t>答案</a:t>
            </a:r>
            <a:r>
              <a:rPr lang="en-US" altLang="en-US" sz="3600" b="1">
                <a:solidFill>
                  <a:schemeClr val="bg1"/>
                </a:solidFill>
              </a:rPr>
              <a:t>: </a:t>
            </a:r>
            <a:r>
              <a:rPr lang="zh-CN" altLang="en-US" sz="3600" b="1">
                <a:solidFill>
                  <a:schemeClr val="bg1"/>
                </a:solidFill>
                <a:ea typeface="SimSun" pitchFamily="2" charset="-122"/>
              </a:rPr>
              <a:t>埃及情诗</a:t>
            </a:r>
            <a:r>
              <a:rPr lang="en-US" altLang="en-US" sz="2400" b="1">
                <a:solidFill>
                  <a:schemeClr val="bg1"/>
                </a:solidFill>
              </a:rPr>
              <a:t>(Arnold, 192)</a:t>
            </a:r>
          </a:p>
        </p:txBody>
      </p:sp>
      <p:sp>
        <p:nvSpPr>
          <p:cNvPr id="237577" name="Rectangle 9"/>
          <p:cNvSpPr>
            <a:spLocks noChangeArrowheads="1"/>
          </p:cNvSpPr>
          <p:nvPr/>
        </p:nvSpPr>
        <p:spPr bwMode="auto">
          <a:xfrm>
            <a:off x="685800" y="2209800"/>
            <a:ext cx="5943600" cy="2895600"/>
          </a:xfrm>
          <a:prstGeom prst="rect">
            <a:avLst/>
          </a:prstGeom>
          <a:noFill/>
          <a:ln w="9525">
            <a:noFill/>
            <a:miter lim="800000"/>
            <a:headEnd/>
            <a:tailEnd/>
          </a:ln>
          <a:effectLst>
            <a:outerShdw dist="35921" dir="2700000" algn="ctr" rotWithShape="0">
              <a:srgbClr val="808080"/>
            </a:outerShdw>
          </a:effectLst>
        </p:spPr>
        <p:txBody>
          <a:bodyPr/>
          <a:lstStyle>
            <a:lvl1pPr marL="533400" indent="-5334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Font typeface="Times" pitchFamily="-128" charset="0"/>
              <a:buAutoNum type="arabicPeriod"/>
            </a:pPr>
            <a:r>
              <a:rPr lang="zh-CN" altLang="en-US" sz="3600" b="1">
                <a:solidFill>
                  <a:schemeClr val="bg1"/>
                </a:solidFill>
                <a:ea typeface="SimSun" pitchFamily="2" charset="-122"/>
              </a:rPr>
              <a:t>情船</a:t>
            </a:r>
            <a:endParaRPr lang="en-US" altLang="zh-CN" sz="3600" b="1">
              <a:solidFill>
                <a:schemeClr val="bg1"/>
              </a:solidFill>
              <a:ea typeface="SimSun" pitchFamily="2" charset="-122"/>
            </a:endParaRPr>
          </a:p>
          <a:p>
            <a:pPr eaLnBrk="1" hangingPunct="1">
              <a:spcBef>
                <a:spcPct val="20000"/>
              </a:spcBef>
              <a:buFont typeface="Times" pitchFamily="-128" charset="0"/>
              <a:buAutoNum type="arabicPeriod"/>
            </a:pPr>
            <a:r>
              <a:rPr lang="en-US" altLang="en-US" sz="3600" b="1">
                <a:solidFill>
                  <a:schemeClr val="bg1"/>
                </a:solidFill>
              </a:rPr>
              <a:t>Dr Rick </a:t>
            </a:r>
            <a:r>
              <a:rPr lang="zh-CN" altLang="en-US" sz="3600" b="1">
                <a:solidFill>
                  <a:schemeClr val="bg1"/>
                </a:solidFill>
                <a:ea typeface="SimSun" pitchFamily="2" charset="-122"/>
              </a:rPr>
              <a:t>的日记</a:t>
            </a:r>
            <a:endParaRPr lang="en-US" altLang="en-US" sz="3600" b="1">
              <a:solidFill>
                <a:schemeClr val="bg1"/>
              </a:solidFill>
            </a:endParaRPr>
          </a:p>
          <a:p>
            <a:pPr eaLnBrk="1" hangingPunct="1">
              <a:spcBef>
                <a:spcPct val="20000"/>
              </a:spcBef>
              <a:buFont typeface="Times" pitchFamily="-128" charset="0"/>
              <a:buAutoNum type="arabicPeriod"/>
            </a:pPr>
            <a:r>
              <a:rPr lang="zh-CN" altLang="en-US" sz="3600" b="1">
                <a:solidFill>
                  <a:schemeClr val="bg1"/>
                </a:solidFill>
                <a:ea typeface="SimSun" pitchFamily="2" charset="-122"/>
              </a:rPr>
              <a:t>雅歌</a:t>
            </a:r>
            <a:endParaRPr lang="en-US" altLang="zh-CN" sz="3600" b="1">
              <a:solidFill>
                <a:schemeClr val="bg1"/>
              </a:solidFill>
              <a:ea typeface="SimSun" pitchFamily="2" charset="-122"/>
            </a:endParaRPr>
          </a:p>
          <a:p>
            <a:pPr eaLnBrk="1" hangingPunct="1">
              <a:spcBef>
                <a:spcPct val="20000"/>
              </a:spcBef>
              <a:buFont typeface="Times" pitchFamily="-128" charset="0"/>
              <a:buAutoNum type="arabicPeriod"/>
            </a:pPr>
            <a:r>
              <a:rPr lang="zh-CN" altLang="en-US" sz="2400" b="1">
                <a:solidFill>
                  <a:schemeClr val="bg1"/>
                </a:solidFill>
                <a:ea typeface="SimSun" pitchFamily="2" charset="-122"/>
              </a:rPr>
              <a:t>其他</a:t>
            </a:r>
            <a:endParaRPr lang="en-US" altLang="en-US"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7577">
                                            <p:txEl>
                                              <p:pRg st="0" end="0"/>
                                            </p:txEl>
                                          </p:spTgt>
                                        </p:tgtEl>
                                        <p:attrNameLst>
                                          <p:attrName>style.visibility</p:attrName>
                                        </p:attrNameLst>
                                      </p:cBhvr>
                                      <p:to>
                                        <p:strVal val="visible"/>
                                      </p:to>
                                    </p:set>
                                    <p:animEffect transition="in" filter="fade">
                                      <p:cBhvr>
                                        <p:cTn id="7" dur="500"/>
                                        <p:tgtEl>
                                          <p:spTgt spid="2375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7577">
                                            <p:txEl>
                                              <p:pRg st="1" end="1"/>
                                            </p:txEl>
                                          </p:spTgt>
                                        </p:tgtEl>
                                        <p:attrNameLst>
                                          <p:attrName>style.visibility</p:attrName>
                                        </p:attrNameLst>
                                      </p:cBhvr>
                                      <p:to>
                                        <p:strVal val="visible"/>
                                      </p:to>
                                    </p:set>
                                    <p:animEffect transition="in" filter="fade">
                                      <p:cBhvr>
                                        <p:cTn id="12" dur="500"/>
                                        <p:tgtEl>
                                          <p:spTgt spid="23757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7577">
                                            <p:txEl>
                                              <p:pRg st="2" end="2"/>
                                            </p:txEl>
                                          </p:spTgt>
                                        </p:tgtEl>
                                        <p:attrNameLst>
                                          <p:attrName>style.visibility</p:attrName>
                                        </p:attrNameLst>
                                      </p:cBhvr>
                                      <p:to>
                                        <p:strVal val="visible"/>
                                      </p:to>
                                    </p:set>
                                    <p:animEffect transition="in" filter="fade">
                                      <p:cBhvr>
                                        <p:cTn id="17" dur="500"/>
                                        <p:tgtEl>
                                          <p:spTgt spid="23757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577">
                                            <p:txEl>
                                              <p:pRg st="3" end="3"/>
                                            </p:txEl>
                                          </p:spTgt>
                                        </p:tgtEl>
                                        <p:attrNameLst>
                                          <p:attrName>style.visibility</p:attrName>
                                        </p:attrNameLst>
                                      </p:cBhvr>
                                      <p:to>
                                        <p:strVal val="visible"/>
                                      </p:to>
                                    </p:set>
                                    <p:animEffect transition="in" filter="fade">
                                      <p:cBhvr>
                                        <p:cTn id="22" dur="500"/>
                                        <p:tgtEl>
                                          <p:spTgt spid="23757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7575"/>
                                        </p:tgtEl>
                                        <p:attrNameLst>
                                          <p:attrName>style.visibility</p:attrName>
                                        </p:attrNameLst>
                                      </p:cBhvr>
                                      <p:to>
                                        <p:strVal val="visible"/>
                                      </p:to>
                                    </p:set>
                                    <p:animEffect transition="in" filter="fade">
                                      <p:cBhvr>
                                        <p:cTn id="27" dur="500"/>
                                        <p:tgtEl>
                                          <p:spTgt spid="23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5" grpId="0" autoUpdateAnimBg="0"/>
      <p:bldP spid="23757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4191000" y="-76200"/>
            <a:ext cx="4572000" cy="2116138"/>
          </a:xfrm>
        </p:spPr>
        <p:txBody>
          <a:bodyPr/>
          <a:lstStyle/>
          <a:p>
            <a:pPr eaLnBrk="1" hangingPunct="1"/>
            <a:r>
              <a:rPr lang="en-US" altLang="zh-CN">
                <a:latin typeface="Times New Roman" pitchFamily="18" charset="0"/>
                <a:ea typeface="SimSun" pitchFamily="2" charset="-122"/>
              </a:rPr>
              <a:t>Merneptah Stela</a:t>
            </a:r>
          </a:p>
        </p:txBody>
      </p:sp>
      <p:sp>
        <p:nvSpPr>
          <p:cNvPr id="70659" name="Rectangle 3"/>
          <p:cNvSpPr>
            <a:spLocks noGrp="1" noChangeArrowheads="1"/>
          </p:cNvSpPr>
          <p:nvPr>
            <p:ph type="subTitle" idx="1"/>
          </p:nvPr>
        </p:nvSpPr>
        <p:spPr>
          <a:xfrm>
            <a:off x="3940175" y="1828800"/>
            <a:ext cx="4676775" cy="1752600"/>
          </a:xfrm>
        </p:spPr>
        <p:txBody>
          <a:bodyPr/>
          <a:lstStyle/>
          <a:p>
            <a:pPr eaLnBrk="1" hangingPunct="1"/>
            <a:r>
              <a:rPr lang="zh-CN" altLang="en-US" sz="3600" dirty="0">
                <a:latin typeface="Times New Roman" pitchFamily="18" charset="0"/>
                <a:ea typeface="SimSun" pitchFamily="2" charset="-122"/>
              </a:rPr>
              <a:t>把以色列人列为</a:t>
            </a:r>
            <a:r>
              <a:rPr lang="en-US" altLang="zh-CN" sz="3600" dirty="0">
                <a:latin typeface="Times New Roman" pitchFamily="18" charset="0"/>
                <a:ea typeface="SimSun" pitchFamily="2" charset="-122"/>
              </a:rPr>
              <a:t>13</a:t>
            </a:r>
            <a:r>
              <a:rPr lang="zh-CN" altLang="en-US" sz="3600" dirty="0">
                <a:latin typeface="Times New Roman" pitchFamily="18" charset="0"/>
                <a:ea typeface="SimSun" pitchFamily="2" charset="-122"/>
              </a:rPr>
              <a:t>世纪迦南地的一个民族。</a:t>
            </a:r>
            <a:endParaRPr lang="en-US" altLang="zh-CN" sz="3600" dirty="0">
              <a:latin typeface="Times New Roman" pitchFamily="18" charset="0"/>
              <a:ea typeface="SimSun" pitchFamily="2" charset="-122"/>
            </a:endParaRPr>
          </a:p>
        </p:txBody>
      </p:sp>
      <p:pic>
        <p:nvPicPr>
          <p:cNvPr id="70660"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r="36037"/>
          <a:stretch>
            <a:fillRect/>
          </a:stretch>
        </p:blipFill>
        <p:spPr bwMode="auto">
          <a:xfrm>
            <a:off x="0" y="0"/>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Rectangle 5"/>
          <p:cNvSpPr>
            <a:spLocks noChangeArrowheads="1"/>
          </p:cNvSpPr>
          <p:nvPr/>
        </p:nvSpPr>
        <p:spPr bwMode="auto">
          <a:xfrm>
            <a:off x="6781800" y="5867400"/>
            <a:ext cx="236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buClr>
                <a:schemeClr val="tx2"/>
              </a:buClr>
              <a:buSzPct val="90000"/>
              <a:buFont typeface="Symbol" pitchFamily="18" charset="2"/>
              <a:buNone/>
            </a:pPr>
            <a:r>
              <a:rPr lang="zh-CN" altLang="en-US" sz="2800" i="1">
                <a:latin typeface="Times New Roman" pitchFamily="18" charset="0"/>
                <a:ea typeface="SimSun" pitchFamily="2" charset="-122"/>
              </a:rPr>
              <a:t>古埃及</a:t>
            </a:r>
            <a:r>
              <a:rPr lang="en-US" altLang="en-US" sz="2800" i="1">
                <a:latin typeface="Times New Roman" pitchFamily="18" charset="0"/>
              </a:rPr>
              <a:t>, 1208 BC</a:t>
            </a:r>
          </a:p>
        </p:txBody>
      </p:sp>
      <p:sp>
        <p:nvSpPr>
          <p:cNvPr id="70662" name="Rectangle 6"/>
          <p:cNvSpPr>
            <a:spLocks noChangeArrowheads="1"/>
          </p:cNvSpPr>
          <p:nvPr/>
        </p:nvSpPr>
        <p:spPr bwMode="auto">
          <a:xfrm>
            <a:off x="3962400" y="4038600"/>
            <a:ext cx="46767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buClr>
                <a:schemeClr val="tx2"/>
              </a:buClr>
              <a:buSzPct val="90000"/>
              <a:buFont typeface="Symbol" pitchFamily="18" charset="2"/>
              <a:buNone/>
            </a:pPr>
            <a:r>
              <a:rPr lang="zh-CN" altLang="en-US" sz="3600" i="1" dirty="0">
                <a:latin typeface="Times New Roman" pitchFamily="18" charset="0"/>
                <a:ea typeface="SimSun" pitchFamily="2" charset="-122"/>
              </a:rPr>
              <a:t>这是圣经以外，第一次提及“以色列”</a:t>
            </a:r>
            <a:r>
              <a:rPr lang="en-US" altLang="en-US" sz="3600" i="1" dirty="0">
                <a:latin typeface="Times New Roman" pitchFamily="18" charset="0"/>
              </a:rPr>
              <a:t> </a:t>
            </a:r>
            <a:r>
              <a:rPr lang="zh-CN" altLang="en-US" sz="3600" i="1" dirty="0">
                <a:latin typeface="Times New Roman" pitchFamily="18" charset="0"/>
                <a:ea typeface="SimSun" pitchFamily="2" charset="-122"/>
              </a:rPr>
              <a:t>的名。</a:t>
            </a:r>
            <a:endParaRPr lang="en-US" altLang="en-US" sz="3600" i="1" dirty="0">
              <a:latin typeface="Times New Roman" pitchFamily="18" charset="0"/>
            </a:endParaRPr>
          </a:p>
        </p:txBody>
      </p:sp>
      <p:sp>
        <p:nvSpPr>
          <p:cNvPr id="70663" name="Text Box 7"/>
          <p:cNvSpPr txBox="1">
            <a:spLocks noChangeArrowheads="1"/>
          </p:cNvSpPr>
          <p:nvPr/>
        </p:nvSpPr>
        <p:spPr bwMode="auto">
          <a:xfrm>
            <a:off x="3641725" y="6437313"/>
            <a:ext cx="20145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Arnold/Beyer, 160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srcRect/>
          <a:stretch>
            <a:fillRect/>
          </a:stretch>
        </p:blipFill>
        <p:spPr bwMode="auto">
          <a:xfrm>
            <a:off x="0" y="979488"/>
            <a:ext cx="9144000" cy="2906712"/>
          </a:xfrm>
          <a:prstGeom prst="rect">
            <a:avLst/>
          </a:prstGeom>
          <a:noFill/>
          <a:ln w="9525">
            <a:noFill/>
            <a:miter lim="800000"/>
            <a:headEnd/>
            <a:tailEnd/>
          </a:ln>
          <a:effectLst>
            <a:outerShdw dist="35921" dir="2700000" algn="ctr" rotWithShape="0">
              <a:schemeClr val="bg2"/>
            </a:outerShdw>
          </a:effectLst>
        </p:spPr>
      </p:pic>
      <p:pic>
        <p:nvPicPr>
          <p:cNvPr id="222211"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Rectangle 4"/>
          <p:cNvSpPr>
            <a:spLocks noGrp="1" noChangeArrowheads="1"/>
          </p:cNvSpPr>
          <p:nvPr>
            <p:ph type="title"/>
          </p:nvPr>
        </p:nvSpPr>
        <p:spPr>
          <a:xfrm>
            <a:off x="533400" y="-304800"/>
            <a:ext cx="7696200" cy="1143000"/>
          </a:xfrm>
          <a:effectLst>
            <a:outerShdw dist="35921" dir="2700000" algn="ctr" rotWithShape="0">
              <a:schemeClr val="bg2"/>
            </a:outerShdw>
          </a:effectLst>
        </p:spPr>
        <p:txBody>
          <a:bodyPr/>
          <a:lstStyle/>
          <a:p>
            <a:pPr eaLnBrk="1" hangingPunct="1">
              <a:defRPr/>
            </a:pPr>
            <a:r>
              <a:rPr lang="en-US" altLang="zh-CN" dirty="0" err="1">
                <a:ea typeface="SimSun" pitchFamily="2" charset="-122"/>
              </a:rPr>
              <a:t>Beni</a:t>
            </a:r>
            <a:r>
              <a:rPr lang="en-US" altLang="zh-CN" dirty="0">
                <a:ea typeface="SimSun" pitchFamily="2" charset="-122"/>
              </a:rPr>
              <a:t> </a:t>
            </a:r>
            <a:r>
              <a:rPr lang="en-US" altLang="zh-CN" dirty="0" err="1">
                <a:ea typeface="SimSun" pitchFamily="2" charset="-122"/>
              </a:rPr>
              <a:t>Hasan</a:t>
            </a:r>
            <a:r>
              <a:rPr lang="en-US" altLang="zh-CN" dirty="0">
                <a:ea typeface="SimSun" pitchFamily="2" charset="-122"/>
              </a:rPr>
              <a:t> Mural </a:t>
            </a:r>
            <a:r>
              <a:rPr lang="zh-CN" altLang="en-US" dirty="0">
                <a:ea typeface="SimSun" pitchFamily="2" charset="-122"/>
              </a:rPr>
              <a:t>壁画</a:t>
            </a:r>
            <a:endParaRPr lang="en-US" altLang="zh-CN" dirty="0">
              <a:ea typeface="SimSun" pitchFamily="2" charset="-122"/>
            </a:endParaRPr>
          </a:p>
        </p:txBody>
      </p:sp>
      <p:sp>
        <p:nvSpPr>
          <p:cNvPr id="222213" name="Text Box 5"/>
          <p:cNvSpPr txBox="1">
            <a:spLocks noChangeArrowheads="1"/>
          </p:cNvSpPr>
          <p:nvPr/>
        </p:nvSpPr>
        <p:spPr bwMode="auto">
          <a:xfrm>
            <a:off x="8502650" y="0"/>
            <a:ext cx="641350" cy="457200"/>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a:defRPr/>
            </a:pPr>
            <a:r>
              <a:rPr lang="en-US" sz="2400" b="1">
                <a:latin typeface="Times New Roman" pitchFamily="18" charset="0"/>
              </a:rPr>
              <a:t>219</a:t>
            </a:r>
          </a:p>
        </p:txBody>
      </p:sp>
      <p:sp>
        <p:nvSpPr>
          <p:cNvPr id="222215" name="Freeform 7"/>
          <p:cNvSpPr>
            <a:spLocks/>
          </p:cNvSpPr>
          <p:nvPr/>
        </p:nvSpPr>
        <p:spPr bwMode="auto">
          <a:xfrm>
            <a:off x="5378450" y="1162050"/>
            <a:ext cx="3594100" cy="3070225"/>
          </a:xfrm>
          <a:custGeom>
            <a:avLst/>
            <a:gdLst>
              <a:gd name="T0" fmla="*/ 3414713 w 2264"/>
              <a:gd name="T1" fmla="*/ 192087 h 1934"/>
              <a:gd name="T2" fmla="*/ 3032124 w 2264"/>
              <a:gd name="T3" fmla="*/ 179388 h 1934"/>
              <a:gd name="T4" fmla="*/ 2695575 w 2264"/>
              <a:gd name="T5" fmla="*/ 84138 h 1934"/>
              <a:gd name="T6" fmla="*/ 2647950 w 2264"/>
              <a:gd name="T7" fmla="*/ 71438 h 1934"/>
              <a:gd name="T8" fmla="*/ 2552700 w 2264"/>
              <a:gd name="T9" fmla="*/ 60325 h 1934"/>
              <a:gd name="T10" fmla="*/ 2300287 w 2264"/>
              <a:gd name="T11" fmla="*/ 0 h 1934"/>
              <a:gd name="T12" fmla="*/ 1522412 w 2264"/>
              <a:gd name="T13" fmla="*/ 12700 h 1934"/>
              <a:gd name="T14" fmla="*/ 1114425 w 2264"/>
              <a:gd name="T15" fmla="*/ 23813 h 1934"/>
              <a:gd name="T16" fmla="*/ 874713 w 2264"/>
              <a:gd name="T17" fmla="*/ 47625 h 1934"/>
              <a:gd name="T18" fmla="*/ 731837 w 2264"/>
              <a:gd name="T19" fmla="*/ 120650 h 1934"/>
              <a:gd name="T20" fmla="*/ 660400 w 2264"/>
              <a:gd name="T21" fmla="*/ 228600 h 1934"/>
              <a:gd name="T22" fmla="*/ 563562 w 2264"/>
              <a:gd name="T23" fmla="*/ 323850 h 1934"/>
              <a:gd name="T24" fmla="*/ 239712 w 2264"/>
              <a:gd name="T25" fmla="*/ 874713 h 1934"/>
              <a:gd name="T26" fmla="*/ 36512 w 2264"/>
              <a:gd name="T27" fmla="*/ 1174750 h 1934"/>
              <a:gd name="T28" fmla="*/ 36512 w 2264"/>
              <a:gd name="T29" fmla="*/ 1282700 h 1934"/>
              <a:gd name="T30" fmla="*/ 96837 w 2264"/>
              <a:gd name="T31" fmla="*/ 1570037 h 1934"/>
              <a:gd name="T32" fmla="*/ 215900 w 2264"/>
              <a:gd name="T33" fmla="*/ 1893888 h 1934"/>
              <a:gd name="T34" fmla="*/ 288925 w 2264"/>
              <a:gd name="T35" fmla="*/ 2025650 h 1934"/>
              <a:gd name="T36" fmla="*/ 323850 w 2264"/>
              <a:gd name="T37" fmla="*/ 2097088 h 1934"/>
              <a:gd name="T38" fmla="*/ 395287 w 2264"/>
              <a:gd name="T39" fmla="*/ 2252663 h 1934"/>
              <a:gd name="T40" fmla="*/ 479425 w 2264"/>
              <a:gd name="T41" fmla="*/ 2373313 h 1934"/>
              <a:gd name="T42" fmla="*/ 660400 w 2264"/>
              <a:gd name="T43" fmla="*/ 2516188 h 1934"/>
              <a:gd name="T44" fmla="*/ 1019175 w 2264"/>
              <a:gd name="T45" fmla="*/ 2600325 h 1934"/>
              <a:gd name="T46" fmla="*/ 1474787 w 2264"/>
              <a:gd name="T47" fmla="*/ 2732088 h 1934"/>
              <a:gd name="T48" fmla="*/ 1641475 w 2264"/>
              <a:gd name="T49" fmla="*/ 2851150 h 1934"/>
              <a:gd name="T50" fmla="*/ 1809750 w 2264"/>
              <a:gd name="T51" fmla="*/ 2959100 h 1934"/>
              <a:gd name="T52" fmla="*/ 2528887 w 2264"/>
              <a:gd name="T53" fmla="*/ 3067050 h 1934"/>
              <a:gd name="T54" fmla="*/ 3032124 w 2264"/>
              <a:gd name="T55" fmla="*/ 3055938 h 1934"/>
              <a:gd name="T56" fmla="*/ 3282950 w 2264"/>
              <a:gd name="T57" fmla="*/ 2971800 h 1934"/>
              <a:gd name="T58" fmla="*/ 3427413 w 2264"/>
              <a:gd name="T59" fmla="*/ 2792413 h 1934"/>
              <a:gd name="T60" fmla="*/ 3498850 w 2264"/>
              <a:gd name="T61" fmla="*/ 2719388 h 1934"/>
              <a:gd name="T62" fmla="*/ 3559175 w 2264"/>
              <a:gd name="T63" fmla="*/ 2516188 h 1934"/>
              <a:gd name="T64" fmla="*/ 3570288 w 2264"/>
              <a:gd name="T65" fmla="*/ 2192338 h 1934"/>
              <a:gd name="T66" fmla="*/ 3594100 w 2264"/>
              <a:gd name="T67" fmla="*/ 1905000 h 1934"/>
              <a:gd name="T68" fmla="*/ 3487738 w 2264"/>
              <a:gd name="T69" fmla="*/ 946150 h 1934"/>
              <a:gd name="T70" fmla="*/ 3438525 w 2264"/>
              <a:gd name="T71" fmla="*/ 671513 h 1934"/>
              <a:gd name="T72" fmla="*/ 3235324 w 2264"/>
              <a:gd name="T73" fmla="*/ 323850 h 1934"/>
              <a:gd name="T74" fmla="*/ 3187699 w 2264"/>
              <a:gd name="T75" fmla="*/ 228600 h 1934"/>
              <a:gd name="T76" fmla="*/ 3163887 w 2264"/>
              <a:gd name="T77" fmla="*/ 179388 h 1934"/>
              <a:gd name="T78" fmla="*/ 3055937 w 2264"/>
              <a:gd name="T79" fmla="*/ 84138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22216" name="Text Box 8"/>
          <p:cNvSpPr txBox="1">
            <a:spLocks noChangeArrowheads="1"/>
          </p:cNvSpPr>
          <p:nvPr/>
        </p:nvSpPr>
        <p:spPr bwMode="auto">
          <a:xfrm>
            <a:off x="5410200" y="0"/>
            <a:ext cx="3048000" cy="830997"/>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zh-CN" altLang="en-US" sz="2400" b="1" dirty="0">
                <a:ea typeface="SimSun" pitchFamily="2" charset="-122"/>
              </a:rPr>
              <a:t>两位埃及人带领游行</a:t>
            </a:r>
            <a:endParaRPr lang="en-US" altLang="en-US" sz="2400" b="1" dirty="0"/>
          </a:p>
          <a:p>
            <a:pPr algn="ctr" eaLnBrk="1" hangingPunct="1"/>
            <a:r>
              <a:rPr lang="en-US" altLang="en-US" sz="2400" b="1" dirty="0"/>
              <a:t>(</a:t>
            </a:r>
            <a:r>
              <a:rPr lang="zh-CN" altLang="en-US" sz="2400" b="1" dirty="0">
                <a:ea typeface="SimSun" pitchFamily="2" charset="-122"/>
              </a:rPr>
              <a:t>没胡子</a:t>
            </a:r>
            <a:r>
              <a:rPr lang="en-US" altLang="en-US" sz="2400" b="1" dirty="0"/>
              <a:t>)</a:t>
            </a:r>
          </a:p>
        </p:txBody>
      </p:sp>
      <p:sp>
        <p:nvSpPr>
          <p:cNvPr id="222217" name="Text Box 9"/>
          <p:cNvSpPr txBox="1">
            <a:spLocks noChangeArrowheads="1"/>
          </p:cNvSpPr>
          <p:nvPr/>
        </p:nvSpPr>
        <p:spPr bwMode="auto">
          <a:xfrm>
            <a:off x="1828800" y="3917950"/>
            <a:ext cx="3581400" cy="118745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400" b="1"/>
              <a:t>8 </a:t>
            </a:r>
            <a:r>
              <a:rPr lang="zh-CN" altLang="en-US" sz="2400" b="1">
                <a:ea typeface="SimSun" pitchFamily="2" charset="-122"/>
              </a:rPr>
              <a:t>位富裕的亚洲人及</a:t>
            </a:r>
            <a:r>
              <a:rPr lang="en-US" altLang="zh-CN" sz="2400" b="1">
                <a:ea typeface="SimSun" pitchFamily="2" charset="-122"/>
              </a:rPr>
              <a:t>4</a:t>
            </a:r>
            <a:r>
              <a:rPr lang="zh-CN" altLang="en-US" sz="2400" b="1">
                <a:ea typeface="SimSun" pitchFamily="2" charset="-122"/>
              </a:rPr>
              <a:t>位女人</a:t>
            </a:r>
            <a:endParaRPr lang="en-US" altLang="en-US" sz="2400" b="1"/>
          </a:p>
          <a:p>
            <a:pPr algn="ctr" eaLnBrk="1" hangingPunct="1"/>
            <a:r>
              <a:rPr lang="en-US" altLang="en-US" sz="2400" b="1"/>
              <a:t>(</a:t>
            </a:r>
            <a:r>
              <a:rPr lang="zh-CN" altLang="en-US" sz="2400" b="1">
                <a:ea typeface="SimSun" pitchFamily="2" charset="-122"/>
              </a:rPr>
              <a:t>注有胡子</a:t>
            </a:r>
            <a:r>
              <a:rPr lang="en-US" altLang="en-US" sz="2400" b="1"/>
              <a:t>)</a:t>
            </a:r>
          </a:p>
        </p:txBody>
      </p:sp>
      <p:sp>
        <p:nvSpPr>
          <p:cNvPr id="222218" name="Rectangle 10"/>
          <p:cNvSpPr>
            <a:spLocks noChangeArrowheads="1"/>
          </p:cNvSpPr>
          <p:nvPr/>
        </p:nvSpPr>
        <p:spPr bwMode="auto">
          <a:xfrm>
            <a:off x="76200" y="914400"/>
            <a:ext cx="7696200" cy="2971800"/>
          </a:xfrm>
          <a:prstGeom prst="rect">
            <a:avLst/>
          </a:prstGeom>
          <a:noFill/>
          <a:ln w="9525">
            <a:noFill/>
            <a:miter lim="800000"/>
            <a:headEnd/>
            <a:tailEnd/>
          </a:ln>
          <a:effectLst>
            <a:outerShdw dist="35921" dir="2700000" algn="ctr" rotWithShape="0">
              <a:schemeClr val="bg2"/>
            </a:outerShdw>
          </a:effec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Clr>
                <a:schemeClr val="accent2"/>
              </a:buClr>
              <a:buSzPct val="80000"/>
              <a:buFont typeface="Wingdings" pitchFamily="2" charset="2"/>
              <a:buBlip>
                <a:blip r:embed="rId4"/>
              </a:buBlip>
            </a:pPr>
            <a:r>
              <a:rPr lang="zh-CN" altLang="en-US" sz="3200" b="1" dirty="0">
                <a:latin typeface="Arial Narrow" pitchFamily="34" charset="0"/>
                <a:ea typeface="SimSun" pitchFamily="2" charset="-122"/>
              </a:rPr>
              <a:t>埃及</a:t>
            </a:r>
            <a:endParaRPr lang="en-US" altLang="zh-CN" sz="3200" b="1" dirty="0">
              <a:latin typeface="Arial Narrow" pitchFamily="34" charset="0"/>
              <a:ea typeface="SimSun" pitchFamily="2" charset="-122"/>
            </a:endParaRPr>
          </a:p>
          <a:p>
            <a:pPr eaLnBrk="1" hangingPunct="1">
              <a:spcBef>
                <a:spcPct val="20000"/>
              </a:spcBef>
              <a:buClr>
                <a:schemeClr val="accent2"/>
              </a:buClr>
              <a:buSzPct val="80000"/>
              <a:buFont typeface="Wingdings" pitchFamily="2" charset="2"/>
              <a:buBlip>
                <a:blip r:embed="rId4"/>
              </a:buBlip>
            </a:pPr>
            <a:r>
              <a:rPr lang="zh-CN" altLang="en-US" sz="3200" b="1" dirty="0">
                <a:latin typeface="Arial Narrow" pitchFamily="34" charset="0"/>
                <a:ea typeface="SimSun" pitchFamily="2" charset="-122"/>
              </a:rPr>
              <a:t>公元前 </a:t>
            </a:r>
            <a:r>
              <a:rPr lang="en-US" altLang="zh-CN" sz="3200" b="1" dirty="0">
                <a:latin typeface="Arial Narrow" pitchFamily="34" charset="0"/>
                <a:ea typeface="SimSun" pitchFamily="2" charset="-122"/>
              </a:rPr>
              <a:t>1850</a:t>
            </a:r>
            <a:endParaRPr lang="en-US" altLang="en-US" sz="3200" b="1" dirty="0">
              <a:latin typeface="Arial Narrow" pitchFamily="34" charset="0"/>
            </a:endParaRPr>
          </a:p>
          <a:p>
            <a:pPr eaLnBrk="1" hangingPunct="1">
              <a:spcBef>
                <a:spcPct val="20000"/>
              </a:spcBef>
              <a:buClr>
                <a:schemeClr val="accent2"/>
              </a:buClr>
              <a:buSzPct val="80000"/>
              <a:buFont typeface="Wingdings" pitchFamily="2" charset="2"/>
              <a:buBlip>
                <a:blip r:embed="rId4"/>
              </a:buBlip>
            </a:pPr>
            <a:r>
              <a:rPr lang="zh-CN" altLang="en-US" sz="3200" b="1" dirty="0">
                <a:latin typeface="Arial Narrow" pitchFamily="34" charset="0"/>
                <a:ea typeface="SimSun" pitchFamily="2" charset="-122"/>
              </a:rPr>
              <a:t>证明以色列人在埃及的商贸活动</a:t>
            </a:r>
            <a:endParaRPr lang="en-US" altLang="en-US" sz="3200" b="1" dirty="0">
              <a:latin typeface="Arial Narrow" pitchFamily="34" charset="0"/>
            </a:endParaRPr>
          </a:p>
          <a:p>
            <a:pPr lvl="1" eaLnBrk="1" hangingPunct="1">
              <a:spcBef>
                <a:spcPct val="20000"/>
              </a:spcBef>
              <a:buClr>
                <a:schemeClr val="accent1"/>
              </a:buClr>
              <a:buSzPct val="75000"/>
              <a:buFont typeface="Wingdings" pitchFamily="2" charset="2"/>
              <a:buBlip>
                <a:blip r:embed="rId5"/>
              </a:buBlip>
            </a:pPr>
            <a:r>
              <a:rPr lang="zh-CN" altLang="en-US" sz="3200" b="1" dirty="0">
                <a:latin typeface="Arial Narrow" pitchFamily="34" charset="0"/>
                <a:ea typeface="SimSun" pitchFamily="2" charset="-122"/>
              </a:rPr>
              <a:t>约瑟的事迹</a:t>
            </a:r>
            <a:r>
              <a:rPr lang="en-US" altLang="en-US" sz="3200" b="1" dirty="0">
                <a:latin typeface="Arial Narrow" pitchFamily="34" charset="0"/>
              </a:rPr>
              <a:t>(</a:t>
            </a:r>
            <a:r>
              <a:rPr lang="zh-CN" altLang="en-US" sz="3200" b="1" dirty="0">
                <a:latin typeface="Arial Narrow" pitchFamily="34" charset="0"/>
                <a:ea typeface="SimSun" pitchFamily="2" charset="-122"/>
              </a:rPr>
              <a:t>创</a:t>
            </a:r>
            <a:r>
              <a:rPr lang="en-US" altLang="en-US" sz="3200" b="1" dirty="0">
                <a:latin typeface="Arial Narrow" pitchFamily="34" charset="0"/>
              </a:rPr>
              <a:t>. 37-50)</a:t>
            </a:r>
          </a:p>
          <a:p>
            <a:pPr lvl="1" eaLnBrk="1" hangingPunct="1">
              <a:spcBef>
                <a:spcPct val="20000"/>
              </a:spcBef>
              <a:buClr>
                <a:schemeClr val="accent1"/>
              </a:buClr>
              <a:buSzPct val="75000"/>
              <a:buFont typeface="Wingdings" pitchFamily="2" charset="2"/>
              <a:buBlip>
                <a:blip r:embed="rId5"/>
              </a:buBlip>
            </a:pPr>
            <a:r>
              <a:rPr lang="zh-CN" altLang="en-US" sz="3200" b="1" dirty="0">
                <a:latin typeface="Arial Narrow" pitchFamily="34" charset="0"/>
                <a:ea typeface="SimSun" pitchFamily="2" charset="-122"/>
              </a:rPr>
              <a:t>所罗门王的太太</a:t>
            </a:r>
            <a:r>
              <a:rPr lang="en-US" altLang="en-US" sz="3200" b="1" dirty="0">
                <a:latin typeface="Arial Narrow" pitchFamily="34" charset="0"/>
              </a:rPr>
              <a:t>(</a:t>
            </a:r>
            <a:r>
              <a:rPr lang="zh-CN" altLang="en-US" sz="3200" b="1" dirty="0">
                <a:latin typeface="Arial Narrow" pitchFamily="34" charset="0"/>
                <a:ea typeface="SimSun" pitchFamily="2" charset="-122"/>
              </a:rPr>
              <a:t>列王上记</a:t>
            </a:r>
            <a:r>
              <a:rPr lang="en-US" altLang="en-US" sz="3200" b="1" dirty="0">
                <a:latin typeface="Arial Narrow" pitchFamily="34" charset="0"/>
              </a:rPr>
              <a:t> 9:16),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22211"/>
                                        </p:tgtEl>
                                        <p:attrNameLst>
                                          <p:attrName>style.visibility</p:attrName>
                                        </p:attrNameLst>
                                      </p:cBhvr>
                                      <p:to>
                                        <p:strVal val="visible"/>
                                      </p:to>
                                    </p:set>
                                    <p:anim calcmode="lin" valueType="num">
                                      <p:cBhvr>
                                        <p:cTn id="7" dur="500" fill="hold"/>
                                        <p:tgtEl>
                                          <p:spTgt spid="222211"/>
                                        </p:tgtEl>
                                        <p:attrNameLst>
                                          <p:attrName>ppt_w</p:attrName>
                                        </p:attrNameLst>
                                      </p:cBhvr>
                                      <p:tavLst>
                                        <p:tav tm="0">
                                          <p:val>
                                            <p:fltVal val="0"/>
                                          </p:val>
                                        </p:tav>
                                        <p:tav tm="100000">
                                          <p:val>
                                            <p:strVal val="#ppt_w"/>
                                          </p:val>
                                        </p:tav>
                                      </p:tavLst>
                                    </p:anim>
                                    <p:anim calcmode="lin" valueType="num">
                                      <p:cBhvr>
                                        <p:cTn id="8" dur="500" fill="hold"/>
                                        <p:tgtEl>
                                          <p:spTgt spid="222211"/>
                                        </p:tgtEl>
                                        <p:attrNameLst>
                                          <p:attrName>ppt_h</p:attrName>
                                        </p:attrNameLst>
                                      </p:cBhvr>
                                      <p:tavLst>
                                        <p:tav tm="0">
                                          <p:val>
                                            <p:fltVal val="0"/>
                                          </p:val>
                                        </p:tav>
                                        <p:tav tm="100000">
                                          <p:val>
                                            <p:strVal val="#ppt_h"/>
                                          </p:val>
                                        </p:tav>
                                      </p:tavLst>
                                    </p:anim>
                                    <p:anim calcmode="lin" valueType="num">
                                      <p:cBhvr>
                                        <p:cTn id="9" dur="500" fill="hold"/>
                                        <p:tgtEl>
                                          <p:spTgt spid="222211"/>
                                        </p:tgtEl>
                                        <p:attrNameLst>
                                          <p:attrName>ppt_x</p:attrName>
                                        </p:attrNameLst>
                                      </p:cBhvr>
                                      <p:tavLst>
                                        <p:tav tm="0">
                                          <p:val>
                                            <p:fltVal val="0.5"/>
                                          </p:val>
                                        </p:tav>
                                        <p:tav tm="100000">
                                          <p:val>
                                            <p:strVal val="#ppt_x"/>
                                          </p:val>
                                        </p:tav>
                                      </p:tavLst>
                                    </p:anim>
                                    <p:anim calcmode="lin" valueType="num">
                                      <p:cBhvr>
                                        <p:cTn id="10" dur="500" fill="hold"/>
                                        <p:tgtEl>
                                          <p:spTgt spid="22221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22215"/>
                                        </p:tgtEl>
                                        <p:attrNameLst>
                                          <p:attrName>style.visibility</p:attrName>
                                        </p:attrNameLst>
                                      </p:cBhvr>
                                      <p:to>
                                        <p:strVal val="visible"/>
                                      </p:to>
                                    </p:set>
                                    <p:anim calcmode="lin" valueType="num">
                                      <p:cBhvr>
                                        <p:cTn id="15" dur="500" fill="hold"/>
                                        <p:tgtEl>
                                          <p:spTgt spid="222215"/>
                                        </p:tgtEl>
                                        <p:attrNameLst>
                                          <p:attrName>ppt_x</p:attrName>
                                        </p:attrNameLst>
                                      </p:cBhvr>
                                      <p:tavLst>
                                        <p:tav tm="0">
                                          <p:val>
                                            <p:strVal val="#ppt_x"/>
                                          </p:val>
                                        </p:tav>
                                        <p:tav tm="100000">
                                          <p:val>
                                            <p:strVal val="#ppt_x"/>
                                          </p:val>
                                        </p:tav>
                                      </p:tavLst>
                                    </p:anim>
                                    <p:anim calcmode="lin" valueType="num">
                                      <p:cBhvr>
                                        <p:cTn id="16" dur="500" fill="hold"/>
                                        <p:tgtEl>
                                          <p:spTgt spid="222215"/>
                                        </p:tgtEl>
                                        <p:attrNameLst>
                                          <p:attrName>ppt_y</p:attrName>
                                        </p:attrNameLst>
                                      </p:cBhvr>
                                      <p:tavLst>
                                        <p:tav tm="0">
                                          <p:val>
                                            <p:strVal val="#ppt_y-#ppt_h/2"/>
                                          </p:val>
                                        </p:tav>
                                        <p:tav tm="100000">
                                          <p:val>
                                            <p:strVal val="#ppt_y"/>
                                          </p:val>
                                        </p:tav>
                                      </p:tavLst>
                                    </p:anim>
                                    <p:anim calcmode="lin" valueType="num">
                                      <p:cBhvr>
                                        <p:cTn id="17" dur="500" fill="hold"/>
                                        <p:tgtEl>
                                          <p:spTgt spid="222215"/>
                                        </p:tgtEl>
                                        <p:attrNameLst>
                                          <p:attrName>ppt_w</p:attrName>
                                        </p:attrNameLst>
                                      </p:cBhvr>
                                      <p:tavLst>
                                        <p:tav tm="0">
                                          <p:val>
                                            <p:strVal val="#ppt_w"/>
                                          </p:val>
                                        </p:tav>
                                        <p:tav tm="100000">
                                          <p:val>
                                            <p:strVal val="#ppt_w"/>
                                          </p:val>
                                        </p:tav>
                                      </p:tavLst>
                                    </p:anim>
                                    <p:anim calcmode="lin" valueType="num">
                                      <p:cBhvr>
                                        <p:cTn id="18" dur="500" fill="hold"/>
                                        <p:tgtEl>
                                          <p:spTgt spid="22221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2216"/>
                                        </p:tgtEl>
                                        <p:attrNameLst>
                                          <p:attrName>style.visibility</p:attrName>
                                        </p:attrNameLst>
                                      </p:cBhvr>
                                      <p:to>
                                        <p:strVal val="visible"/>
                                      </p:to>
                                    </p:set>
                                    <p:anim calcmode="lin" valueType="num">
                                      <p:cBhvr additive="base">
                                        <p:cTn id="23" dur="500" fill="hold"/>
                                        <p:tgtEl>
                                          <p:spTgt spid="222216"/>
                                        </p:tgtEl>
                                        <p:attrNameLst>
                                          <p:attrName>ppt_x</p:attrName>
                                        </p:attrNameLst>
                                      </p:cBhvr>
                                      <p:tavLst>
                                        <p:tav tm="0">
                                          <p:val>
                                            <p:strVal val="#ppt_x"/>
                                          </p:val>
                                        </p:tav>
                                        <p:tav tm="100000">
                                          <p:val>
                                            <p:strVal val="#ppt_x"/>
                                          </p:val>
                                        </p:tav>
                                      </p:tavLst>
                                    </p:anim>
                                    <p:anim calcmode="lin" valueType="num">
                                      <p:cBhvr additive="base">
                                        <p:cTn id="24" dur="500" fill="hold"/>
                                        <p:tgtEl>
                                          <p:spTgt spid="22221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2217"/>
                                        </p:tgtEl>
                                        <p:attrNameLst>
                                          <p:attrName>style.visibility</p:attrName>
                                        </p:attrNameLst>
                                      </p:cBhvr>
                                      <p:to>
                                        <p:strVal val="visible"/>
                                      </p:to>
                                    </p:set>
                                    <p:anim calcmode="lin" valueType="num">
                                      <p:cBhvr>
                                        <p:cTn id="29" dur="500" fill="hold"/>
                                        <p:tgtEl>
                                          <p:spTgt spid="222217"/>
                                        </p:tgtEl>
                                        <p:attrNameLst>
                                          <p:attrName>ppt_w</p:attrName>
                                        </p:attrNameLst>
                                      </p:cBhvr>
                                      <p:tavLst>
                                        <p:tav tm="0">
                                          <p:val>
                                            <p:fltVal val="0"/>
                                          </p:val>
                                        </p:tav>
                                        <p:tav tm="100000">
                                          <p:val>
                                            <p:strVal val="#ppt_w"/>
                                          </p:val>
                                        </p:tav>
                                      </p:tavLst>
                                    </p:anim>
                                    <p:anim calcmode="lin" valueType="num">
                                      <p:cBhvr>
                                        <p:cTn id="30" dur="500" fill="hold"/>
                                        <p:tgtEl>
                                          <p:spTgt spid="222217"/>
                                        </p:tgtEl>
                                        <p:attrNameLst>
                                          <p:attrName>ppt_h</p:attrName>
                                        </p:attrNameLst>
                                      </p:cBhvr>
                                      <p:tavLst>
                                        <p:tav tm="0">
                                          <p:val>
                                            <p:fltVal val="0"/>
                                          </p:val>
                                        </p:tav>
                                        <p:tav tm="100000">
                                          <p:val>
                                            <p:strVal val="#ppt_h"/>
                                          </p:val>
                                        </p:tav>
                                      </p:tavLst>
                                    </p:anim>
                                    <p:anim calcmode="lin" valueType="num">
                                      <p:cBhvr>
                                        <p:cTn id="31" dur="500" fill="hold"/>
                                        <p:tgtEl>
                                          <p:spTgt spid="222217"/>
                                        </p:tgtEl>
                                        <p:attrNameLst>
                                          <p:attrName>ppt_x</p:attrName>
                                        </p:attrNameLst>
                                      </p:cBhvr>
                                      <p:tavLst>
                                        <p:tav tm="0">
                                          <p:val>
                                            <p:fltVal val="0.5"/>
                                          </p:val>
                                        </p:tav>
                                        <p:tav tm="100000">
                                          <p:val>
                                            <p:strVal val="#ppt_x"/>
                                          </p:val>
                                        </p:tav>
                                      </p:tavLst>
                                    </p:anim>
                                    <p:anim calcmode="lin" valueType="num">
                                      <p:cBhvr>
                                        <p:cTn id="32" dur="500" fill="hold"/>
                                        <p:tgtEl>
                                          <p:spTgt spid="22221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222218"/>
                                        </p:tgtEl>
                                        <p:attrNameLst>
                                          <p:attrName>style.visibility</p:attrName>
                                        </p:attrNameLst>
                                      </p:cBhvr>
                                      <p:to>
                                        <p:strVal val="visible"/>
                                      </p:to>
                                    </p:set>
                                    <p:anim to="" calcmode="lin" valueType="num">
                                      <p:cBhvr>
                                        <p:cTn id="37" dur="1" fill="hold"/>
                                        <p:tgtEl>
                                          <p:spTgt spid="2222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5" grpId="0" animBg="1"/>
      <p:bldP spid="222216" grpId="0" autoUpdateAnimBg="0"/>
      <p:bldP spid="222217" grpId="0" autoUpdateAnimBg="0"/>
      <p:bldP spid="222218"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685800" y="304800"/>
            <a:ext cx="6248400" cy="838200"/>
          </a:xfrm>
          <a:effectLst>
            <a:outerShdw dist="107763" dir="18900000" algn="ctr" rotWithShape="0">
              <a:srgbClr val="000000"/>
            </a:outerShdw>
          </a:effectLst>
        </p:spPr>
        <p:txBody>
          <a:bodyPr/>
          <a:lstStyle/>
          <a:p>
            <a:pPr eaLnBrk="1" hangingPunct="1">
              <a:defRPr/>
            </a:pPr>
            <a:r>
              <a:rPr lang="en-US" altLang="zh-CN" sz="5400" dirty="0">
                <a:ea typeface="SimSun" pitchFamily="2" charset="-122"/>
              </a:rPr>
              <a:t>The </a:t>
            </a:r>
            <a:r>
              <a:rPr lang="en-US" altLang="zh-CN" sz="5400" dirty="0" err="1">
                <a:ea typeface="SimSun" pitchFamily="2" charset="-122"/>
              </a:rPr>
              <a:t>Amarna</a:t>
            </a:r>
            <a:r>
              <a:rPr lang="en-US" altLang="zh-CN" sz="5400" dirty="0">
                <a:ea typeface="SimSun" pitchFamily="2" charset="-122"/>
              </a:rPr>
              <a:t> Letters </a:t>
            </a:r>
            <a:r>
              <a:rPr lang="zh-CN" altLang="en-US" sz="5400" dirty="0">
                <a:ea typeface="SimSun" pitchFamily="2" charset="-122"/>
              </a:rPr>
              <a:t>信</a:t>
            </a:r>
            <a:endParaRPr lang="en-US" altLang="zh-CN" sz="5400" dirty="0">
              <a:ea typeface="SimSun" pitchFamily="2" charset="-122"/>
            </a:endParaRPr>
          </a:p>
        </p:txBody>
      </p:sp>
      <p:pic>
        <p:nvPicPr>
          <p:cNvPr id="72707" name="Picture 1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886200" y="1371600"/>
            <a:ext cx="5486400" cy="5486400"/>
          </a:xfrm>
          <a:noFill/>
        </p:spPr>
      </p:pic>
      <p:sp>
        <p:nvSpPr>
          <p:cNvPr id="72708" name="Text Box 11"/>
          <p:cNvSpPr txBox="1">
            <a:spLocks noChangeArrowheads="1"/>
          </p:cNvSpPr>
          <p:nvPr/>
        </p:nvSpPr>
        <p:spPr bwMode="auto">
          <a:xfrm>
            <a:off x="6329363" y="6491288"/>
            <a:ext cx="2814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See Arnold/Beyer, 166-68</a:t>
            </a:r>
          </a:p>
        </p:txBody>
      </p:sp>
      <p:sp>
        <p:nvSpPr>
          <p:cNvPr id="72709" name="Text Box 12"/>
          <p:cNvSpPr txBox="1">
            <a:spLocks noChangeArrowheads="1"/>
          </p:cNvSpPr>
          <p:nvPr/>
        </p:nvSpPr>
        <p:spPr bwMode="auto">
          <a:xfrm>
            <a:off x="8375650"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a:t>202</a:t>
            </a:r>
            <a:endParaRPr lang="en-US" altLang="en-US"/>
          </a:p>
        </p:txBody>
      </p:sp>
      <p:sp>
        <p:nvSpPr>
          <p:cNvPr id="223245" name="Rectangle 13"/>
          <p:cNvSpPr>
            <a:spLocks noChangeArrowheads="1"/>
          </p:cNvSpPr>
          <p:nvPr/>
        </p:nvSpPr>
        <p:spPr bwMode="auto">
          <a:xfrm>
            <a:off x="685800" y="1447800"/>
            <a:ext cx="4114800" cy="4876800"/>
          </a:xfrm>
          <a:prstGeom prst="rect">
            <a:avLst/>
          </a:prstGeom>
          <a:noFill/>
          <a:ln w="9525">
            <a:noFill/>
            <a:miter lim="800000"/>
            <a:headEnd/>
            <a:tailEnd/>
          </a:ln>
          <a:effectLst>
            <a:outerShdw dist="35921" dir="2700000" algn="ctr" rotWithShape="0">
              <a:srgbClr val="808080"/>
            </a:outerShdw>
          </a:effectLst>
        </p:spPr>
        <p:txBody>
          <a:bodyPr/>
          <a:lstStyle>
            <a:lvl1pPr marL="287338" indent="-2873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50000"/>
              </a:spcBef>
              <a:buClr>
                <a:schemeClr val="accent2"/>
              </a:buClr>
              <a:buSzPct val="80000"/>
              <a:buFont typeface="Wingdings" pitchFamily="2" charset="2"/>
              <a:buBlip>
                <a:blip r:embed="rId4"/>
              </a:buBlip>
            </a:pPr>
            <a:r>
              <a:rPr lang="en-US" altLang="zh-CN" sz="3200" dirty="0">
                <a:latin typeface="Times-Roman" charset="0"/>
                <a:ea typeface="SimSun" pitchFamily="2" charset="-122"/>
              </a:rPr>
              <a:t>1887</a:t>
            </a:r>
            <a:r>
              <a:rPr lang="zh-CN" altLang="en-US" sz="3200" dirty="0">
                <a:latin typeface="Times-Roman" charset="0"/>
                <a:ea typeface="SimSun" pitchFamily="2" charset="-122"/>
              </a:rPr>
              <a:t>年，在埃及 </a:t>
            </a:r>
            <a:r>
              <a:rPr lang="en-US" altLang="en-US" sz="3200" dirty="0">
                <a:latin typeface="Times-Roman" charset="0"/>
              </a:rPr>
              <a:t>El-Amarna </a:t>
            </a:r>
            <a:r>
              <a:rPr lang="zh-CN" altLang="en-US" sz="3200" dirty="0">
                <a:latin typeface="Times-Roman" charset="0"/>
                <a:ea typeface="SimSun" pitchFamily="2" charset="-122"/>
              </a:rPr>
              <a:t>发现</a:t>
            </a:r>
            <a:endParaRPr lang="en-US" altLang="en-US" sz="3200" dirty="0">
              <a:latin typeface="Times-Roman" charset="0"/>
            </a:endParaRPr>
          </a:p>
          <a:p>
            <a:pPr eaLnBrk="1" hangingPunct="1">
              <a:lnSpc>
                <a:spcPct val="90000"/>
              </a:lnSpc>
              <a:spcBef>
                <a:spcPct val="50000"/>
              </a:spcBef>
              <a:buClr>
                <a:schemeClr val="accent2"/>
              </a:buClr>
              <a:buSzPct val="80000"/>
              <a:buFont typeface="Wingdings" pitchFamily="2" charset="2"/>
              <a:buBlip>
                <a:blip r:embed="rId4"/>
              </a:buBlip>
            </a:pPr>
            <a:r>
              <a:rPr lang="zh-CN" altLang="en-US" sz="3200" dirty="0">
                <a:latin typeface="Times-Roman" charset="0"/>
                <a:ea typeface="SimSun" pitchFamily="2" charset="-122"/>
              </a:rPr>
              <a:t>石碑记载了叙利亚及巴勒斯坦向 </a:t>
            </a:r>
            <a:r>
              <a:rPr lang="en-US" altLang="en-US" sz="3200" dirty="0">
                <a:latin typeface="Times-Roman" charset="0"/>
              </a:rPr>
              <a:t>Amenhotep III and Akhenaten </a:t>
            </a:r>
            <a:r>
              <a:rPr lang="zh-CN" altLang="en-US" sz="3200" dirty="0">
                <a:latin typeface="Times-Roman" charset="0"/>
                <a:ea typeface="SimSun" pitchFamily="2" charset="-122"/>
              </a:rPr>
              <a:t>法王求救</a:t>
            </a:r>
            <a:r>
              <a:rPr lang="en-US" altLang="en-US" sz="3200" dirty="0">
                <a:latin typeface="Times-Roman" charset="0"/>
              </a:rPr>
              <a:t>(1390-1338 BC)</a:t>
            </a:r>
          </a:p>
          <a:p>
            <a:pPr eaLnBrk="1" hangingPunct="1">
              <a:lnSpc>
                <a:spcPct val="90000"/>
              </a:lnSpc>
              <a:spcBef>
                <a:spcPct val="50000"/>
              </a:spcBef>
              <a:buClr>
                <a:schemeClr val="accent2"/>
              </a:buClr>
              <a:buSzPct val="80000"/>
              <a:buFont typeface="Wingdings" pitchFamily="2" charset="2"/>
              <a:buBlip>
                <a:blip r:embed="rId4"/>
              </a:buBlip>
            </a:pPr>
            <a:r>
              <a:rPr lang="zh-CN" altLang="en-US" sz="3200" dirty="0">
                <a:latin typeface="Times-Roman" charset="0"/>
                <a:ea typeface="SimSun" pitchFamily="2" charset="-122"/>
              </a:rPr>
              <a:t>在士师时期，求军事帮助。</a:t>
            </a:r>
            <a:endParaRPr lang="en-US" altLang="en-US" sz="3200" dirty="0">
              <a:latin typeface="Times-Roman"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685800" y="304800"/>
            <a:ext cx="7772400" cy="838200"/>
          </a:xfrm>
          <a:effectLst>
            <a:outerShdw dist="107763" dir="18900000" algn="ctr" rotWithShape="0">
              <a:srgbClr val="000000"/>
            </a:outerShdw>
          </a:effectLst>
        </p:spPr>
        <p:txBody>
          <a:bodyPr/>
          <a:lstStyle/>
          <a:p>
            <a:pPr eaLnBrk="1" hangingPunct="1">
              <a:defRPr/>
            </a:pPr>
            <a:r>
              <a:rPr lang="en-US" altLang="zh-CN" sz="5400" dirty="0">
                <a:ea typeface="SimSun" pitchFamily="2" charset="-122"/>
              </a:rPr>
              <a:t>The </a:t>
            </a:r>
            <a:r>
              <a:rPr lang="en-US" altLang="zh-CN" sz="5400" dirty="0" err="1">
                <a:ea typeface="SimSun" pitchFamily="2" charset="-122"/>
              </a:rPr>
              <a:t>Amarna</a:t>
            </a:r>
            <a:r>
              <a:rPr lang="en-US" altLang="zh-CN" sz="5400" dirty="0">
                <a:ea typeface="SimSun" pitchFamily="2" charset="-122"/>
              </a:rPr>
              <a:t> Letters </a:t>
            </a:r>
            <a:r>
              <a:rPr lang="zh-CN" altLang="en-US" sz="5400" dirty="0">
                <a:ea typeface="SimSun" pitchFamily="2" charset="-122"/>
              </a:rPr>
              <a:t>信</a:t>
            </a:r>
            <a:endParaRPr lang="en-US" altLang="zh-CN" sz="5400" dirty="0">
              <a:ea typeface="SimSun" pitchFamily="2" charset="-122"/>
            </a:endParaRPr>
          </a:p>
        </p:txBody>
      </p:sp>
      <p:pic>
        <p:nvPicPr>
          <p:cNvPr id="73731"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419600" y="1295400"/>
            <a:ext cx="4730750" cy="5562600"/>
          </a:xfrm>
        </p:spPr>
      </p:pic>
      <p:sp>
        <p:nvSpPr>
          <p:cNvPr id="73732" name="Text Box 6"/>
          <p:cNvSpPr txBox="1">
            <a:spLocks noChangeArrowheads="1"/>
          </p:cNvSpPr>
          <p:nvPr/>
        </p:nvSpPr>
        <p:spPr bwMode="auto">
          <a:xfrm>
            <a:off x="6329363" y="6488113"/>
            <a:ext cx="2814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See Arnold/Beyer, 166-68</a:t>
            </a:r>
          </a:p>
        </p:txBody>
      </p:sp>
      <p:sp>
        <p:nvSpPr>
          <p:cNvPr id="73733" name="Text Box 7"/>
          <p:cNvSpPr txBox="1">
            <a:spLocks noChangeArrowheads="1"/>
          </p:cNvSpPr>
          <p:nvPr/>
        </p:nvSpPr>
        <p:spPr bwMode="auto">
          <a:xfrm>
            <a:off x="8375650" y="36513"/>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a:t>202</a:t>
            </a:r>
            <a:endParaRPr lang="en-US" altLang="en-US"/>
          </a:p>
        </p:txBody>
      </p:sp>
      <p:sp>
        <p:nvSpPr>
          <p:cNvPr id="225288" name="Rectangle 8"/>
          <p:cNvSpPr>
            <a:spLocks noChangeArrowheads="1"/>
          </p:cNvSpPr>
          <p:nvPr/>
        </p:nvSpPr>
        <p:spPr bwMode="auto">
          <a:xfrm>
            <a:off x="609600" y="1524000"/>
            <a:ext cx="3810000" cy="5334000"/>
          </a:xfrm>
          <a:prstGeom prst="rect">
            <a:avLst/>
          </a:prstGeom>
          <a:noFill/>
          <a:ln w="9525">
            <a:noFill/>
            <a:miter lim="800000"/>
            <a:headEnd/>
            <a:tailEnd/>
          </a:ln>
          <a:effectLst>
            <a:outerShdw dist="35921" dir="2700000" algn="ctr" rotWithShape="0">
              <a:srgbClr val="808080"/>
            </a:outerShdw>
          </a:effec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buClr>
                <a:schemeClr val="accent2"/>
              </a:buClr>
              <a:buSzPct val="80000"/>
              <a:buFont typeface="Wingdings" pitchFamily="2" charset="2"/>
              <a:buNone/>
            </a:pPr>
            <a:r>
              <a:rPr lang="en-US" altLang="en-US" sz="3600" b="1" dirty="0" err="1">
                <a:latin typeface="Times-Bold" charset="0"/>
              </a:rPr>
              <a:t>Tushratta</a:t>
            </a:r>
            <a:r>
              <a:rPr lang="en-US" altLang="en-US" sz="3600" b="1" dirty="0">
                <a:latin typeface="Times-Bold" charset="0"/>
              </a:rPr>
              <a:t> </a:t>
            </a:r>
            <a:r>
              <a:rPr lang="zh-CN" altLang="en-US" sz="3600" b="1" dirty="0">
                <a:latin typeface="Times-Bold" charset="0"/>
                <a:ea typeface="SimSun" pitchFamily="2" charset="-122"/>
              </a:rPr>
              <a:t>写给</a:t>
            </a:r>
            <a:r>
              <a:rPr lang="en-US" altLang="en-US" sz="3600" b="1" dirty="0">
                <a:latin typeface="Times-Bold" charset="0"/>
              </a:rPr>
              <a:t>Amenhotep III</a:t>
            </a:r>
          </a:p>
          <a:p>
            <a:pPr eaLnBrk="1" hangingPunct="1">
              <a:spcBef>
                <a:spcPct val="20000"/>
              </a:spcBef>
              <a:buClr>
                <a:schemeClr val="accent2"/>
              </a:buClr>
              <a:buSzPct val="80000"/>
              <a:buFont typeface="Wingdings" pitchFamily="2" charset="2"/>
              <a:buNone/>
            </a:pPr>
            <a:endParaRPr lang="en-US" altLang="en-US" sz="3600" dirty="0">
              <a:latin typeface="Times-Roman" charset="0"/>
            </a:endParaRPr>
          </a:p>
          <a:p>
            <a:pPr eaLnBrk="1" hangingPunct="1">
              <a:spcBef>
                <a:spcPct val="20000"/>
              </a:spcBef>
              <a:buClr>
                <a:schemeClr val="accent2"/>
              </a:buClr>
              <a:buSzPct val="80000"/>
              <a:buFont typeface="Wingdings" pitchFamily="2" charset="2"/>
              <a:buNone/>
            </a:pPr>
            <a:r>
              <a:rPr lang="en-US" altLang="en-US" sz="3600" dirty="0" err="1">
                <a:latin typeface="Times-Roman" charset="0"/>
              </a:rPr>
              <a:t>Tushratta</a:t>
            </a:r>
            <a:r>
              <a:rPr lang="en-US" altLang="en-US" sz="3600" dirty="0">
                <a:latin typeface="Times-Roman" charset="0"/>
              </a:rPr>
              <a:t> </a:t>
            </a:r>
            <a:r>
              <a:rPr lang="zh-CN" altLang="en-US" sz="3600" dirty="0">
                <a:latin typeface="Times-Roman" charset="0"/>
                <a:ea typeface="SimSun" pitchFamily="2" charset="-122"/>
              </a:rPr>
              <a:t>通知法老王说他会送一尊</a:t>
            </a:r>
            <a:r>
              <a:rPr lang="en-US" altLang="en-US" sz="3600" dirty="0">
                <a:latin typeface="Times-Roman" charset="0"/>
              </a:rPr>
              <a:t>Ishtar</a:t>
            </a:r>
            <a:r>
              <a:rPr lang="zh-CN" altLang="en-US" sz="3600" dirty="0">
                <a:latin typeface="Times-Roman" charset="0"/>
                <a:ea typeface="SimSun" pitchFamily="2" charset="-122"/>
              </a:rPr>
              <a:t>神像给他。</a:t>
            </a:r>
            <a:endParaRPr lang="en-US" altLang="en-US" sz="3600" dirty="0">
              <a:latin typeface="Times-Roman" charset="0"/>
            </a:endParaRPr>
          </a:p>
          <a:p>
            <a:pPr eaLnBrk="1" hangingPunct="1">
              <a:spcBef>
                <a:spcPct val="20000"/>
              </a:spcBef>
              <a:buClr>
                <a:schemeClr val="accent2"/>
              </a:buClr>
              <a:buSzPct val="80000"/>
              <a:buFont typeface="Wingdings" pitchFamily="2" charset="2"/>
              <a:buNone/>
            </a:pPr>
            <a:endParaRPr lang="en-US" altLang="en-US" sz="3600" dirty="0">
              <a:latin typeface="Times-Roman" charset="0"/>
            </a:endParaRPr>
          </a:p>
          <a:p>
            <a:pPr eaLnBrk="1" hangingPunct="1">
              <a:spcBef>
                <a:spcPct val="20000"/>
              </a:spcBef>
              <a:buClr>
                <a:schemeClr val="accent2"/>
              </a:buClr>
              <a:buSzPct val="80000"/>
              <a:buFont typeface="Wingdings" pitchFamily="2" charset="2"/>
              <a:buNone/>
            </a:pPr>
            <a:r>
              <a:rPr lang="en-US" altLang="en-US" sz="2800" b="1" dirty="0">
                <a:latin typeface="Times-Bold" charset="0"/>
              </a:rPr>
              <a:t>(</a:t>
            </a:r>
            <a:r>
              <a:rPr lang="zh-CN" altLang="en-US" sz="2800" dirty="0"/>
              <a:t>资源</a:t>
            </a:r>
            <a:r>
              <a:rPr lang="en-US" altLang="en-US" sz="2800" b="1" dirty="0">
                <a:latin typeface="Times-Bold" charset="0"/>
              </a:rPr>
              <a:t>:</a:t>
            </a:r>
            <a:r>
              <a:rPr lang="zh-CN" altLang="en-US" sz="2800" dirty="0"/>
              <a:t>英国博物馆</a:t>
            </a:r>
            <a:r>
              <a:rPr lang="en-US" altLang="en-US" sz="2800" b="1" dirty="0">
                <a:latin typeface="Times-Bold" charset="0"/>
              </a:rPr>
              <a:t>)</a:t>
            </a:r>
            <a:endParaRPr lang="en-US" altLang="en-US" sz="3600" b="1" dirty="0">
              <a:latin typeface="Times-Bold"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20" name="Picture 4" descr="barge_sun_night_cours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4800" y="355600"/>
            <a:ext cx="8610600" cy="5740400"/>
          </a:xfrm>
          <a:noFill/>
        </p:spPr>
      </p:pic>
      <p:sp>
        <p:nvSpPr>
          <p:cNvPr id="74755" name="Rectangle 6"/>
          <p:cNvSpPr>
            <a:spLocks noGrp="1" noChangeArrowheads="1"/>
          </p:cNvSpPr>
          <p:nvPr>
            <p:ph type="title" idx="4294967295"/>
          </p:nvPr>
        </p:nvSpPr>
        <p:spPr>
          <a:xfrm>
            <a:off x="533400" y="6172200"/>
            <a:ext cx="8229600" cy="579438"/>
          </a:xfrm>
        </p:spPr>
        <p:txBody>
          <a:bodyPr/>
          <a:lstStyle/>
          <a:p>
            <a:pPr eaLnBrk="1" hangingPunct="1"/>
            <a:r>
              <a:rPr lang="zh-CN" altLang="en-US" dirty="0">
                <a:ea typeface="SimSun" pitchFamily="2" charset="-122"/>
              </a:rPr>
              <a:t>乘船的埃及众神</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62820"/>
                                        </p:tgtEl>
                                        <p:attrNameLst>
                                          <p:attrName>style.visibility</p:attrName>
                                        </p:attrNameLst>
                                      </p:cBhvr>
                                      <p:to>
                                        <p:strVal val="visible"/>
                                      </p:to>
                                    </p:set>
                                    <p:anim calcmode="lin" valueType="num">
                                      <p:cBhvr>
                                        <p:cTn id="7" dur="1000" fill="hold"/>
                                        <p:tgtEl>
                                          <p:spTgt spid="162820"/>
                                        </p:tgtEl>
                                        <p:attrNameLst>
                                          <p:attrName>ppt_w</p:attrName>
                                        </p:attrNameLst>
                                      </p:cBhvr>
                                      <p:tavLst>
                                        <p:tav tm="0">
                                          <p:val>
                                            <p:fltVal val="0"/>
                                          </p:val>
                                        </p:tav>
                                        <p:tav tm="100000">
                                          <p:val>
                                            <p:strVal val="#ppt_w"/>
                                          </p:val>
                                        </p:tav>
                                      </p:tavLst>
                                    </p:anim>
                                    <p:anim calcmode="lin" valueType="num">
                                      <p:cBhvr>
                                        <p:cTn id="8" dur="1000" fill="hold"/>
                                        <p:tgtEl>
                                          <p:spTgt spid="162820"/>
                                        </p:tgtEl>
                                        <p:attrNameLst>
                                          <p:attrName>ppt_h</p:attrName>
                                        </p:attrNameLst>
                                      </p:cBhvr>
                                      <p:tavLst>
                                        <p:tav tm="0">
                                          <p:val>
                                            <p:fltVal val="0"/>
                                          </p:val>
                                        </p:tav>
                                        <p:tav tm="100000">
                                          <p:val>
                                            <p:strVal val="#ppt_h"/>
                                          </p:val>
                                        </p:tav>
                                      </p:tavLst>
                                    </p:anim>
                                    <p:anim calcmode="lin" valueType="num">
                                      <p:cBhvr>
                                        <p:cTn id="9" dur="1000" fill="hold"/>
                                        <p:tgtEl>
                                          <p:spTgt spid="162820"/>
                                        </p:tgtEl>
                                        <p:attrNameLst>
                                          <p:attrName>style.rotation</p:attrName>
                                        </p:attrNameLst>
                                      </p:cBhvr>
                                      <p:tavLst>
                                        <p:tav tm="0">
                                          <p:val>
                                            <p:fltVal val="90"/>
                                          </p:val>
                                        </p:tav>
                                        <p:tav tm="100000">
                                          <p:val>
                                            <p:fltVal val="0"/>
                                          </p:val>
                                        </p:tav>
                                      </p:tavLst>
                                    </p:anim>
                                    <p:animEffect transition="in" filter="fade">
                                      <p:cBhvr>
                                        <p:cTn id="10" dur="10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1" descr="Cheops' and Chefren's pyramids, tb n11040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12"/>
          <p:cNvSpPr>
            <a:spLocks noGrp="1" noChangeArrowheads="1"/>
          </p:cNvSpPr>
          <p:nvPr>
            <p:ph type="title"/>
          </p:nvPr>
        </p:nvSpPr>
        <p:spPr/>
        <p:txBody>
          <a:bodyPr/>
          <a:lstStyle/>
          <a:p>
            <a:pPr eaLnBrk="1" hangingPunct="1"/>
            <a:r>
              <a:rPr lang="en-US" altLang="zh-CN">
                <a:ea typeface="SimSun" pitchFamily="2" charset="-122"/>
              </a:rPr>
              <a:t>Cheops and Chefren </a:t>
            </a:r>
            <a:r>
              <a:rPr lang="zh-CN" altLang="en-US">
                <a:ea typeface="SimSun" pitchFamily="2" charset="-122"/>
              </a:rPr>
              <a:t>金字塔</a:t>
            </a:r>
            <a:endParaRPr lang="en-US" altLang="zh-CN">
              <a:ea typeface="SimSun" pitchFamily="2"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zh-CN" altLang="en-US" sz="4000">
                <a:ea typeface="SimSun" pitchFamily="2" charset="-122"/>
              </a:rPr>
              <a:t>古埃及</a:t>
            </a:r>
            <a:r>
              <a:rPr lang="en-US" altLang="zh-CN" sz="4000">
                <a:ea typeface="SimSun" pitchFamily="2" charset="-122"/>
              </a:rPr>
              <a:t> </a:t>
            </a:r>
            <a:r>
              <a:rPr lang="zh-CN" altLang="en-US" sz="4000">
                <a:ea typeface="SimSun" pitchFamily="2" charset="-122"/>
              </a:rPr>
              <a:t>棋盘游戏</a:t>
            </a:r>
            <a:br>
              <a:rPr lang="en-US" altLang="zh-CN" sz="4000">
                <a:ea typeface="SimSun" pitchFamily="2" charset="-122"/>
              </a:rPr>
            </a:br>
            <a:r>
              <a:rPr lang="en-US" altLang="zh-CN" sz="4000" b="1">
                <a:ea typeface="SimSun" pitchFamily="2" charset="-122"/>
              </a:rPr>
              <a:t>Senet </a:t>
            </a:r>
            <a:r>
              <a:rPr lang="en-US" altLang="zh-CN" sz="1400">
                <a:ea typeface="SimSun" pitchFamily="2" charset="-122"/>
              </a:rPr>
              <a:t> Copyright 1998, Jim Loy</a:t>
            </a:r>
            <a:r>
              <a:rPr lang="en-US" altLang="zh-CN" sz="4000">
                <a:ea typeface="SimSun" pitchFamily="2" charset="-122"/>
              </a:rPr>
              <a:t> </a:t>
            </a:r>
          </a:p>
        </p:txBody>
      </p:sp>
      <p:pic>
        <p:nvPicPr>
          <p:cNvPr id="76803" name="Picture 4" descr="sen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316038"/>
            <a:ext cx="7010400" cy="5205412"/>
          </a:xfr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r="6250"/>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0" name="Rectangle 2"/>
          <p:cNvSpPr>
            <a:spLocks noGrp="1" noChangeArrowheads="1"/>
          </p:cNvSpPr>
          <p:nvPr>
            <p:ph type="ctrTitle"/>
          </p:nvPr>
        </p:nvSpPr>
        <p:spPr>
          <a:xfrm>
            <a:off x="152400" y="0"/>
            <a:ext cx="8991600" cy="838200"/>
          </a:xfrm>
          <a:effectLst>
            <a:outerShdw dist="35921" dir="2700000" algn="ctr" rotWithShape="0">
              <a:srgbClr val="000000"/>
            </a:outerShdw>
          </a:effectLst>
        </p:spPr>
        <p:txBody>
          <a:bodyPr/>
          <a:lstStyle/>
          <a:p>
            <a:pPr eaLnBrk="1" hangingPunct="1">
              <a:defRPr/>
            </a:pPr>
            <a:r>
              <a:rPr lang="zh-CN" altLang="en-US" sz="3200" b="1" dirty="0">
                <a:solidFill>
                  <a:schemeClr val="bg1"/>
                </a:solidFill>
                <a:ea typeface="SimSun" pitchFamily="2" charset="-122"/>
              </a:rPr>
              <a:t>纸草纸</a:t>
            </a:r>
            <a:r>
              <a:rPr lang="en-US" altLang="zh-CN" sz="3200" b="1" dirty="0">
                <a:solidFill>
                  <a:schemeClr val="bg1"/>
                </a:solidFill>
                <a:ea typeface="SimSun" pitchFamily="2" charset="-122"/>
              </a:rPr>
              <a:t> </a:t>
            </a:r>
            <a:r>
              <a:rPr lang="zh-CN" altLang="en-US" sz="3200" b="1" dirty="0">
                <a:solidFill>
                  <a:schemeClr val="bg1"/>
                </a:solidFill>
                <a:ea typeface="SimSun" pitchFamily="2" charset="-122"/>
              </a:rPr>
              <a:t>是埃及的一大发明！</a:t>
            </a:r>
            <a:endParaRPr lang="en-US" altLang="zh-CN" sz="4800" b="1" dirty="0">
              <a:ea typeface="SimSun"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79" y="-18988"/>
            <a:ext cx="9132221" cy="5995286"/>
          </a:xfrm>
          <a:prstGeom prst="rect">
            <a:avLst/>
          </a:prstGeom>
        </p:spPr>
      </p:pic>
      <p:sp>
        <p:nvSpPr>
          <p:cNvPr id="2" name="Title 1"/>
          <p:cNvSpPr>
            <a:spLocks noGrp="1"/>
          </p:cNvSpPr>
          <p:nvPr>
            <p:ph type="title"/>
          </p:nvPr>
        </p:nvSpPr>
        <p:spPr>
          <a:xfrm>
            <a:off x="35496" y="6021288"/>
            <a:ext cx="8964488" cy="836712"/>
          </a:xfrm>
        </p:spPr>
        <p:txBody>
          <a:bodyPr/>
          <a:lstStyle/>
          <a:p>
            <a:r>
              <a:rPr lang="ja-JP" altLang="en-US" b="1">
                <a:solidFill>
                  <a:schemeClr val="bg1"/>
                </a:solidFill>
                <a:effectLst>
                  <a:glow rad="355600">
                    <a:schemeClr val="tx1"/>
                  </a:glow>
                </a:effectLst>
              </a:rPr>
              <a:t>出埃及后期（</a:t>
            </a:r>
            <a:r>
              <a:rPr lang="en-US" altLang="ja-JP" b="1" dirty="0">
                <a:solidFill>
                  <a:schemeClr val="bg1"/>
                </a:solidFill>
                <a:effectLst>
                  <a:glow rad="355600">
                    <a:schemeClr val="tx1"/>
                  </a:glow>
                </a:effectLst>
              </a:rPr>
              <a:t>1250 </a:t>
            </a:r>
            <a:r>
              <a:rPr lang="en-US" b="1" dirty="0">
                <a:solidFill>
                  <a:schemeClr val="bg1"/>
                </a:solidFill>
                <a:effectLst>
                  <a:glow rad="355600">
                    <a:schemeClr val="tx1"/>
                  </a:glow>
                </a:effectLst>
              </a:rPr>
              <a:t>BC）</a:t>
            </a:r>
          </a:p>
        </p:txBody>
      </p:sp>
      <p:sp>
        <p:nvSpPr>
          <p:cNvPr id="4" name="Title 1"/>
          <p:cNvSpPr txBox="1">
            <a:spLocks/>
          </p:cNvSpPr>
          <p:nvPr/>
        </p:nvSpPr>
        <p:spPr bwMode="auto">
          <a:xfrm>
            <a:off x="5663951" y="1848299"/>
            <a:ext cx="3240361"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a:defRPr/>
            </a:pPr>
            <a:r>
              <a:rPr lang="ja-JP" altLang="en-US" sz="2400" b="1">
                <a:solidFill>
                  <a:srgbClr val="FFFFFF"/>
                </a:solidFill>
                <a:effectLst>
                  <a:glow rad="355600">
                    <a:srgbClr val="000000"/>
                  </a:glow>
                </a:effectLst>
              </a:rPr>
              <a:t>出埃及后期（</a:t>
            </a:r>
            <a:r>
              <a:rPr lang="en-US" altLang="ja-JP" sz="2400" b="1" dirty="0">
                <a:solidFill>
                  <a:srgbClr val="FFFFFF"/>
                </a:solidFill>
                <a:effectLst>
                  <a:glow rad="355600">
                    <a:srgbClr val="000000"/>
                  </a:glow>
                </a:effectLst>
              </a:rPr>
              <a:t>1250 </a:t>
            </a:r>
            <a:r>
              <a:rPr lang="en-US" sz="2400" b="1" dirty="0">
                <a:solidFill>
                  <a:srgbClr val="FFFFFF"/>
                </a:solidFill>
                <a:effectLst>
                  <a:glow rad="355600">
                    <a:srgbClr val="000000"/>
                  </a:glow>
                </a:effectLst>
              </a:rPr>
              <a:t>BC）</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3" name="Down Arrow 2"/>
          <p:cNvSpPr/>
          <p:nvPr/>
        </p:nvSpPr>
        <p:spPr bwMode="auto">
          <a:xfrm>
            <a:off x="6412853" y="249289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ＭＳ Ｐゴシック" charset="0"/>
            </a:endParaRPr>
          </a:p>
        </p:txBody>
      </p:sp>
      <p:sp>
        <p:nvSpPr>
          <p:cNvPr id="7" name="Title 1"/>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defRPr/>
            </a:pPr>
            <a:r>
              <a:rPr lang="ja-JP" altLang="en-US" sz="2000" b="1">
                <a:solidFill>
                  <a:srgbClr val="FFFFFF"/>
                </a:solidFill>
                <a:effectLst>
                  <a:glow rad="355600">
                    <a:srgbClr val="000000"/>
                  </a:glow>
                </a:effectLst>
              </a:rPr>
              <a:t>新王国</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8" name="Title 1"/>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defRPr/>
            </a:pPr>
            <a:r>
              <a:rPr lang="ja-JP" altLang="en-US" sz="2000" b="1">
                <a:solidFill>
                  <a:srgbClr val="FFFFFF"/>
                </a:solidFill>
                <a:effectLst>
                  <a:glow rad="355600">
                    <a:srgbClr val="000000"/>
                  </a:glow>
                </a:effectLst>
              </a:rPr>
              <a:t>中王国</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9" name="Title 1"/>
          <p:cNvSpPr txBox="1">
            <a:spLocks/>
          </p:cNvSpPr>
          <p:nvPr/>
        </p:nvSpPr>
        <p:spPr bwMode="auto">
          <a:xfrm>
            <a:off x="7060925"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1000s </a:t>
            </a:r>
            <a:b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b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BC</a:t>
            </a:r>
          </a:p>
        </p:txBody>
      </p:sp>
      <p:sp>
        <p:nvSpPr>
          <p:cNvPr id="10" name="Title 1"/>
          <p:cNvSpPr txBox="1">
            <a:spLocks/>
          </p:cNvSpPr>
          <p:nvPr/>
        </p:nvSpPr>
        <p:spPr bwMode="auto">
          <a:xfrm>
            <a:off x="0"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2000s </a:t>
            </a:r>
            <a:b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b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BC</a:t>
            </a:r>
          </a:p>
        </p:txBody>
      </p:sp>
      <p:sp>
        <p:nvSpPr>
          <p:cNvPr id="11" name="Down Arrow 10"/>
          <p:cNvSpPr/>
          <p:nvPr/>
        </p:nvSpPr>
        <p:spPr bwMode="auto">
          <a:xfrm rot="5400000">
            <a:off x="4535996" y="3032956"/>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3580866702"/>
      </p:ext>
    </p:extLst>
  </p:cSld>
  <p:clrMapOvr>
    <a:masterClrMapping/>
  </p:clrMapOvr>
  <p:transition spd="med">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descr="World Travel 0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8366125" y="39688"/>
            <a:ext cx="523875"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a:defRPr/>
            </a:pPr>
            <a:r>
              <a:rPr lang="en-US" sz="2400" b="1">
                <a:solidFill>
                  <a:schemeClr val="bg1"/>
                </a:solidFill>
              </a:rPr>
              <a:t>88</a:t>
            </a:r>
            <a:endParaRPr lang="en-US"/>
          </a:p>
        </p:txBody>
      </p:sp>
      <p:sp>
        <p:nvSpPr>
          <p:cNvPr id="199686" name="Rectangle 6"/>
          <p:cNvSpPr>
            <a:spLocks noGrp="1" noChangeArrowheads="1"/>
          </p:cNvSpPr>
          <p:nvPr>
            <p:ph type="title" idx="4294967295"/>
          </p:nvPr>
        </p:nvSpPr>
        <p:spPr>
          <a:xfrm>
            <a:off x="533400" y="4419600"/>
            <a:ext cx="3505200" cy="1311275"/>
          </a:xfrm>
          <a:effectLst>
            <a:outerShdw dist="38099" dir="2700000" algn="ctr" rotWithShape="0">
              <a:srgbClr val="FF0000">
                <a:alpha val="74998"/>
              </a:srgbClr>
            </a:outerShdw>
          </a:effectLst>
        </p:spPr>
        <p:txBody>
          <a:bodyPr anchor="t">
            <a:spAutoFit/>
          </a:bodyPr>
          <a:lstStyle/>
          <a:p>
            <a:pPr eaLnBrk="1" hangingPunct="1"/>
            <a:r>
              <a:rPr kumimoji="0" lang="zh-CN" altLang="en-US" sz="4000" b="1" i="0">
                <a:solidFill>
                  <a:schemeClr val="bg1"/>
                </a:solidFill>
                <a:effectLst/>
                <a:latin typeface="Arial" pitchFamily="34" charset="0"/>
                <a:ea typeface="SimSun" pitchFamily="2" charset="-122"/>
              </a:rPr>
              <a:t>你从埃及历史学了什么</a:t>
            </a:r>
            <a:r>
              <a:rPr kumimoji="0" lang="en-US" altLang="en-US" sz="4000" b="1" i="0">
                <a:solidFill>
                  <a:schemeClr val="bg1"/>
                </a:solidFill>
                <a:effectLst/>
                <a:latin typeface="Arial" pitchFamily="34" charset="0"/>
              </a:rPr>
              <a:t>?</a:t>
            </a:r>
            <a:endParaRPr kumimoji="0" lang="en-US" altLang="en-US" sz="3200" b="1" i="0">
              <a:solidFill>
                <a:schemeClr val="bg1"/>
              </a:solidFill>
              <a:effectLst/>
              <a:latin typeface="Arial"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6467125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ChangeArrowheads="1"/>
          </p:cNvSpPr>
          <p:nvPr/>
        </p:nvSpPr>
        <p:spPr bwMode="auto">
          <a:xfrm>
            <a:off x="457200" y="2209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pPr>
            <a:r>
              <a:rPr lang="en-US" altLang="en-US" sz="2800" dirty="0"/>
              <a:t>	</a:t>
            </a:r>
            <a:r>
              <a:rPr lang="zh-CN" altLang="en-US" sz="3600" dirty="0">
                <a:ea typeface="SimSun" pitchFamily="2" charset="-122"/>
              </a:rPr>
              <a:t>有三个理论。第一： 第一个是摩西和他的部落离开埃及经过现代的苏伊士，然后在艾因穆萨附近进入西奈。第二个位置进一步向南，靠近一个名为</a:t>
            </a:r>
            <a:r>
              <a:rPr lang="en-GB" altLang="zh-CN" sz="3600" dirty="0">
                <a:ea typeface="SimSun" pitchFamily="2" charset="-122"/>
              </a:rPr>
              <a:t>Ain </a:t>
            </a:r>
            <a:r>
              <a:rPr lang="en-GB" altLang="zh-CN" sz="3600" dirty="0" err="1">
                <a:ea typeface="SimSun" pitchFamily="2" charset="-122"/>
              </a:rPr>
              <a:t>Sukna</a:t>
            </a:r>
            <a:r>
              <a:rPr lang="zh-CN" altLang="en-US" sz="3600" dirty="0">
                <a:ea typeface="SimSun" pitchFamily="2" charset="-122"/>
              </a:rPr>
              <a:t>的地方。 </a:t>
            </a:r>
            <a:r>
              <a:rPr lang="zh-CN" altLang="en-US" sz="3600" dirty="0">
                <a:solidFill>
                  <a:srgbClr val="FF33CC"/>
                </a:solidFill>
                <a:ea typeface="SimSun" pitchFamily="2" charset="-122"/>
              </a:rPr>
              <a:t>。第三也是最受欢迎的理论：入点是往</a:t>
            </a:r>
            <a:r>
              <a:rPr lang="zh-CN" altLang="en-US" sz="3600">
                <a:solidFill>
                  <a:srgbClr val="FF33CC"/>
                </a:solidFill>
                <a:ea typeface="SimSun" pitchFamily="2" charset="-122"/>
              </a:rPr>
              <a:t>北方的尼罗河三角洲</a:t>
            </a:r>
            <a:r>
              <a:rPr lang="zh-CN" altLang="en-US" sz="3600" dirty="0">
                <a:solidFill>
                  <a:srgbClr val="FF33CC"/>
                </a:solidFill>
                <a:ea typeface="SimSun" pitchFamily="2" charset="-122"/>
              </a:rPr>
              <a:t>地带。这里比较多水及粮草，也比较安全。南方的路线太靠近法王严禁驻扎的铜及绿松石矿</a:t>
            </a:r>
            <a:r>
              <a:rPr lang="zh-CN" altLang="en-US" sz="3600" dirty="0">
                <a:solidFill>
                  <a:srgbClr val="0000FF"/>
                </a:solidFill>
                <a:ea typeface="SimSun" pitchFamily="2" charset="-122"/>
              </a:rPr>
              <a:t>。</a:t>
            </a:r>
            <a:endParaRPr lang="en-US" altLang="en-US" sz="3600" dirty="0">
              <a:solidFill>
                <a:srgbClr val="0000FF"/>
              </a:solidFill>
            </a:endParaRPr>
          </a:p>
        </p:txBody>
      </p:sp>
      <p:sp>
        <p:nvSpPr>
          <p:cNvPr id="79875" name="Rectangle 5"/>
          <p:cNvSpPr>
            <a:spLocks noGrp="1" noChangeArrowheads="1"/>
          </p:cNvSpPr>
          <p:nvPr>
            <p:ph type="title"/>
          </p:nvPr>
        </p:nvSpPr>
        <p:spPr/>
        <p:txBody>
          <a:bodyPr/>
          <a:lstStyle/>
          <a:p>
            <a:pPr eaLnBrk="1" hangingPunct="1"/>
            <a:r>
              <a:rPr lang="zh-CN" altLang="en-US">
                <a:ea typeface="SimSun" pitchFamily="2" charset="-122"/>
              </a:rPr>
              <a:t>出埃及的路线：不同的理论</a:t>
            </a:r>
            <a:endParaRPr lang="en-US" altLang="zh-CN">
              <a:ea typeface="SimSun" pitchFamily="2"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8827068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6021288"/>
            <a:ext cx="8964488" cy="836712"/>
          </a:xfrm>
        </p:spPr>
        <p:txBody>
          <a:bodyPr/>
          <a:lstStyle/>
          <a:p>
            <a:r>
              <a:rPr lang="ja-JP" altLang="en-US" b="1">
                <a:solidFill>
                  <a:schemeClr val="bg1"/>
                </a:solidFill>
                <a:effectLst>
                  <a:glow rad="355600">
                    <a:schemeClr val="tx1"/>
                  </a:glow>
                </a:effectLst>
              </a:rPr>
              <a:t>早期出埃及（</a:t>
            </a:r>
            <a:r>
              <a:rPr lang="en-US" altLang="ja-JP" b="1" dirty="0">
                <a:solidFill>
                  <a:schemeClr val="bg1"/>
                </a:solidFill>
                <a:effectLst>
                  <a:glow rad="355600">
                    <a:schemeClr val="tx1"/>
                  </a:glow>
                </a:effectLst>
              </a:rPr>
              <a:t>1450 </a:t>
            </a:r>
            <a:r>
              <a:rPr lang="en-US" b="1" dirty="0">
                <a:solidFill>
                  <a:schemeClr val="bg1"/>
                </a:solidFill>
                <a:effectLst>
                  <a:glow rad="355600">
                    <a:schemeClr val="tx1"/>
                  </a:glow>
                </a:effectLst>
              </a:rPr>
              <a:t>BC）</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392"/>
            <a:ext cx="9132221" cy="6087275"/>
          </a:xfrm>
          <a:prstGeom prst="rect">
            <a:avLst/>
          </a:prstGeom>
        </p:spPr>
      </p:pic>
      <p:sp>
        <p:nvSpPr>
          <p:cNvPr id="4" name="Title 1"/>
          <p:cNvSpPr txBox="1">
            <a:spLocks/>
          </p:cNvSpPr>
          <p:nvPr/>
        </p:nvSpPr>
        <p:spPr bwMode="auto">
          <a:xfrm>
            <a:off x="3994112" y="1850845"/>
            <a:ext cx="3487739"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algn="l">
              <a:defRPr/>
            </a:pPr>
            <a:r>
              <a:rPr lang="ja-JP" altLang="en-US" sz="2400" b="1">
                <a:solidFill>
                  <a:srgbClr val="FFFFFF"/>
                </a:solidFill>
                <a:effectLst>
                  <a:glow rad="355600">
                    <a:srgbClr val="000000"/>
                  </a:glow>
                </a:effectLst>
              </a:rPr>
              <a:t>早期出埃及（</a:t>
            </a:r>
            <a:r>
              <a:rPr lang="en-US" altLang="ja-JP" sz="2400" b="1" dirty="0">
                <a:solidFill>
                  <a:srgbClr val="FFFFFF"/>
                </a:solidFill>
                <a:effectLst>
                  <a:glow rad="355600">
                    <a:srgbClr val="000000"/>
                  </a:glow>
                </a:effectLst>
              </a:rPr>
              <a:t>1450 </a:t>
            </a:r>
            <a:r>
              <a:rPr lang="en-US" sz="2400" b="1" dirty="0">
                <a:solidFill>
                  <a:srgbClr val="FFFFFF"/>
                </a:solidFill>
                <a:effectLst>
                  <a:glow rad="355600">
                    <a:srgbClr val="000000"/>
                  </a:glow>
                </a:effectLst>
              </a:rPr>
              <a:t>BC）</a:t>
            </a:r>
            <a:endPar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5" name="Down Arrow 4"/>
          <p:cNvSpPr/>
          <p:nvPr/>
        </p:nvSpPr>
        <p:spPr bwMode="auto">
          <a:xfrm>
            <a:off x="5076056" y="2564904"/>
            <a:ext cx="288032" cy="792088"/>
          </a:xfrm>
          <a:prstGeom prst="downArrow">
            <a:avLst/>
          </a:prstGeom>
          <a:solidFill>
            <a:schemeClr val="bg1"/>
          </a:solid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ＭＳ Ｐゴシック" charset="0"/>
            </a:endParaRPr>
          </a:p>
        </p:txBody>
      </p:sp>
      <p:sp>
        <p:nvSpPr>
          <p:cNvPr id="6" name="Title 1"/>
          <p:cNvSpPr txBox="1">
            <a:spLocks/>
          </p:cNvSpPr>
          <p:nvPr/>
        </p:nvSpPr>
        <p:spPr bwMode="auto">
          <a:xfrm>
            <a:off x="4572000" y="3645024"/>
            <a:ext cx="2952328"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新王国</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8" name="Title 1"/>
          <p:cNvSpPr txBox="1">
            <a:spLocks/>
          </p:cNvSpPr>
          <p:nvPr/>
        </p:nvSpPr>
        <p:spPr bwMode="auto">
          <a:xfrm>
            <a:off x="1547665" y="3645024"/>
            <a:ext cx="2448272" cy="548680"/>
          </a:xfrm>
          <a:prstGeom prst="rect">
            <a:avLst/>
          </a:prstGeom>
          <a:noFill/>
          <a:ln w="38100" cmpd="sng">
            <a:solidFill>
              <a:srgbClr val="FFFFFF"/>
            </a:solidFill>
            <a:prstDash val="sysDash"/>
            <a:miter lim="800000"/>
            <a:headEnd/>
            <a:tailEnd/>
          </a:ln>
          <a:effectLst>
            <a:glow rad="101600">
              <a:schemeClr val="tx1">
                <a:alpha val="75000"/>
              </a:schemeClr>
            </a:glo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FF"/>
                </a:solidFill>
                <a:effectLst>
                  <a:glow rad="355600">
                    <a:srgbClr val="000000"/>
                  </a:glow>
                </a:effectLst>
                <a:uLnTx/>
                <a:uFillTx/>
                <a:latin typeface="Arial"/>
                <a:ea typeface="ＭＳ Ｐゴシック" charset="0"/>
              </a:rPr>
              <a:t>中王国</a:t>
            </a:r>
            <a:endParaRPr kumimoji="0" lang="en-US" sz="20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endParaRPr>
          </a:p>
        </p:txBody>
      </p:sp>
      <p:sp>
        <p:nvSpPr>
          <p:cNvPr id="9" name="Title 1"/>
          <p:cNvSpPr txBox="1">
            <a:spLocks/>
          </p:cNvSpPr>
          <p:nvPr/>
        </p:nvSpPr>
        <p:spPr bwMode="auto">
          <a:xfrm>
            <a:off x="7060925"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1000s </a:t>
            </a:r>
            <a:b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b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BC</a:t>
            </a:r>
          </a:p>
        </p:txBody>
      </p:sp>
      <p:sp>
        <p:nvSpPr>
          <p:cNvPr id="10" name="Title 1"/>
          <p:cNvSpPr txBox="1">
            <a:spLocks/>
          </p:cNvSpPr>
          <p:nvPr/>
        </p:nvSpPr>
        <p:spPr bwMode="auto">
          <a:xfrm>
            <a:off x="0" y="4005064"/>
            <a:ext cx="2047579"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2000s </a:t>
            </a:r>
            <a:b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br>
            <a:r>
              <a:rPr kumimoji="0" lang="en-US" sz="2400" b="1" i="0" u="none" strike="noStrike" kern="1200" cap="none" spc="0" normalizeH="0" baseline="0" noProof="0" dirty="0">
                <a:ln>
                  <a:noFill/>
                </a:ln>
                <a:solidFill>
                  <a:srgbClr val="FFFFFF"/>
                </a:solidFill>
                <a:effectLst>
                  <a:glow rad="355600">
                    <a:srgbClr val="000000"/>
                  </a:glow>
                </a:effectLst>
                <a:uLnTx/>
                <a:uFillTx/>
                <a:latin typeface="Arial"/>
                <a:ea typeface="ＭＳ Ｐゴシック" charset="0"/>
              </a:rPr>
              <a:t>BC</a:t>
            </a:r>
          </a:p>
        </p:txBody>
      </p:sp>
    </p:spTree>
    <p:extLst>
      <p:ext uri="{BB962C8B-B14F-4D97-AF65-F5344CB8AC3E}">
        <p14:creationId xmlns:p14="http://schemas.microsoft.com/office/powerpoint/2010/main" val="2152165423"/>
      </p:ext>
    </p:extLst>
  </p:cSld>
  <p:clrMapOvr>
    <a:masterClrMapping/>
  </p:clrMapOvr>
  <p:transition spd="med">
    <p:randomBar dir="vert"/>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2_Lock And Key">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10521</TotalTime>
  <Words>4056</Words>
  <Application>Microsoft Macintosh PowerPoint</Application>
  <PresentationFormat>On-screen Show (4:3)</PresentationFormat>
  <Paragraphs>458</Paragraphs>
  <Slides>83</Slides>
  <Notes>29</Notes>
  <HiddenSlides>0</HiddenSlides>
  <MMClips>0</MMClips>
  <ScaleCrop>false</ScaleCrop>
  <HeadingPairs>
    <vt:vector size="8" baseType="variant">
      <vt:variant>
        <vt:lpstr>Fonts Used</vt:lpstr>
      </vt:variant>
      <vt:variant>
        <vt:i4>15</vt:i4>
      </vt:variant>
      <vt:variant>
        <vt:lpstr>Theme</vt:lpstr>
      </vt:variant>
      <vt:variant>
        <vt:i4>11</vt:i4>
      </vt:variant>
      <vt:variant>
        <vt:lpstr>Embedded OLE Servers</vt:lpstr>
      </vt:variant>
      <vt:variant>
        <vt:i4>1</vt:i4>
      </vt:variant>
      <vt:variant>
        <vt:lpstr>Slide Titles</vt:lpstr>
      </vt:variant>
      <vt:variant>
        <vt:i4>83</vt:i4>
      </vt:variant>
    </vt:vector>
  </HeadingPairs>
  <TitlesOfParts>
    <vt:vector size="110" baseType="lpstr">
      <vt:lpstr>Artistik</vt:lpstr>
      <vt:lpstr>Arial</vt:lpstr>
      <vt:lpstr>Arial Black</vt:lpstr>
      <vt:lpstr>Arial Narrow</vt:lpstr>
      <vt:lpstr>Book Antiqua</vt:lpstr>
      <vt:lpstr>Calibri</vt:lpstr>
      <vt:lpstr>Helvetica</vt:lpstr>
      <vt:lpstr>Impact</vt:lpstr>
      <vt:lpstr>Ravie</vt:lpstr>
      <vt:lpstr>Symbol</vt:lpstr>
      <vt:lpstr>Times</vt:lpstr>
      <vt:lpstr>Times New Roman</vt:lpstr>
      <vt:lpstr>Times-Bold</vt:lpstr>
      <vt:lpstr>Times-Roman</vt:lpstr>
      <vt:lpstr>Wingdings</vt:lpstr>
      <vt:lpstr>Default Design</vt:lpstr>
      <vt:lpstr>Topo</vt:lpstr>
      <vt:lpstr>Pulse</vt:lpstr>
      <vt:lpstr>MEADOW</vt:lpstr>
      <vt:lpstr>2_Lock And Key</vt:lpstr>
      <vt:lpstr>1_Default Design</vt:lpstr>
      <vt:lpstr>6_MEADOW</vt:lpstr>
      <vt:lpstr>2_Default Design</vt:lpstr>
      <vt:lpstr>21_Default Design</vt:lpstr>
      <vt:lpstr>5_Orbit</vt:lpstr>
      <vt:lpstr>4_Default Design</vt:lpstr>
      <vt:lpstr>Document</vt:lpstr>
      <vt:lpstr>Egypt</vt:lpstr>
      <vt:lpstr>Where we are going</vt:lpstr>
      <vt:lpstr>埃及地图:  北部 及南部</vt:lpstr>
      <vt:lpstr>埃及的历史</vt:lpstr>
      <vt:lpstr>埃及矛盾的历史</vt:lpstr>
      <vt:lpstr>新年表 David Rohl</vt:lpstr>
      <vt:lpstr>时间轴墙</vt:lpstr>
      <vt:lpstr>出埃及后期（1250 BC）</vt:lpstr>
      <vt:lpstr>早期出埃及（1450 BC）</vt:lpstr>
      <vt:lpstr>阿瓦里斯市</vt:lpstr>
      <vt:lpstr>这是约瑟夫的宫殿吗？</vt:lpstr>
      <vt:lpstr>这是约瑟夫的墓吗？</vt:lpstr>
      <vt:lpstr>为什么阿瓦里斯市一夜之间被遗弃？它的人口如何在两代人时间内从30,000增长到古代世界上最大的城市之一？</vt:lpstr>
      <vt:lpstr>埃及的历史</vt:lpstr>
      <vt:lpstr>PowerPoint Presentation</vt:lpstr>
      <vt:lpstr>中王朝</vt:lpstr>
      <vt:lpstr>以色列的成立</vt:lpstr>
      <vt:lpstr>埃及人嘲笑羊及放羊的牧人</vt:lpstr>
      <vt:lpstr>肥胖与瘦小的牛群</vt:lpstr>
      <vt:lpstr>饥荒</vt:lpstr>
      <vt:lpstr>在埃及的亚洲人</vt:lpstr>
      <vt:lpstr>在埃及的加拿人</vt:lpstr>
      <vt:lpstr>新王朝法老的传统任期表</vt:lpstr>
      <vt:lpstr>Amenophis II</vt:lpstr>
      <vt:lpstr>新王朝法老的传统任期表</vt:lpstr>
      <vt:lpstr>Amenhotep I</vt:lpstr>
      <vt:lpstr>约瑟在Tuthmosis I 时期(?) </vt:lpstr>
      <vt:lpstr>以色列人为奴时期</vt:lpstr>
      <vt:lpstr>土砖所造的金字塔</vt:lpstr>
      <vt:lpstr>进一步观察</vt:lpstr>
      <vt:lpstr>摩西返回埃及</vt:lpstr>
      <vt:lpstr>Amenhotep II</vt:lpstr>
      <vt:lpstr>埃及在塑造摩西及以色列的法律所扮演的角色</vt:lpstr>
      <vt:lpstr>摩西的背景</vt:lpstr>
      <vt:lpstr>摩西公元前1525出生，逃离埃及40年。</vt:lpstr>
      <vt:lpstr>10 灾</vt:lpstr>
      <vt:lpstr>灾灭的原因</vt:lpstr>
      <vt:lpstr>回顾灾灭…</vt:lpstr>
      <vt:lpstr>Recalling the Plagues</vt:lpstr>
      <vt:lpstr>灾灭与埃及神灵</vt:lpstr>
      <vt:lpstr>灾灭与埃及神灵</vt:lpstr>
      <vt:lpstr>摩西简介</vt:lpstr>
      <vt:lpstr>PowerPoint Presentation</vt:lpstr>
      <vt:lpstr>出埃及路线理论</vt:lpstr>
      <vt:lpstr>PowerPoint Presentation</vt:lpstr>
      <vt:lpstr>西奈山</vt:lpstr>
      <vt:lpstr>PowerPoint Presentation</vt:lpstr>
      <vt:lpstr>PowerPoint Presentation</vt:lpstr>
      <vt:lpstr>PowerPoint Presentation</vt:lpstr>
      <vt:lpstr>PowerPoint Presentation</vt:lpstr>
      <vt:lpstr>PowerPoint Presentation</vt:lpstr>
      <vt:lpstr>Hatshepsut女王在Luxor的神殿 </vt:lpstr>
      <vt:lpstr>PowerPoint Presentation</vt:lpstr>
      <vt:lpstr>出埃及开始了犹太的日历</vt:lpstr>
      <vt:lpstr>PowerPoint Presentation</vt:lpstr>
      <vt:lpstr>科普替教会里的绘画，呈现约瑟，马利亚及耶稣在埃及。</vt:lpstr>
      <vt:lpstr>PowerPoint Presentation</vt:lpstr>
      <vt:lpstr>PowerPoint Presentation</vt:lpstr>
      <vt:lpstr>PowerPoint Presentation</vt:lpstr>
      <vt:lpstr>异教徒的神就像人类:</vt:lpstr>
      <vt:lpstr>人及动物的联合躯体</vt:lpstr>
      <vt:lpstr>The Rosetta Stone Rosetta石</vt:lpstr>
      <vt:lpstr>Rosetta石版</vt:lpstr>
      <vt:lpstr>象形文字</vt:lpstr>
      <vt:lpstr>PowerPoint Presentation</vt:lpstr>
      <vt:lpstr>象形文字被辨认的过程</vt:lpstr>
      <vt:lpstr>象形文字及相等的草体文</vt:lpstr>
      <vt:lpstr>PowerPoint Presentation</vt:lpstr>
      <vt:lpstr>年轻人的智慧</vt:lpstr>
      <vt:lpstr>情诗</vt:lpstr>
      <vt:lpstr>情诗问答题</vt:lpstr>
      <vt:lpstr>Merneptah Stela</vt:lpstr>
      <vt:lpstr>Beni Hasan Mural 壁画</vt:lpstr>
      <vt:lpstr>The Amarna Letters 信</vt:lpstr>
      <vt:lpstr>The Amarna Letters 信</vt:lpstr>
      <vt:lpstr>乘船的埃及众神</vt:lpstr>
      <vt:lpstr>Cheops and Chefren 金字塔</vt:lpstr>
      <vt:lpstr>古埃及 棋盘游戏 Senet  Copyright 1998, Jim Loy </vt:lpstr>
      <vt:lpstr>纸草纸 是埃及的一大发明！</vt:lpstr>
      <vt:lpstr>你从埃及历史学了什么?</vt:lpstr>
      <vt:lpstr>Black</vt:lpstr>
      <vt:lpstr>出埃及的路线：不同的理论</vt:lpstr>
      <vt:lpstr>旧约全书背景链接地址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JWLim</dc:creator>
  <cp:lastModifiedBy>Rick Griffith</cp:lastModifiedBy>
  <cp:revision>289</cp:revision>
  <dcterms:created xsi:type="dcterms:W3CDTF">2003-09-11T12:34:43Z</dcterms:created>
  <dcterms:modified xsi:type="dcterms:W3CDTF">2019-11-15T05:43:13Z</dcterms:modified>
</cp:coreProperties>
</file>