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1.xml" ContentType="application/vnd.openxmlformats-officedocument.themeOverride+xml"/>
  <Override PartName="/ppt/notesSlides/notesSlide55.xml" ContentType="application/vnd.openxmlformats-officedocument.presentationml.notesSlide+xml"/>
  <Override PartName="/ppt/theme/themeOverride2.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4013" r:id="rId3"/>
    <p:sldMasterId id="2147484030" r:id="rId4"/>
    <p:sldMasterId id="2147484231" r:id="rId5"/>
    <p:sldMasterId id="2147484620" r:id="rId6"/>
    <p:sldMasterId id="2147484632" r:id="rId7"/>
  </p:sldMasterIdLst>
  <p:notesMasterIdLst>
    <p:notesMasterId r:id="rId128"/>
  </p:notesMasterIdLst>
  <p:sldIdLst>
    <p:sldId id="263" r:id="rId8"/>
    <p:sldId id="322" r:id="rId9"/>
    <p:sldId id="265" r:id="rId10"/>
    <p:sldId id="314" r:id="rId11"/>
    <p:sldId id="423" r:id="rId12"/>
    <p:sldId id="422" r:id="rId13"/>
    <p:sldId id="320" r:id="rId14"/>
    <p:sldId id="319" r:id="rId15"/>
    <p:sldId id="398" r:id="rId16"/>
    <p:sldId id="330" r:id="rId17"/>
    <p:sldId id="326" r:id="rId18"/>
    <p:sldId id="331" r:id="rId19"/>
    <p:sldId id="327" r:id="rId20"/>
    <p:sldId id="325" r:id="rId21"/>
    <p:sldId id="399" r:id="rId22"/>
    <p:sldId id="329" r:id="rId23"/>
    <p:sldId id="316" r:id="rId24"/>
    <p:sldId id="287" r:id="rId25"/>
    <p:sldId id="256" r:id="rId26"/>
    <p:sldId id="290" r:id="rId27"/>
    <p:sldId id="421" r:id="rId28"/>
    <p:sldId id="420" r:id="rId29"/>
    <p:sldId id="419" r:id="rId30"/>
    <p:sldId id="297" r:id="rId31"/>
    <p:sldId id="332" r:id="rId32"/>
    <p:sldId id="418" r:id="rId33"/>
    <p:sldId id="333" r:id="rId34"/>
    <p:sldId id="417" r:id="rId35"/>
    <p:sldId id="400" r:id="rId36"/>
    <p:sldId id="413" r:id="rId37"/>
    <p:sldId id="414" r:id="rId38"/>
    <p:sldId id="415" r:id="rId39"/>
    <p:sldId id="416" r:id="rId40"/>
    <p:sldId id="401" r:id="rId41"/>
    <p:sldId id="411" r:id="rId42"/>
    <p:sldId id="410" r:id="rId43"/>
    <p:sldId id="412" r:id="rId44"/>
    <p:sldId id="409" r:id="rId45"/>
    <p:sldId id="406" r:id="rId46"/>
    <p:sldId id="407" r:id="rId47"/>
    <p:sldId id="282" r:id="rId48"/>
    <p:sldId id="408" r:id="rId49"/>
    <p:sldId id="296" r:id="rId50"/>
    <p:sldId id="283" r:id="rId51"/>
    <p:sldId id="284" r:id="rId52"/>
    <p:sldId id="285" r:id="rId53"/>
    <p:sldId id="334" r:id="rId54"/>
    <p:sldId id="291" r:id="rId55"/>
    <p:sldId id="402" r:id="rId56"/>
    <p:sldId id="403" r:id="rId57"/>
    <p:sldId id="424" r:id="rId58"/>
    <p:sldId id="404" r:id="rId59"/>
    <p:sldId id="405" r:id="rId60"/>
    <p:sldId id="270" r:id="rId61"/>
    <p:sldId id="425" r:id="rId62"/>
    <p:sldId id="324" r:id="rId63"/>
    <p:sldId id="264" r:id="rId64"/>
    <p:sldId id="279"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6" r:id="rId115"/>
    <p:sldId id="387" r:id="rId116"/>
    <p:sldId id="388" r:id="rId117"/>
    <p:sldId id="389" r:id="rId118"/>
    <p:sldId id="390" r:id="rId119"/>
    <p:sldId id="391" r:id="rId120"/>
    <p:sldId id="392" r:id="rId121"/>
    <p:sldId id="393" r:id="rId122"/>
    <p:sldId id="394" r:id="rId123"/>
    <p:sldId id="395" r:id="rId124"/>
    <p:sldId id="397" r:id="rId125"/>
    <p:sldId id="426" r:id="rId126"/>
    <p:sldId id="427" r:id="rId1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55559"/>
    <a:srgbClr val="FF3300"/>
    <a:srgbClr val="FF5050"/>
    <a:srgbClr val="99CCFF"/>
    <a:srgbClr val="333300"/>
    <a:srgbClr val="FFCC66"/>
    <a:srgbClr val="FFFF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6" d="100"/>
          <a:sy n="76" d="100"/>
        </p:scale>
        <p:origin x="-119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8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B275E1-DA89-4638-9732-F67D23D8CE92}" type="slidenum">
              <a:rPr lang="en-US" altLang="en-US"/>
              <a:pPr/>
              <a:t>‹#›</a:t>
            </a:fld>
            <a:endParaRPr lang="en-US" altLang="en-US"/>
          </a:p>
        </p:txBody>
      </p:sp>
    </p:spTree>
    <p:extLst>
      <p:ext uri="{BB962C8B-B14F-4D97-AF65-F5344CB8AC3E}">
        <p14:creationId xmlns:p14="http://schemas.microsoft.com/office/powerpoint/2010/main" val="963537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hristiananswers.net/dictionary/midian.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christiananswers.net/dictionary/abraham.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F8CEC1-1B0A-40E4-B614-3A599E78B57B}" type="slidenum">
              <a:rPr lang="en-US" altLang="en-US" sz="1200"/>
              <a:pPr eaLnBrk="1" hangingPunct="1"/>
              <a:t>1</a:t>
            </a:fld>
            <a:endParaRPr lang="en-US" alt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B466208-742F-4822-9E2C-44FEE3F006E2}" type="slidenum">
              <a:rPr lang="en-US" altLang="en-US" sz="1200"/>
              <a:pPr eaLnBrk="1" hangingPunct="1"/>
              <a:t>10</a:t>
            </a:fld>
            <a:endParaRPr lang="en-US" alt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CBE16F2-581C-43FF-A3D5-A40DFA873602}" type="slidenum">
              <a:rPr lang="en-US" altLang="en-US" sz="1200"/>
              <a:pPr eaLnBrk="1" hangingPunct="1"/>
              <a:t>100</a:t>
            </a:fld>
            <a:endParaRPr lang="en-US" altLang="en-US" sz="1200"/>
          </a:p>
        </p:txBody>
      </p:sp>
      <p:sp>
        <p:nvSpPr>
          <p:cNvPr id="287747" name="Rectangle 2"/>
          <p:cNvSpPr>
            <a:spLocks noGrp="1" noRot="1" noChangeAspect="1" noChangeArrowheads="1" noTextEdit="1"/>
          </p:cNvSpPr>
          <p:nvPr>
            <p:ph type="sldImg"/>
          </p:nvPr>
        </p:nvSpPr>
        <p:spPr>
          <a:xfrm>
            <a:off x="0" y="0"/>
            <a:ext cx="1588" cy="1588"/>
          </a:xfrm>
          <a:solidFill>
            <a:srgbClr val="FFFFFF"/>
          </a:solidFill>
          <a:ln/>
        </p:spPr>
      </p:sp>
      <p:sp>
        <p:nvSpPr>
          <p:cNvPr id="28774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89B057B-AECC-406F-98E9-F48EF343C5F8}" type="slidenum">
              <a:rPr lang="en-US" altLang="en-US" sz="1200"/>
              <a:pPr eaLnBrk="1" hangingPunct="1"/>
              <a:t>101</a:t>
            </a:fld>
            <a:endParaRPr lang="en-US" altLang="en-US" sz="1200"/>
          </a:p>
        </p:txBody>
      </p:sp>
      <p:sp>
        <p:nvSpPr>
          <p:cNvPr id="289795" name="Rectangle 2"/>
          <p:cNvSpPr>
            <a:spLocks noGrp="1" noRot="1" noChangeAspect="1" noChangeArrowheads="1" noTextEdit="1"/>
          </p:cNvSpPr>
          <p:nvPr>
            <p:ph type="sldImg"/>
          </p:nvPr>
        </p:nvSpPr>
        <p:spPr>
          <a:xfrm>
            <a:off x="0" y="0"/>
            <a:ext cx="1588" cy="1588"/>
          </a:xfrm>
          <a:solidFill>
            <a:srgbClr val="FFFFFF"/>
          </a:solidFill>
          <a:ln/>
        </p:spPr>
      </p:sp>
      <p:sp>
        <p:nvSpPr>
          <p:cNvPr id="28979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AFAD018-340A-47CC-8806-C1A073B50D1B}" type="slidenum">
              <a:rPr lang="en-US" altLang="en-US" sz="1200"/>
              <a:pPr eaLnBrk="1" hangingPunct="1"/>
              <a:t>102</a:t>
            </a:fld>
            <a:endParaRPr lang="en-US" altLang="en-US" sz="1200"/>
          </a:p>
        </p:txBody>
      </p:sp>
      <p:sp>
        <p:nvSpPr>
          <p:cNvPr id="291843" name="Rectangle 2"/>
          <p:cNvSpPr>
            <a:spLocks noGrp="1" noRot="1" noChangeAspect="1" noChangeArrowheads="1" noTextEdit="1"/>
          </p:cNvSpPr>
          <p:nvPr>
            <p:ph type="sldImg"/>
          </p:nvPr>
        </p:nvSpPr>
        <p:spPr>
          <a:xfrm>
            <a:off x="0" y="0"/>
            <a:ext cx="1588" cy="1588"/>
          </a:xfrm>
          <a:solidFill>
            <a:srgbClr val="FFFFFF"/>
          </a:solidFill>
          <a:ln/>
        </p:spPr>
      </p:sp>
      <p:sp>
        <p:nvSpPr>
          <p:cNvPr id="29184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3AE9C9-5A50-4CB8-B552-D8DE379A76FF}" type="slidenum">
              <a:rPr lang="en-US" altLang="en-US" sz="1200"/>
              <a:pPr eaLnBrk="1" hangingPunct="1"/>
              <a:t>103</a:t>
            </a:fld>
            <a:endParaRPr lang="en-US" altLang="en-US" sz="1200"/>
          </a:p>
        </p:txBody>
      </p:sp>
      <p:sp>
        <p:nvSpPr>
          <p:cNvPr id="293891" name="Rectangle 2"/>
          <p:cNvSpPr>
            <a:spLocks noGrp="1" noRot="1" noChangeAspect="1" noChangeArrowheads="1" noTextEdit="1"/>
          </p:cNvSpPr>
          <p:nvPr>
            <p:ph type="sldImg"/>
          </p:nvPr>
        </p:nvSpPr>
        <p:spPr>
          <a:xfrm>
            <a:off x="0" y="0"/>
            <a:ext cx="1588" cy="1588"/>
          </a:xfrm>
          <a:solidFill>
            <a:srgbClr val="FFFFFF"/>
          </a:solidFill>
          <a:ln/>
        </p:spPr>
      </p:sp>
      <p:sp>
        <p:nvSpPr>
          <p:cNvPr id="29389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8EE1C2-E891-40EF-A029-4868294AC6B0}" type="slidenum">
              <a:rPr lang="en-US" altLang="en-US" sz="1200"/>
              <a:pPr eaLnBrk="1" hangingPunct="1"/>
              <a:t>104</a:t>
            </a:fld>
            <a:endParaRPr lang="en-US" altLang="en-US" sz="1200"/>
          </a:p>
        </p:txBody>
      </p:sp>
      <p:sp>
        <p:nvSpPr>
          <p:cNvPr id="295939" name="Rectangle 2"/>
          <p:cNvSpPr>
            <a:spLocks noGrp="1" noRot="1" noChangeAspect="1" noChangeArrowheads="1" noTextEdit="1"/>
          </p:cNvSpPr>
          <p:nvPr>
            <p:ph type="sldImg"/>
          </p:nvPr>
        </p:nvSpPr>
        <p:spPr>
          <a:xfrm>
            <a:off x="0" y="0"/>
            <a:ext cx="1588" cy="1588"/>
          </a:xfrm>
          <a:solidFill>
            <a:srgbClr val="FFFFFF"/>
          </a:solidFill>
          <a:ln/>
        </p:spPr>
      </p:sp>
      <p:sp>
        <p:nvSpPr>
          <p:cNvPr id="29594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B30C90-B8E9-45A8-9AB5-D8602DD3C711}" type="slidenum">
              <a:rPr lang="en-US" altLang="en-US" sz="1200"/>
              <a:pPr eaLnBrk="1" hangingPunct="1"/>
              <a:t>105</a:t>
            </a:fld>
            <a:endParaRPr lang="en-US" altLang="en-US" sz="1200"/>
          </a:p>
        </p:txBody>
      </p:sp>
      <p:sp>
        <p:nvSpPr>
          <p:cNvPr id="297987" name="Rectangle 2"/>
          <p:cNvSpPr>
            <a:spLocks noGrp="1" noRot="1" noChangeAspect="1" noChangeArrowheads="1" noTextEdit="1"/>
          </p:cNvSpPr>
          <p:nvPr>
            <p:ph type="sldImg"/>
          </p:nvPr>
        </p:nvSpPr>
        <p:spPr>
          <a:xfrm>
            <a:off x="0" y="0"/>
            <a:ext cx="1588" cy="1588"/>
          </a:xfrm>
          <a:solidFill>
            <a:srgbClr val="FFFFFF"/>
          </a:solidFill>
          <a:ln/>
        </p:spPr>
      </p:sp>
      <p:sp>
        <p:nvSpPr>
          <p:cNvPr id="29798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1C2EC23-6EF2-41C0-A971-7798BC7D525D}" type="slidenum">
              <a:rPr lang="en-US" altLang="en-US" sz="1200"/>
              <a:pPr eaLnBrk="1" hangingPunct="1"/>
              <a:t>106</a:t>
            </a:fld>
            <a:endParaRPr lang="en-US" altLang="en-US" sz="1200"/>
          </a:p>
        </p:txBody>
      </p:sp>
      <p:sp>
        <p:nvSpPr>
          <p:cNvPr id="300035" name="Rectangle 2"/>
          <p:cNvSpPr>
            <a:spLocks noGrp="1" noRot="1" noChangeAspect="1" noChangeArrowheads="1" noTextEdit="1"/>
          </p:cNvSpPr>
          <p:nvPr>
            <p:ph type="sldImg"/>
          </p:nvPr>
        </p:nvSpPr>
        <p:spPr>
          <a:xfrm>
            <a:off x="0" y="0"/>
            <a:ext cx="1588" cy="1588"/>
          </a:xfrm>
          <a:solidFill>
            <a:srgbClr val="FFFFFF"/>
          </a:solidFill>
          <a:ln/>
        </p:spPr>
      </p:sp>
      <p:sp>
        <p:nvSpPr>
          <p:cNvPr id="30003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0BB34C-2DC6-48BF-AF1A-D90052962004}" type="slidenum">
              <a:rPr lang="en-US" altLang="en-US" sz="1200"/>
              <a:pPr eaLnBrk="1" hangingPunct="1"/>
              <a:t>107</a:t>
            </a:fld>
            <a:endParaRPr lang="en-US" altLang="en-US" sz="1200"/>
          </a:p>
        </p:txBody>
      </p:sp>
      <p:sp>
        <p:nvSpPr>
          <p:cNvPr id="302083" name="Rectangle 2"/>
          <p:cNvSpPr>
            <a:spLocks noGrp="1" noRot="1" noChangeAspect="1" noChangeArrowheads="1" noTextEdit="1"/>
          </p:cNvSpPr>
          <p:nvPr>
            <p:ph type="sldImg"/>
          </p:nvPr>
        </p:nvSpPr>
        <p:spPr>
          <a:xfrm>
            <a:off x="0" y="0"/>
            <a:ext cx="1588" cy="1588"/>
          </a:xfrm>
          <a:solidFill>
            <a:srgbClr val="FFFFFF"/>
          </a:solidFill>
          <a:ln/>
        </p:spPr>
      </p:sp>
      <p:sp>
        <p:nvSpPr>
          <p:cNvPr id="30208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A7F1D18-9811-4B41-BA84-0803CB270928}" type="slidenum">
              <a:rPr lang="en-US" altLang="en-US" sz="1200"/>
              <a:pPr eaLnBrk="1" hangingPunct="1"/>
              <a:t>108</a:t>
            </a:fld>
            <a:endParaRPr lang="en-US" altLang="en-US" sz="1200"/>
          </a:p>
        </p:txBody>
      </p:sp>
      <p:sp>
        <p:nvSpPr>
          <p:cNvPr id="304131" name="Rectangle 2"/>
          <p:cNvSpPr>
            <a:spLocks noGrp="1" noRot="1" noChangeAspect="1" noChangeArrowheads="1" noTextEdit="1"/>
          </p:cNvSpPr>
          <p:nvPr>
            <p:ph type="sldImg"/>
          </p:nvPr>
        </p:nvSpPr>
        <p:spPr>
          <a:xfrm>
            <a:off x="0" y="0"/>
            <a:ext cx="1588" cy="1588"/>
          </a:xfrm>
          <a:solidFill>
            <a:srgbClr val="FFFFFF"/>
          </a:solidFill>
          <a:ln/>
        </p:spPr>
      </p:sp>
      <p:sp>
        <p:nvSpPr>
          <p:cNvPr id="30413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54F741D-C151-4F5C-8FDA-873ACC17A7BB}" type="slidenum">
              <a:rPr lang="en-US" altLang="en-US" sz="1200"/>
              <a:pPr eaLnBrk="1" hangingPunct="1"/>
              <a:t>109</a:t>
            </a:fld>
            <a:endParaRPr lang="en-US" altLang="en-US" sz="1200"/>
          </a:p>
        </p:txBody>
      </p:sp>
      <p:sp>
        <p:nvSpPr>
          <p:cNvPr id="306179" name="Rectangle 2"/>
          <p:cNvSpPr>
            <a:spLocks noGrp="1" noRot="1" noChangeAspect="1" noChangeArrowheads="1" noTextEdit="1"/>
          </p:cNvSpPr>
          <p:nvPr>
            <p:ph type="sldImg"/>
          </p:nvPr>
        </p:nvSpPr>
        <p:spPr>
          <a:xfrm>
            <a:off x="0" y="0"/>
            <a:ext cx="1588" cy="1588"/>
          </a:xfrm>
          <a:solidFill>
            <a:srgbClr val="FFFFFF"/>
          </a:solidFill>
          <a:ln/>
        </p:spPr>
      </p:sp>
      <p:sp>
        <p:nvSpPr>
          <p:cNvPr id="30618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A5B32E1-05F6-4CBA-ADC5-1E235751C1E5}" type="slidenum">
              <a:rPr lang="en-US" altLang="en-US" sz="1200"/>
              <a:pPr eaLnBrk="1" hangingPunct="1"/>
              <a:t>11</a:t>
            </a:fld>
            <a:endParaRPr lang="en-US" alt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2C947F4-B42D-4106-A8DF-12EC02277B76}" type="slidenum">
              <a:rPr lang="en-US" altLang="en-US" sz="1200"/>
              <a:pPr eaLnBrk="1" hangingPunct="1"/>
              <a:t>110</a:t>
            </a:fld>
            <a:endParaRPr lang="en-US" altLang="en-US" sz="1200"/>
          </a:p>
        </p:txBody>
      </p:sp>
      <p:sp>
        <p:nvSpPr>
          <p:cNvPr id="308227" name="Rectangle 2"/>
          <p:cNvSpPr>
            <a:spLocks noGrp="1" noRot="1" noChangeAspect="1" noChangeArrowheads="1" noTextEdit="1"/>
          </p:cNvSpPr>
          <p:nvPr>
            <p:ph type="sldImg"/>
          </p:nvPr>
        </p:nvSpPr>
        <p:spPr>
          <a:xfrm>
            <a:off x="0" y="0"/>
            <a:ext cx="1588" cy="1588"/>
          </a:xfrm>
          <a:solidFill>
            <a:srgbClr val="FFFFFF"/>
          </a:solidFill>
          <a:ln/>
        </p:spPr>
      </p:sp>
      <p:sp>
        <p:nvSpPr>
          <p:cNvPr id="30822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39FBA5E-B280-412C-BD40-1DB359AE1C27}" type="slidenum">
              <a:rPr lang="en-US" altLang="en-US" sz="1200"/>
              <a:pPr eaLnBrk="1" hangingPunct="1"/>
              <a:t>111</a:t>
            </a:fld>
            <a:endParaRPr lang="en-US" altLang="en-US" sz="1200"/>
          </a:p>
        </p:txBody>
      </p:sp>
      <p:sp>
        <p:nvSpPr>
          <p:cNvPr id="310275" name="Rectangle 2"/>
          <p:cNvSpPr>
            <a:spLocks noGrp="1" noRot="1" noChangeAspect="1" noChangeArrowheads="1" noTextEdit="1"/>
          </p:cNvSpPr>
          <p:nvPr>
            <p:ph type="sldImg"/>
          </p:nvPr>
        </p:nvSpPr>
        <p:spPr>
          <a:xfrm>
            <a:off x="0" y="0"/>
            <a:ext cx="1588" cy="1588"/>
          </a:xfrm>
          <a:solidFill>
            <a:srgbClr val="FFFFFF"/>
          </a:solidFill>
          <a:ln/>
        </p:spPr>
      </p:sp>
      <p:sp>
        <p:nvSpPr>
          <p:cNvPr id="31027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D54991-EC75-4145-9D6B-1BFAACCE5871}" type="slidenum">
              <a:rPr lang="en-US" altLang="en-US" sz="1200"/>
              <a:pPr eaLnBrk="1" hangingPunct="1"/>
              <a:t>112</a:t>
            </a:fld>
            <a:endParaRPr lang="en-US" altLang="en-US" sz="1200"/>
          </a:p>
        </p:txBody>
      </p:sp>
      <p:sp>
        <p:nvSpPr>
          <p:cNvPr id="312323" name="Rectangle 2"/>
          <p:cNvSpPr>
            <a:spLocks noGrp="1" noRot="1" noChangeAspect="1" noChangeArrowheads="1" noTextEdit="1"/>
          </p:cNvSpPr>
          <p:nvPr>
            <p:ph type="sldImg"/>
          </p:nvPr>
        </p:nvSpPr>
        <p:spPr>
          <a:xfrm>
            <a:off x="0" y="0"/>
            <a:ext cx="1588" cy="1588"/>
          </a:xfrm>
          <a:solidFill>
            <a:srgbClr val="FFFFFF"/>
          </a:solidFill>
          <a:ln/>
        </p:spPr>
      </p:sp>
      <p:sp>
        <p:nvSpPr>
          <p:cNvPr id="31232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E3BDD65-F21B-47A3-9403-CBA2B5AFD5DB}" type="slidenum">
              <a:rPr lang="en-US" altLang="en-US" sz="1200"/>
              <a:pPr eaLnBrk="1" hangingPunct="1"/>
              <a:t>113</a:t>
            </a:fld>
            <a:endParaRPr lang="en-US" altLang="en-US" sz="1200"/>
          </a:p>
        </p:txBody>
      </p:sp>
      <p:sp>
        <p:nvSpPr>
          <p:cNvPr id="314371" name="Rectangle 2"/>
          <p:cNvSpPr>
            <a:spLocks noGrp="1" noRot="1" noChangeAspect="1" noChangeArrowheads="1" noTextEdit="1"/>
          </p:cNvSpPr>
          <p:nvPr>
            <p:ph type="sldImg"/>
          </p:nvPr>
        </p:nvSpPr>
        <p:spPr>
          <a:xfrm>
            <a:off x="0" y="0"/>
            <a:ext cx="1588" cy="1588"/>
          </a:xfrm>
          <a:solidFill>
            <a:srgbClr val="FFFFFF"/>
          </a:solidFill>
          <a:ln/>
        </p:spPr>
      </p:sp>
      <p:sp>
        <p:nvSpPr>
          <p:cNvPr id="31437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4F5A10D-DF98-4EED-9E46-9371DEB3CCC3}" type="slidenum">
              <a:rPr lang="en-US" altLang="en-US" sz="1200"/>
              <a:pPr eaLnBrk="1" hangingPunct="1"/>
              <a:t>114</a:t>
            </a:fld>
            <a:endParaRPr lang="en-US" altLang="en-US" sz="1200"/>
          </a:p>
        </p:txBody>
      </p:sp>
      <p:sp>
        <p:nvSpPr>
          <p:cNvPr id="316419" name="Rectangle 2"/>
          <p:cNvSpPr>
            <a:spLocks noGrp="1" noRot="1" noChangeAspect="1" noChangeArrowheads="1" noTextEdit="1"/>
          </p:cNvSpPr>
          <p:nvPr>
            <p:ph type="sldImg"/>
          </p:nvPr>
        </p:nvSpPr>
        <p:spPr>
          <a:xfrm>
            <a:off x="0" y="0"/>
            <a:ext cx="1588" cy="1588"/>
          </a:xfrm>
          <a:solidFill>
            <a:srgbClr val="FFFFFF"/>
          </a:solidFill>
          <a:ln/>
        </p:spPr>
      </p:sp>
      <p:sp>
        <p:nvSpPr>
          <p:cNvPr id="31642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E423299-CA4E-4F3B-ACB3-588C80E62EF0}" type="slidenum">
              <a:rPr lang="en-US" altLang="en-US" sz="1200"/>
              <a:pPr eaLnBrk="1" hangingPunct="1"/>
              <a:t>115</a:t>
            </a:fld>
            <a:endParaRPr lang="en-US" altLang="en-US" sz="1200"/>
          </a:p>
        </p:txBody>
      </p:sp>
      <p:sp>
        <p:nvSpPr>
          <p:cNvPr id="318467" name="Rectangle 2"/>
          <p:cNvSpPr>
            <a:spLocks noGrp="1" noRot="1" noChangeAspect="1" noChangeArrowheads="1" noTextEdit="1"/>
          </p:cNvSpPr>
          <p:nvPr>
            <p:ph type="sldImg"/>
          </p:nvPr>
        </p:nvSpPr>
        <p:spPr>
          <a:xfrm>
            <a:off x="0" y="0"/>
            <a:ext cx="1588" cy="1588"/>
          </a:xfrm>
          <a:solidFill>
            <a:srgbClr val="FFFFFF"/>
          </a:solidFill>
          <a:ln/>
        </p:spPr>
      </p:sp>
      <p:sp>
        <p:nvSpPr>
          <p:cNvPr id="31846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7F402DB-BDB5-4799-9E1D-BD2C7E6BED24}" type="slidenum">
              <a:rPr lang="en-US" altLang="en-US" sz="1200"/>
              <a:pPr eaLnBrk="1" hangingPunct="1"/>
              <a:t>116</a:t>
            </a:fld>
            <a:endParaRPr lang="en-US" altLang="en-US" sz="1200"/>
          </a:p>
        </p:txBody>
      </p:sp>
      <p:sp>
        <p:nvSpPr>
          <p:cNvPr id="320515" name="Rectangle 2"/>
          <p:cNvSpPr>
            <a:spLocks noGrp="1" noRot="1" noChangeAspect="1" noChangeArrowheads="1" noTextEdit="1"/>
          </p:cNvSpPr>
          <p:nvPr>
            <p:ph type="sldImg"/>
          </p:nvPr>
        </p:nvSpPr>
        <p:spPr>
          <a:xfrm>
            <a:off x="0" y="0"/>
            <a:ext cx="1588" cy="1588"/>
          </a:xfrm>
          <a:solidFill>
            <a:srgbClr val="FFFFFF"/>
          </a:solidFill>
          <a:ln/>
        </p:spPr>
      </p:sp>
      <p:sp>
        <p:nvSpPr>
          <p:cNvPr id="32051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9900F78-1E09-4810-9323-A1E1580B38BD}" type="slidenum">
              <a:rPr lang="en-US" altLang="en-US" sz="1200"/>
              <a:pPr eaLnBrk="1" hangingPunct="1"/>
              <a:t>117</a:t>
            </a:fld>
            <a:endParaRPr lang="en-US" altLang="en-US" sz="1200"/>
          </a:p>
        </p:txBody>
      </p:sp>
      <p:sp>
        <p:nvSpPr>
          <p:cNvPr id="322563" name="Rectangle 2"/>
          <p:cNvSpPr>
            <a:spLocks noGrp="1" noRot="1" noChangeAspect="1" noChangeArrowheads="1" noTextEdit="1"/>
          </p:cNvSpPr>
          <p:nvPr>
            <p:ph type="sldImg"/>
          </p:nvPr>
        </p:nvSpPr>
        <p:spPr>
          <a:xfrm>
            <a:off x="0" y="0"/>
            <a:ext cx="1588" cy="1588"/>
          </a:xfrm>
          <a:solidFill>
            <a:srgbClr val="FFFFFF"/>
          </a:solidFill>
          <a:ln/>
        </p:spPr>
      </p:sp>
      <p:sp>
        <p:nvSpPr>
          <p:cNvPr id="32256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138FB4-7B92-455D-9C1E-11EBBC1C44B3}" type="slidenum">
              <a:rPr lang="en-US" altLang="en-US" sz="1200"/>
              <a:pPr eaLnBrk="1" hangingPunct="1"/>
              <a:t>118</a:t>
            </a:fld>
            <a:endParaRPr lang="en-US" altLang="en-US" sz="1200"/>
          </a:p>
        </p:txBody>
      </p:sp>
      <p:sp>
        <p:nvSpPr>
          <p:cNvPr id="324610" name="Rectangle 2"/>
          <p:cNvSpPr>
            <a:spLocks noGrp="1" noRot="1" noChangeAspect="1" noChangeArrowheads="1"/>
          </p:cNvSpPr>
          <p:nvPr>
            <p:ph type="sldImg"/>
          </p:nvPr>
        </p:nvSpPr>
        <p:spPr>
          <a:solidFill>
            <a:srgbClr val="FFFFFF"/>
          </a:solidFill>
          <a:ln/>
        </p:spPr>
      </p:sp>
      <p:sp>
        <p:nvSpPr>
          <p:cNvPr id="3246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119</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OT</a:t>
            </a:r>
            <a:r>
              <a:rPr lang="en-US" baseline="0" dirty="0" smtClean="0">
                <a:latin typeface="Arial" charset="0"/>
              </a:rPr>
              <a:t> Backgrounds </a:t>
            </a:r>
            <a:r>
              <a:rPr lang="en-US" dirty="0" smtClean="0">
                <a:latin typeface="Arial" charset="0"/>
              </a:rPr>
              <a:t>link address</a:t>
            </a:r>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8D7D024-42EF-45E1-BA17-ACC1AA9BDA2D}" type="slidenum">
              <a:rPr lang="en-US" altLang="en-US" sz="1200"/>
              <a:pPr eaLnBrk="1" hangingPunct="1"/>
              <a:t>12</a:t>
            </a:fld>
            <a:endParaRPr lang="en-US" alt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64CF677-314E-447D-BAB8-E5281BBA11BC}" type="slidenum">
              <a:rPr lang="en-US" altLang="en-US" sz="1200"/>
              <a:pPr eaLnBrk="1" hangingPunct="1"/>
              <a:t>13</a:t>
            </a:fld>
            <a:endParaRPr lang="en-US" alt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2F62AB5-1F56-4567-A37A-A2FE63FBB0F4}" type="slidenum">
              <a:rPr lang="en-US" altLang="en-US" sz="1200"/>
              <a:pPr eaLnBrk="1" hangingPunct="1"/>
              <a:t>14</a:t>
            </a:fld>
            <a:endParaRPr lang="en-US" alt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F3B82C-E12F-4BCD-9DE2-F6403CD4731A}" type="slidenum">
              <a:rPr lang="en-US" altLang="en-US" sz="1200"/>
              <a:pPr eaLnBrk="1" hangingPunct="1"/>
              <a:t>15</a:t>
            </a:fld>
            <a:endParaRPr lang="en-US" alt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53EB418-7B90-424D-8CA1-CE2E32CFFF12}" type="slidenum">
              <a:rPr lang="en-US" altLang="en-US" sz="1200"/>
              <a:pPr eaLnBrk="1" hangingPunct="1"/>
              <a:t>16</a:t>
            </a:fld>
            <a:endParaRPr lang="en-US" alt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321E278-BC36-48AB-9AB3-72377EAFC8D5}" type="slidenum">
              <a:rPr lang="en-US" altLang="en-US" sz="1200"/>
              <a:pPr eaLnBrk="1" hangingPunct="1"/>
              <a:t>17</a:t>
            </a:fld>
            <a:endParaRPr lang="en-US" alt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07CA86-A3EF-47A6-A985-7704B2FC62D0}" type="slidenum">
              <a:rPr lang="en-US" altLang="en-US" sz="1200"/>
              <a:pPr eaLnBrk="1" hangingPunct="1"/>
              <a:t>18</a:t>
            </a:fld>
            <a:endParaRPr lang="en-US" alt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The Moody Atlas of Bible Lands pp78</a:t>
            </a:r>
          </a:p>
          <a:p>
            <a:pPr eaLnBrk="1" hangingPunct="1"/>
            <a:r>
              <a:rPr lang="en-US" altLang="zh-CN" smtClean="0">
                <a:latin typeface="Arial" pitchFamily="34" charset="0"/>
                <a:ea typeface="SimSun" pitchFamily="2" charset="-122"/>
              </a:rPr>
              <a:t>Now that we have seen the genealogy of the original Arabs, let us take a look at how these arabs settled down within the middle east.</a:t>
            </a:r>
          </a:p>
          <a:p>
            <a:pPr eaLnBrk="1" hangingPunct="1"/>
            <a:r>
              <a:rPr lang="en-US" altLang="zh-CN" smtClean="0">
                <a:latin typeface="Arial" pitchFamily="34" charset="0"/>
                <a:ea typeface="SimSun" pitchFamily="2" charset="-122"/>
              </a:rPr>
              <a:t>From the map, we can find that the descendents of Joktan, Ishmael and Keturah settled within the plains of the Arabian peninsula.</a:t>
            </a:r>
          </a:p>
          <a:p>
            <a:pPr eaLnBrk="1" hangingPunct="1"/>
            <a:r>
              <a:rPr lang="en-US" altLang="zh-CN" smtClean="0">
                <a:latin typeface="Arial" pitchFamily="34" charset="0"/>
                <a:ea typeface="SimSun" pitchFamily="2" charset="-122"/>
              </a:rPr>
              <a:t>The original arabs are highlighted in red.</a:t>
            </a:r>
          </a:p>
          <a:p>
            <a:pPr eaLnBrk="1" hangingPunct="1"/>
            <a:r>
              <a:rPr lang="en-US" altLang="zh-CN" smtClean="0">
                <a:latin typeface="Arial" pitchFamily="34" charset="0"/>
                <a:ea typeface="SimSun" pitchFamily="2" charset="-122"/>
              </a:rPr>
              <a:t>The Queen of Sheba supposedly came from Saba which is part of Ancient Arabia, which we will look at in a moment.</a:t>
            </a:r>
          </a:p>
          <a:p>
            <a:pPr eaLnBrk="1" hangingPunct="1"/>
            <a:endParaRPr lang="en-US" altLang="zh-CN" smtClean="0">
              <a:latin typeface="Arial" pitchFamily="34" charset="0"/>
              <a:ea typeface="SimSun" pitchFamily="2" charset="-122"/>
            </a:endParaRPr>
          </a:p>
          <a:p>
            <a:pPr eaLnBrk="1" hangingPunct="1"/>
            <a:endParaRPr lang="en-US" altLang="zh-CN" smtClean="0">
              <a:latin typeface="Arial" pitchFamily="34" charset="0"/>
              <a:ea typeface="SimSun" pitchFamily="2" charset="-122"/>
            </a:endParaRP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43D60E-02A1-4212-B1CD-152371D6B0DE}" type="slidenum">
              <a:rPr lang="en-US" altLang="en-US" sz="1200"/>
              <a:pPr eaLnBrk="1" hangingPunct="1"/>
              <a:t>19</a:t>
            </a:fld>
            <a:endParaRPr lang="en-US" alt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The map shows the present day distribution of Arab nations around Israel, however, for the purposes of this study, we would only focus on Ancient Arabia, which was the land of the original Arabs who played a significant role in the economy of the middle east at that time.</a:t>
            </a:r>
            <a:endParaRPr lang="en-US" alt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87E8A31-AAC7-4232-9EBC-C3B6FF9CC077}" type="slidenum">
              <a:rPr lang="en-US" altLang="en-US" sz="1200"/>
              <a:pPr eaLnBrk="1" hangingPunct="1"/>
              <a:t>2</a:t>
            </a:fld>
            <a:endParaRPr lang="en-US" alt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A6A9270-D282-42C5-AC4E-A17B46D6F2E6}" type="slidenum">
              <a:rPr lang="en-US" altLang="en-US" sz="1200"/>
              <a:pPr eaLnBrk="1" hangingPunct="1"/>
              <a:t>20</a:t>
            </a:fld>
            <a:endParaRPr lang="en-US" alt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Information taken from http://nabataea.net/arabia.html</a:t>
            </a:r>
          </a:p>
          <a:p>
            <a:pPr eaLnBrk="1" hangingPunct="1"/>
            <a:r>
              <a:rPr lang="en-US" altLang="zh-CN" smtClean="0">
                <a:latin typeface="Arial" pitchFamily="34" charset="0"/>
                <a:ea typeface="SimSun" pitchFamily="2" charset="-122"/>
              </a:rPr>
              <a:t>There are 3 main zones of Ancient Arabia. These were the areas as mentioned in my earlier slides where the descendents of Shem were located.</a:t>
            </a:r>
          </a:p>
          <a:p>
            <a:pPr eaLnBrk="1" hangingPunct="1"/>
            <a:r>
              <a:rPr lang="en-US" altLang="zh-CN" smtClean="0">
                <a:latin typeface="Arial" pitchFamily="34" charset="0"/>
                <a:ea typeface="SimSun" pitchFamily="2" charset="-122"/>
              </a:rPr>
              <a:t>The first zone, which probably had a greater impact on Israel would be Arabia Petraea.</a:t>
            </a:r>
          </a:p>
          <a:p>
            <a:pPr eaLnBrk="1" hangingPunct="1"/>
            <a:r>
              <a:rPr lang="en-US" altLang="zh-CN" smtClean="0">
                <a:latin typeface="Arial" pitchFamily="34" charset="0"/>
                <a:ea typeface="SimSun" pitchFamily="2" charset="-122"/>
              </a:rPr>
              <a:t>This region included parts of present day Syria and Jordan.</a:t>
            </a:r>
          </a:p>
          <a:p>
            <a:pPr eaLnBrk="1" hangingPunct="1"/>
            <a:r>
              <a:rPr lang="en-US" altLang="zh-CN" smtClean="0">
                <a:latin typeface="Arial" pitchFamily="34" charset="0"/>
                <a:ea typeface="SimSun" pitchFamily="2" charset="-122"/>
              </a:rPr>
              <a:t>The second zone, was Arabia Deserta, present day Saudi Arabia.</a:t>
            </a:r>
          </a:p>
          <a:p>
            <a:pPr eaLnBrk="1" hangingPunct="1"/>
            <a:r>
              <a:rPr lang="en-US" altLang="zh-CN" smtClean="0">
                <a:latin typeface="Arial" pitchFamily="34" charset="0"/>
                <a:ea typeface="SimSun" pitchFamily="2" charset="-122"/>
              </a:rPr>
              <a:t>And the third zone, was Arabia Felix, present day Yemen and Oman.</a:t>
            </a:r>
            <a:endParaRPr lang="en-US" alt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338D718-5382-403A-AF0D-201F1A100BAA}" type="slidenum">
              <a:rPr lang="en-US" altLang="en-US" sz="1200">
                <a:solidFill>
                  <a:srgbClr val="000000"/>
                </a:solidFill>
              </a:rPr>
              <a:pPr eaLnBrk="1" hangingPunct="1"/>
              <a:t>21</a:t>
            </a:fld>
            <a:endParaRPr lang="en-US" altLang="en-US" sz="1200">
              <a:solidFill>
                <a:srgbClr val="000000"/>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Information taken from http://nabataea.net/arabia.html</a:t>
            </a:r>
          </a:p>
          <a:p>
            <a:pPr eaLnBrk="1" hangingPunct="1"/>
            <a:r>
              <a:rPr lang="en-US" altLang="zh-CN" smtClean="0">
                <a:latin typeface="Arial" pitchFamily="34" charset="0"/>
                <a:ea typeface="SimSun" pitchFamily="2" charset="-122"/>
              </a:rPr>
              <a:t>The terrain of Arabia Petraea was basically mountainous and stony.</a:t>
            </a:r>
          </a:p>
          <a:p>
            <a:pPr eaLnBrk="1" hangingPunct="1"/>
            <a:r>
              <a:rPr lang="en-US" altLang="zh-CN" smtClean="0">
                <a:latin typeface="Arial" pitchFamily="34" charset="0"/>
                <a:ea typeface="SimSun" pitchFamily="2" charset="-122"/>
              </a:rPr>
              <a:t>The peoples who lived in this region were nomads and camel herders and they appeared in Assyrian inscriptions of the 9th century BC.</a:t>
            </a:r>
          </a:p>
          <a:p>
            <a:pPr eaLnBrk="1" hangingPunct="1"/>
            <a:r>
              <a:rPr lang="en-US" altLang="zh-CN" smtClean="0">
                <a:latin typeface="Arial" pitchFamily="34" charset="0"/>
                <a:ea typeface="SimSun" pitchFamily="2" charset="-122"/>
              </a:rPr>
              <a:t>These arabs eventually left their nomadic way of life and built several towns.</a:t>
            </a: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E963C5-ED93-4398-A8F2-8DD79EC4DD76}" type="slidenum">
              <a:rPr lang="en-US" altLang="en-US" sz="1200">
                <a:solidFill>
                  <a:srgbClr val="000000"/>
                </a:solidFill>
              </a:rPr>
              <a:pPr eaLnBrk="1" hangingPunct="1"/>
              <a:t>22</a:t>
            </a:fld>
            <a:endParaRPr lang="en-US" altLang="en-US" sz="1200">
              <a:solidFill>
                <a:srgbClr val="000000"/>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The earliest references to these Arabs can be found in the Biblical book of Genesis, where Arabian merchants (Midianites) bought and sold Joseph. </a:t>
            </a:r>
            <a:r>
              <a:rPr lang="en-US" altLang="zh-CN" smtClean="0">
                <a:solidFill>
                  <a:schemeClr val="accent2"/>
                </a:solidFill>
                <a:latin typeface="Arial" pitchFamily="34" charset="0"/>
                <a:ea typeface="SimSun" pitchFamily="2" charset="-122"/>
              </a:rPr>
              <a:t>Gen 37:28</a:t>
            </a:r>
            <a:endParaRPr lang="en-US" altLang="en-US" smtClean="0">
              <a:solidFill>
                <a:schemeClr val="accent2"/>
              </a:solidFill>
              <a:latin typeface="Arial" pitchFamily="34" charset="0"/>
              <a:ea typeface="ＭＳ Ｐゴシック" pitchFamily="34" charset="-128"/>
            </a:endParaRPr>
          </a:p>
          <a:p>
            <a:pPr eaLnBrk="1" hangingPunct="1"/>
            <a:r>
              <a:rPr lang="en-US" altLang="zh-CN" smtClean="0">
                <a:latin typeface="Arial" pitchFamily="34" charset="0"/>
                <a:ea typeface="SimSun" pitchFamily="2" charset="-122"/>
              </a:rPr>
              <a:t>Midianites= </a:t>
            </a:r>
            <a:r>
              <a:rPr lang="en-US" altLang="en-US" smtClean="0">
                <a:latin typeface="Arial" pitchFamily="34" charset="0"/>
                <a:ea typeface="ＭＳ Ｐゴシック" pitchFamily="34" charset="-128"/>
              </a:rPr>
              <a:t>an Arabian tribe descended from </a:t>
            </a:r>
            <a:r>
              <a:rPr lang="en-US" altLang="en-US" smtClean="0">
                <a:latin typeface="Arial" pitchFamily="34" charset="0"/>
                <a:ea typeface="ＭＳ Ｐゴシック" pitchFamily="34" charset="-128"/>
                <a:hlinkClick r:id="rId3"/>
              </a:rPr>
              <a:t>Midian</a:t>
            </a:r>
            <a:r>
              <a:rPr lang="en-US" altLang="en-US" smtClean="0">
                <a:latin typeface="Arial" pitchFamily="34" charset="0"/>
                <a:ea typeface="ＭＳ Ｐゴシック" pitchFamily="34" charset="-128"/>
              </a:rPr>
              <a:t>, a son of </a:t>
            </a:r>
            <a:r>
              <a:rPr lang="en-US" altLang="en-US" smtClean="0">
                <a:latin typeface="Arial" pitchFamily="34" charset="0"/>
                <a:ea typeface="ＭＳ Ｐゴシック" pitchFamily="34" charset="-128"/>
                <a:hlinkClick r:id="rId4"/>
              </a:rPr>
              <a:t>Abraham</a:t>
            </a:r>
            <a:endParaRPr lang="en-US" altLang="en-US" smtClean="0">
              <a:latin typeface="Arial" pitchFamily="34" charset="0"/>
              <a:ea typeface="ＭＳ Ｐゴシック" pitchFamily="34" charset="-128"/>
            </a:endParaRPr>
          </a:p>
          <a:p>
            <a:pPr eaLnBrk="1" hangingPunct="1"/>
            <a:r>
              <a:rPr lang="en-US" altLang="en-US" smtClean="0">
                <a:latin typeface="Arial" pitchFamily="34" charset="0"/>
                <a:ea typeface="ＭＳ Ｐゴシック" pitchFamily="34" charset="-128"/>
              </a:rPr>
              <a:t>They inhabited principally the desert north of the peninsula of Arabia. </a:t>
            </a:r>
            <a:endParaRPr lang="en-US" altLang="zh-CN" smtClean="0">
              <a:latin typeface="Arial" pitchFamily="34" charset="0"/>
              <a:ea typeface="SimSun" pitchFamily="2" charset="-122"/>
            </a:endParaRPr>
          </a:p>
          <a:p>
            <a:pPr eaLnBrk="1" hangingPunct="1"/>
            <a:r>
              <a:rPr lang="en-US" altLang="en-US" smtClean="0">
                <a:latin typeface="Arial" pitchFamily="34" charset="0"/>
                <a:ea typeface="ＭＳ Ｐゴシック" pitchFamily="34" charset="-128"/>
              </a:rPr>
              <a:t>The peninsula of Sinai</a:t>
            </a:r>
            <a:r>
              <a:rPr lang="en-US" altLang="zh-CN" smtClean="0">
                <a:latin typeface="Arial" pitchFamily="34" charset="0"/>
                <a:ea typeface="SimSun" pitchFamily="2" charset="-122"/>
              </a:rPr>
              <a:t> (Egypt)</a:t>
            </a:r>
            <a:r>
              <a:rPr lang="en-US" altLang="en-US" smtClean="0">
                <a:latin typeface="Arial" pitchFamily="34" charset="0"/>
                <a:ea typeface="ＭＳ Ｐゴシック" pitchFamily="34" charset="-128"/>
              </a:rPr>
              <a:t> was the pasture-ground for their flocks. </a:t>
            </a:r>
            <a:endParaRPr lang="en-US" altLang="zh-CN" smtClean="0">
              <a:latin typeface="Arial" pitchFamily="34" charset="0"/>
              <a:ea typeface="SimSun" pitchFamily="2" charset="-122"/>
            </a:endParaRPr>
          </a:p>
          <a:p>
            <a:pPr eaLnBrk="1" hangingPunct="1"/>
            <a:r>
              <a:rPr lang="en-US" altLang="en-US" smtClean="0">
                <a:latin typeface="Arial" pitchFamily="34" charset="0"/>
                <a:ea typeface="ＭＳ Ｐゴシック" pitchFamily="34" charset="-128"/>
              </a:rPr>
              <a:t>They were virtually the rulers of Arabia, being the dominant tribe.</a:t>
            </a:r>
            <a:r>
              <a:rPr lang="en-US" altLang="zh-CN" smtClean="0">
                <a:latin typeface="Arial" pitchFamily="34" charset="0"/>
                <a:ea typeface="SimSun" pitchFamily="2" charset="-122"/>
              </a:rPr>
              <a:t> They were also enemies of Israel and on several accounts attacked and waged wars against them. They also intermarried with the Israelites and roamed the northern part of the Arabian desert.</a:t>
            </a:r>
            <a:endParaRPr lang="en-US" altLang="en-US"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98698F2-2F7A-4810-8052-F8AC06382F22}" type="slidenum">
              <a:rPr lang="en-US" altLang="en-US" sz="1200">
                <a:solidFill>
                  <a:srgbClr val="000000"/>
                </a:solidFill>
              </a:rPr>
              <a:pPr eaLnBrk="1" hangingPunct="1"/>
              <a:t>23</a:t>
            </a:fld>
            <a:endParaRPr lang="en-US" altLang="en-US" sz="1200">
              <a:solidFill>
                <a:srgbClr val="000000"/>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Information taken from http://nabataea.net/arabia.html</a:t>
            </a:r>
          </a:p>
          <a:p>
            <a:pPr eaLnBrk="1" hangingPunct="1">
              <a:spcBef>
                <a:spcPct val="50000"/>
              </a:spcBef>
            </a:pPr>
            <a:r>
              <a:rPr lang="en-US" altLang="en-US" smtClean="0">
                <a:solidFill>
                  <a:schemeClr val="accent1"/>
                </a:solidFill>
                <a:latin typeface="Arial" pitchFamily="34" charset="0"/>
                <a:ea typeface="ＭＳ Ｐゴシック" pitchFamily="34" charset="-128"/>
              </a:rPr>
              <a:t>The principle people in this area were the </a:t>
            </a:r>
            <a:r>
              <a:rPr lang="en-US" altLang="en-US" smtClean="0">
                <a:solidFill>
                  <a:srgbClr val="FF5050"/>
                </a:solidFill>
                <a:latin typeface="Arial" pitchFamily="34" charset="0"/>
                <a:ea typeface="ＭＳ Ｐゴシック" pitchFamily="34" charset="-128"/>
              </a:rPr>
              <a:t>Nabataeans</a:t>
            </a:r>
            <a:r>
              <a:rPr lang="en-US" altLang="zh-CN" smtClean="0">
                <a:solidFill>
                  <a:srgbClr val="FF5050"/>
                </a:solidFill>
                <a:latin typeface="Arial" pitchFamily="34" charset="0"/>
                <a:ea typeface="SimSun" pitchFamily="2" charset="-122"/>
              </a:rPr>
              <a:t> </a:t>
            </a:r>
            <a:r>
              <a:rPr lang="en-US" altLang="zh-CN" smtClean="0">
                <a:solidFill>
                  <a:schemeClr val="accent1"/>
                </a:solidFill>
                <a:latin typeface="Arial" pitchFamily="34" charset="0"/>
                <a:ea typeface="SimSun" pitchFamily="2" charset="-122"/>
              </a:rPr>
              <a:t>(Children of the East)</a:t>
            </a:r>
            <a:r>
              <a:rPr lang="en-US" altLang="en-US" smtClean="0">
                <a:solidFill>
                  <a:schemeClr val="accent1"/>
                </a:solidFill>
                <a:latin typeface="Arial" pitchFamily="34" charset="0"/>
                <a:ea typeface="ＭＳ Ｐゴシック" pitchFamily="34" charset="-128"/>
              </a:rPr>
              <a:t> and Petra was their capital</a:t>
            </a:r>
            <a:endParaRPr lang="en-US" altLang="zh-CN" smtClean="0">
              <a:solidFill>
                <a:schemeClr val="accent1"/>
              </a:solidFill>
              <a:latin typeface="Arial" pitchFamily="34" charset="0"/>
              <a:ea typeface="SimSun" pitchFamily="2" charset="-122"/>
            </a:endParaRP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E733DC-49F9-4F8D-9155-8553089888BB}" type="slidenum">
              <a:rPr lang="en-US" altLang="en-US" sz="1200"/>
              <a:pPr eaLnBrk="1" hangingPunct="1"/>
              <a:t>24</a:t>
            </a:fld>
            <a:endParaRPr lang="en-US" alt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Information taken from http://nabataea.net/arabia.html</a:t>
            </a:r>
          </a:p>
          <a:p>
            <a:pPr eaLnBrk="1" hangingPunct="1"/>
            <a:r>
              <a:rPr lang="en-US" altLang="zh-CN" smtClean="0">
                <a:latin typeface="Arial" pitchFamily="34" charset="0"/>
                <a:ea typeface="SimSun" pitchFamily="2" charset="-122"/>
              </a:rPr>
              <a:t>A few hundred years before the New Testament era, we begin to see the emergence of the </a:t>
            </a:r>
            <a:r>
              <a:rPr lang="en-US" altLang="zh-CN" b="1" smtClean="0">
                <a:latin typeface="Arial" pitchFamily="34" charset="0"/>
                <a:ea typeface="SimSun" pitchFamily="2" charset="-122"/>
              </a:rPr>
              <a:t>Nabateaens and the City of Petra in </a:t>
            </a:r>
            <a:r>
              <a:rPr lang="en-US" altLang="zh-CN" smtClean="0">
                <a:solidFill>
                  <a:schemeClr val="bg1"/>
                </a:solidFill>
                <a:latin typeface="Arial" pitchFamily="34" charset="0"/>
                <a:ea typeface="SimSun" pitchFamily="2" charset="-122"/>
              </a:rPr>
              <a:t>southern Jordan in the 2th c. BC…</a:t>
            </a:r>
            <a:endParaRPr lang="en-US" alt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0625A2E-0A2B-441E-9E53-6B2BCC74E303}" type="slidenum">
              <a:rPr lang="en-US" altLang="en-US" sz="1200"/>
              <a:pPr eaLnBrk="1" hangingPunct="1"/>
              <a:t>25</a:t>
            </a:fld>
            <a:endParaRPr lang="en-US" alt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solidFill>
                  <a:schemeClr val="bg1"/>
                </a:solidFill>
                <a:latin typeface="Arial" pitchFamily="34" charset="0"/>
                <a:ea typeface="SimSun" pitchFamily="2" charset="-122"/>
              </a:rPr>
              <a:t>Palmyra in central Syria in 3rd c. AD, but no great Arab empire emerged until Islam appeared in 7th AD.</a:t>
            </a:r>
          </a:p>
          <a:p>
            <a:pPr eaLnBrk="1" hangingPunct="1"/>
            <a:endParaRPr lang="en-US" altLang="en-US" smtClean="0">
              <a:solidFill>
                <a:schemeClr val="bg1"/>
              </a:solidFill>
              <a:latin typeface="Arial" pitchFamily="34" charset="0"/>
              <a:ea typeface="SimSun"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9394BE-0E70-44FE-BD83-B15F5B4AE349}" type="slidenum">
              <a:rPr lang="en-US" altLang="en-US" sz="1200">
                <a:solidFill>
                  <a:srgbClr val="000000"/>
                </a:solidFill>
              </a:rPr>
              <a:pPr eaLnBrk="1" hangingPunct="1"/>
              <a:t>26</a:t>
            </a:fld>
            <a:endParaRPr lang="en-US" altLang="en-US" sz="1200">
              <a:solidFill>
                <a:srgbClr val="000000"/>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Information taken from http://nabataea.net/arabia.html</a:t>
            </a:r>
            <a:endParaRPr lang="en-US" altLang="zh-CN" smtClean="0">
              <a:latin typeface="Arial" pitchFamily="34" charset="0"/>
              <a:ea typeface="SimSun" pitchFamily="2" charset="-122"/>
            </a:endParaRPr>
          </a:p>
          <a:p>
            <a:pPr eaLnBrk="1" hangingPunct="1"/>
            <a:r>
              <a:rPr lang="en-US" altLang="zh-CN" smtClean="0">
                <a:latin typeface="Arial" pitchFamily="34" charset="0"/>
                <a:ea typeface="SimSun" pitchFamily="2" charset="-122"/>
              </a:rPr>
              <a:t>The Nabateaens were an important group of people for a few reasons.</a:t>
            </a:r>
          </a:p>
          <a:p>
            <a:pPr eaLnBrk="1" hangingPunct="1"/>
            <a:r>
              <a:rPr lang="en-US" altLang="zh-CN" smtClean="0">
                <a:latin typeface="Arial" pitchFamily="34" charset="0"/>
                <a:ea typeface="SimSun" pitchFamily="2" charset="-122"/>
              </a:rPr>
              <a:t>One of them being that they were the oilmen of the dead sea, harvesting jellied crude oil </a:t>
            </a:r>
            <a:r>
              <a:rPr lang="en-US" altLang="en-US" smtClean="0">
                <a:latin typeface="Arial" pitchFamily="34" charset="0"/>
                <a:ea typeface="ＭＳ Ｐゴシック" pitchFamily="34" charset="-128"/>
              </a:rPr>
              <a:t>export</a:t>
            </a:r>
            <a:r>
              <a:rPr lang="en-US" altLang="zh-CN" smtClean="0">
                <a:latin typeface="Arial" pitchFamily="34" charset="0"/>
                <a:ea typeface="SimSun" pitchFamily="2" charset="-122"/>
              </a:rPr>
              <a:t>ed these petroleum products</a:t>
            </a:r>
            <a:r>
              <a:rPr lang="en-US" altLang="en-US" smtClean="0">
                <a:latin typeface="Arial" pitchFamily="34" charset="0"/>
                <a:ea typeface="ＭＳ Ｐゴシック" pitchFamily="34" charset="-128"/>
              </a:rPr>
              <a:t> to Egypt well into the first century BC, and their wealth, already considerable, continued to grow. </a:t>
            </a:r>
            <a:endParaRPr lang="en-US" altLang="zh-CN" smtClean="0">
              <a:latin typeface="Arial" pitchFamily="34" charset="0"/>
              <a:ea typeface="SimSun" pitchFamily="2" charset="-122"/>
            </a:endParaRPr>
          </a:p>
          <a:p>
            <a:pPr eaLnBrk="1" hangingPunct="1"/>
            <a:r>
              <a:rPr lang="en-US" altLang="zh-CN" smtClean="0">
                <a:latin typeface="Arial" pitchFamily="34" charset="0"/>
                <a:ea typeface="SimSun" pitchFamily="2" charset="-122"/>
              </a:rPr>
              <a:t>IN an account by Heironymous of Cardia, he actually witnesses scores of</a:t>
            </a:r>
            <a:r>
              <a:rPr lang="en-US" altLang="en-US" smtClean="0">
                <a:solidFill>
                  <a:schemeClr val="accent1"/>
                </a:solidFill>
                <a:latin typeface="Arial" pitchFamily="34" charset="0"/>
                <a:ea typeface="ＭＳ Ｐゴシック" pitchFamily="34" charset="-128"/>
              </a:rPr>
              <a:t> Arabic-speaking tribesmen camped on the shore, with pack-camels couched and reed rafts beached, waiting for what they called the </a:t>
            </a:r>
            <a:r>
              <a:rPr lang="en-US" altLang="en-US" b="1" i="1" smtClean="0">
                <a:solidFill>
                  <a:srgbClr val="FF5050"/>
                </a:solidFill>
                <a:latin typeface="Arial" pitchFamily="34" charset="0"/>
                <a:ea typeface="ＭＳ Ｐゴシック" pitchFamily="34" charset="-128"/>
              </a:rPr>
              <a:t>thawr</a:t>
            </a:r>
            <a:r>
              <a:rPr lang="en-US" altLang="en-US" smtClean="0">
                <a:solidFill>
                  <a:schemeClr val="accent1"/>
                </a:solidFill>
                <a:latin typeface="Arial" pitchFamily="34" charset="0"/>
                <a:ea typeface="ＭＳ Ｐゴシック" pitchFamily="34" charset="-128"/>
              </a:rPr>
              <a:t> - the word was Arabic for "</a:t>
            </a:r>
            <a:r>
              <a:rPr lang="en-US" altLang="en-US" smtClean="0">
                <a:solidFill>
                  <a:srgbClr val="FF5050"/>
                </a:solidFill>
                <a:latin typeface="Arial" pitchFamily="34" charset="0"/>
                <a:ea typeface="ＭＳ Ｐゴシック" pitchFamily="34" charset="-128"/>
              </a:rPr>
              <a:t>bull</a:t>
            </a:r>
            <a:r>
              <a:rPr lang="en-US" altLang="en-US" smtClean="0">
                <a:solidFill>
                  <a:schemeClr val="accent1"/>
                </a:solidFill>
                <a:latin typeface="Arial" pitchFamily="34" charset="0"/>
                <a:ea typeface="ＭＳ Ｐゴシック" pitchFamily="34" charset="-128"/>
              </a:rPr>
              <a:t>" - to appear in the middle of the sulfur- smelling waters. </a:t>
            </a: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2EE96FD-DB8C-499A-AAE2-752192E9855C}" type="slidenum">
              <a:rPr lang="en-US" altLang="en-US" sz="1200"/>
              <a:pPr eaLnBrk="1" hangingPunct="1"/>
              <a:t>27</a:t>
            </a:fld>
            <a:endParaRPr lang="en-US" alt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ea typeface="ＭＳ Ｐゴシック" pitchFamily="34" charset="-128"/>
              </a:rPr>
              <a:t>The</a:t>
            </a:r>
            <a:r>
              <a:rPr lang="en-US" altLang="zh-CN" b="1" smtClean="0">
                <a:latin typeface="Arial" pitchFamily="34" charset="0"/>
                <a:ea typeface="SimSun" pitchFamily="2" charset="-122"/>
              </a:rPr>
              <a:t>se</a:t>
            </a:r>
            <a:r>
              <a:rPr lang="en-US" altLang="en-US" b="1" smtClean="0">
                <a:latin typeface="Arial" pitchFamily="34" charset="0"/>
                <a:ea typeface="ＭＳ Ｐゴシック" pitchFamily="34" charset="-128"/>
              </a:rPr>
              <a:t> </a:t>
            </a:r>
            <a:r>
              <a:rPr lang="ja-JP" altLang="en-US" b="1" smtClean="0">
                <a:latin typeface="Arial" pitchFamily="34" charset="0"/>
                <a:ea typeface="ＭＳ Ｐゴシック" pitchFamily="34" charset="-128"/>
              </a:rPr>
              <a:t>“</a:t>
            </a:r>
            <a:r>
              <a:rPr lang="en-US" altLang="ja-JP" b="1" smtClean="0">
                <a:latin typeface="Arial" pitchFamily="34" charset="0"/>
                <a:ea typeface="ＭＳ Ｐゴシック" pitchFamily="34" charset="-128"/>
              </a:rPr>
              <a:t>bulls,</a:t>
            </a:r>
            <a:r>
              <a:rPr lang="ja-JP" altLang="en-US" b="1" smtClean="0">
                <a:latin typeface="Arial" pitchFamily="34" charset="0"/>
                <a:ea typeface="ＭＳ Ｐゴシック" pitchFamily="34" charset="-128"/>
              </a:rPr>
              <a:t>”</a:t>
            </a:r>
            <a:r>
              <a:rPr lang="en-US" altLang="ja-JP" smtClean="0">
                <a:latin typeface="Arial" pitchFamily="34" charset="0"/>
                <a:ea typeface="ＭＳ Ｐゴシック" pitchFamily="34" charset="-128"/>
              </a:rPr>
              <a:t> were </a:t>
            </a:r>
            <a:r>
              <a:rPr lang="en-US" altLang="zh-CN" smtClean="0">
                <a:latin typeface="Arial" pitchFamily="34" charset="0"/>
                <a:ea typeface="SimSun" pitchFamily="2" charset="-122"/>
              </a:rPr>
              <a:t>actually </a:t>
            </a:r>
            <a:r>
              <a:rPr lang="en-US" altLang="ja-JP" smtClean="0">
                <a:latin typeface="Arial" pitchFamily="34" charset="0"/>
                <a:ea typeface="ＭＳ Ｐゴシック" pitchFamily="34" charset="-128"/>
              </a:rPr>
              <a:t>great iceberg-like mounds of </a:t>
            </a:r>
            <a:r>
              <a:rPr lang="en-US" altLang="ja-JP" b="1" smtClean="0">
                <a:latin typeface="Arial" pitchFamily="34" charset="0"/>
                <a:ea typeface="ＭＳ Ｐゴシック" pitchFamily="34" charset="-128"/>
              </a:rPr>
              <a:t>jellied crude oil - bitumen -</a:t>
            </a:r>
            <a:r>
              <a:rPr lang="en-US" altLang="ja-JP" smtClean="0">
                <a:latin typeface="Arial" pitchFamily="34" charset="0"/>
                <a:ea typeface="ＭＳ Ｐゴシック" pitchFamily="34" charset="-128"/>
              </a:rPr>
              <a:t> that floated up from the depths of the murky water and drifted aimlessly with the wind (See Aramco World, November-December 1984). </a:t>
            </a:r>
          </a:p>
          <a:p>
            <a:pPr eaLnBrk="1" hangingPunct="1"/>
            <a:r>
              <a:rPr lang="en-US" altLang="en-US" smtClean="0">
                <a:latin typeface="Arial" pitchFamily="34" charset="0"/>
                <a:ea typeface="ＭＳ Ｐゴシック" pitchFamily="34" charset="-128"/>
              </a:rPr>
              <a:t>Every time a new "bull" rose into sight, a swarm of axe-wielding seamen leapt onto their reed-bundle rafts and began a frantic race toward the catch. </a:t>
            </a:r>
            <a:endParaRPr lang="en-US" altLang="zh-CN" smtClean="0">
              <a:latin typeface="Arial" pitchFamily="34" charset="0"/>
              <a:ea typeface="SimSun" pitchFamily="2" charset="-122"/>
            </a:endParaRPr>
          </a:p>
          <a:p>
            <a:pPr eaLnBrk="1" hangingPunct="1"/>
            <a:r>
              <a:rPr lang="en-US" altLang="zh-CN" b="1" smtClean="0">
                <a:solidFill>
                  <a:schemeClr val="accent1"/>
                </a:solidFill>
                <a:latin typeface="Arial" pitchFamily="34" charset="0"/>
                <a:ea typeface="SimSun" pitchFamily="2" charset="-122"/>
              </a:rPr>
              <a:t>In the fourth century BC</a:t>
            </a:r>
            <a:r>
              <a:rPr lang="en-US" altLang="zh-CN" smtClean="0">
                <a:solidFill>
                  <a:schemeClr val="accent1"/>
                </a:solidFill>
                <a:latin typeface="Arial" pitchFamily="34" charset="0"/>
                <a:ea typeface="SimSun" pitchFamily="2" charset="-122"/>
              </a:rPr>
              <a:t>, Egypt's imports of bitumen from the Dead Sea were running at an all-time high and for good reason: The substance was fast becoming the main ingredient in the Egyptians' most important religious ritual - mummification.</a:t>
            </a:r>
            <a:endParaRPr lang="en-US" altLang="zh-CN" smtClean="0">
              <a:latin typeface="Arial" pitchFamily="34" charset="0"/>
              <a:ea typeface="SimSun" pitchFamily="2" charset="-122"/>
            </a:endParaRPr>
          </a:p>
          <a:p>
            <a:pPr eaLnBrk="1" hangingPunct="1"/>
            <a:r>
              <a:rPr lang="en-US" altLang="en-US" smtClean="0">
                <a:latin typeface="Arial" pitchFamily="34" charset="0"/>
                <a:ea typeface="ＭＳ Ｐゴシック" pitchFamily="34" charset="-128"/>
              </a:rPr>
              <a:t>The Arabs prized the oily exudate immensel</a:t>
            </a:r>
            <a:r>
              <a:rPr lang="en-US" altLang="zh-CN" smtClean="0">
                <a:latin typeface="Arial" pitchFamily="34" charset="0"/>
                <a:ea typeface="SimSun" pitchFamily="2" charset="-122"/>
              </a:rPr>
              <a:t>y, even til today.</a:t>
            </a:r>
          </a:p>
          <a:p>
            <a:pPr eaLnBrk="1" hangingPunct="1"/>
            <a:endParaRPr lang="en-US" altLang="en-US" smtClean="0">
              <a:latin typeface="Arial" pitchFamily="34" charset="0"/>
              <a:ea typeface="ＭＳ Ｐゴシック" pitchFamily="34" charset="-128"/>
            </a:endParaRP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E9A015-D23C-45A2-BD37-EC0E26AA2BD1}" type="slidenum">
              <a:rPr lang="en-US" altLang="en-US" sz="1200">
                <a:solidFill>
                  <a:srgbClr val="000000"/>
                </a:solidFill>
              </a:rPr>
              <a:pPr eaLnBrk="1" hangingPunct="1"/>
              <a:t>28</a:t>
            </a:fld>
            <a:endParaRPr lang="en-US" altLang="en-US" sz="1200">
              <a:solidFill>
                <a:srgbClr val="000000"/>
              </a:solidFill>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Another important point to note about the Nabateaens was they were a wealthy nation, who accumulated wealth from the caravan trade in spices and incense from southern Arabia to Egypt.</a:t>
            </a:r>
            <a:endParaRPr lang="en-US" altLang="en-US"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E82A243-C09C-41B8-B34E-401336BDD249}" type="slidenum">
              <a:rPr lang="en-US" altLang="en-US" sz="1200">
                <a:solidFill>
                  <a:srgbClr val="000000"/>
                </a:solidFill>
              </a:rPr>
              <a:pPr eaLnBrk="1" hangingPunct="1"/>
              <a:t>29</a:t>
            </a:fld>
            <a:endParaRPr lang="en-US" altLang="en-US" sz="1200">
              <a:solidFill>
                <a:srgbClr val="000000"/>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Information taken from http://nabataea.net/arabia.html</a:t>
            </a:r>
          </a:p>
          <a:p>
            <a:pPr eaLnBrk="1" hangingPunct="1"/>
            <a:r>
              <a:rPr lang="en-US" altLang="zh-CN" smtClean="0">
                <a:latin typeface="Arial" pitchFamily="34" charset="0"/>
                <a:ea typeface="SimSun" pitchFamily="2" charset="-122"/>
              </a:rPr>
              <a:t>Next we will look at the other region of Arabia Deserta. As its name implies, this part of the Arabian peninsula was </a:t>
            </a:r>
            <a:r>
              <a:rPr lang="en-US" altLang="en-US" smtClean="0">
                <a:solidFill>
                  <a:srgbClr val="FF5050"/>
                </a:solidFill>
                <a:latin typeface="Arial" pitchFamily="34" charset="0"/>
                <a:ea typeface="ＭＳ Ｐゴシック" pitchFamily="34" charset="-128"/>
              </a:rPr>
              <a:t>characterized by extreme heat during the day, an abrupt drop in temperature at night</a:t>
            </a:r>
            <a:r>
              <a:rPr lang="en-US" altLang="en-US" smtClean="0">
                <a:solidFill>
                  <a:schemeClr val="accent1"/>
                </a:solidFill>
                <a:latin typeface="Arial" pitchFamily="34" charset="0"/>
                <a:ea typeface="ＭＳ Ｐゴシック" pitchFamily="34" charset="-128"/>
              </a:rPr>
              <a:t>, and slight, erratic rainfall.</a:t>
            </a:r>
            <a:r>
              <a:rPr lang="en-US" altLang="en-US" smtClean="0">
                <a:latin typeface="Arial" pitchFamily="34" charset="0"/>
                <a:ea typeface="ＭＳ Ｐゴシック" pitchFamily="34" charset="-128"/>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F46A04-F9D7-4190-B46F-30AF0304B30B}" type="slidenum">
              <a:rPr lang="en-US" altLang="en-US" sz="1200"/>
              <a:pPr eaLnBrk="1" hangingPunct="1"/>
              <a:t>3</a:t>
            </a:fld>
            <a:endParaRPr lang="en-US" alt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1BD83E0-322B-4A44-9091-AF538B092F41}" type="slidenum">
              <a:rPr lang="en-US" altLang="en-US" sz="1200">
                <a:solidFill>
                  <a:srgbClr val="000000"/>
                </a:solidFill>
              </a:rPr>
              <a:pPr eaLnBrk="1" hangingPunct="1"/>
              <a:t>30</a:t>
            </a:fld>
            <a:endParaRPr lang="en-US" altLang="en-US" sz="1200">
              <a:solidFill>
                <a:srgbClr val="000000"/>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smtClean="0">
                <a:solidFill>
                  <a:schemeClr val="accent1"/>
                </a:solidFill>
                <a:latin typeface="Arial" pitchFamily="34" charset="0"/>
                <a:ea typeface="SimSun" pitchFamily="2" charset="-122"/>
              </a:rPr>
              <a:t>The harsh climate of the peninsula, combined with a desert and mountain terrain, limited agriculture and rendered the interior regions difficult to access.</a:t>
            </a:r>
          </a:p>
          <a:p>
            <a:pPr eaLnBrk="1" hangingPunct="1">
              <a:spcBef>
                <a:spcPct val="50000"/>
              </a:spcBef>
            </a:pPr>
            <a:r>
              <a:rPr lang="en-US" altLang="en-US" smtClean="0">
                <a:solidFill>
                  <a:schemeClr val="accent1"/>
                </a:solidFill>
                <a:latin typeface="Arial" pitchFamily="34" charset="0"/>
                <a:ea typeface="ＭＳ Ｐゴシック" pitchFamily="34" charset="-128"/>
              </a:rPr>
              <a:t>Not much is known about this people except that they were camel riders in the 10th </a:t>
            </a:r>
            <a:r>
              <a:rPr lang="en-US" altLang="zh-CN" smtClean="0">
                <a:solidFill>
                  <a:schemeClr val="accent1"/>
                </a:solidFill>
                <a:latin typeface="Arial" pitchFamily="34" charset="0"/>
                <a:ea typeface="SimSun" pitchFamily="2" charset="-122"/>
              </a:rPr>
              <a:t>or</a:t>
            </a:r>
            <a:r>
              <a:rPr lang="en-US" altLang="en-US" smtClean="0">
                <a:solidFill>
                  <a:schemeClr val="accent1"/>
                </a:solidFill>
                <a:latin typeface="Arial" pitchFamily="34" charset="0"/>
                <a:ea typeface="ＭＳ Ｐゴシック" pitchFamily="34" charset="-128"/>
              </a:rPr>
              <a:t> 9th century BC.</a:t>
            </a:r>
          </a:p>
          <a:p>
            <a:pPr eaLnBrk="1" hangingPunct="1">
              <a:spcBef>
                <a:spcPct val="0"/>
              </a:spcBef>
            </a:pPr>
            <a:endParaRPr lang="en-US" altLang="en-US" smtClean="0">
              <a:solidFill>
                <a:schemeClr val="accent1"/>
              </a:solidFill>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51EF4B1-6C9E-42DF-9462-DA843D2FDCA6}" type="slidenum">
              <a:rPr lang="en-US" altLang="en-US" sz="1200">
                <a:solidFill>
                  <a:srgbClr val="000000"/>
                </a:solidFill>
              </a:rPr>
              <a:pPr eaLnBrk="1" hangingPunct="1"/>
              <a:t>31</a:t>
            </a:fld>
            <a:endParaRPr lang="en-US" altLang="en-US" sz="1200">
              <a:solidFill>
                <a:srgbClr val="000000"/>
              </a:solidFill>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zh-CN" smtClean="0">
                <a:solidFill>
                  <a:schemeClr val="accent1"/>
                </a:solidFill>
                <a:latin typeface="Arial" pitchFamily="34" charset="0"/>
                <a:ea typeface="SimSun" pitchFamily="2" charset="-122"/>
              </a:rPr>
              <a:t>Developed method for saddling camels developed to transport large loads, and facilitated transport of large loads and increased trade.</a:t>
            </a:r>
          </a:p>
          <a:p>
            <a:pPr eaLnBrk="1" hangingPunct="1">
              <a:spcBef>
                <a:spcPct val="50000"/>
              </a:spcBef>
            </a:pPr>
            <a:r>
              <a:rPr lang="en-US" altLang="en-US" smtClean="0">
                <a:solidFill>
                  <a:schemeClr val="accent1"/>
                </a:solidFill>
                <a:latin typeface="Arial" pitchFamily="34" charset="0"/>
                <a:ea typeface="ＭＳ Ｐゴシック" pitchFamily="34" charset="-128"/>
              </a:rPr>
              <a:t>The </a:t>
            </a:r>
            <a:r>
              <a:rPr lang="en-US" altLang="en-US" u="sng" smtClean="0">
                <a:solidFill>
                  <a:schemeClr val="accent1"/>
                </a:solidFill>
                <a:latin typeface="Arial" pitchFamily="34" charset="0"/>
                <a:ea typeface="ＭＳ Ｐゴシック" pitchFamily="34" charset="-128"/>
              </a:rPr>
              <a:t>nomadic tribes</a:t>
            </a:r>
            <a:r>
              <a:rPr lang="en-US" altLang="en-US" smtClean="0">
                <a:solidFill>
                  <a:schemeClr val="accent1"/>
                </a:solidFill>
                <a:latin typeface="Arial" pitchFamily="34" charset="0"/>
                <a:ea typeface="ＭＳ Ｐゴシック" pitchFamily="34" charset="-128"/>
              </a:rPr>
              <a:t> from Arabia Deserta frequently invaded the surrounding counties (ie. Arabia Felix and Mesopotamia) and normally settled in these conquered lands.</a:t>
            </a:r>
            <a:endParaRPr lang="en-US" altLang="zh-CN" smtClean="0">
              <a:solidFill>
                <a:schemeClr val="accent1"/>
              </a:solidFill>
              <a:latin typeface="Arial" pitchFamily="34" charset="0"/>
              <a:ea typeface="SimSun" pitchFamily="2" charset="-122"/>
            </a:endParaRP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F47F65A-93F3-42A1-B176-43C774135AC6}" type="slidenum">
              <a:rPr lang="en-US" altLang="en-US" sz="1200">
                <a:solidFill>
                  <a:srgbClr val="000000"/>
                </a:solidFill>
              </a:rPr>
              <a:pPr eaLnBrk="1" hangingPunct="1"/>
              <a:t>32</a:t>
            </a:fld>
            <a:endParaRPr lang="en-US" altLang="en-US" sz="1200">
              <a:solidFill>
                <a:srgbClr val="000000"/>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chemeClr val="accent1"/>
                </a:solidFill>
                <a:latin typeface="Arial" pitchFamily="34" charset="0"/>
                <a:ea typeface="ＭＳ Ｐゴシック" pitchFamily="34" charset="-128"/>
              </a:rPr>
              <a:t>By 250 BC, various Arabian tribes began moving into the Levant</a:t>
            </a:r>
            <a:r>
              <a:rPr lang="en-US" altLang="zh-CN" smtClean="0">
                <a:solidFill>
                  <a:schemeClr val="accent1"/>
                </a:solidFill>
                <a:latin typeface="Arial" pitchFamily="34" charset="0"/>
                <a:ea typeface="SimSun" pitchFamily="2" charset="-122"/>
              </a:rPr>
              <a:t> (=</a:t>
            </a:r>
            <a:r>
              <a:rPr lang="en-US" altLang="en-US" smtClean="0">
                <a:latin typeface="Arial" pitchFamily="34" charset="0"/>
                <a:ea typeface="ＭＳ Ｐゴシック" pitchFamily="34" charset="-128"/>
              </a:rPr>
              <a:t>The eastern part of the Mediterranean with its islands and neighbouring countries</a:t>
            </a:r>
            <a:r>
              <a:rPr lang="en-US" altLang="zh-CN" smtClean="0">
                <a:latin typeface="Arial" pitchFamily="34" charset="0"/>
                <a:ea typeface="SimSun" pitchFamily="2" charset="-122"/>
              </a:rPr>
              <a:t>).</a:t>
            </a:r>
          </a:p>
          <a:p>
            <a:pPr eaLnBrk="1" hangingPunct="1">
              <a:spcBef>
                <a:spcPct val="0"/>
              </a:spcBef>
            </a:pPr>
            <a:r>
              <a:rPr lang="en-US" altLang="en-US" smtClean="0">
                <a:solidFill>
                  <a:schemeClr val="accent1"/>
                </a:solidFill>
                <a:latin typeface="Arial" pitchFamily="34" charset="0"/>
                <a:ea typeface="ＭＳ Ｐゴシック" pitchFamily="34" charset="-128"/>
              </a:rPr>
              <a:t>There is record of the tribe of Qedar and the Nabatu making inroads into Edomite, Moabite and Jewish territories.</a:t>
            </a:r>
            <a:endParaRPr lang="en-US" altLang="zh-CN" smtClean="0">
              <a:solidFill>
                <a:schemeClr val="accent1"/>
              </a:solidFill>
              <a:latin typeface="Arial" pitchFamily="34" charset="0"/>
              <a:ea typeface="SimSun" pitchFamily="2" charset="-122"/>
            </a:endParaRPr>
          </a:p>
          <a:p>
            <a:pPr eaLnBrk="1" hangingPunct="1">
              <a:spcBef>
                <a:spcPct val="0"/>
              </a:spcBef>
            </a:pPr>
            <a:r>
              <a:rPr lang="en-US" altLang="en-US" smtClean="0">
                <a:solidFill>
                  <a:schemeClr val="accent1"/>
                </a:solidFill>
                <a:latin typeface="Arial" pitchFamily="34" charset="0"/>
                <a:ea typeface="ＭＳ Ｐゴシック" pitchFamily="34" charset="-128"/>
              </a:rPr>
              <a:t>In the Parthian and Roman period, several Arabian dynasties ruled towns in what is now Syria and Iraq.</a:t>
            </a:r>
            <a:endParaRPr lang="en-US" altLang="zh-CN" smtClean="0">
              <a:latin typeface="Arial" pitchFamily="34" charset="0"/>
              <a:ea typeface="SimSun" pitchFamily="2" charset="-122"/>
            </a:endParaRPr>
          </a:p>
          <a:p>
            <a:pPr eaLnBrk="1" hangingPunct="1"/>
            <a:r>
              <a:rPr lang="en-US" altLang="zh-CN" i="1" smtClean="0">
                <a:latin typeface="Arial" pitchFamily="34" charset="0"/>
                <a:ea typeface="SimSun" pitchFamily="2" charset="-122"/>
              </a:rPr>
              <a:t>[</a:t>
            </a:r>
            <a:r>
              <a:rPr lang="en-US" altLang="en-US" i="1" smtClean="0">
                <a:latin typeface="Arial" pitchFamily="34" charset="0"/>
                <a:ea typeface="ＭＳ Ｐゴシック" pitchFamily="34" charset="-128"/>
              </a:rPr>
              <a:t>Parthia an ancient kingdom which lay SE of the Caspian Sea in present-day Iran. From c.250 bc to c.230 ad the Parthians ruled an empire stretching from the Euphrates to the Indus.</a:t>
            </a:r>
            <a:r>
              <a:rPr lang="en-US" altLang="zh-CN" i="1" smtClean="0">
                <a:latin typeface="Arial" pitchFamily="34" charset="0"/>
                <a:ea typeface="SimSun" pitchFamily="2" charset="-122"/>
              </a:rPr>
              <a:t>]</a:t>
            </a:r>
            <a:endParaRPr lang="en-US" altLang="en-US" i="1" smtClean="0">
              <a:latin typeface="Arial" pitchFamily="34" charset="0"/>
              <a:ea typeface="ＭＳ Ｐゴシック" pitchFamily="34" charset="-128"/>
            </a:endParaRPr>
          </a:p>
          <a:p>
            <a:pPr eaLnBrk="1" hangingPunct="1"/>
            <a:endParaRPr lang="en-US" altLang="en-US" i="1"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BE1019-2AF5-47B8-AF63-D5C6A797C7FE}" type="slidenum">
              <a:rPr lang="en-US" altLang="en-US" sz="1200">
                <a:solidFill>
                  <a:srgbClr val="000000"/>
                </a:solidFill>
              </a:rPr>
              <a:pPr eaLnBrk="1" hangingPunct="1"/>
              <a:t>33</a:t>
            </a:fld>
            <a:endParaRPr lang="en-US" altLang="en-US" sz="1200">
              <a:solidFill>
                <a:srgbClr val="000000"/>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solidFill>
                  <a:schemeClr val="accent1"/>
                </a:solidFill>
                <a:latin typeface="Arial" pitchFamily="34" charset="0"/>
                <a:ea typeface="SimSun" pitchFamily="2" charset="-122"/>
              </a:rPr>
              <a:t>Ancient historians often referred to the Arabs by their direct tribal name to avoid confusion.</a:t>
            </a:r>
            <a:endParaRPr lang="en-US" altLang="en-US" smtClean="0">
              <a:solidFill>
                <a:schemeClr val="accent1"/>
              </a:solidFill>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92DF0E-DCDF-4B41-9BBD-B5BF2D84CF56}" type="slidenum">
              <a:rPr lang="en-US" altLang="en-US" sz="1200">
                <a:solidFill>
                  <a:srgbClr val="000000"/>
                </a:solidFill>
              </a:rPr>
              <a:pPr eaLnBrk="1" hangingPunct="1"/>
              <a:t>34</a:t>
            </a:fld>
            <a:endParaRPr lang="en-US" altLang="en-US" sz="1200">
              <a:solidFill>
                <a:srgbClr val="000000"/>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Next we come to the 3rd zone, Arabia Felix.</a:t>
            </a:r>
          </a:p>
          <a:p>
            <a:pPr eaLnBrk="1" hangingPunct="1"/>
            <a:r>
              <a:rPr lang="en-US" altLang="zh-CN" smtClean="0">
                <a:latin typeface="Arial" pitchFamily="34" charset="0"/>
                <a:ea typeface="SimSun" pitchFamily="2" charset="-122"/>
              </a:rPr>
              <a:t>This area composed of t</a:t>
            </a:r>
            <a:r>
              <a:rPr lang="en-US" altLang="en-US" smtClean="0">
                <a:solidFill>
                  <a:schemeClr val="accent1"/>
                </a:solidFill>
                <a:latin typeface="Arial" pitchFamily="34" charset="0"/>
                <a:ea typeface="ＭＳ Ｐゴシック" pitchFamily="34" charset="-128"/>
              </a:rPr>
              <a:t>he southern towns and kingdoms bordering on the Indian Ocean</a:t>
            </a:r>
            <a:r>
              <a:rPr lang="en-US" altLang="zh-CN" smtClean="0">
                <a:solidFill>
                  <a:schemeClr val="accent1"/>
                </a:solidFill>
                <a:latin typeface="Arial" pitchFamily="34" charset="0"/>
                <a:ea typeface="SimSun" pitchFamily="2" charset="-122"/>
              </a:rPr>
              <a:t>.</a:t>
            </a:r>
          </a:p>
          <a:p>
            <a:pPr eaLnBrk="1" hangingPunct="1"/>
            <a:r>
              <a:rPr lang="en-US" altLang="zh-CN" smtClean="0">
                <a:solidFill>
                  <a:schemeClr val="accent1"/>
                </a:solidFill>
                <a:latin typeface="Arial" pitchFamily="34" charset="0"/>
                <a:ea typeface="SimSun" pitchFamily="2" charset="-122"/>
              </a:rPr>
              <a:t>The water bodies on either side of the Arabian Peninsula provided relatively easy access to the neighboring river-valley civilizations of the Nile and the Tigris-Euphrates. </a:t>
            </a:r>
            <a:endParaRPr lang="en-US" altLang="en-US" smtClean="0">
              <a:solidFill>
                <a:schemeClr val="accent1"/>
              </a:solidFill>
              <a:latin typeface="Arial" pitchFamily="34" charset="0"/>
              <a:ea typeface="ＭＳ Ｐゴシック" pitchFamily="34" charset="-128"/>
            </a:endParaRP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BFF304-B8F8-4EED-9095-9A8671F6A64B}" type="slidenum">
              <a:rPr lang="en-US" altLang="en-US" sz="1200">
                <a:solidFill>
                  <a:srgbClr val="000000"/>
                </a:solidFill>
              </a:rPr>
              <a:pPr eaLnBrk="1" hangingPunct="1"/>
              <a:t>35</a:t>
            </a:fld>
            <a:endParaRPr lang="en-US" altLang="en-US" sz="1200">
              <a:solidFill>
                <a:srgbClr val="000000"/>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zh-CN" smtClean="0">
                <a:solidFill>
                  <a:schemeClr val="accent1"/>
                </a:solidFill>
                <a:latin typeface="Arial" pitchFamily="34" charset="0"/>
                <a:ea typeface="SimSun" pitchFamily="2" charset="-122"/>
              </a:rPr>
              <a:t>The peoples of the area lived in small kingdoms or city states of which the best known is probably Saba, which was called </a:t>
            </a:r>
            <a:r>
              <a:rPr lang="en-US" altLang="zh-CN" smtClean="0">
                <a:solidFill>
                  <a:srgbClr val="FF5050"/>
                </a:solidFill>
                <a:latin typeface="Arial" pitchFamily="34" charset="0"/>
                <a:ea typeface="SimSun" pitchFamily="2" charset="-122"/>
              </a:rPr>
              <a:t>Sheba</a:t>
            </a:r>
            <a:r>
              <a:rPr lang="en-US" altLang="zh-CN" smtClean="0">
                <a:solidFill>
                  <a:schemeClr val="accent1"/>
                </a:solidFill>
                <a:latin typeface="Arial" pitchFamily="34" charset="0"/>
                <a:ea typeface="SimSun" pitchFamily="2" charset="-122"/>
              </a:rPr>
              <a:t> in the Old Testament. </a:t>
            </a:r>
            <a:r>
              <a:rPr lang="en-US" altLang="en-US" smtClean="0">
                <a:solidFill>
                  <a:schemeClr val="bg1"/>
                </a:solidFill>
                <a:latin typeface="Arial" pitchFamily="34" charset="0"/>
                <a:ea typeface="ＭＳ Ｐゴシック" pitchFamily="34" charset="-128"/>
              </a:rPr>
              <a:t>1 Kings 10:</a:t>
            </a:r>
            <a:r>
              <a:rPr lang="en-US" altLang="zh-CN" smtClean="0">
                <a:solidFill>
                  <a:schemeClr val="bg1"/>
                </a:solidFill>
                <a:latin typeface="Arial" pitchFamily="34" charset="0"/>
                <a:ea typeface="SimSun" pitchFamily="2" charset="-122"/>
              </a:rPr>
              <a:t>1</a:t>
            </a:r>
            <a:r>
              <a:rPr lang="en-US" altLang="en-US" smtClean="0">
                <a:solidFill>
                  <a:schemeClr val="bg1"/>
                </a:solidFill>
                <a:latin typeface="Arial" pitchFamily="34" charset="0"/>
                <a:ea typeface="ＭＳ Ｐゴシック" pitchFamily="34" charset="-128"/>
              </a:rPr>
              <a:t>-10</a:t>
            </a:r>
            <a:endParaRPr lang="en-US" altLang="zh-CN" smtClean="0">
              <a:solidFill>
                <a:schemeClr val="bg1"/>
              </a:solidFill>
              <a:latin typeface="Arial" pitchFamily="34" charset="0"/>
              <a:ea typeface="SimSun" pitchFamily="2" charset="-122"/>
            </a:endParaRP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169D25A-ACC0-4B29-BCC7-2543AC7EE2F1}" type="slidenum">
              <a:rPr lang="en-US" altLang="en-US" sz="1200">
                <a:solidFill>
                  <a:srgbClr val="000000"/>
                </a:solidFill>
              </a:rPr>
              <a:pPr eaLnBrk="1" hangingPunct="1"/>
              <a:t>36</a:t>
            </a:fld>
            <a:endParaRPr lang="en-US" altLang="en-US" sz="1200">
              <a:solidFill>
                <a:srgbClr val="000000"/>
              </a:solidFill>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zh-CN" smtClean="0">
                <a:solidFill>
                  <a:schemeClr val="accent1"/>
                </a:solidFill>
                <a:latin typeface="Arial" pitchFamily="34" charset="0"/>
                <a:ea typeface="SimSun" pitchFamily="2" charset="-122"/>
              </a:rPr>
              <a:t>The coastal people of Arabia were well-positioned to profit from trading with the neighboring nations. </a:t>
            </a:r>
          </a:p>
          <a:p>
            <a:pPr lvl="1" eaLnBrk="1" hangingPunct="1"/>
            <a:r>
              <a:rPr lang="en-US" altLang="en-US" smtClean="0">
                <a:solidFill>
                  <a:schemeClr val="accent1"/>
                </a:solidFill>
                <a:latin typeface="Arial" pitchFamily="34" charset="0"/>
                <a:ea typeface="ＭＳ Ｐゴシック" pitchFamily="34" charset="-128"/>
              </a:rPr>
              <a:t>In antiquity, Yemen was famous for its incense and cinnamon (which was imported from India)</a:t>
            </a: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3A8941-6CBA-4D87-963B-4BA659E99EA2}" type="slidenum">
              <a:rPr lang="en-US" altLang="en-US" sz="1200">
                <a:solidFill>
                  <a:srgbClr val="000000"/>
                </a:solidFill>
              </a:rPr>
              <a:pPr eaLnBrk="1" hangingPunct="1"/>
              <a:t>37</a:t>
            </a:fld>
            <a:endParaRPr lang="en-US" altLang="en-US" sz="1200">
              <a:solidFill>
                <a:srgbClr val="000000"/>
              </a:solidFill>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mtClean="0">
                <a:solidFill>
                  <a:schemeClr val="accent1"/>
                </a:solidFill>
                <a:latin typeface="Arial" pitchFamily="34" charset="0"/>
                <a:ea typeface="ＭＳ Ｐゴシック" pitchFamily="34" charset="-128"/>
              </a:rPr>
              <a:t>The incense trade was the most important source of wealth</a:t>
            </a:r>
            <a:endParaRPr lang="en-US" altLang="zh-CN" smtClean="0">
              <a:solidFill>
                <a:schemeClr val="accent1"/>
              </a:solidFill>
              <a:latin typeface="Arial" pitchFamily="34" charset="0"/>
              <a:ea typeface="SimSun" pitchFamily="2" charset="-122"/>
            </a:endParaRPr>
          </a:p>
          <a:p>
            <a:pPr lvl="1" eaLnBrk="1" hangingPunct="1"/>
            <a:r>
              <a:rPr lang="en-US" altLang="en-US" smtClean="0">
                <a:solidFill>
                  <a:schemeClr val="accent1"/>
                </a:solidFill>
                <a:latin typeface="Arial" pitchFamily="34" charset="0"/>
                <a:ea typeface="ＭＳ Ｐゴシック" pitchFamily="34" charset="-128"/>
              </a:rPr>
              <a:t>Traders used camels to transport these goods along the </a:t>
            </a:r>
            <a:r>
              <a:rPr lang="en-US" altLang="en-US" b="1" u="sng" smtClean="0">
                <a:solidFill>
                  <a:schemeClr val="accent1"/>
                </a:solidFill>
                <a:latin typeface="Arial" pitchFamily="34" charset="0"/>
                <a:ea typeface="ＭＳ Ｐゴシック" pitchFamily="34" charset="-128"/>
              </a:rPr>
              <a:t>incense road</a:t>
            </a:r>
            <a:r>
              <a:rPr lang="en-US" altLang="en-US" u="sng" smtClean="0">
                <a:solidFill>
                  <a:schemeClr val="accent1"/>
                </a:solidFill>
                <a:latin typeface="Arial" pitchFamily="34" charset="0"/>
                <a:ea typeface="ＭＳ Ｐゴシック" pitchFamily="34" charset="-128"/>
              </a:rPr>
              <a:t>.</a:t>
            </a:r>
            <a:r>
              <a:rPr lang="en-US" altLang="en-US" smtClean="0">
                <a:solidFill>
                  <a:schemeClr val="accent1"/>
                </a:solidFill>
                <a:latin typeface="Arial" pitchFamily="34" charset="0"/>
                <a:ea typeface="ＭＳ Ｐゴシック" pitchFamily="34" charset="-128"/>
              </a:rPr>
              <a:t> These animals were domesticated </a:t>
            </a:r>
            <a:r>
              <a:rPr lang="en-US" altLang="zh-CN" smtClean="0">
                <a:solidFill>
                  <a:schemeClr val="accent1"/>
                </a:solidFill>
                <a:latin typeface="Arial" pitchFamily="34" charset="0"/>
                <a:ea typeface="SimSun" pitchFamily="2" charset="-122"/>
              </a:rPr>
              <a:t>in</a:t>
            </a:r>
            <a:r>
              <a:rPr lang="en-US" altLang="en-US" smtClean="0">
                <a:solidFill>
                  <a:schemeClr val="accent1"/>
                </a:solidFill>
                <a:latin typeface="Arial" pitchFamily="34" charset="0"/>
                <a:ea typeface="ＭＳ Ｐゴシック" pitchFamily="34" charset="-128"/>
              </a:rPr>
              <a:t> the 10th century BC and could travel some hundred kilometers a day!</a:t>
            </a:r>
            <a:endParaRPr lang="en-US" altLang="zh-CN" smtClean="0">
              <a:solidFill>
                <a:schemeClr val="accent1"/>
              </a:solidFill>
              <a:latin typeface="Arial" pitchFamily="34" charset="0"/>
              <a:ea typeface="SimSun" pitchFamily="2" charset="-122"/>
            </a:endParaRPr>
          </a:p>
          <a:p>
            <a:pPr lvl="1" eaLnBrk="1" hangingPunct="1"/>
            <a:r>
              <a:rPr lang="en-US" altLang="en-US" smtClean="0">
                <a:solidFill>
                  <a:schemeClr val="accent1"/>
                </a:solidFill>
                <a:latin typeface="Arial" pitchFamily="34" charset="0"/>
                <a:ea typeface="ＭＳ Ｐゴシック" pitchFamily="34" charset="-128"/>
              </a:rPr>
              <a:t>Several towns were founded along the incense road</a:t>
            </a:r>
            <a:r>
              <a:rPr lang="en-US" altLang="zh-CN" smtClean="0">
                <a:solidFill>
                  <a:schemeClr val="accent1"/>
                </a:solidFill>
                <a:latin typeface="Arial" pitchFamily="34" charset="0"/>
                <a:ea typeface="SimSun" pitchFamily="2" charset="-122"/>
              </a:rPr>
              <a:t>. </a:t>
            </a:r>
            <a:r>
              <a:rPr lang="en-US" altLang="en-US" smtClean="0">
                <a:solidFill>
                  <a:schemeClr val="accent1"/>
                </a:solidFill>
                <a:latin typeface="Arial" pitchFamily="34" charset="0"/>
                <a:ea typeface="ＭＳ Ｐゴシック" pitchFamily="34" charset="-128"/>
              </a:rPr>
              <a:t> </a:t>
            </a:r>
            <a:r>
              <a:rPr lang="en-US" altLang="en-US" b="1" u="sng" smtClean="0">
                <a:solidFill>
                  <a:schemeClr val="accent1"/>
                </a:solidFill>
                <a:latin typeface="Arial" pitchFamily="34" charset="0"/>
                <a:ea typeface="ＭＳ Ｐゴシック" pitchFamily="34" charset="-128"/>
              </a:rPr>
              <a:t>Mecca</a:t>
            </a:r>
            <a:r>
              <a:rPr lang="en-US" altLang="en-US" smtClean="0">
                <a:solidFill>
                  <a:schemeClr val="accent1"/>
                </a:solidFill>
                <a:latin typeface="Arial" pitchFamily="34" charset="0"/>
                <a:ea typeface="ＭＳ Ｐゴシック" pitchFamily="34" charset="-128"/>
              </a:rPr>
              <a:t> was a little off the main road.</a:t>
            </a:r>
            <a:endParaRPr lang="en-US" altLang="zh-CN" smtClean="0">
              <a:solidFill>
                <a:schemeClr val="accent1"/>
              </a:solidFill>
              <a:latin typeface="Arial" pitchFamily="34" charset="0"/>
              <a:ea typeface="SimSun" pitchFamily="2" charset="-122"/>
            </a:endParaRPr>
          </a:p>
          <a:p>
            <a:pPr lvl="1" eaLnBrk="1" hangingPunct="1"/>
            <a:endParaRPr lang="en-US" altLang="zh-CN" smtClean="0">
              <a:solidFill>
                <a:schemeClr val="accent1"/>
              </a:solidFill>
              <a:latin typeface="Arial" pitchFamily="34" charset="0"/>
              <a:ea typeface="SimSun" pitchFamily="2" charset="-122"/>
            </a:endParaRP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EACBBC1-14BD-4867-BE70-1EA52D199EF5}" type="slidenum">
              <a:rPr lang="en-US" altLang="en-US" sz="1200">
                <a:solidFill>
                  <a:srgbClr val="000000"/>
                </a:solidFill>
              </a:rPr>
              <a:pPr eaLnBrk="1" hangingPunct="1"/>
              <a:t>38</a:t>
            </a:fld>
            <a:endParaRPr lang="en-US" altLang="en-US" sz="1200">
              <a:solidFill>
                <a:srgbClr val="000000"/>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solidFill>
                  <a:schemeClr val="accent1"/>
                </a:solidFill>
                <a:latin typeface="Arial" pitchFamily="34" charset="0"/>
                <a:ea typeface="SimSun" pitchFamily="2" charset="-122"/>
              </a:rPr>
              <a:t>As a result of trade, civilization developed to a relatively high level in southern Arabia by about 1000 B.C.</a:t>
            </a:r>
          </a:p>
          <a:p>
            <a:pPr eaLnBrk="1" hangingPunct="1"/>
            <a:r>
              <a:rPr lang="en-US" altLang="zh-CN" smtClean="0">
                <a:solidFill>
                  <a:schemeClr val="accent1"/>
                </a:solidFill>
                <a:latin typeface="Arial" pitchFamily="34" charset="0"/>
                <a:ea typeface="SimSun" pitchFamily="2" charset="-122"/>
              </a:rPr>
              <a:t>The prosperity of Yemen encouraged the Romans to refer to it as Arabia Felix (literally, "happy Arabia").</a:t>
            </a:r>
            <a:endParaRPr lang="en-US" altLang="en-US" smtClean="0">
              <a:solidFill>
                <a:schemeClr val="accent1"/>
              </a:solidFill>
              <a:latin typeface="Arial"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97A62A-8BB3-4904-8A9F-9F1AFA7275B6}" type="slidenum">
              <a:rPr lang="en-US" altLang="en-US" sz="1200">
                <a:solidFill>
                  <a:srgbClr val="000000"/>
                </a:solidFill>
              </a:rPr>
              <a:pPr eaLnBrk="1" hangingPunct="1"/>
              <a:t>39</a:t>
            </a:fld>
            <a:endParaRPr lang="en-US" altLang="en-US" sz="1200">
              <a:solidFill>
                <a:srgbClr val="000000"/>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eaLnBrk="1" hangingPunct="1"/>
            <a:r>
              <a:rPr lang="en-US" altLang="zh-CN" smtClean="0">
                <a:solidFill>
                  <a:schemeClr val="accent1"/>
                </a:solidFill>
                <a:latin typeface="Arial" pitchFamily="34" charset="0"/>
                <a:ea typeface="SimSun" pitchFamily="2" charset="-122"/>
              </a:rPr>
              <a:t>The increased trans-Arabian trade produced two important results:</a:t>
            </a:r>
          </a:p>
          <a:p>
            <a:pPr marL="685800" lvl="1" indent="-228600" eaLnBrk="1" hangingPunct="1"/>
            <a:r>
              <a:rPr lang="en-US" altLang="zh-CN" smtClean="0">
                <a:solidFill>
                  <a:schemeClr val="accent1"/>
                </a:solidFill>
                <a:latin typeface="Arial" pitchFamily="34" charset="0"/>
                <a:ea typeface="SimSun" pitchFamily="2" charset="-122"/>
              </a:rPr>
              <a:t>The rise of cities that could service the trains of camels moving across the desert. The most prosperous of these- -</a:t>
            </a:r>
            <a:r>
              <a:rPr lang="en-US" altLang="zh-CN" smtClean="0">
                <a:solidFill>
                  <a:srgbClr val="FF5050"/>
                </a:solidFill>
                <a:latin typeface="Arial" pitchFamily="34" charset="0"/>
                <a:ea typeface="SimSun" pitchFamily="2" charset="-122"/>
              </a:rPr>
              <a:t>Petra in Jordan and Palmyra in Syria</a:t>
            </a:r>
            <a:r>
              <a:rPr lang="en-US" altLang="zh-CN" smtClean="0">
                <a:solidFill>
                  <a:schemeClr val="accent1"/>
                </a:solidFill>
                <a:latin typeface="Arial" pitchFamily="34" charset="0"/>
                <a:ea typeface="SimSun" pitchFamily="2" charset="-122"/>
              </a:rPr>
              <a:t>.</a:t>
            </a:r>
          </a:p>
          <a:p>
            <a:pPr marL="685800" lvl="1" indent="-228600" eaLnBrk="1" hangingPunct="1"/>
            <a:r>
              <a:rPr lang="en-US" altLang="zh-CN" u="sng" smtClean="0">
                <a:solidFill>
                  <a:srgbClr val="FF5050"/>
                </a:solidFill>
                <a:latin typeface="Arial" pitchFamily="34" charset="0"/>
                <a:ea typeface="SimSun" pitchFamily="2" charset="-122"/>
              </a:rPr>
              <a:t>Small caravan cities</a:t>
            </a:r>
            <a:r>
              <a:rPr lang="en-US" altLang="zh-CN" smtClean="0">
                <a:solidFill>
                  <a:schemeClr val="accent1"/>
                </a:solidFill>
                <a:latin typeface="Arial" pitchFamily="34" charset="0"/>
                <a:ea typeface="SimSun" pitchFamily="2" charset="-122"/>
              </a:rPr>
              <a:t> developed within the Arabian Peninsula as well. The most important of these was </a:t>
            </a:r>
            <a:r>
              <a:rPr lang="en-US" altLang="zh-CN" smtClean="0">
                <a:solidFill>
                  <a:srgbClr val="FF5050"/>
                </a:solidFill>
                <a:latin typeface="Arial" pitchFamily="34" charset="0"/>
                <a:ea typeface="SimSun" pitchFamily="2" charset="-122"/>
              </a:rPr>
              <a:t>Mecca</a:t>
            </a:r>
            <a:r>
              <a:rPr lang="en-US" altLang="zh-CN" smtClean="0">
                <a:solidFill>
                  <a:schemeClr val="accent1"/>
                </a:solidFill>
                <a:latin typeface="Arial" pitchFamily="34" charset="0"/>
                <a:ea typeface="SimSun" pitchFamily="2" charset="-122"/>
              </a:rPr>
              <a:t>, which also owed its prosperity to certain shrines in the area visited by Arabs from all over the peninsula.</a:t>
            </a:r>
            <a:endParaRPr lang="en-US" altLang="en-US" smtClean="0">
              <a:solidFill>
                <a:schemeClr val="accent1"/>
              </a:solidFill>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7BBED2-5B33-4C1A-8165-AAD29732B6BC}" type="slidenum">
              <a:rPr lang="en-US" altLang="en-US" sz="1200"/>
              <a:pPr eaLnBrk="1" hangingPunct="1"/>
              <a:t>4</a:t>
            </a:fld>
            <a:endParaRPr lang="en-US" alt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7E9CF2B-885E-4186-B931-5D8E3FDBC715}" type="slidenum">
              <a:rPr lang="en-US" altLang="en-US" sz="1200">
                <a:solidFill>
                  <a:srgbClr val="000000"/>
                </a:solidFill>
              </a:rPr>
              <a:pPr eaLnBrk="1" hangingPunct="1"/>
              <a:t>40</a:t>
            </a:fld>
            <a:endParaRPr lang="en-US" altLang="en-US" sz="1200">
              <a:solidFill>
                <a:srgbClr val="000000"/>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zh-CN" smtClean="0">
                <a:solidFill>
                  <a:schemeClr val="accent1"/>
                </a:solidFill>
                <a:latin typeface="Arial" pitchFamily="34" charset="0"/>
                <a:ea typeface="SimSun" pitchFamily="2" charset="-122"/>
              </a:rPr>
              <a:t>2. The Arabs increased involvement in trade was the contact it gave them with the outside world. </a:t>
            </a:r>
          </a:p>
          <a:p>
            <a:pPr lvl="1" eaLnBrk="1" hangingPunct="1"/>
            <a:r>
              <a:rPr lang="en-US" altLang="zh-CN" smtClean="0">
                <a:solidFill>
                  <a:schemeClr val="accent1"/>
                </a:solidFill>
                <a:latin typeface="Arial" pitchFamily="34" charset="0"/>
                <a:ea typeface="SimSun" pitchFamily="2" charset="-122"/>
              </a:rPr>
              <a:t>In the Near East, the Persians and the Romans were the great powers in centuries before the advent of Islam, and the Arab tribes that bordered these territories were drawn into their political affairs. </a:t>
            </a:r>
          </a:p>
          <a:p>
            <a:pPr lvl="1" eaLnBrk="1" hangingPunct="1"/>
            <a:r>
              <a:rPr lang="en-US" altLang="zh-CN" smtClean="0">
                <a:solidFill>
                  <a:srgbClr val="FF5050"/>
                </a:solidFill>
                <a:latin typeface="Arial" pitchFamily="34" charset="0"/>
                <a:ea typeface="SimSun" pitchFamily="2" charset="-122"/>
              </a:rPr>
              <a:t>After 400 A.D.,</a:t>
            </a:r>
            <a:r>
              <a:rPr lang="en-US" altLang="zh-CN" smtClean="0">
                <a:solidFill>
                  <a:schemeClr val="accent1"/>
                </a:solidFill>
                <a:latin typeface="Arial" pitchFamily="34" charset="0"/>
                <a:ea typeface="SimSun" pitchFamily="2" charset="-122"/>
              </a:rPr>
              <a:t> </a:t>
            </a:r>
            <a:r>
              <a:rPr lang="en-US" altLang="zh-CN" smtClean="0">
                <a:solidFill>
                  <a:srgbClr val="FF5050"/>
                </a:solidFill>
                <a:latin typeface="Arial" pitchFamily="34" charset="0"/>
                <a:ea typeface="SimSun" pitchFamily="2" charset="-122"/>
              </a:rPr>
              <a:t>both empires paid Arab tribes not only to protect their southern borders but also to harass the borders of their adversary.</a:t>
            </a:r>
            <a:endParaRPr lang="en-US" altLang="en-US" smtClean="0">
              <a:solidFill>
                <a:srgbClr val="FF5050"/>
              </a:solidFill>
              <a:latin typeface="Arial"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DBE04EF-4B29-4073-800E-834DD1AF42AC}" type="slidenum">
              <a:rPr lang="en-US" altLang="en-US" sz="1200"/>
              <a:pPr eaLnBrk="1" hangingPunct="1"/>
              <a:t>41</a:t>
            </a:fld>
            <a:endParaRPr lang="en-US" alt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Now we will take a quick run through of the of Arabia under the empires of Assyria, Babylon, Persia, the Greek and finally the Romans.</a:t>
            </a:r>
          </a:p>
          <a:p>
            <a:pPr eaLnBrk="1" hangingPunct="1"/>
            <a:r>
              <a:rPr lang="en-US" altLang="zh-CN" smtClean="0">
                <a:latin typeface="Arial" pitchFamily="34" charset="0"/>
                <a:ea typeface="SimSun" pitchFamily="2" charset="-122"/>
              </a:rPr>
              <a:t>In the Assyrian reign, we do not hear very much about the arabs in the northern Arabian peninsula.</a:t>
            </a:r>
            <a:endParaRPr lang="en-US" altLang="en-US" smtClean="0">
              <a:latin typeface="Arial"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6EBE05E-5F82-4AE0-A777-EE6E18B633E4}" type="slidenum">
              <a:rPr lang="en-US" altLang="en-US" sz="1200">
                <a:solidFill>
                  <a:srgbClr val="000000"/>
                </a:solidFill>
              </a:rPr>
              <a:pPr eaLnBrk="1" hangingPunct="1"/>
              <a:t>42</a:t>
            </a:fld>
            <a:endParaRPr lang="en-US" altLang="en-US" sz="1200">
              <a:solidFill>
                <a:srgbClr val="000000"/>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However, we hear of the </a:t>
            </a:r>
            <a:r>
              <a:rPr lang="en-US" altLang="en-US" b="1" smtClean="0">
                <a:solidFill>
                  <a:schemeClr val="accent1"/>
                </a:solidFill>
                <a:latin typeface="Arial" pitchFamily="34" charset="0"/>
                <a:ea typeface="ＭＳ Ｐゴシック" pitchFamily="34" charset="-128"/>
              </a:rPr>
              <a:t>Assyrian King Shalaman</a:t>
            </a:r>
            <a:r>
              <a:rPr lang="en-US" altLang="zh-CN" b="1" smtClean="0">
                <a:solidFill>
                  <a:schemeClr val="accent1"/>
                </a:solidFill>
                <a:latin typeface="Arial" pitchFamily="34" charset="0"/>
                <a:ea typeface="SimSun" pitchFamily="2" charset="-122"/>
              </a:rPr>
              <a:t>e</a:t>
            </a:r>
            <a:r>
              <a:rPr lang="en-US" altLang="en-US" b="1" smtClean="0">
                <a:solidFill>
                  <a:schemeClr val="accent1"/>
                </a:solidFill>
                <a:latin typeface="Arial" pitchFamily="34" charset="0"/>
                <a:ea typeface="ＭＳ Ｐゴシック" pitchFamily="34" charset="-128"/>
              </a:rPr>
              <a:t>ser</a:t>
            </a:r>
            <a:r>
              <a:rPr lang="en-US" altLang="zh-CN" b="1" smtClean="0">
                <a:solidFill>
                  <a:schemeClr val="accent1"/>
                </a:solidFill>
                <a:latin typeface="Arial" pitchFamily="34" charset="0"/>
                <a:ea typeface="SimSun" pitchFamily="2" charset="-122"/>
              </a:rPr>
              <a:t> III’s </a:t>
            </a:r>
            <a:r>
              <a:rPr lang="en-US" altLang="en-US" b="1" smtClean="0">
                <a:solidFill>
                  <a:schemeClr val="accent1"/>
                </a:solidFill>
                <a:latin typeface="Arial" pitchFamily="34" charset="0"/>
                <a:ea typeface="ＭＳ Ｐゴシック" pitchFamily="34" charset="-128"/>
              </a:rPr>
              <a:t>account of a battle </a:t>
            </a:r>
            <a:r>
              <a:rPr lang="en-US" altLang="zh-CN" b="1" smtClean="0">
                <a:solidFill>
                  <a:schemeClr val="accent1"/>
                </a:solidFill>
                <a:latin typeface="Arial" pitchFamily="34" charset="0"/>
                <a:ea typeface="SimSun" pitchFamily="2" charset="-122"/>
              </a:rPr>
              <a:t>at Qarqar </a:t>
            </a:r>
            <a:r>
              <a:rPr lang="en-US" altLang="en-US" b="1" smtClean="0">
                <a:solidFill>
                  <a:schemeClr val="accent1"/>
                </a:solidFill>
                <a:latin typeface="Arial" pitchFamily="34" charset="0"/>
                <a:ea typeface="ＭＳ Ｐゴシック" pitchFamily="34" charset="-128"/>
              </a:rPr>
              <a:t>in 853BC</a:t>
            </a:r>
            <a:r>
              <a:rPr lang="en-US" altLang="zh-CN" b="1" smtClean="0">
                <a:solidFill>
                  <a:schemeClr val="accent1"/>
                </a:solidFill>
                <a:latin typeface="Arial" pitchFamily="34" charset="0"/>
                <a:ea typeface="SimSun" pitchFamily="2" charset="-122"/>
              </a:rPr>
              <a:t> </a:t>
            </a:r>
            <a:r>
              <a:rPr lang="en-US" altLang="zh-CN" smtClean="0">
                <a:solidFill>
                  <a:schemeClr val="accent1"/>
                </a:solidFill>
                <a:latin typeface="Arial" pitchFamily="34" charset="0"/>
                <a:ea typeface="SimSun" pitchFamily="2" charset="-122"/>
              </a:rPr>
              <a:t>where he</a:t>
            </a:r>
            <a:r>
              <a:rPr lang="en-US" altLang="zh-CN" b="1" smtClean="0">
                <a:solidFill>
                  <a:schemeClr val="accent1"/>
                </a:solidFill>
                <a:latin typeface="Arial" pitchFamily="34" charset="0"/>
                <a:ea typeface="SimSun" pitchFamily="2" charset="-122"/>
              </a:rPr>
              <a:t> </a:t>
            </a:r>
            <a:r>
              <a:rPr lang="en-US" altLang="zh-CN" smtClean="0">
                <a:solidFill>
                  <a:schemeClr val="bg1"/>
                </a:solidFill>
                <a:latin typeface="Arial" pitchFamily="34" charset="0"/>
                <a:ea typeface="SimSun" pitchFamily="2" charset="-122"/>
              </a:rPr>
              <a:t>mentions King Gindibu (Arabic Jundub), the Arabian and his 1000 camels.</a:t>
            </a:r>
          </a:p>
          <a:p>
            <a:pPr eaLnBrk="1" hangingPunct="1"/>
            <a:r>
              <a:rPr lang="en-US" altLang="en-US" b="1" smtClean="0">
                <a:solidFill>
                  <a:schemeClr val="accent1"/>
                </a:solidFill>
                <a:latin typeface="Arial" pitchFamily="34" charset="0"/>
                <a:ea typeface="ＭＳ Ｐゴシック" pitchFamily="34" charset="-128"/>
              </a:rPr>
              <a:t>Tiglath-P</a:t>
            </a:r>
            <a:r>
              <a:rPr lang="en-US" altLang="zh-CN" b="1" smtClean="0">
                <a:solidFill>
                  <a:schemeClr val="accent1"/>
                </a:solidFill>
                <a:latin typeface="Arial" pitchFamily="34" charset="0"/>
                <a:ea typeface="SimSun" pitchFamily="2" charset="-122"/>
              </a:rPr>
              <a:t>i</a:t>
            </a:r>
            <a:r>
              <a:rPr lang="en-US" altLang="en-US" b="1" smtClean="0">
                <a:solidFill>
                  <a:schemeClr val="accent1"/>
                </a:solidFill>
                <a:latin typeface="Arial" pitchFamily="34" charset="0"/>
                <a:ea typeface="ＭＳ Ｐゴシック" pitchFamily="34" charset="-128"/>
              </a:rPr>
              <a:t>leser </a:t>
            </a:r>
            <a:r>
              <a:rPr lang="en-US" altLang="zh-CN" b="1" smtClean="0">
                <a:solidFill>
                  <a:schemeClr val="accent1"/>
                </a:solidFill>
                <a:latin typeface="Arial" pitchFamily="34" charset="0"/>
                <a:ea typeface="SimSun" pitchFamily="2" charset="-122"/>
              </a:rPr>
              <a:t>III </a:t>
            </a:r>
            <a:r>
              <a:rPr lang="en-US" altLang="en-US" b="1" smtClean="0">
                <a:solidFill>
                  <a:schemeClr val="accent1"/>
                </a:solidFill>
                <a:latin typeface="Arial" pitchFamily="34" charset="0"/>
                <a:ea typeface="ＭＳ Ｐゴシック" pitchFamily="34" charset="-128"/>
              </a:rPr>
              <a:t>(745-727BC)</a:t>
            </a:r>
            <a:r>
              <a:rPr lang="en-US" altLang="zh-CN" b="1" smtClean="0">
                <a:solidFill>
                  <a:schemeClr val="bg1"/>
                </a:solidFill>
                <a:latin typeface="Arial" pitchFamily="34" charset="0"/>
                <a:ea typeface="SimSun" pitchFamily="2" charset="-122"/>
              </a:rPr>
              <a:t> mentions a kingdom named Aribi.</a:t>
            </a:r>
          </a:p>
          <a:p>
            <a:pPr eaLnBrk="1" hangingPunct="1"/>
            <a:endParaRPr lang="en-US" altLang="en-US" smtClean="0">
              <a:solidFill>
                <a:schemeClr val="bg1"/>
              </a:solidFill>
              <a:latin typeface="Arial" pitchFamily="34" charset="0"/>
              <a:ea typeface="ＭＳ Ｐゴシック" pitchFamily="34" charset="-128"/>
            </a:endParaRPr>
          </a:p>
          <a:p>
            <a:pPr eaLnBrk="1" hangingPunct="1">
              <a:spcBef>
                <a:spcPct val="0"/>
              </a:spcBef>
            </a:pPr>
            <a:endParaRPr lang="en-US" altLang="en-US" smtClean="0">
              <a:latin typeface="Arial"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7D35BFF-3E96-400D-BEA9-EEC363074DDE}" type="slidenum">
              <a:rPr lang="en-US" altLang="en-US" sz="1200"/>
              <a:pPr eaLnBrk="1" hangingPunct="1"/>
              <a:t>43</a:t>
            </a:fld>
            <a:endParaRPr lang="en-US" alt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smtClean="0">
                <a:solidFill>
                  <a:schemeClr val="accent1"/>
                </a:solidFill>
                <a:latin typeface="Arial" pitchFamily="34" charset="0"/>
                <a:ea typeface="SimSun" pitchFamily="2" charset="-122"/>
              </a:rPr>
              <a:t>King Sargon II (721-705 BC)</a:t>
            </a:r>
            <a:r>
              <a:rPr lang="en-US" altLang="zh-CN" smtClean="0">
                <a:latin typeface="Arial" pitchFamily="34" charset="0"/>
                <a:ea typeface="SimSun" pitchFamily="2" charset="-122"/>
              </a:rPr>
              <a:t> </a:t>
            </a:r>
            <a:r>
              <a:rPr lang="en-US" altLang="zh-CN" smtClean="0">
                <a:solidFill>
                  <a:schemeClr val="bg1"/>
                </a:solidFill>
                <a:latin typeface="Arial" pitchFamily="34" charset="0"/>
                <a:ea typeface="SimSun" pitchFamily="2" charset="-122"/>
              </a:rPr>
              <a:t>claimed to have resettled some Arabic nomadic groups in Samaria as part of the Assyrian deportation.</a:t>
            </a:r>
            <a:endParaRPr lang="en-US" altLang="en-US" smtClean="0">
              <a:solidFill>
                <a:schemeClr val="bg1"/>
              </a:solidFill>
              <a:latin typeface="Arial" pitchFamily="34" charset="0"/>
              <a:ea typeface="ＭＳ Ｐゴシック" pitchFamily="34" charset="-128"/>
            </a:endParaRP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FB261E1-F136-4A27-A341-F571B215058E}" type="slidenum">
              <a:rPr lang="en-US" altLang="en-US" sz="1200"/>
              <a:pPr eaLnBrk="1" hangingPunct="1"/>
              <a:t>44</a:t>
            </a:fld>
            <a:endParaRPr lang="en-US" alt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Under the Babylonian reign, we hear of the Arabs being subdued by the Babylonian King Nabonidus.</a:t>
            </a:r>
            <a:endParaRPr lang="en-US" altLang="en-US" smtClean="0">
              <a:latin typeface="Arial" pitchFamily="3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00703B3-8E3F-4483-9158-D3051AB1AF8E}" type="slidenum">
              <a:rPr lang="en-US" altLang="en-US" sz="1200"/>
              <a:pPr eaLnBrk="1" hangingPunct="1"/>
              <a:t>45</a:t>
            </a:fld>
            <a:endParaRPr lang="en-US" alt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IN the Persian reign, the arabs were left on their own and were not subdued by Cambyses.</a:t>
            </a:r>
            <a:endParaRPr lang="en-US" altLang="en-US" smtClean="0">
              <a:latin typeface="Arial"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7812E6-BC91-4714-8725-53B0050BA8BC}" type="slidenum">
              <a:rPr lang="en-US" altLang="en-US" sz="1200"/>
              <a:pPr eaLnBrk="1" hangingPunct="1"/>
              <a:t>46</a:t>
            </a:fld>
            <a:endParaRPr lang="en-US" alt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In the Greek empire, we see the emergence of Petra as a city and probably at this time, the Nabateaens were beginning to make inroads into former Edomite cities.</a:t>
            </a:r>
            <a:endParaRPr lang="en-US" altLang="en-US" smtClean="0">
              <a:latin typeface="Arial" pitchFamily="34"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7EF6D90-02A1-4145-A05E-632EF5AE8DBC}" type="slidenum">
              <a:rPr lang="en-US" altLang="en-US" sz="1200"/>
              <a:pPr eaLnBrk="1" hangingPunct="1"/>
              <a:t>47</a:t>
            </a:fld>
            <a:endParaRPr lang="en-US" alt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By the time of the Roman empire, we see Arabia/Nabataea defined.</a:t>
            </a:r>
            <a:endParaRPr lang="en-US" altLang="en-US" smtClean="0">
              <a:latin typeface="Arial" pitchFamily="3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1E08C7-56E3-4514-95AE-8C3DCAFBA7ED}" type="slidenum">
              <a:rPr lang="en-US" altLang="en-US" sz="1200"/>
              <a:pPr eaLnBrk="1" hangingPunct="1"/>
              <a:t>48</a:t>
            </a:fld>
            <a:endParaRPr lang="en-US" altLang="en-US" sz="120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solidFill>
                  <a:schemeClr val="accent1"/>
                </a:solidFill>
                <a:latin typeface="Arial" pitchFamily="34" charset="0"/>
                <a:ea typeface="SimSun" pitchFamily="2" charset="-122"/>
              </a:rPr>
              <a:t>During the Roman period, historians such as Jospehus and Strabo freely intermix the use of Arabs with Nabataeans and vice versa.</a:t>
            </a:r>
          </a:p>
          <a:p>
            <a:pPr eaLnBrk="1" hangingPunct="1"/>
            <a:r>
              <a:rPr lang="en-US" altLang="zh-CN" smtClean="0">
                <a:solidFill>
                  <a:schemeClr val="accent1"/>
                </a:solidFill>
                <a:latin typeface="Arial" pitchFamily="34" charset="0"/>
                <a:ea typeface="SimSun" pitchFamily="2" charset="-122"/>
              </a:rPr>
              <a:t>Nabataean kings were known as kings of the ‘Arabs’ and their kingdom was Arabia.</a:t>
            </a:r>
          </a:p>
          <a:p>
            <a:pPr eaLnBrk="1" hangingPunct="1"/>
            <a:r>
              <a:rPr lang="en-US" altLang="zh-CN" smtClean="0">
                <a:solidFill>
                  <a:schemeClr val="accent1"/>
                </a:solidFill>
                <a:latin typeface="Arial" pitchFamily="34" charset="0"/>
                <a:ea typeface="SimSun" pitchFamily="2" charset="-122"/>
              </a:rPr>
              <a:t>The Nabataean Kingdom became known as the Province of Arabia once it was absorbed into the Roman Empire.</a:t>
            </a:r>
            <a:endParaRPr lang="en-US" altLang="en-US" smtClean="0">
              <a:solidFill>
                <a:schemeClr val="accent1"/>
              </a:solidFill>
              <a:latin typeface="Arial" pitchFamily="34" charset="0"/>
              <a:ea typeface="ＭＳ Ｐゴシック" pitchFamily="34" charset="-128"/>
            </a:endParaRP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D887853-7A1C-4BED-AFC6-999B5B1B2FF3}" type="slidenum">
              <a:rPr lang="en-US" altLang="en-US" sz="1200">
                <a:solidFill>
                  <a:srgbClr val="000000"/>
                </a:solidFill>
              </a:rPr>
              <a:pPr eaLnBrk="1" hangingPunct="1"/>
              <a:t>49</a:t>
            </a:fld>
            <a:endParaRPr lang="en-US" altLang="en-US" sz="1200">
              <a:solidFill>
                <a:srgbClr val="000000"/>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381768D-FFA9-4857-BD29-9F5AC1FB2A92}" type="slidenum">
              <a:rPr lang="en-US" altLang="en-US" sz="1200">
                <a:solidFill>
                  <a:srgbClr val="000000"/>
                </a:solidFill>
              </a:rPr>
              <a:pPr eaLnBrk="1" hangingPunct="1"/>
              <a:t>5</a:t>
            </a:fld>
            <a:endParaRPr lang="en-US" altLang="en-US" sz="1200">
              <a:solidFill>
                <a:srgbClr val="000000"/>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B203296-A3E9-47E8-95AD-03FD4CE01F03}" type="slidenum">
              <a:rPr lang="en-US" altLang="en-US" sz="1200">
                <a:solidFill>
                  <a:srgbClr val="000000"/>
                </a:solidFill>
              </a:rPr>
              <a:pPr eaLnBrk="1" hangingPunct="1"/>
              <a:t>50</a:t>
            </a:fld>
            <a:endParaRPr lang="en-US" altLang="en-US" sz="1200">
              <a:solidFill>
                <a:srgbClr val="000000"/>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8B5618D-8646-46D7-922F-A5AB1C58CCEA}" type="slidenum">
              <a:rPr lang="en-US" altLang="en-US" sz="1200">
                <a:solidFill>
                  <a:srgbClr val="000000"/>
                </a:solidFill>
              </a:rPr>
              <a:pPr eaLnBrk="1" hangingPunct="1"/>
              <a:t>51</a:t>
            </a:fld>
            <a:endParaRPr lang="en-US" altLang="en-US" sz="1200">
              <a:solidFill>
                <a:srgbClr val="000000"/>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zh-CN" b="1" smtClean="0">
                <a:solidFill>
                  <a:srgbClr val="FFFF00"/>
                </a:solidFill>
                <a:latin typeface="Arial" pitchFamily="34" charset="0"/>
                <a:ea typeface="ＭＳ Ｐゴシック" pitchFamily="34" charset="-128"/>
              </a:rPr>
              <a:t>Polytheism</a:t>
            </a:r>
            <a:r>
              <a:rPr lang="en-US" altLang="zh-CN" b="1" smtClean="0">
                <a:solidFill>
                  <a:schemeClr val="bg1"/>
                </a:solidFill>
                <a:latin typeface="Arial" pitchFamily="34" charset="0"/>
                <a:ea typeface="ＭＳ Ｐゴシック" pitchFamily="34" charset="-128"/>
              </a:rPr>
              <a:t> was introduced at </a:t>
            </a:r>
            <a:r>
              <a:rPr lang="en-US" altLang="zh-CN" b="1" smtClean="0">
                <a:solidFill>
                  <a:srgbClr val="FFFF00"/>
                </a:solidFill>
                <a:latin typeface="Arial" pitchFamily="34" charset="0"/>
                <a:ea typeface="ＭＳ Ｐゴシック" pitchFamily="34" charset="-128"/>
              </a:rPr>
              <a:t>M</a:t>
            </a:r>
            <a:r>
              <a:rPr lang="en-US" altLang="zh-CN" b="1" smtClean="0">
                <a:solidFill>
                  <a:srgbClr val="FFFF00"/>
                </a:solidFill>
                <a:latin typeface="Arial" pitchFamily="34" charset="0"/>
                <a:ea typeface="SimSun" pitchFamily="2" charset="-122"/>
              </a:rPr>
              <a:t>akk</a:t>
            </a:r>
            <a:r>
              <a:rPr lang="en-US" altLang="zh-CN" b="1" smtClean="0">
                <a:solidFill>
                  <a:srgbClr val="FFFF00"/>
                </a:solidFill>
                <a:latin typeface="Arial" pitchFamily="34" charset="0"/>
                <a:ea typeface="ＭＳ Ｐゴシック" pitchFamily="34" charset="-128"/>
              </a:rPr>
              <a:t>a</a:t>
            </a:r>
            <a:r>
              <a:rPr lang="en-US" altLang="zh-CN" b="1" smtClean="0">
                <a:solidFill>
                  <a:schemeClr val="bg1"/>
                </a:solidFill>
                <a:latin typeface="Arial" pitchFamily="34" charset="0"/>
                <a:ea typeface="ＭＳ Ｐゴシック" pitchFamily="34" charset="-128"/>
              </a:rPr>
              <a:t> after its occupation by Banu Khuza</a:t>
            </a:r>
            <a:r>
              <a:rPr lang="ja-JP" altLang="en-US" b="1" smtClean="0">
                <a:solidFill>
                  <a:schemeClr val="bg1"/>
                </a:solidFill>
                <a:latin typeface="Arial" pitchFamily="34" charset="0"/>
                <a:ea typeface="ＭＳ Ｐゴシック" pitchFamily="34" charset="-128"/>
              </a:rPr>
              <a:t>’</a:t>
            </a:r>
            <a:r>
              <a:rPr lang="en-US" altLang="ja-JP" b="1" smtClean="0">
                <a:solidFill>
                  <a:schemeClr val="bg1"/>
                </a:solidFill>
                <a:latin typeface="Arial" pitchFamily="34" charset="0"/>
                <a:ea typeface="ＭＳ Ｐゴシック" pitchFamily="34" charset="-128"/>
              </a:rPr>
              <a:t>ah (esp. their leader </a:t>
            </a:r>
            <a:r>
              <a:rPr lang="ja-JP" altLang="en-US" b="1" smtClean="0">
                <a:solidFill>
                  <a:schemeClr val="bg1"/>
                </a:solidFill>
                <a:latin typeface="Arial" pitchFamily="34" charset="0"/>
                <a:ea typeface="ＭＳ Ｐゴシック" pitchFamily="34" charset="-128"/>
              </a:rPr>
              <a:t>‘</a:t>
            </a:r>
            <a:r>
              <a:rPr lang="en-US" altLang="ja-JP" b="1" smtClean="0">
                <a:solidFill>
                  <a:schemeClr val="bg1"/>
                </a:solidFill>
                <a:latin typeface="Arial" pitchFamily="34" charset="0"/>
                <a:ea typeface="ＭＳ Ｐゴシック" pitchFamily="34" charset="-128"/>
              </a:rPr>
              <a:t>Amr ibn Luhayy</a:t>
            </a:r>
            <a:r>
              <a:rPr lang="ja-JP" altLang="en-US" b="1" smtClean="0">
                <a:solidFill>
                  <a:schemeClr val="bg1"/>
                </a:solidFill>
                <a:latin typeface="Arial" pitchFamily="34" charset="0"/>
                <a:ea typeface="ＭＳ Ｐゴシック" pitchFamily="34" charset="-128"/>
              </a:rPr>
              <a:t>’</a:t>
            </a:r>
            <a:r>
              <a:rPr lang="en-US" altLang="ja-JP" b="1" smtClean="0">
                <a:solidFill>
                  <a:schemeClr val="bg1"/>
                </a:solidFill>
                <a:latin typeface="Arial" pitchFamily="34" charset="0"/>
                <a:ea typeface="ＭＳ Ｐゴシック" pitchFamily="34" charset="-128"/>
              </a:rPr>
              <a:t>). Amr followed the Syrians by introducing the worship of the idol Hubal.</a:t>
            </a:r>
            <a:r>
              <a:rPr lang="en-US" altLang="zh-CN" b="1" smtClean="0">
                <a:solidFill>
                  <a:schemeClr val="bg1"/>
                </a:solidFill>
                <a:latin typeface="Arial" pitchFamily="34" charset="0"/>
                <a:ea typeface="ＭＳ Ｐゴシック" pitchFamily="34" charset="-128"/>
              </a:rPr>
              <a:t> Amr later introduced the worship of the </a:t>
            </a:r>
            <a:r>
              <a:rPr lang="en-US" altLang="zh-CN" b="1" smtClean="0">
                <a:solidFill>
                  <a:srgbClr val="FFFF00"/>
                </a:solidFill>
                <a:latin typeface="Arial" pitchFamily="34" charset="0"/>
                <a:ea typeface="ＭＳ Ｐゴシック" pitchFamily="34" charset="-128"/>
              </a:rPr>
              <a:t>images of Wadd, Suwa</a:t>
            </a:r>
            <a:r>
              <a:rPr lang="ja-JP" altLang="en-US" b="1" smtClean="0">
                <a:solidFill>
                  <a:srgbClr val="FFFF00"/>
                </a:solidFill>
                <a:latin typeface="Arial" pitchFamily="34" charset="0"/>
                <a:ea typeface="ＭＳ Ｐゴシック" pitchFamily="34" charset="-128"/>
              </a:rPr>
              <a:t>’</a:t>
            </a:r>
            <a:r>
              <a:rPr lang="en-US" altLang="ja-JP" b="1" smtClean="0">
                <a:solidFill>
                  <a:srgbClr val="FFFF00"/>
                </a:solidFill>
                <a:latin typeface="Arial" pitchFamily="34" charset="0"/>
                <a:ea typeface="ＭＳ Ｐゴシック" pitchFamily="34" charset="-128"/>
              </a:rPr>
              <a:t>, Yaghuth, Ya</a:t>
            </a:r>
            <a:r>
              <a:rPr lang="ja-JP" altLang="en-US" b="1" smtClean="0">
                <a:solidFill>
                  <a:srgbClr val="FFFF00"/>
                </a:solidFill>
                <a:latin typeface="Arial" pitchFamily="34" charset="0"/>
                <a:ea typeface="ＭＳ Ｐゴシック" pitchFamily="34" charset="-128"/>
              </a:rPr>
              <a:t>’</a:t>
            </a:r>
            <a:r>
              <a:rPr lang="en-US" altLang="ja-JP" b="1" smtClean="0">
                <a:solidFill>
                  <a:srgbClr val="FFFF00"/>
                </a:solidFill>
                <a:latin typeface="Arial" pitchFamily="34" charset="0"/>
                <a:ea typeface="ＭＳ Ｐゴシック" pitchFamily="34" charset="-128"/>
              </a:rPr>
              <a:t>uq and Nasr, the gods of Prophet Nuh</a:t>
            </a:r>
            <a:r>
              <a:rPr lang="ja-JP" altLang="en-US" b="1" smtClean="0">
                <a:solidFill>
                  <a:srgbClr val="FFFF00"/>
                </a:solidFill>
                <a:latin typeface="Arial" pitchFamily="34" charset="0"/>
                <a:ea typeface="ＭＳ Ｐゴシック" pitchFamily="34" charset="-128"/>
              </a:rPr>
              <a:t>’</a:t>
            </a:r>
            <a:r>
              <a:rPr lang="en-US" altLang="ja-JP" b="1" smtClean="0">
                <a:solidFill>
                  <a:srgbClr val="FFFF00"/>
                </a:solidFill>
                <a:latin typeface="Arial" pitchFamily="34" charset="0"/>
                <a:ea typeface="ＭＳ Ｐゴシック" pitchFamily="34" charset="-128"/>
              </a:rPr>
              <a:t>s people.</a:t>
            </a:r>
            <a:r>
              <a:rPr lang="en-US" altLang="ja-JP" b="1" smtClean="0">
                <a:solidFill>
                  <a:schemeClr val="bg1"/>
                </a:solidFill>
                <a:latin typeface="Arial" pitchFamily="34" charset="0"/>
                <a:ea typeface="ＭＳ Ｐゴシック" pitchFamily="34" charset="-128"/>
              </a:rPr>
              <a:t> These gods represented certain cults relating to </a:t>
            </a:r>
            <a:r>
              <a:rPr lang="en-US" altLang="ja-JP" b="1" smtClean="0">
                <a:solidFill>
                  <a:srgbClr val="FFFF00"/>
                </a:solidFill>
                <a:latin typeface="Arial" pitchFamily="34" charset="0"/>
                <a:ea typeface="ＭＳ Ｐゴシック" pitchFamily="34" charset="-128"/>
              </a:rPr>
              <a:t>astral worship</a:t>
            </a:r>
            <a:r>
              <a:rPr lang="en-US" altLang="ja-JP" b="1" smtClean="0">
                <a:solidFill>
                  <a:schemeClr val="bg1"/>
                </a:solidFill>
                <a:latin typeface="Arial" pitchFamily="34" charset="0"/>
                <a:ea typeface="ＭＳ Ｐゴシック" pitchFamily="34" charset="-128"/>
              </a:rPr>
              <a:t> or worship of the forces of nature or deification of some human qualities, prevalent in ancient Assyria and Babylonia.</a:t>
            </a:r>
            <a:endParaRPr lang="en-US" altLang="zh-CN" b="1" smtClean="0">
              <a:solidFill>
                <a:schemeClr val="bg1"/>
              </a:solidFill>
              <a:latin typeface="Arial" pitchFamily="34" charset="0"/>
              <a:ea typeface="ＭＳ Ｐゴシック" pitchFamily="34" charset="-128"/>
            </a:endParaRPr>
          </a:p>
          <a:p>
            <a:pPr defTabSz="457200" eaLnBrk="1" hangingPunct="1">
              <a:spcBef>
                <a:spcPct val="0"/>
              </a:spcBef>
            </a:pPr>
            <a:endParaRPr lang="en-US" altLang="ja-JP" b="1" smtClean="0">
              <a:solidFill>
                <a:schemeClr val="bg1"/>
              </a:solidFill>
              <a:latin typeface="Arial" pitchFamily="34" charset="0"/>
              <a:ea typeface="ＭＳ Ｐゴシック" pitchFamily="34" charset="-128"/>
            </a:endParaRPr>
          </a:p>
          <a:p>
            <a:pPr defTabSz="457200" eaLnBrk="1" hangingPunct="1">
              <a:spcBef>
                <a:spcPct val="0"/>
              </a:spcBef>
            </a:pPr>
            <a:endParaRPr lang="en-US" altLang="ja-JP" b="1" smtClean="0">
              <a:solidFill>
                <a:schemeClr val="bg1"/>
              </a:solidFill>
              <a:latin typeface="Arial" pitchFamily="34" charset="0"/>
              <a:ea typeface="ＭＳ Ｐゴシック" pitchFamily="34" charset="-128"/>
            </a:endParaRPr>
          </a:p>
          <a:p>
            <a:pPr defTabSz="457200"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5E2379-47FA-4836-9DCD-DD438A86E15B}" type="slidenum">
              <a:rPr lang="en-US" altLang="en-US" sz="1200">
                <a:solidFill>
                  <a:srgbClr val="000000"/>
                </a:solidFill>
              </a:rPr>
              <a:pPr eaLnBrk="1" hangingPunct="1"/>
              <a:t>52</a:t>
            </a:fld>
            <a:endParaRPr lang="en-US" altLang="en-US" sz="1200">
              <a:solidFill>
                <a:srgbClr val="000000"/>
              </a:solidFill>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D8648BC-7723-474D-8648-00E933EA57B9}" type="slidenum">
              <a:rPr lang="en-US" altLang="en-US" sz="1200">
                <a:solidFill>
                  <a:srgbClr val="000000"/>
                </a:solidFill>
              </a:rPr>
              <a:pPr eaLnBrk="1" hangingPunct="1"/>
              <a:t>53</a:t>
            </a:fld>
            <a:endParaRPr lang="en-US" altLang="en-US" sz="1200">
              <a:solidFill>
                <a:srgbClr val="000000"/>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E7E1FED-01E7-4F37-8376-9959E918E3D5}" type="slidenum">
              <a:rPr lang="en-US" altLang="en-US" sz="1200"/>
              <a:pPr eaLnBrk="1" hangingPunct="1"/>
              <a:t>54</a:t>
            </a:fld>
            <a:endParaRPr lang="en-US" altLang="en-US" sz="120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SimSun" pitchFamily="2" charset="-122"/>
              </a:rPr>
              <a:t>   </a:t>
            </a:r>
            <a:endParaRPr lang="en-US" altLang="en-US" smtClean="0">
              <a:latin typeface="Arial"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B063BB-7FDA-47E6-9D4F-B86FBFA0B789}" type="slidenum">
              <a:rPr lang="en-US" altLang="en-US" sz="1200">
                <a:solidFill>
                  <a:srgbClr val="000000"/>
                </a:solidFill>
              </a:rPr>
              <a:pPr eaLnBrk="1" hangingPunct="1"/>
              <a:t>55</a:t>
            </a:fld>
            <a:endParaRPr lang="en-US" altLang="en-US" sz="1200">
              <a:solidFill>
                <a:srgbClr val="000000"/>
              </a:solidFill>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zh-CN" b="1" smtClean="0">
                <a:solidFill>
                  <a:schemeClr val="tx2"/>
                </a:solidFill>
                <a:latin typeface="Arial" pitchFamily="34" charset="0"/>
                <a:ea typeface="SimSun" pitchFamily="2" charset="-122"/>
              </a:rPr>
              <a:t>Ibn-al-Haytham was a noted mathematician who introduced the idea that light rays emanate in straight lines in all directions from every point on a luminous surface.</a:t>
            </a:r>
          </a:p>
          <a:p>
            <a:pPr defTabSz="457200"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BE0A158-0A22-43E6-95EF-BCB245619871}" type="slidenum">
              <a:rPr lang="en-US" altLang="en-US" sz="1200"/>
              <a:pPr eaLnBrk="1" hangingPunct="1"/>
              <a:t>56</a:t>
            </a:fld>
            <a:endParaRPr lang="en-US" altLang="en-US" sz="120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8F6A9EA-26AD-456B-B645-23922B19941E}" type="slidenum">
              <a:rPr lang="en-US" altLang="en-US" sz="1200"/>
              <a:pPr eaLnBrk="1" hangingPunct="1"/>
              <a:t>57</a:t>
            </a:fld>
            <a:endParaRPr lang="en-US" altLang="en-US" sz="120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CD9DC0E-7CC7-45E3-BCD2-46786708D098}" type="slidenum">
              <a:rPr lang="en-US" altLang="en-US" sz="1200"/>
              <a:pPr eaLnBrk="1" hangingPunct="1"/>
              <a:t>58</a:t>
            </a:fld>
            <a:endParaRPr lang="en-US" altLang="en-US" sz="120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B1C2409-6126-451A-8A7F-A653857A460A}" type="slidenum">
              <a:rPr lang="en-US" altLang="en-US" sz="1200"/>
              <a:pPr eaLnBrk="1" hangingPunct="1"/>
              <a:t>59</a:t>
            </a:fld>
            <a:endParaRPr lang="en-US" altLang="en-US" sz="1200"/>
          </a:p>
        </p:txBody>
      </p:sp>
      <p:sp>
        <p:nvSpPr>
          <p:cNvPr id="203779" name="Rectangle 2"/>
          <p:cNvSpPr>
            <a:spLocks noGrp="1" noRot="1" noChangeAspect="1" noChangeArrowheads="1" noTextEdit="1"/>
          </p:cNvSpPr>
          <p:nvPr>
            <p:ph type="sldImg"/>
          </p:nvPr>
        </p:nvSpPr>
        <p:spPr>
          <a:xfrm>
            <a:off x="0" y="303213"/>
            <a:ext cx="1588" cy="1587"/>
          </a:xfrm>
          <a:solidFill>
            <a:srgbClr val="FFFFFF"/>
          </a:solidFill>
          <a:ln/>
        </p:spPr>
      </p:sp>
      <p:sp>
        <p:nvSpPr>
          <p:cNvPr id="20378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B98FEAF-16B3-423B-A157-5F91892AD72A}" type="slidenum">
              <a:rPr lang="en-US" altLang="en-US" sz="1200">
                <a:solidFill>
                  <a:srgbClr val="000000"/>
                </a:solidFill>
              </a:rPr>
              <a:pPr eaLnBrk="1" hangingPunct="1"/>
              <a:t>6</a:t>
            </a:fld>
            <a:endParaRPr lang="en-US" altLang="en-US" sz="1200">
              <a:solidFill>
                <a:srgbClr val="000000"/>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2C76EED-A64E-425F-8C2E-E0E42965CDFA}" type="slidenum">
              <a:rPr lang="en-US" altLang="en-US" sz="1200"/>
              <a:pPr eaLnBrk="1" hangingPunct="1"/>
              <a:t>60</a:t>
            </a:fld>
            <a:endParaRPr lang="en-US" altLang="en-US" sz="1200"/>
          </a:p>
        </p:txBody>
      </p:sp>
      <p:sp>
        <p:nvSpPr>
          <p:cNvPr id="205827"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0582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69FC92-44B7-4962-BFF1-F9ADEF527387}" type="slidenum">
              <a:rPr lang="en-US" altLang="en-US" sz="1200"/>
              <a:pPr eaLnBrk="1" hangingPunct="1"/>
              <a:t>61</a:t>
            </a:fld>
            <a:endParaRPr lang="en-US" altLang="en-US" sz="1200"/>
          </a:p>
        </p:txBody>
      </p:sp>
      <p:sp>
        <p:nvSpPr>
          <p:cNvPr id="207875" name="Rectangle 2"/>
          <p:cNvSpPr>
            <a:spLocks noGrp="1" noRot="1" noChangeAspect="1" noChangeArrowheads="1" noTextEdit="1"/>
          </p:cNvSpPr>
          <p:nvPr>
            <p:ph type="sldImg"/>
          </p:nvPr>
        </p:nvSpPr>
        <p:spPr>
          <a:xfrm>
            <a:off x="0" y="303213"/>
            <a:ext cx="1588" cy="1587"/>
          </a:xfrm>
          <a:solidFill>
            <a:srgbClr val="FFFFFF"/>
          </a:solidFill>
          <a:ln/>
        </p:spPr>
      </p:sp>
      <p:sp>
        <p:nvSpPr>
          <p:cNvPr id="20787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A46B092-E603-4F3F-A227-702680D73AE6}" type="slidenum">
              <a:rPr lang="en-US" altLang="en-US" sz="1200"/>
              <a:pPr eaLnBrk="1" hangingPunct="1"/>
              <a:t>62</a:t>
            </a:fld>
            <a:endParaRPr lang="en-US" altLang="en-US" sz="1200"/>
          </a:p>
        </p:txBody>
      </p:sp>
      <p:sp>
        <p:nvSpPr>
          <p:cNvPr id="209923" name="Rectangle 2"/>
          <p:cNvSpPr>
            <a:spLocks noGrp="1" noRot="1" noChangeAspect="1" noChangeArrowheads="1" noTextEdit="1"/>
          </p:cNvSpPr>
          <p:nvPr>
            <p:ph type="sldImg"/>
          </p:nvPr>
        </p:nvSpPr>
        <p:spPr>
          <a:xfrm>
            <a:off x="0" y="303213"/>
            <a:ext cx="1588" cy="1587"/>
          </a:xfrm>
          <a:solidFill>
            <a:srgbClr val="FFFFFF"/>
          </a:solidFill>
          <a:ln/>
        </p:spPr>
      </p:sp>
      <p:sp>
        <p:nvSpPr>
          <p:cNvPr id="20992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0D6934A-371B-40A0-85C6-213292B57372}" type="slidenum">
              <a:rPr lang="en-US" altLang="en-US" sz="1200"/>
              <a:pPr eaLnBrk="1" hangingPunct="1"/>
              <a:t>63</a:t>
            </a:fld>
            <a:endParaRPr lang="en-US" altLang="en-US" sz="1200"/>
          </a:p>
        </p:txBody>
      </p:sp>
      <p:sp>
        <p:nvSpPr>
          <p:cNvPr id="211971"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1197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3C37D4-C23E-4AFB-8E17-B2901F1D878A}" type="slidenum">
              <a:rPr lang="en-US" altLang="en-US" sz="1200"/>
              <a:pPr eaLnBrk="1" hangingPunct="1"/>
              <a:t>64</a:t>
            </a:fld>
            <a:endParaRPr lang="en-US" altLang="en-US" sz="1200"/>
          </a:p>
        </p:txBody>
      </p:sp>
      <p:sp>
        <p:nvSpPr>
          <p:cNvPr id="214019"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1402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460C51F-9887-4DDF-B8AB-E21271ADF737}" type="slidenum">
              <a:rPr lang="en-US" altLang="en-US" sz="1200"/>
              <a:pPr eaLnBrk="1" hangingPunct="1"/>
              <a:t>65</a:t>
            </a:fld>
            <a:endParaRPr lang="en-US" altLang="en-US" sz="1200"/>
          </a:p>
        </p:txBody>
      </p:sp>
      <p:sp>
        <p:nvSpPr>
          <p:cNvPr id="216067"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1606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C63F791-EACD-425B-97BA-ECD7E3C6C264}" type="slidenum">
              <a:rPr lang="en-US" altLang="en-US" sz="1200"/>
              <a:pPr eaLnBrk="1" hangingPunct="1"/>
              <a:t>66</a:t>
            </a:fld>
            <a:endParaRPr lang="en-US" altLang="en-US" sz="1200"/>
          </a:p>
        </p:txBody>
      </p:sp>
      <p:sp>
        <p:nvSpPr>
          <p:cNvPr id="218115"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1811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6EF54FC-9A8C-4E05-B4D3-A94CF26DFACC}" type="slidenum">
              <a:rPr lang="en-US" altLang="en-US" sz="1200"/>
              <a:pPr eaLnBrk="1" hangingPunct="1"/>
              <a:t>67</a:t>
            </a:fld>
            <a:endParaRPr lang="en-US" altLang="en-US" sz="1200"/>
          </a:p>
        </p:txBody>
      </p:sp>
      <p:sp>
        <p:nvSpPr>
          <p:cNvPr id="220163"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2016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33981F-CC9E-4C91-A8EE-5C4D12FE5281}" type="slidenum">
              <a:rPr lang="en-US" altLang="en-US" sz="1200"/>
              <a:pPr eaLnBrk="1" hangingPunct="1"/>
              <a:t>68</a:t>
            </a:fld>
            <a:endParaRPr lang="en-US" altLang="en-US" sz="1200"/>
          </a:p>
        </p:txBody>
      </p:sp>
      <p:sp>
        <p:nvSpPr>
          <p:cNvPr id="222211"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2221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83E5747-6FEF-462F-A4C0-DE423D3467AE}" type="slidenum">
              <a:rPr lang="en-US" altLang="en-US" sz="1200"/>
              <a:pPr eaLnBrk="1" hangingPunct="1"/>
              <a:t>69</a:t>
            </a:fld>
            <a:endParaRPr lang="en-US" altLang="en-US" sz="1200"/>
          </a:p>
        </p:txBody>
      </p:sp>
      <p:sp>
        <p:nvSpPr>
          <p:cNvPr id="224259"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2426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C597470-AB27-466D-A33A-A44E229C27BF}" type="slidenum">
              <a:rPr lang="en-US" altLang="en-US" sz="1200"/>
              <a:pPr eaLnBrk="1" hangingPunct="1"/>
              <a:t>7</a:t>
            </a:fld>
            <a:endParaRPr lang="en-US" alt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8D9AB0-5573-438F-9D64-505CDDC27CF4}" type="slidenum">
              <a:rPr lang="en-US" altLang="en-US" sz="1200"/>
              <a:pPr eaLnBrk="1" hangingPunct="1"/>
              <a:t>70</a:t>
            </a:fld>
            <a:endParaRPr lang="en-US" altLang="en-US" sz="1200"/>
          </a:p>
        </p:txBody>
      </p:sp>
      <p:sp>
        <p:nvSpPr>
          <p:cNvPr id="226307"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2630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44205F7-818A-456D-B28E-93E5A9E4882A}" type="slidenum">
              <a:rPr lang="en-US" altLang="en-US" sz="1200"/>
              <a:pPr eaLnBrk="1" hangingPunct="1"/>
              <a:t>71</a:t>
            </a:fld>
            <a:endParaRPr lang="en-US" altLang="en-US" sz="1200"/>
          </a:p>
        </p:txBody>
      </p:sp>
      <p:sp>
        <p:nvSpPr>
          <p:cNvPr id="228355"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2835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562CCB1-20A4-44E2-AB58-833B1E6CF3BB}" type="slidenum">
              <a:rPr lang="en-US" altLang="en-US" sz="1200"/>
              <a:pPr eaLnBrk="1" hangingPunct="1"/>
              <a:t>72</a:t>
            </a:fld>
            <a:endParaRPr lang="en-US" altLang="en-US" sz="1200"/>
          </a:p>
        </p:txBody>
      </p:sp>
      <p:sp>
        <p:nvSpPr>
          <p:cNvPr id="230403"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3040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F1C5CB-529D-4F6E-B63C-901A4CCE91C1}" type="slidenum">
              <a:rPr lang="en-US" altLang="en-US" sz="1200"/>
              <a:pPr eaLnBrk="1" hangingPunct="1"/>
              <a:t>73</a:t>
            </a:fld>
            <a:endParaRPr lang="en-US" altLang="en-US" sz="1200"/>
          </a:p>
        </p:txBody>
      </p:sp>
      <p:sp>
        <p:nvSpPr>
          <p:cNvPr id="232451"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3245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03B60D-B41D-49CE-8333-FFEF9C302FD8}" type="slidenum">
              <a:rPr lang="en-US" altLang="en-US" sz="1200"/>
              <a:pPr eaLnBrk="1" hangingPunct="1"/>
              <a:t>74</a:t>
            </a:fld>
            <a:endParaRPr lang="en-US" altLang="en-US" sz="1200"/>
          </a:p>
        </p:txBody>
      </p:sp>
      <p:sp>
        <p:nvSpPr>
          <p:cNvPr id="234499"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3450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0C213DB-BE15-4034-9B5A-05FD111C2689}" type="slidenum">
              <a:rPr lang="en-US" altLang="en-US" sz="1200"/>
              <a:pPr eaLnBrk="1" hangingPunct="1"/>
              <a:t>75</a:t>
            </a:fld>
            <a:endParaRPr lang="en-US" altLang="en-US" sz="1200"/>
          </a:p>
        </p:txBody>
      </p:sp>
      <p:sp>
        <p:nvSpPr>
          <p:cNvPr id="236547"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3654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E3873E9-6969-4B48-8425-56624F723729}" type="slidenum">
              <a:rPr lang="en-US" altLang="en-US" sz="1200"/>
              <a:pPr eaLnBrk="1" hangingPunct="1"/>
              <a:t>76</a:t>
            </a:fld>
            <a:endParaRPr lang="en-US" altLang="en-US" sz="1200"/>
          </a:p>
        </p:txBody>
      </p:sp>
      <p:sp>
        <p:nvSpPr>
          <p:cNvPr id="238595"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3859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BDCCA9C-CA65-484B-88EC-83E947A66E6E}" type="slidenum">
              <a:rPr lang="en-US" altLang="en-US" sz="1200"/>
              <a:pPr eaLnBrk="1" hangingPunct="1"/>
              <a:t>77</a:t>
            </a:fld>
            <a:endParaRPr lang="en-US" altLang="en-US" sz="1200"/>
          </a:p>
        </p:txBody>
      </p:sp>
      <p:sp>
        <p:nvSpPr>
          <p:cNvPr id="240643"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4064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A05761F-043D-4C21-95C0-5979E016D05C}" type="slidenum">
              <a:rPr lang="en-US" altLang="en-US" sz="1200"/>
              <a:pPr eaLnBrk="1" hangingPunct="1"/>
              <a:t>78</a:t>
            </a:fld>
            <a:endParaRPr lang="en-US" altLang="en-US" sz="1200"/>
          </a:p>
        </p:txBody>
      </p:sp>
      <p:sp>
        <p:nvSpPr>
          <p:cNvPr id="242691"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4269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E3C3D9E-87AB-4646-A36C-9839AB56FEA1}" type="slidenum">
              <a:rPr lang="en-US" altLang="en-US" sz="1200"/>
              <a:pPr eaLnBrk="1" hangingPunct="1"/>
              <a:t>79</a:t>
            </a:fld>
            <a:endParaRPr lang="en-US" altLang="en-US" sz="1200"/>
          </a:p>
        </p:txBody>
      </p:sp>
      <p:sp>
        <p:nvSpPr>
          <p:cNvPr id="244739"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4474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E9FA9CC-A2FB-4A12-9F87-0A53F1F25D5B}" type="slidenum">
              <a:rPr lang="en-US" altLang="en-US" sz="1200"/>
              <a:pPr eaLnBrk="1" hangingPunct="1"/>
              <a:t>8</a:t>
            </a:fld>
            <a:endParaRPr lang="en-US" alt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E1408A7-C4EE-4F9B-8439-14D873FDE2DA}" type="slidenum">
              <a:rPr lang="en-US" altLang="en-US" sz="1200"/>
              <a:pPr eaLnBrk="1" hangingPunct="1"/>
              <a:t>80</a:t>
            </a:fld>
            <a:endParaRPr lang="en-US" altLang="en-US" sz="1200"/>
          </a:p>
        </p:txBody>
      </p:sp>
      <p:sp>
        <p:nvSpPr>
          <p:cNvPr id="246787"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4678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0B92B1D-64A6-4C2A-81D8-A1C83671684A}" type="slidenum">
              <a:rPr lang="en-US" altLang="en-US" sz="1200"/>
              <a:pPr eaLnBrk="1" hangingPunct="1"/>
              <a:t>81</a:t>
            </a:fld>
            <a:endParaRPr lang="en-US" altLang="en-US" sz="1200"/>
          </a:p>
        </p:txBody>
      </p:sp>
      <p:sp>
        <p:nvSpPr>
          <p:cNvPr id="248835"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4883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1423FF-C7A7-406D-9371-0889C2603088}" type="slidenum">
              <a:rPr lang="en-US" altLang="en-US" sz="1200"/>
              <a:pPr eaLnBrk="1" hangingPunct="1"/>
              <a:t>82</a:t>
            </a:fld>
            <a:endParaRPr lang="en-US" altLang="en-US" sz="1200"/>
          </a:p>
        </p:txBody>
      </p:sp>
      <p:sp>
        <p:nvSpPr>
          <p:cNvPr id="250883"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5088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BF2663A-27DE-4068-8520-7A7BE7A6F172}" type="slidenum">
              <a:rPr lang="en-US" altLang="en-US" sz="1200"/>
              <a:pPr eaLnBrk="1" hangingPunct="1"/>
              <a:t>83</a:t>
            </a:fld>
            <a:endParaRPr lang="en-US" altLang="en-US" sz="1200"/>
          </a:p>
        </p:txBody>
      </p:sp>
      <p:sp>
        <p:nvSpPr>
          <p:cNvPr id="252931" name="Rectangle 2"/>
          <p:cNvSpPr>
            <a:spLocks noGrp="1" noRot="1" noChangeAspect="1" noChangeArrowheads="1" noTextEdit="1"/>
          </p:cNvSpPr>
          <p:nvPr>
            <p:ph type="sldImg"/>
          </p:nvPr>
        </p:nvSpPr>
        <p:spPr>
          <a:xfrm>
            <a:off x="-9998075" y="303213"/>
            <a:ext cx="19997738" cy="15000287"/>
          </a:xfrm>
          <a:solidFill>
            <a:srgbClr val="FFFFFF"/>
          </a:solidFill>
          <a:ln/>
        </p:spPr>
      </p:sp>
      <p:sp>
        <p:nvSpPr>
          <p:cNvPr id="25293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D597713-3D7D-47C3-8511-5A13E0868802}" type="slidenum">
              <a:rPr lang="en-US" altLang="en-US" sz="1200"/>
              <a:pPr eaLnBrk="1" hangingPunct="1"/>
              <a:t>84</a:t>
            </a:fld>
            <a:endParaRPr lang="en-US" altLang="en-US" sz="1200"/>
          </a:p>
        </p:txBody>
      </p:sp>
      <p:sp>
        <p:nvSpPr>
          <p:cNvPr id="254979" name="Rectangle 2"/>
          <p:cNvSpPr>
            <a:spLocks noGrp="1" noRot="1" noChangeAspect="1" noChangeArrowheads="1" noTextEdit="1"/>
          </p:cNvSpPr>
          <p:nvPr>
            <p:ph type="sldImg"/>
          </p:nvPr>
        </p:nvSpPr>
        <p:spPr>
          <a:xfrm>
            <a:off x="0" y="0"/>
            <a:ext cx="1588" cy="1588"/>
          </a:xfrm>
          <a:solidFill>
            <a:srgbClr val="FFFFFF"/>
          </a:solidFill>
          <a:ln/>
        </p:spPr>
      </p:sp>
      <p:sp>
        <p:nvSpPr>
          <p:cNvPr id="25498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AAF9447-D9D6-4612-9D6C-D1AA7E828FFA}" type="slidenum">
              <a:rPr lang="en-US" altLang="en-US" sz="1200"/>
              <a:pPr eaLnBrk="1" hangingPunct="1"/>
              <a:t>85</a:t>
            </a:fld>
            <a:endParaRPr lang="en-US" altLang="en-US" sz="1200"/>
          </a:p>
        </p:txBody>
      </p:sp>
      <p:sp>
        <p:nvSpPr>
          <p:cNvPr id="257027" name="Rectangle 2"/>
          <p:cNvSpPr>
            <a:spLocks noGrp="1" noRot="1" noChangeAspect="1" noChangeArrowheads="1" noTextEdit="1"/>
          </p:cNvSpPr>
          <p:nvPr>
            <p:ph type="sldImg"/>
          </p:nvPr>
        </p:nvSpPr>
        <p:spPr>
          <a:xfrm>
            <a:off x="0" y="0"/>
            <a:ext cx="1588" cy="1588"/>
          </a:xfrm>
          <a:solidFill>
            <a:srgbClr val="FFFFFF"/>
          </a:solidFill>
          <a:ln/>
        </p:spPr>
      </p:sp>
      <p:sp>
        <p:nvSpPr>
          <p:cNvPr id="25702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803E37-B58E-474E-853A-C5C1D1616351}" type="slidenum">
              <a:rPr lang="en-US" altLang="en-US" sz="1200"/>
              <a:pPr eaLnBrk="1" hangingPunct="1"/>
              <a:t>86</a:t>
            </a:fld>
            <a:endParaRPr lang="en-US" altLang="en-US" sz="1200"/>
          </a:p>
        </p:txBody>
      </p:sp>
      <p:sp>
        <p:nvSpPr>
          <p:cNvPr id="259075" name="Rectangle 2"/>
          <p:cNvSpPr>
            <a:spLocks noGrp="1" noRot="1" noChangeAspect="1" noChangeArrowheads="1" noTextEdit="1"/>
          </p:cNvSpPr>
          <p:nvPr>
            <p:ph type="sldImg"/>
          </p:nvPr>
        </p:nvSpPr>
        <p:spPr>
          <a:xfrm>
            <a:off x="0" y="0"/>
            <a:ext cx="1588" cy="1588"/>
          </a:xfrm>
          <a:solidFill>
            <a:srgbClr val="FFFFFF"/>
          </a:solidFill>
          <a:ln/>
        </p:spPr>
      </p:sp>
      <p:sp>
        <p:nvSpPr>
          <p:cNvPr id="25907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E12426-B656-4712-AAA0-3EDF5244CA9A}" type="slidenum">
              <a:rPr lang="en-US" altLang="en-US" sz="1200"/>
              <a:pPr eaLnBrk="1" hangingPunct="1"/>
              <a:t>87</a:t>
            </a:fld>
            <a:endParaRPr lang="en-US" altLang="en-US" sz="1200"/>
          </a:p>
        </p:txBody>
      </p:sp>
      <p:sp>
        <p:nvSpPr>
          <p:cNvPr id="261123" name="Rectangle 2"/>
          <p:cNvSpPr>
            <a:spLocks noGrp="1" noRot="1" noChangeAspect="1" noChangeArrowheads="1" noTextEdit="1"/>
          </p:cNvSpPr>
          <p:nvPr>
            <p:ph type="sldImg"/>
          </p:nvPr>
        </p:nvSpPr>
        <p:spPr>
          <a:xfrm>
            <a:off x="0" y="0"/>
            <a:ext cx="1588" cy="1588"/>
          </a:xfrm>
          <a:solidFill>
            <a:srgbClr val="FFFFFF"/>
          </a:solidFill>
          <a:ln/>
        </p:spPr>
      </p:sp>
      <p:sp>
        <p:nvSpPr>
          <p:cNvPr id="26112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8E57B7C-E8CE-4ACC-97A4-4FF779A6483C}" type="slidenum">
              <a:rPr lang="en-US" altLang="en-US" sz="1200"/>
              <a:pPr eaLnBrk="1" hangingPunct="1"/>
              <a:t>88</a:t>
            </a:fld>
            <a:endParaRPr lang="en-US" altLang="en-US" sz="1200"/>
          </a:p>
        </p:txBody>
      </p:sp>
      <p:sp>
        <p:nvSpPr>
          <p:cNvPr id="263171" name="Rectangle 2"/>
          <p:cNvSpPr>
            <a:spLocks noGrp="1" noRot="1" noChangeAspect="1" noChangeArrowheads="1" noTextEdit="1"/>
          </p:cNvSpPr>
          <p:nvPr>
            <p:ph type="sldImg"/>
          </p:nvPr>
        </p:nvSpPr>
        <p:spPr>
          <a:xfrm>
            <a:off x="0" y="0"/>
            <a:ext cx="1588" cy="1588"/>
          </a:xfrm>
          <a:solidFill>
            <a:srgbClr val="FFFFFF"/>
          </a:solidFill>
          <a:ln/>
        </p:spPr>
      </p:sp>
      <p:sp>
        <p:nvSpPr>
          <p:cNvPr id="26317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312AA1-0E9D-4A09-8A0F-4D05DA483930}" type="slidenum">
              <a:rPr lang="en-US" altLang="en-US" sz="1200"/>
              <a:pPr eaLnBrk="1" hangingPunct="1"/>
              <a:t>89</a:t>
            </a:fld>
            <a:endParaRPr lang="en-US" altLang="en-US" sz="1200"/>
          </a:p>
        </p:txBody>
      </p:sp>
      <p:sp>
        <p:nvSpPr>
          <p:cNvPr id="265219" name="Rectangle 2"/>
          <p:cNvSpPr>
            <a:spLocks noGrp="1" noRot="1" noChangeAspect="1" noChangeArrowheads="1" noTextEdit="1"/>
          </p:cNvSpPr>
          <p:nvPr>
            <p:ph type="sldImg"/>
          </p:nvPr>
        </p:nvSpPr>
        <p:spPr>
          <a:xfrm>
            <a:off x="990600" y="303213"/>
            <a:ext cx="4876800" cy="3657600"/>
          </a:xfrm>
          <a:solidFill>
            <a:srgbClr val="FFFFFF"/>
          </a:solidFill>
          <a:ln/>
        </p:spPr>
      </p:sp>
      <p:sp>
        <p:nvSpPr>
          <p:cNvPr id="26522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7875665-E664-498F-BC73-197F28D1F16C}" type="slidenum">
              <a:rPr lang="en-US" altLang="en-US" sz="1200"/>
              <a:pPr eaLnBrk="1" hangingPunct="1"/>
              <a:t>9</a:t>
            </a:fld>
            <a:endParaRPr lang="en-US" alt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4306322-302D-43E4-A4C8-6EADD33CA352}" type="slidenum">
              <a:rPr lang="en-US" altLang="en-US" sz="1200"/>
              <a:pPr eaLnBrk="1" hangingPunct="1"/>
              <a:t>90</a:t>
            </a:fld>
            <a:endParaRPr lang="en-US" altLang="en-US" sz="1200"/>
          </a:p>
        </p:txBody>
      </p:sp>
      <p:sp>
        <p:nvSpPr>
          <p:cNvPr id="267267" name="Rectangle 2"/>
          <p:cNvSpPr>
            <a:spLocks noGrp="1" noRot="1" noChangeAspect="1" noChangeArrowheads="1" noTextEdit="1"/>
          </p:cNvSpPr>
          <p:nvPr>
            <p:ph type="sldImg"/>
          </p:nvPr>
        </p:nvSpPr>
        <p:spPr>
          <a:xfrm>
            <a:off x="0" y="0"/>
            <a:ext cx="1588" cy="1588"/>
          </a:xfrm>
          <a:solidFill>
            <a:srgbClr val="FFFFFF"/>
          </a:solidFill>
          <a:ln/>
        </p:spPr>
      </p:sp>
      <p:sp>
        <p:nvSpPr>
          <p:cNvPr id="26726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5C998BD-AE8F-43CD-80E4-3388ABB0346D}" type="slidenum">
              <a:rPr lang="en-US" altLang="en-US" sz="1200"/>
              <a:pPr eaLnBrk="1" hangingPunct="1"/>
              <a:t>91</a:t>
            </a:fld>
            <a:endParaRPr lang="en-US" altLang="en-US" sz="1200"/>
          </a:p>
        </p:txBody>
      </p:sp>
      <p:sp>
        <p:nvSpPr>
          <p:cNvPr id="269315" name="Rectangle 2"/>
          <p:cNvSpPr>
            <a:spLocks noGrp="1" noRot="1" noChangeAspect="1" noChangeArrowheads="1" noTextEdit="1"/>
          </p:cNvSpPr>
          <p:nvPr>
            <p:ph type="sldImg"/>
          </p:nvPr>
        </p:nvSpPr>
        <p:spPr>
          <a:xfrm>
            <a:off x="0" y="0"/>
            <a:ext cx="1588" cy="1588"/>
          </a:xfrm>
          <a:solidFill>
            <a:srgbClr val="FFFFFF"/>
          </a:solidFill>
          <a:ln/>
        </p:spPr>
      </p:sp>
      <p:sp>
        <p:nvSpPr>
          <p:cNvPr id="26931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CEE1483-D550-457D-BF49-BE5DE1C9E0D8}" type="slidenum">
              <a:rPr lang="en-US" altLang="en-US" sz="1200"/>
              <a:pPr eaLnBrk="1" hangingPunct="1"/>
              <a:t>92</a:t>
            </a:fld>
            <a:endParaRPr lang="en-US" altLang="en-US" sz="1200"/>
          </a:p>
        </p:txBody>
      </p:sp>
      <p:sp>
        <p:nvSpPr>
          <p:cNvPr id="271363" name="Rectangle 2"/>
          <p:cNvSpPr>
            <a:spLocks noGrp="1" noRot="1" noChangeAspect="1" noChangeArrowheads="1" noTextEdit="1"/>
          </p:cNvSpPr>
          <p:nvPr>
            <p:ph type="sldImg"/>
          </p:nvPr>
        </p:nvSpPr>
        <p:spPr>
          <a:xfrm>
            <a:off x="0" y="0"/>
            <a:ext cx="1588" cy="1588"/>
          </a:xfrm>
          <a:solidFill>
            <a:srgbClr val="FFFFFF"/>
          </a:solidFill>
          <a:ln/>
        </p:spPr>
      </p:sp>
      <p:sp>
        <p:nvSpPr>
          <p:cNvPr id="27136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7D53DEF-95F0-4F9A-AA8A-58CD479DDC73}" type="slidenum">
              <a:rPr lang="en-US" altLang="en-US" sz="1200"/>
              <a:pPr eaLnBrk="1" hangingPunct="1"/>
              <a:t>93</a:t>
            </a:fld>
            <a:endParaRPr lang="en-US" altLang="en-US" sz="1200"/>
          </a:p>
        </p:txBody>
      </p:sp>
      <p:sp>
        <p:nvSpPr>
          <p:cNvPr id="273411" name="Rectangle 2"/>
          <p:cNvSpPr>
            <a:spLocks noGrp="1" noRot="1" noChangeAspect="1" noChangeArrowheads="1" noTextEdit="1"/>
          </p:cNvSpPr>
          <p:nvPr>
            <p:ph type="sldImg"/>
          </p:nvPr>
        </p:nvSpPr>
        <p:spPr>
          <a:xfrm>
            <a:off x="0" y="0"/>
            <a:ext cx="1588" cy="1588"/>
          </a:xfrm>
          <a:solidFill>
            <a:srgbClr val="FFFFFF"/>
          </a:solidFill>
          <a:ln/>
        </p:spPr>
      </p:sp>
      <p:sp>
        <p:nvSpPr>
          <p:cNvPr id="27341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3D6F96-DD20-41A3-9CFA-80BFAA17AB84}" type="slidenum">
              <a:rPr lang="en-US" altLang="en-US" sz="1200"/>
              <a:pPr eaLnBrk="1" hangingPunct="1"/>
              <a:t>94</a:t>
            </a:fld>
            <a:endParaRPr lang="en-US" altLang="en-US" sz="1200"/>
          </a:p>
        </p:txBody>
      </p:sp>
      <p:sp>
        <p:nvSpPr>
          <p:cNvPr id="275459" name="Rectangle 2"/>
          <p:cNvSpPr>
            <a:spLocks noGrp="1" noRot="1" noChangeAspect="1" noChangeArrowheads="1" noTextEdit="1"/>
          </p:cNvSpPr>
          <p:nvPr>
            <p:ph type="sldImg"/>
          </p:nvPr>
        </p:nvSpPr>
        <p:spPr>
          <a:xfrm>
            <a:off x="0" y="0"/>
            <a:ext cx="1588" cy="1588"/>
          </a:xfrm>
          <a:solidFill>
            <a:srgbClr val="FFFFFF"/>
          </a:solidFill>
          <a:ln/>
        </p:spPr>
      </p:sp>
      <p:sp>
        <p:nvSpPr>
          <p:cNvPr id="27546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B2548F-395B-49F3-84CA-0D4AA463F32E}" type="slidenum">
              <a:rPr lang="en-US" altLang="en-US" sz="1200"/>
              <a:pPr eaLnBrk="1" hangingPunct="1"/>
              <a:t>95</a:t>
            </a:fld>
            <a:endParaRPr lang="en-US" altLang="en-US" sz="1200"/>
          </a:p>
        </p:txBody>
      </p:sp>
      <p:sp>
        <p:nvSpPr>
          <p:cNvPr id="277507" name="Rectangle 2"/>
          <p:cNvSpPr>
            <a:spLocks noGrp="1" noRot="1" noChangeAspect="1" noChangeArrowheads="1" noTextEdit="1"/>
          </p:cNvSpPr>
          <p:nvPr>
            <p:ph type="sldImg"/>
          </p:nvPr>
        </p:nvSpPr>
        <p:spPr>
          <a:xfrm>
            <a:off x="0" y="0"/>
            <a:ext cx="1588" cy="1588"/>
          </a:xfrm>
          <a:solidFill>
            <a:srgbClr val="FFFFFF"/>
          </a:solidFill>
          <a:ln/>
        </p:spPr>
      </p:sp>
      <p:sp>
        <p:nvSpPr>
          <p:cNvPr id="277508"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4EF66AA-C977-40EF-8639-F6CACDB2AE11}" type="slidenum">
              <a:rPr lang="en-US" altLang="en-US" sz="1200"/>
              <a:pPr eaLnBrk="1" hangingPunct="1"/>
              <a:t>96</a:t>
            </a:fld>
            <a:endParaRPr lang="en-US" altLang="en-US" sz="1200"/>
          </a:p>
        </p:txBody>
      </p:sp>
      <p:sp>
        <p:nvSpPr>
          <p:cNvPr id="279555" name="Rectangle 2"/>
          <p:cNvSpPr>
            <a:spLocks noGrp="1" noRot="1" noChangeAspect="1" noChangeArrowheads="1" noTextEdit="1"/>
          </p:cNvSpPr>
          <p:nvPr>
            <p:ph type="sldImg"/>
          </p:nvPr>
        </p:nvSpPr>
        <p:spPr>
          <a:xfrm>
            <a:off x="0" y="0"/>
            <a:ext cx="1588" cy="1588"/>
          </a:xfrm>
          <a:solidFill>
            <a:srgbClr val="FFFFFF"/>
          </a:solidFill>
          <a:ln/>
        </p:spPr>
      </p:sp>
      <p:sp>
        <p:nvSpPr>
          <p:cNvPr id="279556"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3751251-B1B8-4F28-BD64-345CFCD62595}" type="slidenum">
              <a:rPr lang="en-US" altLang="en-US" sz="1200"/>
              <a:pPr eaLnBrk="1" hangingPunct="1"/>
              <a:t>97</a:t>
            </a:fld>
            <a:endParaRPr lang="en-US" altLang="en-US" sz="1200"/>
          </a:p>
        </p:txBody>
      </p:sp>
      <p:sp>
        <p:nvSpPr>
          <p:cNvPr id="281603" name="Rectangle 2"/>
          <p:cNvSpPr>
            <a:spLocks noGrp="1" noRot="1" noChangeAspect="1" noChangeArrowheads="1" noTextEdit="1"/>
          </p:cNvSpPr>
          <p:nvPr>
            <p:ph type="sldImg"/>
          </p:nvPr>
        </p:nvSpPr>
        <p:spPr>
          <a:xfrm>
            <a:off x="0" y="0"/>
            <a:ext cx="1588" cy="1588"/>
          </a:xfrm>
          <a:solidFill>
            <a:srgbClr val="FFFFFF"/>
          </a:solidFill>
          <a:ln/>
        </p:spPr>
      </p:sp>
      <p:sp>
        <p:nvSpPr>
          <p:cNvPr id="281604"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B93FDBB-2D4B-4B56-BAA4-F6150FD9F468}" type="slidenum">
              <a:rPr lang="en-US" altLang="en-US" sz="1200"/>
              <a:pPr eaLnBrk="1" hangingPunct="1"/>
              <a:t>98</a:t>
            </a:fld>
            <a:endParaRPr lang="en-US" altLang="en-US" sz="1200"/>
          </a:p>
        </p:txBody>
      </p:sp>
      <p:sp>
        <p:nvSpPr>
          <p:cNvPr id="283651" name="Rectangle 2"/>
          <p:cNvSpPr>
            <a:spLocks noGrp="1" noRot="1" noChangeAspect="1" noChangeArrowheads="1" noTextEdit="1"/>
          </p:cNvSpPr>
          <p:nvPr>
            <p:ph type="sldImg"/>
          </p:nvPr>
        </p:nvSpPr>
        <p:spPr>
          <a:xfrm>
            <a:off x="0" y="0"/>
            <a:ext cx="1588" cy="1588"/>
          </a:xfrm>
          <a:solidFill>
            <a:srgbClr val="FFFFFF"/>
          </a:solidFill>
          <a:ln/>
        </p:spPr>
      </p:sp>
      <p:sp>
        <p:nvSpPr>
          <p:cNvPr id="283652"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15481C1-2488-4A3A-A14C-1B0BA0255D77}" type="slidenum">
              <a:rPr lang="en-US" altLang="en-US" sz="1200"/>
              <a:pPr eaLnBrk="1" hangingPunct="1"/>
              <a:t>99</a:t>
            </a:fld>
            <a:endParaRPr lang="en-US" altLang="en-US" sz="1200"/>
          </a:p>
        </p:txBody>
      </p:sp>
      <p:sp>
        <p:nvSpPr>
          <p:cNvPr id="285699" name="Rectangle 2"/>
          <p:cNvSpPr>
            <a:spLocks noGrp="1" noRot="1" noChangeAspect="1" noChangeArrowheads="1" noTextEdit="1"/>
          </p:cNvSpPr>
          <p:nvPr>
            <p:ph type="sldImg"/>
          </p:nvPr>
        </p:nvSpPr>
        <p:spPr>
          <a:xfrm>
            <a:off x="0" y="0"/>
            <a:ext cx="1588" cy="1588"/>
          </a:xfrm>
          <a:solidFill>
            <a:srgbClr val="FFFFFF"/>
          </a:solidFill>
          <a:ln/>
        </p:spPr>
      </p:sp>
      <p:sp>
        <p:nvSpPr>
          <p:cNvPr id="285700" name="Text Box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B7E7D48-BD9C-4CC8-BD3D-3DEEBAD0A150}" type="slidenum">
              <a:rPr lang="en-US" altLang="en-US"/>
              <a:pPr/>
              <a:t>‹#›</a:t>
            </a:fld>
            <a:endParaRPr lang="en-US" altLang="en-US"/>
          </a:p>
        </p:txBody>
      </p:sp>
    </p:spTree>
    <p:extLst>
      <p:ext uri="{BB962C8B-B14F-4D97-AF65-F5344CB8AC3E}">
        <p14:creationId xmlns:p14="http://schemas.microsoft.com/office/powerpoint/2010/main" val="268996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B2047AF-3A6E-4D34-95AB-0FC0D7B1D7A2}" type="slidenum">
              <a:rPr lang="en-US" altLang="en-US"/>
              <a:pPr/>
              <a:t>‹#›</a:t>
            </a:fld>
            <a:endParaRPr lang="en-US" altLang="en-US"/>
          </a:p>
        </p:txBody>
      </p:sp>
    </p:spTree>
    <p:extLst>
      <p:ext uri="{BB962C8B-B14F-4D97-AF65-F5344CB8AC3E}">
        <p14:creationId xmlns:p14="http://schemas.microsoft.com/office/powerpoint/2010/main" val="26408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094783C-CD83-4B42-823F-050FBE1DD615}" type="slidenum">
              <a:rPr lang="en-US" altLang="en-US"/>
              <a:pPr/>
              <a:t>‹#›</a:t>
            </a:fld>
            <a:endParaRPr lang="en-US" altLang="en-US"/>
          </a:p>
        </p:txBody>
      </p:sp>
    </p:spTree>
    <p:extLst>
      <p:ext uri="{BB962C8B-B14F-4D97-AF65-F5344CB8AC3E}">
        <p14:creationId xmlns:p14="http://schemas.microsoft.com/office/powerpoint/2010/main" val="21759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6D2D1E6-F80C-47C9-9C91-4D114975A99D}" type="slidenum">
              <a:rPr lang="en-US" altLang="en-US"/>
              <a:pPr/>
              <a:t>‹#›</a:t>
            </a:fld>
            <a:endParaRPr lang="en-US" altLang="en-US"/>
          </a:p>
        </p:txBody>
      </p:sp>
    </p:spTree>
    <p:extLst>
      <p:ext uri="{BB962C8B-B14F-4D97-AF65-F5344CB8AC3E}">
        <p14:creationId xmlns:p14="http://schemas.microsoft.com/office/powerpoint/2010/main" val="1700226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513B1D1-B3C9-44D3-9798-F63F6FDD022A}" type="slidenum">
              <a:rPr lang="en-US" altLang="en-US"/>
              <a:pPr/>
              <a:t>‹#›</a:t>
            </a:fld>
            <a:endParaRPr lang="en-US" altLang="en-US"/>
          </a:p>
        </p:txBody>
      </p:sp>
    </p:spTree>
    <p:extLst>
      <p:ext uri="{BB962C8B-B14F-4D97-AF65-F5344CB8AC3E}">
        <p14:creationId xmlns:p14="http://schemas.microsoft.com/office/powerpoint/2010/main" val="3356709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36F80130-F4BF-478F-A268-ADAE5FD77E58}" type="slidenum">
              <a:rPr lang="en-US" altLang="en-US"/>
              <a:pPr/>
              <a:t>‹#›</a:t>
            </a:fld>
            <a:endParaRPr lang="en-US" altLang="en-US"/>
          </a:p>
        </p:txBody>
      </p:sp>
    </p:spTree>
    <p:extLst>
      <p:ext uri="{BB962C8B-B14F-4D97-AF65-F5344CB8AC3E}">
        <p14:creationId xmlns:p14="http://schemas.microsoft.com/office/powerpoint/2010/main" val="3310222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en-US"/>
          </a:p>
        </p:txBody>
      </p:sp>
      <p:sp>
        <p:nvSpPr>
          <p:cNvPr id="7" name="Rectangle 5"/>
          <p:cNvSpPr>
            <a:spLocks noGrp="1" noChangeArrowheads="1"/>
          </p:cNvSpPr>
          <p:nvPr>
            <p:ph type="ftr" sz="quarter" idx="11"/>
          </p:nvPr>
        </p:nvSpPr>
        <p:spPr>
          <a:ln/>
        </p:spPr>
        <p:txBody>
          <a:bodyPr/>
          <a:lstStyle>
            <a:lvl1pPr>
              <a:defRPr/>
            </a:lvl1pPr>
          </a:lstStyle>
          <a:p>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9326844D-4B80-4CA3-9180-44EC533F375E}" type="slidenum">
              <a:rPr lang="en-US" altLang="en-US"/>
              <a:pPr/>
              <a:t>‹#›</a:t>
            </a:fld>
            <a:endParaRPr lang="en-US" altLang="en-US"/>
          </a:p>
        </p:txBody>
      </p:sp>
    </p:spTree>
    <p:extLst>
      <p:ext uri="{BB962C8B-B14F-4D97-AF65-F5344CB8AC3E}">
        <p14:creationId xmlns:p14="http://schemas.microsoft.com/office/powerpoint/2010/main" val="773747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F6D61C3-7422-4875-81F5-AF86D4A71B41}" type="slidenum">
              <a:rPr lang="en-US" altLang="en-US"/>
              <a:pPr/>
              <a:t>‹#›</a:t>
            </a:fld>
            <a:endParaRPr lang="en-US" altLang="en-US"/>
          </a:p>
        </p:txBody>
      </p:sp>
    </p:spTree>
    <p:extLst>
      <p:ext uri="{BB962C8B-B14F-4D97-AF65-F5344CB8AC3E}">
        <p14:creationId xmlns:p14="http://schemas.microsoft.com/office/powerpoint/2010/main" val="228700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kumimoji="1" lang="en-US" altLang="en-US">
              <a:latin typeface="Times New Roman" pitchFamily="18" charset="0"/>
            </a:endParaRPr>
          </a:p>
        </p:txBody>
      </p:sp>
      <p:pic>
        <p:nvPicPr>
          <p:cNvPr id="5" name="Picture 3" descr="ANABNR2"/>
          <p:cNvPicPr>
            <a:picLocks noChangeAspect="1" noChangeArrowheads="1"/>
          </p:cNvPicPr>
          <p:nvPr/>
        </p:nvPicPr>
        <p:blipFill>
          <a:blip r:embed="rId2" cstate="screen">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795338" y="2895600"/>
            <a:ext cx="304800" cy="9906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kumimoji="1" lang="en-US" altLang="en-US">
              <a:latin typeface="Times New Roman" pitchFamily="18" charset="0"/>
            </a:endParaRPr>
          </a:p>
        </p:txBody>
      </p:sp>
      <p:sp>
        <p:nvSpPr>
          <p:cNvPr id="186373"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186374" name="Rectangle 6"/>
          <p:cNvSpPr>
            <a:spLocks noGrp="1" noChangeArrowheads="1"/>
          </p:cNvSpPr>
          <p:nvPr>
            <p:ph type="subTitle" idx="1"/>
          </p:nvPr>
        </p:nvSpPr>
        <p:spPr>
          <a:xfrm>
            <a:off x="2038350" y="4351338"/>
            <a:ext cx="6400800" cy="1371600"/>
          </a:xfrm>
        </p:spPr>
        <p:txBody>
          <a:bodyPr/>
          <a:lstStyle>
            <a:lvl1pPr marL="0" indent="0">
              <a:buFont typeface="Wingdings" pitchFamily="-112" charset="2"/>
              <a:buNone/>
              <a:defRPr/>
            </a:lvl1pPr>
          </a:lstStyle>
          <a:p>
            <a:r>
              <a:rPr lang="en-US"/>
              <a:t>Click to edit Master subtitle style</a:t>
            </a:r>
          </a:p>
        </p:txBody>
      </p:sp>
      <p:sp>
        <p:nvSpPr>
          <p:cNvPr id="7" name="Rectangle 7"/>
          <p:cNvSpPr>
            <a:spLocks noGrp="1" noChangeArrowheads="1"/>
          </p:cNvSpPr>
          <p:nvPr>
            <p:ph type="dt" sz="half" idx="10"/>
          </p:nvPr>
        </p:nvSpPr>
        <p:spPr>
          <a:xfrm>
            <a:off x="685800" y="6324600"/>
            <a:ext cx="1905000" cy="457200"/>
          </a:xfrm>
        </p:spPr>
        <p:txBody>
          <a:bodyPr/>
          <a:lstStyle>
            <a:lvl1pPr>
              <a:defRPr/>
            </a:lvl1pPr>
          </a:lstStyle>
          <a:p>
            <a:endParaRPr lang="en-US" altLang="en-US"/>
          </a:p>
        </p:txBody>
      </p:sp>
      <p:sp>
        <p:nvSpPr>
          <p:cNvPr id="8" name="Rectangle 8"/>
          <p:cNvSpPr>
            <a:spLocks noGrp="1" noChangeArrowheads="1"/>
          </p:cNvSpPr>
          <p:nvPr>
            <p:ph type="ftr" sz="quarter" idx="11"/>
          </p:nvPr>
        </p:nvSpPr>
        <p:spPr>
          <a:xfrm>
            <a:off x="3124200" y="6324600"/>
            <a:ext cx="2895600" cy="457200"/>
          </a:xfrm>
        </p:spPr>
        <p:txBody>
          <a:bodyPr/>
          <a:lstStyle>
            <a:lvl1pPr>
              <a:defRPr/>
            </a:lvl1pPr>
          </a:lstStyle>
          <a:p>
            <a:endParaRPr lang="en-US" altLang="en-US"/>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vl1pPr>
          </a:lstStyle>
          <a:p>
            <a:fld id="{744D6100-198D-49AA-9128-B6B88DF96283}" type="slidenum">
              <a:rPr lang="en-US" altLang="en-US"/>
              <a:pPr/>
              <a:t>‹#›</a:t>
            </a:fld>
            <a:endParaRPr lang="en-US" altLang="en-US"/>
          </a:p>
        </p:txBody>
      </p:sp>
    </p:spTree>
    <p:extLst>
      <p:ext uri="{BB962C8B-B14F-4D97-AF65-F5344CB8AC3E}">
        <p14:creationId xmlns:p14="http://schemas.microsoft.com/office/powerpoint/2010/main" val="72296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FC16F648-86C3-4A98-8827-628658DC7E57}" type="slidenum">
              <a:rPr lang="en-US" altLang="en-US"/>
              <a:pPr/>
              <a:t>‹#›</a:t>
            </a:fld>
            <a:endParaRPr lang="en-US" altLang="en-US" sz="1400"/>
          </a:p>
        </p:txBody>
      </p:sp>
    </p:spTree>
    <p:extLst>
      <p:ext uri="{BB962C8B-B14F-4D97-AF65-F5344CB8AC3E}">
        <p14:creationId xmlns:p14="http://schemas.microsoft.com/office/powerpoint/2010/main" val="3910720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3950A3F2-EE5D-4FCB-AD9F-1DE5D6892546}" type="slidenum">
              <a:rPr lang="en-US" altLang="en-US"/>
              <a:pPr/>
              <a:t>‹#›</a:t>
            </a:fld>
            <a:endParaRPr lang="en-US" altLang="en-US" sz="1400"/>
          </a:p>
        </p:txBody>
      </p:sp>
    </p:spTree>
    <p:extLst>
      <p:ext uri="{BB962C8B-B14F-4D97-AF65-F5344CB8AC3E}">
        <p14:creationId xmlns:p14="http://schemas.microsoft.com/office/powerpoint/2010/main" val="261742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4F10713-7A88-4B63-972A-44DB4C30D29F}" type="slidenum">
              <a:rPr lang="en-US" altLang="en-US"/>
              <a:pPr/>
              <a:t>‹#›</a:t>
            </a:fld>
            <a:endParaRPr lang="en-US" altLang="en-US"/>
          </a:p>
        </p:txBody>
      </p:sp>
    </p:spTree>
    <p:extLst>
      <p:ext uri="{BB962C8B-B14F-4D97-AF65-F5344CB8AC3E}">
        <p14:creationId xmlns:p14="http://schemas.microsoft.com/office/powerpoint/2010/main" val="766933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B00CFFD4-0769-4251-90E7-B0CB3D2B8761}" type="slidenum">
              <a:rPr lang="en-US" altLang="en-US"/>
              <a:pPr/>
              <a:t>‹#›</a:t>
            </a:fld>
            <a:endParaRPr lang="en-US" altLang="en-US" sz="1400"/>
          </a:p>
        </p:txBody>
      </p:sp>
    </p:spTree>
    <p:extLst>
      <p:ext uri="{BB962C8B-B14F-4D97-AF65-F5344CB8AC3E}">
        <p14:creationId xmlns:p14="http://schemas.microsoft.com/office/powerpoint/2010/main" val="47670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endParaRPr lang="en-US" altLang="en-US"/>
          </a:p>
        </p:txBody>
      </p:sp>
      <p:sp>
        <p:nvSpPr>
          <p:cNvPr id="8" name="Rectangle 8"/>
          <p:cNvSpPr>
            <a:spLocks noGrp="1" noChangeArrowheads="1"/>
          </p:cNvSpPr>
          <p:nvPr>
            <p:ph type="ftr" sz="quarter" idx="11"/>
          </p:nvPr>
        </p:nvSpPr>
        <p:spPr>
          <a:ln/>
        </p:spPr>
        <p:txBody>
          <a:bodyPr/>
          <a:lstStyle>
            <a:lvl1pPr>
              <a:defRPr/>
            </a:lvl1pPr>
          </a:lstStyle>
          <a:p>
            <a:endParaRPr lang="en-US" altLang="en-US"/>
          </a:p>
        </p:txBody>
      </p:sp>
      <p:sp>
        <p:nvSpPr>
          <p:cNvPr id="9" name="Rectangle 11"/>
          <p:cNvSpPr>
            <a:spLocks noGrp="1" noChangeArrowheads="1"/>
          </p:cNvSpPr>
          <p:nvPr>
            <p:ph type="sldNum" sz="quarter" idx="12"/>
          </p:nvPr>
        </p:nvSpPr>
        <p:spPr>
          <a:ln/>
        </p:spPr>
        <p:txBody>
          <a:bodyPr/>
          <a:lstStyle>
            <a:lvl1pPr>
              <a:defRPr/>
            </a:lvl1pPr>
          </a:lstStyle>
          <a:p>
            <a:fld id="{EDA9A720-89D5-4C83-908D-8A425254B30D}" type="slidenum">
              <a:rPr lang="en-US" altLang="en-US"/>
              <a:pPr/>
              <a:t>‹#›</a:t>
            </a:fld>
            <a:endParaRPr lang="en-US" altLang="en-US" sz="1400"/>
          </a:p>
        </p:txBody>
      </p:sp>
    </p:spTree>
    <p:extLst>
      <p:ext uri="{BB962C8B-B14F-4D97-AF65-F5344CB8AC3E}">
        <p14:creationId xmlns:p14="http://schemas.microsoft.com/office/powerpoint/2010/main" val="3249909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endParaRPr lang="en-US" altLang="en-US"/>
          </a:p>
        </p:txBody>
      </p:sp>
      <p:sp>
        <p:nvSpPr>
          <p:cNvPr id="4" name="Rectangle 8"/>
          <p:cNvSpPr>
            <a:spLocks noGrp="1" noChangeArrowheads="1"/>
          </p:cNvSpPr>
          <p:nvPr>
            <p:ph type="ftr" sz="quarter" idx="11"/>
          </p:nvPr>
        </p:nvSpPr>
        <p:spPr>
          <a:ln/>
        </p:spPr>
        <p:txBody>
          <a:bodyPr/>
          <a:lstStyle>
            <a:lvl1pPr>
              <a:defRPr/>
            </a:lvl1pPr>
          </a:lstStyle>
          <a:p>
            <a:endParaRPr lang="en-US" altLang="en-US"/>
          </a:p>
        </p:txBody>
      </p:sp>
      <p:sp>
        <p:nvSpPr>
          <p:cNvPr id="5" name="Rectangle 11"/>
          <p:cNvSpPr>
            <a:spLocks noGrp="1" noChangeArrowheads="1"/>
          </p:cNvSpPr>
          <p:nvPr>
            <p:ph type="sldNum" sz="quarter" idx="12"/>
          </p:nvPr>
        </p:nvSpPr>
        <p:spPr>
          <a:ln/>
        </p:spPr>
        <p:txBody>
          <a:bodyPr/>
          <a:lstStyle>
            <a:lvl1pPr>
              <a:defRPr/>
            </a:lvl1pPr>
          </a:lstStyle>
          <a:p>
            <a:fld id="{047D6FAA-B309-485C-B450-23BEF0D5DDD8}" type="slidenum">
              <a:rPr lang="en-US" altLang="en-US"/>
              <a:pPr/>
              <a:t>‹#›</a:t>
            </a:fld>
            <a:endParaRPr lang="en-US" altLang="en-US" sz="1400"/>
          </a:p>
        </p:txBody>
      </p:sp>
    </p:spTree>
    <p:extLst>
      <p:ext uri="{BB962C8B-B14F-4D97-AF65-F5344CB8AC3E}">
        <p14:creationId xmlns:p14="http://schemas.microsoft.com/office/powerpoint/2010/main" val="417096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p>
        </p:txBody>
      </p:sp>
      <p:sp>
        <p:nvSpPr>
          <p:cNvPr id="3" name="Rectangle 8"/>
          <p:cNvSpPr>
            <a:spLocks noGrp="1" noChangeArrowheads="1"/>
          </p:cNvSpPr>
          <p:nvPr>
            <p:ph type="ftr" sz="quarter" idx="11"/>
          </p:nvPr>
        </p:nvSpPr>
        <p:spPr>
          <a:ln/>
        </p:spPr>
        <p:txBody>
          <a:bodyPr/>
          <a:lstStyle>
            <a:lvl1pPr>
              <a:defRPr/>
            </a:lvl1pPr>
          </a:lstStyle>
          <a:p>
            <a:endParaRPr lang="en-US" altLang="en-US"/>
          </a:p>
        </p:txBody>
      </p:sp>
      <p:sp>
        <p:nvSpPr>
          <p:cNvPr id="4" name="Rectangle 11"/>
          <p:cNvSpPr>
            <a:spLocks noGrp="1" noChangeArrowheads="1"/>
          </p:cNvSpPr>
          <p:nvPr>
            <p:ph type="sldNum" sz="quarter" idx="12"/>
          </p:nvPr>
        </p:nvSpPr>
        <p:spPr>
          <a:ln/>
        </p:spPr>
        <p:txBody>
          <a:bodyPr/>
          <a:lstStyle>
            <a:lvl1pPr>
              <a:defRPr/>
            </a:lvl1pPr>
          </a:lstStyle>
          <a:p>
            <a:fld id="{243ECC7C-FC09-49D5-B502-54D7F67CE8B3}" type="slidenum">
              <a:rPr lang="en-US" altLang="en-US"/>
              <a:pPr/>
              <a:t>‹#›</a:t>
            </a:fld>
            <a:endParaRPr lang="en-US" altLang="en-US" sz="1400"/>
          </a:p>
        </p:txBody>
      </p:sp>
    </p:spTree>
    <p:extLst>
      <p:ext uri="{BB962C8B-B14F-4D97-AF65-F5344CB8AC3E}">
        <p14:creationId xmlns:p14="http://schemas.microsoft.com/office/powerpoint/2010/main" val="4200464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77B19ED5-B0A8-4174-BF1E-14AACE39F742}" type="slidenum">
              <a:rPr lang="en-US" altLang="en-US"/>
              <a:pPr/>
              <a:t>‹#›</a:t>
            </a:fld>
            <a:endParaRPr lang="en-US" altLang="en-US" sz="1400"/>
          </a:p>
        </p:txBody>
      </p:sp>
    </p:spTree>
    <p:extLst>
      <p:ext uri="{BB962C8B-B14F-4D97-AF65-F5344CB8AC3E}">
        <p14:creationId xmlns:p14="http://schemas.microsoft.com/office/powerpoint/2010/main" val="2981286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26BBA0B5-DC4B-4D43-9816-A93546C5B11E}" type="slidenum">
              <a:rPr lang="en-US" altLang="en-US"/>
              <a:pPr/>
              <a:t>‹#›</a:t>
            </a:fld>
            <a:endParaRPr lang="en-US" altLang="en-US" sz="1400"/>
          </a:p>
        </p:txBody>
      </p:sp>
    </p:spTree>
    <p:extLst>
      <p:ext uri="{BB962C8B-B14F-4D97-AF65-F5344CB8AC3E}">
        <p14:creationId xmlns:p14="http://schemas.microsoft.com/office/powerpoint/2010/main" val="3060077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FC73F7A8-20A0-4C43-B222-F76FC2F24EE0}" type="slidenum">
              <a:rPr lang="en-US" altLang="en-US"/>
              <a:pPr/>
              <a:t>‹#›</a:t>
            </a:fld>
            <a:endParaRPr lang="en-US" altLang="en-US" sz="1400"/>
          </a:p>
        </p:txBody>
      </p:sp>
    </p:spTree>
    <p:extLst>
      <p:ext uri="{BB962C8B-B14F-4D97-AF65-F5344CB8AC3E}">
        <p14:creationId xmlns:p14="http://schemas.microsoft.com/office/powerpoint/2010/main" val="2861498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7439A571-936E-40CC-9B25-DB8387D6AADA}" type="slidenum">
              <a:rPr lang="en-US" altLang="en-US"/>
              <a:pPr/>
              <a:t>‹#›</a:t>
            </a:fld>
            <a:endParaRPr lang="en-US" altLang="en-US" sz="1400"/>
          </a:p>
        </p:txBody>
      </p:sp>
    </p:spTree>
    <p:extLst>
      <p:ext uri="{BB962C8B-B14F-4D97-AF65-F5344CB8AC3E}">
        <p14:creationId xmlns:p14="http://schemas.microsoft.com/office/powerpoint/2010/main" val="71687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FE6863D5-15A3-4CAD-8618-B6C46A0D59BE}" type="slidenum">
              <a:rPr lang="en-US" altLang="en-US"/>
              <a:pPr/>
              <a:t>‹#›</a:t>
            </a:fld>
            <a:endParaRPr lang="en-US" altLang="en-US"/>
          </a:p>
        </p:txBody>
      </p:sp>
    </p:spTree>
    <p:extLst>
      <p:ext uri="{BB962C8B-B14F-4D97-AF65-F5344CB8AC3E}">
        <p14:creationId xmlns:p14="http://schemas.microsoft.com/office/powerpoint/2010/main" val="1974084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2C4576B2-B25D-4A20-A316-B23F531D11B8}" type="slidenum">
              <a:rPr lang="en-US" altLang="en-US"/>
              <a:pPr/>
              <a:t>‹#›</a:t>
            </a:fld>
            <a:endParaRPr lang="en-US" altLang="en-US"/>
          </a:p>
        </p:txBody>
      </p:sp>
    </p:spTree>
    <p:extLst>
      <p:ext uri="{BB962C8B-B14F-4D97-AF65-F5344CB8AC3E}">
        <p14:creationId xmlns:p14="http://schemas.microsoft.com/office/powerpoint/2010/main" val="306787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EA348DA-2FFF-4A72-90D9-49B8BE8489E1}" type="slidenum">
              <a:rPr lang="en-US" altLang="en-US"/>
              <a:pPr/>
              <a:t>‹#›</a:t>
            </a:fld>
            <a:endParaRPr lang="en-US" altLang="en-US"/>
          </a:p>
        </p:txBody>
      </p:sp>
    </p:spTree>
    <p:extLst>
      <p:ext uri="{BB962C8B-B14F-4D97-AF65-F5344CB8AC3E}">
        <p14:creationId xmlns:p14="http://schemas.microsoft.com/office/powerpoint/2010/main" val="1646118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0C9A27B7-C75B-4AA0-918D-E95465CBF1C6}" type="slidenum">
              <a:rPr lang="en-US" altLang="en-US"/>
              <a:pPr/>
              <a:t>‹#›</a:t>
            </a:fld>
            <a:endParaRPr lang="en-US" altLang="en-US"/>
          </a:p>
        </p:txBody>
      </p:sp>
    </p:spTree>
    <p:extLst>
      <p:ext uri="{BB962C8B-B14F-4D97-AF65-F5344CB8AC3E}">
        <p14:creationId xmlns:p14="http://schemas.microsoft.com/office/powerpoint/2010/main" val="863578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A465C282-8BAE-4CC2-BFFC-A9253998D0FA}" type="slidenum">
              <a:rPr lang="en-US" altLang="en-US"/>
              <a:pPr/>
              <a:t>‹#›</a:t>
            </a:fld>
            <a:endParaRPr lang="en-US" altLang="en-US"/>
          </a:p>
        </p:txBody>
      </p:sp>
    </p:spTree>
    <p:extLst>
      <p:ext uri="{BB962C8B-B14F-4D97-AF65-F5344CB8AC3E}">
        <p14:creationId xmlns:p14="http://schemas.microsoft.com/office/powerpoint/2010/main" val="186153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ltLang="en-US"/>
          </a:p>
        </p:txBody>
      </p:sp>
      <p:sp>
        <p:nvSpPr>
          <p:cNvPr id="8" name="Rectangle 5"/>
          <p:cNvSpPr>
            <a:spLocks noGrp="1" noChangeArrowheads="1"/>
          </p:cNvSpPr>
          <p:nvPr>
            <p:ph type="ftr" sz="quarter" idx="11"/>
          </p:nvPr>
        </p:nvSpPr>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2F4B6934-7BEE-4175-8BA1-CDE099543AFD}" type="slidenum">
              <a:rPr lang="en-US" altLang="en-US"/>
              <a:pPr/>
              <a:t>‹#›</a:t>
            </a:fld>
            <a:endParaRPr lang="en-US" altLang="en-US"/>
          </a:p>
        </p:txBody>
      </p:sp>
    </p:spTree>
    <p:extLst>
      <p:ext uri="{BB962C8B-B14F-4D97-AF65-F5344CB8AC3E}">
        <p14:creationId xmlns:p14="http://schemas.microsoft.com/office/powerpoint/2010/main" val="112729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ltLang="en-US"/>
          </a:p>
        </p:txBody>
      </p:sp>
      <p:sp>
        <p:nvSpPr>
          <p:cNvPr id="4" name="Rectangle 5"/>
          <p:cNvSpPr>
            <a:spLocks noGrp="1" noChangeArrowheads="1"/>
          </p:cNvSpPr>
          <p:nvPr>
            <p:ph type="ftr" sz="quarter" idx="11"/>
          </p:nvPr>
        </p:nvSpPr>
        <p:spPr/>
        <p:txBody>
          <a:bodyPr/>
          <a:lstStyle>
            <a:lvl1pPr>
              <a:defRPr/>
            </a:lvl1pPr>
          </a:lstStyle>
          <a:p>
            <a:endParaRPr lang="en-US" altLang="en-US"/>
          </a:p>
        </p:txBody>
      </p:sp>
      <p:sp>
        <p:nvSpPr>
          <p:cNvPr id="5" name="Rectangle 6"/>
          <p:cNvSpPr>
            <a:spLocks noGrp="1" noChangeArrowheads="1"/>
          </p:cNvSpPr>
          <p:nvPr>
            <p:ph type="sldNum" sz="quarter" idx="12"/>
          </p:nvPr>
        </p:nvSpPr>
        <p:spPr/>
        <p:txBody>
          <a:bodyPr/>
          <a:lstStyle>
            <a:lvl1pPr>
              <a:defRPr/>
            </a:lvl1pPr>
          </a:lstStyle>
          <a:p>
            <a:fld id="{40E11095-B3F7-425A-BACA-82A91C75F0CB}" type="slidenum">
              <a:rPr lang="en-US" altLang="en-US"/>
              <a:pPr/>
              <a:t>‹#›</a:t>
            </a:fld>
            <a:endParaRPr lang="en-US" altLang="en-US"/>
          </a:p>
        </p:txBody>
      </p:sp>
    </p:spTree>
    <p:extLst>
      <p:ext uri="{BB962C8B-B14F-4D97-AF65-F5344CB8AC3E}">
        <p14:creationId xmlns:p14="http://schemas.microsoft.com/office/powerpoint/2010/main" val="3963359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en-US"/>
          </a:p>
        </p:txBody>
      </p:sp>
      <p:sp>
        <p:nvSpPr>
          <p:cNvPr id="3" name="Rectangle 5"/>
          <p:cNvSpPr>
            <a:spLocks noGrp="1" noChangeArrowheads="1"/>
          </p:cNvSpPr>
          <p:nvPr>
            <p:ph type="ftr" sz="quarter" idx="11"/>
          </p:nvPr>
        </p:nvSpPr>
        <p:spPr/>
        <p:txBody>
          <a:bodyPr/>
          <a:lstStyle>
            <a:lvl1pPr>
              <a:defRPr/>
            </a:lvl1pPr>
          </a:lstStyle>
          <a:p>
            <a:endParaRPr lang="en-US" altLang="en-US"/>
          </a:p>
        </p:txBody>
      </p:sp>
      <p:sp>
        <p:nvSpPr>
          <p:cNvPr id="4" name="Rectangle 6"/>
          <p:cNvSpPr>
            <a:spLocks noGrp="1" noChangeArrowheads="1"/>
          </p:cNvSpPr>
          <p:nvPr>
            <p:ph type="sldNum" sz="quarter" idx="12"/>
          </p:nvPr>
        </p:nvSpPr>
        <p:spPr/>
        <p:txBody>
          <a:bodyPr/>
          <a:lstStyle>
            <a:lvl1pPr>
              <a:defRPr/>
            </a:lvl1pPr>
          </a:lstStyle>
          <a:p>
            <a:fld id="{E4B48F09-98B1-4FEE-B225-DA6C5A0897CD}" type="slidenum">
              <a:rPr lang="en-US" altLang="en-US"/>
              <a:pPr/>
              <a:t>‹#›</a:t>
            </a:fld>
            <a:endParaRPr lang="en-US" altLang="en-US"/>
          </a:p>
        </p:txBody>
      </p:sp>
    </p:spTree>
    <p:extLst>
      <p:ext uri="{BB962C8B-B14F-4D97-AF65-F5344CB8AC3E}">
        <p14:creationId xmlns:p14="http://schemas.microsoft.com/office/powerpoint/2010/main" val="1132765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0F792D88-D4E8-42E5-ABCF-054CFF069B9F}" type="slidenum">
              <a:rPr lang="en-US" altLang="en-US"/>
              <a:pPr/>
              <a:t>‹#›</a:t>
            </a:fld>
            <a:endParaRPr lang="en-US" altLang="en-US"/>
          </a:p>
        </p:txBody>
      </p:sp>
    </p:spTree>
    <p:extLst>
      <p:ext uri="{BB962C8B-B14F-4D97-AF65-F5344CB8AC3E}">
        <p14:creationId xmlns:p14="http://schemas.microsoft.com/office/powerpoint/2010/main" val="3145132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31502242-028D-40DC-87C6-EC078ED08997}" type="slidenum">
              <a:rPr lang="en-US" altLang="en-US"/>
              <a:pPr/>
              <a:t>‹#›</a:t>
            </a:fld>
            <a:endParaRPr lang="en-US" altLang="en-US"/>
          </a:p>
        </p:txBody>
      </p:sp>
    </p:spTree>
    <p:extLst>
      <p:ext uri="{BB962C8B-B14F-4D97-AF65-F5344CB8AC3E}">
        <p14:creationId xmlns:p14="http://schemas.microsoft.com/office/powerpoint/2010/main" val="2101471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F6ABDA6F-A6CA-4C69-AACB-9E36EEF912F8}" type="slidenum">
              <a:rPr lang="en-US" altLang="en-US"/>
              <a:pPr/>
              <a:t>‹#›</a:t>
            </a:fld>
            <a:endParaRPr lang="en-US" altLang="en-US"/>
          </a:p>
        </p:txBody>
      </p:sp>
    </p:spTree>
    <p:extLst>
      <p:ext uri="{BB962C8B-B14F-4D97-AF65-F5344CB8AC3E}">
        <p14:creationId xmlns:p14="http://schemas.microsoft.com/office/powerpoint/2010/main" val="3481119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E852EA6E-1F46-43ED-925F-C021DFAA750B}" type="slidenum">
              <a:rPr lang="en-US" altLang="en-US"/>
              <a:pPr/>
              <a:t>‹#›</a:t>
            </a:fld>
            <a:endParaRPr lang="en-US" altLang="en-US"/>
          </a:p>
        </p:txBody>
      </p:sp>
    </p:spTree>
    <p:extLst>
      <p:ext uri="{BB962C8B-B14F-4D97-AF65-F5344CB8AC3E}">
        <p14:creationId xmlns:p14="http://schemas.microsoft.com/office/powerpoint/2010/main" val="3702054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B0B64BEE-4F81-4751-A9A2-613630806704}" type="slidenum">
              <a:rPr lang="en-US" altLang="en-US"/>
              <a:pPr/>
              <a:t>‹#›</a:t>
            </a:fld>
            <a:endParaRPr lang="en-US" altLang="en-US"/>
          </a:p>
        </p:txBody>
      </p:sp>
    </p:spTree>
    <p:extLst>
      <p:ext uri="{BB962C8B-B14F-4D97-AF65-F5344CB8AC3E}">
        <p14:creationId xmlns:p14="http://schemas.microsoft.com/office/powerpoint/2010/main" val="55306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6FAA46-CC74-48F5-82D0-83D1BCC1D8A9}" type="slidenum">
              <a:rPr lang="en-US" altLang="en-US"/>
              <a:pPr/>
              <a:t>‹#›</a:t>
            </a:fld>
            <a:endParaRPr lang="en-US" altLang="en-US"/>
          </a:p>
        </p:txBody>
      </p:sp>
    </p:spTree>
    <p:extLst>
      <p:ext uri="{BB962C8B-B14F-4D97-AF65-F5344CB8AC3E}">
        <p14:creationId xmlns:p14="http://schemas.microsoft.com/office/powerpoint/2010/main" val="109620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46508BA1-EC1B-4956-9D31-31CBE9A5B5A7}" type="slidenum">
              <a:rPr lang="en-US" altLang="en-US"/>
              <a:pPr/>
              <a:t>‹#›</a:t>
            </a:fld>
            <a:endParaRPr lang="en-US" altLang="en-US"/>
          </a:p>
        </p:txBody>
      </p:sp>
    </p:spTree>
    <p:extLst>
      <p:ext uri="{BB962C8B-B14F-4D97-AF65-F5344CB8AC3E}">
        <p14:creationId xmlns:p14="http://schemas.microsoft.com/office/powerpoint/2010/main" val="509426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endParaRPr lang="en-US" altLang="en-US"/>
          </a:p>
        </p:txBody>
      </p:sp>
      <p:sp>
        <p:nvSpPr>
          <p:cNvPr id="4" name="Rectangle 5"/>
          <p:cNvSpPr>
            <a:spLocks noGrp="1" noChangeArrowheads="1"/>
          </p:cNvSpPr>
          <p:nvPr>
            <p:ph type="ftr" sz="quarter" idx="11"/>
          </p:nvPr>
        </p:nvSpPr>
        <p:spPr/>
        <p:txBody>
          <a:bodyPr/>
          <a:lstStyle>
            <a:lvl1pPr>
              <a:defRPr/>
            </a:lvl1pPr>
          </a:lstStyle>
          <a:p>
            <a:endParaRPr lang="en-US" altLang="en-US"/>
          </a:p>
        </p:txBody>
      </p:sp>
      <p:sp>
        <p:nvSpPr>
          <p:cNvPr id="5" name="Rectangle 6"/>
          <p:cNvSpPr>
            <a:spLocks noGrp="1" noChangeArrowheads="1"/>
          </p:cNvSpPr>
          <p:nvPr>
            <p:ph type="sldNum" sz="quarter" idx="12"/>
          </p:nvPr>
        </p:nvSpPr>
        <p:spPr/>
        <p:txBody>
          <a:bodyPr/>
          <a:lstStyle>
            <a:lvl1pPr>
              <a:defRPr/>
            </a:lvl1pPr>
          </a:lstStyle>
          <a:p>
            <a:fld id="{0D737662-BA15-45A3-A57A-949CD9076AAD}" type="slidenum">
              <a:rPr lang="en-US" altLang="en-US"/>
              <a:pPr/>
              <a:t>‹#›</a:t>
            </a:fld>
            <a:endParaRPr lang="en-US" altLang="en-US"/>
          </a:p>
        </p:txBody>
      </p:sp>
    </p:spTree>
    <p:extLst>
      <p:ext uri="{BB962C8B-B14F-4D97-AF65-F5344CB8AC3E}">
        <p14:creationId xmlns:p14="http://schemas.microsoft.com/office/powerpoint/2010/main" val="2950774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ltLang="en-US"/>
          </a:p>
        </p:txBody>
      </p:sp>
      <p:sp>
        <p:nvSpPr>
          <p:cNvPr id="7" name="Rectangle 5"/>
          <p:cNvSpPr>
            <a:spLocks noGrp="1" noChangeArrowheads="1"/>
          </p:cNvSpPr>
          <p:nvPr>
            <p:ph type="ftr" sz="quarter" idx="11"/>
          </p:nvPr>
        </p:nvSpPr>
        <p:spPr/>
        <p:txBody>
          <a:bodyPr/>
          <a:lstStyle>
            <a:lvl1pPr>
              <a:defRPr/>
            </a:lvl1pPr>
          </a:lstStyle>
          <a:p>
            <a:endParaRPr lang="en-US" altLang="en-US"/>
          </a:p>
        </p:txBody>
      </p:sp>
      <p:sp>
        <p:nvSpPr>
          <p:cNvPr id="8" name="Rectangle 6"/>
          <p:cNvSpPr>
            <a:spLocks noGrp="1" noChangeArrowheads="1"/>
          </p:cNvSpPr>
          <p:nvPr>
            <p:ph type="sldNum" sz="quarter" idx="12"/>
          </p:nvPr>
        </p:nvSpPr>
        <p:spPr/>
        <p:txBody>
          <a:bodyPr/>
          <a:lstStyle>
            <a:lvl1pPr>
              <a:defRPr/>
            </a:lvl1pPr>
          </a:lstStyle>
          <a:p>
            <a:fld id="{8D5D1092-87CC-406B-AFBC-D7418BADC9F0}" type="slidenum">
              <a:rPr lang="en-US" altLang="en-US"/>
              <a:pPr/>
              <a:t>‹#›</a:t>
            </a:fld>
            <a:endParaRPr lang="en-US" altLang="en-US"/>
          </a:p>
        </p:txBody>
      </p:sp>
    </p:spTree>
    <p:extLst>
      <p:ext uri="{BB962C8B-B14F-4D97-AF65-F5344CB8AC3E}">
        <p14:creationId xmlns:p14="http://schemas.microsoft.com/office/powerpoint/2010/main" val="103062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ltLang="en-US"/>
          </a:p>
        </p:txBody>
      </p:sp>
      <p:sp>
        <p:nvSpPr>
          <p:cNvPr id="8" name="Rectangle 5"/>
          <p:cNvSpPr>
            <a:spLocks noGrp="1" noChangeArrowheads="1"/>
          </p:cNvSpPr>
          <p:nvPr>
            <p:ph type="ftr" sz="quarter" idx="11"/>
          </p:nvPr>
        </p:nvSpPr>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606EF401-294B-4BD0-9494-89B68BF7F408}" type="slidenum">
              <a:rPr lang="en-US" altLang="en-US"/>
              <a:pPr/>
              <a:t>‹#›</a:t>
            </a:fld>
            <a:endParaRPr lang="en-US" altLang="en-US"/>
          </a:p>
        </p:txBody>
      </p:sp>
    </p:spTree>
    <p:extLst>
      <p:ext uri="{BB962C8B-B14F-4D97-AF65-F5344CB8AC3E}">
        <p14:creationId xmlns:p14="http://schemas.microsoft.com/office/powerpoint/2010/main" val="2021928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0BAE0ED5-19A1-441B-8569-475C27FA4FB7}" type="slidenum">
              <a:rPr lang="en-US" altLang="en-US"/>
              <a:pPr/>
              <a:t>‹#›</a:t>
            </a:fld>
            <a:endParaRPr lang="en-US" altLang="en-US"/>
          </a:p>
        </p:txBody>
      </p:sp>
    </p:spTree>
    <p:extLst>
      <p:ext uri="{BB962C8B-B14F-4D97-AF65-F5344CB8AC3E}">
        <p14:creationId xmlns:p14="http://schemas.microsoft.com/office/powerpoint/2010/main" val="3651144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8BA54B78-E28D-4C90-8B9E-01C58667CDEB}" type="slidenum">
              <a:rPr lang="en-US" altLang="en-US"/>
              <a:pPr/>
              <a:t>‹#›</a:t>
            </a:fld>
            <a:endParaRPr lang="en-US" altLang="en-US"/>
          </a:p>
        </p:txBody>
      </p:sp>
    </p:spTree>
    <p:extLst>
      <p:ext uri="{BB962C8B-B14F-4D97-AF65-F5344CB8AC3E}">
        <p14:creationId xmlns:p14="http://schemas.microsoft.com/office/powerpoint/2010/main" val="1013778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A71B574A-DE66-4E40-9FD5-601A0CFEE03A}" type="slidenum">
              <a:rPr lang="en-US" altLang="en-US"/>
              <a:pPr/>
              <a:t>‹#›</a:t>
            </a:fld>
            <a:endParaRPr lang="en-US" altLang="en-US"/>
          </a:p>
        </p:txBody>
      </p:sp>
    </p:spTree>
    <p:extLst>
      <p:ext uri="{BB962C8B-B14F-4D97-AF65-F5344CB8AC3E}">
        <p14:creationId xmlns:p14="http://schemas.microsoft.com/office/powerpoint/2010/main" val="24711031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4FDB5F51-F9DB-4413-8F04-265AABE92E28}" type="slidenum">
              <a:rPr lang="en-US" altLang="en-US"/>
              <a:pPr/>
              <a:t>‹#›</a:t>
            </a:fld>
            <a:endParaRPr lang="en-US" altLang="en-US"/>
          </a:p>
        </p:txBody>
      </p:sp>
    </p:spTree>
    <p:extLst>
      <p:ext uri="{BB962C8B-B14F-4D97-AF65-F5344CB8AC3E}">
        <p14:creationId xmlns:p14="http://schemas.microsoft.com/office/powerpoint/2010/main" val="3743003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ltLang="en-US"/>
          </a:p>
        </p:txBody>
      </p:sp>
      <p:sp>
        <p:nvSpPr>
          <p:cNvPr id="8" name="Rectangle 5"/>
          <p:cNvSpPr>
            <a:spLocks noGrp="1" noChangeArrowheads="1"/>
          </p:cNvSpPr>
          <p:nvPr>
            <p:ph type="ftr" sz="quarter" idx="11"/>
          </p:nvPr>
        </p:nvSpPr>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AD722AB2-A142-4747-93F2-CAB7AB523012}" type="slidenum">
              <a:rPr lang="en-US" altLang="en-US"/>
              <a:pPr/>
              <a:t>‹#›</a:t>
            </a:fld>
            <a:endParaRPr lang="en-US" altLang="en-US"/>
          </a:p>
        </p:txBody>
      </p:sp>
    </p:spTree>
    <p:extLst>
      <p:ext uri="{BB962C8B-B14F-4D97-AF65-F5344CB8AC3E}">
        <p14:creationId xmlns:p14="http://schemas.microsoft.com/office/powerpoint/2010/main" val="12664847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ltLang="en-US"/>
          </a:p>
        </p:txBody>
      </p:sp>
      <p:sp>
        <p:nvSpPr>
          <p:cNvPr id="4" name="Rectangle 5"/>
          <p:cNvSpPr>
            <a:spLocks noGrp="1" noChangeArrowheads="1"/>
          </p:cNvSpPr>
          <p:nvPr>
            <p:ph type="ftr" sz="quarter" idx="11"/>
          </p:nvPr>
        </p:nvSpPr>
        <p:spPr/>
        <p:txBody>
          <a:bodyPr/>
          <a:lstStyle>
            <a:lvl1pPr>
              <a:defRPr/>
            </a:lvl1pPr>
          </a:lstStyle>
          <a:p>
            <a:endParaRPr lang="en-US" altLang="en-US"/>
          </a:p>
        </p:txBody>
      </p:sp>
      <p:sp>
        <p:nvSpPr>
          <p:cNvPr id="5" name="Rectangle 6"/>
          <p:cNvSpPr>
            <a:spLocks noGrp="1" noChangeArrowheads="1"/>
          </p:cNvSpPr>
          <p:nvPr>
            <p:ph type="sldNum" sz="quarter" idx="12"/>
          </p:nvPr>
        </p:nvSpPr>
        <p:spPr/>
        <p:txBody>
          <a:bodyPr/>
          <a:lstStyle>
            <a:lvl1pPr>
              <a:defRPr/>
            </a:lvl1pPr>
          </a:lstStyle>
          <a:p>
            <a:fld id="{E069FFCD-3186-4876-A24B-4C07FB04EA9F}" type="slidenum">
              <a:rPr lang="en-US" altLang="en-US"/>
              <a:pPr/>
              <a:t>‹#›</a:t>
            </a:fld>
            <a:endParaRPr lang="en-US" altLang="en-US"/>
          </a:p>
        </p:txBody>
      </p:sp>
    </p:spTree>
    <p:extLst>
      <p:ext uri="{BB962C8B-B14F-4D97-AF65-F5344CB8AC3E}">
        <p14:creationId xmlns:p14="http://schemas.microsoft.com/office/powerpoint/2010/main" val="241276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0858A5B-FA49-4768-B591-701C4A2BC263}" type="slidenum">
              <a:rPr lang="en-US" altLang="en-US"/>
              <a:pPr/>
              <a:t>‹#›</a:t>
            </a:fld>
            <a:endParaRPr lang="en-US" altLang="en-US"/>
          </a:p>
        </p:txBody>
      </p:sp>
    </p:spTree>
    <p:extLst>
      <p:ext uri="{BB962C8B-B14F-4D97-AF65-F5344CB8AC3E}">
        <p14:creationId xmlns:p14="http://schemas.microsoft.com/office/powerpoint/2010/main" val="2314037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en-US"/>
          </a:p>
        </p:txBody>
      </p:sp>
      <p:sp>
        <p:nvSpPr>
          <p:cNvPr id="3" name="Rectangle 5"/>
          <p:cNvSpPr>
            <a:spLocks noGrp="1" noChangeArrowheads="1"/>
          </p:cNvSpPr>
          <p:nvPr>
            <p:ph type="ftr" sz="quarter" idx="11"/>
          </p:nvPr>
        </p:nvSpPr>
        <p:spPr/>
        <p:txBody>
          <a:bodyPr/>
          <a:lstStyle>
            <a:lvl1pPr>
              <a:defRPr/>
            </a:lvl1pPr>
          </a:lstStyle>
          <a:p>
            <a:endParaRPr lang="en-US" altLang="en-US"/>
          </a:p>
        </p:txBody>
      </p:sp>
      <p:sp>
        <p:nvSpPr>
          <p:cNvPr id="4" name="Rectangle 6"/>
          <p:cNvSpPr>
            <a:spLocks noGrp="1" noChangeArrowheads="1"/>
          </p:cNvSpPr>
          <p:nvPr>
            <p:ph type="sldNum" sz="quarter" idx="12"/>
          </p:nvPr>
        </p:nvSpPr>
        <p:spPr/>
        <p:txBody>
          <a:bodyPr/>
          <a:lstStyle>
            <a:lvl1pPr>
              <a:defRPr/>
            </a:lvl1pPr>
          </a:lstStyle>
          <a:p>
            <a:fld id="{C2DF2CAA-BC7F-4443-AE59-162B585AB6AB}" type="slidenum">
              <a:rPr lang="en-US" altLang="en-US"/>
              <a:pPr/>
              <a:t>‹#›</a:t>
            </a:fld>
            <a:endParaRPr lang="en-US" altLang="en-US"/>
          </a:p>
        </p:txBody>
      </p:sp>
    </p:spTree>
    <p:extLst>
      <p:ext uri="{BB962C8B-B14F-4D97-AF65-F5344CB8AC3E}">
        <p14:creationId xmlns:p14="http://schemas.microsoft.com/office/powerpoint/2010/main" val="1951204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F4F3A2C3-D561-4C0C-9ABA-D53F9B03AFDE}" type="slidenum">
              <a:rPr lang="en-US" altLang="en-US"/>
              <a:pPr/>
              <a:t>‹#›</a:t>
            </a:fld>
            <a:endParaRPr lang="en-US" altLang="en-US"/>
          </a:p>
        </p:txBody>
      </p:sp>
    </p:spTree>
    <p:extLst>
      <p:ext uri="{BB962C8B-B14F-4D97-AF65-F5344CB8AC3E}">
        <p14:creationId xmlns:p14="http://schemas.microsoft.com/office/powerpoint/2010/main" val="1622381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C660D18A-01DF-4478-8B48-66EDEEB519CD}" type="slidenum">
              <a:rPr lang="en-US" altLang="en-US"/>
              <a:pPr/>
              <a:t>‹#›</a:t>
            </a:fld>
            <a:endParaRPr lang="en-US" altLang="en-US"/>
          </a:p>
        </p:txBody>
      </p:sp>
    </p:spTree>
    <p:extLst>
      <p:ext uri="{BB962C8B-B14F-4D97-AF65-F5344CB8AC3E}">
        <p14:creationId xmlns:p14="http://schemas.microsoft.com/office/powerpoint/2010/main" val="2756764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DE5C8C9E-FCAC-458B-8251-536DFD8D9EB6}" type="slidenum">
              <a:rPr lang="en-US" altLang="en-US"/>
              <a:pPr/>
              <a:t>‹#›</a:t>
            </a:fld>
            <a:endParaRPr lang="en-US" altLang="en-US"/>
          </a:p>
        </p:txBody>
      </p:sp>
    </p:spTree>
    <p:extLst>
      <p:ext uri="{BB962C8B-B14F-4D97-AF65-F5344CB8AC3E}">
        <p14:creationId xmlns:p14="http://schemas.microsoft.com/office/powerpoint/2010/main" val="2051062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A003AE26-004F-4826-9071-F58A39F535E2}" type="slidenum">
              <a:rPr lang="en-US" altLang="en-US"/>
              <a:pPr/>
              <a:t>‹#›</a:t>
            </a:fld>
            <a:endParaRPr lang="en-US" altLang="en-US"/>
          </a:p>
        </p:txBody>
      </p:sp>
    </p:spTree>
    <p:extLst>
      <p:ext uri="{BB962C8B-B14F-4D97-AF65-F5344CB8AC3E}">
        <p14:creationId xmlns:p14="http://schemas.microsoft.com/office/powerpoint/2010/main" val="400863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6C15487B-E465-4AB9-B3A3-4ECCCAAF82CB}" type="slidenum">
              <a:rPr lang="en-US" altLang="en-US"/>
              <a:pPr/>
              <a:t>‹#›</a:t>
            </a:fld>
            <a:endParaRPr lang="en-US" altLang="en-US"/>
          </a:p>
        </p:txBody>
      </p:sp>
    </p:spTree>
    <p:extLst>
      <p:ext uri="{BB962C8B-B14F-4D97-AF65-F5344CB8AC3E}">
        <p14:creationId xmlns:p14="http://schemas.microsoft.com/office/powerpoint/2010/main" val="800712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68FCB594-2954-4149-953D-CD7CAC94A982}" type="slidenum">
              <a:rPr lang="en-US" altLang="en-US"/>
              <a:pPr/>
              <a:t>‹#›</a:t>
            </a:fld>
            <a:endParaRPr lang="en-US" altLang="en-US"/>
          </a:p>
        </p:txBody>
      </p:sp>
    </p:spTree>
    <p:extLst>
      <p:ext uri="{BB962C8B-B14F-4D97-AF65-F5344CB8AC3E}">
        <p14:creationId xmlns:p14="http://schemas.microsoft.com/office/powerpoint/2010/main" val="30049748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endParaRPr lang="en-US" altLang="en-US"/>
          </a:p>
        </p:txBody>
      </p:sp>
      <p:sp>
        <p:nvSpPr>
          <p:cNvPr id="4" name="Rectangle 5"/>
          <p:cNvSpPr>
            <a:spLocks noGrp="1" noChangeArrowheads="1"/>
          </p:cNvSpPr>
          <p:nvPr>
            <p:ph type="ftr" sz="quarter" idx="11"/>
          </p:nvPr>
        </p:nvSpPr>
        <p:spPr/>
        <p:txBody>
          <a:bodyPr/>
          <a:lstStyle>
            <a:lvl1pPr>
              <a:defRPr/>
            </a:lvl1pPr>
          </a:lstStyle>
          <a:p>
            <a:endParaRPr lang="en-US" altLang="en-US"/>
          </a:p>
        </p:txBody>
      </p:sp>
      <p:sp>
        <p:nvSpPr>
          <p:cNvPr id="5" name="Rectangle 6"/>
          <p:cNvSpPr>
            <a:spLocks noGrp="1" noChangeArrowheads="1"/>
          </p:cNvSpPr>
          <p:nvPr>
            <p:ph type="sldNum" sz="quarter" idx="12"/>
          </p:nvPr>
        </p:nvSpPr>
        <p:spPr/>
        <p:txBody>
          <a:bodyPr/>
          <a:lstStyle>
            <a:lvl1pPr>
              <a:defRPr/>
            </a:lvl1pPr>
          </a:lstStyle>
          <a:p>
            <a:fld id="{E8980570-6DBA-43D2-A15A-AE558CE3D4D0}" type="slidenum">
              <a:rPr lang="en-US" altLang="en-US"/>
              <a:pPr/>
              <a:t>‹#›</a:t>
            </a:fld>
            <a:endParaRPr lang="en-US" altLang="en-US"/>
          </a:p>
        </p:txBody>
      </p:sp>
    </p:spTree>
    <p:extLst>
      <p:ext uri="{BB962C8B-B14F-4D97-AF65-F5344CB8AC3E}">
        <p14:creationId xmlns:p14="http://schemas.microsoft.com/office/powerpoint/2010/main" val="1660304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ltLang="en-US"/>
          </a:p>
        </p:txBody>
      </p:sp>
      <p:sp>
        <p:nvSpPr>
          <p:cNvPr id="7" name="Rectangle 5"/>
          <p:cNvSpPr>
            <a:spLocks noGrp="1" noChangeArrowheads="1"/>
          </p:cNvSpPr>
          <p:nvPr>
            <p:ph type="ftr" sz="quarter" idx="11"/>
          </p:nvPr>
        </p:nvSpPr>
        <p:spPr/>
        <p:txBody>
          <a:bodyPr/>
          <a:lstStyle>
            <a:lvl1pPr>
              <a:defRPr/>
            </a:lvl1pPr>
          </a:lstStyle>
          <a:p>
            <a:endParaRPr lang="en-US" altLang="en-US"/>
          </a:p>
        </p:txBody>
      </p:sp>
      <p:sp>
        <p:nvSpPr>
          <p:cNvPr id="8" name="Rectangle 6"/>
          <p:cNvSpPr>
            <a:spLocks noGrp="1" noChangeArrowheads="1"/>
          </p:cNvSpPr>
          <p:nvPr>
            <p:ph type="sldNum" sz="quarter" idx="12"/>
          </p:nvPr>
        </p:nvSpPr>
        <p:spPr/>
        <p:txBody>
          <a:bodyPr/>
          <a:lstStyle>
            <a:lvl1pPr>
              <a:defRPr/>
            </a:lvl1pPr>
          </a:lstStyle>
          <a:p>
            <a:fld id="{4284DAFE-B00C-4179-9601-0F507B288E34}" type="slidenum">
              <a:rPr lang="en-US" altLang="en-US"/>
              <a:pPr/>
              <a:t>‹#›</a:t>
            </a:fld>
            <a:endParaRPr lang="en-US" altLang="en-US"/>
          </a:p>
        </p:txBody>
      </p:sp>
    </p:spTree>
    <p:extLst>
      <p:ext uri="{BB962C8B-B14F-4D97-AF65-F5344CB8AC3E}">
        <p14:creationId xmlns:p14="http://schemas.microsoft.com/office/powerpoint/2010/main" val="31896736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ltLang="en-US"/>
          </a:p>
        </p:txBody>
      </p:sp>
      <p:sp>
        <p:nvSpPr>
          <p:cNvPr id="8" name="Rectangle 5"/>
          <p:cNvSpPr>
            <a:spLocks noGrp="1" noChangeArrowheads="1"/>
          </p:cNvSpPr>
          <p:nvPr>
            <p:ph type="ftr" sz="quarter" idx="11"/>
          </p:nvPr>
        </p:nvSpPr>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B9643589-8095-43BB-A4E2-1072405A4C3A}" type="slidenum">
              <a:rPr lang="en-US" altLang="en-US"/>
              <a:pPr/>
              <a:t>‹#›</a:t>
            </a:fld>
            <a:endParaRPr lang="en-US" altLang="en-US"/>
          </a:p>
        </p:txBody>
      </p:sp>
    </p:spTree>
    <p:extLst>
      <p:ext uri="{BB962C8B-B14F-4D97-AF65-F5344CB8AC3E}">
        <p14:creationId xmlns:p14="http://schemas.microsoft.com/office/powerpoint/2010/main" val="428175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59C441BB-D1CF-4F7C-AE79-06E1EC3A80A6}" type="slidenum">
              <a:rPr lang="en-US" altLang="en-US"/>
              <a:pPr/>
              <a:t>‹#›</a:t>
            </a:fld>
            <a:endParaRPr lang="en-US" altLang="en-US"/>
          </a:p>
        </p:txBody>
      </p:sp>
    </p:spTree>
    <p:extLst>
      <p:ext uri="{BB962C8B-B14F-4D97-AF65-F5344CB8AC3E}">
        <p14:creationId xmlns:p14="http://schemas.microsoft.com/office/powerpoint/2010/main" val="14632867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7E725AC6-4908-4E6F-B682-6141984238C6}" type="slidenum">
              <a:rPr lang="en-US" altLang="en-US"/>
              <a:pPr/>
              <a:t>‹#›</a:t>
            </a:fld>
            <a:endParaRPr lang="en-US" altLang="en-US"/>
          </a:p>
        </p:txBody>
      </p:sp>
    </p:spTree>
    <p:extLst>
      <p:ext uri="{BB962C8B-B14F-4D97-AF65-F5344CB8AC3E}">
        <p14:creationId xmlns:p14="http://schemas.microsoft.com/office/powerpoint/2010/main" val="3376688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1A22D3D7-6100-4044-A4FD-E2A0D6713AFA}" type="slidenum">
              <a:rPr lang="en-US" altLang="en-US"/>
              <a:pPr/>
              <a:t>‹#›</a:t>
            </a:fld>
            <a:endParaRPr lang="en-US" altLang="en-US"/>
          </a:p>
        </p:txBody>
      </p:sp>
    </p:spTree>
    <p:extLst>
      <p:ext uri="{BB962C8B-B14F-4D97-AF65-F5344CB8AC3E}">
        <p14:creationId xmlns:p14="http://schemas.microsoft.com/office/powerpoint/2010/main" val="24575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51DC17B3-AAA2-4D6C-90A5-56C140AF7868}" type="slidenum">
              <a:rPr lang="en-US" altLang="en-US"/>
              <a:pPr/>
              <a:t>‹#›</a:t>
            </a:fld>
            <a:endParaRPr lang="en-US" altLang="en-US"/>
          </a:p>
        </p:txBody>
      </p:sp>
    </p:spTree>
    <p:extLst>
      <p:ext uri="{BB962C8B-B14F-4D97-AF65-F5344CB8AC3E}">
        <p14:creationId xmlns:p14="http://schemas.microsoft.com/office/powerpoint/2010/main" val="1583065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1B7E9937-CEE4-460D-B2AF-AFB937FE8E49}" type="slidenum">
              <a:rPr lang="en-US" altLang="en-US"/>
              <a:pPr/>
              <a:t>‹#›</a:t>
            </a:fld>
            <a:endParaRPr lang="en-US" altLang="en-US"/>
          </a:p>
        </p:txBody>
      </p:sp>
    </p:spTree>
    <p:extLst>
      <p:ext uri="{BB962C8B-B14F-4D97-AF65-F5344CB8AC3E}">
        <p14:creationId xmlns:p14="http://schemas.microsoft.com/office/powerpoint/2010/main" val="35372359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ltLang="en-US"/>
          </a:p>
        </p:txBody>
      </p:sp>
      <p:sp>
        <p:nvSpPr>
          <p:cNvPr id="8" name="Rectangle 5"/>
          <p:cNvSpPr>
            <a:spLocks noGrp="1" noChangeArrowheads="1"/>
          </p:cNvSpPr>
          <p:nvPr>
            <p:ph type="ftr" sz="quarter" idx="11"/>
          </p:nvPr>
        </p:nvSpPr>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D70606AE-B13A-459F-9BD9-1B29ABAD5543}" type="slidenum">
              <a:rPr lang="en-US" altLang="en-US"/>
              <a:pPr/>
              <a:t>‹#›</a:t>
            </a:fld>
            <a:endParaRPr lang="en-US" altLang="en-US"/>
          </a:p>
        </p:txBody>
      </p:sp>
    </p:spTree>
    <p:extLst>
      <p:ext uri="{BB962C8B-B14F-4D97-AF65-F5344CB8AC3E}">
        <p14:creationId xmlns:p14="http://schemas.microsoft.com/office/powerpoint/2010/main" val="3987605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ltLang="en-US"/>
          </a:p>
        </p:txBody>
      </p:sp>
      <p:sp>
        <p:nvSpPr>
          <p:cNvPr id="4" name="Rectangle 5"/>
          <p:cNvSpPr>
            <a:spLocks noGrp="1" noChangeArrowheads="1"/>
          </p:cNvSpPr>
          <p:nvPr>
            <p:ph type="ftr" sz="quarter" idx="11"/>
          </p:nvPr>
        </p:nvSpPr>
        <p:spPr/>
        <p:txBody>
          <a:bodyPr/>
          <a:lstStyle>
            <a:lvl1pPr>
              <a:defRPr/>
            </a:lvl1pPr>
          </a:lstStyle>
          <a:p>
            <a:endParaRPr lang="en-US" altLang="en-US"/>
          </a:p>
        </p:txBody>
      </p:sp>
      <p:sp>
        <p:nvSpPr>
          <p:cNvPr id="5" name="Rectangle 6"/>
          <p:cNvSpPr>
            <a:spLocks noGrp="1" noChangeArrowheads="1"/>
          </p:cNvSpPr>
          <p:nvPr>
            <p:ph type="sldNum" sz="quarter" idx="12"/>
          </p:nvPr>
        </p:nvSpPr>
        <p:spPr/>
        <p:txBody>
          <a:bodyPr/>
          <a:lstStyle>
            <a:lvl1pPr>
              <a:defRPr/>
            </a:lvl1pPr>
          </a:lstStyle>
          <a:p>
            <a:fld id="{67FDC420-9905-4345-B8C7-E147212D25C5}" type="slidenum">
              <a:rPr lang="en-US" altLang="en-US"/>
              <a:pPr/>
              <a:t>‹#›</a:t>
            </a:fld>
            <a:endParaRPr lang="en-US" altLang="en-US"/>
          </a:p>
        </p:txBody>
      </p:sp>
    </p:spTree>
    <p:extLst>
      <p:ext uri="{BB962C8B-B14F-4D97-AF65-F5344CB8AC3E}">
        <p14:creationId xmlns:p14="http://schemas.microsoft.com/office/powerpoint/2010/main" val="465144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en-US"/>
          </a:p>
        </p:txBody>
      </p:sp>
      <p:sp>
        <p:nvSpPr>
          <p:cNvPr id="3" name="Rectangle 5"/>
          <p:cNvSpPr>
            <a:spLocks noGrp="1" noChangeArrowheads="1"/>
          </p:cNvSpPr>
          <p:nvPr>
            <p:ph type="ftr" sz="quarter" idx="11"/>
          </p:nvPr>
        </p:nvSpPr>
        <p:spPr/>
        <p:txBody>
          <a:bodyPr/>
          <a:lstStyle>
            <a:lvl1pPr>
              <a:defRPr/>
            </a:lvl1pPr>
          </a:lstStyle>
          <a:p>
            <a:endParaRPr lang="en-US" altLang="en-US"/>
          </a:p>
        </p:txBody>
      </p:sp>
      <p:sp>
        <p:nvSpPr>
          <p:cNvPr id="4" name="Rectangle 6"/>
          <p:cNvSpPr>
            <a:spLocks noGrp="1" noChangeArrowheads="1"/>
          </p:cNvSpPr>
          <p:nvPr>
            <p:ph type="sldNum" sz="quarter" idx="12"/>
          </p:nvPr>
        </p:nvSpPr>
        <p:spPr/>
        <p:txBody>
          <a:bodyPr/>
          <a:lstStyle>
            <a:lvl1pPr>
              <a:defRPr/>
            </a:lvl1pPr>
          </a:lstStyle>
          <a:p>
            <a:fld id="{4B00E267-A741-4231-B81D-86FA90789986}" type="slidenum">
              <a:rPr lang="en-US" altLang="en-US"/>
              <a:pPr/>
              <a:t>‹#›</a:t>
            </a:fld>
            <a:endParaRPr lang="en-US" altLang="en-US"/>
          </a:p>
        </p:txBody>
      </p:sp>
    </p:spTree>
    <p:extLst>
      <p:ext uri="{BB962C8B-B14F-4D97-AF65-F5344CB8AC3E}">
        <p14:creationId xmlns:p14="http://schemas.microsoft.com/office/powerpoint/2010/main" val="2336989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3FA8ED5C-64D7-4BD0-80D6-B4F178CCD349}" type="slidenum">
              <a:rPr lang="en-US" altLang="en-US"/>
              <a:pPr/>
              <a:t>‹#›</a:t>
            </a:fld>
            <a:endParaRPr lang="en-US" altLang="en-US"/>
          </a:p>
        </p:txBody>
      </p:sp>
    </p:spTree>
    <p:extLst>
      <p:ext uri="{BB962C8B-B14F-4D97-AF65-F5344CB8AC3E}">
        <p14:creationId xmlns:p14="http://schemas.microsoft.com/office/powerpoint/2010/main" val="2933544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49A92BDE-82D8-46DE-AFE3-CB11F2041463}" type="slidenum">
              <a:rPr lang="en-US" altLang="en-US"/>
              <a:pPr/>
              <a:t>‹#›</a:t>
            </a:fld>
            <a:endParaRPr lang="en-US" altLang="en-US"/>
          </a:p>
        </p:txBody>
      </p:sp>
    </p:spTree>
    <p:extLst>
      <p:ext uri="{BB962C8B-B14F-4D97-AF65-F5344CB8AC3E}">
        <p14:creationId xmlns:p14="http://schemas.microsoft.com/office/powerpoint/2010/main" val="1376690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7115D4DF-EC24-4207-BEDE-7E9D17E67162}" type="slidenum">
              <a:rPr lang="en-US" altLang="en-US"/>
              <a:pPr/>
              <a:t>‹#›</a:t>
            </a:fld>
            <a:endParaRPr lang="en-US" altLang="en-US"/>
          </a:p>
        </p:txBody>
      </p:sp>
    </p:spTree>
    <p:extLst>
      <p:ext uri="{BB962C8B-B14F-4D97-AF65-F5344CB8AC3E}">
        <p14:creationId xmlns:p14="http://schemas.microsoft.com/office/powerpoint/2010/main" val="398591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3D3AEA55-6026-48DA-BCB0-62352C404B46}" type="slidenum">
              <a:rPr lang="en-US" altLang="en-US"/>
              <a:pPr/>
              <a:t>‹#›</a:t>
            </a:fld>
            <a:endParaRPr lang="en-US" altLang="en-US"/>
          </a:p>
        </p:txBody>
      </p:sp>
    </p:spTree>
    <p:extLst>
      <p:ext uri="{BB962C8B-B14F-4D97-AF65-F5344CB8AC3E}">
        <p14:creationId xmlns:p14="http://schemas.microsoft.com/office/powerpoint/2010/main" val="8637576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C7FE4544-66B5-47CA-BD6C-45C8F286D4D7}" type="slidenum">
              <a:rPr lang="en-US" altLang="en-US"/>
              <a:pPr/>
              <a:t>‹#›</a:t>
            </a:fld>
            <a:endParaRPr lang="en-US" altLang="en-US"/>
          </a:p>
        </p:txBody>
      </p:sp>
    </p:spTree>
    <p:extLst>
      <p:ext uri="{BB962C8B-B14F-4D97-AF65-F5344CB8AC3E}">
        <p14:creationId xmlns:p14="http://schemas.microsoft.com/office/powerpoint/2010/main" val="31787502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283733F4-D4CA-4A22-BFD6-1B5169011EBA}" type="slidenum">
              <a:rPr lang="en-US" altLang="en-US"/>
              <a:pPr/>
              <a:t>‹#›</a:t>
            </a:fld>
            <a:endParaRPr lang="en-US" altLang="en-US"/>
          </a:p>
        </p:txBody>
      </p:sp>
    </p:spTree>
    <p:extLst>
      <p:ext uri="{BB962C8B-B14F-4D97-AF65-F5344CB8AC3E}">
        <p14:creationId xmlns:p14="http://schemas.microsoft.com/office/powerpoint/2010/main" val="228498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F6CDBDDD-47D5-4C02-B6A4-92D80F2CA117}" type="slidenum">
              <a:rPr lang="en-US" altLang="en-US"/>
              <a:pPr/>
              <a:t>‹#›</a:t>
            </a:fld>
            <a:endParaRPr lang="en-US" altLang="en-US"/>
          </a:p>
        </p:txBody>
      </p:sp>
    </p:spTree>
    <p:extLst>
      <p:ext uri="{BB962C8B-B14F-4D97-AF65-F5344CB8AC3E}">
        <p14:creationId xmlns:p14="http://schemas.microsoft.com/office/powerpoint/2010/main" val="1941631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endParaRPr lang="en-US" altLang="en-US"/>
          </a:p>
        </p:txBody>
      </p:sp>
      <p:sp>
        <p:nvSpPr>
          <p:cNvPr id="4" name="Rectangle 5"/>
          <p:cNvSpPr>
            <a:spLocks noGrp="1" noChangeArrowheads="1"/>
          </p:cNvSpPr>
          <p:nvPr>
            <p:ph type="ftr" sz="quarter" idx="11"/>
          </p:nvPr>
        </p:nvSpPr>
        <p:spPr/>
        <p:txBody>
          <a:bodyPr/>
          <a:lstStyle>
            <a:lvl1pPr>
              <a:defRPr/>
            </a:lvl1pPr>
          </a:lstStyle>
          <a:p>
            <a:endParaRPr lang="en-US" altLang="en-US"/>
          </a:p>
        </p:txBody>
      </p:sp>
      <p:sp>
        <p:nvSpPr>
          <p:cNvPr id="5" name="Rectangle 6"/>
          <p:cNvSpPr>
            <a:spLocks noGrp="1" noChangeArrowheads="1"/>
          </p:cNvSpPr>
          <p:nvPr>
            <p:ph type="sldNum" sz="quarter" idx="12"/>
          </p:nvPr>
        </p:nvSpPr>
        <p:spPr/>
        <p:txBody>
          <a:bodyPr/>
          <a:lstStyle>
            <a:lvl1pPr>
              <a:defRPr/>
            </a:lvl1pPr>
          </a:lstStyle>
          <a:p>
            <a:fld id="{8DED0E61-DBE5-48FC-82E6-A0CCF0EEEE80}" type="slidenum">
              <a:rPr lang="en-US" altLang="en-US"/>
              <a:pPr/>
              <a:t>‹#›</a:t>
            </a:fld>
            <a:endParaRPr lang="en-US" altLang="en-US"/>
          </a:p>
        </p:txBody>
      </p:sp>
    </p:spTree>
    <p:extLst>
      <p:ext uri="{BB962C8B-B14F-4D97-AF65-F5344CB8AC3E}">
        <p14:creationId xmlns:p14="http://schemas.microsoft.com/office/powerpoint/2010/main" val="1698866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ltLang="en-US"/>
          </a:p>
        </p:txBody>
      </p:sp>
      <p:sp>
        <p:nvSpPr>
          <p:cNvPr id="7" name="Rectangle 5"/>
          <p:cNvSpPr>
            <a:spLocks noGrp="1" noChangeArrowheads="1"/>
          </p:cNvSpPr>
          <p:nvPr>
            <p:ph type="ftr" sz="quarter" idx="11"/>
          </p:nvPr>
        </p:nvSpPr>
        <p:spPr/>
        <p:txBody>
          <a:bodyPr/>
          <a:lstStyle>
            <a:lvl1pPr>
              <a:defRPr/>
            </a:lvl1pPr>
          </a:lstStyle>
          <a:p>
            <a:endParaRPr lang="en-US" altLang="en-US"/>
          </a:p>
        </p:txBody>
      </p:sp>
      <p:sp>
        <p:nvSpPr>
          <p:cNvPr id="8" name="Rectangle 6"/>
          <p:cNvSpPr>
            <a:spLocks noGrp="1" noChangeArrowheads="1"/>
          </p:cNvSpPr>
          <p:nvPr>
            <p:ph type="sldNum" sz="quarter" idx="12"/>
          </p:nvPr>
        </p:nvSpPr>
        <p:spPr/>
        <p:txBody>
          <a:bodyPr/>
          <a:lstStyle>
            <a:lvl1pPr>
              <a:defRPr/>
            </a:lvl1pPr>
          </a:lstStyle>
          <a:p>
            <a:fld id="{AE8529E4-BA10-4F9B-BE70-47DD69107207}" type="slidenum">
              <a:rPr lang="en-US" altLang="en-US"/>
              <a:pPr/>
              <a:t>‹#›</a:t>
            </a:fld>
            <a:endParaRPr lang="en-US" altLang="en-US"/>
          </a:p>
        </p:txBody>
      </p:sp>
    </p:spTree>
    <p:extLst>
      <p:ext uri="{BB962C8B-B14F-4D97-AF65-F5344CB8AC3E}">
        <p14:creationId xmlns:p14="http://schemas.microsoft.com/office/powerpoint/2010/main" val="1094210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ltLang="en-US"/>
          </a:p>
        </p:txBody>
      </p:sp>
      <p:sp>
        <p:nvSpPr>
          <p:cNvPr id="8" name="Rectangle 5"/>
          <p:cNvSpPr>
            <a:spLocks noGrp="1" noChangeArrowheads="1"/>
          </p:cNvSpPr>
          <p:nvPr>
            <p:ph type="ftr" sz="quarter" idx="11"/>
          </p:nvPr>
        </p:nvSpPr>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90AD42FD-FF7E-4EEE-A47E-3ABA74393FE1}" type="slidenum">
              <a:rPr lang="en-US" altLang="en-US"/>
              <a:pPr/>
              <a:t>‹#›</a:t>
            </a:fld>
            <a:endParaRPr lang="en-US" altLang="en-US"/>
          </a:p>
        </p:txBody>
      </p:sp>
    </p:spTree>
    <p:extLst>
      <p:ext uri="{BB962C8B-B14F-4D97-AF65-F5344CB8AC3E}">
        <p14:creationId xmlns:p14="http://schemas.microsoft.com/office/powerpoint/2010/main" val="1964534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3029986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6660545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10790386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272421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3D9AA3C-855F-403D-AC3D-9E2133B94383}" type="slidenum">
              <a:rPr lang="en-US" altLang="en-US"/>
              <a:pPr/>
              <a:t>‹#›</a:t>
            </a:fld>
            <a:endParaRPr lang="en-US" altLang="en-US"/>
          </a:p>
        </p:txBody>
      </p:sp>
    </p:spTree>
    <p:extLst>
      <p:ext uri="{BB962C8B-B14F-4D97-AF65-F5344CB8AC3E}">
        <p14:creationId xmlns:p14="http://schemas.microsoft.com/office/powerpoint/2010/main" val="1790084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840878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6859171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29490251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23697003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12570973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1904685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7779023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8568465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6204493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701649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1DBD90E-7477-4EF3-8723-CB591F0ED2B7}" type="slidenum">
              <a:rPr lang="en-US" altLang="en-US"/>
              <a:pPr/>
              <a:t>‹#›</a:t>
            </a:fld>
            <a:endParaRPr lang="en-US" altLang="en-US"/>
          </a:p>
        </p:txBody>
      </p:sp>
    </p:spTree>
    <p:extLst>
      <p:ext uri="{BB962C8B-B14F-4D97-AF65-F5344CB8AC3E}">
        <p14:creationId xmlns:p14="http://schemas.microsoft.com/office/powerpoint/2010/main" val="34690385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5555220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7085896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3800812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83858333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8805235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56099583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7598845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474009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6.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7.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6E93AB-BE7C-4D2E-AF9F-7C2F078B0FF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 id="2147484559" r:id="rId15"/>
    <p:sldLayoutId id="2147484560" r:id="rId16"/>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kumimoji="1" lang="en-US" altLang="en-US">
              <a:latin typeface="Times New Roman" pitchFamily="18" charset="0"/>
            </a:endParaRPr>
          </a:p>
        </p:txBody>
      </p:sp>
      <p:sp>
        <p:nvSpPr>
          <p:cNvPr id="18435"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kumimoji="1" lang="en-US" altLang="en-US">
              <a:latin typeface="Times New Roman" pitchFamily="18" charset="0"/>
            </a:endParaRPr>
          </a:p>
        </p:txBody>
      </p:sp>
      <p:sp>
        <p:nvSpPr>
          <p:cNvPr id="18436" name="Rectangle 4" descr="Stationery"/>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kumimoji="1" lang="en-US" altLang="en-US">
              <a:latin typeface="Times New Roman" pitchFamily="18" charset="0"/>
            </a:endParaRPr>
          </a:p>
        </p:txBody>
      </p:sp>
      <p:sp>
        <p:nvSpPr>
          <p:cNvPr id="18437" name="Rectangle 5" descr="Stationery"/>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kumimoji="1" lang="en-US" altLang="en-US">
              <a:latin typeface="Times New Roman" pitchFamily="18" charset="0"/>
            </a:endParaRPr>
          </a:p>
        </p:txBody>
      </p:sp>
      <p:sp>
        <p:nvSpPr>
          <p:cNvPr id="18438" name="Rectangle 6"/>
          <p:cNvSpPr>
            <a:spLocks noGrp="1" noChangeArrowheads="1"/>
          </p:cNvSpPr>
          <p:nvPr>
            <p:ph type="title"/>
          </p:nvPr>
        </p:nvSpPr>
        <p:spPr bwMode="auto">
          <a:xfrm>
            <a:off x="1066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8535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Times New Roman" pitchFamily="18" charset="0"/>
              </a:defRPr>
            </a:lvl1pPr>
          </a:lstStyle>
          <a:p>
            <a:endParaRPr lang="en-US" altLang="en-US"/>
          </a:p>
        </p:txBody>
      </p:sp>
      <p:sp>
        <p:nvSpPr>
          <p:cNvPr id="18535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Times New Roman" pitchFamily="18" charset="0"/>
              </a:defRPr>
            </a:lvl1pPr>
          </a:lstStyle>
          <a:p>
            <a:endParaRPr lang="en-US" altLang="en-US"/>
          </a:p>
        </p:txBody>
      </p:sp>
      <p:pic>
        <p:nvPicPr>
          <p:cNvPr id="18441" name="Picture 9" descr="anabn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0"/>
          <p:cNvSpPr>
            <a:spLocks noChangeArrowheads="1"/>
          </p:cNvSpPr>
          <p:nvPr/>
        </p:nvSpPr>
        <p:spPr bwMode="auto">
          <a:xfrm>
            <a:off x="304800" y="457200"/>
            <a:ext cx="2514600" cy="3048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kumimoji="1" lang="en-US" altLang="en-US">
              <a:latin typeface="Times New Roman" pitchFamily="18" charset="0"/>
            </a:endParaRPr>
          </a:p>
        </p:txBody>
      </p:sp>
      <p:sp>
        <p:nvSpPr>
          <p:cNvPr id="185355"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400">
                <a:solidFill>
                  <a:schemeClr val="tx2"/>
                </a:solidFill>
                <a:latin typeface="Times New Roman" pitchFamily="18" charset="0"/>
              </a:defRPr>
            </a:lvl1pPr>
          </a:lstStyle>
          <a:p>
            <a:fld id="{C015F22A-4531-4DFD-ACED-71EBDACE4C5E}" type="slidenum">
              <a:rPr lang="en-US" altLang="en-US"/>
              <a:pPr/>
              <a:t>‹#›</a:t>
            </a:fld>
            <a:endParaRPr lang="en-US" altLang="en-US" sz="1400"/>
          </a:p>
        </p:txBody>
      </p:sp>
      <p:sp>
        <p:nvSpPr>
          <p:cNvPr id="18444" name="Rectangle 12"/>
          <p:cNvSpPr>
            <a:spLocks noGrp="1" noChangeArrowheads="1"/>
          </p:cNvSpPr>
          <p:nvPr>
            <p:ph type="body" idx="1"/>
          </p:nvPr>
        </p:nvSpPr>
        <p:spPr bwMode="auto">
          <a:xfrm>
            <a:off x="1066800"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571"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12" charset="0"/>
        </a:defRPr>
      </a:lvl6pPr>
      <a:lvl7pPr marL="914400" algn="l" rtl="0" fontAlgn="base">
        <a:spcBef>
          <a:spcPct val="0"/>
        </a:spcBef>
        <a:spcAft>
          <a:spcPct val="0"/>
        </a:spcAft>
        <a:defRPr sz="4400">
          <a:solidFill>
            <a:schemeClr val="tx2"/>
          </a:solidFill>
          <a:latin typeface="Times New Roman" pitchFamily="-112" charset="0"/>
        </a:defRPr>
      </a:lvl7pPr>
      <a:lvl8pPr marL="1371600" algn="l" rtl="0" fontAlgn="base">
        <a:spcBef>
          <a:spcPct val="0"/>
        </a:spcBef>
        <a:spcAft>
          <a:spcPct val="0"/>
        </a:spcAft>
        <a:defRPr sz="4400">
          <a:solidFill>
            <a:schemeClr val="tx2"/>
          </a:solidFill>
          <a:latin typeface="Times New Roman" pitchFamily="-112" charset="0"/>
        </a:defRPr>
      </a:lvl8pPr>
      <a:lvl9pPr marL="1828800" algn="l" rtl="0" fontAlgn="base">
        <a:spcBef>
          <a:spcPct val="0"/>
        </a:spcBef>
        <a:spcAft>
          <a:spcPct val="0"/>
        </a:spcAft>
        <a:defRPr sz="4400">
          <a:solidFill>
            <a:schemeClr val="tx2"/>
          </a:solidFill>
          <a:latin typeface="Times New Roman" pitchFamily="-112"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ＭＳ Ｐゴシック" charset="0"/>
          <a:cs typeface="ＭＳ Ｐゴシック" charset="0"/>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ea typeface="ＭＳ Ｐゴシック" pitchFamily="-112" charset="-128"/>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ea typeface="ＭＳ Ｐゴシック" pitchFamily="-112" charset="-128"/>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hlink"/>
        </a:buClr>
        <a:buSzPct val="55000"/>
        <a:buFont typeface="Wingdings" pitchFamily="-112" charset="2"/>
        <a:buChar char="n"/>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hlink"/>
        </a:buClr>
        <a:buSzPct val="55000"/>
        <a:buFont typeface="Wingdings" pitchFamily="-112" charset="2"/>
        <a:buChar char="n"/>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hlink"/>
        </a:buClr>
        <a:buSzPct val="55000"/>
        <a:buFont typeface="Wingdings" pitchFamily="-112" charset="2"/>
        <a:buChar char="n"/>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hlink"/>
        </a:buClr>
        <a:buSzPct val="55000"/>
        <a:buFont typeface="Wingdings" pitchFamily="-112" charset="2"/>
        <a:buChar char="n"/>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BDC9D1B-2036-473B-88B1-CE7FD01F18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85" r:id="rId14"/>
    <p:sldLayoutId id="2147484586" r:id="rId15"/>
    <p:sldLayoutId id="2147484587" r:id="rId16"/>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81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41D65B4-C685-4AC6-8545-3B1DE57433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 id="2147484599" r:id="rId12"/>
    <p:sldLayoutId id="2147484600" r:id="rId13"/>
    <p:sldLayoutId id="2147484601" r:id="rId14"/>
    <p:sldLayoutId id="2147484602" r:id="rId15"/>
    <p:sldLayoutId id="2147484603" r:id="rId16"/>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55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3950749-C9C5-40BC-BB7A-7C099992E35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 id="2147484615" r:id="rId12"/>
    <p:sldLayoutId id="2147484616" r:id="rId13"/>
    <p:sldLayoutId id="2147484617" r:id="rId14"/>
    <p:sldLayoutId id="2147484618" r:id="rId15"/>
    <p:sldLayoutId id="2147484619" r:id="rId16"/>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latin typeface="Arial"/>
                <a:ea typeface="MS PGothic" charset="0"/>
                <a:cs typeface="MS PGothic" charset="0"/>
              </a:rPr>
              <a:pPr/>
              <a:t>‹#›</a:t>
            </a:fld>
            <a:endParaRPr lang="en-US" smtClean="0">
              <a:latin typeface="Arial"/>
              <a:ea typeface="MS PGothic" charset="0"/>
              <a:cs typeface="MS PGothic" charset="0"/>
            </a:endParaRPr>
          </a:p>
        </p:txBody>
      </p:sp>
    </p:spTree>
    <p:extLst>
      <p:ext uri="{BB962C8B-B14F-4D97-AF65-F5344CB8AC3E}">
        <p14:creationId xmlns:p14="http://schemas.microsoft.com/office/powerpoint/2010/main" val="319894994"/>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630885203"/>
      </p:ext>
    </p:extLst>
  </p:cSld>
  <p:clrMap bg1="dk2" tx1="lt1" bg2="dk1" tx2="lt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0.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1.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2.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3.xml"/><Relationship Id="rId1" Type="http://schemas.openxmlformats.org/officeDocument/2006/relationships/slideLayout" Target="../slideLayouts/slideLayout23.xml"/><Relationship Id="rId4" Type="http://schemas.openxmlformats.org/officeDocument/2006/relationships/image" Target="../media/image85.png"/></Relationships>
</file>

<file path=ppt/slides/_rels/slide10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4.xml"/><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6.xml"/><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1.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12.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13.xml"/><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14.xml"/><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15.xml"/><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16.xml"/><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3" Type="http://schemas.openxmlformats.org/officeDocument/2006/relationships/hyperlink" Target="http://www.christiananswers.net/dictionary/abraham.html" TargetMode="External"/><Relationship Id="rId2" Type="http://schemas.openxmlformats.org/officeDocument/2006/relationships/notesSlide" Target="../notesSlides/notesSlide117.xml"/><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1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9.xml"/><Relationship Id="rId1" Type="http://schemas.openxmlformats.org/officeDocument/2006/relationships/slideLayout" Target="../slideLayouts/slideLayout76.xml"/><Relationship Id="rId4" Type="http://schemas.openxmlformats.org/officeDocument/2006/relationships/image" Target="../media/image9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images.google.com.sg/imgres?imgurl=http://www.shari.com/travels/ireland/images/ephemera/ssi-mummies.jpg&amp;imgrefurl=http://www.shari.com/travels/ireland/20th.html&amp;h=348&amp;w=491&amp;sz=85&amp;tbnid=SlPVrly76kIJ:&amp;tbnh=89&amp;tbnw=126&amp;start=3&amp;prev=/images?q=mummies&amp;hl=en&amp;lr=" TargetMode="External"/><Relationship Id="rId3" Type="http://schemas.openxmlformats.org/officeDocument/2006/relationships/image" Target="../media/image27.jpeg"/><Relationship Id="rId7"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hyperlink" Target="http://images.google.com/imgres?imgurl=http://www.swan.ac.uk/empress/images/DYRYNDA%20Oil%20suction%20WEB.JPG&amp;imgrefurl=http://www.swan.ac.uk/empress/oil/cleanup.htm&amp;h=393&amp;w=600&amp;sz=66&amp;tbnid=5DuKo7rg-X0J:&amp;tbnh=87&amp;tbnw=132&amp;start=15&amp;prev=/images?q=oil&amp;hl=en&amp;lr=&amp;ie=UTF-8" TargetMode="External"/><Relationship Id="rId5" Type="http://schemas.openxmlformats.org/officeDocument/2006/relationships/image" Target="../media/image28.jpeg"/><Relationship Id="rId4" Type="http://schemas.openxmlformats.org/officeDocument/2006/relationships/hyperlink" Target="http://images.google.com.sg/imgres?imgurl=http://members.cox.net/1maniac/oil/Oil.Blue.Orange.jpeg&amp;imgrefurl=http://members.cox.net/1maniac/oil/page_01.htm&amp;h=240&amp;w=320&amp;sz=35&amp;tbnid=-uJTIDd_42EJ:&amp;tbnh=84&amp;tbnw=112&amp;start=24&amp;prev=/images?q=oil&amp;start=20&amp;hl=en&amp;lr=&amp;sa=N" TargetMode="External"/><Relationship Id="rId9"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sg/imgres?imgurl=http://www.aronsha.com/meditate/images/rare-essense-lrg.jpg&amp;imgrefurl=http://www.aronsha.com/meditate/incense.cfm&amp;h=360&amp;w=561&amp;sz=56&amp;tbnid=uKM_wl1JmI4J:&amp;tbnh=84&amp;tbnw=130&amp;start=3&amp;prev=/images?q=incense&amp;hl=en&amp;lr="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images.google.com/imgres?imgurl=http://www.harlemlive.org/international/middle_east/Islam/images/muslims.jpg&amp;imgrefurl=http://www.harlemlive.org/international/middle_east/Islam/islam.html&amp;h=216&amp;w=250&amp;sz=16&amp;tbnid=yDHXoX-x_jkJ:&amp;tbnh=91&amp;tbnw=105&amp;start=8&amp;prev=/images?q=muslims&amp;hl=en&amp;lr=&amp;ie=UTF-8" TargetMode="External"/><Relationship Id="rId7" Type="http://schemas.openxmlformats.org/officeDocument/2006/relationships/hyperlink" Target="http://images.google.com/imgres?imgurl=http://www.otrarealidad.net/multimedia/images/dearticulos/rambo.jpg&amp;imgrefurl=http://ilx.wh3rd.net/thread.php?msgid=4394661&amp;h=302&amp;w=200&amp;sz=17&amp;tbnid=UKxEl7rSOWgJ:&amp;tbnh=111&amp;tbnw=74&amp;start=2&amp;prev=/images?q=rambo&amp;hl=en&amp;lr=&amp;ie=UTF-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images.google.com/imgres?imgurl=http://www.swan.ac.uk/empress/images/DYRYNDA%20Oil%20suction%20WEB.JPG&amp;imgrefurl=http://www.swan.ac.uk/empress/oil/cleanup.htm&amp;h=393&amp;w=600&amp;sz=66&amp;tbnid=5DuKo7rg-X0J:&amp;tbnh=87&amp;tbnw=132&amp;start=15&amp;prev=/images?q=oil&amp;hl=en&amp;lr=&amp;ie=UTF-8" TargetMode="External"/><Relationship Id="rId4" Type="http://schemas.openxmlformats.org/officeDocument/2006/relationships/image" Target="../media/image10.jpeg"/><Relationship Id="rId9" Type="http://schemas.openxmlformats.org/officeDocument/2006/relationships/image" Target="../media/image13.emf"/></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50.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16.xml"/><Relationship Id="rId5" Type="http://schemas.openxmlformats.org/officeDocument/2006/relationships/image" Target="../media/image42.jpeg"/><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hyperlink" Target="http://images.google.com.sg/imgres?imgurl=http://fusionanomaly.net/polytheism.jpg&amp;imgrefurl=http://fusionanomaly.net/polytheism.html&amp;h=250&amp;w=373&amp;sz=27&amp;tbnid=SlOMllXU4tgJ:&amp;tbnh=79&amp;tbnw=117&amp;start=1&amp;prev=/images?q=polytheism&amp;hl=en&amp;lr=&amp;sa=N"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m.sg/imgres?imgurl=http://swtrekking.com/photo_gallery/images/stars.jpg&amp;imgrefurl=http://swtrekking.com/photo_gallery/pages/stars.htm&amp;h=289&amp;w=350&amp;sz=18&amp;tbnid=aZsuQ2FsTT0J:&amp;tbnh=95&amp;tbnw=115&amp;start=4&amp;prev=/images?q=stars&amp;hl=en&amp;lr=&amp;sa=N"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m.sg/imgres?imgurl=http://www.rootsweb.com/~cansk/SaskatchewanAndItsPeople/VolumeII/SunWorshipStone.jpg&amp;imgrefurl=http://www.rootsweb.com/~cansk/SaskatchewanAndItsPeople/VolumeII/sunworshipstone.html&amp;h=666&amp;w=537&amp;sz=69&amp;tbnid=oK_FpULQvioJ:&amp;tbnh=135&amp;tbnw=109&amp;start=17&amp;prev=/images?q=stone+worship&amp;hl=en&amp;lr="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2.xml"/><Relationship Id="rId1" Type="http://schemas.openxmlformats.org/officeDocument/2006/relationships/themeOverride" Target="../theme/themeOverride1.xml"/><Relationship Id="rId6" Type="http://schemas.openxmlformats.org/officeDocument/2006/relationships/image" Target="../media/image53.jpeg"/><Relationship Id="rId5" Type="http://schemas.openxmlformats.org/officeDocument/2006/relationships/hyperlink" Target="http://images.google.com.sg/imgres?imgurl=http://www-ra.phys.utas.edu.au/~rdodson/Images/SNR/rays.gif&amp;imgrefurl=http://www-ra.phys.utas.edu.au/~rdodson/rays.html&amp;h=644&amp;w=834&amp;sz=5&amp;tbnid=Px-rwIFw2n4J:&amp;tbnh=110&amp;tbnw=142&amp;start=3&amp;prev=/images?q=light+rays&amp;hl=en&amp;lr=" TargetMode="External"/><Relationship Id="rId4" Type="http://schemas.openxmlformats.org/officeDocument/2006/relationships/image" Target="../media/image5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23.xml"/><Relationship Id="rId4" Type="http://schemas.openxmlformats.org/officeDocument/2006/relationships/image" Target="../media/image5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23.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7.xml"/><Relationship Id="rId1" Type="http://schemas.openxmlformats.org/officeDocument/2006/relationships/slideLayout" Target="../slideLayouts/slideLayout23.xml"/><Relationship Id="rId4" Type="http://schemas.openxmlformats.org/officeDocument/2006/relationships/image" Target="../media/image60.jpeg"/></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23.xml"/><Relationship Id="rId4" Type="http://schemas.openxmlformats.org/officeDocument/2006/relationships/image" Target="../media/image65.jpeg"/></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0.xml"/><Relationship Id="rId1" Type="http://schemas.openxmlformats.org/officeDocument/2006/relationships/slideLayout" Target="../slideLayouts/slideLayout23.xml"/><Relationship Id="rId4" Type="http://schemas.openxmlformats.org/officeDocument/2006/relationships/image" Target="../media/image68.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6.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9.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1.xml"/><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3.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4.xml"/><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6.xml"/><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7.xml"/><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8.xml"/><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0"/>
            <a:ext cx="9144000" cy="1981200"/>
          </a:xfrm>
          <a:solidFill>
            <a:schemeClr val="tx1"/>
          </a:solidFill>
        </p:spPr>
        <p:txBody>
          <a:bodyPr/>
          <a:lstStyle/>
          <a:p>
            <a:pPr algn="l" eaLnBrk="1" hangingPunct="1"/>
            <a:r>
              <a:rPr lang="zh-CN" altLang="en-US" sz="9600" smtClean="0">
                <a:solidFill>
                  <a:srgbClr val="FFFFFF"/>
                </a:solidFill>
                <a:ea typeface="ＭＳ Ｐゴシック" pitchFamily="34" charset="-128"/>
              </a:rPr>
              <a:t>阿拉伯人</a:t>
            </a:r>
            <a:endParaRPr lang="en-US" altLang="en-US" sz="10000" smtClean="0">
              <a:solidFill>
                <a:srgbClr val="FFFFFF"/>
              </a:solidFill>
              <a:latin typeface="Baskerville Old Face" pitchFamily="18" charset="0"/>
              <a:ea typeface="ＭＳ Ｐゴシック" pitchFamily="34" charset="-128"/>
            </a:endParaRPr>
          </a:p>
        </p:txBody>
      </p:sp>
      <p:grpSp>
        <p:nvGrpSpPr>
          <p:cNvPr id="2" name="Group 12"/>
          <p:cNvGrpSpPr>
            <a:grpSpLocks/>
          </p:cNvGrpSpPr>
          <p:nvPr/>
        </p:nvGrpSpPr>
        <p:grpSpPr bwMode="auto">
          <a:xfrm>
            <a:off x="0" y="1981200"/>
            <a:ext cx="9144000" cy="4876800"/>
            <a:chOff x="0" y="1248"/>
            <a:chExt cx="5760" cy="3072"/>
          </a:xfrm>
        </p:grpSpPr>
        <p:grpSp>
          <p:nvGrpSpPr>
            <p:cNvPr id="83973" name="Group 11"/>
            <p:cNvGrpSpPr>
              <a:grpSpLocks/>
            </p:cNvGrpSpPr>
            <p:nvPr/>
          </p:nvGrpSpPr>
          <p:grpSpPr bwMode="auto">
            <a:xfrm>
              <a:off x="0" y="1248"/>
              <a:ext cx="4560" cy="3072"/>
              <a:chOff x="0" y="1248"/>
              <a:chExt cx="4560" cy="3072"/>
            </a:xfrm>
          </p:grpSpPr>
          <p:pic>
            <p:nvPicPr>
              <p:cNvPr id="83975" name="Picture 4" desc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
                <a:ext cx="1824"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9" descr="cam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1248"/>
                <a:ext cx="120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10" descr="arab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1248"/>
                <a:ext cx="124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5" descr="Jordan-Yarmuk val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 y="2160"/>
                <a:ext cx="2784"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3974" name="Picture 6" descr="Jordan-Gera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1248"/>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9" name="Rectangle 3"/>
          <p:cNvSpPr>
            <a:spLocks noGrp="1" noChangeArrowheads="1"/>
          </p:cNvSpPr>
          <p:nvPr>
            <p:ph type="subTitle" idx="1"/>
          </p:nvPr>
        </p:nvSpPr>
        <p:spPr>
          <a:xfrm>
            <a:off x="7010400" y="3810000"/>
            <a:ext cx="2133600" cy="3048000"/>
          </a:xfrm>
          <a:solidFill>
            <a:schemeClr val="accent1"/>
          </a:solidFill>
        </p:spPr>
        <p:txBody>
          <a:bodyPr/>
          <a:lstStyle/>
          <a:p>
            <a:pPr algn="r" eaLnBrk="1" hangingPunct="1">
              <a:lnSpc>
                <a:spcPct val="90000"/>
              </a:lnSpc>
            </a:pPr>
            <a:endParaRPr lang="en-US" altLang="zh-CN" sz="2800" smtClean="0">
              <a:latin typeface="Haettenschweiler" pitchFamily="34" charset="0"/>
              <a:ea typeface="SimSun" pitchFamily="2" charset="-122"/>
            </a:endParaRPr>
          </a:p>
          <a:p>
            <a:pPr algn="r" eaLnBrk="1" hangingPunct="1">
              <a:lnSpc>
                <a:spcPct val="90000"/>
              </a:lnSpc>
            </a:pPr>
            <a:r>
              <a:rPr lang="zh-CN" altLang="en-US" sz="2800" smtClean="0">
                <a:ea typeface="ＭＳ Ｐゴシック" pitchFamily="34" charset="-128"/>
              </a:rPr>
              <a:t>一个旧约</a:t>
            </a:r>
            <a:endParaRPr lang="en-US" altLang="zh-CN" sz="2800" smtClean="0">
              <a:ea typeface="ＭＳ Ｐゴシック" pitchFamily="34" charset="-128"/>
            </a:endParaRPr>
          </a:p>
          <a:p>
            <a:pPr algn="r" eaLnBrk="1" hangingPunct="1">
              <a:lnSpc>
                <a:spcPct val="90000"/>
              </a:lnSpc>
            </a:pPr>
            <a:r>
              <a:rPr lang="zh-CN" altLang="en-US" sz="2800" smtClean="0">
                <a:ea typeface="ＭＳ Ｐゴシック" pitchFamily="34" charset="-128"/>
              </a:rPr>
              <a:t>背景介绍，</a:t>
            </a:r>
            <a:endParaRPr lang="en-US" altLang="zh-CN" sz="2800" smtClean="0">
              <a:ea typeface="ＭＳ Ｐゴシック" pitchFamily="34" charset="-128"/>
            </a:endParaRPr>
          </a:p>
          <a:p>
            <a:pPr algn="r" eaLnBrk="1" hangingPunct="1">
              <a:lnSpc>
                <a:spcPct val="90000"/>
              </a:lnSpc>
            </a:pPr>
            <a:r>
              <a:rPr lang="zh-CN" altLang="en-US" sz="2800" smtClean="0">
                <a:ea typeface="ＭＳ Ｐゴシック" pitchFamily="34" charset="-128"/>
              </a:rPr>
              <a:t>以便更好地</a:t>
            </a:r>
            <a:endParaRPr lang="en-US" altLang="zh-CN" sz="2800" smtClean="0">
              <a:ea typeface="ＭＳ Ｐゴシック" pitchFamily="34" charset="-128"/>
            </a:endParaRPr>
          </a:p>
          <a:p>
            <a:pPr algn="r" eaLnBrk="1" hangingPunct="1">
              <a:lnSpc>
                <a:spcPct val="90000"/>
              </a:lnSpc>
            </a:pPr>
            <a:r>
              <a:rPr lang="zh-CN" altLang="en-US" sz="2800" smtClean="0">
                <a:ea typeface="ＭＳ Ｐゴシック" pitchFamily="34" charset="-128"/>
              </a:rPr>
              <a:t>理解旧约</a:t>
            </a:r>
            <a:endParaRPr lang="en-US" altLang="en-US" sz="2800" smtClean="0">
              <a:latin typeface="Haettenschweiler" pitchFamily="34" charset="0"/>
              <a:ea typeface="SimSun" pitchFamily="2" charset="-122"/>
            </a:endParaRPr>
          </a:p>
        </p:txBody>
      </p:sp>
      <p:sp>
        <p:nvSpPr>
          <p:cNvPr id="11" name="Rectangle 10"/>
          <p:cNvSpPr>
            <a:spLocks noChangeArrowheads="1"/>
          </p:cNvSpPr>
          <p:nvPr/>
        </p:nvSpPr>
        <p:spPr bwMode="auto">
          <a:xfrm>
            <a:off x="0" y="5949950"/>
            <a:ext cx="7019925" cy="908050"/>
          </a:xfrm>
          <a:prstGeom prst="rect">
            <a:avLst/>
          </a:prstGeom>
          <a:solidFill>
            <a:srgbClr val="000514"/>
          </a:solidFill>
          <a:ln>
            <a:noFill/>
          </a:ln>
          <a:effectLst>
            <a:outerShdw dist="35921" dir="2700000" algn="ctr" rotWithShape="0">
              <a:srgbClr val="000514">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20000"/>
              </a:spcBef>
              <a:buClr>
                <a:srgbClr val="FFCC00"/>
              </a:buClr>
              <a:buSzPct val="70000"/>
              <a:buFont typeface="Wingdings" pitchFamily="2" charset="2"/>
              <a:buNone/>
            </a:pPr>
            <a:r>
              <a:rPr lang="en-US" altLang="en-US" sz="2000" b="1" dirty="0">
                <a:solidFill>
                  <a:srgbClr val="FFFFFF"/>
                </a:solidFill>
                <a:effectLst>
                  <a:outerShdw blurRad="38100" dist="38100" dir="2700000" algn="tl">
                    <a:srgbClr val="000000"/>
                  </a:outerShdw>
                </a:effectLst>
                <a:cs typeface="Arial" pitchFamily="34" charset="0"/>
              </a:rPr>
              <a:t>Dr. Rick Griffith, Singapore Bible College</a:t>
            </a:r>
            <a:br>
              <a:rPr lang="en-US" altLang="en-US" sz="2000" b="1" dirty="0">
                <a:solidFill>
                  <a:srgbClr val="FFFFFF"/>
                </a:solidFill>
                <a:effectLst>
                  <a:outerShdw blurRad="38100" dist="38100" dir="2700000" algn="tl">
                    <a:srgbClr val="000000"/>
                  </a:outerShdw>
                </a:effectLst>
                <a:cs typeface="Arial" pitchFamily="34" charset="0"/>
              </a:rPr>
            </a:br>
            <a:r>
              <a:rPr lang="en-US" altLang="en-US" sz="2000" b="1" dirty="0" smtClean="0">
                <a:solidFill>
                  <a:srgbClr val="FFFFFF"/>
                </a:solidFill>
                <a:effectLst>
                  <a:outerShdw blurRad="38100" dist="38100" dir="2700000" algn="tl">
                    <a:srgbClr val="000000"/>
                  </a:outerShdw>
                </a:effectLst>
                <a:cs typeface="Arial" pitchFamily="34" charset="0"/>
              </a:rPr>
              <a:t>BibleStudyDownloads.org</a:t>
            </a:r>
            <a:endParaRPr lang="en-US" altLang="en-US" sz="2000" b="1" dirty="0">
              <a:solidFill>
                <a:srgbClr val="FFFFFF"/>
              </a:solidFill>
              <a:effectLst>
                <a:outerShdw blurRad="38100" dist="38100" dir="2700000" algn="tl">
                  <a:srgbClr val="000000"/>
                </a:outerShdw>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dissolve">
                                      <p:cBhvr>
                                        <p:cTn id="7" dur="500"/>
                                        <p:tgtEl>
                                          <p:spTgt spid="24579">
                                            <p:bg/>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nodeType="afterGroup">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24578"/>
                                        </p:tgtEl>
                                        <p:attrNameLst>
                                          <p:attrName>style.visibility</p:attrName>
                                        </p:attrNameLst>
                                      </p:cBhvr>
                                      <p:to>
                                        <p:strVal val="visible"/>
                                      </p:to>
                                    </p:set>
                                    <p:anim calcmode="lin" valueType="num">
                                      <p:cBhvr additive="base">
                                        <p:cTn id="15" dur="500" fill="hold"/>
                                        <p:tgtEl>
                                          <p:spTgt spid="24578"/>
                                        </p:tgtEl>
                                        <p:attrNameLst>
                                          <p:attrName>ppt_x</p:attrName>
                                        </p:attrNameLst>
                                      </p:cBhvr>
                                      <p:tavLst>
                                        <p:tav tm="0">
                                          <p:val>
                                            <p:strVal val="#ppt_x"/>
                                          </p:val>
                                        </p:tav>
                                        <p:tav tm="100000">
                                          <p:val>
                                            <p:strVal val="#ppt_x"/>
                                          </p:val>
                                        </p:tav>
                                      </p:tavLst>
                                    </p:anim>
                                    <p:anim calcmode="lin" valueType="num">
                                      <p:cBhvr additive="base">
                                        <p:cTn id="16" dur="500" fill="hold"/>
                                        <p:tgtEl>
                                          <p:spTgt spid="245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6" descr="guercino-angel-appears-hagar-ishmael-L612-f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Rectangle 2"/>
          <p:cNvSpPr>
            <a:spLocks noGrp="1" noChangeArrowheads="1"/>
          </p:cNvSpPr>
          <p:nvPr>
            <p:ph type="title"/>
          </p:nvPr>
        </p:nvSpPr>
        <p:spPr>
          <a:xfrm>
            <a:off x="457200" y="-152400"/>
            <a:ext cx="8229600" cy="1143000"/>
          </a:xfrm>
        </p:spPr>
        <p:txBody>
          <a:bodyPr/>
          <a:lstStyle/>
          <a:p>
            <a:pPr eaLnBrk="1" hangingPunct="1"/>
            <a:r>
              <a:rPr lang="ja-JP" altLang="en-US" b="1" i="1" smtClean="0">
                <a:solidFill>
                  <a:schemeClr val="bg1"/>
                </a:solidFill>
                <a:effectLst>
                  <a:outerShdw blurRad="38100" dist="38100" dir="2700000" algn="tl">
                    <a:srgbClr val="000000"/>
                  </a:outerShdw>
                </a:effectLst>
                <a:ea typeface="SimSun" pitchFamily="2" charset="-122"/>
              </a:rPr>
              <a:t>天使</a:t>
            </a:r>
            <a:r>
              <a:rPr lang="zh-CN" altLang="en-US" b="1" i="1" smtClean="0">
                <a:solidFill>
                  <a:schemeClr val="bg1"/>
                </a:solidFill>
                <a:effectLst>
                  <a:outerShdw blurRad="38100" dist="38100" dir="2700000" algn="tl">
                    <a:srgbClr val="000000"/>
                  </a:outerShdw>
                </a:effectLst>
                <a:ea typeface="SimSun" pitchFamily="2" charset="-122"/>
              </a:rPr>
              <a:t>与</a:t>
            </a:r>
            <a:r>
              <a:rPr lang="ja-JP" altLang="en-US" b="1" i="1" smtClean="0">
                <a:solidFill>
                  <a:schemeClr val="bg1"/>
                </a:solidFill>
                <a:effectLst>
                  <a:outerShdw blurRad="38100" dist="38100" dir="2700000" algn="tl">
                    <a:srgbClr val="000000"/>
                  </a:outerShdw>
                </a:effectLst>
                <a:ea typeface="SimSun" pitchFamily="2" charset="-122"/>
              </a:rPr>
              <a:t>夏甲</a:t>
            </a:r>
            <a:endParaRPr lang="en-US" altLang="en-US" b="1" i="1" smtClean="0">
              <a:solidFill>
                <a:schemeClr val="bg1"/>
              </a:solidFill>
              <a:effectLst>
                <a:outerShdw blurRad="38100" dist="38100" dir="2700000" algn="tl">
                  <a:srgbClr val="000000"/>
                </a:outerShdw>
              </a:effectLst>
              <a:ea typeface="ＭＳ Ｐゴシック" pitchFamily="34" charset="-128"/>
            </a:endParaRPr>
          </a:p>
        </p:txBody>
      </p:sp>
      <p:sp>
        <p:nvSpPr>
          <p:cNvPr id="102403"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152f</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ext Box 2"/>
          <p:cNvSpPr txBox="1">
            <a:spLocks noChangeArrowheads="1"/>
          </p:cNvSpPr>
          <p:nvPr/>
        </p:nvSpPr>
        <p:spPr bwMode="auto">
          <a:xfrm>
            <a:off x="914400" y="1233488"/>
            <a:ext cx="4724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CC9900"/>
              </a:buClr>
              <a:buSzPct val="140000"/>
              <a:buFont typeface="Wingdings" pitchFamily="2" charset="2"/>
              <a:buChar char=""/>
            </a:pPr>
            <a:r>
              <a:rPr lang="zh-TW" altLang="en-US" sz="3200">
                <a:solidFill>
                  <a:srgbClr val="000000"/>
                </a:solidFill>
                <a:latin typeface="Times New Roman" pitchFamily="18" charset="0"/>
              </a:rPr>
              <a:t>阿拉伯语语法</a:t>
            </a:r>
            <a:r>
              <a:rPr lang="zh-CN" altLang="en-US" sz="3200">
                <a:solidFill>
                  <a:srgbClr val="000000"/>
                </a:solidFill>
                <a:latin typeface="Times New Roman" pitchFamily="18" charset="0"/>
              </a:rPr>
              <a:t>由</a:t>
            </a:r>
            <a:r>
              <a:rPr lang="en-GB" altLang="ja-JP" sz="3200">
                <a:solidFill>
                  <a:srgbClr val="000000"/>
                </a:solidFill>
                <a:latin typeface="Times New Roman" pitchFamily="18" charset="0"/>
              </a:rPr>
              <a:t>Abul Aswad al Du</a:t>
            </a:r>
            <a:r>
              <a:rPr lang="en-GB" altLang="en-US" sz="3200">
                <a:solidFill>
                  <a:srgbClr val="000000"/>
                </a:solidFill>
                <a:latin typeface="Times New Roman" pitchFamily="18" charset="0"/>
              </a:rPr>
              <a:t>‘</a:t>
            </a:r>
            <a:r>
              <a:rPr lang="en-GB" altLang="ja-JP" sz="3200">
                <a:solidFill>
                  <a:srgbClr val="000000"/>
                </a:solidFill>
                <a:latin typeface="Times New Roman" pitchFamily="18" charset="0"/>
              </a:rPr>
              <a:t>ali (</a:t>
            </a:r>
            <a:r>
              <a:rPr lang="zh-CN" altLang="en-US" sz="3200">
                <a:solidFill>
                  <a:srgbClr val="000000"/>
                </a:solidFill>
                <a:latin typeface="Times New Roman" pitchFamily="18" charset="0"/>
              </a:rPr>
              <a:t>公元</a:t>
            </a:r>
            <a:r>
              <a:rPr lang="en-GB" altLang="ja-JP" sz="3200">
                <a:solidFill>
                  <a:srgbClr val="000000"/>
                </a:solidFill>
                <a:latin typeface="Times New Roman" pitchFamily="18" charset="0"/>
              </a:rPr>
              <a:t> 688)</a:t>
            </a:r>
            <a:r>
              <a:rPr lang="zh-TW" altLang="en-US" sz="3200">
                <a:solidFill>
                  <a:srgbClr val="000000"/>
                </a:solidFill>
                <a:latin typeface="Times New Roman" pitchFamily="18" charset="0"/>
              </a:rPr>
              <a:t>创建</a:t>
            </a:r>
            <a:endParaRPr lang="en-GB" altLang="ja-JP" sz="3200">
              <a:solidFill>
                <a:srgbClr val="000000"/>
              </a:solidFill>
              <a:latin typeface="Times New Roman" pitchFamily="18" charset="0"/>
            </a:endParaRPr>
          </a:p>
          <a:p>
            <a:pPr>
              <a:spcBef>
                <a:spcPts val="700"/>
              </a:spcBef>
              <a:buClr>
                <a:srgbClr val="CC9900"/>
              </a:buClr>
              <a:buSzPct val="140000"/>
              <a:buFont typeface="Wingdings" pitchFamily="2" charset="2"/>
              <a:buChar char=""/>
            </a:pPr>
            <a:r>
              <a:rPr lang="en-GB" altLang="en-US" sz="3200">
                <a:solidFill>
                  <a:srgbClr val="000000"/>
                </a:solidFill>
                <a:latin typeface="Times New Roman" pitchFamily="18" charset="0"/>
              </a:rPr>
              <a:t>Naqt </a:t>
            </a:r>
            <a:r>
              <a:rPr lang="zh-CN" altLang="en-US" sz="3200">
                <a:solidFill>
                  <a:srgbClr val="000000"/>
                </a:solidFill>
                <a:latin typeface="Times New Roman" pitchFamily="18" charset="0"/>
              </a:rPr>
              <a:t>或</a:t>
            </a:r>
            <a:r>
              <a:rPr lang="en-GB" altLang="ja-JP" sz="3200">
                <a:solidFill>
                  <a:srgbClr val="000000"/>
                </a:solidFill>
                <a:latin typeface="Times New Roman" pitchFamily="18" charset="0"/>
              </a:rPr>
              <a:t> I</a:t>
            </a:r>
            <a:r>
              <a:rPr lang="en-GB" altLang="en-US" sz="3200">
                <a:solidFill>
                  <a:srgbClr val="000000"/>
                </a:solidFill>
                <a:latin typeface="Times New Roman" pitchFamily="18" charset="0"/>
              </a:rPr>
              <a:t>‘</a:t>
            </a:r>
            <a:r>
              <a:rPr lang="en-GB" altLang="ja-JP" sz="3200">
                <a:solidFill>
                  <a:srgbClr val="000000"/>
                </a:solidFill>
                <a:latin typeface="Times New Roman" pitchFamily="18" charset="0"/>
              </a:rPr>
              <a:t>jam </a:t>
            </a:r>
            <a:r>
              <a:rPr lang="zh-CN" altLang="en-US" sz="3200">
                <a:solidFill>
                  <a:srgbClr val="000000"/>
                </a:solidFill>
                <a:latin typeface="Times New Roman" pitchFamily="18" charset="0"/>
              </a:rPr>
              <a:t>所创的系统</a:t>
            </a:r>
            <a:r>
              <a:rPr lang="en-GB" altLang="ja-JP" sz="3200">
                <a:solidFill>
                  <a:srgbClr val="000000"/>
                </a:solidFill>
                <a:latin typeface="Times New Roman" pitchFamily="18" charset="0"/>
              </a:rPr>
              <a:t>(</a:t>
            </a:r>
            <a:r>
              <a:rPr lang="ja-JP" altLang="en-US" sz="3200">
                <a:solidFill>
                  <a:srgbClr val="000000"/>
                </a:solidFill>
                <a:latin typeface="Times New Roman" pitchFamily="18" charset="0"/>
              </a:rPr>
              <a:t>字母定点</a:t>
            </a:r>
            <a:r>
              <a:rPr lang="en-GB" altLang="ja-JP" sz="3200">
                <a:solidFill>
                  <a:srgbClr val="000000"/>
                </a:solidFill>
                <a:latin typeface="Times New Roman" pitchFamily="18" charset="0"/>
              </a:rPr>
              <a:t>)</a:t>
            </a:r>
          </a:p>
          <a:p>
            <a:pPr>
              <a:spcBef>
                <a:spcPts val="700"/>
              </a:spcBef>
              <a:buClr>
                <a:srgbClr val="CC9900"/>
              </a:buClr>
              <a:buSzPct val="140000"/>
              <a:buFont typeface="Wingdings" pitchFamily="2" charset="2"/>
              <a:buChar char=""/>
            </a:pPr>
            <a:r>
              <a:rPr lang="zh-CN" altLang="en-US" sz="3200">
                <a:solidFill>
                  <a:srgbClr val="000000"/>
                </a:solidFill>
                <a:latin typeface="Times New Roman" pitchFamily="18" charset="0"/>
              </a:rPr>
              <a:t>为</a:t>
            </a:r>
            <a:r>
              <a:rPr lang="en-GB" altLang="ja-JP" sz="3200">
                <a:solidFill>
                  <a:srgbClr val="000000"/>
                </a:solidFill>
                <a:latin typeface="Times New Roman" pitchFamily="18" charset="0"/>
              </a:rPr>
              <a:t>Tashkeel</a:t>
            </a:r>
            <a:r>
              <a:rPr lang="zh-CN" altLang="en-US" sz="3200">
                <a:solidFill>
                  <a:srgbClr val="000000"/>
                </a:solidFill>
                <a:latin typeface="Times New Roman" pitchFamily="18" charset="0"/>
              </a:rPr>
              <a:t>所创的系统</a:t>
            </a:r>
            <a:r>
              <a:rPr lang="en-GB" altLang="ja-JP" sz="3200">
                <a:solidFill>
                  <a:srgbClr val="000000"/>
                </a:solidFill>
                <a:latin typeface="Times New Roman" pitchFamily="18" charset="0"/>
              </a:rPr>
              <a:t> (</a:t>
            </a:r>
            <a:r>
              <a:rPr lang="zh-TW" altLang="en-US" sz="3200">
                <a:solidFill>
                  <a:srgbClr val="000000"/>
                </a:solidFill>
                <a:latin typeface="Times New Roman" pitchFamily="18" charset="0"/>
              </a:rPr>
              <a:t>元音的指示</a:t>
            </a:r>
            <a:r>
              <a:rPr lang="en-GB" altLang="ja-JP" sz="3200">
                <a:solidFill>
                  <a:srgbClr val="000000"/>
                </a:solidFill>
                <a:latin typeface="Times New Roman" pitchFamily="18" charset="0"/>
              </a:rPr>
              <a:t>),</a:t>
            </a:r>
            <a:r>
              <a:rPr lang="zh-TW" altLang="en-US" sz="3200">
                <a:solidFill>
                  <a:srgbClr val="000000"/>
                </a:solidFill>
                <a:latin typeface="Times New Roman" pitchFamily="18" charset="0"/>
              </a:rPr>
              <a:t>后来在公元</a:t>
            </a:r>
            <a:r>
              <a:rPr lang="en-US" altLang="zh-TW" sz="3200">
                <a:solidFill>
                  <a:srgbClr val="000000"/>
                </a:solidFill>
                <a:latin typeface="Times New Roman" pitchFamily="18" charset="0"/>
              </a:rPr>
              <a:t>786</a:t>
            </a:r>
            <a:r>
              <a:rPr lang="zh-CN" altLang="en-US" sz="3200">
                <a:solidFill>
                  <a:srgbClr val="000000"/>
                </a:solidFill>
                <a:latin typeface="Times New Roman" pitchFamily="18" charset="0"/>
              </a:rPr>
              <a:t>由点的</a:t>
            </a:r>
            <a:r>
              <a:rPr lang="zh-TW" altLang="en-US" sz="3200">
                <a:solidFill>
                  <a:srgbClr val="000000"/>
                </a:solidFill>
                <a:latin typeface="Times New Roman" pitchFamily="18" charset="0"/>
              </a:rPr>
              <a:t>系统</a:t>
            </a:r>
            <a:endParaRPr lang="en-GB" altLang="en-US" sz="3200">
              <a:solidFill>
                <a:srgbClr val="000000"/>
              </a:solidFill>
              <a:latin typeface="Times New Roman" pitchFamily="18" charset="0"/>
            </a:endParaRPr>
          </a:p>
        </p:txBody>
      </p:sp>
      <p:pic>
        <p:nvPicPr>
          <p:cNvPr id="286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14400"/>
            <a:ext cx="28225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ext Box 2"/>
          <p:cNvSpPr txBox="1">
            <a:spLocks noChangeArrowheads="1"/>
          </p:cNvSpPr>
          <p:nvPr/>
        </p:nvSpPr>
        <p:spPr bwMode="auto">
          <a:xfrm>
            <a:off x="304800" y="808038"/>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nSpc>
                <a:spcPct val="95000"/>
              </a:lnSpc>
              <a:buClr>
                <a:srgbClr val="000000"/>
              </a:buClr>
              <a:buSzPct val="100000"/>
            </a:pPr>
            <a:r>
              <a:rPr lang="zh-TW" altLang="en-US" sz="4400">
                <a:latin typeface="Times New Roman" pitchFamily="18" charset="0"/>
              </a:rPr>
              <a:t>阿拉伯文</a:t>
            </a:r>
            <a:endParaRPr lang="en-GB" altLang="en-US" sz="4400">
              <a:latin typeface="Times New Roman" pitchFamily="18" charset="0"/>
            </a:endParaRPr>
          </a:p>
        </p:txBody>
      </p:sp>
      <p:sp>
        <p:nvSpPr>
          <p:cNvPr id="288770" name="Text Box 3"/>
          <p:cNvSpPr txBox="1">
            <a:spLocks noChangeArrowheads="1"/>
          </p:cNvSpPr>
          <p:nvPr/>
        </p:nvSpPr>
        <p:spPr bwMode="auto">
          <a:xfrm>
            <a:off x="749300" y="1752600"/>
            <a:ext cx="38227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nSpc>
                <a:spcPct val="95000"/>
              </a:lnSpc>
              <a:buClr>
                <a:srgbClr val="000000"/>
              </a:buClr>
              <a:buSzPct val="100000"/>
            </a:pPr>
            <a:r>
              <a:rPr lang="zh-TW" altLang="en-US" sz="2800">
                <a:latin typeface="Times New Roman" pitchFamily="18" charset="0"/>
              </a:rPr>
              <a:t>大约在公元前</a:t>
            </a:r>
            <a:r>
              <a:rPr lang="en-US" altLang="zh-TW" sz="2800">
                <a:latin typeface="Times New Roman" pitchFamily="18" charset="0"/>
              </a:rPr>
              <a:t>2</a:t>
            </a:r>
            <a:r>
              <a:rPr lang="zh-TW" altLang="en-US" sz="2800">
                <a:latin typeface="Times New Roman" pitchFamily="18" charset="0"/>
              </a:rPr>
              <a:t>世纪，阿拉伯文</a:t>
            </a:r>
            <a:r>
              <a:rPr lang="zh-CN" altLang="en-US" sz="2800">
                <a:latin typeface="Times New Roman" pitchFamily="18" charset="0"/>
              </a:rPr>
              <a:t>由</a:t>
            </a:r>
            <a:r>
              <a:rPr lang="zh-TW" altLang="en-US" sz="2800">
                <a:latin typeface="Times New Roman" pitchFamily="18" charset="0"/>
              </a:rPr>
              <a:t>纳巴泰字母的阿拉姆语字母的一个分支发展</a:t>
            </a:r>
            <a:r>
              <a:rPr lang="zh-CN" altLang="en-US" sz="2800">
                <a:latin typeface="Times New Roman" pitchFamily="18" charset="0"/>
              </a:rPr>
              <a:t>出来。</a:t>
            </a:r>
            <a:endParaRPr lang="en-GB" altLang="ja-JP" sz="2800">
              <a:latin typeface="Times New Roman" pitchFamily="18" charset="0"/>
            </a:endParaRPr>
          </a:p>
          <a:p>
            <a:pPr>
              <a:buClr>
                <a:srgbClr val="000000"/>
              </a:buClr>
              <a:buSzPct val="100000"/>
              <a:buFont typeface="Times New Roman" pitchFamily="18" charset="0"/>
              <a:buNone/>
            </a:pPr>
            <a:endParaRPr lang="en-US" altLang="zh-TW" sz="2800">
              <a:latin typeface="Times New Roman" pitchFamily="18" charset="0"/>
            </a:endParaRPr>
          </a:p>
          <a:p>
            <a:pPr>
              <a:buClr>
                <a:srgbClr val="000000"/>
              </a:buClr>
              <a:buSzPct val="100000"/>
              <a:buFont typeface="Times New Roman" pitchFamily="18" charset="0"/>
              <a:buNone/>
            </a:pPr>
            <a:r>
              <a:rPr lang="zh-TW" altLang="en-US" sz="2800">
                <a:latin typeface="Times New Roman" pitchFamily="18" charset="0"/>
              </a:rPr>
              <a:t>阿拉伯字母是</a:t>
            </a:r>
            <a:r>
              <a:rPr lang="zh-CN" altLang="en-US" sz="2800">
                <a:latin typeface="Times New Roman" pitchFamily="18" charset="0"/>
              </a:rPr>
              <a:t>由</a:t>
            </a:r>
            <a:r>
              <a:rPr lang="zh-TW" altLang="en-US" sz="2800">
                <a:latin typeface="Times New Roman" pitchFamily="18" charset="0"/>
              </a:rPr>
              <a:t>子音</a:t>
            </a:r>
            <a:r>
              <a:rPr lang="zh-CN" altLang="en-US" sz="2800">
                <a:latin typeface="Times New Roman" pitchFamily="18" charset="0"/>
              </a:rPr>
              <a:t>组成</a:t>
            </a:r>
            <a:r>
              <a:rPr lang="zh-TW" altLang="en-US" sz="2800">
                <a:latin typeface="Times New Roman" pitchFamily="18" charset="0"/>
              </a:rPr>
              <a:t>，从右到左，现在用来写其他的语言，如波斯语和乌尔都语。</a:t>
            </a:r>
            <a:endParaRPr lang="en-GB" altLang="en-US" sz="2800">
              <a:latin typeface="Times New Roman" pitchFamily="18" charset="0"/>
            </a:endParaRPr>
          </a:p>
        </p:txBody>
      </p:sp>
      <p:pic>
        <p:nvPicPr>
          <p:cNvPr id="288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2057400"/>
            <a:ext cx="45148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510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0818" name="Group 3"/>
          <p:cNvGrpSpPr>
            <a:grpSpLocks/>
          </p:cNvGrpSpPr>
          <p:nvPr/>
        </p:nvGrpSpPr>
        <p:grpSpPr bwMode="auto">
          <a:xfrm>
            <a:off x="682625" y="914400"/>
            <a:ext cx="8461375" cy="819150"/>
            <a:chOff x="192" y="192"/>
            <a:chExt cx="5571" cy="516"/>
          </a:xfrm>
        </p:grpSpPr>
        <p:sp>
          <p:nvSpPr>
            <p:cNvPr id="290819" name="AutoShape 4"/>
            <p:cNvSpPr>
              <a:spLocks noChangeArrowheads="1"/>
            </p:cNvSpPr>
            <p:nvPr/>
          </p:nvSpPr>
          <p:spPr bwMode="auto">
            <a:xfrm>
              <a:off x="192" y="192"/>
              <a:ext cx="5571" cy="516"/>
            </a:xfrm>
            <a:prstGeom prst="roundRect">
              <a:avLst>
                <a:gd name="adj" fmla="val 1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90820" name="Group 5"/>
            <p:cNvGrpSpPr>
              <a:grpSpLocks/>
            </p:cNvGrpSpPr>
            <p:nvPr/>
          </p:nvGrpSpPr>
          <p:grpSpPr bwMode="auto">
            <a:xfrm>
              <a:off x="192" y="192"/>
              <a:ext cx="5570" cy="515"/>
              <a:chOff x="192" y="192"/>
              <a:chExt cx="5570" cy="515"/>
            </a:xfrm>
          </p:grpSpPr>
          <p:sp>
            <p:nvSpPr>
              <p:cNvPr id="290821" name="AutoShape 6"/>
              <p:cNvSpPr>
                <a:spLocks noChangeArrowheads="1"/>
              </p:cNvSpPr>
              <p:nvPr/>
            </p:nvSpPr>
            <p:spPr bwMode="auto">
              <a:xfrm>
                <a:off x="192" y="192"/>
                <a:ext cx="5570" cy="515"/>
              </a:xfrm>
              <a:prstGeom prst="roundRect">
                <a:avLst>
                  <a:gd name="adj" fmla="val 19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90822" name="Group 7"/>
              <p:cNvGrpSpPr>
                <a:grpSpLocks/>
              </p:cNvGrpSpPr>
              <p:nvPr/>
            </p:nvGrpSpPr>
            <p:grpSpPr bwMode="auto">
              <a:xfrm>
                <a:off x="192" y="192"/>
                <a:ext cx="5570" cy="515"/>
                <a:chOff x="192" y="192"/>
                <a:chExt cx="5570" cy="515"/>
              </a:xfrm>
            </p:grpSpPr>
            <p:sp>
              <p:nvSpPr>
                <p:cNvPr id="290823" name="AutoShape 8"/>
                <p:cNvSpPr>
                  <a:spLocks noChangeArrowheads="1"/>
                </p:cNvSpPr>
                <p:nvPr/>
              </p:nvSpPr>
              <p:spPr bwMode="auto">
                <a:xfrm>
                  <a:off x="192" y="192"/>
                  <a:ext cx="5570" cy="515"/>
                </a:xfrm>
                <a:prstGeom prst="roundRect">
                  <a:avLst>
                    <a:gd name="adj" fmla="val 19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0824" name="AutoShape 9"/>
                <p:cNvSpPr>
                  <a:spLocks noChangeArrowheads="1"/>
                </p:cNvSpPr>
                <p:nvPr/>
              </p:nvSpPr>
              <p:spPr bwMode="auto">
                <a:xfrm>
                  <a:off x="192" y="192"/>
                  <a:ext cx="4780" cy="504"/>
                </a:xfrm>
                <a:prstGeom prst="roundRect">
                  <a:avLst>
                    <a:gd name="adj" fmla="val 19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nSpc>
                      <a:spcPct val="95000"/>
                    </a:lnSpc>
                    <a:buClr>
                      <a:srgbClr val="000000"/>
                    </a:buClr>
                    <a:buSzPct val="100000"/>
                    <a:buFont typeface="Times New Roman" pitchFamily="18" charset="0"/>
                    <a:buNone/>
                  </a:pPr>
                  <a:r>
                    <a:rPr lang="zh-TW" altLang="en-US">
                      <a:latin typeface="Times New Roman" pitchFamily="18" charset="0"/>
                    </a:rPr>
                    <a:t>每个字母都有不同的形状，</a:t>
                  </a:r>
                  <a:endParaRPr lang="en-US" altLang="zh-TW">
                    <a:latin typeface="Times New Roman" pitchFamily="18" charset="0"/>
                  </a:endParaRPr>
                </a:p>
                <a:p>
                  <a:pPr>
                    <a:lnSpc>
                      <a:spcPct val="95000"/>
                    </a:lnSpc>
                    <a:buClr>
                      <a:srgbClr val="000000"/>
                    </a:buClr>
                    <a:buSzPct val="100000"/>
                    <a:buFont typeface="Times New Roman" pitchFamily="18" charset="0"/>
                    <a:buNone/>
                  </a:pPr>
                  <a:r>
                    <a:rPr lang="zh-TW" altLang="en-US">
                      <a:latin typeface="Times New Roman" pitchFamily="18" charset="0"/>
                    </a:rPr>
                    <a:t>这取决于它的位置</a:t>
                  </a:r>
                  <a:r>
                    <a:rPr lang="zh-CN" altLang="en-US">
                      <a:latin typeface="Times New Roman" pitchFamily="18" charset="0"/>
                    </a:rPr>
                    <a:t>因为</a:t>
                  </a:r>
                  <a:r>
                    <a:rPr lang="zh-TW" altLang="en-US">
                      <a:latin typeface="Times New Roman" pitchFamily="18" charset="0"/>
                    </a:rPr>
                    <a:t>阿拉伯文字是</a:t>
                  </a:r>
                  <a:r>
                    <a:rPr lang="zh-CN" altLang="en-US">
                      <a:latin typeface="Times New Roman" pitchFamily="18" charset="0"/>
                    </a:rPr>
                    <a:t>以</a:t>
                  </a:r>
                  <a:r>
                    <a:rPr lang="zh-TW" altLang="en-US">
                      <a:latin typeface="Times New Roman" pitchFamily="18" charset="0"/>
                    </a:rPr>
                    <a:t>草体</a:t>
                  </a:r>
                  <a:r>
                    <a:rPr lang="zh-CN" altLang="en-US">
                      <a:latin typeface="Times New Roman" pitchFamily="18" charset="0"/>
                    </a:rPr>
                    <a:t>形式写的</a:t>
                  </a:r>
                  <a:endParaRPr lang="en-GB" altLang="en-US">
                    <a:latin typeface="Times New Roman" pitchFamily="18" charset="0"/>
                  </a:endParaRPr>
                </a:p>
              </p:txBody>
            </p:sp>
          </p:grpSp>
        </p:grpSp>
      </p:grpSp>
    </p:spTree>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ext Box 2"/>
          <p:cNvSpPr txBox="1">
            <a:spLocks noChangeArrowheads="1"/>
          </p:cNvSpPr>
          <p:nvPr/>
        </p:nvSpPr>
        <p:spPr bwMode="auto">
          <a:xfrm>
            <a:off x="457200" y="655638"/>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阿拉伯文元音字母</a:t>
            </a:r>
            <a:endParaRPr lang="en-GB" altLang="en-US" sz="4400">
              <a:latin typeface="Times New Roman" pitchFamily="18" charset="0"/>
            </a:endParaRPr>
          </a:p>
        </p:txBody>
      </p:sp>
      <p:sp>
        <p:nvSpPr>
          <p:cNvPr id="292866" name="Text Box 3"/>
          <p:cNvSpPr txBox="1">
            <a:spLocks noChangeArrowheads="1"/>
          </p:cNvSpPr>
          <p:nvPr/>
        </p:nvSpPr>
        <p:spPr bwMode="auto">
          <a:xfrm>
            <a:off x="457200" y="1600200"/>
            <a:ext cx="82296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600"/>
              </a:spcBef>
              <a:buClr>
                <a:srgbClr val="000000"/>
              </a:buClr>
              <a:buSzPct val="100000"/>
            </a:pPr>
            <a:r>
              <a:rPr lang="zh-TW" altLang="en-US">
                <a:latin typeface="Times New Roman" pitchFamily="18" charset="0"/>
              </a:rPr>
              <a:t>短元音</a:t>
            </a:r>
            <a:r>
              <a:rPr lang="zh-CN" altLang="en-US">
                <a:latin typeface="Times New Roman" pitchFamily="18" charset="0"/>
              </a:rPr>
              <a:t>是由</a:t>
            </a:r>
            <a:r>
              <a:rPr lang="zh-TW" altLang="en-US">
                <a:latin typeface="Times New Roman" pitchFamily="18" charset="0"/>
              </a:rPr>
              <a:t>字母</a:t>
            </a:r>
            <a:r>
              <a:rPr lang="zh-CN" altLang="en-US">
                <a:latin typeface="Times New Roman" pitchFamily="18" charset="0"/>
              </a:rPr>
              <a:t>的</a:t>
            </a:r>
            <a:r>
              <a:rPr lang="zh-TW" altLang="en-US">
                <a:latin typeface="Times New Roman" pitchFamily="18" charset="0"/>
              </a:rPr>
              <a:t>上面或下面</a:t>
            </a:r>
            <a:r>
              <a:rPr lang="zh-CN" altLang="en-US">
                <a:latin typeface="Times New Roman" pitchFamily="18" charset="0"/>
              </a:rPr>
              <a:t>的</a:t>
            </a:r>
            <a:r>
              <a:rPr lang="zh-TW" altLang="en-US">
                <a:latin typeface="Times New Roman" pitchFamily="18" charset="0"/>
              </a:rPr>
              <a:t>附加符号所表示的</a:t>
            </a:r>
            <a:endParaRPr lang="en-GB" altLang="ja-JP">
              <a:latin typeface="Times New Roman" pitchFamily="18" charset="0"/>
            </a:endParaRPr>
          </a:p>
          <a:p>
            <a:pPr>
              <a:spcBef>
                <a:spcPts val="600"/>
              </a:spcBef>
              <a:buClr>
                <a:srgbClr val="000000"/>
              </a:buClr>
              <a:buSzPct val="100000"/>
            </a:pPr>
            <a:endParaRPr lang="en-US" altLang="zh-TW">
              <a:latin typeface="Times New Roman" pitchFamily="18" charset="0"/>
            </a:endParaRPr>
          </a:p>
          <a:p>
            <a:pPr>
              <a:spcBef>
                <a:spcPts val="600"/>
              </a:spcBef>
              <a:buClr>
                <a:srgbClr val="000000"/>
              </a:buClr>
              <a:buSzPct val="100000"/>
            </a:pPr>
            <a:r>
              <a:rPr lang="zh-TW" altLang="en-US">
                <a:latin typeface="Times New Roman" pitchFamily="18" charset="0"/>
              </a:rPr>
              <a:t>长元音</a:t>
            </a:r>
            <a:r>
              <a:rPr lang="zh-CN" altLang="en-US">
                <a:latin typeface="Times New Roman" pitchFamily="18" charset="0"/>
              </a:rPr>
              <a:t>是由</a:t>
            </a:r>
            <a:r>
              <a:rPr lang="zh-TW" altLang="en-US">
                <a:latin typeface="Times New Roman" pitchFamily="18" charset="0"/>
              </a:rPr>
              <a:t>短元音加上</a:t>
            </a:r>
            <a:r>
              <a:rPr lang="zh-CN" altLang="en-US">
                <a:latin typeface="Times New Roman" pitchFamily="18" charset="0"/>
              </a:rPr>
              <a:t>以下</a:t>
            </a:r>
            <a:r>
              <a:rPr lang="zh-TW" altLang="en-US">
                <a:latin typeface="Times New Roman" pitchFamily="18" charset="0"/>
              </a:rPr>
              <a:t>字母</a:t>
            </a:r>
            <a:r>
              <a:rPr lang="en-US" altLang="zh-TW">
                <a:latin typeface="Times New Roman" pitchFamily="18" charset="0"/>
              </a:rPr>
              <a:t> </a:t>
            </a:r>
            <a:r>
              <a:rPr lang="en-GB" altLang="ja-JP" i="1">
                <a:latin typeface="Times New Roman" pitchFamily="18" charset="0"/>
              </a:rPr>
              <a:t>alif</a:t>
            </a:r>
            <a:r>
              <a:rPr lang="en-GB" altLang="ja-JP">
                <a:latin typeface="Times New Roman" pitchFamily="18" charset="0"/>
              </a:rPr>
              <a:t>, </a:t>
            </a:r>
            <a:r>
              <a:rPr lang="en-GB" altLang="ja-JP" i="1">
                <a:latin typeface="Times New Roman" pitchFamily="18" charset="0"/>
              </a:rPr>
              <a:t>wa:w</a:t>
            </a:r>
            <a:r>
              <a:rPr lang="en-GB" altLang="ja-JP">
                <a:latin typeface="Times New Roman" pitchFamily="18" charset="0"/>
              </a:rPr>
              <a:t>, </a:t>
            </a:r>
            <a:r>
              <a:rPr lang="en-GB" altLang="ja-JP" i="1">
                <a:latin typeface="Times New Roman" pitchFamily="18" charset="0"/>
              </a:rPr>
              <a:t>ya:</a:t>
            </a:r>
            <a:r>
              <a:rPr lang="en-GB" altLang="ja-JP">
                <a:latin typeface="Times New Roman" pitchFamily="18" charset="0"/>
              </a:rPr>
              <a:t>  </a:t>
            </a:r>
          </a:p>
          <a:p>
            <a:pPr>
              <a:spcBef>
                <a:spcPts val="600"/>
              </a:spcBef>
              <a:buClr>
                <a:srgbClr val="000000"/>
              </a:buClr>
              <a:buSzPct val="100000"/>
            </a:pPr>
            <a:r>
              <a:rPr lang="zh-CN" altLang="en-US">
                <a:latin typeface="Times New Roman" pitchFamily="18" charset="0"/>
              </a:rPr>
              <a:t>来代表</a:t>
            </a:r>
            <a:r>
              <a:rPr lang="en-GB" altLang="ja-JP">
                <a:latin typeface="Times New Roman" pitchFamily="18" charset="0"/>
              </a:rPr>
              <a:t> [a:], [u:], </a:t>
            </a:r>
            <a:r>
              <a:rPr lang="zh-CN" altLang="en-US">
                <a:latin typeface="Times New Roman" pitchFamily="18" charset="0"/>
              </a:rPr>
              <a:t>和</a:t>
            </a:r>
            <a:r>
              <a:rPr lang="en-GB" altLang="ja-JP">
                <a:latin typeface="Times New Roman" pitchFamily="18" charset="0"/>
              </a:rPr>
              <a:t>[i:], </a:t>
            </a:r>
            <a:r>
              <a:rPr lang="zh-CN" altLang="en-US">
                <a:latin typeface="Times New Roman" pitchFamily="18" charset="0"/>
              </a:rPr>
              <a:t>的声音</a:t>
            </a:r>
            <a:r>
              <a:rPr lang="en-GB" altLang="ja-JP">
                <a:latin typeface="Times New Roman" pitchFamily="18" charset="0"/>
              </a:rPr>
              <a:t>. </a:t>
            </a:r>
          </a:p>
          <a:p>
            <a:pPr>
              <a:spcBef>
                <a:spcPts val="800"/>
              </a:spcBef>
              <a:buClr>
                <a:srgbClr val="000000"/>
              </a:buClr>
              <a:buSzPct val="100000"/>
              <a:buFont typeface="Arial" pitchFamily="34" charset="0"/>
              <a:buNone/>
            </a:pPr>
            <a:r>
              <a:rPr lang="en-GB" altLang="en-US" sz="3200">
                <a:latin typeface="Times New Roman" pitchFamily="18" charset="0"/>
              </a:rPr>
              <a:t> </a:t>
            </a:r>
          </a:p>
          <a:p>
            <a:pPr>
              <a:spcBef>
                <a:spcPts val="800"/>
              </a:spcBef>
              <a:buClr>
                <a:srgbClr val="000000"/>
              </a:buClr>
              <a:buSzPct val="100000"/>
              <a:buFont typeface="Arial" pitchFamily="34" charset="0"/>
              <a:buNone/>
            </a:pPr>
            <a:r>
              <a:rPr lang="en-GB" altLang="en-US" sz="3200">
                <a:latin typeface="Times New Roman" pitchFamily="18" charset="0"/>
              </a:rPr>
              <a:t> </a:t>
            </a:r>
          </a:p>
        </p:txBody>
      </p:sp>
      <p:pic>
        <p:nvPicPr>
          <p:cNvPr id="292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86200"/>
            <a:ext cx="37020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257800"/>
            <a:ext cx="6407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ext Box 2"/>
          <p:cNvSpPr txBox="1">
            <a:spLocks noChangeArrowheads="1"/>
          </p:cNvSpPr>
          <p:nvPr/>
        </p:nvSpPr>
        <p:spPr bwMode="auto">
          <a:xfrm>
            <a:off x="931863" y="1101725"/>
            <a:ext cx="7158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草书体</a:t>
            </a:r>
            <a:endParaRPr lang="en-GB" altLang="en-US" sz="4400">
              <a:latin typeface="Times New Roman" pitchFamily="18" charset="0"/>
            </a:endParaRPr>
          </a:p>
        </p:txBody>
      </p:sp>
      <p:sp>
        <p:nvSpPr>
          <p:cNvPr id="294914" name="Text Box 3"/>
          <p:cNvSpPr txBox="1">
            <a:spLocks noChangeArrowheads="1"/>
          </p:cNvSpPr>
          <p:nvPr/>
        </p:nvSpPr>
        <p:spPr bwMode="auto">
          <a:xfrm>
            <a:off x="949325" y="2324100"/>
            <a:ext cx="5926138"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Times New Roman" pitchFamily="18" charset="0"/>
              <a:buChar char="•"/>
            </a:pPr>
            <a:r>
              <a:rPr lang="en-GB" altLang="en-US" sz="3200">
                <a:solidFill>
                  <a:srgbClr val="292929"/>
                </a:solidFill>
                <a:latin typeface="Times New Roman" pitchFamily="18" charset="0"/>
              </a:rPr>
              <a:t>Abu Ali Muhammad Ibn Muqlah (</a:t>
            </a:r>
            <a:r>
              <a:rPr lang="zh-CN" altLang="en-US" sz="3200">
                <a:solidFill>
                  <a:srgbClr val="292929"/>
                </a:solidFill>
                <a:latin typeface="Times New Roman" pitchFamily="18" charset="0"/>
              </a:rPr>
              <a:t>公元</a:t>
            </a:r>
            <a:r>
              <a:rPr lang="en-GB" altLang="ja-JP" sz="3200">
                <a:solidFill>
                  <a:srgbClr val="292929"/>
                </a:solidFill>
                <a:latin typeface="Times New Roman" pitchFamily="18" charset="0"/>
              </a:rPr>
              <a:t> 940)</a:t>
            </a:r>
            <a:r>
              <a:rPr lang="zh-TW" altLang="en-US" sz="3200">
                <a:solidFill>
                  <a:srgbClr val="292929"/>
                </a:solidFill>
                <a:latin typeface="Times New Roman" pitchFamily="18" charset="0"/>
              </a:rPr>
              <a:t>开发了第一个服从比例规则</a:t>
            </a:r>
            <a:r>
              <a:rPr lang="zh-CN" altLang="en-US" sz="3200">
                <a:solidFill>
                  <a:srgbClr val="292929"/>
                </a:solidFill>
                <a:latin typeface="Times New Roman" pitchFamily="18" charset="0"/>
              </a:rPr>
              <a:t>的</a:t>
            </a:r>
            <a:r>
              <a:rPr lang="zh-TW" altLang="en-US" sz="3200">
                <a:solidFill>
                  <a:srgbClr val="292929"/>
                </a:solidFill>
                <a:latin typeface="Times New Roman" pitchFamily="18" charset="0"/>
              </a:rPr>
              <a:t>脚本</a:t>
            </a:r>
            <a:endParaRPr lang="en-US" altLang="zh-TW" sz="3200">
              <a:solidFill>
                <a:srgbClr val="292929"/>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TW" altLang="en-US" sz="3200">
                <a:solidFill>
                  <a:srgbClr val="292929"/>
                </a:solidFill>
                <a:latin typeface="Times New Roman" pitchFamily="18" charset="0"/>
              </a:rPr>
              <a:t>系统中使用点</a:t>
            </a:r>
            <a:r>
              <a:rPr lang="zh-CN" altLang="en-US" sz="3200">
                <a:solidFill>
                  <a:srgbClr val="292929"/>
                </a:solidFill>
                <a:latin typeface="Times New Roman" pitchFamily="18" charset="0"/>
              </a:rPr>
              <a:t>来</a:t>
            </a:r>
            <a:r>
              <a:rPr lang="zh-TW" altLang="en-US" sz="3200">
                <a:solidFill>
                  <a:srgbClr val="292929"/>
                </a:solidFill>
                <a:latin typeface="Times New Roman" pitchFamily="18" charset="0"/>
              </a:rPr>
              <a:t>测量线的比例</a:t>
            </a:r>
            <a:endParaRPr lang="en-GB" altLang="ja-JP" sz="3200">
              <a:solidFill>
                <a:srgbClr val="292929"/>
              </a:solidFill>
              <a:latin typeface="Times New Roman" pitchFamily="18" charset="0"/>
            </a:endParaRPr>
          </a:p>
          <a:p>
            <a:pPr>
              <a:lnSpc>
                <a:spcPct val="91000"/>
              </a:lnSpc>
              <a:spcBef>
                <a:spcPts val="700"/>
              </a:spcBef>
              <a:buClr>
                <a:srgbClr val="000000"/>
              </a:buClr>
              <a:buSzPct val="100000"/>
              <a:buFont typeface="Times New Roman" pitchFamily="18" charset="0"/>
              <a:buChar char="•"/>
            </a:pPr>
            <a:r>
              <a:rPr lang="zh-TW" altLang="en-US" sz="3200">
                <a:solidFill>
                  <a:srgbClr val="292929"/>
                </a:solidFill>
                <a:latin typeface="Times New Roman" pitchFamily="18" charset="0"/>
              </a:rPr>
              <a:t>使用阿勒夫高度的圆直径</a:t>
            </a:r>
            <a:r>
              <a:rPr lang="zh-CN" altLang="en-US" sz="3200">
                <a:solidFill>
                  <a:srgbClr val="292929"/>
                </a:solidFill>
                <a:latin typeface="Times New Roman" pitchFamily="18" charset="0"/>
              </a:rPr>
              <a:t>来</a:t>
            </a:r>
            <a:r>
              <a:rPr lang="zh-TW" altLang="en-US" sz="3200">
                <a:solidFill>
                  <a:srgbClr val="292929"/>
                </a:solidFill>
                <a:latin typeface="Times New Roman" pitchFamily="18" charset="0"/>
              </a:rPr>
              <a:t>测字母比例</a:t>
            </a:r>
            <a:endParaRPr lang="en-GB" altLang="en-US" sz="3200">
              <a:solidFill>
                <a:srgbClr val="292929"/>
              </a:solidFill>
              <a:latin typeface="Times New Roman" pitchFamily="18" charset="0"/>
            </a:endParaRPr>
          </a:p>
        </p:txBody>
      </p:sp>
      <p:pic>
        <p:nvPicPr>
          <p:cNvPr id="294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475" y="2119313"/>
            <a:ext cx="153035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ext Box 2"/>
          <p:cNvSpPr txBox="1">
            <a:spLocks noChangeArrowheads="1"/>
          </p:cNvSpPr>
          <p:nvPr/>
        </p:nvSpPr>
        <p:spPr bwMode="auto">
          <a:xfrm>
            <a:off x="931863" y="954088"/>
            <a:ext cx="7158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zh-TW" altLang="en-US" sz="4400">
                <a:latin typeface="Times New Roman" pitchFamily="18" charset="0"/>
              </a:rPr>
              <a:t>库费</a:t>
            </a:r>
            <a:r>
              <a:rPr lang="en-GB" altLang="en-US" sz="4400">
                <a:latin typeface="Times New Roman" pitchFamily="18" charset="0"/>
              </a:rPr>
              <a:t>风格书法</a:t>
            </a:r>
          </a:p>
        </p:txBody>
      </p:sp>
      <p:sp>
        <p:nvSpPr>
          <p:cNvPr id="296962" name="Text Box 3"/>
          <p:cNvSpPr txBox="1">
            <a:spLocks noChangeArrowheads="1"/>
          </p:cNvSpPr>
          <p:nvPr/>
        </p:nvSpPr>
        <p:spPr bwMode="auto">
          <a:xfrm>
            <a:off x="949325" y="2168525"/>
            <a:ext cx="766127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Times New Roman" pitchFamily="18" charset="0"/>
              <a:buChar char="•"/>
            </a:pPr>
            <a:r>
              <a:rPr lang="zh-TW" altLang="en-US" sz="2800">
                <a:latin typeface="Times New Roman" pitchFamily="18" charset="0"/>
              </a:rPr>
              <a:t>在公元</a:t>
            </a:r>
            <a:r>
              <a:rPr lang="en-US" altLang="zh-TW" sz="2800">
                <a:latin typeface="Times New Roman" pitchFamily="18" charset="0"/>
              </a:rPr>
              <a:t>641</a:t>
            </a:r>
            <a:r>
              <a:rPr lang="zh-TW" altLang="en-US" sz="2800">
                <a:latin typeface="Times New Roman" pitchFamily="18" charset="0"/>
              </a:rPr>
              <a:t>年</a:t>
            </a:r>
            <a:r>
              <a:rPr lang="zh-CN" altLang="en-US" sz="2800">
                <a:latin typeface="Times New Roman" pitchFamily="18" charset="0"/>
              </a:rPr>
              <a:t>，</a:t>
            </a:r>
            <a:r>
              <a:rPr lang="zh-TW" altLang="en-US" sz="2800">
                <a:latin typeface="Times New Roman" pitchFamily="18" charset="0"/>
              </a:rPr>
              <a:t>库费市在伊拉克建立</a:t>
            </a:r>
            <a:r>
              <a:rPr lang="zh-CN" altLang="en-US" sz="2800">
                <a:latin typeface="Times New Roman" pitchFamily="18" charset="0"/>
              </a:rPr>
              <a:t>了</a:t>
            </a:r>
            <a:r>
              <a:rPr lang="zh-TW" altLang="en-US" sz="2800">
                <a:latin typeface="Times New Roman" pitchFamily="18" charset="0"/>
              </a:rPr>
              <a:t>一个士兵的营地，但很快繁荣起来</a:t>
            </a:r>
            <a:r>
              <a:rPr lang="zh-CN" altLang="en-US" sz="2800">
                <a:latin typeface="Times New Roman" pitchFamily="18" charset="0"/>
              </a:rPr>
              <a:t>成为</a:t>
            </a:r>
            <a:r>
              <a:rPr lang="zh-TW" altLang="en-US" sz="2800">
                <a:latin typeface="Times New Roman" pitchFamily="18" charset="0"/>
              </a:rPr>
              <a:t>城市中心</a:t>
            </a:r>
            <a:endParaRPr lang="en-US" altLang="zh-TW" sz="2800">
              <a:latin typeface="Times New Roman" pitchFamily="18" charset="0"/>
            </a:endParaRPr>
          </a:p>
          <a:p>
            <a:pPr>
              <a:lnSpc>
                <a:spcPct val="95000"/>
              </a:lnSpc>
              <a:spcBef>
                <a:spcPts val="700"/>
              </a:spcBef>
              <a:buClr>
                <a:srgbClr val="000000"/>
              </a:buClr>
              <a:buSzPct val="100000"/>
              <a:buFont typeface="Times New Roman" pitchFamily="18" charset="0"/>
              <a:buChar char="•"/>
            </a:pPr>
            <a:r>
              <a:rPr lang="zh-CN" altLang="en-US" sz="2800">
                <a:latin typeface="Times New Roman" pitchFamily="18" charset="0"/>
              </a:rPr>
              <a:t>在那里</a:t>
            </a:r>
            <a:r>
              <a:rPr lang="zh-TW" altLang="en-US" sz="2800">
                <a:latin typeface="Times New Roman" pitchFamily="18" charset="0"/>
              </a:rPr>
              <a:t>阿拉伯文</a:t>
            </a:r>
            <a:r>
              <a:rPr lang="zh-CN" altLang="en-US" sz="2800"/>
              <a:t>精炼</a:t>
            </a:r>
            <a:r>
              <a:rPr lang="zh-TW" altLang="en-US" sz="2800">
                <a:latin typeface="Times New Roman" pitchFamily="18" charset="0"/>
              </a:rPr>
              <a:t>成一个优雅和统一的脚本被称为</a:t>
            </a:r>
            <a:r>
              <a:rPr lang="en-US" altLang="zh-TW" sz="2800">
                <a:latin typeface="Times New Roman" pitchFamily="18" charset="0"/>
              </a:rPr>
              <a:t>Kufic</a:t>
            </a:r>
            <a:r>
              <a:rPr lang="zh-TW" altLang="en-US" sz="2800">
                <a:latin typeface="Times New Roman" pitchFamily="18" charset="0"/>
              </a:rPr>
              <a:t>或</a:t>
            </a:r>
            <a:r>
              <a:rPr lang="en-US" altLang="zh-TW" sz="2800">
                <a:latin typeface="Times New Roman" pitchFamily="18" charset="0"/>
              </a:rPr>
              <a:t>Kufi</a:t>
            </a:r>
            <a:endParaRPr lang="en-GB" altLang="ja-JP" sz="2800">
              <a:latin typeface="Times New Roman" pitchFamily="18" charset="0"/>
            </a:endParaRPr>
          </a:p>
          <a:p>
            <a:pPr>
              <a:spcBef>
                <a:spcPts val="700"/>
              </a:spcBef>
              <a:buClr>
                <a:srgbClr val="000000"/>
              </a:buClr>
              <a:buSzPct val="100000"/>
              <a:buFont typeface="Times New Roman" pitchFamily="18" charset="0"/>
              <a:buChar char="•"/>
            </a:pPr>
            <a:r>
              <a:rPr lang="zh-TW" altLang="en-US" sz="2800">
                <a:latin typeface="Times New Roman" pitchFamily="18" charset="0"/>
              </a:rPr>
              <a:t>在公元</a:t>
            </a:r>
            <a:r>
              <a:rPr lang="en-US" altLang="zh-TW" sz="2800">
                <a:latin typeface="Times New Roman" pitchFamily="18" charset="0"/>
              </a:rPr>
              <a:t>8</a:t>
            </a:r>
            <a:r>
              <a:rPr lang="zh-TW" altLang="en-US" sz="2800">
                <a:latin typeface="Times New Roman" pitchFamily="18" charset="0"/>
              </a:rPr>
              <a:t>世纪后期达到完美，成为唯一的脚本，用来翻译“古兰经”</a:t>
            </a:r>
            <a:endParaRPr lang="en-GB" altLang="en-US" sz="2800">
              <a:latin typeface="Times New Roman" pitchFamily="18" charset="0"/>
            </a:endParaRPr>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48006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ext Box 2"/>
          <p:cNvSpPr txBox="1">
            <a:spLocks noChangeArrowheads="1"/>
          </p:cNvSpPr>
          <p:nvPr/>
        </p:nvSpPr>
        <p:spPr bwMode="auto">
          <a:xfrm>
            <a:off x="931863" y="766763"/>
            <a:ext cx="7158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其他草体风格</a:t>
            </a:r>
            <a:endParaRPr lang="en-GB" altLang="en-US" sz="4400">
              <a:latin typeface="Times New Roman" pitchFamily="18" charset="0"/>
            </a:endParaRPr>
          </a:p>
        </p:txBody>
      </p:sp>
      <p:sp>
        <p:nvSpPr>
          <p:cNvPr id="301058" name="Text Box 3"/>
          <p:cNvSpPr txBox="1">
            <a:spLocks noChangeArrowheads="1"/>
          </p:cNvSpPr>
          <p:nvPr/>
        </p:nvSpPr>
        <p:spPr bwMode="auto">
          <a:xfrm>
            <a:off x="949325" y="1981200"/>
            <a:ext cx="76612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800"/>
              </a:spcBef>
              <a:buClr>
                <a:srgbClr val="000000"/>
              </a:buClr>
              <a:buSzPct val="100000"/>
              <a:buFont typeface="Times New Roman" pitchFamily="18" charset="0"/>
              <a:buChar char="•"/>
            </a:pPr>
            <a:r>
              <a:rPr lang="zh-TW" altLang="en-US" sz="3200">
                <a:latin typeface="Times New Roman" pitchFamily="18" charset="0"/>
              </a:rPr>
              <a:t>最早期的草书例子缺乏优雅，主要目的</a:t>
            </a:r>
            <a:r>
              <a:rPr lang="zh-CN" altLang="en-US" sz="3200">
                <a:latin typeface="Times New Roman" pitchFamily="18" charset="0"/>
              </a:rPr>
              <a:t>为</a:t>
            </a:r>
            <a:r>
              <a:rPr lang="zh-TW" altLang="en-US" sz="3200">
                <a:latin typeface="Times New Roman" pitchFamily="18" charset="0"/>
              </a:rPr>
              <a:t>实用</a:t>
            </a:r>
            <a:endParaRPr lang="en-US" altLang="zh-TW" sz="3200">
              <a:latin typeface="Times New Roman" pitchFamily="18" charset="0"/>
            </a:endParaRPr>
          </a:p>
          <a:p>
            <a:pPr>
              <a:lnSpc>
                <a:spcPct val="95000"/>
              </a:lnSpc>
              <a:spcBef>
                <a:spcPts val="800"/>
              </a:spcBef>
              <a:buClr>
                <a:srgbClr val="000000"/>
              </a:buClr>
              <a:buSzPct val="100000"/>
              <a:buFont typeface="Times New Roman" pitchFamily="18" charset="0"/>
              <a:buChar char="•"/>
            </a:pPr>
            <a:r>
              <a:rPr lang="en-US" altLang="zh-TW" sz="3200">
                <a:latin typeface="Times New Roman" pitchFamily="18" charset="0"/>
              </a:rPr>
              <a:t>Naskh</a:t>
            </a:r>
            <a:r>
              <a:rPr lang="zh-TW" altLang="en-US" sz="3200">
                <a:latin typeface="Times New Roman" pitchFamily="18" charset="0"/>
              </a:rPr>
              <a:t>（复制）在</a:t>
            </a:r>
            <a:r>
              <a:rPr lang="en-US" altLang="zh-TW" sz="3200">
                <a:latin typeface="Times New Roman" pitchFamily="18" charset="0"/>
              </a:rPr>
              <a:t>10</a:t>
            </a:r>
            <a:r>
              <a:rPr lang="zh-TW" altLang="en-US" sz="3200">
                <a:latin typeface="Times New Roman" pitchFamily="18" charset="0"/>
              </a:rPr>
              <a:t>世纪开发，</a:t>
            </a:r>
            <a:r>
              <a:rPr lang="zh-CN" altLang="en-US" sz="3200">
                <a:latin typeface="Times New Roman" pitchFamily="18" charset="0"/>
              </a:rPr>
              <a:t>之后</a:t>
            </a:r>
            <a:r>
              <a:rPr lang="zh-TW" altLang="en-US" sz="3200">
                <a:latin typeface="Times New Roman" pitchFamily="18" charset="0"/>
              </a:rPr>
              <a:t>在</a:t>
            </a:r>
            <a:r>
              <a:rPr lang="en-US" altLang="zh-TW" sz="3200">
                <a:latin typeface="Times New Roman" pitchFamily="18" charset="0"/>
              </a:rPr>
              <a:t>16</a:t>
            </a:r>
            <a:r>
              <a:rPr lang="zh-TW" altLang="en-US" sz="3200">
                <a:latin typeface="Times New Roman" pitchFamily="18" charset="0"/>
              </a:rPr>
              <a:t>世纪的土耳其精炼成一种艺术形式。</a:t>
            </a:r>
            <a:endParaRPr lang="en-US" altLang="zh-TW" sz="3200">
              <a:latin typeface="Times New Roman" pitchFamily="18" charset="0"/>
            </a:endParaRPr>
          </a:p>
          <a:p>
            <a:pPr>
              <a:lnSpc>
                <a:spcPct val="95000"/>
              </a:lnSpc>
              <a:spcBef>
                <a:spcPts val="800"/>
              </a:spcBef>
              <a:buClr>
                <a:srgbClr val="000000"/>
              </a:buClr>
              <a:buSzPct val="100000"/>
              <a:buFont typeface="Times New Roman" pitchFamily="18" charset="0"/>
              <a:buChar char="•"/>
            </a:pPr>
            <a:r>
              <a:rPr lang="en-GB" altLang="en-US" sz="3200">
                <a:latin typeface="Times New Roman" pitchFamily="18" charset="0"/>
              </a:rPr>
              <a:t>Thuluth</a:t>
            </a:r>
            <a:r>
              <a:rPr lang="zh-TW" altLang="en-US" sz="3200">
                <a:latin typeface="Times New Roman" pitchFamily="18" charset="0"/>
              </a:rPr>
              <a:t>是一个更令人印象深刻的，庄重的风格，通常用于标题或警句。</a:t>
            </a:r>
            <a:endParaRPr lang="en-US" altLang="zh-TW" sz="3200">
              <a:latin typeface="Times New Roman" pitchFamily="18" charset="0"/>
            </a:endParaRP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ext Box 2"/>
          <p:cNvSpPr txBox="1">
            <a:spLocks noChangeArrowheads="1"/>
          </p:cNvSpPr>
          <p:nvPr/>
        </p:nvSpPr>
        <p:spPr bwMode="auto">
          <a:xfrm>
            <a:off x="931863" y="766763"/>
            <a:ext cx="7158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其他草体风格</a:t>
            </a:r>
            <a:endParaRPr lang="en-GB" altLang="en-US" sz="4400">
              <a:latin typeface="Times New Roman" pitchFamily="18" charset="0"/>
            </a:endParaRPr>
          </a:p>
        </p:txBody>
      </p:sp>
      <p:sp>
        <p:nvSpPr>
          <p:cNvPr id="303106" name="Text Box 3"/>
          <p:cNvSpPr txBox="1">
            <a:spLocks noChangeArrowheads="1"/>
          </p:cNvSpPr>
          <p:nvPr/>
        </p:nvSpPr>
        <p:spPr bwMode="auto">
          <a:xfrm>
            <a:off x="949325" y="1981200"/>
            <a:ext cx="76612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800"/>
              </a:spcBef>
              <a:buClr>
                <a:srgbClr val="000000"/>
              </a:buClr>
              <a:buSzPct val="100000"/>
              <a:buFont typeface="Times New Roman" pitchFamily="18" charset="0"/>
              <a:buChar char="•"/>
            </a:pPr>
            <a:r>
              <a:rPr lang="en-GB" altLang="en-US" sz="3200">
                <a:latin typeface="Times New Roman" pitchFamily="18" charset="0"/>
              </a:rPr>
              <a:t>Nastiliq </a:t>
            </a:r>
            <a:r>
              <a:rPr lang="zh-CN" altLang="en-US" sz="3200">
                <a:latin typeface="Times New Roman" pitchFamily="18" charset="0"/>
              </a:rPr>
              <a:t>是在</a:t>
            </a:r>
            <a:r>
              <a:rPr lang="zh-CN" altLang="en-US" sz="3200"/>
              <a:t>伊朗的</a:t>
            </a:r>
            <a:r>
              <a:rPr lang="zh-CN" altLang="ja-JP" sz="3200"/>
              <a:t>14</a:t>
            </a:r>
            <a:r>
              <a:rPr lang="zh-CN" altLang="en-US" sz="3200"/>
              <a:t>和</a:t>
            </a:r>
            <a:r>
              <a:rPr lang="zh-CN" altLang="ja-JP" sz="3200"/>
              <a:t>15</a:t>
            </a:r>
            <a:r>
              <a:rPr lang="zh-CN" altLang="en-US" sz="3200"/>
              <a:t>世纪发展的</a:t>
            </a:r>
            <a:endParaRPr lang="en-US" altLang="zh-CN" sz="3200"/>
          </a:p>
          <a:p>
            <a:pPr>
              <a:lnSpc>
                <a:spcPct val="95000"/>
              </a:lnSpc>
              <a:spcBef>
                <a:spcPts val="800"/>
              </a:spcBef>
              <a:buClr>
                <a:srgbClr val="000000"/>
              </a:buClr>
              <a:buSzPct val="100000"/>
              <a:buFont typeface="Times New Roman" pitchFamily="18" charset="0"/>
              <a:buChar char="•"/>
            </a:pPr>
            <a:r>
              <a:rPr lang="zh-CN" altLang="en-US" sz="3200">
                <a:latin typeface="Times New Roman" pitchFamily="18" charset="0"/>
              </a:rPr>
              <a:t>它</a:t>
            </a:r>
            <a:r>
              <a:rPr lang="zh-TW" altLang="en-US" sz="3200">
                <a:latin typeface="Times New Roman" pitchFamily="18" charset="0"/>
              </a:rPr>
              <a:t>非常流畅，表</a:t>
            </a:r>
            <a:r>
              <a:rPr lang="zh-CN" altLang="en-US" sz="3200">
                <a:latin typeface="Times New Roman" pitchFamily="18" charset="0"/>
              </a:rPr>
              <a:t>达生动</a:t>
            </a:r>
            <a:r>
              <a:rPr lang="zh-TW" altLang="en-US" sz="3200">
                <a:latin typeface="Times New Roman" pitchFamily="18" charset="0"/>
              </a:rPr>
              <a:t>，经常使用</a:t>
            </a:r>
            <a:r>
              <a:rPr lang="zh-CN" altLang="en-US" sz="3200">
                <a:latin typeface="Times New Roman" pitchFamily="18" charset="0"/>
              </a:rPr>
              <a:t>在</a:t>
            </a:r>
            <a:r>
              <a:rPr lang="zh-TW" altLang="en-US" sz="3200">
                <a:latin typeface="Times New Roman" pitchFamily="18" charset="0"/>
              </a:rPr>
              <a:t>浪漫和神秘的史诗</a:t>
            </a:r>
            <a:r>
              <a:rPr lang="zh-CN" altLang="en-US" sz="3200">
                <a:latin typeface="Times New Roman" pitchFamily="18" charset="0"/>
              </a:rPr>
              <a:t>中</a:t>
            </a:r>
            <a:endParaRPr lang="en-US" altLang="zh-TW" sz="3200">
              <a:latin typeface="Times New Roman" pitchFamily="18" charset="0"/>
            </a:endParaRPr>
          </a:p>
          <a:p>
            <a:pPr>
              <a:spcBef>
                <a:spcPts val="800"/>
              </a:spcBef>
              <a:buClr>
                <a:srgbClr val="000000"/>
              </a:buClr>
              <a:buSzPct val="100000"/>
              <a:buFont typeface="Times New Roman" pitchFamily="18" charset="0"/>
              <a:buChar char="•"/>
            </a:pPr>
            <a:r>
              <a:rPr lang="en-GB" altLang="en-US" sz="3200">
                <a:latin typeface="Times New Roman" pitchFamily="18" charset="0"/>
              </a:rPr>
              <a:t>Riq’a </a:t>
            </a:r>
            <a:r>
              <a:rPr lang="zh-TW" altLang="en-US" sz="3200">
                <a:latin typeface="Times New Roman" pitchFamily="18" charset="0"/>
              </a:rPr>
              <a:t>是</a:t>
            </a:r>
            <a:r>
              <a:rPr lang="zh-CN" altLang="en-US" sz="3200">
                <a:latin typeface="Times New Roman" pitchFamily="18" charset="0"/>
              </a:rPr>
              <a:t>一种</a:t>
            </a:r>
            <a:r>
              <a:rPr lang="zh-TW" altLang="en-US" sz="3200">
                <a:latin typeface="Times New Roman" pitchFamily="18" charset="0"/>
              </a:rPr>
              <a:t>简单的日常写作风格，很容易写</a:t>
            </a:r>
            <a:endParaRPr lang="en-GB" altLang="en-US" sz="3200">
              <a:latin typeface="Times New Roman" pitchFamily="18" charset="0"/>
            </a:endParaRP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19125"/>
            <a:ext cx="4716463"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guercino-angel-appears-hagar-ishmael-L612-fm.jpg"/>
          <p:cNvPicPr>
            <a:picLocks noChangeAspect="1"/>
          </p:cNvPicPr>
          <p:nvPr/>
        </p:nvPicPr>
        <p:blipFill>
          <a:blip r:embed="rId3">
            <a:lum bright="-26000"/>
            <a:extLst>
              <a:ext uri="{28A0092B-C50C-407E-A947-70E740481C1C}">
                <a14:useLocalDpi xmlns:a14="http://schemas.microsoft.com/office/drawing/2010/main" val="0"/>
              </a:ext>
            </a:extLst>
          </a:blip>
          <a:srcRect/>
          <a:stretch>
            <a:fillRect/>
          </a:stretch>
        </p:blipFill>
        <p:spPr bwMode="auto">
          <a:xfrm>
            <a:off x="0" y="-304800"/>
            <a:ext cx="9144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3"/>
          <p:cNvSpPr>
            <a:spLocks noGrp="1" noChangeArrowheads="1"/>
          </p:cNvSpPr>
          <p:nvPr>
            <p:ph type="body" idx="1"/>
          </p:nvPr>
        </p:nvSpPr>
        <p:spPr>
          <a:xfrm>
            <a:off x="-4763" y="549275"/>
            <a:ext cx="9144001" cy="6048375"/>
          </a:xfrm>
        </p:spPr>
        <p:txBody>
          <a:bodyPr/>
          <a:lstStyle/>
          <a:p>
            <a:pPr algn="ctr" eaLnBrk="1" hangingPunct="1">
              <a:lnSpc>
                <a:spcPct val="90000"/>
              </a:lnSpc>
              <a:spcBef>
                <a:spcPct val="35000"/>
              </a:spcBef>
              <a:buFontTx/>
              <a:buNone/>
            </a:pPr>
            <a:r>
              <a:rPr lang="en-US" altLang="zh-CN" sz="2800" b="1" smtClean="0">
                <a:solidFill>
                  <a:schemeClr val="accent1"/>
                </a:solidFill>
                <a:ea typeface="SimSun" pitchFamily="2" charset="-122"/>
              </a:rPr>
              <a:t>  “</a:t>
            </a:r>
            <a:r>
              <a:rPr lang="zh-TW" altLang="en-US" sz="2800" b="1" smtClean="0">
                <a:solidFill>
                  <a:schemeClr val="accent1"/>
                </a:solidFill>
                <a:ea typeface="SimSun" pitchFamily="2" charset="-122"/>
              </a:rPr>
              <a:t>又 说 ： 我 必 使 </a:t>
            </a:r>
            <a:r>
              <a:rPr lang="zh-TW" altLang="en-US" sz="2800" b="1" smtClean="0">
                <a:solidFill>
                  <a:srgbClr val="FFFF00"/>
                </a:solidFill>
                <a:ea typeface="SimSun" pitchFamily="2" charset="-122"/>
              </a:rPr>
              <a:t>你 的 後 裔 极 其 繁 多 </a:t>
            </a:r>
            <a:r>
              <a:rPr lang="zh-TW" altLang="en-US" sz="2800" b="1" smtClean="0">
                <a:solidFill>
                  <a:schemeClr val="accent1"/>
                </a:solidFill>
                <a:ea typeface="SimSun" pitchFamily="2" charset="-122"/>
              </a:rPr>
              <a:t>， </a:t>
            </a:r>
            <a:endParaRPr lang="en-US" altLang="zh-TW" sz="2800" b="1" smtClean="0">
              <a:solidFill>
                <a:schemeClr val="accent1"/>
              </a:solidFill>
              <a:ea typeface="SimSun" pitchFamily="2" charset="-122"/>
            </a:endParaRPr>
          </a:p>
          <a:p>
            <a:pPr algn="ctr" eaLnBrk="1" hangingPunct="1">
              <a:lnSpc>
                <a:spcPct val="90000"/>
              </a:lnSpc>
              <a:spcBef>
                <a:spcPct val="35000"/>
              </a:spcBef>
              <a:buFontTx/>
              <a:buNone/>
            </a:pPr>
            <a:r>
              <a:rPr lang="zh-TW" altLang="en-US" sz="2800" b="1" smtClean="0">
                <a:solidFill>
                  <a:schemeClr val="accent1"/>
                </a:solidFill>
                <a:ea typeface="SimSun" pitchFamily="2" charset="-122"/>
              </a:rPr>
              <a:t>甚 至 不 可 胜 数 ；</a:t>
            </a:r>
          </a:p>
          <a:p>
            <a:pPr algn="ctr" eaLnBrk="1" hangingPunct="1">
              <a:lnSpc>
                <a:spcPct val="90000"/>
              </a:lnSpc>
              <a:spcBef>
                <a:spcPct val="35000"/>
              </a:spcBef>
              <a:buFontTx/>
              <a:buNone/>
            </a:pPr>
            <a:r>
              <a:rPr lang="zh-TW" altLang="en-US" sz="2800" b="1" smtClean="0">
                <a:solidFill>
                  <a:schemeClr val="accent1"/>
                </a:solidFill>
                <a:ea typeface="SimSun" pitchFamily="2" charset="-122"/>
              </a:rPr>
              <a:t>并 说 ： 你 如 今 怀 孕 要 生 一 个 儿 子 ， </a:t>
            </a:r>
            <a:endParaRPr lang="en-US" altLang="zh-TW" sz="2800" b="1" smtClean="0">
              <a:solidFill>
                <a:schemeClr val="accent1"/>
              </a:solidFill>
              <a:ea typeface="SimSun" pitchFamily="2" charset="-122"/>
            </a:endParaRPr>
          </a:p>
          <a:p>
            <a:pPr algn="ctr" eaLnBrk="1" hangingPunct="1">
              <a:lnSpc>
                <a:spcPct val="90000"/>
              </a:lnSpc>
              <a:spcBef>
                <a:spcPct val="35000"/>
              </a:spcBef>
              <a:buFontTx/>
              <a:buNone/>
            </a:pPr>
            <a:r>
              <a:rPr lang="zh-TW" altLang="en-US" sz="2800" b="1" smtClean="0">
                <a:solidFill>
                  <a:schemeClr val="accent1"/>
                </a:solidFill>
                <a:ea typeface="SimSun" pitchFamily="2" charset="-122"/>
              </a:rPr>
              <a:t>可 以 给 他 </a:t>
            </a:r>
            <a:r>
              <a:rPr lang="zh-TW" altLang="en-US" sz="2800" b="1" smtClean="0">
                <a:solidFill>
                  <a:srgbClr val="FFFF00"/>
                </a:solidFill>
                <a:ea typeface="SimSun" pitchFamily="2" charset="-122"/>
              </a:rPr>
              <a:t>起 名 叫 以 实 玛 利 </a:t>
            </a:r>
            <a:r>
              <a:rPr lang="zh-TW" altLang="en-US" sz="2800" b="1" smtClean="0">
                <a:solidFill>
                  <a:schemeClr val="accent1"/>
                </a:solidFill>
                <a:ea typeface="SimSun" pitchFamily="2" charset="-122"/>
              </a:rPr>
              <a:t>， </a:t>
            </a:r>
            <a:endParaRPr lang="en-US" altLang="zh-TW" sz="2800" b="1" smtClean="0">
              <a:solidFill>
                <a:schemeClr val="accent1"/>
              </a:solidFill>
              <a:ea typeface="SimSun" pitchFamily="2" charset="-122"/>
            </a:endParaRPr>
          </a:p>
          <a:p>
            <a:pPr algn="ctr" eaLnBrk="1" hangingPunct="1">
              <a:lnSpc>
                <a:spcPct val="90000"/>
              </a:lnSpc>
              <a:spcBef>
                <a:spcPct val="35000"/>
              </a:spcBef>
              <a:buFontTx/>
              <a:buNone/>
            </a:pPr>
            <a:r>
              <a:rPr lang="zh-TW" altLang="en-US" sz="2800" b="1" smtClean="0">
                <a:solidFill>
                  <a:schemeClr val="accent1"/>
                </a:solidFill>
                <a:ea typeface="SimSun" pitchFamily="2" charset="-122"/>
              </a:rPr>
              <a:t>因 为 耶 和 华 听 见 了 你 的 苦 情 。 </a:t>
            </a:r>
            <a:endParaRPr lang="en-US" altLang="zh-TW" sz="2800" b="1" smtClean="0">
              <a:solidFill>
                <a:schemeClr val="accent1"/>
              </a:solidFill>
              <a:ea typeface="SimSun" pitchFamily="2" charset="-122"/>
            </a:endParaRPr>
          </a:p>
          <a:p>
            <a:pPr algn="ctr" eaLnBrk="1" hangingPunct="1">
              <a:lnSpc>
                <a:spcPct val="90000"/>
              </a:lnSpc>
              <a:spcBef>
                <a:spcPct val="35000"/>
              </a:spcBef>
              <a:buFontTx/>
              <a:buNone/>
            </a:pPr>
            <a:r>
              <a:rPr lang="en-US" altLang="zh-TW" sz="2800" b="1" smtClean="0">
                <a:solidFill>
                  <a:schemeClr val="accent1"/>
                </a:solidFill>
                <a:ea typeface="SimSun" pitchFamily="2" charset="-122"/>
              </a:rPr>
              <a:t>( </a:t>
            </a:r>
            <a:r>
              <a:rPr lang="zh-TW" altLang="en-US" sz="2800" b="1" smtClean="0">
                <a:solidFill>
                  <a:schemeClr val="accent1"/>
                </a:solidFill>
                <a:ea typeface="SimSun" pitchFamily="2" charset="-122"/>
              </a:rPr>
              <a:t>以 实 玛 利 就 是 神 听 见 的 意 思 </a:t>
            </a:r>
            <a:r>
              <a:rPr lang="en-US" altLang="zh-TW" sz="2800" b="1" smtClean="0">
                <a:solidFill>
                  <a:schemeClr val="accent1"/>
                </a:solidFill>
                <a:ea typeface="SimSun" pitchFamily="2" charset="-122"/>
              </a:rPr>
              <a:t>)</a:t>
            </a:r>
          </a:p>
          <a:p>
            <a:pPr algn="ctr" eaLnBrk="1" hangingPunct="1">
              <a:lnSpc>
                <a:spcPct val="90000"/>
              </a:lnSpc>
              <a:spcBef>
                <a:spcPct val="35000"/>
              </a:spcBef>
              <a:buFontTx/>
              <a:buNone/>
            </a:pPr>
            <a:r>
              <a:rPr lang="zh-TW" altLang="en-US" sz="2800" b="1" smtClean="0">
                <a:solidFill>
                  <a:schemeClr val="accent1"/>
                </a:solidFill>
                <a:ea typeface="SimSun" pitchFamily="2" charset="-122"/>
              </a:rPr>
              <a:t>他 为 人 </a:t>
            </a:r>
            <a:r>
              <a:rPr lang="zh-TW" altLang="en-US" sz="2800" b="1" smtClean="0">
                <a:solidFill>
                  <a:srgbClr val="FFFF00"/>
                </a:solidFill>
                <a:ea typeface="SimSun" pitchFamily="2" charset="-122"/>
              </a:rPr>
              <a:t>必 像 野 驴 </a:t>
            </a:r>
            <a:r>
              <a:rPr lang="zh-TW" altLang="en-US" sz="2800" b="1" smtClean="0">
                <a:solidFill>
                  <a:schemeClr val="accent1"/>
                </a:solidFill>
                <a:ea typeface="SimSun" pitchFamily="2" charset="-122"/>
              </a:rPr>
              <a:t>。 </a:t>
            </a:r>
            <a:endParaRPr lang="en-US" altLang="zh-TW" sz="2800" b="1" smtClean="0">
              <a:solidFill>
                <a:schemeClr val="accent1"/>
              </a:solidFill>
              <a:ea typeface="SimSun" pitchFamily="2" charset="-122"/>
            </a:endParaRPr>
          </a:p>
          <a:p>
            <a:pPr algn="ctr" eaLnBrk="1" hangingPunct="1">
              <a:lnSpc>
                <a:spcPct val="90000"/>
              </a:lnSpc>
              <a:spcBef>
                <a:spcPct val="35000"/>
              </a:spcBef>
              <a:buFontTx/>
              <a:buNone/>
            </a:pPr>
            <a:r>
              <a:rPr lang="zh-TW" altLang="en-US" sz="2800" b="1" smtClean="0">
                <a:solidFill>
                  <a:schemeClr val="accent1"/>
                </a:solidFill>
                <a:ea typeface="SimSun" pitchFamily="2" charset="-122"/>
              </a:rPr>
              <a:t>他 的 手 要 </a:t>
            </a:r>
            <a:r>
              <a:rPr lang="zh-TW" altLang="en-US" sz="2800" b="1" smtClean="0">
                <a:solidFill>
                  <a:srgbClr val="FFFF00"/>
                </a:solidFill>
                <a:ea typeface="SimSun" pitchFamily="2" charset="-122"/>
              </a:rPr>
              <a:t>攻 打 人 </a:t>
            </a:r>
            <a:r>
              <a:rPr lang="zh-TW" altLang="en-US" sz="2800" b="1" smtClean="0">
                <a:solidFill>
                  <a:schemeClr val="accent1"/>
                </a:solidFill>
                <a:ea typeface="SimSun" pitchFamily="2" charset="-122"/>
              </a:rPr>
              <a:t>， </a:t>
            </a:r>
            <a:endParaRPr lang="en-US" altLang="zh-TW" sz="2800" b="1" smtClean="0">
              <a:solidFill>
                <a:schemeClr val="accent1"/>
              </a:solidFill>
              <a:ea typeface="SimSun" pitchFamily="2" charset="-122"/>
            </a:endParaRPr>
          </a:p>
          <a:p>
            <a:pPr algn="ctr" eaLnBrk="1" hangingPunct="1">
              <a:lnSpc>
                <a:spcPct val="90000"/>
              </a:lnSpc>
              <a:spcBef>
                <a:spcPct val="35000"/>
              </a:spcBef>
              <a:buFontTx/>
              <a:buNone/>
            </a:pPr>
            <a:r>
              <a:rPr lang="zh-TW" altLang="en-US" sz="2800" b="1" smtClean="0">
                <a:solidFill>
                  <a:schemeClr val="accent1"/>
                </a:solidFill>
                <a:ea typeface="SimSun" pitchFamily="2" charset="-122"/>
              </a:rPr>
              <a:t>人 的 手 也 要 </a:t>
            </a:r>
            <a:r>
              <a:rPr lang="zh-TW" altLang="en-US" sz="2800" b="1" smtClean="0">
                <a:solidFill>
                  <a:srgbClr val="FFFF00"/>
                </a:solidFill>
                <a:ea typeface="SimSun" pitchFamily="2" charset="-122"/>
              </a:rPr>
              <a:t>攻 打 他 </a:t>
            </a:r>
            <a:r>
              <a:rPr lang="zh-TW" altLang="en-US" sz="2800" b="1" smtClean="0">
                <a:solidFill>
                  <a:schemeClr val="accent1"/>
                </a:solidFill>
                <a:ea typeface="SimSun" pitchFamily="2" charset="-122"/>
              </a:rPr>
              <a:t>； </a:t>
            </a:r>
            <a:endParaRPr lang="en-US" altLang="zh-TW" sz="2800" b="1" smtClean="0">
              <a:solidFill>
                <a:schemeClr val="accent1"/>
              </a:solidFill>
              <a:ea typeface="SimSun" pitchFamily="2" charset="-122"/>
            </a:endParaRPr>
          </a:p>
          <a:p>
            <a:pPr algn="ctr" eaLnBrk="1" hangingPunct="1">
              <a:lnSpc>
                <a:spcPct val="90000"/>
              </a:lnSpc>
              <a:spcBef>
                <a:spcPct val="35000"/>
              </a:spcBef>
              <a:buFontTx/>
              <a:buNone/>
            </a:pPr>
            <a:r>
              <a:rPr lang="zh-TW" altLang="en-US" sz="2800" b="1" smtClean="0">
                <a:solidFill>
                  <a:srgbClr val="FFFF00"/>
                </a:solidFill>
                <a:ea typeface="SimSun" pitchFamily="2" charset="-122"/>
              </a:rPr>
              <a:t>他 必 住 在 众 弟 兄 的 东 边</a:t>
            </a:r>
            <a:r>
              <a:rPr lang="zh-TW" altLang="en-US" sz="2800" b="1" smtClean="0">
                <a:solidFill>
                  <a:schemeClr val="accent1"/>
                </a:solidFill>
                <a:ea typeface="SimSun" pitchFamily="2" charset="-122"/>
              </a:rPr>
              <a:t> 。</a:t>
            </a:r>
          </a:p>
          <a:p>
            <a:pPr algn="ctr" eaLnBrk="1" hangingPunct="1">
              <a:lnSpc>
                <a:spcPct val="90000"/>
              </a:lnSpc>
              <a:spcBef>
                <a:spcPct val="35000"/>
              </a:spcBef>
              <a:buFontTx/>
              <a:buNone/>
            </a:pPr>
            <a:r>
              <a:rPr lang="en-US" altLang="zh-CN" sz="2800" b="1" smtClean="0">
                <a:solidFill>
                  <a:schemeClr val="accent1"/>
                </a:solidFill>
                <a:ea typeface="SimSun" pitchFamily="2" charset="-122"/>
              </a:rPr>
              <a:t>.”</a:t>
            </a:r>
          </a:p>
          <a:p>
            <a:pPr algn="ctr" eaLnBrk="1" hangingPunct="1">
              <a:lnSpc>
                <a:spcPct val="80000"/>
              </a:lnSpc>
              <a:buFontTx/>
              <a:buNone/>
            </a:pPr>
            <a:r>
              <a:rPr lang="en-US" altLang="zh-CN" sz="2800" smtClean="0">
                <a:ea typeface="SimSun" pitchFamily="2" charset="-122"/>
              </a:rPr>
              <a:t>							</a:t>
            </a:r>
            <a:r>
              <a:rPr lang="en-US" altLang="zh-CN" sz="2800" smtClean="0">
                <a:solidFill>
                  <a:srgbClr val="FFFF99"/>
                </a:solidFill>
                <a:ea typeface="SimSun" pitchFamily="2" charset="-122"/>
              </a:rPr>
              <a:t>~ </a:t>
            </a:r>
            <a:r>
              <a:rPr lang="ja-JP" altLang="en-US" sz="2400" smtClean="0">
                <a:solidFill>
                  <a:srgbClr val="FFFF99"/>
                </a:solidFill>
                <a:ea typeface="SimSun" pitchFamily="2" charset="-122"/>
              </a:rPr>
              <a:t>創</a:t>
            </a:r>
            <a:r>
              <a:rPr lang="en-US" altLang="zh-CN" sz="2400" smtClean="0">
                <a:solidFill>
                  <a:srgbClr val="FFFF99"/>
                </a:solidFill>
                <a:ea typeface="SimSun" pitchFamily="2" charset="-122"/>
              </a:rPr>
              <a:t>16:10-12</a:t>
            </a:r>
            <a:endParaRPr lang="en-US" altLang="en-US" sz="2400" smtClean="0">
              <a:solidFill>
                <a:srgbClr val="FFFF99"/>
              </a:solidFill>
              <a:ea typeface="ＭＳ Ｐゴシック" pitchFamily="34" charset="-128"/>
            </a:endParaRPr>
          </a:p>
        </p:txBody>
      </p:sp>
      <p:sp>
        <p:nvSpPr>
          <p:cNvPr id="104451" name="TextBox 5"/>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152f</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ext Box 2"/>
          <p:cNvSpPr txBox="1">
            <a:spLocks noChangeArrowheads="1"/>
          </p:cNvSpPr>
          <p:nvPr/>
        </p:nvSpPr>
        <p:spPr bwMode="auto">
          <a:xfrm>
            <a:off x="931863" y="766763"/>
            <a:ext cx="7158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CN" altLang="en-US" sz="4400"/>
              <a:t>例子</a:t>
            </a:r>
            <a:endParaRPr lang="en-GB" altLang="en-US" sz="4400">
              <a:latin typeface="Times New Roman" pitchFamily="18" charset="0"/>
            </a:endParaRPr>
          </a:p>
        </p:txBody>
      </p:sp>
      <p:sp>
        <p:nvSpPr>
          <p:cNvPr id="307202" name="Text Box 3"/>
          <p:cNvSpPr txBox="1">
            <a:spLocks noChangeArrowheads="1"/>
          </p:cNvSpPr>
          <p:nvPr/>
        </p:nvSpPr>
        <p:spPr bwMode="auto">
          <a:xfrm>
            <a:off x="949325" y="1981200"/>
            <a:ext cx="766127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800"/>
              </a:spcBef>
              <a:buClr>
                <a:srgbClr val="000000"/>
              </a:buClr>
              <a:buSzPct val="100000"/>
              <a:buFont typeface="Times New Roman" pitchFamily="18" charset="0"/>
              <a:buChar char="•"/>
            </a:pPr>
            <a:r>
              <a:rPr lang="zh-CN" altLang="en-US" sz="3200"/>
              <a:t>下面的例子是</a:t>
            </a:r>
            <a:r>
              <a:rPr lang="en-GB" altLang="ja-JP" sz="3200">
                <a:latin typeface="Times New Roman" pitchFamily="18" charset="0"/>
              </a:rPr>
              <a:t>Hassan Sobhi Mourad</a:t>
            </a:r>
            <a:r>
              <a:rPr lang="zh-CN" altLang="en-US" sz="3200"/>
              <a:t>所建立</a:t>
            </a:r>
            <a:endParaRPr lang="en-US" altLang="zh-CN" sz="3200"/>
          </a:p>
          <a:p>
            <a:pPr>
              <a:spcBef>
                <a:spcPts val="800"/>
              </a:spcBef>
              <a:buClr>
                <a:srgbClr val="000000"/>
              </a:buClr>
              <a:buSzPct val="100000"/>
              <a:buFont typeface="Times New Roman" pitchFamily="18" charset="0"/>
              <a:buChar char="•"/>
            </a:pPr>
            <a:r>
              <a:rPr lang="zh-TW" altLang="en-US" sz="3200">
                <a:latin typeface="Times New Roman" pitchFamily="18" charset="0"/>
              </a:rPr>
              <a:t>他们已经在欧洲和阿拉伯</a:t>
            </a:r>
            <a:r>
              <a:rPr lang="zh-CN" altLang="en-US" sz="3200">
                <a:latin typeface="Times New Roman" pitchFamily="18" charset="0"/>
              </a:rPr>
              <a:t>各地展览</a:t>
            </a:r>
            <a:endParaRPr lang="en-GB" altLang="en-US" sz="3200">
              <a:latin typeface="Times New Roman" pitchFamily="18" charset="0"/>
            </a:endParaRPr>
          </a:p>
        </p:txBody>
      </p:sp>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ext Box 2"/>
          <p:cNvSpPr txBox="1">
            <a:spLocks noChangeArrowheads="1"/>
          </p:cNvSpPr>
          <p:nvPr/>
        </p:nvSpPr>
        <p:spPr bwMode="auto">
          <a:xfrm>
            <a:off x="663575" y="5535613"/>
            <a:ext cx="82296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CC9900"/>
              </a:buClr>
              <a:buSzPct val="140000"/>
              <a:buFont typeface="Wingdings" pitchFamily="2" charset="2"/>
              <a:buChar char=""/>
            </a:pPr>
            <a:r>
              <a:rPr lang="zh-CN" altLang="en-US" sz="2800">
                <a:solidFill>
                  <a:srgbClr val="000000"/>
                </a:solidFill>
                <a:latin typeface="Times New Roman" pitchFamily="18" charset="0"/>
              </a:rPr>
              <a:t>奉真主的名，</a:t>
            </a:r>
            <a:r>
              <a:rPr lang="en-US" altLang="zh-CN" sz="2800">
                <a:solidFill>
                  <a:srgbClr val="000000"/>
                </a:solidFill>
                <a:latin typeface="Times New Roman" pitchFamily="18" charset="0"/>
              </a:rPr>
              <a:t> </a:t>
            </a:r>
            <a:r>
              <a:rPr lang="zh-CN" altLang="en-US" sz="2800">
                <a:solidFill>
                  <a:srgbClr val="000000"/>
                </a:solidFill>
                <a:latin typeface="Times New Roman" pitchFamily="18" charset="0"/>
              </a:rPr>
              <a:t>最有恩惠的上主，最有怜悯的上主</a:t>
            </a:r>
            <a:r>
              <a:rPr lang="en-US" altLang="zh-CN" sz="2800">
                <a:solidFill>
                  <a:srgbClr val="000000"/>
                </a:solidFill>
                <a:latin typeface="Times New Roman" pitchFamily="18" charset="0"/>
              </a:rPr>
              <a:t> </a:t>
            </a:r>
            <a:r>
              <a:rPr lang="en-GB" altLang="ja-JP" sz="2800">
                <a:solidFill>
                  <a:srgbClr val="000000"/>
                </a:solidFill>
                <a:latin typeface="Times New Roman" pitchFamily="18" charset="0"/>
              </a:rPr>
              <a:t>(Diwani Jali script)</a:t>
            </a:r>
            <a:endParaRPr lang="en-GB" altLang="en-US" sz="2800">
              <a:solidFill>
                <a:srgbClr val="000000"/>
              </a:solidFill>
              <a:latin typeface="Times New Roman" pitchFamily="18" charset="0"/>
            </a:endParaRPr>
          </a:p>
        </p:txBody>
      </p:sp>
      <p:pic>
        <p:nvPicPr>
          <p:cNvPr id="3092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838200"/>
            <a:ext cx="4953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ext Box 2"/>
          <p:cNvSpPr txBox="1">
            <a:spLocks noChangeArrowheads="1"/>
          </p:cNvSpPr>
          <p:nvPr/>
        </p:nvSpPr>
        <p:spPr bwMode="auto">
          <a:xfrm>
            <a:off x="457200" y="5334000"/>
            <a:ext cx="82296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CC9900"/>
              </a:buClr>
              <a:buSzPct val="140000"/>
              <a:buFont typeface="Wingdings" pitchFamily="2" charset="2"/>
              <a:buChar char=""/>
            </a:pPr>
            <a:r>
              <a:rPr lang="zh-CN" altLang="en-US" sz="2800">
                <a:solidFill>
                  <a:srgbClr val="000000"/>
                </a:solidFill>
                <a:latin typeface="Times New Roman" pitchFamily="18" charset="0"/>
              </a:rPr>
              <a:t>奉真主的名；</a:t>
            </a:r>
            <a:r>
              <a:rPr lang="en-US" altLang="zh-CN" sz="2800">
                <a:solidFill>
                  <a:srgbClr val="000000"/>
                </a:solidFill>
                <a:latin typeface="Times New Roman" pitchFamily="18" charset="0"/>
              </a:rPr>
              <a:t> </a:t>
            </a:r>
            <a:r>
              <a:rPr lang="zh-CN" altLang="en-US" sz="2800">
                <a:solidFill>
                  <a:srgbClr val="000000"/>
                </a:solidFill>
                <a:latin typeface="Times New Roman" pitchFamily="18" charset="0"/>
              </a:rPr>
              <a:t>真主的旨意</a:t>
            </a:r>
            <a:r>
              <a:rPr lang="en-US" altLang="zh-CN" sz="2800">
                <a:solidFill>
                  <a:srgbClr val="000000"/>
                </a:solidFill>
                <a:latin typeface="Times New Roman" pitchFamily="18" charset="0"/>
              </a:rPr>
              <a:t> </a:t>
            </a:r>
            <a:r>
              <a:rPr lang="zh-CN" altLang="en-US" sz="2800">
                <a:solidFill>
                  <a:srgbClr val="000000"/>
                </a:solidFill>
                <a:latin typeface="Times New Roman" pitchFamily="18" charset="0"/>
              </a:rPr>
              <a:t>（成就）</a:t>
            </a:r>
            <a:r>
              <a:rPr lang="en-GB" altLang="ja-JP" sz="2800">
                <a:solidFill>
                  <a:srgbClr val="000000"/>
                </a:solidFill>
                <a:latin typeface="Times New Roman" pitchFamily="18" charset="0"/>
              </a:rPr>
              <a:t> (Diwani Jali script)</a:t>
            </a:r>
            <a:endParaRPr lang="en-GB" altLang="en-US" sz="2800">
              <a:solidFill>
                <a:srgbClr val="000000"/>
              </a:solidFill>
              <a:latin typeface="Times New Roman" pitchFamily="18" charset="0"/>
            </a:endParaRPr>
          </a:p>
        </p:txBody>
      </p:sp>
      <p:pic>
        <p:nvPicPr>
          <p:cNvPr id="3112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38200"/>
            <a:ext cx="46482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ext Box 2"/>
          <p:cNvSpPr txBox="1">
            <a:spLocks noChangeArrowheads="1"/>
          </p:cNvSpPr>
          <p:nvPr/>
        </p:nvSpPr>
        <p:spPr bwMode="auto">
          <a:xfrm>
            <a:off x="457200" y="5334000"/>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CC9900"/>
              </a:buClr>
              <a:buSzPct val="140000"/>
              <a:buFont typeface="Wingdings" pitchFamily="2" charset="2"/>
              <a:buChar char=""/>
            </a:pPr>
            <a:r>
              <a:rPr lang="zh-CN" altLang="en-US" sz="2800">
                <a:solidFill>
                  <a:srgbClr val="000000"/>
                </a:solidFill>
                <a:latin typeface="Times New Roman" pitchFamily="18" charset="0"/>
              </a:rPr>
              <a:t>平安！</a:t>
            </a:r>
            <a:r>
              <a:rPr lang="en-GB" altLang="ja-JP" sz="2800">
                <a:solidFill>
                  <a:srgbClr val="000000"/>
                </a:solidFill>
                <a:latin typeface="Times New Roman" pitchFamily="18" charset="0"/>
              </a:rPr>
              <a:t> - </a:t>
            </a:r>
            <a:r>
              <a:rPr lang="zh-TW" altLang="en-US" sz="2800">
                <a:solidFill>
                  <a:srgbClr val="000000"/>
                </a:solidFill>
                <a:latin typeface="Times New Roman" pitchFamily="18" charset="0"/>
              </a:rPr>
              <a:t>最慈</a:t>
            </a:r>
            <a:r>
              <a:rPr lang="zh-CN" altLang="en-US" sz="2800">
                <a:solidFill>
                  <a:srgbClr val="000000"/>
                </a:solidFill>
                <a:latin typeface="Times New Roman" pitchFamily="18" charset="0"/>
              </a:rPr>
              <a:t>悲</a:t>
            </a:r>
            <a:r>
              <a:rPr lang="zh-TW" altLang="en-US" sz="2800">
                <a:solidFill>
                  <a:srgbClr val="000000"/>
                </a:solidFill>
                <a:latin typeface="Times New Roman" pitchFamily="18" charset="0"/>
              </a:rPr>
              <a:t>的</a:t>
            </a:r>
            <a:r>
              <a:rPr lang="zh-CN" altLang="en-US" sz="2800">
                <a:solidFill>
                  <a:srgbClr val="000000"/>
                </a:solidFill>
                <a:latin typeface="Times New Roman" pitchFamily="18" charset="0"/>
              </a:rPr>
              <a:t>真主上</a:t>
            </a:r>
            <a:endParaRPr lang="en-GB" altLang="en-US" sz="2800">
              <a:solidFill>
                <a:srgbClr val="000000"/>
              </a:solidFill>
              <a:latin typeface="Times New Roman" pitchFamily="18" charset="0"/>
            </a:endParaRPr>
          </a:p>
        </p:txBody>
      </p:sp>
      <p:pic>
        <p:nvPicPr>
          <p:cNvPr id="3133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90600"/>
            <a:ext cx="548640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Text Box 2"/>
          <p:cNvSpPr txBox="1">
            <a:spLocks noChangeArrowheads="1"/>
          </p:cNvSpPr>
          <p:nvPr/>
        </p:nvSpPr>
        <p:spPr bwMode="auto">
          <a:xfrm>
            <a:off x="457200" y="5334000"/>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CC9900"/>
              </a:buClr>
              <a:buSzPct val="140000"/>
              <a:buFont typeface="Wingdings" pitchFamily="2" charset="2"/>
              <a:buChar char=""/>
            </a:pPr>
            <a:r>
              <a:rPr lang="zh-TW" altLang="en-US" sz="2800">
                <a:solidFill>
                  <a:srgbClr val="000000"/>
                </a:solidFill>
                <a:latin typeface="Times New Roman" pitchFamily="18" charset="0"/>
              </a:rPr>
              <a:t>我 倚 靠 神</a:t>
            </a:r>
            <a:r>
              <a:rPr lang="en-US" altLang="zh-TW" sz="2800">
                <a:solidFill>
                  <a:srgbClr val="000000"/>
                </a:solidFill>
                <a:latin typeface="Times New Roman" pitchFamily="18" charset="0"/>
              </a:rPr>
              <a:t> </a:t>
            </a:r>
            <a:r>
              <a:rPr lang="en-GB" altLang="ja-JP" sz="2800">
                <a:solidFill>
                  <a:srgbClr val="000000"/>
                </a:solidFill>
                <a:latin typeface="Times New Roman" pitchFamily="18" charset="0"/>
              </a:rPr>
              <a:t>(Thuluth script)</a:t>
            </a:r>
            <a:endParaRPr lang="en-GB" altLang="en-US" sz="2800">
              <a:solidFill>
                <a:srgbClr val="000000"/>
              </a:solidFill>
              <a:latin typeface="Times New Roman" pitchFamily="18" charset="0"/>
            </a:endParaRPr>
          </a:p>
        </p:txBody>
      </p:sp>
      <p:pic>
        <p:nvPicPr>
          <p:cNvPr id="3153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14400"/>
            <a:ext cx="61722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ext Box 2"/>
          <p:cNvSpPr txBox="1">
            <a:spLocks noChangeArrowheads="1"/>
          </p:cNvSpPr>
          <p:nvPr/>
        </p:nvSpPr>
        <p:spPr bwMode="auto">
          <a:xfrm>
            <a:off x="457200" y="5334000"/>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CC9900"/>
              </a:buClr>
              <a:buSzPct val="140000"/>
              <a:buFont typeface="Wingdings" pitchFamily="2" charset="2"/>
              <a:buChar char=""/>
            </a:pPr>
            <a:r>
              <a:rPr lang="zh-CN" altLang="en-US" sz="2800"/>
              <a:t>可兰经，北非，</a:t>
            </a:r>
            <a:r>
              <a:rPr lang="zh-CN" altLang="ja-JP" sz="2800"/>
              <a:t>10</a:t>
            </a:r>
            <a:r>
              <a:rPr lang="zh-CN" altLang="en-US" sz="2800"/>
              <a:t>世纪</a:t>
            </a:r>
            <a:r>
              <a:rPr lang="en-GB" altLang="ja-JP" sz="2800">
                <a:solidFill>
                  <a:srgbClr val="000000"/>
                </a:solidFill>
                <a:latin typeface="Times New Roman" pitchFamily="18" charset="0"/>
              </a:rPr>
              <a:t> (Kufic script)</a:t>
            </a:r>
            <a:endParaRPr lang="en-GB" altLang="en-US" sz="2800">
              <a:solidFill>
                <a:srgbClr val="000000"/>
              </a:solidFill>
              <a:latin typeface="Times New Roman" pitchFamily="18" charset="0"/>
            </a:endParaRPr>
          </a:p>
        </p:txBody>
      </p:sp>
      <p:pic>
        <p:nvPicPr>
          <p:cNvPr id="3174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513638"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ext Box 2"/>
          <p:cNvSpPr txBox="1">
            <a:spLocks noChangeArrowheads="1"/>
          </p:cNvSpPr>
          <p:nvPr/>
        </p:nvSpPr>
        <p:spPr bwMode="auto">
          <a:xfrm>
            <a:off x="533400" y="5486400"/>
            <a:ext cx="82296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CC9900"/>
              </a:buClr>
              <a:buSzPct val="140000"/>
              <a:buFont typeface="Wingdings" pitchFamily="2" charset="2"/>
              <a:buChar char=""/>
            </a:pPr>
            <a:r>
              <a:rPr lang="zh-CN" altLang="en-US" sz="2800"/>
              <a:t>可兰经，大马士革，叙利亚，大约在公元</a:t>
            </a:r>
            <a:r>
              <a:rPr lang="zh-CN" altLang="ja-JP" sz="2800"/>
              <a:t>1345-1350</a:t>
            </a:r>
            <a:r>
              <a:rPr lang="en-US" altLang="zh-CN" sz="2800"/>
              <a:t> </a:t>
            </a:r>
            <a:r>
              <a:rPr lang="en-GB" altLang="ja-JP" sz="2800">
                <a:solidFill>
                  <a:srgbClr val="000000"/>
                </a:solidFill>
                <a:latin typeface="Times New Roman" pitchFamily="18" charset="0"/>
              </a:rPr>
              <a:t>(Muhaqqaq script)</a:t>
            </a:r>
            <a:endParaRPr lang="en-GB" altLang="en-US" sz="2800">
              <a:solidFill>
                <a:srgbClr val="000000"/>
              </a:solidFill>
              <a:latin typeface="Times New Roman" pitchFamily="18" charset="0"/>
            </a:endParaRPr>
          </a:p>
        </p:txBody>
      </p:sp>
      <p:pic>
        <p:nvPicPr>
          <p:cNvPr id="3194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64770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 Box 2"/>
          <p:cNvSpPr txBox="1">
            <a:spLocks noChangeArrowheads="1"/>
          </p:cNvSpPr>
          <p:nvPr/>
        </p:nvSpPr>
        <p:spPr bwMode="auto">
          <a:xfrm>
            <a:off x="457200" y="698500"/>
            <a:ext cx="8229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ja-JP" altLang="en-US" sz="4400">
                <a:latin typeface="Times New Roman" pitchFamily="18" charset="0"/>
              </a:rPr>
              <a:t>参考书目</a:t>
            </a:r>
            <a:endParaRPr lang="en-GB" altLang="en-US" sz="4400">
              <a:latin typeface="Times New Roman" pitchFamily="18" charset="0"/>
            </a:endParaRPr>
          </a:p>
        </p:txBody>
      </p:sp>
      <p:sp>
        <p:nvSpPr>
          <p:cNvPr id="321538" name="Text Box 3"/>
          <p:cNvSpPr txBox="1">
            <a:spLocks noChangeArrowheads="1"/>
          </p:cNvSpPr>
          <p:nvPr/>
        </p:nvSpPr>
        <p:spPr bwMode="auto">
          <a:xfrm>
            <a:off x="457200" y="1825625"/>
            <a:ext cx="82296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800"/>
              </a:spcBef>
              <a:buClr>
                <a:srgbClr val="000000"/>
              </a:buClr>
              <a:buSzPct val="100000"/>
              <a:buFont typeface="Arial" pitchFamily="34" charset="0"/>
              <a:buNone/>
            </a:pPr>
            <a:r>
              <a:rPr lang="en-GB" altLang="en-US" sz="3200">
                <a:latin typeface="Times New Roman" pitchFamily="18" charset="0"/>
              </a:rPr>
              <a:t>Daniels, Peter. “Scripts of Semitic Languages.” Ed. Robert Hetzron. In </a:t>
            </a:r>
            <a:r>
              <a:rPr lang="en-GB" altLang="en-US" sz="3200" i="1">
                <a:latin typeface="Times New Roman" pitchFamily="18" charset="0"/>
              </a:rPr>
              <a:t>The Semitic Languages</a:t>
            </a:r>
            <a:r>
              <a:rPr lang="en-GB" altLang="en-US" sz="3200">
                <a:latin typeface="Times New Roman" pitchFamily="18" charset="0"/>
              </a:rPr>
              <a:t>, 1997, pp. 16-45.</a:t>
            </a:r>
          </a:p>
          <a:p>
            <a:pPr>
              <a:spcBef>
                <a:spcPts val="800"/>
              </a:spcBef>
              <a:buClr>
                <a:srgbClr val="000000"/>
              </a:buClr>
              <a:buSzPct val="100000"/>
              <a:buFont typeface="Arial" pitchFamily="34" charset="0"/>
              <a:buNone/>
            </a:pPr>
            <a:r>
              <a:rPr lang="en-GB" altLang="en-US" sz="3200">
                <a:latin typeface="Times New Roman" pitchFamily="18" charset="0"/>
              </a:rPr>
              <a:t>Daniels, Peter &amp; William Bright, eds. </a:t>
            </a:r>
            <a:r>
              <a:rPr lang="en-GB" altLang="en-US" sz="3200" i="1">
                <a:latin typeface="Times New Roman" pitchFamily="18" charset="0"/>
              </a:rPr>
              <a:t>The World's Writing Systems. </a:t>
            </a:r>
            <a:r>
              <a:rPr lang="en-GB" altLang="en-US" sz="3200">
                <a:latin typeface="Times New Roman" pitchFamily="18" charset="0"/>
              </a:rPr>
              <a:t>Oxford: OUP, 1996.</a:t>
            </a:r>
          </a:p>
          <a:p>
            <a:pPr>
              <a:spcBef>
                <a:spcPts val="800"/>
              </a:spcBef>
              <a:buClr>
                <a:srgbClr val="009999"/>
              </a:buClr>
              <a:buSzPct val="100000"/>
              <a:buFont typeface="Arial" pitchFamily="34" charset="0"/>
              <a:buNone/>
            </a:pPr>
            <a:r>
              <a:rPr lang="en-GB" altLang="en-US" sz="3200">
                <a:solidFill>
                  <a:srgbClr val="CCCCFF"/>
                </a:solidFill>
                <a:latin typeface="Times New Roman" pitchFamily="18" charset="0"/>
                <a:hlinkClick r:id="rId3"/>
              </a:rPr>
              <a:t>www.ancientscripts.com</a:t>
            </a:r>
          </a:p>
          <a:p>
            <a:pPr>
              <a:spcBef>
                <a:spcPts val="800"/>
              </a:spcBef>
              <a:buClr>
                <a:srgbClr val="000000"/>
              </a:buClr>
              <a:buSzPct val="100000"/>
              <a:buFont typeface="Arial" pitchFamily="34" charset="0"/>
              <a:buNone/>
            </a:pPr>
            <a:r>
              <a:rPr lang="en-GB" altLang="en-US" sz="3200">
                <a:latin typeface="Times New Roman" pitchFamily="18" charset="0"/>
              </a:rPr>
              <a:t>www.omniglot.com</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1026"/>
          <p:cNvSpPr>
            <a:spLocks noGrp="1" noChangeArrowheads="1"/>
          </p:cNvSpPr>
          <p:nvPr>
            <p:ph type="ctrTitle"/>
          </p:nvPr>
        </p:nvSpPr>
        <p:spPr>
          <a:xfrm>
            <a:off x="0" y="0"/>
            <a:ext cx="9144000" cy="1981200"/>
          </a:xfrm>
          <a:solidFill>
            <a:schemeClr val="tx1"/>
          </a:solidFill>
        </p:spPr>
        <p:txBody>
          <a:bodyPr/>
          <a:lstStyle/>
          <a:p>
            <a:pPr algn="l" eaLnBrk="1" hangingPunct="1"/>
            <a:r>
              <a:rPr lang="zh-TW" altLang="en-US" sz="10000" smtClean="0">
                <a:solidFill>
                  <a:schemeClr val="bg1"/>
                </a:solidFill>
                <a:latin typeface="Baskerville Old Face" pitchFamily="18" charset="0"/>
                <a:ea typeface="SimSun" pitchFamily="2" charset="-122"/>
              </a:rPr>
              <a:t>阿拉伯人</a:t>
            </a:r>
            <a:endParaRPr lang="en-US" altLang="en-US" sz="10000" smtClean="0">
              <a:solidFill>
                <a:schemeClr val="bg1"/>
              </a:solidFill>
              <a:latin typeface="Baskerville Old Face" pitchFamily="18" charset="0"/>
              <a:ea typeface="ＭＳ Ｐゴシック" pitchFamily="34" charset="-128"/>
            </a:endParaRPr>
          </a:p>
        </p:txBody>
      </p:sp>
      <p:sp>
        <p:nvSpPr>
          <p:cNvPr id="347139" name="Rectangle 1027"/>
          <p:cNvSpPr>
            <a:spLocks noGrp="1" noChangeArrowheads="1"/>
          </p:cNvSpPr>
          <p:nvPr>
            <p:ph type="subTitle" idx="1"/>
          </p:nvPr>
        </p:nvSpPr>
        <p:spPr>
          <a:xfrm>
            <a:off x="7162800" y="3810000"/>
            <a:ext cx="1981200" cy="3048000"/>
          </a:xfrm>
          <a:solidFill>
            <a:schemeClr val="accent1"/>
          </a:solidFill>
        </p:spPr>
        <p:txBody>
          <a:bodyPr/>
          <a:lstStyle/>
          <a:p>
            <a:pPr algn="r" eaLnBrk="1" hangingPunct="1">
              <a:lnSpc>
                <a:spcPct val="90000"/>
              </a:lnSpc>
            </a:pPr>
            <a:r>
              <a:rPr lang="en-US" altLang="zh-CN" sz="2400" smtClean="0">
                <a:latin typeface="Haettenschweiler" pitchFamily="34" charset="0"/>
                <a:ea typeface="SimSun" pitchFamily="2" charset="-122"/>
              </a:rPr>
              <a:t>Presentation by:</a:t>
            </a:r>
          </a:p>
          <a:p>
            <a:pPr algn="r" eaLnBrk="1" hangingPunct="1">
              <a:lnSpc>
                <a:spcPct val="90000"/>
              </a:lnSpc>
            </a:pPr>
            <a:r>
              <a:rPr lang="en-US" altLang="zh-CN" sz="2400" smtClean="0">
                <a:latin typeface="Haettenschweiler" pitchFamily="34" charset="0"/>
                <a:ea typeface="SimSun" pitchFamily="2" charset="-122"/>
              </a:rPr>
              <a:t>Lim Chung Wei </a:t>
            </a:r>
          </a:p>
          <a:p>
            <a:pPr algn="r" eaLnBrk="1" hangingPunct="1">
              <a:lnSpc>
                <a:spcPct val="90000"/>
              </a:lnSpc>
            </a:pPr>
            <a:r>
              <a:rPr lang="en-US" altLang="zh-CN" sz="2400" smtClean="0">
                <a:latin typeface="Haettenschweiler" pitchFamily="34" charset="0"/>
                <a:ea typeface="SimSun" pitchFamily="2" charset="-122"/>
              </a:rPr>
              <a:t>Lion Soegiharto</a:t>
            </a:r>
          </a:p>
          <a:p>
            <a:pPr algn="r" eaLnBrk="1" hangingPunct="1">
              <a:lnSpc>
                <a:spcPct val="90000"/>
              </a:lnSpc>
            </a:pPr>
            <a:r>
              <a:rPr lang="en-US" altLang="zh-CN" sz="2400" smtClean="0">
                <a:latin typeface="Haettenschweiler" pitchFamily="34" charset="0"/>
                <a:ea typeface="SimSun" pitchFamily="2" charset="-122"/>
              </a:rPr>
              <a:t> Loke Puay Yin </a:t>
            </a:r>
          </a:p>
          <a:p>
            <a:pPr algn="r" eaLnBrk="1" hangingPunct="1">
              <a:lnSpc>
                <a:spcPct val="90000"/>
              </a:lnSpc>
            </a:pPr>
            <a:r>
              <a:rPr lang="en-US" altLang="zh-CN" sz="2400" smtClean="0">
                <a:latin typeface="Haettenschweiler" pitchFamily="34" charset="0"/>
                <a:ea typeface="SimSun" pitchFamily="2" charset="-122"/>
              </a:rPr>
              <a:t>Edwin Low</a:t>
            </a:r>
          </a:p>
          <a:p>
            <a:pPr algn="r" eaLnBrk="1" hangingPunct="1">
              <a:lnSpc>
                <a:spcPct val="90000"/>
              </a:lnSpc>
            </a:pPr>
            <a:r>
              <a:rPr lang="en-US" altLang="zh-CN" sz="2400" smtClean="0">
                <a:latin typeface="Haettenschweiler" pitchFamily="34" charset="0"/>
                <a:ea typeface="SimSun" pitchFamily="2" charset="-122"/>
              </a:rPr>
              <a:t>Angie Tan</a:t>
            </a:r>
            <a:endParaRPr lang="en-US" altLang="en-US" sz="2400" smtClean="0">
              <a:latin typeface="Haettenschweiler" pitchFamily="34" charset="0"/>
              <a:ea typeface="ＭＳ Ｐゴシック" pitchFamily="34" charset="-128"/>
            </a:endParaRPr>
          </a:p>
        </p:txBody>
      </p:sp>
      <p:grpSp>
        <p:nvGrpSpPr>
          <p:cNvPr id="2" name="Group 1028"/>
          <p:cNvGrpSpPr>
            <a:grpSpLocks/>
          </p:cNvGrpSpPr>
          <p:nvPr/>
        </p:nvGrpSpPr>
        <p:grpSpPr bwMode="auto">
          <a:xfrm>
            <a:off x="0" y="1981200"/>
            <a:ext cx="9144000" cy="4876800"/>
            <a:chOff x="0" y="1248"/>
            <a:chExt cx="5760" cy="3072"/>
          </a:xfrm>
        </p:grpSpPr>
        <p:grpSp>
          <p:nvGrpSpPr>
            <p:cNvPr id="323588" name="Group 1029"/>
            <p:cNvGrpSpPr>
              <a:grpSpLocks/>
            </p:cNvGrpSpPr>
            <p:nvPr/>
          </p:nvGrpSpPr>
          <p:grpSpPr bwMode="auto">
            <a:xfrm>
              <a:off x="0" y="1248"/>
              <a:ext cx="4560" cy="3072"/>
              <a:chOff x="0" y="1248"/>
              <a:chExt cx="4560" cy="3072"/>
            </a:xfrm>
          </p:grpSpPr>
          <p:pic>
            <p:nvPicPr>
              <p:cNvPr id="323590" name="Picture 1030" desc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
                <a:ext cx="1824"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591" name="Picture 1031" descr="cam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1248"/>
                <a:ext cx="120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592" name="Picture 1032" descr="arab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1248"/>
                <a:ext cx="124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593" name="Picture 1033" descr="Jordan-Yarmuk val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 y="2160"/>
                <a:ext cx="2784"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3589" name="Picture 1034" descr="Jordan-Gera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1248"/>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7139">
                                            <p:bg/>
                                          </p:spTgt>
                                        </p:tgtEl>
                                        <p:attrNameLst>
                                          <p:attrName>style.visibility</p:attrName>
                                        </p:attrNameLst>
                                      </p:cBhvr>
                                      <p:to>
                                        <p:strVal val="visible"/>
                                      </p:to>
                                    </p:set>
                                    <p:animEffect transition="in" filter="dissolve">
                                      <p:cBhvr>
                                        <p:cTn id="7" dur="500"/>
                                        <p:tgtEl>
                                          <p:spTgt spid="3471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7139">
                                            <p:txEl>
                                              <p:pRg st="0" end="0"/>
                                            </p:txEl>
                                          </p:spTgt>
                                        </p:tgtEl>
                                        <p:attrNameLst>
                                          <p:attrName>style.visibility</p:attrName>
                                        </p:attrNameLst>
                                      </p:cBhvr>
                                      <p:to>
                                        <p:strVal val="visible"/>
                                      </p:to>
                                    </p:set>
                                    <p:animEffect transition="in" filter="dissolve">
                                      <p:cBhvr>
                                        <p:cTn id="12" dur="500"/>
                                        <p:tgtEl>
                                          <p:spTgt spid="3471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7139">
                                            <p:txEl>
                                              <p:pRg st="1" end="1"/>
                                            </p:txEl>
                                          </p:spTgt>
                                        </p:tgtEl>
                                        <p:attrNameLst>
                                          <p:attrName>style.visibility</p:attrName>
                                        </p:attrNameLst>
                                      </p:cBhvr>
                                      <p:to>
                                        <p:strVal val="visible"/>
                                      </p:to>
                                    </p:set>
                                    <p:animEffect transition="in" filter="dissolve">
                                      <p:cBhvr>
                                        <p:cTn id="17" dur="500"/>
                                        <p:tgtEl>
                                          <p:spTgt spid="3471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7139">
                                            <p:txEl>
                                              <p:pRg st="2" end="2"/>
                                            </p:txEl>
                                          </p:spTgt>
                                        </p:tgtEl>
                                        <p:attrNameLst>
                                          <p:attrName>style.visibility</p:attrName>
                                        </p:attrNameLst>
                                      </p:cBhvr>
                                      <p:to>
                                        <p:strVal val="visible"/>
                                      </p:to>
                                    </p:set>
                                    <p:animEffect transition="in" filter="dissolve">
                                      <p:cBhvr>
                                        <p:cTn id="22" dur="500"/>
                                        <p:tgtEl>
                                          <p:spTgt spid="3471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7139">
                                            <p:txEl>
                                              <p:pRg st="3" end="3"/>
                                            </p:txEl>
                                          </p:spTgt>
                                        </p:tgtEl>
                                        <p:attrNameLst>
                                          <p:attrName>style.visibility</p:attrName>
                                        </p:attrNameLst>
                                      </p:cBhvr>
                                      <p:to>
                                        <p:strVal val="visible"/>
                                      </p:to>
                                    </p:set>
                                    <p:animEffect transition="in" filter="dissolve">
                                      <p:cBhvr>
                                        <p:cTn id="27" dur="500"/>
                                        <p:tgtEl>
                                          <p:spTgt spid="3471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7139">
                                            <p:txEl>
                                              <p:pRg st="4" end="4"/>
                                            </p:txEl>
                                          </p:spTgt>
                                        </p:tgtEl>
                                        <p:attrNameLst>
                                          <p:attrName>style.visibility</p:attrName>
                                        </p:attrNameLst>
                                      </p:cBhvr>
                                      <p:to>
                                        <p:strVal val="visible"/>
                                      </p:to>
                                    </p:set>
                                    <p:animEffect transition="in" filter="dissolve">
                                      <p:cBhvr>
                                        <p:cTn id="32" dur="500"/>
                                        <p:tgtEl>
                                          <p:spTgt spid="3471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47139">
                                            <p:txEl>
                                              <p:pRg st="5" end="5"/>
                                            </p:txEl>
                                          </p:spTgt>
                                        </p:tgtEl>
                                        <p:attrNameLst>
                                          <p:attrName>style.visibility</p:attrName>
                                        </p:attrNameLst>
                                      </p:cBhvr>
                                      <p:to>
                                        <p:strVal val="visible"/>
                                      </p:to>
                                    </p:set>
                                    <p:animEffect transition="in" filter="dissolve">
                                      <p:cBhvr>
                                        <p:cTn id="37" dur="500"/>
                                        <p:tgtEl>
                                          <p:spTgt spid="34713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347138"/>
                                        </p:tgtEl>
                                        <p:attrNameLst>
                                          <p:attrName>style.visibility</p:attrName>
                                        </p:attrNameLst>
                                      </p:cBhvr>
                                      <p:to>
                                        <p:strVal val="visible"/>
                                      </p:to>
                                    </p:set>
                                    <p:anim calcmode="lin" valueType="num">
                                      <p:cBhvr additive="base">
                                        <p:cTn id="47" dur="500" fill="hold"/>
                                        <p:tgtEl>
                                          <p:spTgt spid="347138"/>
                                        </p:tgtEl>
                                        <p:attrNameLst>
                                          <p:attrName>ppt_x</p:attrName>
                                        </p:attrNameLst>
                                      </p:cBhvr>
                                      <p:tavLst>
                                        <p:tav tm="0">
                                          <p:val>
                                            <p:strVal val="#ppt_x"/>
                                          </p:val>
                                        </p:tav>
                                        <p:tav tm="100000">
                                          <p:val>
                                            <p:strVal val="#ppt_x"/>
                                          </p:val>
                                        </p:tav>
                                      </p:tavLst>
                                    </p:anim>
                                    <p:anim calcmode="lin" valueType="num">
                                      <p:cBhvr additive="base">
                                        <p:cTn id="48" dur="500" fill="hold"/>
                                        <p:tgtEl>
                                          <p:spTgt spid="3471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p:bldP spid="347139" grpId="0" build="p"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旧约全书背景链接地址</a:t>
            </a:r>
            <a:r>
              <a:rPr lang="zh-CN" altLang="en-US" sz="2800" b="1" dirty="0">
                <a:solidFill>
                  <a:srgbClr val="FFFFFF"/>
                </a:solidFill>
                <a:latin typeface="Arial" charset="0"/>
              </a:rPr>
              <a:t> </a:t>
            </a:r>
            <a:r>
              <a:rPr lang="en-US" sz="2800" b="1" dirty="0" err="1" smtClean="0">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67937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5486400" y="0"/>
            <a:ext cx="3200400" cy="2743200"/>
          </a:xfrm>
        </p:spPr>
        <p:txBody>
          <a:bodyPr/>
          <a:lstStyle/>
          <a:p>
            <a:pPr eaLnBrk="1" hangingPunct="1"/>
            <a:r>
              <a:rPr lang="zh-TW" altLang="en-US" smtClean="0">
                <a:solidFill>
                  <a:schemeClr val="bg1"/>
                </a:solidFill>
                <a:ea typeface="SimSun" pitchFamily="2" charset="-122"/>
              </a:rPr>
              <a:t>亚伯拉罕</a:t>
            </a:r>
            <a:r>
              <a:rPr lang="en-US" altLang="zh-TW" smtClean="0">
                <a:solidFill>
                  <a:schemeClr val="bg1"/>
                </a:solidFill>
                <a:ea typeface="SimSun" pitchFamily="2" charset="-122"/>
              </a:rPr>
              <a:t/>
            </a:r>
            <a:br>
              <a:rPr lang="en-US" altLang="zh-TW" smtClean="0">
                <a:solidFill>
                  <a:schemeClr val="bg1"/>
                </a:solidFill>
                <a:ea typeface="SimSun" pitchFamily="2" charset="-122"/>
              </a:rPr>
            </a:br>
            <a:r>
              <a:rPr lang="zh-CN" altLang="en-US" smtClean="0">
                <a:solidFill>
                  <a:schemeClr val="bg1"/>
                </a:solidFill>
                <a:ea typeface="SimSun" pitchFamily="2" charset="-122"/>
              </a:rPr>
              <a:t>为</a:t>
            </a:r>
            <a:r>
              <a:rPr lang="zh-TW" altLang="en-US" smtClean="0">
                <a:solidFill>
                  <a:schemeClr val="bg1"/>
                </a:solidFill>
                <a:ea typeface="SimSun" pitchFamily="2" charset="-122"/>
              </a:rPr>
              <a:t>以实玛利</a:t>
            </a:r>
            <a:r>
              <a:rPr lang="en-US" altLang="zh-TW" smtClean="0">
                <a:solidFill>
                  <a:schemeClr val="bg1"/>
                </a:solidFill>
                <a:ea typeface="SimSun" pitchFamily="2" charset="-122"/>
              </a:rPr>
              <a:t/>
            </a:r>
            <a:br>
              <a:rPr lang="en-US" altLang="zh-TW" smtClean="0">
                <a:solidFill>
                  <a:schemeClr val="bg1"/>
                </a:solidFill>
                <a:ea typeface="SimSun" pitchFamily="2" charset="-122"/>
              </a:rPr>
            </a:br>
            <a:r>
              <a:rPr lang="zh-TW" altLang="en-US" smtClean="0">
                <a:solidFill>
                  <a:schemeClr val="bg1"/>
                </a:solidFill>
                <a:ea typeface="SimSun" pitchFamily="2" charset="-122"/>
              </a:rPr>
              <a:t>恳求上帝</a:t>
            </a:r>
            <a:endParaRPr lang="en-US" altLang="en-US" smtClean="0">
              <a:solidFill>
                <a:schemeClr val="bg1"/>
              </a:solidFill>
              <a:ea typeface="ＭＳ Ｐゴシック" pitchFamily="34" charset="-128"/>
            </a:endParaRPr>
          </a:p>
        </p:txBody>
      </p:sp>
      <p:pic>
        <p:nvPicPr>
          <p:cNvPr id="106498" name="Picture 5" descr="abraham20called20by20god2020a20portrai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8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12865644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4" descr="hag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57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5257800" y="0"/>
            <a:ext cx="3886200" cy="6858000"/>
          </a:xfrm>
          <a:prstGeom prst="rect">
            <a:avLst/>
          </a:prstGeom>
          <a:solidFill>
            <a:schemeClr val="tx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endParaRPr>
          </a:p>
        </p:txBody>
      </p:sp>
      <p:sp>
        <p:nvSpPr>
          <p:cNvPr id="108547" name="Rectangle 2"/>
          <p:cNvSpPr>
            <a:spLocks noGrp="1" noChangeArrowheads="1"/>
          </p:cNvSpPr>
          <p:nvPr>
            <p:ph type="body" idx="1"/>
          </p:nvPr>
        </p:nvSpPr>
        <p:spPr>
          <a:xfrm>
            <a:off x="5029200" y="360363"/>
            <a:ext cx="4114800" cy="6308725"/>
          </a:xfrm>
        </p:spPr>
        <p:txBody>
          <a:bodyPr/>
          <a:lstStyle/>
          <a:p>
            <a:pPr eaLnBrk="1" hangingPunct="1">
              <a:lnSpc>
                <a:spcPct val="120000"/>
              </a:lnSpc>
              <a:spcBef>
                <a:spcPct val="35000"/>
              </a:spcBef>
              <a:buFontTx/>
              <a:buNone/>
            </a:pPr>
            <a:r>
              <a:rPr lang="en-US" altLang="zh-CN" sz="2800" b="1" smtClean="0">
                <a:solidFill>
                  <a:schemeClr val="accent1"/>
                </a:solidFill>
                <a:ea typeface="SimSun" pitchFamily="2" charset="-122"/>
              </a:rPr>
              <a:t>  “</a:t>
            </a:r>
            <a:r>
              <a:rPr lang="zh-TW" altLang="en-US" sz="2800" b="1" smtClean="0">
                <a:solidFill>
                  <a:schemeClr val="accent1"/>
                </a:solidFill>
                <a:ea typeface="SimSun" pitchFamily="2" charset="-122"/>
              </a:rPr>
              <a:t>至 於 以 实 玛 利 ， 我 也 应 允 你 ： 我 必 赐 福 给 他 ， 使 他 </a:t>
            </a:r>
            <a:r>
              <a:rPr lang="zh-TW" altLang="en-US" sz="2800" b="1" smtClean="0">
                <a:solidFill>
                  <a:srgbClr val="FFFF00"/>
                </a:solidFill>
                <a:ea typeface="SimSun" pitchFamily="2" charset="-122"/>
              </a:rPr>
              <a:t>昌 盛</a:t>
            </a:r>
            <a:r>
              <a:rPr lang="zh-TW" altLang="en-US" sz="2800" b="1" smtClean="0">
                <a:solidFill>
                  <a:schemeClr val="accent1"/>
                </a:solidFill>
                <a:ea typeface="SimSun" pitchFamily="2" charset="-122"/>
              </a:rPr>
              <a:t> ， </a:t>
            </a:r>
            <a:r>
              <a:rPr lang="zh-TW" altLang="en-US" sz="2800" b="1" smtClean="0">
                <a:solidFill>
                  <a:srgbClr val="FFFF00"/>
                </a:solidFill>
                <a:ea typeface="SimSun" pitchFamily="2" charset="-122"/>
              </a:rPr>
              <a:t>极 其 繁 多 </a:t>
            </a:r>
            <a:r>
              <a:rPr lang="zh-TW" altLang="en-US" sz="2800" b="1" smtClean="0">
                <a:solidFill>
                  <a:schemeClr val="accent1"/>
                </a:solidFill>
                <a:ea typeface="SimSun" pitchFamily="2" charset="-122"/>
              </a:rPr>
              <a:t>。 他 必 </a:t>
            </a:r>
            <a:r>
              <a:rPr lang="zh-TW" altLang="en-US" sz="2800" b="1" smtClean="0">
                <a:solidFill>
                  <a:srgbClr val="FFFF00"/>
                </a:solidFill>
                <a:ea typeface="SimSun" pitchFamily="2" charset="-122"/>
              </a:rPr>
              <a:t>生 十 二 个 族 长</a:t>
            </a:r>
            <a:r>
              <a:rPr lang="zh-TW" altLang="en-US" sz="2800" b="1" smtClean="0">
                <a:solidFill>
                  <a:schemeClr val="accent1"/>
                </a:solidFill>
                <a:ea typeface="SimSun" pitchFamily="2" charset="-122"/>
              </a:rPr>
              <a:t> ； 我 也 要 使 他 </a:t>
            </a:r>
            <a:r>
              <a:rPr lang="zh-TW" altLang="en-US" sz="2800" b="1" smtClean="0">
                <a:solidFill>
                  <a:srgbClr val="FFFF00"/>
                </a:solidFill>
                <a:ea typeface="SimSun" pitchFamily="2" charset="-122"/>
              </a:rPr>
              <a:t>成 为 大 国</a:t>
            </a:r>
            <a:r>
              <a:rPr lang="zh-TW" altLang="en-US" sz="2800" b="1" smtClean="0">
                <a:solidFill>
                  <a:schemeClr val="accent1"/>
                </a:solidFill>
                <a:ea typeface="SimSun" pitchFamily="2" charset="-122"/>
              </a:rPr>
              <a:t>。</a:t>
            </a:r>
            <a:r>
              <a:rPr lang="en-US" altLang="zh-CN" sz="2800" b="1" smtClean="0">
                <a:solidFill>
                  <a:schemeClr val="accent1"/>
                </a:solidFill>
                <a:ea typeface="SimSun" pitchFamily="2" charset="-122"/>
              </a:rPr>
              <a:t>” </a:t>
            </a:r>
          </a:p>
          <a:p>
            <a:pPr eaLnBrk="1" hangingPunct="1">
              <a:lnSpc>
                <a:spcPct val="80000"/>
              </a:lnSpc>
              <a:buFontTx/>
              <a:buNone/>
            </a:pPr>
            <a:r>
              <a:rPr lang="en-US" altLang="zh-CN" sz="2800" smtClean="0">
                <a:ea typeface="SimSun" pitchFamily="2" charset="-122"/>
              </a:rPr>
              <a:t>						</a:t>
            </a:r>
            <a:r>
              <a:rPr lang="en-US" altLang="zh-CN" sz="2800" smtClean="0">
                <a:solidFill>
                  <a:srgbClr val="FFFF99"/>
                </a:solidFill>
                <a:ea typeface="SimSun" pitchFamily="2" charset="-122"/>
              </a:rPr>
              <a:t>~</a:t>
            </a:r>
            <a:r>
              <a:rPr lang="ja-JP" altLang="en-US" sz="2800" smtClean="0">
                <a:solidFill>
                  <a:srgbClr val="FFFF99"/>
                </a:solidFill>
                <a:ea typeface="SimSun" pitchFamily="2" charset="-122"/>
              </a:rPr>
              <a:t>創</a:t>
            </a:r>
            <a:r>
              <a:rPr lang="en-US" altLang="zh-CN" sz="2400" smtClean="0">
                <a:solidFill>
                  <a:srgbClr val="FFFF99"/>
                </a:solidFill>
                <a:ea typeface="SimSun" pitchFamily="2" charset="-122"/>
              </a:rPr>
              <a:t>17:20</a:t>
            </a:r>
            <a:endParaRPr lang="en-US" altLang="en-US" sz="2400" smtClean="0">
              <a:solidFill>
                <a:srgbClr val="FFFF99"/>
              </a:solidFill>
              <a:ea typeface="ＭＳ Ｐゴシック" pitchFamily="34" charset="-128"/>
            </a:endParaRPr>
          </a:p>
        </p:txBody>
      </p:sp>
      <p:sp>
        <p:nvSpPr>
          <p:cNvPr id="108548" name="TextBox 6"/>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152f</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2"/>
          <p:cNvGrpSpPr>
            <a:grpSpLocks noChangeAspect="1"/>
          </p:cNvGrpSpPr>
          <p:nvPr/>
        </p:nvGrpSpPr>
        <p:grpSpPr bwMode="auto">
          <a:xfrm>
            <a:off x="1371600" y="-762000"/>
            <a:ext cx="4598988" cy="7391400"/>
            <a:chOff x="5428" y="11306"/>
            <a:chExt cx="3644" cy="55761"/>
          </a:xfrm>
        </p:grpSpPr>
        <p:sp>
          <p:nvSpPr>
            <p:cNvPr id="110603" name="AutoShape 3"/>
            <p:cNvSpPr>
              <a:spLocks noChangeAspect="1" noChangeArrowheads="1" noTextEdit="1"/>
            </p:cNvSpPr>
            <p:nvPr/>
          </p:nvSpPr>
          <p:spPr bwMode="auto">
            <a:xfrm>
              <a:off x="5428" y="11306"/>
              <a:ext cx="3644" cy="5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cxnSp>
          <p:nvCxnSpPr>
            <p:cNvPr id="110604" name="_s143365"/>
            <p:cNvCxnSpPr>
              <a:cxnSpLocks noChangeShapeType="1"/>
              <a:stCxn id="110628" idx="1"/>
              <a:endCxn id="110616" idx="2"/>
            </p:cNvCxnSpPr>
            <p:nvPr/>
          </p:nvCxnSpPr>
          <p:spPr bwMode="auto">
            <a:xfrm rot="10800000">
              <a:off x="6508" y="23402"/>
              <a:ext cx="403" cy="37881"/>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05" name="_s143366"/>
            <p:cNvCxnSpPr>
              <a:cxnSpLocks noChangeShapeType="1"/>
              <a:stCxn id="110627" idx="1"/>
              <a:endCxn id="110616" idx="2"/>
            </p:cNvCxnSpPr>
            <p:nvPr/>
          </p:nvCxnSpPr>
          <p:spPr bwMode="auto">
            <a:xfrm rot="10800000">
              <a:off x="6508" y="23402"/>
              <a:ext cx="403" cy="34611"/>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06" name="_s143367"/>
            <p:cNvCxnSpPr>
              <a:cxnSpLocks noChangeShapeType="1"/>
              <a:stCxn id="110626" idx="1"/>
              <a:endCxn id="110616" idx="2"/>
            </p:cNvCxnSpPr>
            <p:nvPr/>
          </p:nvCxnSpPr>
          <p:spPr bwMode="auto">
            <a:xfrm rot="10800000">
              <a:off x="6508" y="23402"/>
              <a:ext cx="403" cy="31330"/>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07" name="_s143368"/>
            <p:cNvCxnSpPr>
              <a:cxnSpLocks noChangeShapeType="1"/>
              <a:stCxn id="110625" idx="1"/>
              <a:endCxn id="110616" idx="2"/>
            </p:cNvCxnSpPr>
            <p:nvPr/>
          </p:nvCxnSpPr>
          <p:spPr bwMode="auto">
            <a:xfrm rot="10800000">
              <a:off x="6508" y="23402"/>
              <a:ext cx="403" cy="28048"/>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08" name="_s143369"/>
            <p:cNvCxnSpPr>
              <a:cxnSpLocks noChangeShapeType="1"/>
              <a:stCxn id="110624" idx="1"/>
              <a:endCxn id="110616" idx="2"/>
            </p:cNvCxnSpPr>
            <p:nvPr/>
          </p:nvCxnSpPr>
          <p:spPr bwMode="auto">
            <a:xfrm rot="10800000">
              <a:off x="6508" y="23402"/>
              <a:ext cx="403" cy="24779"/>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09" name="_s143370"/>
            <p:cNvCxnSpPr>
              <a:cxnSpLocks noChangeShapeType="1"/>
              <a:stCxn id="110623" idx="1"/>
              <a:endCxn id="110616" idx="2"/>
            </p:cNvCxnSpPr>
            <p:nvPr/>
          </p:nvCxnSpPr>
          <p:spPr bwMode="auto">
            <a:xfrm rot="10800000">
              <a:off x="6508" y="23402"/>
              <a:ext cx="403" cy="21497"/>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10" name="_s143371"/>
            <p:cNvCxnSpPr>
              <a:cxnSpLocks noChangeShapeType="1"/>
              <a:stCxn id="110622" idx="1"/>
              <a:endCxn id="110616" idx="2"/>
            </p:cNvCxnSpPr>
            <p:nvPr/>
          </p:nvCxnSpPr>
          <p:spPr bwMode="auto">
            <a:xfrm rot="10800000">
              <a:off x="6508" y="23402"/>
              <a:ext cx="403" cy="18228"/>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11" name="_s143372"/>
            <p:cNvCxnSpPr>
              <a:cxnSpLocks noChangeShapeType="1"/>
              <a:stCxn id="110621" idx="1"/>
              <a:endCxn id="110616" idx="2"/>
            </p:cNvCxnSpPr>
            <p:nvPr/>
          </p:nvCxnSpPr>
          <p:spPr bwMode="auto">
            <a:xfrm rot="10800000">
              <a:off x="6508" y="23402"/>
              <a:ext cx="403" cy="14946"/>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12" name="_s143373"/>
            <p:cNvCxnSpPr>
              <a:cxnSpLocks noChangeShapeType="1"/>
              <a:stCxn id="110620" idx="1"/>
              <a:endCxn id="110616" idx="2"/>
            </p:cNvCxnSpPr>
            <p:nvPr/>
          </p:nvCxnSpPr>
          <p:spPr bwMode="auto">
            <a:xfrm rot="10800000">
              <a:off x="6508" y="23402"/>
              <a:ext cx="403" cy="11665"/>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13" name="_s143374"/>
            <p:cNvCxnSpPr>
              <a:cxnSpLocks noChangeShapeType="1"/>
              <a:stCxn id="110619" idx="1"/>
              <a:endCxn id="110616" idx="2"/>
            </p:cNvCxnSpPr>
            <p:nvPr/>
          </p:nvCxnSpPr>
          <p:spPr bwMode="auto">
            <a:xfrm rot="10800000">
              <a:off x="6508" y="23402"/>
              <a:ext cx="403" cy="8395"/>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14" name="_s143375"/>
            <p:cNvCxnSpPr>
              <a:cxnSpLocks noChangeShapeType="1"/>
              <a:stCxn id="110618" idx="1"/>
              <a:endCxn id="110616" idx="2"/>
            </p:cNvCxnSpPr>
            <p:nvPr/>
          </p:nvCxnSpPr>
          <p:spPr bwMode="auto">
            <a:xfrm rot="10800000">
              <a:off x="6508" y="23402"/>
              <a:ext cx="403" cy="5114"/>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0615" name="_s143376"/>
            <p:cNvCxnSpPr>
              <a:cxnSpLocks noChangeShapeType="1"/>
              <a:stCxn id="110617" idx="1"/>
              <a:endCxn id="110616" idx="2"/>
            </p:cNvCxnSpPr>
            <p:nvPr/>
          </p:nvCxnSpPr>
          <p:spPr bwMode="auto">
            <a:xfrm rot="10800000">
              <a:off x="6508" y="23402"/>
              <a:ext cx="403" cy="1832"/>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sp>
          <p:nvSpPr>
            <p:cNvPr id="110616" name="_s143377"/>
            <p:cNvSpPr>
              <a:spLocks noChangeArrowheads="1"/>
            </p:cNvSpPr>
            <p:nvPr/>
          </p:nvSpPr>
          <p:spPr bwMode="auto">
            <a:xfrm>
              <a:off x="5428" y="20599"/>
              <a:ext cx="2161" cy="2802"/>
            </a:xfrm>
            <a:prstGeom prst="roundRect">
              <a:avLst>
                <a:gd name="adj" fmla="val 16667"/>
              </a:avLst>
            </a:prstGeom>
            <a:solidFill>
              <a:srgbClr val="FFFF66"/>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以 实 玛 利</a:t>
              </a:r>
              <a:endParaRPr lang="en-US" altLang="en-US" sz="2000" b="1">
                <a:ea typeface="SimSun" pitchFamily="2" charset="-122"/>
              </a:endParaRPr>
            </a:p>
          </p:txBody>
        </p:sp>
        <p:sp>
          <p:nvSpPr>
            <p:cNvPr id="110617" name="_s143378"/>
            <p:cNvSpPr>
              <a:spLocks noChangeArrowheads="1"/>
            </p:cNvSpPr>
            <p:nvPr/>
          </p:nvSpPr>
          <p:spPr bwMode="auto">
            <a:xfrm>
              <a:off x="6911" y="23802"/>
              <a:ext cx="2161" cy="2874"/>
            </a:xfrm>
            <a:prstGeom prst="roundRect">
              <a:avLst>
                <a:gd name="adj" fmla="val 16667"/>
              </a:avLst>
            </a:prstGeom>
            <a:solidFill>
              <a:srgbClr val="BBE0E3"/>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尼 拜 约</a:t>
              </a:r>
              <a:r>
                <a:rPr lang="en-US" altLang="zh-CN" sz="2000" b="1">
                  <a:latin typeface="Times New Roman" pitchFamily="18" charset="0"/>
                  <a:ea typeface="SimSun" pitchFamily="2" charset="-122"/>
                </a:rPr>
                <a:t>(</a:t>
              </a:r>
              <a:r>
                <a:rPr lang="zh-TW" altLang="en-US" sz="2000" b="1">
                  <a:latin typeface="Times New Roman" pitchFamily="18" charset="0"/>
                  <a:ea typeface="SimSun" pitchFamily="2" charset="-122"/>
                </a:rPr>
                <a:t>纳巴泰人</a:t>
              </a:r>
              <a:r>
                <a:rPr lang="en-US" altLang="zh-CN" sz="2000" b="1">
                  <a:latin typeface="Times New Roman" pitchFamily="18" charset="0"/>
                  <a:ea typeface="SimSun" pitchFamily="2" charset="-122"/>
                </a:rPr>
                <a:t>)</a:t>
              </a:r>
              <a:endParaRPr lang="en-US" altLang="en-US" sz="2000" b="1">
                <a:ea typeface="SimSun" pitchFamily="2" charset="-122"/>
              </a:endParaRPr>
            </a:p>
          </p:txBody>
        </p:sp>
        <p:sp>
          <p:nvSpPr>
            <p:cNvPr id="110618" name="_s143379"/>
            <p:cNvSpPr>
              <a:spLocks noChangeArrowheads="1"/>
            </p:cNvSpPr>
            <p:nvPr/>
          </p:nvSpPr>
          <p:spPr bwMode="auto">
            <a:xfrm>
              <a:off x="6911" y="27079"/>
              <a:ext cx="2161" cy="2874"/>
            </a:xfrm>
            <a:prstGeom prst="roundRect">
              <a:avLst>
                <a:gd name="adj" fmla="val 16667"/>
              </a:avLst>
            </a:prstGeom>
            <a:solidFill>
              <a:srgbClr val="BBE0E3"/>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基 达</a:t>
              </a:r>
              <a:endParaRPr lang="en-US" altLang="en-US" sz="2000" b="1">
                <a:ea typeface="SimSun" pitchFamily="2" charset="-122"/>
              </a:endParaRPr>
            </a:p>
          </p:txBody>
        </p:sp>
        <p:sp>
          <p:nvSpPr>
            <p:cNvPr id="110619" name="_s143380"/>
            <p:cNvSpPr>
              <a:spLocks noChangeArrowheads="1"/>
            </p:cNvSpPr>
            <p:nvPr/>
          </p:nvSpPr>
          <p:spPr bwMode="auto">
            <a:xfrm>
              <a:off x="6911" y="30356"/>
              <a:ext cx="2161" cy="2874"/>
            </a:xfrm>
            <a:prstGeom prst="roundRect">
              <a:avLst>
                <a:gd name="adj" fmla="val 16667"/>
              </a:avLst>
            </a:prstGeom>
            <a:solidFill>
              <a:srgbClr val="BBE0E3"/>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亚 德 别</a:t>
              </a:r>
              <a:endParaRPr lang="en-US" altLang="en-US" sz="1000">
                <a:ea typeface="SimSun" pitchFamily="2" charset="-122"/>
              </a:endParaRPr>
            </a:p>
          </p:txBody>
        </p:sp>
        <p:sp>
          <p:nvSpPr>
            <p:cNvPr id="110620" name="_s143381"/>
            <p:cNvSpPr>
              <a:spLocks noChangeArrowheads="1"/>
            </p:cNvSpPr>
            <p:nvPr/>
          </p:nvSpPr>
          <p:spPr bwMode="auto">
            <a:xfrm>
              <a:off x="6911" y="33633"/>
              <a:ext cx="2161" cy="2874"/>
            </a:xfrm>
            <a:prstGeom prst="roundRect">
              <a:avLst>
                <a:gd name="adj" fmla="val 16667"/>
              </a:avLst>
            </a:prstGeom>
            <a:solidFill>
              <a:srgbClr val="BBE0E3"/>
            </a:solidFill>
            <a:ln w="9525">
              <a:solidFill>
                <a:srgbClr val="000000"/>
              </a:solidFill>
              <a:round/>
              <a:headEnd/>
              <a:tailEnd/>
            </a:ln>
          </p:spPr>
          <p:txBody>
            <a:bodyPr lIns="23457" tIns="11731" rIns="23457" bIns="1173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b="1">
                  <a:latin typeface="Times New Roman" pitchFamily="18" charset="0"/>
                  <a:ea typeface="SimSun" pitchFamily="2" charset="-122"/>
                </a:rPr>
                <a:t>米 比 衫</a:t>
              </a:r>
              <a:endParaRPr lang="en-US" altLang="en-US" sz="2000" b="1">
                <a:ea typeface="SimSun" pitchFamily="2" charset="-122"/>
              </a:endParaRPr>
            </a:p>
          </p:txBody>
        </p:sp>
        <p:sp>
          <p:nvSpPr>
            <p:cNvPr id="110621" name="_s143382"/>
            <p:cNvSpPr>
              <a:spLocks noChangeArrowheads="1"/>
            </p:cNvSpPr>
            <p:nvPr/>
          </p:nvSpPr>
          <p:spPr bwMode="auto">
            <a:xfrm>
              <a:off x="6911" y="36910"/>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米 施 玛</a:t>
              </a:r>
              <a:endParaRPr lang="en-US" altLang="en-US" sz="2000" b="1">
                <a:ea typeface="SimSun" pitchFamily="2" charset="-122"/>
              </a:endParaRPr>
            </a:p>
          </p:txBody>
        </p:sp>
        <p:sp>
          <p:nvSpPr>
            <p:cNvPr id="110622" name="_s143383"/>
            <p:cNvSpPr>
              <a:spLocks noChangeArrowheads="1"/>
            </p:cNvSpPr>
            <p:nvPr/>
          </p:nvSpPr>
          <p:spPr bwMode="auto">
            <a:xfrm>
              <a:off x="6911" y="40187"/>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度 玛</a:t>
              </a:r>
              <a:endParaRPr lang="en-US" altLang="en-US" sz="2000" b="1">
                <a:ea typeface="SimSun" pitchFamily="2" charset="-122"/>
              </a:endParaRPr>
            </a:p>
          </p:txBody>
        </p:sp>
        <p:sp>
          <p:nvSpPr>
            <p:cNvPr id="110623" name="_s143384"/>
            <p:cNvSpPr>
              <a:spLocks noChangeArrowheads="1"/>
            </p:cNvSpPr>
            <p:nvPr/>
          </p:nvSpPr>
          <p:spPr bwMode="auto">
            <a:xfrm>
              <a:off x="6911" y="43464"/>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玛 撒</a:t>
              </a:r>
              <a:endParaRPr lang="en-US" altLang="en-US" sz="2000" b="1">
                <a:ea typeface="SimSun" pitchFamily="2" charset="-122"/>
              </a:endParaRPr>
            </a:p>
          </p:txBody>
        </p:sp>
        <p:sp>
          <p:nvSpPr>
            <p:cNvPr id="110624" name="_s143385"/>
            <p:cNvSpPr>
              <a:spLocks noChangeArrowheads="1"/>
            </p:cNvSpPr>
            <p:nvPr/>
          </p:nvSpPr>
          <p:spPr bwMode="auto">
            <a:xfrm>
              <a:off x="6911" y="46741"/>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哈 大</a:t>
              </a:r>
              <a:endParaRPr lang="en-US" altLang="en-US" sz="2000" b="1">
                <a:ea typeface="SimSun" pitchFamily="2" charset="-122"/>
              </a:endParaRPr>
            </a:p>
          </p:txBody>
        </p:sp>
        <p:sp>
          <p:nvSpPr>
            <p:cNvPr id="110625" name="_s143386"/>
            <p:cNvSpPr>
              <a:spLocks noChangeArrowheads="1"/>
            </p:cNvSpPr>
            <p:nvPr/>
          </p:nvSpPr>
          <p:spPr bwMode="auto">
            <a:xfrm>
              <a:off x="6911" y="50018"/>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提 玛</a:t>
              </a:r>
              <a:endParaRPr lang="en-US" altLang="en-US" sz="2000" b="1">
                <a:ea typeface="SimSun" pitchFamily="2" charset="-122"/>
              </a:endParaRPr>
            </a:p>
          </p:txBody>
        </p:sp>
        <p:sp>
          <p:nvSpPr>
            <p:cNvPr id="110626" name="_s143387"/>
            <p:cNvSpPr>
              <a:spLocks noChangeArrowheads="1"/>
            </p:cNvSpPr>
            <p:nvPr/>
          </p:nvSpPr>
          <p:spPr bwMode="auto">
            <a:xfrm>
              <a:off x="6911" y="53295"/>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b="1">
                  <a:latin typeface="Times New Roman" pitchFamily="18" charset="0"/>
                  <a:ea typeface="SimSun" pitchFamily="2" charset="-122"/>
                </a:rPr>
                <a:t>伊 突</a:t>
              </a:r>
              <a:endParaRPr lang="en-US" altLang="en-US" sz="2000" b="1">
                <a:ea typeface="SimSun" pitchFamily="2" charset="-122"/>
              </a:endParaRPr>
            </a:p>
          </p:txBody>
        </p:sp>
        <p:sp>
          <p:nvSpPr>
            <p:cNvPr id="110627" name="_s143388"/>
            <p:cNvSpPr>
              <a:spLocks noChangeArrowheads="1"/>
            </p:cNvSpPr>
            <p:nvPr/>
          </p:nvSpPr>
          <p:spPr bwMode="auto">
            <a:xfrm>
              <a:off x="6911" y="56572"/>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拿 非 施</a:t>
              </a:r>
              <a:endParaRPr lang="en-US" altLang="en-US" sz="2000" b="1">
                <a:ea typeface="SimSun" pitchFamily="2" charset="-122"/>
              </a:endParaRPr>
            </a:p>
          </p:txBody>
        </p:sp>
        <p:sp>
          <p:nvSpPr>
            <p:cNvPr id="110628" name="_s143389"/>
            <p:cNvSpPr>
              <a:spLocks noChangeArrowheads="1"/>
            </p:cNvSpPr>
            <p:nvPr/>
          </p:nvSpPr>
          <p:spPr bwMode="auto">
            <a:xfrm>
              <a:off x="6911" y="59849"/>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基 底 玛 </a:t>
              </a:r>
              <a:endParaRPr lang="en-US" altLang="en-US" sz="2000" b="1">
                <a:ea typeface="SimSun" pitchFamily="2" charset="-122"/>
              </a:endParaRPr>
            </a:p>
          </p:txBody>
        </p:sp>
        <p:sp>
          <p:nvSpPr>
            <p:cNvPr id="110629" name="Line 31"/>
            <p:cNvSpPr>
              <a:spLocks noChangeShapeType="1"/>
            </p:cNvSpPr>
            <p:nvPr/>
          </p:nvSpPr>
          <p:spPr bwMode="auto">
            <a:xfrm>
              <a:off x="8381" y="12357"/>
              <a:ext cx="61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 name="Group 32"/>
          <p:cNvGrpSpPr>
            <a:grpSpLocks/>
          </p:cNvGrpSpPr>
          <p:nvPr/>
        </p:nvGrpSpPr>
        <p:grpSpPr bwMode="auto">
          <a:xfrm>
            <a:off x="5943600" y="762000"/>
            <a:ext cx="2819400" cy="784225"/>
            <a:chOff x="3648" y="480"/>
            <a:chExt cx="1392" cy="494"/>
          </a:xfrm>
        </p:grpSpPr>
        <p:sp>
          <p:nvSpPr>
            <p:cNvPr id="110601" name="Text Box 33"/>
            <p:cNvSpPr txBox="1">
              <a:spLocks noChangeArrowheads="1"/>
            </p:cNvSpPr>
            <p:nvPr/>
          </p:nvSpPr>
          <p:spPr bwMode="auto">
            <a:xfrm>
              <a:off x="3984" y="480"/>
              <a:ext cx="1056" cy="494"/>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ea typeface="SimSun" pitchFamily="2" charset="-122"/>
                </a:rPr>
                <a:t>希律王的母亲</a:t>
              </a:r>
              <a:r>
                <a:rPr lang="en-US" altLang="zh-CN" sz="1800" b="1">
                  <a:ea typeface="SimSun" pitchFamily="2" charset="-122"/>
                </a:rPr>
                <a:t>;</a:t>
              </a:r>
            </a:p>
            <a:p>
              <a:pPr eaLnBrk="1" hangingPunct="1">
                <a:spcBef>
                  <a:spcPct val="50000"/>
                </a:spcBef>
              </a:pPr>
              <a:r>
                <a:rPr lang="zh-TW" altLang="en-US" sz="1800" b="1">
                  <a:ea typeface="SimSun" pitchFamily="2" charset="-122"/>
                </a:rPr>
                <a:t>建立</a:t>
              </a:r>
              <a:r>
                <a:rPr lang="zh-CN" altLang="en-US" sz="1800" b="1">
                  <a:ea typeface="SimSun" pitchFamily="2" charset="-122"/>
                </a:rPr>
                <a:t>了</a:t>
              </a:r>
              <a:r>
                <a:rPr lang="zh-TW" altLang="en-US" sz="1800" b="1">
                  <a:ea typeface="SimSun" pitchFamily="2" charset="-122"/>
                </a:rPr>
                <a:t>巴比伦</a:t>
              </a:r>
              <a:endParaRPr lang="en-US" altLang="en-US" sz="1800" b="1">
                <a:ea typeface="SimSun" pitchFamily="2" charset="-122"/>
              </a:endParaRPr>
            </a:p>
          </p:txBody>
        </p:sp>
        <p:sp>
          <p:nvSpPr>
            <p:cNvPr id="110602" name="Line 34"/>
            <p:cNvSpPr>
              <a:spLocks noChangeShapeType="1"/>
            </p:cNvSpPr>
            <p:nvPr/>
          </p:nvSpPr>
          <p:spPr bwMode="auto">
            <a:xfrm>
              <a:off x="3648" y="672"/>
              <a:ext cx="33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 name="Group 45"/>
          <p:cNvGrpSpPr>
            <a:grpSpLocks/>
          </p:cNvGrpSpPr>
          <p:nvPr/>
        </p:nvGrpSpPr>
        <p:grpSpPr bwMode="auto">
          <a:xfrm>
            <a:off x="5867400" y="1844675"/>
            <a:ext cx="2895600" cy="811213"/>
            <a:chOff x="3696" y="1162"/>
            <a:chExt cx="1824" cy="511"/>
          </a:xfrm>
        </p:grpSpPr>
        <p:sp>
          <p:nvSpPr>
            <p:cNvPr id="110599" name="Line 36"/>
            <p:cNvSpPr>
              <a:spLocks noChangeShapeType="1"/>
            </p:cNvSpPr>
            <p:nvPr/>
          </p:nvSpPr>
          <p:spPr bwMode="auto">
            <a:xfrm>
              <a:off x="3696" y="1162"/>
              <a:ext cx="624" cy="43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600" name="Text Box 37"/>
            <p:cNvSpPr txBox="1">
              <a:spLocks noChangeArrowheads="1"/>
            </p:cNvSpPr>
            <p:nvPr/>
          </p:nvSpPr>
          <p:spPr bwMode="auto">
            <a:xfrm>
              <a:off x="4224" y="1440"/>
              <a:ext cx="1296"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ea typeface="SimSun" pitchFamily="2" charset="-122"/>
                </a:rPr>
                <a:t>穆罕默德的祖先</a:t>
              </a:r>
              <a:endParaRPr lang="en-US" altLang="en-US" sz="1800" b="1">
                <a:ea typeface="SimSun" pitchFamily="2" charset="-122"/>
              </a:endParaRPr>
            </a:p>
          </p:txBody>
        </p:sp>
      </p:grpSp>
      <p:sp>
        <p:nvSpPr>
          <p:cNvPr id="110596" name="Text Box 41"/>
          <p:cNvSpPr txBox="1">
            <a:spLocks noChangeArrowheads="1"/>
          </p:cNvSpPr>
          <p:nvPr/>
        </p:nvSpPr>
        <p:spPr bwMode="auto">
          <a:xfrm>
            <a:off x="0" y="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CN" altLang="en-US" b="1">
                <a:solidFill>
                  <a:srgbClr val="FFFF66"/>
                </a:solidFill>
                <a:ea typeface="SimSun" pitchFamily="2" charset="-122"/>
              </a:rPr>
              <a:t>第二来源</a:t>
            </a:r>
            <a:endParaRPr lang="en-US" altLang="en-US" b="1">
              <a:solidFill>
                <a:srgbClr val="FFFF66"/>
              </a:solidFill>
              <a:ea typeface="SimSun" pitchFamily="2" charset="-122"/>
            </a:endParaRPr>
          </a:p>
        </p:txBody>
      </p:sp>
      <p:sp>
        <p:nvSpPr>
          <p:cNvPr id="110597" name="Text Box 42"/>
          <p:cNvSpPr txBox="1">
            <a:spLocks noChangeArrowheads="1"/>
          </p:cNvSpPr>
          <p:nvPr/>
        </p:nvSpPr>
        <p:spPr bwMode="auto">
          <a:xfrm>
            <a:off x="304800" y="1066800"/>
            <a:ext cx="2438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75000"/>
              </a:lnSpc>
              <a:spcBef>
                <a:spcPct val="50000"/>
              </a:spcBef>
            </a:pPr>
            <a:r>
              <a:rPr lang="ja-JP" altLang="en-US" sz="1800" b="1">
                <a:solidFill>
                  <a:schemeClr val="bg1"/>
                </a:solidFill>
                <a:ea typeface="SimSun" pitchFamily="2" charset="-122"/>
              </a:rPr>
              <a:t>創</a:t>
            </a:r>
            <a:r>
              <a:rPr lang="en-US" altLang="zh-CN" sz="1800" b="1">
                <a:solidFill>
                  <a:schemeClr val="bg1"/>
                </a:solidFill>
                <a:ea typeface="SimSun" pitchFamily="2" charset="-122"/>
              </a:rPr>
              <a:t>. 25:13-15</a:t>
            </a:r>
          </a:p>
          <a:p>
            <a:pPr eaLnBrk="1" hangingPunct="1">
              <a:lnSpc>
                <a:spcPct val="75000"/>
              </a:lnSpc>
              <a:spcBef>
                <a:spcPct val="50000"/>
              </a:spcBef>
            </a:pPr>
            <a:r>
              <a:rPr lang="en-US" altLang="en-US" sz="1800" b="1">
                <a:solidFill>
                  <a:schemeClr val="bg1"/>
                </a:solidFill>
                <a:ea typeface="SimSun" pitchFamily="2" charset="-122"/>
              </a:rPr>
              <a:t>歷 代 志 上 </a:t>
            </a:r>
            <a:r>
              <a:rPr lang="en-US" altLang="zh-CN" sz="1800" b="1">
                <a:solidFill>
                  <a:schemeClr val="bg1"/>
                </a:solidFill>
                <a:ea typeface="SimSun" pitchFamily="2" charset="-122"/>
              </a:rPr>
              <a:t>1:29-31</a:t>
            </a:r>
            <a:endParaRPr lang="en-US" altLang="en-US" sz="1800" b="1">
              <a:solidFill>
                <a:schemeClr val="bg1"/>
              </a:solidFill>
              <a:ea typeface="SimSun" pitchFamily="2" charset="-122"/>
            </a:endParaRPr>
          </a:p>
        </p:txBody>
      </p:sp>
      <p:sp>
        <p:nvSpPr>
          <p:cNvPr id="110598" name="TextBox 4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0" y="0"/>
            <a:ext cx="9144000" cy="1447800"/>
          </a:xfrm>
          <a:solidFill>
            <a:schemeClr val="tx1"/>
          </a:solidFill>
        </p:spPr>
        <p:txBody>
          <a:bodyPr/>
          <a:lstStyle/>
          <a:p>
            <a:pPr eaLnBrk="1" hangingPunct="1"/>
            <a:r>
              <a:rPr lang="zh-TW" altLang="en-US" b="1" smtClean="0">
                <a:solidFill>
                  <a:schemeClr val="bg1"/>
                </a:solidFill>
                <a:ea typeface="ＭＳ Ｐゴシック" pitchFamily="34" charset="-128"/>
              </a:rPr>
              <a:t>阿拉伯人是谁</a:t>
            </a:r>
            <a:r>
              <a:rPr lang="en-GB" altLang="ja-JP" b="1" smtClean="0">
                <a:solidFill>
                  <a:schemeClr val="bg1"/>
                </a:solidFill>
                <a:ea typeface="ＭＳ Ｐゴシック" pitchFamily="34" charset="-128"/>
              </a:rPr>
              <a:t>?</a:t>
            </a:r>
            <a:r>
              <a:rPr lang="en-GB" altLang="ja-JP" smtClean="0">
                <a:solidFill>
                  <a:schemeClr val="bg1"/>
                </a:solidFill>
                <a:ea typeface="ＭＳ Ｐゴシック" pitchFamily="34" charset="-128"/>
              </a:rPr>
              <a:t> </a:t>
            </a:r>
            <a:endParaRPr lang="en-US" altLang="en-US" smtClean="0">
              <a:solidFill>
                <a:schemeClr val="bg1"/>
              </a:solidFill>
              <a:ea typeface="ＭＳ Ｐゴシック" pitchFamily="34" charset="-128"/>
            </a:endParaRPr>
          </a:p>
        </p:txBody>
      </p:sp>
      <p:grpSp>
        <p:nvGrpSpPr>
          <p:cNvPr id="112642" name="Group 3"/>
          <p:cNvGrpSpPr>
            <a:grpSpLocks noChangeAspect="1"/>
          </p:cNvGrpSpPr>
          <p:nvPr/>
        </p:nvGrpSpPr>
        <p:grpSpPr bwMode="auto">
          <a:xfrm>
            <a:off x="-609600" y="990600"/>
            <a:ext cx="9753600" cy="5475288"/>
            <a:chOff x="-384" y="624"/>
            <a:chExt cx="6144" cy="3449"/>
          </a:xfrm>
        </p:grpSpPr>
        <p:sp>
          <p:nvSpPr>
            <p:cNvPr id="112647" name="AutoShape 4"/>
            <p:cNvSpPr>
              <a:spLocks noChangeAspect="1" noChangeArrowheads="1" noTextEdit="1"/>
            </p:cNvSpPr>
            <p:nvPr/>
          </p:nvSpPr>
          <p:spPr bwMode="auto">
            <a:xfrm>
              <a:off x="-384" y="624"/>
              <a:ext cx="6144" cy="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cxnSp>
          <p:nvCxnSpPr>
            <p:cNvPr id="112648" name="_s136197"/>
            <p:cNvCxnSpPr>
              <a:cxnSpLocks noChangeShapeType="1"/>
              <a:stCxn id="112664" idx="0"/>
              <a:endCxn id="112662" idx="2"/>
            </p:cNvCxnSpPr>
            <p:nvPr/>
          </p:nvCxnSpPr>
          <p:spPr bwMode="auto">
            <a:xfrm rot="5400000" flipH="1">
              <a:off x="2631" y="3127"/>
              <a:ext cx="114" cy="507"/>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2649" name="_s136198"/>
            <p:cNvCxnSpPr>
              <a:cxnSpLocks noChangeShapeType="1"/>
              <a:stCxn id="112663" idx="0"/>
              <a:endCxn id="112662" idx="2"/>
            </p:cNvCxnSpPr>
            <p:nvPr/>
          </p:nvCxnSpPr>
          <p:spPr bwMode="auto">
            <a:xfrm rot="-5400000">
              <a:off x="2123" y="3127"/>
              <a:ext cx="114" cy="508"/>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2650" name="_s136199"/>
            <p:cNvCxnSpPr>
              <a:cxnSpLocks noChangeShapeType="1"/>
              <a:stCxn id="112662" idx="0"/>
              <a:endCxn id="112661" idx="2"/>
            </p:cNvCxnSpPr>
            <p:nvPr/>
          </p:nvCxnSpPr>
          <p:spPr bwMode="auto">
            <a:xfrm rot="-5400000">
              <a:off x="2378" y="2994"/>
              <a:ext cx="114" cy="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12651" name="_s136200"/>
            <p:cNvCxnSpPr>
              <a:cxnSpLocks noChangeShapeType="1"/>
              <a:stCxn id="112661" idx="0"/>
              <a:endCxn id="112659" idx="2"/>
            </p:cNvCxnSpPr>
            <p:nvPr/>
          </p:nvCxnSpPr>
          <p:spPr bwMode="auto">
            <a:xfrm rot="-5400000">
              <a:off x="2378" y="2614"/>
              <a:ext cx="114" cy="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12652" name="_s136201"/>
            <p:cNvCxnSpPr>
              <a:cxnSpLocks noChangeShapeType="1"/>
              <a:stCxn id="112660" idx="0"/>
              <a:endCxn id="112658" idx="2"/>
            </p:cNvCxnSpPr>
            <p:nvPr/>
          </p:nvCxnSpPr>
          <p:spPr bwMode="auto">
            <a:xfrm rot="5400000" flipH="1">
              <a:off x="3012" y="1864"/>
              <a:ext cx="114" cy="762"/>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2653" name="_s136202"/>
            <p:cNvCxnSpPr>
              <a:cxnSpLocks noChangeShapeType="1"/>
              <a:stCxn id="112659" idx="0"/>
              <a:endCxn id="112658" idx="2"/>
            </p:cNvCxnSpPr>
            <p:nvPr/>
          </p:nvCxnSpPr>
          <p:spPr bwMode="auto">
            <a:xfrm rot="-5400000">
              <a:off x="2504" y="2118"/>
              <a:ext cx="114" cy="254"/>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2654" name="_s136203"/>
            <p:cNvCxnSpPr>
              <a:cxnSpLocks noChangeShapeType="1"/>
              <a:stCxn id="112658" idx="0"/>
              <a:endCxn id="112657" idx="2"/>
            </p:cNvCxnSpPr>
            <p:nvPr/>
          </p:nvCxnSpPr>
          <p:spPr bwMode="auto">
            <a:xfrm rot="-5400000">
              <a:off x="2632" y="1876"/>
              <a:ext cx="114" cy="1"/>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2655" name="_s136204"/>
            <p:cNvCxnSpPr>
              <a:cxnSpLocks noChangeShapeType="1"/>
              <a:stCxn id="112657" idx="0"/>
              <a:endCxn id="112656" idx="2"/>
            </p:cNvCxnSpPr>
            <p:nvPr/>
          </p:nvCxnSpPr>
          <p:spPr bwMode="auto">
            <a:xfrm rot="-5400000">
              <a:off x="2633" y="1508"/>
              <a:ext cx="114" cy="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12656" name="_s136205"/>
            <p:cNvSpPr>
              <a:spLocks noChangeArrowheads="1"/>
            </p:cNvSpPr>
            <p:nvPr/>
          </p:nvSpPr>
          <p:spPr bwMode="auto">
            <a:xfrm>
              <a:off x="2253" y="1198"/>
              <a:ext cx="871" cy="254"/>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诺亚</a:t>
              </a:r>
              <a:endParaRPr lang="en-US" altLang="en-US" sz="2000" b="1">
                <a:ea typeface="SimSun" pitchFamily="2" charset="-122"/>
              </a:endParaRPr>
            </a:p>
          </p:txBody>
        </p:sp>
        <p:sp>
          <p:nvSpPr>
            <p:cNvPr id="112657" name="_s136206"/>
            <p:cNvSpPr>
              <a:spLocks noChangeArrowheads="1"/>
            </p:cNvSpPr>
            <p:nvPr/>
          </p:nvSpPr>
          <p:spPr bwMode="auto">
            <a:xfrm>
              <a:off x="2253" y="1566"/>
              <a:ext cx="871" cy="254"/>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闪</a:t>
              </a:r>
              <a:endParaRPr lang="en-US" altLang="en-US" sz="2000" b="1">
                <a:ea typeface="SimSun" pitchFamily="2" charset="-122"/>
              </a:endParaRPr>
            </a:p>
          </p:txBody>
        </p:sp>
        <p:sp>
          <p:nvSpPr>
            <p:cNvPr id="112658" name="_s136207"/>
            <p:cNvSpPr>
              <a:spLocks noChangeArrowheads="1"/>
            </p:cNvSpPr>
            <p:nvPr/>
          </p:nvSpPr>
          <p:spPr bwMode="auto">
            <a:xfrm>
              <a:off x="2253" y="1934"/>
              <a:ext cx="870" cy="254"/>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b="1">
                  <a:latin typeface="Times New Roman" pitchFamily="18" charset="0"/>
                  <a:ea typeface="SimSun" pitchFamily="2" charset="-122"/>
                </a:rPr>
                <a:t>希伯</a:t>
              </a:r>
              <a:endParaRPr lang="en-US" altLang="en-US" sz="2000" b="1">
                <a:latin typeface="Times New Roman" pitchFamily="18" charset="0"/>
                <a:ea typeface="SimSun" pitchFamily="2" charset="-122"/>
              </a:endParaRPr>
            </a:p>
          </p:txBody>
        </p:sp>
        <p:sp>
          <p:nvSpPr>
            <p:cNvPr id="112659" name="_s136208"/>
            <p:cNvSpPr>
              <a:spLocks noChangeArrowheads="1"/>
            </p:cNvSpPr>
            <p:nvPr/>
          </p:nvSpPr>
          <p:spPr bwMode="auto">
            <a:xfrm>
              <a:off x="1998" y="2302"/>
              <a:ext cx="871" cy="256"/>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法勒</a:t>
              </a:r>
              <a:endParaRPr lang="en-US" altLang="en-US" sz="2000" b="1">
                <a:ea typeface="SimSun" pitchFamily="2" charset="-122"/>
              </a:endParaRPr>
            </a:p>
          </p:txBody>
        </p:sp>
        <p:sp>
          <p:nvSpPr>
            <p:cNvPr id="112660" name="_s136209"/>
            <p:cNvSpPr>
              <a:spLocks noChangeArrowheads="1"/>
            </p:cNvSpPr>
            <p:nvPr/>
          </p:nvSpPr>
          <p:spPr bwMode="auto">
            <a:xfrm>
              <a:off x="3014" y="2302"/>
              <a:ext cx="871" cy="256"/>
            </a:xfrm>
            <a:prstGeom prst="roundRect">
              <a:avLst>
                <a:gd name="adj" fmla="val 16667"/>
              </a:avLst>
            </a:prstGeom>
            <a:solidFill>
              <a:srgbClr val="BBE0E3"/>
            </a:solidFill>
            <a:ln w="9525">
              <a:solidFill>
                <a:srgbClr val="000000"/>
              </a:solidFill>
              <a:round/>
              <a:headEnd/>
              <a:tailEnd/>
            </a:ln>
          </p:spPr>
          <p:txBody>
            <a:bodyPr lIns="58346" tIns="29172" rIns="58346" bIns="2917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zh-CN" sz="2000" b="1">
                  <a:latin typeface="Times New Roman" pitchFamily="18" charset="0"/>
                  <a:ea typeface="SimSun" pitchFamily="2" charset="-122"/>
                </a:rPr>
                <a:t>Joktan</a:t>
              </a:r>
              <a:endParaRPr lang="en-US" altLang="en-US" sz="2000" b="1">
                <a:ea typeface="SimSun" pitchFamily="2" charset="-122"/>
              </a:endParaRPr>
            </a:p>
          </p:txBody>
        </p:sp>
        <p:sp>
          <p:nvSpPr>
            <p:cNvPr id="112661" name="_s136210"/>
            <p:cNvSpPr>
              <a:spLocks noChangeArrowheads="1"/>
            </p:cNvSpPr>
            <p:nvPr/>
          </p:nvSpPr>
          <p:spPr bwMode="auto">
            <a:xfrm>
              <a:off x="1998" y="2672"/>
              <a:ext cx="871" cy="266"/>
            </a:xfrm>
            <a:prstGeom prst="roundRect">
              <a:avLst>
                <a:gd name="adj" fmla="val 16667"/>
              </a:avLst>
            </a:prstGeom>
            <a:solidFill>
              <a:srgbClr val="BBE0E3"/>
            </a:solidFill>
            <a:ln w="9525">
              <a:solidFill>
                <a:srgbClr val="000000"/>
              </a:solidFill>
              <a:round/>
              <a:headEnd/>
              <a:tailEnd/>
            </a:ln>
          </p:spPr>
          <p:txBody>
            <a:bodyPr lIns="72932" tIns="36466" rIns="72932" bIns="36466"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他拉</a:t>
              </a:r>
              <a:endParaRPr lang="en-US" altLang="en-US" sz="2000" b="1">
                <a:ea typeface="SimSun" pitchFamily="2" charset="-122"/>
              </a:endParaRPr>
            </a:p>
          </p:txBody>
        </p:sp>
        <p:sp>
          <p:nvSpPr>
            <p:cNvPr id="112662" name="_s136211"/>
            <p:cNvSpPr>
              <a:spLocks noChangeArrowheads="1"/>
            </p:cNvSpPr>
            <p:nvPr/>
          </p:nvSpPr>
          <p:spPr bwMode="auto">
            <a:xfrm>
              <a:off x="1998" y="3052"/>
              <a:ext cx="871" cy="272"/>
            </a:xfrm>
            <a:prstGeom prst="roundRect">
              <a:avLst>
                <a:gd name="adj" fmla="val 16667"/>
              </a:avLst>
            </a:prstGeom>
            <a:solidFill>
              <a:srgbClr val="BBE0E3"/>
            </a:solidFill>
            <a:ln w="9525">
              <a:solidFill>
                <a:srgbClr val="000000"/>
              </a:solidFill>
              <a:round/>
              <a:headEnd/>
              <a:tailEnd/>
            </a:ln>
          </p:spPr>
          <p:txBody>
            <a:bodyPr lIns="83356" tIns="41678" rIns="83356" bIns="41678"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亚伯拉罕</a:t>
              </a:r>
              <a:endParaRPr lang="en-US" altLang="en-US" sz="2000" b="1">
                <a:ea typeface="SimSun" pitchFamily="2" charset="-122"/>
              </a:endParaRPr>
            </a:p>
          </p:txBody>
        </p:sp>
        <p:sp>
          <p:nvSpPr>
            <p:cNvPr id="112663" name="_s136212"/>
            <p:cNvSpPr>
              <a:spLocks noChangeArrowheads="1"/>
            </p:cNvSpPr>
            <p:nvPr/>
          </p:nvSpPr>
          <p:spPr bwMode="auto">
            <a:xfrm>
              <a:off x="1491" y="3438"/>
              <a:ext cx="870" cy="278"/>
            </a:xfrm>
            <a:prstGeom prst="roundRect">
              <a:avLst>
                <a:gd name="adj" fmla="val 16667"/>
              </a:avLst>
            </a:prstGeom>
            <a:solidFill>
              <a:srgbClr val="BBE0E3"/>
            </a:solidFill>
            <a:ln w="9525">
              <a:solidFill>
                <a:srgbClr val="000000"/>
              </a:solidFill>
              <a:round/>
              <a:headEnd/>
              <a:tailEnd/>
            </a:ln>
          </p:spPr>
          <p:txBody>
            <a:bodyPr lIns="85933" tIns="42968" rIns="85933" bIns="42968"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b="1">
                  <a:latin typeface="Times New Roman" pitchFamily="18" charset="0"/>
                  <a:ea typeface="SimSun" pitchFamily="2" charset="-122"/>
                </a:rPr>
                <a:t>以撒</a:t>
              </a:r>
              <a:endParaRPr lang="en-US" altLang="en-US" sz="2000" b="1">
                <a:ea typeface="SimSun" pitchFamily="2" charset="-122"/>
              </a:endParaRPr>
            </a:p>
          </p:txBody>
        </p:sp>
        <p:sp>
          <p:nvSpPr>
            <p:cNvPr id="112664" name="_s136213"/>
            <p:cNvSpPr>
              <a:spLocks noChangeArrowheads="1"/>
            </p:cNvSpPr>
            <p:nvPr/>
          </p:nvSpPr>
          <p:spPr bwMode="auto">
            <a:xfrm>
              <a:off x="2506" y="3438"/>
              <a:ext cx="870" cy="278"/>
            </a:xfrm>
            <a:prstGeom prst="roundRect">
              <a:avLst>
                <a:gd name="adj" fmla="val 16667"/>
              </a:avLst>
            </a:prstGeom>
            <a:solidFill>
              <a:srgbClr val="BBE0E3"/>
            </a:solidFill>
            <a:ln w="9525">
              <a:solidFill>
                <a:srgbClr val="000000"/>
              </a:solidFill>
              <a:round/>
              <a:headEnd/>
              <a:tailEnd/>
            </a:ln>
          </p:spPr>
          <p:txBody>
            <a:bodyPr lIns="92401" tIns="46201" rIns="92401" bIns="4620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以实玛利</a:t>
              </a:r>
              <a:endParaRPr lang="en-US" altLang="en-US" sz="2000" b="1">
                <a:ea typeface="SimSun" pitchFamily="2" charset="-122"/>
              </a:endParaRPr>
            </a:p>
          </p:txBody>
        </p:sp>
      </p:grpSp>
      <p:sp>
        <p:nvSpPr>
          <p:cNvPr id="136222" name="_s1040"/>
          <p:cNvSpPr>
            <a:spLocks noChangeArrowheads="1"/>
          </p:cNvSpPr>
          <p:nvPr/>
        </p:nvSpPr>
        <p:spPr bwMode="auto">
          <a:xfrm>
            <a:off x="4800600" y="3657600"/>
            <a:ext cx="1382713" cy="406400"/>
          </a:xfrm>
          <a:prstGeom prst="roundRect">
            <a:avLst>
              <a:gd name="adj" fmla="val 16667"/>
            </a:avLst>
          </a:prstGeom>
          <a:solidFill>
            <a:srgbClr val="FFFF66"/>
          </a:solidFill>
          <a:ln w="9525">
            <a:solidFill>
              <a:srgbClr val="000000"/>
            </a:solidFill>
            <a:round/>
            <a:headEnd/>
            <a:tailEnd/>
          </a:ln>
        </p:spPr>
        <p:txBody>
          <a:bodyPr lIns="58346" tIns="29172" rIns="58346" bIns="2917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约 坍</a:t>
            </a:r>
            <a:endParaRPr lang="en-US" altLang="en-US" sz="2000" b="1">
              <a:ea typeface="SimSun" pitchFamily="2" charset="-122"/>
            </a:endParaRPr>
          </a:p>
        </p:txBody>
      </p:sp>
      <p:sp>
        <p:nvSpPr>
          <p:cNvPr id="112644" name="TextBox 24"/>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152e</a:t>
            </a:r>
          </a:p>
        </p:txBody>
      </p:sp>
      <p:sp>
        <p:nvSpPr>
          <p:cNvPr id="24" name="_s1040"/>
          <p:cNvSpPr>
            <a:spLocks noChangeArrowheads="1"/>
          </p:cNvSpPr>
          <p:nvPr/>
        </p:nvSpPr>
        <p:spPr bwMode="auto">
          <a:xfrm>
            <a:off x="3962400" y="5473700"/>
            <a:ext cx="1382713" cy="406400"/>
          </a:xfrm>
          <a:prstGeom prst="roundRect">
            <a:avLst>
              <a:gd name="adj" fmla="val 16667"/>
            </a:avLst>
          </a:prstGeom>
          <a:solidFill>
            <a:srgbClr val="FFFF66"/>
          </a:solidFill>
          <a:ln w="9525">
            <a:solidFill>
              <a:srgbClr val="000000"/>
            </a:solidFill>
            <a:round/>
            <a:headEnd/>
            <a:tailEnd/>
          </a:ln>
        </p:spPr>
        <p:txBody>
          <a:bodyPr lIns="58346" tIns="29172" rIns="58346" bIns="2917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以实玛利</a:t>
            </a:r>
          </a:p>
        </p:txBody>
      </p:sp>
      <p:sp>
        <p:nvSpPr>
          <p:cNvPr id="25" name="_s1042"/>
          <p:cNvSpPr>
            <a:spLocks noChangeArrowheads="1"/>
          </p:cNvSpPr>
          <p:nvPr/>
        </p:nvSpPr>
        <p:spPr bwMode="auto">
          <a:xfrm>
            <a:off x="3157538" y="4821238"/>
            <a:ext cx="1382712" cy="474662"/>
          </a:xfrm>
          <a:prstGeom prst="roundRect">
            <a:avLst>
              <a:gd name="adj" fmla="val 16667"/>
            </a:avLst>
          </a:prstGeom>
          <a:solidFill>
            <a:srgbClr val="FFFF66"/>
          </a:solidFill>
          <a:ln w="9525">
            <a:solidFill>
              <a:srgbClr val="000000"/>
            </a:solidFill>
            <a:round/>
            <a:headEnd/>
            <a:tailEnd/>
          </a:ln>
        </p:spPr>
        <p:txBody>
          <a:bodyPr lIns="83356" tIns="41678" rIns="83356" bIns="41678"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亚伯拉罕</a:t>
            </a:r>
            <a:endParaRPr lang="en-US" altLang="en-US" sz="2000" b="1">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2"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89" name="Group 2"/>
          <p:cNvGrpSpPr>
            <a:grpSpLocks noChangeAspect="1"/>
          </p:cNvGrpSpPr>
          <p:nvPr/>
        </p:nvGrpSpPr>
        <p:grpSpPr bwMode="auto">
          <a:xfrm>
            <a:off x="1066800" y="-609600"/>
            <a:ext cx="5948363" cy="7027863"/>
            <a:chOff x="5364" y="12324"/>
            <a:chExt cx="4553" cy="53019"/>
          </a:xfrm>
        </p:grpSpPr>
        <p:sp>
          <p:nvSpPr>
            <p:cNvPr id="114699" name="AutoShape 3"/>
            <p:cNvSpPr>
              <a:spLocks noChangeAspect="1" noChangeArrowheads="1" noTextEdit="1"/>
            </p:cNvSpPr>
            <p:nvPr/>
          </p:nvSpPr>
          <p:spPr bwMode="auto">
            <a:xfrm>
              <a:off x="5364" y="12324"/>
              <a:ext cx="4553" cy="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cxnSp>
          <p:nvCxnSpPr>
            <p:cNvPr id="114700" name="_s150538"/>
            <p:cNvCxnSpPr>
              <a:cxnSpLocks noChangeShapeType="1"/>
              <a:stCxn id="114712" idx="1"/>
              <a:endCxn id="114706" idx="2"/>
            </p:cNvCxnSpPr>
            <p:nvPr/>
          </p:nvCxnSpPr>
          <p:spPr bwMode="auto">
            <a:xfrm rot="10800000">
              <a:off x="6899" y="23965"/>
              <a:ext cx="402" cy="18216"/>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4701" name="_s150539"/>
            <p:cNvCxnSpPr>
              <a:cxnSpLocks noChangeShapeType="1"/>
              <a:stCxn id="114711" idx="1"/>
              <a:endCxn id="114706" idx="2"/>
            </p:cNvCxnSpPr>
            <p:nvPr/>
          </p:nvCxnSpPr>
          <p:spPr bwMode="auto">
            <a:xfrm rot="10800000">
              <a:off x="6899" y="23965"/>
              <a:ext cx="402" cy="14946"/>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4702" name="_s150540"/>
            <p:cNvCxnSpPr>
              <a:cxnSpLocks noChangeShapeType="1"/>
              <a:stCxn id="114710" idx="1"/>
              <a:endCxn id="114706" idx="2"/>
            </p:cNvCxnSpPr>
            <p:nvPr/>
          </p:nvCxnSpPr>
          <p:spPr bwMode="auto">
            <a:xfrm rot="10800000">
              <a:off x="6899" y="23965"/>
              <a:ext cx="402" cy="11665"/>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4703" name="_s150541"/>
            <p:cNvCxnSpPr>
              <a:cxnSpLocks noChangeShapeType="1"/>
              <a:stCxn id="114709" idx="1"/>
              <a:endCxn id="114706" idx="2"/>
            </p:cNvCxnSpPr>
            <p:nvPr/>
          </p:nvCxnSpPr>
          <p:spPr bwMode="auto">
            <a:xfrm rot="10800000">
              <a:off x="6899" y="23965"/>
              <a:ext cx="402" cy="8383"/>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4704" name="_s150542"/>
            <p:cNvCxnSpPr>
              <a:cxnSpLocks noChangeShapeType="1"/>
              <a:stCxn id="114708" idx="1"/>
              <a:endCxn id="114706" idx="2"/>
            </p:cNvCxnSpPr>
            <p:nvPr/>
          </p:nvCxnSpPr>
          <p:spPr bwMode="auto">
            <a:xfrm rot="10800000">
              <a:off x="6899" y="23965"/>
              <a:ext cx="402" cy="5114"/>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14705" name="_s150543"/>
            <p:cNvCxnSpPr>
              <a:cxnSpLocks noChangeShapeType="1"/>
              <a:stCxn id="114707" idx="1"/>
              <a:endCxn id="114706" idx="2"/>
            </p:cNvCxnSpPr>
            <p:nvPr/>
          </p:nvCxnSpPr>
          <p:spPr bwMode="auto">
            <a:xfrm rot="10800000">
              <a:off x="6899" y="23965"/>
              <a:ext cx="402" cy="1832"/>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sp>
          <p:nvSpPr>
            <p:cNvPr id="114706" name="_s150544"/>
            <p:cNvSpPr>
              <a:spLocks noChangeArrowheads="1"/>
            </p:cNvSpPr>
            <p:nvPr/>
          </p:nvSpPr>
          <p:spPr bwMode="auto">
            <a:xfrm>
              <a:off x="5818" y="21160"/>
              <a:ext cx="2161" cy="2802"/>
            </a:xfrm>
            <a:prstGeom prst="roundRect">
              <a:avLst>
                <a:gd name="adj" fmla="val 16667"/>
              </a:avLst>
            </a:prstGeom>
            <a:solidFill>
              <a:srgbClr val="FFFF66"/>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亚伯拉罕</a:t>
              </a:r>
              <a:endParaRPr lang="en-US" altLang="en-US" sz="2000" b="1">
                <a:ea typeface="SimSun" pitchFamily="2" charset="-122"/>
              </a:endParaRPr>
            </a:p>
          </p:txBody>
        </p:sp>
        <p:sp>
          <p:nvSpPr>
            <p:cNvPr id="114707" name="_s150545"/>
            <p:cNvSpPr>
              <a:spLocks noChangeArrowheads="1"/>
            </p:cNvSpPr>
            <p:nvPr/>
          </p:nvSpPr>
          <p:spPr bwMode="auto">
            <a:xfrm>
              <a:off x="7301" y="24363"/>
              <a:ext cx="2161" cy="2874"/>
            </a:xfrm>
            <a:prstGeom prst="roundRect">
              <a:avLst>
                <a:gd name="adj" fmla="val 16667"/>
              </a:avLst>
            </a:prstGeom>
            <a:solidFill>
              <a:srgbClr val="BBE0E3"/>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心 兰</a:t>
              </a:r>
              <a:endParaRPr lang="en-US" altLang="en-US" sz="2000" b="1">
                <a:ea typeface="SimSun" pitchFamily="2" charset="-122"/>
              </a:endParaRPr>
            </a:p>
          </p:txBody>
        </p:sp>
        <p:sp>
          <p:nvSpPr>
            <p:cNvPr id="114708" name="_s150546"/>
            <p:cNvSpPr>
              <a:spLocks noChangeArrowheads="1"/>
            </p:cNvSpPr>
            <p:nvPr/>
          </p:nvSpPr>
          <p:spPr bwMode="auto">
            <a:xfrm>
              <a:off x="7301" y="27640"/>
              <a:ext cx="2161" cy="2874"/>
            </a:xfrm>
            <a:prstGeom prst="roundRect">
              <a:avLst>
                <a:gd name="adj" fmla="val 16667"/>
              </a:avLst>
            </a:prstGeom>
            <a:solidFill>
              <a:srgbClr val="BBE0E3"/>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约 珊</a:t>
              </a:r>
              <a:endParaRPr lang="en-US" altLang="en-US" sz="2000" b="1">
                <a:ea typeface="SimSun" pitchFamily="2" charset="-122"/>
              </a:endParaRPr>
            </a:p>
          </p:txBody>
        </p:sp>
        <p:sp>
          <p:nvSpPr>
            <p:cNvPr id="114709" name="_s150547"/>
            <p:cNvSpPr>
              <a:spLocks noChangeArrowheads="1"/>
            </p:cNvSpPr>
            <p:nvPr/>
          </p:nvSpPr>
          <p:spPr bwMode="auto">
            <a:xfrm>
              <a:off x="7301" y="30917"/>
              <a:ext cx="2161" cy="2874"/>
            </a:xfrm>
            <a:prstGeom prst="roundRect">
              <a:avLst>
                <a:gd name="adj" fmla="val 16667"/>
              </a:avLst>
            </a:prstGeom>
            <a:solidFill>
              <a:srgbClr val="BBE0E3"/>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ja-JP" altLang="en-US" sz="2000" b="1">
                  <a:latin typeface="Times New Roman" pitchFamily="18" charset="0"/>
                  <a:ea typeface="SimSun" pitchFamily="2" charset="-122"/>
                </a:rPr>
                <a:t>米 但</a:t>
              </a:r>
              <a:endParaRPr lang="en-US" altLang="en-US" sz="1000">
                <a:ea typeface="SimSun" pitchFamily="2" charset="-122"/>
              </a:endParaRPr>
            </a:p>
          </p:txBody>
        </p:sp>
        <p:sp>
          <p:nvSpPr>
            <p:cNvPr id="114710" name="_s150548"/>
            <p:cNvSpPr>
              <a:spLocks noChangeArrowheads="1"/>
            </p:cNvSpPr>
            <p:nvPr/>
          </p:nvSpPr>
          <p:spPr bwMode="auto">
            <a:xfrm>
              <a:off x="7301" y="34194"/>
              <a:ext cx="2161" cy="2874"/>
            </a:xfrm>
            <a:prstGeom prst="roundRect">
              <a:avLst>
                <a:gd name="adj" fmla="val 16667"/>
              </a:avLst>
            </a:prstGeom>
            <a:solidFill>
              <a:srgbClr val="BBE0E3"/>
            </a:solidFill>
            <a:ln w="9525">
              <a:solidFill>
                <a:srgbClr val="000000"/>
              </a:solidFill>
              <a:round/>
              <a:headEnd/>
              <a:tailEnd/>
            </a:ln>
          </p:spPr>
          <p:txBody>
            <a:bodyPr lIns="23457" tIns="11731" rIns="23457" bIns="1173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米 甸</a:t>
              </a:r>
              <a:r>
                <a:rPr lang="en-US" altLang="zh-TW" sz="2000" b="1">
                  <a:latin typeface="Times New Roman" pitchFamily="18" charset="0"/>
                  <a:ea typeface="SimSun" pitchFamily="2" charset="-122"/>
                </a:rPr>
                <a:t> </a:t>
              </a:r>
              <a:r>
                <a:rPr lang="en-US" altLang="zh-CN" sz="2000" b="1">
                  <a:latin typeface="Times New Roman" pitchFamily="18" charset="0"/>
                  <a:ea typeface="SimSun" pitchFamily="2" charset="-122"/>
                </a:rPr>
                <a:t>(</a:t>
              </a:r>
              <a:r>
                <a:rPr lang="zh-TW" altLang="en-US" sz="2000" b="1">
                  <a:latin typeface="Times New Roman" pitchFamily="18" charset="0"/>
                  <a:ea typeface="SimSun" pitchFamily="2" charset="-122"/>
                </a:rPr>
                <a:t>米甸人</a:t>
              </a:r>
              <a:r>
                <a:rPr lang="en-US" altLang="zh-CN" sz="2000" b="1">
                  <a:latin typeface="Times New Roman" pitchFamily="18" charset="0"/>
                  <a:ea typeface="SimSun" pitchFamily="2" charset="-122"/>
                </a:rPr>
                <a:t>)</a:t>
              </a:r>
              <a:endParaRPr lang="en-US" altLang="en-US" sz="2000" b="1">
                <a:ea typeface="SimSun" pitchFamily="2" charset="-122"/>
              </a:endParaRPr>
            </a:p>
          </p:txBody>
        </p:sp>
        <p:sp>
          <p:nvSpPr>
            <p:cNvPr id="114711" name="_s150549"/>
            <p:cNvSpPr>
              <a:spLocks noChangeArrowheads="1"/>
            </p:cNvSpPr>
            <p:nvPr/>
          </p:nvSpPr>
          <p:spPr bwMode="auto">
            <a:xfrm>
              <a:off x="7301" y="37471"/>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ja-JP" altLang="en-US" sz="2000" b="1">
                  <a:latin typeface="Times New Roman" pitchFamily="18" charset="0"/>
                  <a:ea typeface="SimSun" pitchFamily="2" charset="-122"/>
                </a:rPr>
                <a:t>伊 施 巴</a:t>
              </a:r>
              <a:endParaRPr lang="en-US" altLang="en-US" sz="2000" b="1">
                <a:ea typeface="SimSun" pitchFamily="2" charset="-122"/>
              </a:endParaRPr>
            </a:p>
          </p:txBody>
        </p:sp>
        <p:sp>
          <p:nvSpPr>
            <p:cNvPr id="114712" name="_s150550"/>
            <p:cNvSpPr>
              <a:spLocks noChangeArrowheads="1"/>
            </p:cNvSpPr>
            <p:nvPr/>
          </p:nvSpPr>
          <p:spPr bwMode="auto">
            <a:xfrm>
              <a:off x="7301" y="40748"/>
              <a:ext cx="2161" cy="2874"/>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书 亚</a:t>
              </a:r>
              <a:endParaRPr lang="en-US" altLang="en-US" sz="2000" b="1">
                <a:ea typeface="SimSun" pitchFamily="2" charset="-122"/>
              </a:endParaRPr>
            </a:p>
          </p:txBody>
        </p:sp>
        <p:sp>
          <p:nvSpPr>
            <p:cNvPr id="114713" name="Line 29"/>
            <p:cNvSpPr>
              <a:spLocks noChangeShapeType="1"/>
            </p:cNvSpPr>
            <p:nvPr/>
          </p:nvSpPr>
          <p:spPr bwMode="auto">
            <a:xfrm>
              <a:off x="8278" y="12357"/>
              <a:ext cx="59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 name="Group 30"/>
          <p:cNvGrpSpPr>
            <a:grpSpLocks/>
          </p:cNvGrpSpPr>
          <p:nvPr/>
        </p:nvGrpSpPr>
        <p:grpSpPr bwMode="auto">
          <a:xfrm>
            <a:off x="5867400" y="1295400"/>
            <a:ext cx="3124200" cy="646113"/>
            <a:chOff x="3648" y="480"/>
            <a:chExt cx="1392" cy="407"/>
          </a:xfrm>
        </p:grpSpPr>
        <p:sp>
          <p:nvSpPr>
            <p:cNvPr id="114697" name="Text Box 31"/>
            <p:cNvSpPr txBox="1">
              <a:spLocks noChangeArrowheads="1"/>
            </p:cNvSpPr>
            <p:nvPr/>
          </p:nvSpPr>
          <p:spPr bwMode="auto">
            <a:xfrm>
              <a:off x="3984" y="480"/>
              <a:ext cx="1056" cy="407"/>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CN" altLang="en-US" sz="1800"/>
                <a:t>后裔殖民统治了埃塞俄比亚</a:t>
              </a:r>
              <a:endParaRPr lang="en-US" altLang="en-US" sz="1800" b="1">
                <a:ea typeface="SimSun" pitchFamily="2" charset="-122"/>
              </a:endParaRPr>
            </a:p>
          </p:txBody>
        </p:sp>
        <p:sp>
          <p:nvSpPr>
            <p:cNvPr id="114698" name="Line 32"/>
            <p:cNvSpPr>
              <a:spLocks noChangeShapeType="1"/>
            </p:cNvSpPr>
            <p:nvPr/>
          </p:nvSpPr>
          <p:spPr bwMode="auto">
            <a:xfrm>
              <a:off x="3648" y="672"/>
              <a:ext cx="33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 name="Group 38"/>
          <p:cNvGrpSpPr>
            <a:grpSpLocks/>
          </p:cNvGrpSpPr>
          <p:nvPr/>
        </p:nvGrpSpPr>
        <p:grpSpPr bwMode="auto">
          <a:xfrm>
            <a:off x="6324600" y="2514600"/>
            <a:ext cx="2514600" cy="722313"/>
            <a:chOff x="3984" y="1584"/>
            <a:chExt cx="1584" cy="455"/>
          </a:xfrm>
        </p:grpSpPr>
        <p:sp>
          <p:nvSpPr>
            <p:cNvPr id="114695" name="Line 34"/>
            <p:cNvSpPr>
              <a:spLocks noChangeShapeType="1"/>
            </p:cNvSpPr>
            <p:nvPr/>
          </p:nvSpPr>
          <p:spPr bwMode="auto">
            <a:xfrm>
              <a:off x="3984" y="1584"/>
              <a:ext cx="384" cy="2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4696" name="Text Box 35"/>
            <p:cNvSpPr txBox="1">
              <a:spLocks noChangeArrowheads="1"/>
            </p:cNvSpPr>
            <p:nvPr/>
          </p:nvSpPr>
          <p:spPr bwMode="auto">
            <a:xfrm>
              <a:off x="4368" y="1632"/>
              <a:ext cx="1200" cy="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ea typeface="SimSun" pitchFamily="2" charset="-122"/>
                </a:rPr>
                <a:t>叶忒罗，摩西的岳父</a:t>
              </a:r>
              <a:endParaRPr lang="en-US" altLang="en-US" sz="1800">
                <a:ea typeface="SimSun" pitchFamily="2" charset="-122"/>
              </a:endParaRPr>
            </a:p>
          </p:txBody>
        </p:sp>
      </p:grpSp>
      <p:sp>
        <p:nvSpPr>
          <p:cNvPr id="114692" name="Text Box 36"/>
          <p:cNvSpPr txBox="1">
            <a:spLocks noChangeArrowheads="1"/>
          </p:cNvSpPr>
          <p:nvPr/>
        </p:nvSpPr>
        <p:spPr bwMode="auto">
          <a:xfrm>
            <a:off x="0" y="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CN" altLang="en-US" b="1">
                <a:solidFill>
                  <a:srgbClr val="FFFF66"/>
                </a:solidFill>
                <a:ea typeface="SimSun" pitchFamily="2" charset="-122"/>
              </a:rPr>
              <a:t>第三来源</a:t>
            </a:r>
            <a:endParaRPr lang="en-US" altLang="en-US" b="1">
              <a:solidFill>
                <a:srgbClr val="FFFF66"/>
              </a:solidFill>
              <a:ea typeface="SimSun" pitchFamily="2" charset="-122"/>
            </a:endParaRPr>
          </a:p>
        </p:txBody>
      </p:sp>
      <p:sp>
        <p:nvSpPr>
          <p:cNvPr id="114693" name="Text Box 37"/>
          <p:cNvSpPr txBox="1">
            <a:spLocks noChangeArrowheads="1"/>
          </p:cNvSpPr>
          <p:nvPr/>
        </p:nvSpPr>
        <p:spPr bwMode="auto">
          <a:xfrm>
            <a:off x="304800" y="1066800"/>
            <a:ext cx="2438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75000"/>
              </a:lnSpc>
              <a:spcBef>
                <a:spcPct val="50000"/>
              </a:spcBef>
            </a:pPr>
            <a:r>
              <a:rPr lang="ja-JP" altLang="en-US" sz="1800" b="1">
                <a:solidFill>
                  <a:schemeClr val="bg1"/>
                </a:solidFill>
                <a:ea typeface="SimSun" pitchFamily="2" charset="-122"/>
              </a:rPr>
              <a:t>創</a:t>
            </a:r>
            <a:r>
              <a:rPr lang="en-US" altLang="zh-CN" sz="1800" b="1">
                <a:solidFill>
                  <a:schemeClr val="bg1"/>
                </a:solidFill>
                <a:ea typeface="SimSun" pitchFamily="2" charset="-122"/>
              </a:rPr>
              <a:t>. 25: 2-3</a:t>
            </a:r>
          </a:p>
          <a:p>
            <a:pPr eaLnBrk="1" hangingPunct="1">
              <a:lnSpc>
                <a:spcPct val="75000"/>
              </a:lnSpc>
              <a:spcBef>
                <a:spcPct val="50000"/>
              </a:spcBef>
            </a:pPr>
            <a:r>
              <a:rPr lang="en-US" altLang="en-US" sz="1800" b="1">
                <a:solidFill>
                  <a:schemeClr val="bg1"/>
                </a:solidFill>
                <a:ea typeface="SimSun" pitchFamily="2" charset="-122"/>
              </a:rPr>
              <a:t>歷 代 志 上</a:t>
            </a:r>
            <a:r>
              <a:rPr lang="en-US" altLang="zh-CN" sz="1800" b="1">
                <a:solidFill>
                  <a:schemeClr val="bg1"/>
                </a:solidFill>
                <a:ea typeface="SimSun" pitchFamily="2" charset="-122"/>
              </a:rPr>
              <a:t> 1:32</a:t>
            </a:r>
            <a:endParaRPr lang="en-US" altLang="en-US" sz="1800" b="1">
              <a:solidFill>
                <a:schemeClr val="bg1"/>
              </a:solidFill>
              <a:ea typeface="SimSun" pitchFamily="2" charset="-122"/>
            </a:endParaRPr>
          </a:p>
        </p:txBody>
      </p:sp>
      <p:sp>
        <p:nvSpPr>
          <p:cNvPr id="114694" name="TextBox 2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0" y="0"/>
            <a:ext cx="9144000" cy="1447800"/>
          </a:xfrm>
          <a:solidFill>
            <a:schemeClr val="tx1"/>
          </a:solidFill>
        </p:spPr>
        <p:txBody>
          <a:bodyPr/>
          <a:lstStyle/>
          <a:p>
            <a:pPr eaLnBrk="1" hangingPunct="1"/>
            <a:r>
              <a:rPr lang="zh-TW" altLang="en-US" b="1" smtClean="0">
                <a:solidFill>
                  <a:schemeClr val="bg1"/>
                </a:solidFill>
                <a:ea typeface="ＭＳ Ｐゴシック" pitchFamily="34" charset="-128"/>
              </a:rPr>
              <a:t>阿拉伯人是谁</a:t>
            </a:r>
            <a:r>
              <a:rPr lang="en-GB" altLang="ja-JP" b="1" smtClean="0">
                <a:solidFill>
                  <a:schemeClr val="bg1"/>
                </a:solidFill>
                <a:ea typeface="ＭＳ Ｐゴシック" pitchFamily="34" charset="-128"/>
              </a:rPr>
              <a:t>?</a:t>
            </a:r>
            <a:r>
              <a:rPr lang="en-GB" altLang="ja-JP" smtClean="0">
                <a:solidFill>
                  <a:schemeClr val="bg1"/>
                </a:solidFill>
                <a:ea typeface="ＭＳ Ｐゴシック" pitchFamily="34" charset="-128"/>
              </a:rPr>
              <a:t> </a:t>
            </a:r>
            <a:endParaRPr lang="en-US" altLang="en-US" smtClean="0">
              <a:solidFill>
                <a:schemeClr val="bg1"/>
              </a:solidFill>
              <a:ea typeface="ＭＳ Ｐゴシック" pitchFamily="34" charset="-128"/>
            </a:endParaRPr>
          </a:p>
        </p:txBody>
      </p:sp>
      <p:sp>
        <p:nvSpPr>
          <p:cNvPr id="131075" name="Rectangle 3"/>
          <p:cNvSpPr>
            <a:spLocks noGrp="1" noChangeArrowheads="1"/>
          </p:cNvSpPr>
          <p:nvPr>
            <p:ph type="body" idx="1"/>
          </p:nvPr>
        </p:nvSpPr>
        <p:spPr>
          <a:xfrm>
            <a:off x="457200" y="1600200"/>
            <a:ext cx="8458200" cy="4876800"/>
          </a:xfrm>
        </p:spPr>
        <p:txBody>
          <a:bodyPr/>
          <a:lstStyle/>
          <a:p>
            <a:pPr marL="533400" indent="-533400" eaLnBrk="1" hangingPunct="1">
              <a:buFontTx/>
              <a:buNone/>
            </a:pPr>
            <a:r>
              <a:rPr lang="zh-TW" altLang="en-US" b="1" u="sng" smtClean="0">
                <a:solidFill>
                  <a:schemeClr val="bg1"/>
                </a:solidFill>
                <a:ea typeface="SimSun" pitchFamily="2" charset="-122"/>
              </a:rPr>
              <a:t>圣经</a:t>
            </a:r>
            <a:r>
              <a:rPr lang="zh-CN" altLang="en-US" b="1" u="sng" smtClean="0">
                <a:solidFill>
                  <a:schemeClr val="bg1"/>
                </a:solidFill>
                <a:ea typeface="SimSun" pitchFamily="2" charset="-122"/>
              </a:rPr>
              <a:t>中的</a:t>
            </a:r>
            <a:r>
              <a:rPr lang="zh-TW" altLang="en-US" b="1" u="sng" smtClean="0">
                <a:solidFill>
                  <a:schemeClr val="bg1"/>
                </a:solidFill>
                <a:ea typeface="SimSun" pitchFamily="2" charset="-122"/>
              </a:rPr>
              <a:t>“阿拉伯</a:t>
            </a:r>
            <a:r>
              <a:rPr lang="en-US" altLang="zh-TW" b="1" u="sng" smtClean="0">
                <a:solidFill>
                  <a:schemeClr val="bg1"/>
                </a:solidFill>
                <a:ea typeface="SimSun" pitchFamily="2" charset="-122"/>
              </a:rPr>
              <a:t>”</a:t>
            </a:r>
            <a:endParaRPr lang="en-GB" altLang="zh-CN" u="sng" smtClean="0">
              <a:solidFill>
                <a:schemeClr val="bg1"/>
              </a:solidFill>
              <a:ea typeface="SimSun" pitchFamily="2" charset="-122"/>
            </a:endParaRPr>
          </a:p>
          <a:p>
            <a:pPr marL="533400" indent="-533400" eaLnBrk="1" hangingPunct="1"/>
            <a:r>
              <a:rPr lang="en-US" altLang="en-US" smtClean="0">
                <a:solidFill>
                  <a:schemeClr val="accent1"/>
                </a:solidFill>
                <a:ea typeface="SimSun" pitchFamily="2" charset="-122"/>
              </a:rPr>
              <a:t>約書亞記 15:52 </a:t>
            </a:r>
            <a:r>
              <a:rPr lang="en-US" altLang="zh-CN" smtClean="0">
                <a:solidFill>
                  <a:schemeClr val="accent1"/>
                </a:solidFill>
                <a:ea typeface="SimSun" pitchFamily="2" charset="-122"/>
              </a:rPr>
              <a:t>–</a:t>
            </a:r>
            <a:r>
              <a:rPr lang="en-GB" altLang="zh-CN" smtClean="0">
                <a:solidFill>
                  <a:schemeClr val="accent1"/>
                </a:solidFill>
                <a:ea typeface="SimSun" pitchFamily="2" charset="-122"/>
              </a:rPr>
              <a:t> </a:t>
            </a:r>
            <a:r>
              <a:rPr lang="zh-CN" altLang="en-US" smtClean="0">
                <a:solidFill>
                  <a:schemeClr val="accent1"/>
                </a:solidFill>
                <a:ea typeface="SimSun" pitchFamily="2" charset="-122"/>
              </a:rPr>
              <a:t>指的是犹大支派所得之产业中的一座</a:t>
            </a:r>
            <a:r>
              <a:rPr lang="zh-CN" altLang="en-US" smtClean="0">
                <a:solidFill>
                  <a:srgbClr val="FFFF00"/>
                </a:solidFill>
                <a:ea typeface="SimSun" pitchFamily="2" charset="-122"/>
              </a:rPr>
              <a:t>城</a:t>
            </a:r>
            <a:r>
              <a:rPr lang="zh-CN" altLang="en-US" smtClean="0">
                <a:solidFill>
                  <a:schemeClr val="accent1"/>
                </a:solidFill>
                <a:ea typeface="SimSun" pitchFamily="2" charset="-122"/>
              </a:rPr>
              <a:t>。</a:t>
            </a:r>
            <a:endParaRPr lang="en-GB" altLang="zh-CN" smtClean="0">
              <a:solidFill>
                <a:schemeClr val="accent1"/>
              </a:solidFill>
              <a:ea typeface="SimSun" pitchFamily="2" charset="-122"/>
            </a:endParaRPr>
          </a:p>
          <a:p>
            <a:pPr marL="533400" indent="-533400" eaLnBrk="1" hangingPunct="1"/>
            <a:r>
              <a:rPr lang="ja-JP" altLang="en-US" smtClean="0">
                <a:solidFill>
                  <a:schemeClr val="accent1"/>
                </a:solidFill>
                <a:ea typeface="SimSun" pitchFamily="2" charset="-122"/>
              </a:rPr>
              <a:t>尼希米記</a:t>
            </a:r>
            <a:r>
              <a:rPr lang="en-GB" altLang="zh-CN" smtClean="0">
                <a:solidFill>
                  <a:schemeClr val="accent1"/>
                </a:solidFill>
                <a:ea typeface="SimSun" pitchFamily="2" charset="-122"/>
              </a:rPr>
              <a:t> 2:19; 6:1 -</a:t>
            </a:r>
            <a:r>
              <a:rPr lang="zh-CN" altLang="en-US" smtClean="0">
                <a:solidFill>
                  <a:schemeClr val="accent1"/>
                </a:solidFill>
                <a:ea typeface="SimSun" pitchFamily="2" charset="-122"/>
              </a:rPr>
              <a:t>指的是</a:t>
            </a:r>
            <a:r>
              <a:rPr lang="ja-JP" altLang="en-US" smtClean="0">
                <a:solidFill>
                  <a:schemeClr val="accent1"/>
                </a:solidFill>
                <a:ea typeface="SimSun" pitchFamily="2" charset="-122"/>
              </a:rPr>
              <a:t>尼希米</a:t>
            </a:r>
            <a:r>
              <a:rPr lang="zh-CN" altLang="en-US" smtClean="0">
                <a:solidFill>
                  <a:schemeClr val="accent1"/>
                </a:solidFill>
                <a:ea typeface="SimSun" pitchFamily="2" charset="-122"/>
              </a:rPr>
              <a:t>的敌对者基善的</a:t>
            </a:r>
            <a:r>
              <a:rPr lang="zh-CN" altLang="en-US" smtClean="0">
                <a:solidFill>
                  <a:srgbClr val="FFFF00"/>
                </a:solidFill>
                <a:ea typeface="SimSun" pitchFamily="2" charset="-122"/>
              </a:rPr>
              <a:t>本族</a:t>
            </a:r>
            <a:r>
              <a:rPr lang="zh-CN" altLang="en-US" smtClean="0">
                <a:solidFill>
                  <a:schemeClr val="accent1"/>
                </a:solidFill>
                <a:ea typeface="SimSun" pitchFamily="2" charset="-122"/>
              </a:rPr>
              <a:t>。</a:t>
            </a:r>
            <a:r>
              <a:rPr lang="ja-JP" altLang="en-US" smtClean="0">
                <a:solidFill>
                  <a:schemeClr val="accent1"/>
                </a:solidFill>
                <a:ea typeface="SimSun" pitchFamily="2" charset="-122"/>
              </a:rPr>
              <a:t> </a:t>
            </a:r>
            <a:endParaRPr lang="en-US" altLang="ja-JP" smtClean="0">
              <a:solidFill>
                <a:schemeClr val="accent1"/>
              </a:solidFill>
              <a:ea typeface="SimSun" pitchFamily="2" charset="-122"/>
            </a:endParaRPr>
          </a:p>
          <a:p>
            <a:pPr marL="533400" indent="-533400" eaLnBrk="1" hangingPunct="1"/>
            <a:r>
              <a:rPr lang="en-US" altLang="en-US" smtClean="0">
                <a:solidFill>
                  <a:schemeClr val="accent1"/>
                </a:solidFill>
                <a:ea typeface="SimSun" pitchFamily="2" charset="-122"/>
              </a:rPr>
              <a:t>以賽亞書</a:t>
            </a:r>
            <a:r>
              <a:rPr lang="en-GB" altLang="zh-CN" smtClean="0">
                <a:solidFill>
                  <a:schemeClr val="accent1"/>
                </a:solidFill>
                <a:ea typeface="SimSun" pitchFamily="2" charset="-122"/>
              </a:rPr>
              <a:t>13:20 -</a:t>
            </a:r>
            <a:r>
              <a:rPr lang="zh-CN" altLang="en-US" smtClean="0">
                <a:solidFill>
                  <a:schemeClr val="accent1"/>
                </a:solidFill>
                <a:ea typeface="SimSun" pitchFamily="2" charset="-122"/>
              </a:rPr>
              <a:t>指的是上帝对巴比伦的审判，巴比伦成为无人居住之地包括这个族群。</a:t>
            </a:r>
            <a:endParaRPr lang="en-GB" altLang="zh-CN" smtClean="0">
              <a:solidFill>
                <a:schemeClr val="accent1"/>
              </a:solidFill>
              <a:ea typeface="SimSun" pitchFamily="2" charset="-122"/>
            </a:endParaRPr>
          </a:p>
        </p:txBody>
      </p:sp>
      <p:sp>
        <p:nvSpPr>
          <p:cNvPr id="116739" name="TextBox 5"/>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additive="base">
                                        <p:cTn id="7" dur="500" fill="hold"/>
                                        <p:tgtEl>
                                          <p:spTgt spid="131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1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additive="base">
                                        <p:cTn id="13" dur="500" fill="hold"/>
                                        <p:tgtEl>
                                          <p:spTgt spid="131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1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additive="base">
                                        <p:cTn id="19" dur="500" fill="hold"/>
                                        <p:tgtEl>
                                          <p:spTgt spid="131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1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additive="base">
                                        <p:cTn id="25" dur="500" fill="hold"/>
                                        <p:tgtEl>
                                          <p:spTgt spid="131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1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3"/>
          <p:cNvSpPr>
            <a:spLocks noGrp="1" noChangeArrowheads="1"/>
          </p:cNvSpPr>
          <p:nvPr>
            <p:ph type="title"/>
          </p:nvPr>
        </p:nvSpPr>
        <p:spPr>
          <a:xfrm>
            <a:off x="457200" y="228600"/>
            <a:ext cx="8229600" cy="1143000"/>
          </a:xfrm>
        </p:spPr>
        <p:txBody>
          <a:bodyPr/>
          <a:lstStyle/>
          <a:p>
            <a:pPr eaLnBrk="1" hangingPunct="1"/>
            <a:endParaRPr lang="en-US" altLang="en-US" smtClean="0">
              <a:ea typeface="ＭＳ Ｐゴシック" pitchFamily="34" charset="-128"/>
            </a:endParaRPr>
          </a:p>
        </p:txBody>
      </p:sp>
      <p:pic>
        <p:nvPicPr>
          <p:cNvPr id="64518" name="Picture 6" descr="Middle Eas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371600"/>
            <a:ext cx="9144000" cy="5478463"/>
          </a:xfrm>
          <a:noFill/>
        </p:spPr>
      </p:pic>
      <p:sp>
        <p:nvSpPr>
          <p:cNvPr id="118787" name="Rectangle 5"/>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600" b="1">
                <a:solidFill>
                  <a:schemeClr val="bg1"/>
                </a:solidFill>
                <a:ea typeface="SimSun" pitchFamily="2" charset="-122"/>
              </a:rPr>
              <a:t>阿拉伯人民的分布</a:t>
            </a:r>
            <a:endParaRPr lang="en-US" altLang="en-US" sz="3600" b="1">
              <a:solidFill>
                <a:schemeClr val="bg1"/>
              </a:solidFill>
              <a:ea typeface="SimSun" pitchFamily="2" charset="-122"/>
            </a:endParaRPr>
          </a:p>
        </p:txBody>
      </p:sp>
      <p:sp>
        <p:nvSpPr>
          <p:cNvPr id="64523" name="Oval 11"/>
          <p:cNvSpPr>
            <a:spLocks noChangeArrowheads="1"/>
          </p:cNvSpPr>
          <p:nvPr/>
        </p:nvSpPr>
        <p:spPr bwMode="auto">
          <a:xfrm>
            <a:off x="6705600" y="6019800"/>
            <a:ext cx="914400" cy="457200"/>
          </a:xfrm>
          <a:prstGeom prst="ellipse">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64524" name="Picture 12" descr="egypt head"/>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295400" y="2209800"/>
            <a:ext cx="1816100" cy="2641600"/>
          </a:xfrm>
          <a:noFill/>
        </p:spPr>
      </p:pic>
      <p:sp>
        <p:nvSpPr>
          <p:cNvPr id="64528" name="Line 16"/>
          <p:cNvSpPr>
            <a:spLocks noChangeShapeType="1"/>
          </p:cNvSpPr>
          <p:nvPr/>
        </p:nvSpPr>
        <p:spPr bwMode="auto">
          <a:xfrm>
            <a:off x="3200400" y="4495800"/>
            <a:ext cx="3505200" cy="1676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8791" name="TextBox 9"/>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dissolve">
                                      <p:cBhvr>
                                        <p:cTn id="7" dur="500"/>
                                        <p:tgtEl>
                                          <p:spTgt spid="64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523"/>
                                        </p:tgtEl>
                                        <p:attrNameLst>
                                          <p:attrName>style.visibility</p:attrName>
                                        </p:attrNameLst>
                                      </p:cBhvr>
                                      <p:to>
                                        <p:strVal val="visible"/>
                                      </p:to>
                                    </p:set>
                                    <p:anim calcmode="lin" valueType="num">
                                      <p:cBhvr additive="base">
                                        <p:cTn id="12" dur="500" fill="hold"/>
                                        <p:tgtEl>
                                          <p:spTgt spid="64523"/>
                                        </p:tgtEl>
                                        <p:attrNameLst>
                                          <p:attrName>ppt_x</p:attrName>
                                        </p:attrNameLst>
                                      </p:cBhvr>
                                      <p:tavLst>
                                        <p:tav tm="0">
                                          <p:val>
                                            <p:strVal val="#ppt_x"/>
                                          </p:val>
                                        </p:tav>
                                        <p:tav tm="100000">
                                          <p:val>
                                            <p:strVal val="#ppt_x"/>
                                          </p:val>
                                        </p:tav>
                                      </p:tavLst>
                                    </p:anim>
                                    <p:anim calcmode="lin" valueType="num">
                                      <p:cBhvr additive="base">
                                        <p:cTn id="13" dur="500" fill="hold"/>
                                        <p:tgtEl>
                                          <p:spTgt spid="6452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4528"/>
                                        </p:tgtEl>
                                        <p:attrNameLst>
                                          <p:attrName>style.visibility</p:attrName>
                                        </p:attrNameLst>
                                      </p:cBhvr>
                                      <p:to>
                                        <p:strVal val="visible"/>
                                      </p:to>
                                    </p:set>
                                    <p:anim calcmode="lin" valueType="num">
                                      <p:cBhvr additive="base">
                                        <p:cTn id="16" dur="500" fill="hold"/>
                                        <p:tgtEl>
                                          <p:spTgt spid="64528"/>
                                        </p:tgtEl>
                                        <p:attrNameLst>
                                          <p:attrName>ppt_x</p:attrName>
                                        </p:attrNameLst>
                                      </p:cBhvr>
                                      <p:tavLst>
                                        <p:tav tm="0">
                                          <p:val>
                                            <p:strVal val="#ppt_x"/>
                                          </p:val>
                                        </p:tav>
                                        <p:tav tm="100000">
                                          <p:val>
                                            <p:strVal val="#ppt_x"/>
                                          </p:val>
                                        </p:tav>
                                      </p:tavLst>
                                    </p:anim>
                                    <p:anim calcmode="lin" valueType="num">
                                      <p:cBhvr additive="base">
                                        <p:cTn id="17" dur="500" fill="hold"/>
                                        <p:tgtEl>
                                          <p:spTgt spid="6452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4524"/>
                                        </p:tgtEl>
                                        <p:attrNameLst>
                                          <p:attrName>style.visibility</p:attrName>
                                        </p:attrNameLst>
                                      </p:cBhvr>
                                      <p:to>
                                        <p:strVal val="visible"/>
                                      </p:to>
                                    </p:set>
                                    <p:animEffect transition="in" filter="dissolve">
                                      <p:cBhvr>
                                        <p:cTn id="22" dur="500"/>
                                        <p:tgtEl>
                                          <p:spTgt spid="64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3" grpId="0" animBg="1"/>
      <p:bldP spid="645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3000">
                <a:solidFill>
                  <a:schemeClr val="bg1"/>
                </a:solidFill>
              </a:rPr>
              <a:t>现今</a:t>
            </a:r>
            <a:r>
              <a:rPr lang="zh-TW" altLang="en-US" sz="3000">
                <a:solidFill>
                  <a:schemeClr val="bg1"/>
                </a:solidFill>
              </a:rPr>
              <a:t>阿拉伯国家</a:t>
            </a:r>
            <a:r>
              <a:rPr lang="zh-CN" altLang="en-US" sz="3000">
                <a:solidFill>
                  <a:schemeClr val="bg1"/>
                </a:solidFill>
              </a:rPr>
              <a:t>围绕着</a:t>
            </a:r>
            <a:r>
              <a:rPr lang="zh-TW" altLang="en-US" sz="3000">
                <a:solidFill>
                  <a:schemeClr val="bg1"/>
                </a:solidFill>
              </a:rPr>
              <a:t>以色列周围</a:t>
            </a:r>
            <a:endParaRPr lang="en-US" altLang="en-US" sz="3000">
              <a:solidFill>
                <a:schemeClr val="bg1"/>
              </a:solidFill>
            </a:endParaRPr>
          </a:p>
        </p:txBody>
      </p:sp>
      <p:pic>
        <p:nvPicPr>
          <p:cNvPr id="2052" name="Picture 4" descr="Arab-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Oval 7"/>
          <p:cNvSpPr>
            <a:spLocks noChangeArrowheads="1"/>
          </p:cNvSpPr>
          <p:nvPr/>
        </p:nvSpPr>
        <p:spPr bwMode="auto">
          <a:xfrm rot="-2015360">
            <a:off x="5294313" y="1473200"/>
            <a:ext cx="3163887" cy="3708400"/>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57" name="WordArt 9"/>
          <p:cNvSpPr>
            <a:spLocks noChangeArrowheads="1" noChangeShapeType="1" noTextEdit="1"/>
          </p:cNvSpPr>
          <p:nvPr/>
        </p:nvSpPr>
        <p:spPr bwMode="auto">
          <a:xfrm>
            <a:off x="5105400" y="3352800"/>
            <a:ext cx="3790950" cy="1066800"/>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zh-CN" altLang="en-US" sz="2000" kern="10">
                <a:ln w="9525">
                  <a:round/>
                  <a:headEnd/>
                  <a:tailEnd/>
                </a:ln>
                <a:gradFill rotWithShape="1">
                  <a:gsLst>
                    <a:gs pos="0">
                      <a:srgbClr val="FFE701"/>
                    </a:gs>
                    <a:gs pos="100000">
                      <a:srgbClr val="FE3E02"/>
                    </a:gs>
                  </a:gsLst>
                  <a:lin ang="5400000" scaled="1"/>
                </a:gradFill>
                <a:latin typeface="Impact"/>
              </a:rPr>
              <a:t>古代阿拉伯</a:t>
            </a:r>
            <a:endParaRPr lang="en-GB" sz="2000" kern="10">
              <a:ln w="9525">
                <a:round/>
                <a:headEnd/>
                <a:tailEnd/>
              </a:ln>
              <a:gradFill rotWithShape="1">
                <a:gsLst>
                  <a:gs pos="0">
                    <a:srgbClr val="FFE701"/>
                  </a:gs>
                  <a:gs pos="100000">
                    <a:srgbClr val="FE3E02"/>
                  </a:gs>
                </a:gsLst>
                <a:lin ang="5400000" scaled="1"/>
              </a:gradFill>
              <a:latin typeface="Impact"/>
            </a:endParaRPr>
          </a:p>
        </p:txBody>
      </p:sp>
      <p:sp>
        <p:nvSpPr>
          <p:cNvPr id="120837"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 fill="hold"/>
                                        <p:tgtEl>
                                          <p:spTgt spid="2055"/>
                                        </p:tgtEl>
                                        <p:attrNameLst>
                                          <p:attrName>ppt_x</p:attrName>
                                        </p:attrNameLst>
                                      </p:cBhvr>
                                      <p:tavLst>
                                        <p:tav tm="0">
                                          <p:val>
                                            <p:strVal val="#ppt_x"/>
                                          </p:val>
                                        </p:tav>
                                        <p:tav tm="100000">
                                          <p:val>
                                            <p:strVal val="#ppt_x"/>
                                          </p:val>
                                        </p:tav>
                                      </p:tavLst>
                                    </p:anim>
                                    <p:anim calcmode="lin" valueType="num">
                                      <p:cBhvr additive="base">
                                        <p:cTn id="14"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057"/>
                                        </p:tgtEl>
                                        <p:attrNameLst>
                                          <p:attrName>style.visibility</p:attrName>
                                        </p:attrNameLst>
                                      </p:cBhvr>
                                      <p:to>
                                        <p:strVal val="visible"/>
                                      </p:to>
                                    </p:set>
                                    <p:animEffect transition="in" filter="circle(in)">
                                      <p:cBhvr>
                                        <p:cTn id="19"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type="body" idx="1"/>
          </p:nvPr>
        </p:nvSpPr>
        <p:spPr/>
        <p:txBody>
          <a:bodyPr/>
          <a:lstStyle/>
          <a:p>
            <a:pPr eaLnBrk="1" hangingPunct="1">
              <a:lnSpc>
                <a:spcPct val="90000"/>
              </a:lnSpc>
            </a:pPr>
            <a:r>
              <a:rPr lang="zh-TW" altLang="en-US" sz="4400" smtClean="0">
                <a:solidFill>
                  <a:schemeClr val="accent1"/>
                </a:solidFill>
                <a:ea typeface="SimSun" pitchFamily="2" charset="-122"/>
              </a:rPr>
              <a:t>人民</a:t>
            </a:r>
            <a:r>
              <a:rPr lang="en-US" altLang="zh-CN" sz="4400" smtClean="0">
                <a:solidFill>
                  <a:schemeClr val="accent1"/>
                </a:solidFill>
                <a:ea typeface="SimSun" pitchFamily="2" charset="-122"/>
              </a:rPr>
              <a:t> -</a:t>
            </a:r>
            <a:r>
              <a:rPr lang="zh-TW" altLang="en-US" sz="4400" smtClean="0">
                <a:solidFill>
                  <a:schemeClr val="accent1"/>
                </a:solidFill>
                <a:ea typeface="SimSun" pitchFamily="2" charset="-122"/>
              </a:rPr>
              <a:t>阿拉伯人是谁</a:t>
            </a:r>
            <a:r>
              <a:rPr lang="en-US" altLang="zh-TW" sz="4400" smtClean="0">
                <a:solidFill>
                  <a:schemeClr val="accent1"/>
                </a:solidFill>
                <a:ea typeface="SimSun" pitchFamily="2" charset="-122"/>
              </a:rPr>
              <a:t>?</a:t>
            </a:r>
          </a:p>
          <a:p>
            <a:pPr eaLnBrk="1" hangingPunct="1">
              <a:lnSpc>
                <a:spcPct val="90000"/>
              </a:lnSpc>
            </a:pPr>
            <a:r>
              <a:rPr lang="zh-CN" altLang="en-US" sz="4400" smtClean="0">
                <a:solidFill>
                  <a:schemeClr val="accent1"/>
                </a:solidFill>
                <a:ea typeface="SimSun" pitchFamily="2" charset="-122"/>
              </a:rPr>
              <a:t>地理</a:t>
            </a:r>
            <a:endParaRPr lang="en-US" altLang="zh-CN" sz="4400" smtClean="0">
              <a:solidFill>
                <a:schemeClr val="accent1"/>
              </a:solidFill>
              <a:ea typeface="SimSun" pitchFamily="2" charset="-122"/>
            </a:endParaRPr>
          </a:p>
          <a:p>
            <a:pPr eaLnBrk="1" hangingPunct="1">
              <a:lnSpc>
                <a:spcPct val="90000"/>
              </a:lnSpc>
            </a:pPr>
            <a:r>
              <a:rPr lang="zh-CN" altLang="en-US" sz="4400" smtClean="0">
                <a:solidFill>
                  <a:schemeClr val="accent1"/>
                </a:solidFill>
                <a:ea typeface="SimSun" pitchFamily="2" charset="-122"/>
              </a:rPr>
              <a:t>信仰</a:t>
            </a:r>
            <a:endParaRPr lang="en-US" altLang="zh-CN" sz="4400" smtClean="0">
              <a:solidFill>
                <a:schemeClr val="accent1"/>
              </a:solidFill>
              <a:ea typeface="SimSun" pitchFamily="2" charset="-122"/>
            </a:endParaRPr>
          </a:p>
          <a:p>
            <a:pPr eaLnBrk="1" hangingPunct="1">
              <a:lnSpc>
                <a:spcPct val="90000"/>
              </a:lnSpc>
            </a:pPr>
            <a:r>
              <a:rPr lang="zh-TW" altLang="en-US" sz="4400" smtClean="0">
                <a:solidFill>
                  <a:schemeClr val="accent1"/>
                </a:solidFill>
                <a:ea typeface="SimSun" pitchFamily="2" charset="-122"/>
              </a:rPr>
              <a:t>语言与文学</a:t>
            </a:r>
            <a:endParaRPr lang="en-US" altLang="zh-TW" sz="4400" smtClean="0">
              <a:solidFill>
                <a:schemeClr val="accent1"/>
              </a:solidFill>
              <a:ea typeface="SimSun" pitchFamily="2" charset="-122"/>
            </a:endParaRPr>
          </a:p>
          <a:p>
            <a:pPr eaLnBrk="1" hangingPunct="1">
              <a:lnSpc>
                <a:spcPct val="90000"/>
              </a:lnSpc>
            </a:pPr>
            <a:r>
              <a:rPr lang="zh-TW" altLang="en-US" sz="4400" smtClean="0">
                <a:solidFill>
                  <a:schemeClr val="accent1"/>
                </a:solidFill>
                <a:ea typeface="SimSun" pitchFamily="2" charset="-122"/>
              </a:rPr>
              <a:t>阿拉伯贡献</a:t>
            </a:r>
            <a:endParaRPr lang="en-US" altLang="zh-TW" sz="4400" smtClean="0">
              <a:solidFill>
                <a:schemeClr val="accent1"/>
              </a:solidFill>
              <a:ea typeface="SimSun" pitchFamily="2" charset="-122"/>
            </a:endParaRPr>
          </a:p>
          <a:p>
            <a:pPr eaLnBrk="1" hangingPunct="1">
              <a:lnSpc>
                <a:spcPct val="90000"/>
              </a:lnSpc>
            </a:pPr>
            <a:r>
              <a:rPr lang="zh-TW" altLang="en-US" sz="4400" smtClean="0">
                <a:solidFill>
                  <a:schemeClr val="accent1"/>
                </a:solidFill>
                <a:ea typeface="SimSun" pitchFamily="2" charset="-122"/>
              </a:rPr>
              <a:t>经验教训</a:t>
            </a:r>
            <a:endParaRPr lang="en-US" altLang="zh-CN" sz="4400" smtClean="0">
              <a:ea typeface="SimSun" pitchFamily="2" charset="-122"/>
            </a:endParaRPr>
          </a:p>
        </p:txBody>
      </p:sp>
      <p:sp>
        <p:nvSpPr>
          <p:cNvPr id="140293" name="Rectangle 5"/>
          <p:cNvSpPr>
            <a:spLocks noChangeArrowheads="1"/>
          </p:cNvSpPr>
          <p:nvPr/>
        </p:nvSpPr>
        <p:spPr bwMode="auto">
          <a:xfrm>
            <a:off x="0" y="0"/>
            <a:ext cx="9144000" cy="1219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TW" altLang="en-US" sz="6000">
                <a:solidFill>
                  <a:srgbClr val="FFFFFF"/>
                </a:solidFill>
              </a:rPr>
              <a:t>目录</a:t>
            </a:r>
            <a:endParaRPr lang="en-US" altLang="en-US" sz="10000">
              <a:solidFill>
                <a:srgbClr val="FFFFFF"/>
              </a:solidFill>
              <a:latin typeface="Baskerville Old Face" pitchFamily="18" charset="0"/>
              <a:ea typeface="SimSun" pitchFamily="2" charset="-122"/>
            </a:endParaRPr>
          </a:p>
        </p:txBody>
      </p:sp>
      <p:pic>
        <p:nvPicPr>
          <p:cNvPr id="860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636838"/>
            <a:ext cx="50800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40293"/>
                                        </p:tgtEl>
                                      </p:cBhvr>
                                    </p:animEffect>
                                    <p:animScale>
                                      <p:cBhvr>
                                        <p:cTn id="7" dur="250" autoRev="1" fill="hold"/>
                                        <p:tgtEl>
                                          <p:spTgt spid="1402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p>
        </p:txBody>
      </p:sp>
      <p:sp>
        <p:nvSpPr>
          <p:cNvPr id="77827" name="Text Box 3"/>
          <p:cNvSpPr txBox="1">
            <a:spLocks noChangeArrowheads="1"/>
          </p:cNvSpPr>
          <p:nvPr/>
        </p:nvSpPr>
        <p:spPr bwMode="auto">
          <a:xfrm>
            <a:off x="5148263" y="1484313"/>
            <a:ext cx="39624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zh-CN" sz="3600" b="1">
                <a:solidFill>
                  <a:schemeClr val="bg1"/>
                </a:solidFill>
                <a:ea typeface="SimSun" pitchFamily="2" charset="-122"/>
              </a:rPr>
              <a:t>1. </a:t>
            </a:r>
            <a:r>
              <a:rPr lang="zh-TW" altLang="en-US" sz="3600" b="1">
                <a:solidFill>
                  <a:schemeClr val="bg1"/>
                </a:solidFill>
                <a:ea typeface="SimSun" pitchFamily="2" charset="-122"/>
              </a:rPr>
              <a:t>阿拉伯佩特拉</a:t>
            </a:r>
            <a:r>
              <a:rPr lang="en-US" altLang="zh-TW" sz="3600" b="1">
                <a:solidFill>
                  <a:schemeClr val="bg1"/>
                </a:solidFill>
                <a:ea typeface="SimSun" pitchFamily="2" charset="-122"/>
              </a:rPr>
              <a:t>-</a:t>
            </a:r>
            <a:endParaRPr lang="en-US" altLang="zh-CN" sz="3600" b="1">
              <a:solidFill>
                <a:schemeClr val="accent1"/>
              </a:solidFill>
              <a:ea typeface="SimSun" pitchFamily="2" charset="-122"/>
            </a:endParaRPr>
          </a:p>
          <a:p>
            <a:pPr eaLnBrk="1" hangingPunct="1"/>
            <a:r>
              <a:rPr lang="en-US" altLang="zh-CN" sz="2800" b="1">
                <a:solidFill>
                  <a:schemeClr val="accent1"/>
                </a:solidFill>
                <a:ea typeface="SimSun" pitchFamily="2" charset="-122"/>
              </a:rPr>
              <a:t>      </a:t>
            </a:r>
            <a:r>
              <a:rPr lang="en-US" altLang="en-US" sz="2800" b="1">
                <a:solidFill>
                  <a:schemeClr val="accent1"/>
                </a:solidFill>
                <a:ea typeface="SimSun" pitchFamily="2" charset="-122"/>
              </a:rPr>
              <a:t>(</a:t>
            </a:r>
            <a:r>
              <a:rPr lang="zh-TW" altLang="en-US" sz="2800" b="1">
                <a:solidFill>
                  <a:schemeClr val="accent1"/>
                </a:solidFill>
                <a:ea typeface="SimSun" pitchFamily="2" charset="-122"/>
              </a:rPr>
              <a:t>阿拉伯佩特拉统治</a:t>
            </a:r>
            <a:r>
              <a:rPr lang="en-US" altLang="ja-JP" sz="2800" b="1">
                <a:solidFill>
                  <a:schemeClr val="accent1"/>
                </a:solidFill>
                <a:ea typeface="SimSun" pitchFamily="2" charset="-122"/>
              </a:rPr>
              <a:t>)</a:t>
            </a:r>
          </a:p>
          <a:p>
            <a:pPr eaLnBrk="1" hangingPunct="1"/>
            <a:r>
              <a:rPr lang="en-US" altLang="zh-TW" sz="2800" b="1">
                <a:solidFill>
                  <a:schemeClr val="accent1"/>
                </a:solidFill>
                <a:ea typeface="SimSun" pitchFamily="2" charset="-122"/>
              </a:rPr>
              <a:t>	</a:t>
            </a:r>
            <a:r>
              <a:rPr lang="zh-CN" altLang="en-US" sz="2800" b="1">
                <a:solidFill>
                  <a:schemeClr val="accent1"/>
                </a:solidFill>
                <a:ea typeface="SimSun" pitchFamily="2" charset="-122"/>
              </a:rPr>
              <a:t>属于</a:t>
            </a:r>
            <a:r>
              <a:rPr lang="zh-TW" altLang="en-US" sz="2800" b="1">
                <a:solidFill>
                  <a:schemeClr val="accent1"/>
                </a:solidFill>
                <a:ea typeface="SimSun" pitchFamily="2" charset="-122"/>
              </a:rPr>
              <a:t>叙利亚和约旦</a:t>
            </a:r>
            <a:endParaRPr lang="en-US" altLang="zh-TW" sz="2800" b="1">
              <a:solidFill>
                <a:schemeClr val="accent1"/>
              </a:solidFill>
              <a:ea typeface="SimSun" pitchFamily="2" charset="-122"/>
            </a:endParaRPr>
          </a:p>
          <a:p>
            <a:pPr eaLnBrk="1" hangingPunct="1"/>
            <a:endParaRPr lang="en-US" altLang="zh-CN" sz="2800" b="1">
              <a:solidFill>
                <a:srgbClr val="CCCC00"/>
              </a:solidFill>
              <a:ea typeface="SimSun" pitchFamily="2" charset="-122"/>
            </a:endParaRPr>
          </a:p>
          <a:p>
            <a:pPr eaLnBrk="1" hangingPunct="1"/>
            <a:r>
              <a:rPr lang="en-US" altLang="zh-CN" sz="3600" b="1">
                <a:solidFill>
                  <a:schemeClr val="bg1"/>
                </a:solidFill>
                <a:ea typeface="SimSun" pitchFamily="2" charset="-122"/>
              </a:rPr>
              <a:t>2. </a:t>
            </a:r>
            <a:r>
              <a:rPr lang="zh-TW" altLang="en-US" sz="3600" b="1">
                <a:solidFill>
                  <a:schemeClr val="bg1"/>
                </a:solidFill>
                <a:ea typeface="SimSun" pitchFamily="2" charset="-122"/>
              </a:rPr>
              <a:t>阿拉伯沙漠</a:t>
            </a:r>
            <a:endParaRPr lang="en-US" altLang="ja-JP" sz="3600" b="1">
              <a:solidFill>
                <a:schemeClr val="accent1"/>
              </a:solidFill>
              <a:ea typeface="SimSun" pitchFamily="2" charset="-122"/>
            </a:endParaRPr>
          </a:p>
          <a:p>
            <a:pPr eaLnBrk="1" hangingPunct="1"/>
            <a:r>
              <a:rPr lang="en-US" altLang="en-US" sz="3600" b="1">
                <a:solidFill>
                  <a:schemeClr val="accent1"/>
                </a:solidFill>
                <a:ea typeface="SimSun" pitchFamily="2" charset="-122"/>
              </a:rPr>
              <a:t>	</a:t>
            </a:r>
            <a:r>
              <a:rPr lang="en-US" altLang="en-US" sz="2800" b="1">
                <a:solidFill>
                  <a:schemeClr val="accent1"/>
                </a:solidFill>
                <a:ea typeface="SimSun" pitchFamily="2" charset="-122"/>
              </a:rPr>
              <a:t>(</a:t>
            </a:r>
            <a:r>
              <a:rPr lang="zh-TW" altLang="en-US" sz="2800" b="1">
                <a:solidFill>
                  <a:schemeClr val="accent1"/>
                </a:solidFill>
                <a:ea typeface="SimSun" pitchFamily="2" charset="-122"/>
              </a:rPr>
              <a:t>阿拉伯的沙漠</a:t>
            </a:r>
            <a:r>
              <a:rPr lang="en-US" altLang="ja-JP" sz="2800" b="1">
                <a:solidFill>
                  <a:schemeClr val="accent1"/>
                </a:solidFill>
                <a:ea typeface="SimSun" pitchFamily="2" charset="-122"/>
              </a:rPr>
              <a:t>)</a:t>
            </a:r>
            <a:endParaRPr lang="en-US" altLang="zh-CN" sz="2800" b="1">
              <a:solidFill>
                <a:schemeClr val="accent1"/>
              </a:solidFill>
              <a:ea typeface="SimSun" pitchFamily="2" charset="-122"/>
            </a:endParaRPr>
          </a:p>
          <a:p>
            <a:pPr eaLnBrk="1" hangingPunct="1"/>
            <a:r>
              <a:rPr lang="en-US" altLang="zh-CN" sz="2800" b="1">
                <a:solidFill>
                  <a:schemeClr val="accent1"/>
                </a:solidFill>
                <a:ea typeface="SimSun" pitchFamily="2" charset="-122"/>
              </a:rPr>
              <a:t>	</a:t>
            </a:r>
            <a:endParaRPr lang="en-US" altLang="zh-TW" sz="2800" b="1">
              <a:solidFill>
                <a:schemeClr val="accent1"/>
              </a:solidFill>
              <a:ea typeface="SimSun" pitchFamily="2" charset="-122"/>
            </a:endParaRPr>
          </a:p>
          <a:p>
            <a:pPr eaLnBrk="1" hangingPunct="1"/>
            <a:endParaRPr lang="en-US" altLang="zh-CN" sz="2800" b="1">
              <a:solidFill>
                <a:schemeClr val="accent1"/>
              </a:solidFill>
              <a:ea typeface="SimSun" pitchFamily="2" charset="-122"/>
            </a:endParaRPr>
          </a:p>
          <a:p>
            <a:pPr eaLnBrk="1" hangingPunct="1"/>
            <a:r>
              <a:rPr lang="en-US" altLang="zh-CN" sz="3600" b="1">
                <a:solidFill>
                  <a:schemeClr val="bg1"/>
                </a:solidFill>
                <a:ea typeface="SimSun" pitchFamily="2" charset="-122"/>
              </a:rPr>
              <a:t>3.</a:t>
            </a:r>
            <a:r>
              <a:rPr lang="zh-TW" altLang="en-US" sz="3600" b="1">
                <a:solidFill>
                  <a:schemeClr val="bg1"/>
                </a:solidFill>
                <a:ea typeface="SimSun" pitchFamily="2" charset="-122"/>
              </a:rPr>
              <a:t>阿拉伯菲利克斯</a:t>
            </a:r>
            <a:endParaRPr lang="en-US" altLang="zh-CN" sz="3600" b="1">
              <a:solidFill>
                <a:schemeClr val="accent1"/>
              </a:solidFill>
              <a:ea typeface="SimSun" pitchFamily="2" charset="-122"/>
            </a:endParaRPr>
          </a:p>
          <a:p>
            <a:pPr eaLnBrk="1" hangingPunct="1"/>
            <a:r>
              <a:rPr lang="en-US" altLang="zh-CN" sz="2800" b="1">
                <a:solidFill>
                  <a:schemeClr val="accent1"/>
                </a:solidFill>
                <a:ea typeface="SimSun" pitchFamily="2" charset="-122"/>
              </a:rPr>
              <a:t>     </a:t>
            </a:r>
            <a:r>
              <a:rPr lang="en-US" altLang="en-US" sz="2800" b="1">
                <a:solidFill>
                  <a:schemeClr val="accent1"/>
                </a:solidFill>
                <a:ea typeface="SimSun" pitchFamily="2" charset="-122"/>
              </a:rPr>
              <a:t>(</a:t>
            </a:r>
            <a:r>
              <a:rPr lang="zh-TW" altLang="en-US" sz="2800" b="1">
                <a:solidFill>
                  <a:schemeClr val="accent1"/>
                </a:solidFill>
                <a:ea typeface="SimSun" pitchFamily="2" charset="-122"/>
              </a:rPr>
              <a:t>快乐阿拉伯</a:t>
            </a:r>
            <a:r>
              <a:rPr lang="en-US" altLang="ja-JP" sz="2800" b="1">
                <a:solidFill>
                  <a:schemeClr val="accent1"/>
                </a:solidFill>
                <a:ea typeface="SimSun" pitchFamily="2" charset="-122"/>
              </a:rPr>
              <a:t>)</a:t>
            </a:r>
            <a:endParaRPr lang="en-US" altLang="zh-CN" sz="2800" b="1">
              <a:solidFill>
                <a:schemeClr val="accent1"/>
              </a:solidFill>
              <a:ea typeface="SimSun" pitchFamily="2" charset="-122"/>
            </a:endParaRPr>
          </a:p>
          <a:p>
            <a:pPr eaLnBrk="1" hangingPunct="1"/>
            <a:r>
              <a:rPr lang="en-US" altLang="zh-TW" sz="2800" b="1">
                <a:solidFill>
                  <a:schemeClr val="accent1"/>
                </a:solidFill>
                <a:ea typeface="SimSun" pitchFamily="2" charset="-122"/>
              </a:rPr>
              <a:t>	</a:t>
            </a:r>
            <a:r>
              <a:rPr lang="zh-TW" altLang="en-US" sz="2800" b="1">
                <a:solidFill>
                  <a:schemeClr val="accent1"/>
                </a:solidFill>
                <a:ea typeface="SimSun" pitchFamily="2" charset="-122"/>
              </a:rPr>
              <a:t>也门和阿曼</a:t>
            </a:r>
            <a:endParaRPr lang="en-US" altLang="en-US" sz="3600" b="1">
              <a:solidFill>
                <a:schemeClr val="accent1"/>
              </a:solidFill>
              <a:ea typeface="SimSun" pitchFamily="2" charset="-122"/>
            </a:endParaRPr>
          </a:p>
        </p:txBody>
      </p:sp>
      <p:pic>
        <p:nvPicPr>
          <p:cNvPr id="122883" name="Picture 4"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p:cNvSpPr txBox="1">
            <a:spLocks noChangeArrowheads="1"/>
          </p:cNvSpPr>
          <p:nvPr/>
        </p:nvSpPr>
        <p:spPr bwMode="auto">
          <a:xfrm>
            <a:off x="3352800" y="5486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t>阿拉伯菲利克斯</a:t>
            </a:r>
            <a:endParaRPr lang="en-US" altLang="en-US" sz="1800" b="1"/>
          </a:p>
        </p:txBody>
      </p:sp>
      <p:sp>
        <p:nvSpPr>
          <p:cNvPr id="77830" name="AutoShape 6"/>
          <p:cNvSpPr>
            <a:spLocks noChangeArrowheads="1"/>
          </p:cNvSpPr>
          <p:nvPr/>
        </p:nvSpPr>
        <p:spPr bwMode="auto">
          <a:xfrm rot="2956074">
            <a:off x="3505200" y="5257800"/>
            <a:ext cx="381000" cy="152400"/>
          </a:xfrm>
          <a:prstGeom prst="leftArrow">
            <a:avLst>
              <a:gd name="adj1" fmla="val 50000"/>
              <a:gd name="adj2" fmla="val 62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7831" name="Text Box 7"/>
          <p:cNvSpPr txBox="1">
            <a:spLocks noChangeArrowheads="1"/>
          </p:cNvSpPr>
          <p:nvPr/>
        </p:nvSpPr>
        <p:spPr bwMode="auto">
          <a:xfrm>
            <a:off x="304800" y="4572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t>阿拉伯沙漠</a:t>
            </a:r>
          </a:p>
        </p:txBody>
      </p:sp>
      <p:sp>
        <p:nvSpPr>
          <p:cNvPr id="77832" name="AutoShape 8"/>
          <p:cNvSpPr>
            <a:spLocks noChangeArrowheads="1"/>
          </p:cNvSpPr>
          <p:nvPr/>
        </p:nvSpPr>
        <p:spPr bwMode="auto">
          <a:xfrm rot="-2451323">
            <a:off x="1447800" y="4343400"/>
            <a:ext cx="609600" cy="152400"/>
          </a:xfrm>
          <a:prstGeom prst="rightArrow">
            <a:avLst>
              <a:gd name="adj1" fmla="val 50000"/>
              <a:gd name="adj2" fmla="val 10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7833" name="Text Box 9"/>
          <p:cNvSpPr txBox="1">
            <a:spLocks noChangeArrowheads="1"/>
          </p:cNvSpPr>
          <p:nvPr/>
        </p:nvSpPr>
        <p:spPr bwMode="auto">
          <a:xfrm>
            <a:off x="2438400" y="2438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t>阿拉伯佩特拉</a:t>
            </a:r>
            <a:endParaRPr lang="en-US" altLang="en-US" sz="1800" b="1"/>
          </a:p>
        </p:txBody>
      </p:sp>
      <p:sp>
        <p:nvSpPr>
          <p:cNvPr id="77834" name="AutoShape 10"/>
          <p:cNvSpPr>
            <a:spLocks noChangeArrowheads="1"/>
          </p:cNvSpPr>
          <p:nvPr/>
        </p:nvSpPr>
        <p:spPr bwMode="auto">
          <a:xfrm rot="-927673">
            <a:off x="1905000" y="2667000"/>
            <a:ext cx="533400" cy="152400"/>
          </a:xfrm>
          <a:prstGeom prst="leftArrow">
            <a:avLst>
              <a:gd name="adj1" fmla="val 50000"/>
              <a:gd name="adj2" fmla="val 87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2890" name="Rectangle 11"/>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600" b="1">
                <a:solidFill>
                  <a:schemeClr val="bg1"/>
                </a:solidFill>
                <a:ea typeface="SimSun" pitchFamily="2" charset="-122"/>
              </a:rPr>
              <a:t>古代阿拉伯</a:t>
            </a:r>
            <a:r>
              <a:rPr lang="zh-CN" altLang="en-US" sz="3600" b="1">
                <a:solidFill>
                  <a:schemeClr val="bg1"/>
                </a:solidFill>
                <a:ea typeface="SimSun" pitchFamily="2" charset="-122"/>
              </a:rPr>
              <a:t>的三</a:t>
            </a:r>
            <a:r>
              <a:rPr lang="zh-TW" altLang="en-US" sz="3600" b="1">
                <a:solidFill>
                  <a:schemeClr val="bg1"/>
                </a:solidFill>
                <a:ea typeface="SimSun" pitchFamily="2" charset="-122"/>
              </a:rPr>
              <a:t>个主要区域</a:t>
            </a:r>
          </a:p>
        </p:txBody>
      </p:sp>
      <p:sp>
        <p:nvSpPr>
          <p:cNvPr id="122891" name="TextBox 13"/>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blinds(horizontal)">
                                      <p:cBhvr>
                                        <p:cTn id="7" dur="500"/>
                                        <p:tgtEl>
                                          <p:spTgt spid="778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834"/>
                                        </p:tgtEl>
                                        <p:attrNameLst>
                                          <p:attrName>style.visibility</p:attrName>
                                        </p:attrNameLst>
                                      </p:cBhvr>
                                      <p:to>
                                        <p:strVal val="visible"/>
                                      </p:to>
                                    </p:set>
                                    <p:animEffect transition="in" filter="blinds(horizontal)">
                                      <p:cBhvr>
                                        <p:cTn id="10" dur="500"/>
                                        <p:tgtEl>
                                          <p:spTgt spid="77834"/>
                                        </p:tgtEl>
                                      </p:cBhvr>
                                    </p:animEffect>
                                  </p:childTnLst>
                                </p:cTn>
                              </p:par>
                              <p:par>
                                <p:cTn id="11" presetID="3" presetClass="entr" presetSubtype="10" fill="hold" nodeType="withEffect">
                                  <p:stCondLst>
                                    <p:cond delay="0"/>
                                  </p:stCondLst>
                                  <p:childTnLst>
                                    <p:set>
                                      <p:cBhvr>
                                        <p:cTn id="12"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13" dur="500"/>
                                        <p:tgtEl>
                                          <p:spTgt spid="77827">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827">
                                            <p:txEl>
                                              <p:pRg st="1" end="1"/>
                                            </p:txEl>
                                          </p:spTgt>
                                        </p:tgtEl>
                                        <p:attrNameLst>
                                          <p:attrName>style.visibility</p:attrName>
                                        </p:attrNameLst>
                                      </p:cBhvr>
                                      <p:to>
                                        <p:strVal val="visible"/>
                                      </p:to>
                                    </p:set>
                                    <p:animEffect transition="in" filter="blinds(horizontal)">
                                      <p:cBhvr>
                                        <p:cTn id="16" dur="500"/>
                                        <p:tgtEl>
                                          <p:spTgt spid="77827">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Effect transition="in" filter="blinds(horizontal)">
                                      <p:cBhvr>
                                        <p:cTn id="19" dur="500"/>
                                        <p:tgtEl>
                                          <p:spTgt spid="7782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7831"/>
                                        </p:tgtEl>
                                        <p:attrNameLst>
                                          <p:attrName>style.visibility</p:attrName>
                                        </p:attrNameLst>
                                      </p:cBhvr>
                                      <p:to>
                                        <p:strVal val="visible"/>
                                      </p:to>
                                    </p:set>
                                    <p:animEffect transition="in" filter="blinds(horizontal)">
                                      <p:cBhvr>
                                        <p:cTn id="24" dur="500"/>
                                        <p:tgtEl>
                                          <p:spTgt spid="7783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7832"/>
                                        </p:tgtEl>
                                        <p:attrNameLst>
                                          <p:attrName>style.visibility</p:attrName>
                                        </p:attrNameLst>
                                      </p:cBhvr>
                                      <p:to>
                                        <p:strVal val="visible"/>
                                      </p:to>
                                    </p:set>
                                    <p:animEffect transition="in" filter="blinds(horizontal)">
                                      <p:cBhvr>
                                        <p:cTn id="27" dur="500"/>
                                        <p:tgtEl>
                                          <p:spTgt spid="77832"/>
                                        </p:tgtEl>
                                      </p:cBhvr>
                                    </p:animEffect>
                                  </p:childTnLst>
                                </p:cTn>
                              </p:par>
                              <p:par>
                                <p:cTn id="28" presetID="3" presetClass="entr" presetSubtype="10" fill="hold" nodeType="withEffect">
                                  <p:stCondLst>
                                    <p:cond delay="0"/>
                                  </p:stCondLst>
                                  <p:childTnLst>
                                    <p:set>
                                      <p:cBhvr>
                                        <p:cTn id="29" dur="1" fill="hold">
                                          <p:stCondLst>
                                            <p:cond delay="0"/>
                                          </p:stCondLst>
                                        </p:cTn>
                                        <p:tgtEl>
                                          <p:spTgt spid="77827">
                                            <p:txEl>
                                              <p:pRg st="4" end="4"/>
                                            </p:txEl>
                                          </p:spTgt>
                                        </p:tgtEl>
                                        <p:attrNameLst>
                                          <p:attrName>style.visibility</p:attrName>
                                        </p:attrNameLst>
                                      </p:cBhvr>
                                      <p:to>
                                        <p:strVal val="visible"/>
                                      </p:to>
                                    </p:set>
                                    <p:animEffect transition="in" filter="blinds(horizontal)">
                                      <p:cBhvr>
                                        <p:cTn id="30" dur="500"/>
                                        <p:tgtEl>
                                          <p:spTgt spid="77827">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77827">
                                            <p:txEl>
                                              <p:pRg st="5" end="5"/>
                                            </p:txEl>
                                          </p:spTgt>
                                        </p:tgtEl>
                                        <p:attrNameLst>
                                          <p:attrName>style.visibility</p:attrName>
                                        </p:attrNameLst>
                                      </p:cBhvr>
                                      <p:to>
                                        <p:strVal val="visible"/>
                                      </p:to>
                                    </p:set>
                                    <p:animEffect transition="in" filter="blinds(horizontal)">
                                      <p:cBhvr>
                                        <p:cTn id="33" dur="500"/>
                                        <p:tgtEl>
                                          <p:spTgt spid="77827">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7827">
                                            <p:txEl>
                                              <p:pRg st="6" end="6"/>
                                            </p:txEl>
                                          </p:spTgt>
                                        </p:tgtEl>
                                        <p:attrNameLst>
                                          <p:attrName>style.visibility</p:attrName>
                                        </p:attrNameLst>
                                      </p:cBhvr>
                                      <p:to>
                                        <p:strVal val="visible"/>
                                      </p:to>
                                    </p:set>
                                    <p:animEffect transition="in" filter="blinds(horizontal)">
                                      <p:cBhvr>
                                        <p:cTn id="36" dur="500"/>
                                        <p:tgtEl>
                                          <p:spTgt spid="77827">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7829"/>
                                        </p:tgtEl>
                                        <p:attrNameLst>
                                          <p:attrName>style.visibility</p:attrName>
                                        </p:attrNameLst>
                                      </p:cBhvr>
                                      <p:to>
                                        <p:strVal val="visible"/>
                                      </p:to>
                                    </p:set>
                                    <p:animEffect transition="in" filter="blinds(horizontal)">
                                      <p:cBhvr>
                                        <p:cTn id="41" dur="500"/>
                                        <p:tgtEl>
                                          <p:spTgt spid="7782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7830"/>
                                        </p:tgtEl>
                                        <p:attrNameLst>
                                          <p:attrName>style.visibility</p:attrName>
                                        </p:attrNameLst>
                                      </p:cBhvr>
                                      <p:to>
                                        <p:strVal val="visible"/>
                                      </p:to>
                                    </p:set>
                                    <p:animEffect transition="in" filter="blinds(horizontal)">
                                      <p:cBhvr>
                                        <p:cTn id="44" dur="500"/>
                                        <p:tgtEl>
                                          <p:spTgt spid="77830"/>
                                        </p:tgtEl>
                                      </p:cBhvr>
                                    </p:animEffect>
                                  </p:childTnLst>
                                </p:cTn>
                              </p:par>
                              <p:par>
                                <p:cTn id="45" presetID="3" presetClass="entr" presetSubtype="10" fill="hold" nodeType="withEffect">
                                  <p:stCondLst>
                                    <p:cond delay="0"/>
                                  </p:stCondLst>
                                  <p:childTnLst>
                                    <p:set>
                                      <p:cBhvr>
                                        <p:cTn id="46" dur="1" fill="hold">
                                          <p:stCondLst>
                                            <p:cond delay="0"/>
                                          </p:stCondLst>
                                        </p:cTn>
                                        <p:tgtEl>
                                          <p:spTgt spid="77827">
                                            <p:txEl>
                                              <p:pRg st="8" end="8"/>
                                            </p:txEl>
                                          </p:spTgt>
                                        </p:tgtEl>
                                        <p:attrNameLst>
                                          <p:attrName>style.visibility</p:attrName>
                                        </p:attrNameLst>
                                      </p:cBhvr>
                                      <p:to>
                                        <p:strVal val="visible"/>
                                      </p:to>
                                    </p:set>
                                    <p:animEffect transition="in" filter="blinds(horizontal)">
                                      <p:cBhvr>
                                        <p:cTn id="47" dur="500"/>
                                        <p:tgtEl>
                                          <p:spTgt spid="77827">
                                            <p:txEl>
                                              <p:pRg st="8" end="8"/>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77827">
                                            <p:txEl>
                                              <p:pRg st="9" end="9"/>
                                            </p:txEl>
                                          </p:spTgt>
                                        </p:tgtEl>
                                        <p:attrNameLst>
                                          <p:attrName>style.visibility</p:attrName>
                                        </p:attrNameLst>
                                      </p:cBhvr>
                                      <p:to>
                                        <p:strVal val="visible"/>
                                      </p:to>
                                    </p:set>
                                    <p:animEffect transition="in" filter="blinds(horizontal)">
                                      <p:cBhvr>
                                        <p:cTn id="50" dur="500"/>
                                        <p:tgtEl>
                                          <p:spTgt spid="778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animBg="1"/>
      <p:bldP spid="77831" grpId="0"/>
      <p:bldP spid="77832" grpId="0" animBg="1"/>
      <p:bldP spid="77833" grpId="0"/>
      <p:bldP spid="778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sp>
        <p:nvSpPr>
          <p:cNvPr id="88067" name="Text Box 3"/>
          <p:cNvSpPr txBox="1">
            <a:spLocks noChangeArrowheads="1"/>
          </p:cNvSpPr>
          <p:nvPr/>
        </p:nvSpPr>
        <p:spPr bwMode="auto">
          <a:xfrm>
            <a:off x="5181600" y="1981200"/>
            <a:ext cx="396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zh-CN" sz="1800">
              <a:solidFill>
                <a:srgbClr val="CCCC00"/>
              </a:solidFill>
              <a:ea typeface="SimSun" pitchFamily="2" charset="-122"/>
            </a:endParaRPr>
          </a:p>
          <a:p>
            <a:pPr eaLnBrk="1" hangingPunct="1">
              <a:lnSpc>
                <a:spcPct val="50000"/>
              </a:lnSpc>
              <a:spcBef>
                <a:spcPct val="50000"/>
              </a:spcBef>
            </a:pPr>
            <a:endParaRPr lang="en-US" altLang="en-US" b="1">
              <a:solidFill>
                <a:srgbClr val="BBE0E3"/>
              </a:solidFill>
              <a:ea typeface="SimSun" pitchFamily="2" charset="-122"/>
            </a:endParaRPr>
          </a:p>
        </p:txBody>
      </p:sp>
      <p:pic>
        <p:nvPicPr>
          <p:cNvPr id="124931" name="Picture 4"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nvSpPr>
        <p:spPr bwMode="auto">
          <a:xfrm>
            <a:off x="2438400" y="2438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阿拉伯佩特拉 </a:t>
            </a:r>
            <a:endParaRPr lang="en-US" altLang="en-US" sz="1800" b="1">
              <a:solidFill>
                <a:srgbClr val="000000"/>
              </a:solidFill>
            </a:endParaRPr>
          </a:p>
        </p:txBody>
      </p:sp>
      <p:sp>
        <p:nvSpPr>
          <p:cNvPr id="88070" name="AutoShape 6"/>
          <p:cNvSpPr>
            <a:spLocks noChangeArrowheads="1"/>
          </p:cNvSpPr>
          <p:nvPr/>
        </p:nvSpPr>
        <p:spPr bwMode="auto">
          <a:xfrm rot="-927673">
            <a:off x="1905000" y="2667000"/>
            <a:ext cx="533400" cy="152400"/>
          </a:xfrm>
          <a:prstGeom prst="leftArrow">
            <a:avLst>
              <a:gd name="adj1" fmla="val 50000"/>
              <a:gd name="adj2" fmla="val 87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24934" name="Rectangle 7"/>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600" b="1">
                <a:solidFill>
                  <a:srgbClr val="FFFFFF"/>
                </a:solidFill>
                <a:ea typeface="SimSun" pitchFamily="2" charset="-122"/>
              </a:rPr>
              <a:t>阿拉伯佩特拉</a:t>
            </a:r>
            <a:r>
              <a:rPr lang="en-US" altLang="zh-TW" sz="3600" b="1">
                <a:solidFill>
                  <a:srgbClr val="FFFFFF"/>
                </a:solidFill>
                <a:ea typeface="SimSun" pitchFamily="2" charset="-122"/>
              </a:rPr>
              <a:t> </a:t>
            </a:r>
            <a:r>
              <a:rPr lang="en-US" altLang="ja-JP" sz="2800" b="1">
                <a:solidFill>
                  <a:srgbClr val="FFFFFF"/>
                </a:solidFill>
                <a:ea typeface="SimSun" pitchFamily="2" charset="-122"/>
              </a:rPr>
              <a:t>(</a:t>
            </a:r>
            <a:r>
              <a:rPr lang="zh-TW" altLang="en-US" sz="2800" b="1">
                <a:solidFill>
                  <a:srgbClr val="FFFFFF"/>
                </a:solidFill>
                <a:ea typeface="SimSun" pitchFamily="2" charset="-122"/>
              </a:rPr>
              <a:t>阿拉伯佩特拉统治</a:t>
            </a:r>
            <a:r>
              <a:rPr lang="en-US" altLang="ja-JP" sz="2800" b="1">
                <a:solidFill>
                  <a:srgbClr val="FFFFFF"/>
                </a:solidFill>
                <a:ea typeface="SimSun" pitchFamily="2" charset="-122"/>
              </a:rPr>
              <a:t>)</a:t>
            </a:r>
            <a:endParaRPr lang="en-US" altLang="en-US" sz="2800" b="1">
              <a:solidFill>
                <a:srgbClr val="FFFFFF"/>
              </a:solidFill>
              <a:ea typeface="SimSun" pitchFamily="2" charset="-122"/>
            </a:endParaRPr>
          </a:p>
        </p:txBody>
      </p:sp>
      <p:sp>
        <p:nvSpPr>
          <p:cNvPr id="88072" name="Text Box 8"/>
          <p:cNvSpPr txBox="1">
            <a:spLocks noChangeArrowheads="1"/>
          </p:cNvSpPr>
          <p:nvPr/>
        </p:nvSpPr>
        <p:spPr bwMode="auto">
          <a:xfrm>
            <a:off x="4953000" y="1511300"/>
            <a:ext cx="426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FontTx/>
              <a:buChar char="•"/>
            </a:pPr>
            <a:r>
              <a:rPr lang="zh-TW" altLang="en-US" b="1">
                <a:solidFill>
                  <a:srgbClr val="BBE0E3"/>
                </a:solidFill>
                <a:ea typeface="SimSun" pitchFamily="2" charset="-122"/>
              </a:rPr>
              <a:t>由于其</a:t>
            </a:r>
            <a:r>
              <a:rPr lang="zh-CN" altLang="en-US" b="1">
                <a:solidFill>
                  <a:srgbClr val="BBE0E3"/>
                </a:solidFill>
                <a:ea typeface="SimSun" pitchFamily="2" charset="-122"/>
              </a:rPr>
              <a:t>多岩石的</a:t>
            </a:r>
            <a:r>
              <a:rPr lang="zh-TW" altLang="en-US" b="1">
                <a:solidFill>
                  <a:srgbClr val="BBE0E3"/>
                </a:solidFill>
                <a:ea typeface="SimSun" pitchFamily="2" charset="-122"/>
              </a:rPr>
              <a:t>山脉和多石</a:t>
            </a:r>
            <a:r>
              <a:rPr lang="zh-CN" altLang="en-US" b="1">
                <a:solidFill>
                  <a:srgbClr val="BBE0E3"/>
                </a:solidFill>
                <a:ea typeface="SimSun" pitchFamily="2" charset="-122"/>
              </a:rPr>
              <a:t>的</a:t>
            </a:r>
            <a:r>
              <a:rPr lang="zh-TW" altLang="en-US" b="1">
                <a:solidFill>
                  <a:srgbClr val="BBE0E3"/>
                </a:solidFill>
                <a:ea typeface="SimSun" pitchFamily="2" charset="-122"/>
              </a:rPr>
              <a:t>平原</a:t>
            </a:r>
            <a:r>
              <a:rPr lang="zh-CN" altLang="en-US" b="1">
                <a:solidFill>
                  <a:srgbClr val="BBE0E3"/>
                </a:solidFill>
                <a:ea typeface="SimSun" pitchFamily="2" charset="-122"/>
              </a:rPr>
              <a:t>他</a:t>
            </a:r>
            <a:r>
              <a:rPr lang="zh-TW" altLang="en-US" b="1">
                <a:solidFill>
                  <a:srgbClr val="BBE0E3"/>
                </a:solidFill>
                <a:ea typeface="SimSun" pitchFamily="2" charset="-122"/>
              </a:rPr>
              <a:t>也被称为岩石阿拉伯</a:t>
            </a:r>
            <a:endParaRPr lang="en-US" altLang="zh-CN" b="1">
              <a:solidFill>
                <a:srgbClr val="BBE0E3"/>
              </a:solidFill>
              <a:ea typeface="SimSun" pitchFamily="2" charset="-122"/>
            </a:endParaRPr>
          </a:p>
          <a:p>
            <a:pPr eaLnBrk="1" hangingPunct="1">
              <a:spcBef>
                <a:spcPct val="50000"/>
              </a:spcBef>
              <a:buFontTx/>
              <a:buChar char="•"/>
            </a:pPr>
            <a:r>
              <a:rPr lang="zh-TW" altLang="en-US" b="1">
                <a:solidFill>
                  <a:srgbClr val="BBE0E3"/>
                </a:solidFill>
                <a:ea typeface="SimSun" pitchFamily="2" charset="-122"/>
              </a:rPr>
              <a:t>在公元前</a:t>
            </a:r>
            <a:r>
              <a:rPr lang="en-US" altLang="zh-TW" b="1">
                <a:solidFill>
                  <a:srgbClr val="BBE0E3"/>
                </a:solidFill>
                <a:ea typeface="SimSun" pitchFamily="2" charset="-122"/>
              </a:rPr>
              <a:t>9</a:t>
            </a:r>
            <a:r>
              <a:rPr lang="zh-TW" altLang="en-US" b="1">
                <a:solidFill>
                  <a:srgbClr val="BBE0E3"/>
                </a:solidFill>
                <a:ea typeface="SimSun" pitchFamily="2" charset="-122"/>
              </a:rPr>
              <a:t>世纪的亚述铭文</a:t>
            </a:r>
            <a:r>
              <a:rPr lang="zh-CN" altLang="en-US" b="1">
                <a:solidFill>
                  <a:srgbClr val="BBE0E3"/>
                </a:solidFill>
                <a:ea typeface="SimSun" pitchFamily="2" charset="-122"/>
              </a:rPr>
              <a:t>里，阿拉伯人以游牧民族和北部的阿拉伯骆驼的牧民出现</a:t>
            </a:r>
            <a:endParaRPr lang="en-US" altLang="zh-CN" b="1">
              <a:solidFill>
                <a:srgbClr val="BBE0E3"/>
              </a:solidFill>
              <a:ea typeface="SimSun" pitchFamily="2" charset="-122"/>
            </a:endParaRPr>
          </a:p>
          <a:p>
            <a:pPr eaLnBrk="1" hangingPunct="1">
              <a:spcBef>
                <a:spcPct val="50000"/>
              </a:spcBef>
              <a:buFontTx/>
              <a:buChar char="•"/>
            </a:pPr>
            <a:r>
              <a:rPr lang="zh-TW" altLang="en-US" b="1">
                <a:solidFill>
                  <a:srgbClr val="BBE0E3"/>
                </a:solidFill>
                <a:ea typeface="SimSun" pitchFamily="2" charset="-122"/>
              </a:rPr>
              <a:t>这些</a:t>
            </a:r>
            <a:r>
              <a:rPr lang="zh-CN" altLang="en-US" b="1">
                <a:solidFill>
                  <a:srgbClr val="BBE0E3"/>
                </a:solidFill>
                <a:ea typeface="SimSun" pitchFamily="2" charset="-122"/>
              </a:rPr>
              <a:t>都是</a:t>
            </a:r>
            <a:r>
              <a:rPr lang="zh-TW" altLang="en-US" b="1">
                <a:solidFill>
                  <a:srgbClr val="BBE0E3"/>
                </a:solidFill>
                <a:ea typeface="SimSun" pitchFamily="2" charset="-122"/>
              </a:rPr>
              <a:t>居住在埃及和美索不达米亚之间</a:t>
            </a:r>
            <a:r>
              <a:rPr lang="zh-CN" altLang="en-US" b="1">
                <a:solidFill>
                  <a:srgbClr val="BBE0E3"/>
                </a:solidFill>
                <a:ea typeface="SimSun" pitchFamily="2" charset="-122"/>
              </a:rPr>
              <a:t>的</a:t>
            </a:r>
            <a:r>
              <a:rPr lang="zh-TW" altLang="en-US" b="1">
                <a:solidFill>
                  <a:srgbClr val="BBE0E3"/>
                </a:solidFill>
                <a:ea typeface="SimSun" pitchFamily="2" charset="-122"/>
              </a:rPr>
              <a:t>阿拉伯人</a:t>
            </a:r>
            <a:r>
              <a:rPr lang="zh-CN" altLang="en-US" b="1">
                <a:solidFill>
                  <a:srgbClr val="BBE0E3"/>
                </a:solidFill>
                <a:ea typeface="SimSun" pitchFamily="2" charset="-122"/>
              </a:rPr>
              <a:t>。他们最终离开了他们的游牧生活方式，建立了数个城镇。</a:t>
            </a:r>
            <a:endParaRPr lang="en-US" altLang="en-US" sz="2000" b="1">
              <a:solidFill>
                <a:srgbClr val="BBE0E3"/>
              </a:solidFill>
              <a:ea typeface="SimSun" pitchFamily="2" charset="-122"/>
            </a:endParaRPr>
          </a:p>
        </p:txBody>
      </p:sp>
      <p:sp>
        <p:nvSpPr>
          <p:cNvPr id="124936"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blinds(horizontal)">
                                      <p:cBhvr>
                                        <p:cTn id="7" dur="500"/>
                                        <p:tgtEl>
                                          <p:spTgt spid="8806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8070"/>
                                        </p:tgtEl>
                                        <p:attrNameLst>
                                          <p:attrName>style.visibility</p:attrName>
                                        </p:attrNameLst>
                                      </p:cBhvr>
                                      <p:to>
                                        <p:strVal val="visible"/>
                                      </p:to>
                                    </p:set>
                                    <p:animEffect transition="in" filter="blinds(horizontal)">
                                      <p:cBhvr>
                                        <p:cTn id="11" dur="500"/>
                                        <p:tgtEl>
                                          <p:spTgt spid="88070"/>
                                        </p:tgtEl>
                                      </p:cBhvr>
                                    </p:animEffect>
                                  </p:childTnLst>
                                </p:cTn>
                              </p:par>
                            </p:childTnLst>
                          </p:cTn>
                        </p:par>
                        <p:par>
                          <p:cTn id="12" fill="hold" nodeType="afterGroup">
                            <p:stCondLst>
                              <p:cond delay="1000"/>
                            </p:stCondLst>
                            <p:childTnLst>
                              <p:par>
                                <p:cTn id="13" presetID="3" presetClass="entr" presetSubtype="10" fill="hold" grpId="0" nodeType="afterEffect" nodePh="1">
                                  <p:stCondLst>
                                    <p:cond delay="0"/>
                                  </p:stCondLst>
                                  <p:endCondLst>
                                    <p:cond evt="begin" delay="0">
                                      <p:tn val="13"/>
                                    </p:cond>
                                  </p:endCondLst>
                                  <p:childTnLst>
                                    <p:set>
                                      <p:cBhvr>
                                        <p:cTn id="14" dur="1" fill="hold">
                                          <p:stCondLst>
                                            <p:cond delay="0"/>
                                          </p:stCondLst>
                                        </p:cTn>
                                        <p:tgtEl>
                                          <p:spTgt spid="88067"/>
                                        </p:tgtEl>
                                        <p:attrNameLst>
                                          <p:attrName>style.visibility</p:attrName>
                                        </p:attrNameLst>
                                      </p:cBhvr>
                                      <p:to>
                                        <p:strVal val="visible"/>
                                      </p:to>
                                    </p:set>
                                    <p:animEffect transition="in" filter="blinds(horizontal)">
                                      <p:cBhvr>
                                        <p:cTn id="15" dur="500"/>
                                        <p:tgtEl>
                                          <p:spTgt spid="880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88072">
                                            <p:txEl>
                                              <p:pRg st="0" end="0"/>
                                            </p:txEl>
                                          </p:spTgt>
                                        </p:tgtEl>
                                        <p:attrNameLst>
                                          <p:attrName>style.visibility</p:attrName>
                                        </p:attrNameLst>
                                      </p:cBhvr>
                                      <p:to>
                                        <p:strVal val="visible"/>
                                      </p:to>
                                    </p:set>
                                    <p:animEffect transition="in" filter="dissolve">
                                      <p:cBhvr>
                                        <p:cTn id="20" dur="500"/>
                                        <p:tgtEl>
                                          <p:spTgt spid="8807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88072">
                                            <p:txEl>
                                              <p:pRg st="1" end="1"/>
                                            </p:txEl>
                                          </p:spTgt>
                                        </p:tgtEl>
                                        <p:attrNameLst>
                                          <p:attrName>style.visibility</p:attrName>
                                        </p:attrNameLst>
                                      </p:cBhvr>
                                      <p:to>
                                        <p:strVal val="visible"/>
                                      </p:to>
                                    </p:set>
                                    <p:animEffect transition="in" filter="dissolve">
                                      <p:cBhvr>
                                        <p:cTn id="25" dur="500"/>
                                        <p:tgtEl>
                                          <p:spTgt spid="88072">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88072">
                                            <p:txEl>
                                              <p:pRg st="2" end="2"/>
                                            </p:txEl>
                                          </p:spTgt>
                                        </p:tgtEl>
                                        <p:attrNameLst>
                                          <p:attrName>style.visibility</p:attrName>
                                        </p:attrNameLst>
                                      </p:cBhvr>
                                      <p:to>
                                        <p:strVal val="visible"/>
                                      </p:to>
                                    </p:set>
                                    <p:animEffect transition="in" filter="dissolve">
                                      <p:cBhvr>
                                        <p:cTn id="30" dur="500"/>
                                        <p:tgtEl>
                                          <p:spTgt spid="880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P spid="88069" grpId="0" autoUpdateAnimBg="0"/>
      <p:bldP spid="880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600" b="1">
                <a:solidFill>
                  <a:srgbClr val="FFFFFF"/>
                </a:solidFill>
                <a:ea typeface="SimSun" pitchFamily="2" charset="-122"/>
              </a:rPr>
              <a:t>阿拉伯佩特拉</a:t>
            </a:r>
            <a:r>
              <a:rPr lang="en-US" altLang="zh-TW" sz="3600" b="1">
                <a:solidFill>
                  <a:srgbClr val="FFFFFF"/>
                </a:solidFill>
                <a:ea typeface="SimSun" pitchFamily="2" charset="-122"/>
              </a:rPr>
              <a:t> </a:t>
            </a:r>
            <a:r>
              <a:rPr lang="en-US" altLang="ja-JP" sz="2800" b="1">
                <a:solidFill>
                  <a:srgbClr val="FFFFFF"/>
                </a:solidFill>
                <a:ea typeface="SimSun" pitchFamily="2" charset="-122"/>
              </a:rPr>
              <a:t>(</a:t>
            </a:r>
            <a:r>
              <a:rPr lang="zh-TW" altLang="en-US" sz="2800" b="1">
                <a:solidFill>
                  <a:srgbClr val="FFFFFF"/>
                </a:solidFill>
                <a:ea typeface="SimSun" pitchFamily="2" charset="-122"/>
              </a:rPr>
              <a:t>阿拉伯佩特拉统治</a:t>
            </a:r>
            <a:r>
              <a:rPr lang="en-US" altLang="ja-JP" sz="2800" b="1">
                <a:solidFill>
                  <a:srgbClr val="FFFFFF"/>
                </a:solidFill>
                <a:ea typeface="SimSun" pitchFamily="2" charset="-122"/>
              </a:rPr>
              <a:t>)</a:t>
            </a:r>
            <a:endParaRPr lang="en-US" altLang="en-US" sz="2800" b="1">
              <a:solidFill>
                <a:srgbClr val="FFFFFF"/>
              </a:solidFill>
              <a:ea typeface="SimSun" pitchFamily="2" charset="-122"/>
            </a:endParaRPr>
          </a:p>
        </p:txBody>
      </p:sp>
      <p:sp>
        <p:nvSpPr>
          <p:cNvPr id="67594" name="Rectangle 10"/>
          <p:cNvSpPr>
            <a:spLocks noChangeArrowheads="1"/>
          </p:cNvSpPr>
          <p:nvPr/>
        </p:nvSpPr>
        <p:spPr bwMode="auto">
          <a:xfrm>
            <a:off x="304800" y="3189288"/>
            <a:ext cx="3352800" cy="19383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TW" altLang="en-US" b="1">
                <a:solidFill>
                  <a:srgbClr val="000000"/>
                </a:solidFill>
                <a:ea typeface="SimSun" pitchFamily="2" charset="-122"/>
              </a:rPr>
              <a:t>最早</a:t>
            </a:r>
            <a:r>
              <a:rPr lang="zh-CN" altLang="en-US" b="1">
                <a:solidFill>
                  <a:srgbClr val="000000"/>
                </a:solidFill>
                <a:ea typeface="SimSun" pitchFamily="2" charset="-122"/>
              </a:rPr>
              <a:t>期</a:t>
            </a:r>
            <a:r>
              <a:rPr lang="zh-TW" altLang="en-US" b="1">
                <a:solidFill>
                  <a:srgbClr val="000000"/>
                </a:solidFill>
                <a:ea typeface="SimSun" pitchFamily="2" charset="-122"/>
              </a:rPr>
              <a:t>的参考在创世纪</a:t>
            </a:r>
            <a:r>
              <a:rPr lang="zh-CN" altLang="en-US" b="1">
                <a:solidFill>
                  <a:srgbClr val="000000"/>
                </a:solidFill>
                <a:ea typeface="SimSun" pitchFamily="2" charset="-122"/>
              </a:rPr>
              <a:t>里的</a:t>
            </a:r>
            <a:r>
              <a:rPr lang="zh-TW" altLang="en-US" b="1">
                <a:solidFill>
                  <a:srgbClr val="000000"/>
                </a:solidFill>
                <a:ea typeface="SimSun" pitchFamily="2" charset="-122"/>
              </a:rPr>
              <a:t>这些阿拉伯人，</a:t>
            </a:r>
            <a:r>
              <a:rPr lang="zh-CN" altLang="en-US" b="1">
                <a:solidFill>
                  <a:srgbClr val="000000"/>
                </a:solidFill>
                <a:ea typeface="SimSun" pitchFamily="2" charset="-122"/>
              </a:rPr>
              <a:t>就是那些</a:t>
            </a:r>
            <a:r>
              <a:rPr lang="zh-TW" altLang="en-US" b="1">
                <a:solidFill>
                  <a:srgbClr val="000000"/>
                </a:solidFill>
                <a:ea typeface="SimSun" pitchFamily="2" charset="-122"/>
              </a:rPr>
              <a:t>购买和出售约瑟</a:t>
            </a:r>
            <a:r>
              <a:rPr lang="zh-CN" altLang="en-US" b="1">
                <a:solidFill>
                  <a:srgbClr val="000000"/>
                </a:solidFill>
                <a:ea typeface="SimSun" pitchFamily="2" charset="-122"/>
              </a:rPr>
              <a:t>的</a:t>
            </a:r>
            <a:r>
              <a:rPr lang="zh-TW" altLang="en-US" b="1">
                <a:solidFill>
                  <a:srgbClr val="000000"/>
                </a:solidFill>
                <a:ea typeface="SimSun" pitchFamily="2" charset="-122"/>
              </a:rPr>
              <a:t>阿拉伯商人（米甸人）</a:t>
            </a:r>
            <a:r>
              <a:rPr lang="en-US" altLang="zh-CN" b="1">
                <a:solidFill>
                  <a:srgbClr val="000000"/>
                </a:solidFill>
                <a:ea typeface="SimSun" pitchFamily="2" charset="-122"/>
              </a:rPr>
              <a:t> </a:t>
            </a:r>
          </a:p>
          <a:p>
            <a:pPr algn="r" eaLnBrk="1" hangingPunct="1"/>
            <a:r>
              <a:rPr lang="zh-TW" altLang="en-US" b="1">
                <a:solidFill>
                  <a:srgbClr val="000000"/>
                </a:solidFill>
                <a:ea typeface="SimSun" pitchFamily="2" charset="-122"/>
              </a:rPr>
              <a:t>创</a:t>
            </a:r>
            <a:r>
              <a:rPr lang="en-US" altLang="zh-TW" b="1">
                <a:solidFill>
                  <a:srgbClr val="000000"/>
                </a:solidFill>
                <a:ea typeface="SimSun" pitchFamily="2" charset="-122"/>
              </a:rPr>
              <a:t> </a:t>
            </a:r>
            <a:r>
              <a:rPr lang="en-US" altLang="zh-CN" b="1">
                <a:solidFill>
                  <a:srgbClr val="000000"/>
                </a:solidFill>
                <a:ea typeface="SimSun" pitchFamily="2" charset="-122"/>
              </a:rPr>
              <a:t>37:28</a:t>
            </a:r>
            <a:endParaRPr lang="en-US" altLang="en-US">
              <a:solidFill>
                <a:srgbClr val="333399"/>
              </a:solidFill>
              <a:ea typeface="SimSun" pitchFamily="2" charset="-122"/>
            </a:endParaRPr>
          </a:p>
        </p:txBody>
      </p:sp>
      <p:pic>
        <p:nvPicPr>
          <p:cNvPr id="67598" name="Picture 14" descr="arabisraelite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400800" y="4648200"/>
            <a:ext cx="2514600" cy="2109788"/>
          </a:xfrm>
        </p:spPr>
      </p:pic>
      <p:sp>
        <p:nvSpPr>
          <p:cNvPr id="126980" name="Text Box 16"/>
          <p:cNvSpPr txBox="1">
            <a:spLocks noChangeArrowheads="1"/>
          </p:cNvSpPr>
          <p:nvPr/>
        </p:nvSpPr>
        <p:spPr bwMode="auto">
          <a:xfrm>
            <a:off x="3657600" y="182880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sp>
        <p:nvSpPr>
          <p:cNvPr id="67601" name="Text Box 17"/>
          <p:cNvSpPr txBox="1">
            <a:spLocks noChangeArrowheads="1"/>
          </p:cNvSpPr>
          <p:nvPr/>
        </p:nvSpPr>
        <p:spPr bwMode="auto">
          <a:xfrm>
            <a:off x="3810000" y="1447800"/>
            <a:ext cx="533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FontTx/>
              <a:buChar char="•"/>
            </a:pPr>
            <a:r>
              <a:rPr lang="zh-TW" altLang="en-US">
                <a:solidFill>
                  <a:srgbClr val="FFFF99"/>
                </a:solidFill>
                <a:ea typeface="SimSun" pitchFamily="2" charset="-122"/>
              </a:rPr>
              <a:t>从亚伯拉罕</a:t>
            </a:r>
            <a:r>
              <a:rPr lang="zh-CN" altLang="en-US">
                <a:solidFill>
                  <a:srgbClr val="FFFF99"/>
                </a:solidFill>
                <a:ea typeface="SimSun" pitchFamily="2" charset="-122"/>
              </a:rPr>
              <a:t>之子，米甸的后裔而来的一个阿拉伯部落</a:t>
            </a:r>
            <a:endParaRPr lang="en-US" altLang="zh-CN">
              <a:solidFill>
                <a:srgbClr val="FFFF99"/>
              </a:solidFill>
              <a:ea typeface="SimSun" pitchFamily="2" charset="-122"/>
            </a:endParaRPr>
          </a:p>
          <a:p>
            <a:pPr eaLnBrk="1" hangingPunct="1">
              <a:spcBef>
                <a:spcPct val="50000"/>
              </a:spcBef>
              <a:buFontTx/>
              <a:buChar char="•"/>
            </a:pPr>
            <a:r>
              <a:rPr lang="zh-TW" altLang="en-US">
                <a:solidFill>
                  <a:srgbClr val="FFFF99"/>
                </a:solidFill>
                <a:ea typeface="SimSun" pitchFamily="2" charset="-122"/>
              </a:rPr>
              <a:t>大多</a:t>
            </a:r>
            <a:r>
              <a:rPr lang="zh-CN" altLang="en-US">
                <a:solidFill>
                  <a:srgbClr val="FFFF99"/>
                </a:solidFill>
                <a:ea typeface="SimSun" pitchFamily="2" charset="-122"/>
              </a:rPr>
              <a:t>数</a:t>
            </a:r>
            <a:r>
              <a:rPr lang="zh-TW" altLang="en-US">
                <a:solidFill>
                  <a:srgbClr val="FFFF99"/>
                </a:solidFill>
                <a:ea typeface="SimSun" pitchFamily="2" charset="-122"/>
              </a:rPr>
              <a:t>居民</a:t>
            </a:r>
            <a:r>
              <a:rPr lang="zh-CN" altLang="en-US">
                <a:solidFill>
                  <a:srgbClr val="FFFF99"/>
                </a:solidFill>
                <a:ea typeface="SimSun" pitchFamily="2" charset="-122"/>
              </a:rPr>
              <a:t>都在阿拉伯半岛沙漠的北部</a:t>
            </a:r>
            <a:endParaRPr lang="en-US" altLang="zh-CN">
              <a:solidFill>
                <a:srgbClr val="FFFF99"/>
              </a:solidFill>
              <a:ea typeface="SimSun" pitchFamily="2" charset="-122"/>
            </a:endParaRPr>
          </a:p>
          <a:p>
            <a:pPr eaLnBrk="1" hangingPunct="1">
              <a:spcBef>
                <a:spcPct val="50000"/>
              </a:spcBef>
              <a:buFontTx/>
              <a:buChar char="•"/>
            </a:pPr>
            <a:r>
              <a:rPr lang="zh-TW" altLang="en-US">
                <a:solidFill>
                  <a:srgbClr val="FFFF99"/>
                </a:solidFill>
                <a:ea typeface="SimSun" pitchFamily="2" charset="-122"/>
              </a:rPr>
              <a:t>西奈半岛是他们的</a:t>
            </a:r>
            <a:r>
              <a:rPr lang="zh-CN" altLang="en-US">
                <a:solidFill>
                  <a:srgbClr val="FFFF99"/>
                </a:solidFill>
                <a:ea typeface="SimSun" pitchFamily="2" charset="-122"/>
              </a:rPr>
              <a:t>牧羊</a:t>
            </a:r>
            <a:r>
              <a:rPr lang="zh-TW" altLang="en-US">
                <a:solidFill>
                  <a:srgbClr val="FFFF99"/>
                </a:solidFill>
                <a:ea typeface="SimSun" pitchFamily="2" charset="-122"/>
              </a:rPr>
              <a:t>群</a:t>
            </a:r>
            <a:r>
              <a:rPr lang="zh-CN" altLang="en-US">
                <a:solidFill>
                  <a:srgbClr val="FFFF99"/>
                </a:solidFill>
                <a:ea typeface="SimSun" pitchFamily="2" charset="-122"/>
              </a:rPr>
              <a:t>的</a:t>
            </a:r>
            <a:r>
              <a:rPr lang="zh-TW" altLang="en-US">
                <a:solidFill>
                  <a:srgbClr val="FFFF99"/>
                </a:solidFill>
                <a:ea typeface="SimSun" pitchFamily="2" charset="-122"/>
              </a:rPr>
              <a:t>草场地</a:t>
            </a:r>
            <a:endParaRPr lang="en-US" altLang="zh-CN">
              <a:solidFill>
                <a:srgbClr val="FFFF99"/>
              </a:solidFill>
              <a:ea typeface="SimSun" pitchFamily="2" charset="-122"/>
            </a:endParaRPr>
          </a:p>
          <a:p>
            <a:pPr eaLnBrk="1" hangingPunct="1">
              <a:spcBef>
                <a:spcPct val="50000"/>
              </a:spcBef>
              <a:buFontTx/>
              <a:buChar char="•"/>
            </a:pPr>
            <a:r>
              <a:rPr lang="zh-TW" altLang="en-US">
                <a:solidFill>
                  <a:srgbClr val="FFFF99"/>
                </a:solidFill>
                <a:ea typeface="SimSun" pitchFamily="2" charset="-122"/>
              </a:rPr>
              <a:t>统治</a:t>
            </a:r>
            <a:r>
              <a:rPr lang="zh-CN" altLang="en-US">
                <a:solidFill>
                  <a:srgbClr val="FFFF99"/>
                </a:solidFill>
                <a:ea typeface="SimSun" pitchFamily="2" charset="-122"/>
              </a:rPr>
              <a:t>了</a:t>
            </a:r>
            <a:r>
              <a:rPr lang="zh-TW" altLang="en-US">
                <a:solidFill>
                  <a:srgbClr val="FFFF99"/>
                </a:solidFill>
                <a:ea typeface="SimSun" pitchFamily="2" charset="-122"/>
              </a:rPr>
              <a:t>阿拉伯，因为他们是</a:t>
            </a:r>
            <a:r>
              <a:rPr lang="zh-CN" altLang="en-US">
                <a:solidFill>
                  <a:srgbClr val="FFFF99"/>
                </a:solidFill>
                <a:ea typeface="SimSun" pitchFamily="2" charset="-122"/>
              </a:rPr>
              <a:t>那</a:t>
            </a:r>
            <a:r>
              <a:rPr lang="zh-TW" altLang="en-US">
                <a:solidFill>
                  <a:srgbClr val="FFFF99"/>
                </a:solidFill>
                <a:ea typeface="SimSun" pitchFamily="2" charset="-122"/>
              </a:rPr>
              <a:t>地的</a:t>
            </a:r>
            <a:r>
              <a:rPr lang="zh-CN" altLang="en-US">
                <a:solidFill>
                  <a:srgbClr val="FFFF99"/>
                </a:solidFill>
                <a:ea typeface="SimSun" pitchFamily="2" charset="-122"/>
              </a:rPr>
              <a:t>主要</a:t>
            </a:r>
            <a:r>
              <a:rPr lang="zh-TW" altLang="en-US">
                <a:solidFill>
                  <a:srgbClr val="FFFF99"/>
                </a:solidFill>
                <a:ea typeface="SimSun" pitchFamily="2" charset="-122"/>
              </a:rPr>
              <a:t>部落</a:t>
            </a:r>
            <a:endParaRPr lang="en-US" altLang="zh-CN">
              <a:solidFill>
                <a:srgbClr val="FFFF99"/>
              </a:solidFill>
              <a:ea typeface="SimSun" pitchFamily="2" charset="-122"/>
            </a:endParaRPr>
          </a:p>
          <a:p>
            <a:pPr eaLnBrk="1" hangingPunct="1">
              <a:spcBef>
                <a:spcPct val="50000"/>
              </a:spcBef>
              <a:buFontTx/>
              <a:buChar char="•"/>
            </a:pPr>
            <a:endParaRPr lang="en-US" altLang="en-US">
              <a:solidFill>
                <a:srgbClr val="FFFF99"/>
              </a:solidFill>
              <a:ea typeface="SimSun" pitchFamily="2" charset="-122"/>
            </a:endParaRPr>
          </a:p>
        </p:txBody>
      </p:sp>
      <p:sp>
        <p:nvSpPr>
          <p:cNvPr id="126982" name="TextBox 9"/>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152i</a:t>
            </a:r>
          </a:p>
        </p:txBody>
      </p:sp>
      <p:sp>
        <p:nvSpPr>
          <p:cNvPr id="126983" name="TextBox 10"/>
          <p:cNvSpPr txBox="1">
            <a:spLocks noChangeArrowheads="1"/>
          </p:cNvSpPr>
          <p:nvPr/>
        </p:nvSpPr>
        <p:spPr bwMode="auto">
          <a:xfrm rot="-775614">
            <a:off x="646113" y="1919288"/>
            <a:ext cx="22621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TW" altLang="en-US" sz="5400" b="1">
                <a:solidFill>
                  <a:srgbClr val="FFFF00"/>
                </a:solidFill>
              </a:rPr>
              <a:t>米甸人</a:t>
            </a:r>
            <a:endParaRPr lang="en-US" altLang="en-US" sz="5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box(in)">
                                      <p:cBhvr>
                                        <p:cTn id="7" dur="5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601"/>
                                        </p:tgtEl>
                                        <p:attrNameLst>
                                          <p:attrName>style.visibility</p:attrName>
                                        </p:attrNameLst>
                                      </p:cBhvr>
                                      <p:to>
                                        <p:strVal val="visible"/>
                                      </p:to>
                                    </p:set>
                                    <p:animEffect transition="in" filter="dissolve">
                                      <p:cBhvr>
                                        <p:cTn id="12" dur="500"/>
                                        <p:tgtEl>
                                          <p:spTgt spid="67601"/>
                                        </p:tgtEl>
                                      </p:cBhvr>
                                    </p:animEffect>
                                  </p:childTnLst>
                                </p:cTn>
                              </p:par>
                              <p:par>
                                <p:cTn id="13" presetID="9" presetClass="entr" presetSubtype="0" fill="hold" nodeType="withEffect">
                                  <p:stCondLst>
                                    <p:cond delay="0"/>
                                  </p:stCondLst>
                                  <p:childTnLst>
                                    <p:set>
                                      <p:cBhvr>
                                        <p:cTn id="14" dur="1" fill="hold">
                                          <p:stCondLst>
                                            <p:cond delay="0"/>
                                          </p:stCondLst>
                                        </p:cTn>
                                        <p:tgtEl>
                                          <p:spTgt spid="67598"/>
                                        </p:tgtEl>
                                        <p:attrNameLst>
                                          <p:attrName>style.visibility</p:attrName>
                                        </p:attrNameLst>
                                      </p:cBhvr>
                                      <p:to>
                                        <p:strVal val="visible"/>
                                      </p:to>
                                    </p:set>
                                    <p:animEffect transition="in" filter="dissolve">
                                      <p:cBhvr>
                                        <p:cTn id="15" dur="500"/>
                                        <p:tgtEl>
                                          <p:spTgt spid="67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676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sp>
        <p:nvSpPr>
          <p:cNvPr id="129026" name="Text Box 3"/>
          <p:cNvSpPr txBox="1">
            <a:spLocks noChangeArrowheads="1"/>
          </p:cNvSpPr>
          <p:nvPr/>
        </p:nvSpPr>
        <p:spPr bwMode="auto">
          <a:xfrm>
            <a:off x="5181600" y="1981200"/>
            <a:ext cx="396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zh-CN" sz="1800">
              <a:solidFill>
                <a:srgbClr val="CCCC00"/>
              </a:solidFill>
              <a:ea typeface="SimSun" pitchFamily="2" charset="-122"/>
            </a:endParaRPr>
          </a:p>
          <a:p>
            <a:pPr eaLnBrk="1" hangingPunct="1">
              <a:lnSpc>
                <a:spcPct val="50000"/>
              </a:lnSpc>
              <a:spcBef>
                <a:spcPct val="50000"/>
              </a:spcBef>
            </a:pPr>
            <a:endParaRPr lang="en-US" altLang="en-US" b="1">
              <a:solidFill>
                <a:srgbClr val="BBE0E3"/>
              </a:solidFill>
              <a:ea typeface="SimSun" pitchFamily="2" charset="-122"/>
            </a:endParaRPr>
          </a:p>
        </p:txBody>
      </p:sp>
      <p:pic>
        <p:nvPicPr>
          <p:cNvPr id="129027" name="Picture 4"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ext Box 5"/>
          <p:cNvSpPr txBox="1">
            <a:spLocks noChangeArrowheads="1"/>
          </p:cNvSpPr>
          <p:nvPr/>
        </p:nvSpPr>
        <p:spPr bwMode="auto">
          <a:xfrm>
            <a:off x="2438400" y="2438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阿拉伯佩特拉 </a:t>
            </a:r>
            <a:endParaRPr lang="en-US" altLang="en-US" sz="1800" b="1">
              <a:solidFill>
                <a:srgbClr val="000000"/>
              </a:solidFill>
            </a:endParaRPr>
          </a:p>
        </p:txBody>
      </p:sp>
      <p:sp>
        <p:nvSpPr>
          <p:cNvPr id="129029" name="AutoShape 6"/>
          <p:cNvSpPr>
            <a:spLocks noChangeArrowheads="1"/>
          </p:cNvSpPr>
          <p:nvPr/>
        </p:nvSpPr>
        <p:spPr bwMode="auto">
          <a:xfrm rot="-927673">
            <a:off x="1905000" y="2667000"/>
            <a:ext cx="533400" cy="152400"/>
          </a:xfrm>
          <a:prstGeom prst="leftArrow">
            <a:avLst>
              <a:gd name="adj1" fmla="val 50000"/>
              <a:gd name="adj2" fmla="val 87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29030" name="Rectangle 7"/>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4400" b="1">
                <a:solidFill>
                  <a:srgbClr val="FFFFFF"/>
                </a:solidFill>
                <a:ea typeface="SimSun" pitchFamily="2" charset="-122"/>
              </a:rPr>
              <a:t>阿拉伯佩特拉</a:t>
            </a:r>
            <a:r>
              <a:rPr lang="en-US" altLang="zh-TW" sz="4400" b="1">
                <a:solidFill>
                  <a:srgbClr val="FFFFFF"/>
                </a:solidFill>
                <a:ea typeface="SimSun" pitchFamily="2" charset="-122"/>
              </a:rPr>
              <a:t> </a:t>
            </a:r>
            <a:r>
              <a:rPr lang="en-US" altLang="ja-JP" sz="3600" b="1">
                <a:solidFill>
                  <a:srgbClr val="FFFFFF"/>
                </a:solidFill>
                <a:ea typeface="SimSun" pitchFamily="2" charset="-122"/>
              </a:rPr>
              <a:t>(</a:t>
            </a:r>
            <a:r>
              <a:rPr lang="zh-TW" altLang="en-US" sz="3600" b="1">
                <a:solidFill>
                  <a:srgbClr val="FFFFFF"/>
                </a:solidFill>
                <a:ea typeface="SimSun" pitchFamily="2" charset="-122"/>
              </a:rPr>
              <a:t>阿拉伯佩特拉统治</a:t>
            </a:r>
            <a:r>
              <a:rPr lang="en-US" altLang="ja-JP" sz="3600" b="1">
                <a:solidFill>
                  <a:srgbClr val="FFFFFF"/>
                </a:solidFill>
                <a:ea typeface="SimSun" pitchFamily="2" charset="-122"/>
              </a:rPr>
              <a:t>)</a:t>
            </a:r>
            <a:endParaRPr lang="en-US" altLang="en-US" sz="3600" b="1">
              <a:solidFill>
                <a:srgbClr val="FFFFFF"/>
              </a:solidFill>
              <a:ea typeface="SimSun" pitchFamily="2" charset="-122"/>
            </a:endParaRPr>
          </a:p>
        </p:txBody>
      </p:sp>
      <p:sp>
        <p:nvSpPr>
          <p:cNvPr id="90120" name="Text Box 8"/>
          <p:cNvSpPr txBox="1">
            <a:spLocks noChangeArrowheads="1"/>
          </p:cNvSpPr>
          <p:nvPr/>
        </p:nvSpPr>
        <p:spPr bwMode="auto">
          <a:xfrm>
            <a:off x="5562600" y="1600200"/>
            <a:ext cx="3581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3200">
                <a:solidFill>
                  <a:srgbClr val="BBE0E3"/>
                </a:solidFill>
              </a:rPr>
              <a:t>在这</a:t>
            </a:r>
            <a:r>
              <a:rPr lang="zh-CN" altLang="en-US" sz="3200">
                <a:solidFill>
                  <a:srgbClr val="BBE0E3"/>
                </a:solidFill>
              </a:rPr>
              <a:t>地</a:t>
            </a:r>
            <a:r>
              <a:rPr lang="zh-TW" altLang="en-US" sz="3200">
                <a:solidFill>
                  <a:srgbClr val="BBE0E3"/>
                </a:solidFill>
              </a:rPr>
              <a:t>方</a:t>
            </a:r>
            <a:r>
              <a:rPr lang="zh-CN" altLang="en-US" sz="3200">
                <a:solidFill>
                  <a:srgbClr val="BBE0E3"/>
                </a:solidFill>
              </a:rPr>
              <a:t>的</a:t>
            </a:r>
            <a:r>
              <a:rPr lang="zh-TW" altLang="en-US" sz="3200">
                <a:solidFill>
                  <a:srgbClr val="BBE0E3"/>
                </a:solidFill>
              </a:rPr>
              <a:t>人</a:t>
            </a:r>
            <a:r>
              <a:rPr lang="zh-CN" altLang="en-US" sz="3200">
                <a:solidFill>
                  <a:srgbClr val="BBE0E3"/>
                </a:solidFill>
              </a:rPr>
              <a:t>主要</a:t>
            </a:r>
            <a:r>
              <a:rPr lang="zh-TW" altLang="en-US" sz="3200">
                <a:solidFill>
                  <a:srgbClr val="BBE0E3"/>
                </a:solidFill>
              </a:rPr>
              <a:t>是</a:t>
            </a:r>
            <a:r>
              <a:rPr lang="zh-TW" altLang="en-US" sz="3200">
                <a:solidFill>
                  <a:srgbClr val="FFFF00"/>
                </a:solidFill>
              </a:rPr>
              <a:t>纳巴泰人</a:t>
            </a:r>
            <a:r>
              <a:rPr lang="en-US" altLang="zh-CN" sz="3200">
                <a:solidFill>
                  <a:srgbClr val="BBE0E3"/>
                </a:solidFill>
                <a:ea typeface="SimSun" pitchFamily="2" charset="-122"/>
              </a:rPr>
              <a:t>(</a:t>
            </a:r>
            <a:r>
              <a:rPr lang="zh-TW" altLang="en-US" sz="3200">
                <a:solidFill>
                  <a:srgbClr val="BBE0E3"/>
                </a:solidFill>
                <a:ea typeface="SimSun" pitchFamily="2" charset="-122"/>
              </a:rPr>
              <a:t>东方</a:t>
            </a:r>
            <a:r>
              <a:rPr lang="zh-CN" altLang="en-US" sz="3200">
                <a:solidFill>
                  <a:srgbClr val="BBE0E3"/>
                </a:solidFill>
                <a:ea typeface="SimSun" pitchFamily="2" charset="-122"/>
              </a:rPr>
              <a:t>之子</a:t>
            </a:r>
            <a:r>
              <a:rPr lang="en-US" altLang="zh-CN" sz="3200">
                <a:solidFill>
                  <a:srgbClr val="BBE0E3"/>
                </a:solidFill>
                <a:ea typeface="SimSun" pitchFamily="2" charset="-122"/>
              </a:rPr>
              <a:t>)</a:t>
            </a:r>
            <a:r>
              <a:rPr lang="zh-CN" altLang="en-US" sz="3200">
                <a:solidFill>
                  <a:srgbClr val="BBE0E3"/>
                </a:solidFill>
                <a:ea typeface="SimSun" pitchFamily="2" charset="-122"/>
              </a:rPr>
              <a:t>而</a:t>
            </a:r>
            <a:r>
              <a:rPr lang="zh-TW" altLang="en-US" sz="3200">
                <a:solidFill>
                  <a:srgbClr val="BBE0E3"/>
                </a:solidFill>
                <a:ea typeface="SimSun" pitchFamily="2" charset="-122"/>
              </a:rPr>
              <a:t>佩特拉是他们的首都。</a:t>
            </a:r>
            <a:endParaRPr lang="en-US" altLang="en-US">
              <a:solidFill>
                <a:srgbClr val="BBE0E3"/>
              </a:solidFill>
              <a:ea typeface="SimSun" pitchFamily="2" charset="-122"/>
            </a:endParaRPr>
          </a:p>
        </p:txBody>
      </p:sp>
      <p:sp>
        <p:nvSpPr>
          <p:cNvPr id="129032"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0120">
                                            <p:txEl>
                                              <p:pRg st="0" end="0"/>
                                            </p:txEl>
                                          </p:spTgt>
                                        </p:tgtEl>
                                        <p:attrNameLst>
                                          <p:attrName>style.visibility</p:attrName>
                                        </p:attrNameLst>
                                      </p:cBhvr>
                                      <p:to>
                                        <p:strVal val="visible"/>
                                      </p:to>
                                    </p:set>
                                    <p:animEffect transition="in" filter="diamond(in)">
                                      <p:cBhvr>
                                        <p:cTn id="7" dur="2000"/>
                                        <p:tgtEl>
                                          <p:spTgt spid="901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p>
        </p:txBody>
      </p:sp>
      <p:sp>
        <p:nvSpPr>
          <p:cNvPr id="131074" name="Rectangle 7"/>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4400" b="1">
                <a:solidFill>
                  <a:schemeClr val="bg1"/>
                </a:solidFill>
                <a:ea typeface="SimSun" pitchFamily="2" charset="-122"/>
              </a:rPr>
              <a:t>阿拉伯佩特拉</a:t>
            </a:r>
            <a:r>
              <a:rPr lang="en-US" altLang="zh-TW" sz="4400" b="1">
                <a:solidFill>
                  <a:schemeClr val="bg1"/>
                </a:solidFill>
                <a:ea typeface="SimSun" pitchFamily="2" charset="-122"/>
              </a:rPr>
              <a:t> </a:t>
            </a:r>
            <a:r>
              <a:rPr lang="en-US" altLang="ja-JP" sz="3600" b="1">
                <a:solidFill>
                  <a:schemeClr val="bg1"/>
                </a:solidFill>
                <a:ea typeface="SimSun" pitchFamily="2" charset="-122"/>
              </a:rPr>
              <a:t>(</a:t>
            </a:r>
            <a:r>
              <a:rPr lang="zh-TW" altLang="en-US" sz="3600" b="1">
                <a:solidFill>
                  <a:schemeClr val="bg1"/>
                </a:solidFill>
                <a:ea typeface="SimSun" pitchFamily="2" charset="-122"/>
              </a:rPr>
              <a:t>阿拉伯佩特拉统治</a:t>
            </a:r>
            <a:r>
              <a:rPr lang="en-US" altLang="ja-JP" sz="3600" b="1">
                <a:solidFill>
                  <a:schemeClr val="bg1"/>
                </a:solidFill>
                <a:ea typeface="SimSun" pitchFamily="2" charset="-122"/>
              </a:rPr>
              <a:t>)</a:t>
            </a:r>
            <a:endParaRPr lang="en-US" altLang="en-US" sz="3600" b="1">
              <a:solidFill>
                <a:schemeClr val="bg1"/>
              </a:solidFill>
              <a:ea typeface="SimSun" pitchFamily="2" charset="-122"/>
            </a:endParaRPr>
          </a:p>
        </p:txBody>
      </p:sp>
      <p:pic>
        <p:nvPicPr>
          <p:cNvPr id="131075" name="Picture 9" descr="petra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644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10" descr="petra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295400"/>
            <a:ext cx="38862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11" descr="petra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10000"/>
            <a:ext cx="43434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WordArt 14"/>
          <p:cNvSpPr>
            <a:spLocks noChangeArrowheads="1" noChangeShapeType="1" noTextEdit="1"/>
          </p:cNvSpPr>
          <p:nvPr/>
        </p:nvSpPr>
        <p:spPr bwMode="auto">
          <a:xfrm>
            <a:off x="304800" y="5181600"/>
            <a:ext cx="3810000" cy="914400"/>
          </a:xfrm>
          <a:prstGeom prst="rect">
            <a:avLst/>
          </a:prstGeom>
        </p:spPr>
        <p:txBody>
          <a:bodyPr wrap="none" fromWordArt="1">
            <a:prstTxWarp prst="textPlain">
              <a:avLst>
                <a:gd name="adj" fmla="val 50000"/>
              </a:avLst>
            </a:prstTxWarp>
          </a:bodyPr>
          <a:lstStyle/>
          <a:p>
            <a:pPr algn="ctr"/>
            <a:r>
              <a:rPr lang="zh-CN" alt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佩特拉城</a:t>
            </a:r>
            <a:endParaRPr lang="en-GB"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endParaRPr>
          </a:p>
        </p:txBody>
      </p:sp>
      <p:sp>
        <p:nvSpPr>
          <p:cNvPr id="131079" name="Text Box 15"/>
          <p:cNvSpPr txBox="1">
            <a:spLocks noChangeArrowheads="1"/>
          </p:cNvSpPr>
          <p:nvPr/>
        </p:nvSpPr>
        <p:spPr bwMode="auto">
          <a:xfrm>
            <a:off x="152400" y="6096000"/>
            <a:ext cx="480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TW" altLang="en-US" sz="2200" b="1">
                <a:solidFill>
                  <a:schemeClr val="bg1"/>
                </a:solidFill>
                <a:ea typeface="SimSun" pitchFamily="2" charset="-122"/>
              </a:rPr>
              <a:t>纳巴泰的首都</a:t>
            </a:r>
            <a:endParaRPr lang="en-US" altLang="zh-TW" sz="2200" b="1">
              <a:solidFill>
                <a:schemeClr val="bg1"/>
              </a:solidFill>
              <a:ea typeface="SimSun" pitchFamily="2" charset="-122"/>
            </a:endParaRPr>
          </a:p>
          <a:p>
            <a:pPr eaLnBrk="1" hangingPunct="1"/>
            <a:r>
              <a:rPr lang="zh-TW" altLang="en-US" sz="1800" b="1">
                <a:solidFill>
                  <a:schemeClr val="bg1"/>
                </a:solidFill>
                <a:ea typeface="SimSun" pitchFamily="2" charset="-122"/>
              </a:rPr>
              <a:t>公元前</a:t>
            </a:r>
            <a:r>
              <a:rPr lang="en-US" altLang="zh-TW" sz="1800" b="1">
                <a:solidFill>
                  <a:schemeClr val="bg1"/>
                </a:solidFill>
                <a:ea typeface="SimSun" pitchFamily="2" charset="-122"/>
              </a:rPr>
              <a:t>2</a:t>
            </a:r>
            <a:r>
              <a:rPr lang="zh-TW" altLang="en-US" sz="1800" b="1">
                <a:solidFill>
                  <a:schemeClr val="bg1"/>
                </a:solidFill>
                <a:ea typeface="SimSun" pitchFamily="2" charset="-122"/>
              </a:rPr>
              <a:t>世纪，约旦南部</a:t>
            </a:r>
            <a:endParaRPr lang="en-US" altLang="en-US" sz="1800" b="1">
              <a:solidFill>
                <a:schemeClr val="bg1"/>
              </a:solidFill>
              <a:ea typeface="SimSun" pitchFamily="2" charset="-122"/>
            </a:endParaRPr>
          </a:p>
        </p:txBody>
      </p:sp>
      <p:sp>
        <p:nvSpPr>
          <p:cNvPr id="131080"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4"/>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4400" b="1">
                <a:solidFill>
                  <a:schemeClr val="bg1"/>
                </a:solidFill>
                <a:ea typeface="SimSun" pitchFamily="2" charset="-122"/>
              </a:rPr>
              <a:t>阿拉伯佩特拉</a:t>
            </a:r>
            <a:r>
              <a:rPr lang="en-US" altLang="zh-TW" sz="4400" b="1">
                <a:solidFill>
                  <a:schemeClr val="bg1"/>
                </a:solidFill>
                <a:ea typeface="SimSun" pitchFamily="2" charset="-122"/>
              </a:rPr>
              <a:t> </a:t>
            </a:r>
            <a:r>
              <a:rPr lang="en-US" altLang="ja-JP" sz="3600" b="1">
                <a:solidFill>
                  <a:schemeClr val="bg1"/>
                </a:solidFill>
                <a:ea typeface="SimSun" pitchFamily="2" charset="-122"/>
              </a:rPr>
              <a:t>(</a:t>
            </a:r>
            <a:r>
              <a:rPr lang="zh-TW" altLang="en-US" sz="3600" b="1">
                <a:solidFill>
                  <a:schemeClr val="bg1"/>
                </a:solidFill>
                <a:ea typeface="SimSun" pitchFamily="2" charset="-122"/>
              </a:rPr>
              <a:t>阿拉伯佩特拉统治</a:t>
            </a:r>
            <a:r>
              <a:rPr lang="en-US" altLang="ja-JP" sz="3600" b="1">
                <a:solidFill>
                  <a:schemeClr val="bg1"/>
                </a:solidFill>
                <a:ea typeface="SimSun" pitchFamily="2" charset="-122"/>
              </a:rPr>
              <a:t>)</a:t>
            </a:r>
            <a:endParaRPr lang="en-US" altLang="en-US" sz="3600" b="1">
              <a:solidFill>
                <a:schemeClr val="bg1"/>
              </a:solidFill>
              <a:ea typeface="SimSun" pitchFamily="2" charset="-122"/>
            </a:endParaRPr>
          </a:p>
        </p:txBody>
      </p:sp>
      <p:pic>
        <p:nvPicPr>
          <p:cNvPr id="133122" name="Picture 5" descr="palmrya"/>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52600" y="1600200"/>
            <a:ext cx="5562600" cy="3773488"/>
          </a:xfrm>
          <a:noFill/>
        </p:spPr>
      </p:pic>
      <p:sp>
        <p:nvSpPr>
          <p:cNvPr id="133123" name="WordArt 7"/>
          <p:cNvSpPr>
            <a:spLocks noChangeArrowheads="1" noChangeShapeType="1" noTextEdit="1"/>
          </p:cNvSpPr>
          <p:nvPr/>
        </p:nvSpPr>
        <p:spPr bwMode="auto">
          <a:xfrm>
            <a:off x="3048000" y="5410200"/>
            <a:ext cx="2667000" cy="685800"/>
          </a:xfrm>
          <a:prstGeom prst="rect">
            <a:avLst/>
          </a:prstGeom>
        </p:spPr>
        <p:txBody>
          <a:bodyPr wrap="none" fromWordArt="1">
            <a:prstTxWarp prst="textPlain">
              <a:avLst>
                <a:gd name="adj" fmla="val 50000"/>
              </a:avLst>
            </a:prstTxWarp>
          </a:bodyPr>
          <a:lstStyle/>
          <a:p>
            <a:pPr algn="ctr"/>
            <a:r>
              <a:rPr lang="zh-CN" alt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巴尔米拉</a:t>
            </a:r>
            <a:endParaRPr lang="en-GB"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endParaRPr>
          </a:p>
        </p:txBody>
      </p:sp>
      <p:sp>
        <p:nvSpPr>
          <p:cNvPr id="133124" name="Text Box 8"/>
          <p:cNvSpPr txBox="1">
            <a:spLocks noChangeArrowheads="1"/>
          </p:cNvSpPr>
          <p:nvPr/>
        </p:nvSpPr>
        <p:spPr bwMode="auto">
          <a:xfrm>
            <a:off x="2195513" y="6165850"/>
            <a:ext cx="4800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zh-TW" altLang="en-US" sz="2200" b="1">
                <a:solidFill>
                  <a:schemeClr val="bg1"/>
                </a:solidFill>
                <a:ea typeface="SimSun" pitchFamily="2" charset="-122"/>
              </a:rPr>
              <a:t>叙利亚中部，公元三世纪</a:t>
            </a:r>
            <a:endParaRPr lang="en-US" altLang="en-US" sz="1800" b="1">
              <a:solidFill>
                <a:schemeClr val="bg1"/>
              </a:solidFill>
              <a:ea typeface="SimSun" pitchFamily="2" charset="-122"/>
            </a:endParaRPr>
          </a:p>
        </p:txBody>
      </p:sp>
      <p:sp>
        <p:nvSpPr>
          <p:cNvPr id="133125"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sp>
        <p:nvSpPr>
          <p:cNvPr id="135170" name="Rectangle 3"/>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4400" b="1">
                <a:solidFill>
                  <a:srgbClr val="FFFFFF"/>
                </a:solidFill>
                <a:ea typeface="SimSun" pitchFamily="2" charset="-122"/>
              </a:rPr>
              <a:t>阿拉伯佩特拉</a:t>
            </a:r>
            <a:r>
              <a:rPr lang="en-US" altLang="zh-TW" sz="4400" b="1">
                <a:solidFill>
                  <a:srgbClr val="FFFFFF"/>
                </a:solidFill>
                <a:ea typeface="SimSun" pitchFamily="2" charset="-122"/>
              </a:rPr>
              <a:t> </a:t>
            </a:r>
            <a:r>
              <a:rPr lang="en-US" altLang="ja-JP" sz="3600" b="1">
                <a:solidFill>
                  <a:srgbClr val="FFFFFF"/>
                </a:solidFill>
                <a:ea typeface="SimSun" pitchFamily="2" charset="-122"/>
              </a:rPr>
              <a:t>(</a:t>
            </a:r>
            <a:r>
              <a:rPr lang="zh-TW" altLang="en-US" sz="3600" b="1">
                <a:solidFill>
                  <a:srgbClr val="FFFFFF"/>
                </a:solidFill>
                <a:ea typeface="SimSun" pitchFamily="2" charset="-122"/>
              </a:rPr>
              <a:t>阿拉伯佩特拉统治</a:t>
            </a:r>
            <a:r>
              <a:rPr lang="en-US" altLang="ja-JP" sz="3600" b="1">
                <a:solidFill>
                  <a:srgbClr val="FFFFFF"/>
                </a:solidFill>
                <a:ea typeface="SimSun" pitchFamily="2" charset="-122"/>
              </a:rPr>
              <a:t>)</a:t>
            </a:r>
            <a:endParaRPr lang="en-US" altLang="en-US" sz="3600" b="1">
              <a:solidFill>
                <a:srgbClr val="FFFFFF"/>
              </a:solidFill>
              <a:ea typeface="SimSun" pitchFamily="2" charset="-122"/>
            </a:endParaRPr>
          </a:p>
        </p:txBody>
      </p:sp>
      <p:pic>
        <p:nvPicPr>
          <p:cNvPr id="135171" name="Picture 7" descr="petra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3276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9"/>
          <p:cNvSpPr txBox="1">
            <a:spLocks noChangeArrowheads="1"/>
          </p:cNvSpPr>
          <p:nvPr/>
        </p:nvSpPr>
        <p:spPr bwMode="auto">
          <a:xfrm>
            <a:off x="3505200" y="1433513"/>
            <a:ext cx="56388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2800" b="1">
                <a:solidFill>
                  <a:srgbClr val="BBE0E3"/>
                </a:solidFill>
                <a:ea typeface="SimSun" pitchFamily="2" charset="-122"/>
              </a:rPr>
              <a:t>在公元前</a:t>
            </a:r>
            <a:r>
              <a:rPr lang="en-US" altLang="zh-TW" sz="2800" b="1">
                <a:solidFill>
                  <a:srgbClr val="BBE0E3"/>
                </a:solidFill>
                <a:ea typeface="SimSun" pitchFamily="2" charset="-122"/>
              </a:rPr>
              <a:t>312</a:t>
            </a:r>
            <a:r>
              <a:rPr lang="zh-TW" altLang="en-US" sz="2800" b="1">
                <a:solidFill>
                  <a:srgbClr val="BBE0E3"/>
                </a:solidFill>
                <a:ea typeface="SimSun" pitchFamily="2" charset="-122"/>
              </a:rPr>
              <a:t>年的希腊雇佣军的军队</a:t>
            </a:r>
            <a:r>
              <a:rPr lang="zh-CN" altLang="en-US" sz="2800" b="1">
                <a:solidFill>
                  <a:srgbClr val="BBE0E3"/>
                </a:solidFill>
                <a:ea typeface="SimSun" pitchFamily="2" charset="-122"/>
              </a:rPr>
              <a:t>从</a:t>
            </a:r>
            <a:r>
              <a:rPr lang="zh-TW" altLang="en-US" sz="2800" b="1">
                <a:solidFill>
                  <a:srgbClr val="BBE0E3"/>
                </a:solidFill>
                <a:ea typeface="SimSun" pitchFamily="2" charset="-122"/>
              </a:rPr>
              <a:t>叙利亚沙漠</a:t>
            </a:r>
            <a:r>
              <a:rPr lang="zh-CN" altLang="en-US" sz="2800" b="1">
                <a:solidFill>
                  <a:srgbClr val="BBE0E3"/>
                </a:solidFill>
                <a:ea typeface="SimSun" pitchFamily="2" charset="-122"/>
              </a:rPr>
              <a:t>及如今</a:t>
            </a:r>
            <a:r>
              <a:rPr lang="zh-TW" altLang="en-US" sz="2800" b="1">
                <a:solidFill>
                  <a:srgbClr val="BBE0E3"/>
                </a:solidFill>
                <a:ea typeface="SimSun" pitchFamily="2" charset="-122"/>
              </a:rPr>
              <a:t>的约旦</a:t>
            </a:r>
            <a:r>
              <a:rPr lang="zh-TW" altLang="en-US" sz="2800" b="1">
                <a:solidFill>
                  <a:srgbClr val="FFFF00"/>
                </a:solidFill>
                <a:ea typeface="SimSun" pitchFamily="2" charset="-122"/>
              </a:rPr>
              <a:t>走向南端的死海</a:t>
            </a:r>
            <a:r>
              <a:rPr lang="zh-TW" altLang="en-US" sz="2800" b="1">
                <a:solidFill>
                  <a:srgbClr val="BBE0E3"/>
                </a:solidFill>
                <a:ea typeface="SimSun" pitchFamily="2" charset="-122"/>
              </a:rPr>
              <a:t>。</a:t>
            </a:r>
            <a:endParaRPr lang="en-US" altLang="zh-TW" sz="2800" b="1">
              <a:solidFill>
                <a:srgbClr val="BBE0E3"/>
              </a:solidFill>
              <a:ea typeface="SimSun" pitchFamily="2" charset="-122"/>
            </a:endParaRPr>
          </a:p>
          <a:p>
            <a:pPr eaLnBrk="1" hangingPunct="1">
              <a:spcBef>
                <a:spcPct val="50000"/>
              </a:spcBef>
            </a:pPr>
            <a:r>
              <a:rPr lang="zh-CN" altLang="en-US" sz="2800" b="1">
                <a:solidFill>
                  <a:srgbClr val="BBE0E3"/>
                </a:solidFill>
                <a:ea typeface="SimSun" pitchFamily="2" charset="-122"/>
              </a:rPr>
              <a:t>当时</a:t>
            </a:r>
            <a:r>
              <a:rPr lang="zh-TW" altLang="en-US" sz="2800" b="1">
                <a:solidFill>
                  <a:srgbClr val="BBE0E3"/>
                </a:solidFill>
                <a:ea typeface="SimSun" pitchFamily="2" charset="-122"/>
              </a:rPr>
              <a:t>的指挥官 </a:t>
            </a:r>
            <a:r>
              <a:rPr lang="en-US" altLang="zh-TW" sz="2800" b="1">
                <a:solidFill>
                  <a:srgbClr val="BBE0E3"/>
                </a:solidFill>
                <a:ea typeface="SimSun" pitchFamily="2" charset="-122"/>
              </a:rPr>
              <a:t>– </a:t>
            </a:r>
            <a:r>
              <a:rPr lang="zh-TW" altLang="en-US" sz="2800" b="1">
                <a:solidFill>
                  <a:srgbClr val="FFFF00"/>
                </a:solidFill>
                <a:ea typeface="SimSun" pitchFamily="2" charset="-122"/>
              </a:rPr>
              <a:t>命名海欧纳莫斯的贲门</a:t>
            </a:r>
            <a:r>
              <a:rPr lang="zh-CN" altLang="en-US" sz="2800" b="1">
                <a:solidFill>
                  <a:srgbClr val="BBE0E3"/>
                </a:solidFill>
                <a:ea typeface="SimSun" pitchFamily="2" charset="-122"/>
              </a:rPr>
              <a:t>－不敢相信眼前所看见的</a:t>
            </a:r>
            <a:r>
              <a:rPr lang="en-US" altLang="ja-JP" sz="2800" b="1">
                <a:solidFill>
                  <a:srgbClr val="BBE0E3"/>
                </a:solidFill>
                <a:ea typeface="SimSun" pitchFamily="2" charset="-122"/>
              </a:rPr>
              <a:t>:</a:t>
            </a:r>
            <a:r>
              <a:rPr lang="zh-CN" altLang="en-US" sz="2800" b="1">
                <a:solidFill>
                  <a:srgbClr val="BBE0E3"/>
                </a:solidFill>
                <a:ea typeface="SimSun" pitchFamily="2" charset="-122"/>
              </a:rPr>
              <a:t>一群在</a:t>
            </a:r>
            <a:r>
              <a:rPr lang="zh-TW" altLang="en-US" sz="2800" b="1">
                <a:solidFill>
                  <a:srgbClr val="BBE0E3"/>
                </a:solidFill>
                <a:ea typeface="SimSun" pitchFamily="2" charset="-122"/>
              </a:rPr>
              <a:t>岸上驻扎包骆驼措辞和芦苇筏搁浅</a:t>
            </a:r>
            <a:r>
              <a:rPr lang="zh-CN" altLang="en-US" sz="2800" b="1">
                <a:solidFill>
                  <a:srgbClr val="BBE0E3"/>
                </a:solidFill>
                <a:ea typeface="SimSun" pitchFamily="2" charset="-122"/>
              </a:rPr>
              <a:t>及会</a:t>
            </a:r>
            <a:r>
              <a:rPr lang="zh-TW" altLang="en-US" sz="2800" b="1">
                <a:solidFill>
                  <a:srgbClr val="BBE0E3"/>
                </a:solidFill>
                <a:ea typeface="SimSun" pitchFamily="2" charset="-122"/>
              </a:rPr>
              <a:t>讲阿拉伯语的部落，</a:t>
            </a:r>
            <a:r>
              <a:rPr lang="zh-CN" altLang="en-US" sz="2800" b="1">
                <a:solidFill>
                  <a:srgbClr val="BBE0E3"/>
                </a:solidFill>
                <a:ea typeface="SimSun" pitchFamily="2" charset="-122"/>
              </a:rPr>
              <a:t>在</a:t>
            </a:r>
            <a:r>
              <a:rPr lang="zh-TW" altLang="en-US" sz="2800" b="1">
                <a:solidFill>
                  <a:srgbClr val="BBE0E3"/>
                </a:solidFill>
                <a:ea typeface="SimSun" pitchFamily="2" charset="-122"/>
              </a:rPr>
              <a:t>等待他们所谓的“</a:t>
            </a:r>
            <a:r>
              <a:rPr lang="en-US" altLang="zh-TW" sz="2800" b="1">
                <a:solidFill>
                  <a:srgbClr val="FFFF00"/>
                </a:solidFill>
                <a:ea typeface="SimSun" pitchFamily="2" charset="-122"/>
              </a:rPr>
              <a:t>thawr</a:t>
            </a:r>
            <a:r>
              <a:rPr lang="zh-CN" altLang="en-US" sz="2800" b="1">
                <a:solidFill>
                  <a:srgbClr val="BBE0E3"/>
                </a:solidFill>
                <a:ea typeface="SimSun" pitchFamily="2" charset="-122"/>
              </a:rPr>
              <a:t>”</a:t>
            </a:r>
            <a:r>
              <a:rPr lang="zh-TW" altLang="en-US" sz="2800" b="1">
                <a:solidFill>
                  <a:srgbClr val="BBE0E3"/>
                </a:solidFill>
                <a:ea typeface="SimSun" pitchFamily="2" charset="-122"/>
              </a:rPr>
              <a:t> </a:t>
            </a:r>
            <a:r>
              <a:rPr lang="en-US" altLang="zh-TW" sz="2800" b="1">
                <a:solidFill>
                  <a:srgbClr val="BBE0E3"/>
                </a:solidFill>
                <a:ea typeface="SimSun" pitchFamily="2" charset="-122"/>
              </a:rPr>
              <a:t>- </a:t>
            </a:r>
            <a:r>
              <a:rPr lang="zh-TW" altLang="en-US" sz="2800" b="1">
                <a:solidFill>
                  <a:srgbClr val="BBE0E3"/>
                </a:solidFill>
                <a:ea typeface="SimSun" pitchFamily="2" charset="-122"/>
              </a:rPr>
              <a:t>阿拉伯语为“</a:t>
            </a:r>
            <a:r>
              <a:rPr lang="zh-TW" altLang="en-US" sz="2800" b="1">
                <a:solidFill>
                  <a:srgbClr val="FFFF00"/>
                </a:solidFill>
                <a:ea typeface="SimSun" pitchFamily="2" charset="-122"/>
              </a:rPr>
              <a:t>牛</a:t>
            </a:r>
            <a:r>
              <a:rPr lang="zh-TW" altLang="en-US" sz="2800" b="1">
                <a:solidFill>
                  <a:srgbClr val="BBE0E3"/>
                </a:solidFill>
                <a:ea typeface="SimSun" pitchFamily="2" charset="-122"/>
              </a:rPr>
              <a:t>” </a:t>
            </a:r>
            <a:r>
              <a:rPr lang="en-US" altLang="zh-TW" sz="2800" b="1">
                <a:solidFill>
                  <a:srgbClr val="BBE0E3"/>
                </a:solidFill>
                <a:ea typeface="SimSun" pitchFamily="2" charset="-122"/>
              </a:rPr>
              <a:t>- </a:t>
            </a:r>
            <a:r>
              <a:rPr lang="zh-TW" altLang="en-US" sz="2800" b="1">
                <a:solidFill>
                  <a:srgbClr val="BBE0E3"/>
                </a:solidFill>
                <a:ea typeface="SimSun" pitchFamily="2" charset="-122"/>
              </a:rPr>
              <a:t>出现在硫磺气味的水域</a:t>
            </a:r>
            <a:r>
              <a:rPr lang="zh-CN" altLang="en-US" sz="2800" b="1">
                <a:solidFill>
                  <a:srgbClr val="BBE0E3"/>
                </a:solidFill>
                <a:ea typeface="SimSun" pitchFamily="2" charset="-122"/>
              </a:rPr>
              <a:t>的</a:t>
            </a:r>
            <a:r>
              <a:rPr lang="zh-TW" altLang="en-US" sz="2800" b="1">
                <a:solidFill>
                  <a:srgbClr val="BBE0E3"/>
                </a:solidFill>
                <a:ea typeface="SimSun" pitchFamily="2" charset="-122"/>
              </a:rPr>
              <a:t>中间。</a:t>
            </a:r>
            <a:endParaRPr lang="en-US" altLang="en-US" sz="2800" b="1">
              <a:solidFill>
                <a:srgbClr val="BBE0E3"/>
              </a:solidFill>
              <a:ea typeface="SimSun" pitchFamily="2" charset="-122"/>
            </a:endParaRPr>
          </a:p>
        </p:txBody>
      </p:sp>
      <p:sp>
        <p:nvSpPr>
          <p:cNvPr id="135173" name="WordArt 10"/>
          <p:cNvSpPr>
            <a:spLocks noChangeArrowheads="1" noChangeShapeType="1" noTextEdit="1"/>
          </p:cNvSpPr>
          <p:nvPr/>
        </p:nvSpPr>
        <p:spPr bwMode="auto">
          <a:xfrm>
            <a:off x="228600" y="1447800"/>
            <a:ext cx="3200400" cy="609600"/>
          </a:xfrm>
          <a:prstGeom prst="rect">
            <a:avLst/>
          </a:prstGeom>
        </p:spPr>
        <p:txBody>
          <a:bodyPr wrap="none" fromWordArt="1">
            <a:prstTxWarp prst="textPlain">
              <a:avLst>
                <a:gd name="adj" fmla="val 50000"/>
              </a:avLst>
            </a:prstTxWarp>
          </a:bodyPr>
          <a:lstStyle/>
          <a:p>
            <a:pPr algn="ctr"/>
            <a:r>
              <a:rPr lang="zh-CN" alt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rPr>
              <a:t>纳巴泰人</a:t>
            </a:r>
            <a:endParaRPr lang="en-GB"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endParaRPr>
          </a:p>
        </p:txBody>
      </p:sp>
      <p:sp>
        <p:nvSpPr>
          <p:cNvPr id="135174" name="WordArt 11"/>
          <p:cNvSpPr>
            <a:spLocks noChangeArrowheads="1" noChangeShapeType="1" noTextEdit="1"/>
          </p:cNvSpPr>
          <p:nvPr/>
        </p:nvSpPr>
        <p:spPr bwMode="auto">
          <a:xfrm>
            <a:off x="685800" y="6094413"/>
            <a:ext cx="629602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死海的石油商！</a:t>
            </a:r>
            <a:endParaRPr lang="en-GB"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
        <p:nvSpPr>
          <p:cNvPr id="135175" name="TextBox 9"/>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4"/>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4400" b="1">
                <a:solidFill>
                  <a:schemeClr val="bg1"/>
                </a:solidFill>
                <a:ea typeface="SimSun" pitchFamily="2" charset="-122"/>
              </a:rPr>
              <a:t>阿拉伯佩特拉</a:t>
            </a:r>
            <a:r>
              <a:rPr lang="en-US" altLang="zh-TW" sz="4400" b="1">
                <a:solidFill>
                  <a:schemeClr val="bg1"/>
                </a:solidFill>
                <a:ea typeface="SimSun" pitchFamily="2" charset="-122"/>
              </a:rPr>
              <a:t> </a:t>
            </a:r>
            <a:r>
              <a:rPr lang="en-US" altLang="ja-JP" sz="3600" b="1">
                <a:solidFill>
                  <a:schemeClr val="bg1"/>
                </a:solidFill>
                <a:ea typeface="SimSun" pitchFamily="2" charset="-122"/>
              </a:rPr>
              <a:t>(</a:t>
            </a:r>
            <a:r>
              <a:rPr lang="zh-TW" altLang="en-US" sz="3600" b="1">
                <a:solidFill>
                  <a:schemeClr val="bg1"/>
                </a:solidFill>
                <a:ea typeface="SimSun" pitchFamily="2" charset="-122"/>
              </a:rPr>
              <a:t>阿拉伯佩特拉统治</a:t>
            </a:r>
            <a:r>
              <a:rPr lang="en-US" altLang="ja-JP" sz="3600" b="1">
                <a:solidFill>
                  <a:schemeClr val="bg1"/>
                </a:solidFill>
                <a:ea typeface="SimSun" pitchFamily="2" charset="-122"/>
              </a:rPr>
              <a:t>)</a:t>
            </a:r>
            <a:endParaRPr lang="en-US" altLang="en-US" sz="3600" b="1">
              <a:solidFill>
                <a:schemeClr val="bg1"/>
              </a:solidFill>
              <a:ea typeface="SimSun" pitchFamily="2" charset="-122"/>
            </a:endParaRPr>
          </a:p>
        </p:txBody>
      </p:sp>
      <p:sp>
        <p:nvSpPr>
          <p:cNvPr id="137218" name="WordArt 5"/>
          <p:cNvSpPr>
            <a:spLocks noChangeArrowheads="1" noChangeShapeType="1" noTextEdit="1"/>
          </p:cNvSpPr>
          <p:nvPr/>
        </p:nvSpPr>
        <p:spPr bwMode="auto">
          <a:xfrm>
            <a:off x="228600" y="1447800"/>
            <a:ext cx="3200400" cy="609600"/>
          </a:xfrm>
          <a:prstGeom prst="rect">
            <a:avLst/>
          </a:prstGeom>
        </p:spPr>
        <p:txBody>
          <a:bodyPr wrap="none" fromWordArt="1">
            <a:prstTxWarp prst="textPlain">
              <a:avLst>
                <a:gd name="adj" fmla="val 50000"/>
              </a:avLst>
            </a:prstTxWarp>
          </a:bodyPr>
          <a:lstStyle/>
          <a:p>
            <a:pPr algn="ctr"/>
            <a:r>
              <a:rPr lang="zh-CN" alt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rPr>
              <a:t>纳巴特人</a:t>
            </a:r>
            <a:endParaRPr lang="en-GB"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endParaRPr>
          </a:p>
        </p:txBody>
      </p:sp>
      <p:pic>
        <p:nvPicPr>
          <p:cNvPr id="158729" name="Picture 9" descr="deadse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286000"/>
            <a:ext cx="2686050" cy="2097088"/>
          </a:xfrm>
          <a:noFill/>
        </p:spPr>
      </p:pic>
      <p:pic>
        <p:nvPicPr>
          <p:cNvPr id="137220" name="Picture 12" descr="Oil">
            <a:hlinkClick r:id="rId4"/>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800600" y="1600200"/>
            <a:ext cx="4191000" cy="3143250"/>
          </a:xfrm>
        </p:spPr>
      </p:pic>
      <p:sp>
        <p:nvSpPr>
          <p:cNvPr id="158735" name="Text Box 15"/>
          <p:cNvSpPr txBox="1">
            <a:spLocks noChangeArrowheads="1"/>
          </p:cNvSpPr>
          <p:nvPr/>
        </p:nvSpPr>
        <p:spPr bwMode="auto">
          <a:xfrm>
            <a:off x="228600" y="48006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chemeClr val="bg1"/>
                </a:solidFill>
                <a:ea typeface="SimSun" pitchFamily="2" charset="-122"/>
              </a:rPr>
              <a:t>死海</a:t>
            </a:r>
            <a:r>
              <a:rPr lang="zh-CN" altLang="en-US" sz="1800" b="1">
                <a:solidFill>
                  <a:schemeClr val="bg1"/>
                </a:solidFill>
                <a:ea typeface="SimSun" pitchFamily="2" charset="-122"/>
              </a:rPr>
              <a:t>的</a:t>
            </a:r>
            <a:r>
              <a:rPr lang="zh-TW" altLang="en-US" sz="1800" b="1">
                <a:solidFill>
                  <a:schemeClr val="bg1"/>
                </a:solidFill>
                <a:ea typeface="SimSun" pitchFamily="2" charset="-122"/>
              </a:rPr>
              <a:t>南端</a:t>
            </a:r>
            <a:endParaRPr lang="en-US" altLang="en-US" sz="1800" b="1">
              <a:solidFill>
                <a:schemeClr val="bg1"/>
              </a:solidFill>
              <a:ea typeface="SimSun" pitchFamily="2" charset="-122"/>
            </a:endParaRPr>
          </a:p>
        </p:txBody>
      </p:sp>
      <p:pic>
        <p:nvPicPr>
          <p:cNvPr id="158737" name="Picture 17" descr="DYRYNDA%2520Oil%2520suction%2520WEB">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733800"/>
            <a:ext cx="50292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38" name="WordArt 18"/>
          <p:cNvSpPr>
            <a:spLocks noChangeArrowheads="1" noChangeShapeType="1" noTextEdit="1"/>
          </p:cNvSpPr>
          <p:nvPr/>
        </p:nvSpPr>
        <p:spPr bwMode="auto">
          <a:xfrm>
            <a:off x="3733800" y="6400800"/>
            <a:ext cx="4800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solidFill>
                  <a:srgbClr val="FF3300"/>
                </a:solidFill>
                <a:effectLst>
                  <a:outerShdw dist="45791" dir="3378596" algn="ctr" rotWithShape="0">
                    <a:srgbClr val="4D4D4D">
                      <a:alpha val="79999"/>
                    </a:srgbClr>
                  </a:outerShdw>
                </a:effectLst>
                <a:latin typeface="Arial Black"/>
              </a:rPr>
              <a:t>凝成胶状的石油</a:t>
            </a:r>
            <a:endParaRPr lang="en-GB" sz="3600" kern="10" spc="720">
              <a:solidFill>
                <a:srgbClr val="FF3300"/>
              </a:solidFill>
              <a:effectLst>
                <a:outerShdw dist="45791" dir="3378596" algn="ctr" rotWithShape="0">
                  <a:srgbClr val="4D4D4D">
                    <a:alpha val="79999"/>
                  </a:srgbClr>
                </a:outerShdw>
              </a:effectLst>
              <a:latin typeface="Arial Black"/>
            </a:endParaRPr>
          </a:p>
        </p:txBody>
      </p:sp>
      <p:pic>
        <p:nvPicPr>
          <p:cNvPr id="158739" name="Picture 19" descr="ssi-mummies">
            <a:hlinkClick r:id="rId8"/>
          </p:cNvPr>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2057400" y="2209800"/>
            <a:ext cx="5076825" cy="3581400"/>
          </a:xfrm>
        </p:spPr>
      </p:pic>
      <p:sp>
        <p:nvSpPr>
          <p:cNvPr id="158743" name="WordArt 23"/>
          <p:cNvSpPr>
            <a:spLocks noChangeArrowheads="1" noChangeShapeType="1" noTextEdit="1"/>
          </p:cNvSpPr>
          <p:nvPr/>
        </p:nvSpPr>
        <p:spPr bwMode="auto">
          <a:xfrm rot="-1117576">
            <a:off x="1401763" y="4152900"/>
            <a:ext cx="6591300" cy="1524000"/>
          </a:xfrm>
          <a:prstGeom prst="rect">
            <a:avLst/>
          </a:prstGeom>
        </p:spPr>
        <p:txBody>
          <a:bodyPr wrap="none" fromWordArt="1">
            <a:prstTxWarp prst="textCascadeUp">
              <a:avLst>
                <a:gd name="adj" fmla="val 44444"/>
              </a:avLst>
            </a:prstTxWarp>
          </a:bodyPr>
          <a:lstStyle/>
          <a:p>
            <a:pPr algn="ctr"/>
            <a:r>
              <a:rPr lang="zh-CN" altLang="en-US" sz="3600" b="1" kern="10">
                <a:ln w="31550">
                  <a:solidFill>
                    <a:srgbClr val="000000"/>
                  </a:solidFill>
                  <a:round/>
                  <a:headEnd/>
                  <a:tailEnd/>
                </a:ln>
                <a:solidFill>
                  <a:srgbClr val="ECECF4"/>
                </a:solidFill>
                <a:effectLst>
                  <a:outerShdw blurRad="50800" dist="40000" dir="5400000" algn="tl" rotWithShape="0">
                    <a:srgbClr val="808080">
                      <a:alpha val="32999"/>
                    </a:srgbClr>
                  </a:outerShdw>
                </a:effectLst>
                <a:latin typeface="Impact"/>
              </a:rPr>
              <a:t>木乃伊的配料！</a:t>
            </a:r>
            <a:endParaRPr lang="en-GB" sz="3600" b="1" kern="10">
              <a:ln w="31550">
                <a:solidFill>
                  <a:srgbClr val="000000"/>
                </a:solidFill>
                <a:round/>
                <a:headEnd/>
                <a:tailEnd/>
              </a:ln>
              <a:solidFill>
                <a:srgbClr val="ECECF4"/>
              </a:solidFill>
              <a:effectLst>
                <a:outerShdw blurRad="50800" dist="40000" dir="5400000" algn="tl" rotWithShape="0">
                  <a:srgbClr val="808080">
                    <a:alpha val="32999"/>
                  </a:srgbClr>
                </a:outerShdw>
              </a:effectLst>
              <a:latin typeface="Impact"/>
            </a:endParaRPr>
          </a:p>
        </p:txBody>
      </p:sp>
      <p:sp>
        <p:nvSpPr>
          <p:cNvPr id="137226" name="TextBox 12"/>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8729"/>
                                        </p:tgtEl>
                                        <p:attrNameLst>
                                          <p:attrName>style.visibility</p:attrName>
                                        </p:attrNameLst>
                                      </p:cBhvr>
                                      <p:to>
                                        <p:strVal val="visible"/>
                                      </p:to>
                                    </p:set>
                                    <p:animEffect transition="in" filter="dissolve">
                                      <p:cBhvr>
                                        <p:cTn id="7" dur="500"/>
                                        <p:tgtEl>
                                          <p:spTgt spid="15872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8735"/>
                                        </p:tgtEl>
                                        <p:attrNameLst>
                                          <p:attrName>style.visibility</p:attrName>
                                        </p:attrNameLst>
                                      </p:cBhvr>
                                      <p:to>
                                        <p:strVal val="visible"/>
                                      </p:to>
                                    </p:set>
                                    <p:anim calcmode="lin" valueType="num">
                                      <p:cBhvr additive="base">
                                        <p:cTn id="10" dur="500" fill="hold"/>
                                        <p:tgtEl>
                                          <p:spTgt spid="158735"/>
                                        </p:tgtEl>
                                        <p:attrNameLst>
                                          <p:attrName>ppt_x</p:attrName>
                                        </p:attrNameLst>
                                      </p:cBhvr>
                                      <p:tavLst>
                                        <p:tav tm="0">
                                          <p:val>
                                            <p:strVal val="#ppt_x"/>
                                          </p:val>
                                        </p:tav>
                                        <p:tav tm="100000">
                                          <p:val>
                                            <p:strVal val="#ppt_x"/>
                                          </p:val>
                                        </p:tav>
                                      </p:tavLst>
                                    </p:anim>
                                    <p:anim calcmode="lin" valueType="num">
                                      <p:cBhvr additive="base">
                                        <p:cTn id="11" dur="500" fill="hold"/>
                                        <p:tgtEl>
                                          <p:spTgt spid="158735"/>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58737"/>
                                        </p:tgtEl>
                                        <p:attrNameLst>
                                          <p:attrName>style.visibility</p:attrName>
                                        </p:attrNameLst>
                                      </p:cBhvr>
                                      <p:to>
                                        <p:strVal val="visible"/>
                                      </p:to>
                                    </p:set>
                                    <p:animEffect transition="in" filter="dissolve">
                                      <p:cBhvr>
                                        <p:cTn id="16" dur="500"/>
                                        <p:tgtEl>
                                          <p:spTgt spid="15873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58738"/>
                                        </p:tgtEl>
                                        <p:attrNameLst>
                                          <p:attrName>style.visibility</p:attrName>
                                        </p:attrNameLst>
                                      </p:cBhvr>
                                      <p:to>
                                        <p:strVal val="visible"/>
                                      </p:to>
                                    </p:set>
                                    <p:anim calcmode="lin" valueType="num">
                                      <p:cBhvr additive="base">
                                        <p:cTn id="19" dur="500" fill="hold"/>
                                        <p:tgtEl>
                                          <p:spTgt spid="158738"/>
                                        </p:tgtEl>
                                        <p:attrNameLst>
                                          <p:attrName>ppt_x</p:attrName>
                                        </p:attrNameLst>
                                      </p:cBhvr>
                                      <p:tavLst>
                                        <p:tav tm="0">
                                          <p:val>
                                            <p:strVal val="#ppt_x"/>
                                          </p:val>
                                        </p:tav>
                                        <p:tav tm="100000">
                                          <p:val>
                                            <p:strVal val="#ppt_x"/>
                                          </p:val>
                                        </p:tav>
                                      </p:tavLst>
                                    </p:anim>
                                    <p:anim calcmode="lin" valueType="num">
                                      <p:cBhvr additive="base">
                                        <p:cTn id="20" dur="500" fill="hold"/>
                                        <p:tgtEl>
                                          <p:spTgt spid="15873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8739"/>
                                        </p:tgtEl>
                                        <p:attrNameLst>
                                          <p:attrName>style.visibility</p:attrName>
                                        </p:attrNameLst>
                                      </p:cBhvr>
                                      <p:to>
                                        <p:strVal val="visible"/>
                                      </p:to>
                                    </p:set>
                                    <p:anim calcmode="lin" valueType="num">
                                      <p:cBhvr additive="base">
                                        <p:cTn id="25" dur="2000" fill="hold"/>
                                        <p:tgtEl>
                                          <p:spTgt spid="158739"/>
                                        </p:tgtEl>
                                        <p:attrNameLst>
                                          <p:attrName>ppt_x</p:attrName>
                                        </p:attrNameLst>
                                      </p:cBhvr>
                                      <p:tavLst>
                                        <p:tav tm="0">
                                          <p:val>
                                            <p:strVal val="#ppt_x"/>
                                          </p:val>
                                        </p:tav>
                                        <p:tav tm="100000">
                                          <p:val>
                                            <p:strVal val="#ppt_x"/>
                                          </p:val>
                                        </p:tav>
                                      </p:tavLst>
                                    </p:anim>
                                    <p:anim calcmode="lin" valueType="num">
                                      <p:cBhvr additive="base">
                                        <p:cTn id="26" dur="2000" fill="hold"/>
                                        <p:tgtEl>
                                          <p:spTgt spid="15873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8743"/>
                                        </p:tgtEl>
                                        <p:attrNameLst>
                                          <p:attrName>style.visibility</p:attrName>
                                        </p:attrNameLst>
                                      </p:cBhvr>
                                      <p:to>
                                        <p:strVal val="visible"/>
                                      </p:to>
                                    </p:set>
                                    <p:anim calcmode="lin" valueType="num">
                                      <p:cBhvr additive="base">
                                        <p:cTn id="29" dur="2000" fill="hold"/>
                                        <p:tgtEl>
                                          <p:spTgt spid="158743"/>
                                        </p:tgtEl>
                                        <p:attrNameLst>
                                          <p:attrName>ppt_x</p:attrName>
                                        </p:attrNameLst>
                                      </p:cBhvr>
                                      <p:tavLst>
                                        <p:tav tm="0">
                                          <p:val>
                                            <p:strVal val="#ppt_x"/>
                                          </p:val>
                                        </p:tav>
                                        <p:tav tm="100000">
                                          <p:val>
                                            <p:strVal val="#ppt_x"/>
                                          </p:val>
                                        </p:tav>
                                      </p:tavLst>
                                    </p:anim>
                                    <p:anim calcmode="lin" valueType="num">
                                      <p:cBhvr additive="base">
                                        <p:cTn id="30" dur="2000" fill="hold"/>
                                        <p:tgtEl>
                                          <p:spTgt spid="1587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5" grpId="0"/>
      <p:bldP spid="158738" grpId="0" animBg="1"/>
      <p:bldP spid="1587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sp>
        <p:nvSpPr>
          <p:cNvPr id="139266" name="Rectangle 3"/>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4400" b="1">
                <a:solidFill>
                  <a:srgbClr val="FFFFFF"/>
                </a:solidFill>
                <a:ea typeface="SimSun" pitchFamily="2" charset="-122"/>
              </a:rPr>
              <a:t>阿拉伯佩特拉</a:t>
            </a:r>
            <a:r>
              <a:rPr lang="en-US" altLang="zh-TW" sz="4400" b="1">
                <a:solidFill>
                  <a:srgbClr val="FFFFFF"/>
                </a:solidFill>
                <a:ea typeface="SimSun" pitchFamily="2" charset="-122"/>
              </a:rPr>
              <a:t> </a:t>
            </a:r>
            <a:r>
              <a:rPr lang="en-US" altLang="ja-JP" sz="3600" b="1">
                <a:solidFill>
                  <a:srgbClr val="FFFFFF"/>
                </a:solidFill>
                <a:ea typeface="SimSun" pitchFamily="2" charset="-122"/>
              </a:rPr>
              <a:t>(</a:t>
            </a:r>
            <a:r>
              <a:rPr lang="zh-TW" altLang="en-US" sz="3600" b="1">
                <a:solidFill>
                  <a:srgbClr val="FFFFFF"/>
                </a:solidFill>
                <a:ea typeface="SimSun" pitchFamily="2" charset="-122"/>
              </a:rPr>
              <a:t>阿拉伯佩特拉统治</a:t>
            </a:r>
            <a:r>
              <a:rPr lang="en-US" altLang="ja-JP" sz="3600" b="1">
                <a:solidFill>
                  <a:srgbClr val="FFFFFF"/>
                </a:solidFill>
                <a:ea typeface="SimSun" pitchFamily="2" charset="-122"/>
              </a:rPr>
              <a:t>)</a:t>
            </a:r>
            <a:endParaRPr lang="en-US" altLang="en-US" sz="3600" b="1">
              <a:solidFill>
                <a:srgbClr val="FFFFFF"/>
              </a:solidFill>
              <a:ea typeface="SimSun" pitchFamily="2" charset="-122"/>
            </a:endParaRPr>
          </a:p>
        </p:txBody>
      </p:sp>
      <p:sp>
        <p:nvSpPr>
          <p:cNvPr id="139267" name="Text Box 5"/>
          <p:cNvSpPr txBox="1">
            <a:spLocks noChangeArrowheads="1"/>
          </p:cNvSpPr>
          <p:nvPr/>
        </p:nvSpPr>
        <p:spPr bwMode="auto">
          <a:xfrm>
            <a:off x="3505200" y="1447800"/>
            <a:ext cx="5638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2800">
                <a:solidFill>
                  <a:srgbClr val="BBE0E3"/>
                </a:solidFill>
              </a:rPr>
              <a:t>纳巴泰人是一个富裕的国家</a:t>
            </a:r>
            <a:r>
              <a:rPr lang="en-US" altLang="ja-JP" sz="2800">
                <a:solidFill>
                  <a:srgbClr val="BBE0E3"/>
                </a:solidFill>
              </a:rPr>
              <a:t>-</a:t>
            </a:r>
            <a:r>
              <a:rPr lang="zh-TW" altLang="en-US" sz="2800">
                <a:solidFill>
                  <a:srgbClr val="BBE0E3"/>
                </a:solidFill>
              </a:rPr>
              <a:t>如此富裕</a:t>
            </a:r>
            <a:r>
              <a:rPr lang="zh-CN" altLang="en-US" sz="2800">
                <a:solidFill>
                  <a:srgbClr val="BBE0E3"/>
                </a:solidFill>
              </a:rPr>
              <a:t>到</a:t>
            </a:r>
            <a:r>
              <a:rPr lang="zh-TW" altLang="en-US" sz="2800">
                <a:solidFill>
                  <a:srgbClr val="BBE0E3"/>
                </a:solidFill>
              </a:rPr>
              <a:t>，他们</a:t>
            </a:r>
            <a:r>
              <a:rPr lang="zh-CN" altLang="en-US" sz="2800">
                <a:solidFill>
                  <a:srgbClr val="BBE0E3"/>
                </a:solidFill>
              </a:rPr>
              <a:t>成为</a:t>
            </a:r>
            <a:r>
              <a:rPr lang="zh-TW" altLang="en-US" sz="2800">
                <a:solidFill>
                  <a:srgbClr val="BBE0E3"/>
                </a:solidFill>
              </a:rPr>
              <a:t>历史上唯一</a:t>
            </a:r>
            <a:r>
              <a:rPr lang="zh-CN" altLang="en-US" sz="2800">
                <a:solidFill>
                  <a:srgbClr val="BBE0E3"/>
                </a:solidFill>
              </a:rPr>
              <a:t>的</a:t>
            </a:r>
            <a:r>
              <a:rPr lang="zh-TW" altLang="en-US" sz="2800">
                <a:solidFill>
                  <a:srgbClr val="BBE0E3"/>
                </a:solidFill>
              </a:rPr>
              <a:t>国家征收惩罚性的税收</a:t>
            </a:r>
            <a:r>
              <a:rPr lang="zh-CN" altLang="en-US" sz="2800">
                <a:solidFill>
                  <a:srgbClr val="BBE0E3"/>
                </a:solidFill>
              </a:rPr>
              <a:t>对于那些越来越贫穷的人</a:t>
            </a:r>
            <a:r>
              <a:rPr lang="zh-TW" altLang="en-US" sz="2800">
                <a:solidFill>
                  <a:srgbClr val="BBE0E3"/>
                </a:solidFill>
              </a:rPr>
              <a:t>，而不是</a:t>
            </a:r>
            <a:r>
              <a:rPr lang="zh-CN" altLang="en-US" sz="2800">
                <a:solidFill>
                  <a:srgbClr val="BBE0E3"/>
                </a:solidFill>
              </a:rPr>
              <a:t>那些越来越</a:t>
            </a:r>
            <a:r>
              <a:rPr lang="zh-TW" altLang="en-US" sz="2800">
                <a:solidFill>
                  <a:srgbClr val="BBE0E3"/>
                </a:solidFill>
              </a:rPr>
              <a:t>富裕</a:t>
            </a:r>
            <a:r>
              <a:rPr lang="zh-CN" altLang="en-US" sz="2800">
                <a:solidFill>
                  <a:srgbClr val="BBE0E3"/>
                </a:solidFill>
              </a:rPr>
              <a:t>的人</a:t>
            </a:r>
            <a:r>
              <a:rPr lang="zh-TW" altLang="en-US" sz="2800">
                <a:solidFill>
                  <a:srgbClr val="BBE0E3"/>
                </a:solidFill>
              </a:rPr>
              <a:t>！</a:t>
            </a:r>
            <a:endParaRPr lang="en-US" altLang="zh-CN" sz="2800">
              <a:solidFill>
                <a:srgbClr val="BBE0E3"/>
              </a:solidFill>
              <a:ea typeface="SimSun" pitchFamily="2" charset="-122"/>
            </a:endParaRPr>
          </a:p>
          <a:p>
            <a:pPr eaLnBrk="1" hangingPunct="1">
              <a:spcBef>
                <a:spcPct val="50000"/>
              </a:spcBef>
            </a:pPr>
            <a:r>
              <a:rPr lang="zh-TW" altLang="en-US" sz="2800">
                <a:solidFill>
                  <a:srgbClr val="BBE0E3"/>
                </a:solidFill>
                <a:ea typeface="SimSun" pitchFamily="2" charset="-122"/>
              </a:rPr>
              <a:t>他们的巨额</a:t>
            </a:r>
            <a:r>
              <a:rPr lang="zh-CN" altLang="en-US" sz="2800">
                <a:solidFill>
                  <a:srgbClr val="BBE0E3"/>
                </a:solidFill>
                <a:ea typeface="SimSun" pitchFamily="2" charset="-122"/>
              </a:rPr>
              <a:t>的</a:t>
            </a:r>
            <a:r>
              <a:rPr lang="zh-TW" altLang="en-US" sz="2800">
                <a:solidFill>
                  <a:srgbClr val="BBE0E3"/>
                </a:solidFill>
                <a:ea typeface="SimSun" pitchFamily="2" charset="-122"/>
              </a:rPr>
              <a:t>财富大部分来自于</a:t>
            </a:r>
            <a:r>
              <a:rPr lang="zh-TW" altLang="en-US" sz="2800">
                <a:solidFill>
                  <a:srgbClr val="FFFF00"/>
                </a:solidFill>
                <a:ea typeface="SimSun" pitchFamily="2" charset="-122"/>
              </a:rPr>
              <a:t>从阿拉伯南部</a:t>
            </a:r>
            <a:r>
              <a:rPr lang="zh-CN" altLang="en-US" sz="2800">
                <a:solidFill>
                  <a:srgbClr val="FFFF00"/>
                </a:solidFill>
                <a:ea typeface="SimSun" pitchFamily="2" charset="-122"/>
              </a:rPr>
              <a:t>到</a:t>
            </a:r>
            <a:r>
              <a:rPr lang="zh-TW" altLang="en-US" sz="2800">
                <a:solidFill>
                  <a:srgbClr val="FFFF00"/>
                </a:solidFill>
                <a:ea typeface="SimSun" pitchFamily="2" charset="-122"/>
              </a:rPr>
              <a:t>埃及的香料和熏香商队贸易</a:t>
            </a:r>
            <a:r>
              <a:rPr lang="zh-TW" altLang="en-US" sz="2800">
                <a:solidFill>
                  <a:srgbClr val="BBE0E3"/>
                </a:solidFill>
                <a:ea typeface="SimSun" pitchFamily="2" charset="-122"/>
              </a:rPr>
              <a:t>。</a:t>
            </a:r>
            <a:endParaRPr lang="en-US" altLang="zh-CN" sz="2800">
              <a:solidFill>
                <a:srgbClr val="BBE0E3"/>
              </a:solidFill>
              <a:ea typeface="SimSun" pitchFamily="2" charset="-122"/>
            </a:endParaRPr>
          </a:p>
        </p:txBody>
      </p:sp>
      <p:sp>
        <p:nvSpPr>
          <p:cNvPr id="139268" name="WordArt 6"/>
          <p:cNvSpPr>
            <a:spLocks noChangeArrowheads="1" noChangeShapeType="1" noTextEdit="1"/>
          </p:cNvSpPr>
          <p:nvPr/>
        </p:nvSpPr>
        <p:spPr bwMode="auto">
          <a:xfrm>
            <a:off x="228600" y="1447800"/>
            <a:ext cx="3200400" cy="609600"/>
          </a:xfrm>
          <a:prstGeom prst="rect">
            <a:avLst/>
          </a:prstGeom>
        </p:spPr>
        <p:txBody>
          <a:bodyPr wrap="none" fromWordArt="1">
            <a:prstTxWarp prst="textPlain">
              <a:avLst>
                <a:gd name="adj" fmla="val 50000"/>
              </a:avLst>
            </a:prstTxWarp>
          </a:bodyPr>
          <a:lstStyle/>
          <a:p>
            <a:pPr algn="ctr"/>
            <a:r>
              <a:rPr lang="zh-CN" alt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rPr>
              <a:t>纳巴泰人</a:t>
            </a:r>
            <a:endParaRPr lang="en-GB"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a:endParaRPr>
          </a:p>
        </p:txBody>
      </p:sp>
      <p:pic>
        <p:nvPicPr>
          <p:cNvPr id="139269" name="Picture 9" descr="rare-essense-lr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33528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TextBox 9"/>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152i</a:t>
            </a:r>
          </a:p>
        </p:txBody>
      </p:sp>
      <p:sp>
        <p:nvSpPr>
          <p:cNvPr id="139271" name="WordArt 7"/>
          <p:cNvSpPr>
            <a:spLocks noChangeArrowheads="1" noChangeShapeType="1" noTextEdit="1"/>
          </p:cNvSpPr>
          <p:nvPr/>
        </p:nvSpPr>
        <p:spPr bwMode="auto">
          <a:xfrm>
            <a:off x="1187450" y="5589588"/>
            <a:ext cx="62960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41314" name="Picture 3"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Text Box 4"/>
          <p:cNvSpPr txBox="1">
            <a:spLocks noChangeArrowheads="1"/>
          </p:cNvSpPr>
          <p:nvPr/>
        </p:nvSpPr>
        <p:spPr bwMode="auto">
          <a:xfrm>
            <a:off x="304800" y="4572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CN" altLang="en-US" sz="1800" b="1">
                <a:solidFill>
                  <a:srgbClr val="000000"/>
                </a:solidFill>
              </a:rPr>
              <a:t>阿拉伯沙漠</a:t>
            </a:r>
            <a:endParaRPr lang="en-US" altLang="en-US" sz="1800" b="1">
              <a:solidFill>
                <a:srgbClr val="000000"/>
              </a:solidFill>
            </a:endParaRPr>
          </a:p>
        </p:txBody>
      </p:sp>
      <p:sp>
        <p:nvSpPr>
          <p:cNvPr id="141316" name="AutoShape 5"/>
          <p:cNvSpPr>
            <a:spLocks noChangeArrowheads="1"/>
          </p:cNvSpPr>
          <p:nvPr/>
        </p:nvSpPr>
        <p:spPr bwMode="auto">
          <a:xfrm rot="-2451323">
            <a:off x="1447800" y="4343400"/>
            <a:ext cx="609600" cy="152400"/>
          </a:xfrm>
          <a:prstGeom prst="rightArrow">
            <a:avLst>
              <a:gd name="adj1" fmla="val 50000"/>
              <a:gd name="adj2" fmla="val 10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41317" name="Rectangle 6"/>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4000" b="1">
                <a:solidFill>
                  <a:srgbClr val="FFFFFF"/>
                </a:solidFill>
              </a:rPr>
              <a:t>阿拉伯沙漠</a:t>
            </a:r>
          </a:p>
        </p:txBody>
      </p:sp>
      <p:sp>
        <p:nvSpPr>
          <p:cNvPr id="141318" name="Text Box 7"/>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26984" name="Text Box 8"/>
          <p:cNvSpPr txBox="1">
            <a:spLocks noChangeArrowheads="1"/>
          </p:cNvSpPr>
          <p:nvPr/>
        </p:nvSpPr>
        <p:spPr bwMode="auto">
          <a:xfrm>
            <a:off x="4953000" y="1543050"/>
            <a:ext cx="419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CN" altLang="en-US" sz="3200">
                <a:solidFill>
                  <a:srgbClr val="BBE0E3"/>
                </a:solidFill>
              </a:rPr>
              <a:t>沙特阿拉伯属于</a:t>
            </a:r>
            <a:r>
              <a:rPr lang="zh-CN" altLang="en-US" sz="3200">
                <a:solidFill>
                  <a:srgbClr val="FFFF00"/>
                </a:solidFill>
              </a:rPr>
              <a:t>沙漠型气候，白天极热夜间极寒</a:t>
            </a:r>
            <a:r>
              <a:rPr lang="en-US" altLang="ja-JP" sz="3200">
                <a:solidFill>
                  <a:srgbClr val="BBE0E3"/>
                </a:solidFill>
              </a:rPr>
              <a:t>, </a:t>
            </a:r>
            <a:r>
              <a:rPr lang="zh-CN" altLang="en-US" sz="3200">
                <a:solidFill>
                  <a:srgbClr val="BBE0E3"/>
                </a:solidFill>
              </a:rPr>
              <a:t>降雨很少且不稳定。受其亚热带高气压系统和大量海拔波动的影响，其温度和湿度有较多变化。</a:t>
            </a:r>
            <a:r>
              <a:rPr lang="zh-CN" altLang="en-US" sz="3200">
                <a:solidFill>
                  <a:srgbClr val="FFFF00"/>
                </a:solidFill>
              </a:rPr>
              <a:t>沿海地区与内陆地区</a:t>
            </a:r>
            <a:r>
              <a:rPr lang="zh-CN" altLang="en-US" sz="3200">
                <a:solidFill>
                  <a:srgbClr val="BBE0E3"/>
                </a:solidFill>
              </a:rPr>
              <a:t>相比可以体会到两种极端气候。</a:t>
            </a:r>
            <a:endParaRPr lang="en-US" altLang="en-US" sz="3200">
              <a:solidFill>
                <a:srgbClr val="BBE0E3"/>
              </a:solidFill>
            </a:endParaRPr>
          </a:p>
        </p:txBody>
      </p:sp>
      <p:sp>
        <p:nvSpPr>
          <p:cNvPr id="141320"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6984">
                                            <p:txEl>
                                              <p:pRg st="0" end="0"/>
                                            </p:txEl>
                                          </p:spTgt>
                                        </p:tgtEl>
                                        <p:attrNameLst>
                                          <p:attrName>style.visibility</p:attrName>
                                        </p:attrNameLst>
                                      </p:cBhvr>
                                      <p:to>
                                        <p:strVal val="visible"/>
                                      </p:to>
                                    </p:set>
                                    <p:animEffect transition="in" filter="blinds(horizontal)">
                                      <p:cBhvr>
                                        <p:cTn id="7" dur="500"/>
                                        <p:tgtEl>
                                          <p:spTgt spid="1269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0" y="0"/>
            <a:ext cx="9144000" cy="1219200"/>
          </a:xfrm>
          <a:solidFill>
            <a:schemeClr val="tx1"/>
          </a:solidFill>
        </p:spPr>
        <p:txBody>
          <a:bodyPr/>
          <a:lstStyle/>
          <a:p>
            <a:pPr eaLnBrk="1" hangingPunct="1"/>
            <a:r>
              <a:rPr lang="zh-TW" altLang="en-US" smtClean="0">
                <a:solidFill>
                  <a:schemeClr val="bg1"/>
                </a:solidFill>
                <a:ea typeface="ＭＳ Ｐゴシック" pitchFamily="34" charset="-128"/>
              </a:rPr>
              <a:t>阿拉伯人是谁</a:t>
            </a:r>
            <a:r>
              <a:rPr lang="en-GB" altLang="ja-JP" smtClean="0">
                <a:solidFill>
                  <a:schemeClr val="bg1"/>
                </a:solidFill>
                <a:ea typeface="ＭＳ Ｐゴシック" pitchFamily="34" charset="-128"/>
              </a:rPr>
              <a:t>? </a:t>
            </a:r>
            <a:endParaRPr lang="en-US" altLang="en-US" smtClean="0">
              <a:solidFill>
                <a:schemeClr val="bg1"/>
              </a:solidFill>
              <a:ea typeface="ＭＳ Ｐゴシック" pitchFamily="34" charset="-128"/>
            </a:endParaRPr>
          </a:p>
        </p:txBody>
      </p:sp>
      <p:sp>
        <p:nvSpPr>
          <p:cNvPr id="26627" name="Rectangle 3"/>
          <p:cNvSpPr>
            <a:spLocks noGrp="1" noChangeArrowheads="1"/>
          </p:cNvSpPr>
          <p:nvPr>
            <p:ph type="body" idx="1"/>
          </p:nvPr>
        </p:nvSpPr>
        <p:spPr>
          <a:xfrm>
            <a:off x="0" y="1219200"/>
            <a:ext cx="9144000" cy="762000"/>
          </a:xfrm>
        </p:spPr>
        <p:txBody>
          <a:bodyPr/>
          <a:lstStyle/>
          <a:p>
            <a:pPr algn="ctr" eaLnBrk="1" hangingPunct="1">
              <a:lnSpc>
                <a:spcPct val="90000"/>
              </a:lnSpc>
              <a:buFontTx/>
              <a:buNone/>
            </a:pPr>
            <a:r>
              <a:rPr lang="zh-CN" altLang="en-US" smtClean="0">
                <a:solidFill>
                  <a:schemeClr val="bg1"/>
                </a:solidFill>
                <a:ea typeface="SimSun" pitchFamily="2" charset="-122"/>
              </a:rPr>
              <a:t>当我们说到阿拉伯人时，你会联想到什么？</a:t>
            </a:r>
            <a:endParaRPr lang="en-US" altLang="zh-CN" smtClean="0">
              <a:solidFill>
                <a:schemeClr val="bg1"/>
              </a:solidFill>
              <a:ea typeface="SimSun" pitchFamily="2" charset="-122"/>
            </a:endParaRPr>
          </a:p>
          <a:p>
            <a:pPr eaLnBrk="1" hangingPunct="1">
              <a:lnSpc>
                <a:spcPct val="90000"/>
              </a:lnSpc>
              <a:buFontTx/>
              <a:buNone/>
            </a:pPr>
            <a:endParaRPr lang="en-US" altLang="en-US" smtClean="0">
              <a:solidFill>
                <a:schemeClr val="bg1"/>
              </a:solidFill>
              <a:ea typeface="ＭＳ Ｐゴシック" pitchFamily="34" charset="-128"/>
            </a:endParaRPr>
          </a:p>
        </p:txBody>
      </p:sp>
      <p:sp>
        <p:nvSpPr>
          <p:cNvPr id="26653" name="WordArt 29"/>
          <p:cNvSpPr>
            <a:spLocks noChangeArrowheads="1" noChangeShapeType="1" noTextEdit="1"/>
          </p:cNvSpPr>
          <p:nvPr/>
        </p:nvSpPr>
        <p:spPr bwMode="auto">
          <a:xfrm>
            <a:off x="1828800" y="4038600"/>
            <a:ext cx="5181600" cy="685800"/>
          </a:xfrm>
          <a:prstGeom prst="rect">
            <a:avLst/>
          </a:prstGeom>
        </p:spPr>
        <p:txBody>
          <a:bodyPr wrap="none" fromWordArt="1">
            <a:prstTxWarp prst="textPlain">
              <a:avLst>
                <a:gd name="adj" fmla="val 50000"/>
              </a:avLst>
            </a:prstTxWarp>
          </a:bodyPr>
          <a:lstStyle/>
          <a:p>
            <a:pPr algn="ctr">
              <a:defRPr/>
            </a:pPr>
            <a:r>
              <a:rPr lang="zh-TW" altLang="en-US" sz="3600" kern="10" dirty="0">
                <a:ln w="19050">
                  <a:solidFill>
                    <a:srgbClr val="FF9900"/>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rPr>
              <a:t>以色列的敌人</a:t>
            </a:r>
            <a:r>
              <a:rPr lang="en-US" sz="3600" kern="10" dirty="0">
                <a:ln w="19050">
                  <a:solidFill>
                    <a:srgbClr val="FF9900"/>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rPr>
              <a:t>??</a:t>
            </a:r>
          </a:p>
        </p:txBody>
      </p:sp>
      <p:grpSp>
        <p:nvGrpSpPr>
          <p:cNvPr id="2" name="Group 36"/>
          <p:cNvGrpSpPr>
            <a:grpSpLocks/>
          </p:cNvGrpSpPr>
          <p:nvPr/>
        </p:nvGrpSpPr>
        <p:grpSpPr bwMode="auto">
          <a:xfrm>
            <a:off x="0" y="1828800"/>
            <a:ext cx="2324100" cy="2057400"/>
            <a:chOff x="288" y="768"/>
            <a:chExt cx="1464" cy="1296"/>
          </a:xfrm>
        </p:grpSpPr>
        <p:pic>
          <p:nvPicPr>
            <p:cNvPr id="88080" name="Picture 15" descr="musli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768"/>
              <a:ext cx="1158"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WordArt 30"/>
            <p:cNvSpPr>
              <a:spLocks noChangeArrowheads="1" noChangeShapeType="1" noTextEdit="1"/>
            </p:cNvSpPr>
            <p:nvPr/>
          </p:nvSpPr>
          <p:spPr bwMode="auto">
            <a:xfrm>
              <a:off x="288" y="1824"/>
              <a:ext cx="1464" cy="2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zh-TW" altLang="en-US" sz="3600" kern="10" spc="720" dirty="0">
                  <a:solidFill>
                    <a:schemeClr val="bg1"/>
                  </a:solidFill>
                  <a:effectLst>
                    <a:outerShdw blurRad="63500" dist="46662" dir="3284183" algn="ctr" rotWithShape="0">
                      <a:srgbClr val="4D4D4D">
                        <a:alpha val="79999"/>
                      </a:srgbClr>
                    </a:outerShdw>
                  </a:effectLst>
                  <a:latin typeface="Arial Black"/>
                  <a:ea typeface="Arial Black"/>
                  <a:cs typeface="Arial Black"/>
                </a:rPr>
                <a:t>穆斯林</a:t>
              </a:r>
              <a:r>
                <a:rPr lang="en-US" sz="3600" kern="10" spc="720" dirty="0">
                  <a:solidFill>
                    <a:schemeClr val="bg1"/>
                  </a:solidFill>
                  <a:effectLst>
                    <a:outerShdw blurRad="63500" dist="46662" dir="3284183" algn="ctr" rotWithShape="0">
                      <a:srgbClr val="4D4D4D">
                        <a:alpha val="79999"/>
                      </a:srgbClr>
                    </a:outerShdw>
                  </a:effectLst>
                  <a:latin typeface="Arial Black"/>
                  <a:ea typeface="Arial Black"/>
                  <a:cs typeface="Arial Black"/>
                </a:rPr>
                <a:t>?</a:t>
              </a:r>
            </a:p>
          </p:txBody>
        </p:sp>
      </p:grpSp>
      <p:grpSp>
        <p:nvGrpSpPr>
          <p:cNvPr id="3" name="Group 37"/>
          <p:cNvGrpSpPr>
            <a:grpSpLocks/>
          </p:cNvGrpSpPr>
          <p:nvPr/>
        </p:nvGrpSpPr>
        <p:grpSpPr bwMode="auto">
          <a:xfrm>
            <a:off x="533400" y="4800600"/>
            <a:ext cx="3581400" cy="1866900"/>
            <a:chOff x="96" y="2880"/>
            <a:chExt cx="2256" cy="1176"/>
          </a:xfrm>
        </p:grpSpPr>
        <p:pic>
          <p:nvPicPr>
            <p:cNvPr id="88078" name="Picture 24" descr="DYRYNDA%2520Oil%2520suction%2520WE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2880"/>
              <a:ext cx="225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9" name="WordArt 32"/>
            <p:cNvSpPr>
              <a:spLocks noChangeArrowheads="1" noChangeShapeType="1" noTextEdit="1"/>
            </p:cNvSpPr>
            <p:nvPr/>
          </p:nvSpPr>
          <p:spPr bwMode="auto">
            <a:xfrm>
              <a:off x="1152" y="3504"/>
              <a:ext cx="1104" cy="48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solidFill>
                    <a:srgbClr val="FFFFFF"/>
                  </a:solidFill>
                  <a:effectLst>
                    <a:outerShdw dist="45791" dir="3378596" algn="ctr" rotWithShape="0">
                      <a:srgbClr val="4D4D4D">
                        <a:alpha val="79999"/>
                      </a:srgbClr>
                    </a:outerShdw>
                  </a:effectLst>
                  <a:latin typeface="Arial Black"/>
                </a:rPr>
                <a:t>石油</a:t>
              </a:r>
              <a:r>
                <a:rPr lang="en-US" altLang="zh-CN" sz="3600" kern="10" spc="720">
                  <a:solidFill>
                    <a:srgbClr val="FFFFFF"/>
                  </a:solidFill>
                  <a:effectLst>
                    <a:outerShdw dist="45791" dir="3378596" algn="ctr" rotWithShape="0">
                      <a:srgbClr val="4D4D4D">
                        <a:alpha val="79999"/>
                      </a:srgbClr>
                    </a:outerShdw>
                  </a:effectLst>
                  <a:latin typeface="Arial Black"/>
                </a:rPr>
                <a:t>?</a:t>
              </a:r>
              <a:endParaRPr lang="en-GB" sz="3600" kern="10" spc="720">
                <a:solidFill>
                  <a:srgbClr val="FFFFFF"/>
                </a:solidFill>
                <a:effectLst>
                  <a:outerShdw dist="45791" dir="3378596" algn="ctr" rotWithShape="0">
                    <a:srgbClr val="4D4D4D">
                      <a:alpha val="79999"/>
                    </a:srgbClr>
                  </a:outerShdw>
                </a:effectLst>
                <a:latin typeface="Arial Black"/>
              </a:endParaRPr>
            </a:p>
          </p:txBody>
        </p:sp>
      </p:grpSp>
      <p:grpSp>
        <p:nvGrpSpPr>
          <p:cNvPr id="4" name="Group 34"/>
          <p:cNvGrpSpPr>
            <a:grpSpLocks/>
          </p:cNvGrpSpPr>
          <p:nvPr/>
        </p:nvGrpSpPr>
        <p:grpSpPr bwMode="auto">
          <a:xfrm>
            <a:off x="5867400" y="3505200"/>
            <a:ext cx="3076575" cy="3276600"/>
            <a:chOff x="3696" y="2064"/>
            <a:chExt cx="1938" cy="2064"/>
          </a:xfrm>
        </p:grpSpPr>
        <p:pic>
          <p:nvPicPr>
            <p:cNvPr id="88076" name="Picture 27" descr="ramb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4" y="2064"/>
              <a:ext cx="112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7" name="WordArt 33"/>
            <p:cNvSpPr>
              <a:spLocks noChangeArrowheads="1" noChangeShapeType="1" noTextEdit="1"/>
            </p:cNvSpPr>
            <p:nvPr/>
          </p:nvSpPr>
          <p:spPr bwMode="auto">
            <a:xfrm>
              <a:off x="3696" y="3696"/>
              <a:ext cx="1938" cy="4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solidFill>
                    <a:srgbClr val="FFFFFF"/>
                  </a:solidFill>
                  <a:effectLst>
                    <a:outerShdw dist="45791" dir="3378596" algn="ctr" rotWithShape="0">
                      <a:srgbClr val="4D4D4D">
                        <a:alpha val="79999"/>
                      </a:srgbClr>
                    </a:outerShdw>
                  </a:effectLst>
                  <a:latin typeface="Arial Black"/>
                </a:rPr>
                <a:t>恐怖分子</a:t>
              </a:r>
              <a:r>
                <a:rPr lang="en-US" altLang="zh-CN" sz="3600" kern="10" spc="720">
                  <a:solidFill>
                    <a:srgbClr val="FFFFFF"/>
                  </a:solidFill>
                  <a:effectLst>
                    <a:outerShdw dist="45791" dir="3378596" algn="ctr" rotWithShape="0">
                      <a:srgbClr val="4D4D4D">
                        <a:alpha val="79999"/>
                      </a:srgbClr>
                    </a:outerShdw>
                  </a:effectLst>
                  <a:latin typeface="Arial Black"/>
                </a:rPr>
                <a:t>??</a:t>
              </a:r>
              <a:endParaRPr lang="en-GB" sz="3600" kern="10" spc="720">
                <a:solidFill>
                  <a:srgbClr val="FFFFFF"/>
                </a:solidFill>
                <a:effectLst>
                  <a:outerShdw dist="45791" dir="3378596" algn="ctr" rotWithShape="0">
                    <a:srgbClr val="4D4D4D">
                      <a:alpha val="79999"/>
                    </a:srgbClr>
                  </a:outerShdw>
                </a:effectLst>
                <a:latin typeface="Arial Black"/>
              </a:endParaRPr>
            </a:p>
          </p:txBody>
        </p:sp>
      </p:grpSp>
      <p:grpSp>
        <p:nvGrpSpPr>
          <p:cNvPr id="5" name="Group 35"/>
          <p:cNvGrpSpPr>
            <a:grpSpLocks/>
          </p:cNvGrpSpPr>
          <p:nvPr/>
        </p:nvGrpSpPr>
        <p:grpSpPr bwMode="auto">
          <a:xfrm>
            <a:off x="2819400" y="1676400"/>
            <a:ext cx="5715000" cy="1752600"/>
            <a:chOff x="2160" y="768"/>
            <a:chExt cx="3600" cy="1104"/>
          </a:xfrm>
        </p:grpSpPr>
        <p:grpSp>
          <p:nvGrpSpPr>
            <p:cNvPr id="88072" name="Group 10"/>
            <p:cNvGrpSpPr>
              <a:grpSpLocks/>
            </p:cNvGrpSpPr>
            <p:nvPr/>
          </p:nvGrpSpPr>
          <p:grpSpPr bwMode="auto">
            <a:xfrm>
              <a:off x="2832" y="768"/>
              <a:ext cx="1776" cy="912"/>
              <a:chOff x="192" y="3221"/>
              <a:chExt cx="1776" cy="912"/>
            </a:xfrm>
          </p:grpSpPr>
          <p:pic>
            <p:nvPicPr>
              <p:cNvPr id="88074" name="Picture 11" descr="MCBD07327_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 y="3264"/>
                <a:ext cx="912"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5" name="Picture 12" descr="MCBD07327_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 y="3221"/>
                <a:ext cx="91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73" name="WordArt 31"/>
            <p:cNvSpPr>
              <a:spLocks noChangeArrowheads="1" noChangeShapeType="1" noTextEdit="1"/>
            </p:cNvSpPr>
            <p:nvPr/>
          </p:nvSpPr>
          <p:spPr bwMode="auto">
            <a:xfrm>
              <a:off x="2160" y="1584"/>
              <a:ext cx="36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6653"/>
                                        </p:tgtEl>
                                        <p:attrNameLst>
                                          <p:attrName>style.visibility</p:attrName>
                                        </p:attrNameLst>
                                      </p:cBhvr>
                                      <p:to>
                                        <p:strVal val="visible"/>
                                      </p:to>
                                    </p:set>
                                    <p:animEffect transition="in" filter="box(in)">
                                      <p:cBhvr>
                                        <p:cTn id="34" dur="500"/>
                                        <p:tgtEl>
                                          <p:spTgt spid="26653"/>
                                        </p:tgtEl>
                                      </p:cBhvr>
                                    </p:animEffect>
                                  </p:childTnLst>
                                </p:cTn>
                              </p:par>
                              <p:par>
                                <p:cTn id="35" presetID="8" presetClass="emph" presetSubtype="0" fill="hold" nodeType="withEffect">
                                  <p:stCondLst>
                                    <p:cond delay="0"/>
                                  </p:stCondLst>
                                  <p:childTnLst>
                                    <p:animRot by="21600000">
                                      <p:cBhvr>
                                        <p:cTn id="36" dur="2000" fill="hold"/>
                                        <p:tgtEl>
                                          <p:spTgt spid="266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43362" name="Picture 3"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4"/>
          <p:cNvSpPr txBox="1">
            <a:spLocks noChangeArrowheads="1"/>
          </p:cNvSpPr>
          <p:nvPr/>
        </p:nvSpPr>
        <p:spPr bwMode="auto">
          <a:xfrm>
            <a:off x="304800" y="4572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阿拉伯沙漠</a:t>
            </a:r>
          </a:p>
        </p:txBody>
      </p:sp>
      <p:sp>
        <p:nvSpPr>
          <p:cNvPr id="143364" name="AutoShape 5"/>
          <p:cNvSpPr>
            <a:spLocks noChangeArrowheads="1"/>
          </p:cNvSpPr>
          <p:nvPr/>
        </p:nvSpPr>
        <p:spPr bwMode="auto">
          <a:xfrm rot="-2451323">
            <a:off x="1447800" y="4343400"/>
            <a:ext cx="609600" cy="152400"/>
          </a:xfrm>
          <a:prstGeom prst="rightArrow">
            <a:avLst>
              <a:gd name="adj1" fmla="val 50000"/>
              <a:gd name="adj2" fmla="val 10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43365" name="Rectangle 6"/>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800" b="1">
                <a:solidFill>
                  <a:srgbClr val="FFFFFF"/>
                </a:solidFill>
              </a:rPr>
              <a:t>阿拉伯沙漠</a:t>
            </a:r>
          </a:p>
        </p:txBody>
      </p:sp>
      <p:sp>
        <p:nvSpPr>
          <p:cNvPr id="143366" name="Text Box 7"/>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14696" name="Text Box 8"/>
          <p:cNvSpPr txBox="1">
            <a:spLocks noChangeArrowheads="1"/>
          </p:cNvSpPr>
          <p:nvPr/>
        </p:nvSpPr>
        <p:spPr bwMode="auto">
          <a:xfrm>
            <a:off x="5105400" y="1600200"/>
            <a:ext cx="4038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3200">
                <a:solidFill>
                  <a:srgbClr val="BBE0E3"/>
                </a:solidFill>
                <a:ea typeface="SimSun" pitchFamily="2" charset="-122"/>
              </a:rPr>
              <a:t>朝鲜半岛</a:t>
            </a:r>
            <a:r>
              <a:rPr lang="zh-CN" altLang="en-US" sz="3200">
                <a:solidFill>
                  <a:srgbClr val="BBE0E3"/>
                </a:solidFill>
                <a:ea typeface="SimSun" pitchFamily="2" charset="-122"/>
              </a:rPr>
              <a:t>的</a:t>
            </a:r>
            <a:r>
              <a:rPr lang="zh-TW" altLang="en-US" sz="3200">
                <a:solidFill>
                  <a:srgbClr val="BBE0E3"/>
                </a:solidFill>
                <a:ea typeface="SimSun" pitchFamily="2" charset="-122"/>
              </a:rPr>
              <a:t>气候恶劣</a:t>
            </a:r>
            <a:r>
              <a:rPr lang="zh-CN" altLang="en-US" sz="3200">
                <a:solidFill>
                  <a:srgbClr val="BBE0E3"/>
                </a:solidFill>
                <a:ea typeface="SimSun" pitchFamily="2" charset="-122"/>
              </a:rPr>
              <a:t>又加上</a:t>
            </a:r>
            <a:r>
              <a:rPr lang="zh-TW" altLang="en-US" sz="3200">
                <a:solidFill>
                  <a:srgbClr val="BBE0E3"/>
                </a:solidFill>
                <a:ea typeface="SimSun" pitchFamily="2" charset="-122"/>
              </a:rPr>
              <a:t>沙漠和山区地形复杂，使农业有限</a:t>
            </a:r>
            <a:r>
              <a:rPr lang="zh-CN" altLang="en-US" sz="3200">
                <a:solidFill>
                  <a:srgbClr val="BBE0E3"/>
                </a:solidFill>
                <a:ea typeface="SimSun" pitchFamily="2" charset="-122"/>
              </a:rPr>
              <a:t>和</a:t>
            </a:r>
            <a:r>
              <a:rPr lang="zh-TW" altLang="en-US" sz="3200">
                <a:solidFill>
                  <a:srgbClr val="BBE0E3"/>
                </a:solidFill>
                <a:ea typeface="SimSun" pitchFamily="2" charset="-122"/>
              </a:rPr>
              <a:t>难以进入内陆地区。</a:t>
            </a:r>
            <a:endParaRPr lang="en-US" altLang="zh-CN" sz="3200">
              <a:solidFill>
                <a:srgbClr val="BBE0E3"/>
              </a:solidFill>
              <a:ea typeface="SimSun" pitchFamily="2" charset="-122"/>
            </a:endParaRPr>
          </a:p>
          <a:p>
            <a:pPr eaLnBrk="1" hangingPunct="1">
              <a:spcBef>
                <a:spcPct val="50000"/>
              </a:spcBef>
            </a:pPr>
            <a:r>
              <a:rPr lang="zh-TW" altLang="en-US" sz="3200">
                <a:solidFill>
                  <a:srgbClr val="BBE0E3"/>
                </a:solidFill>
                <a:ea typeface="SimSun" pitchFamily="2" charset="-122"/>
              </a:rPr>
              <a:t>没有多少人知道这个</a:t>
            </a:r>
            <a:r>
              <a:rPr lang="zh-CN" altLang="en-US" sz="3200">
                <a:solidFill>
                  <a:srgbClr val="BBE0E3"/>
                </a:solidFill>
                <a:ea typeface="SimSun" pitchFamily="2" charset="-122"/>
              </a:rPr>
              <a:t>地方</a:t>
            </a:r>
            <a:r>
              <a:rPr lang="zh-TW" altLang="en-US" sz="3200">
                <a:solidFill>
                  <a:srgbClr val="BBE0E3"/>
                </a:solidFill>
                <a:ea typeface="SimSun" pitchFamily="2" charset="-122"/>
              </a:rPr>
              <a:t>，</a:t>
            </a:r>
            <a:r>
              <a:rPr lang="zh-CN" altLang="en-US" sz="3200">
                <a:solidFill>
                  <a:srgbClr val="BBE0E3"/>
                </a:solidFill>
                <a:ea typeface="SimSun" pitchFamily="2" charset="-122"/>
              </a:rPr>
              <a:t>除了那些</a:t>
            </a:r>
            <a:r>
              <a:rPr lang="zh-TW" altLang="en-US" sz="3200">
                <a:solidFill>
                  <a:srgbClr val="BBE0E3"/>
                </a:solidFill>
                <a:ea typeface="SimSun" pitchFamily="2" charset="-122"/>
              </a:rPr>
              <a:t>在公元前</a:t>
            </a:r>
            <a:r>
              <a:rPr lang="en-US" altLang="zh-TW" sz="3200">
                <a:solidFill>
                  <a:srgbClr val="BBE0E3"/>
                </a:solidFill>
                <a:ea typeface="SimSun" pitchFamily="2" charset="-122"/>
              </a:rPr>
              <a:t>10</a:t>
            </a:r>
            <a:r>
              <a:rPr lang="zh-CN" altLang="en-US" sz="3200">
                <a:solidFill>
                  <a:srgbClr val="BBE0E3"/>
                </a:solidFill>
                <a:ea typeface="SimSun" pitchFamily="2" charset="-122"/>
              </a:rPr>
              <a:t>或</a:t>
            </a:r>
            <a:r>
              <a:rPr lang="en-US" altLang="zh-TW" sz="3200">
                <a:solidFill>
                  <a:srgbClr val="BBE0E3"/>
                </a:solidFill>
                <a:ea typeface="SimSun" pitchFamily="2" charset="-122"/>
              </a:rPr>
              <a:t>9</a:t>
            </a:r>
            <a:r>
              <a:rPr lang="zh-TW" altLang="en-US" sz="3200">
                <a:solidFill>
                  <a:srgbClr val="BBE0E3"/>
                </a:solidFill>
                <a:ea typeface="SimSun" pitchFamily="2" charset="-122"/>
              </a:rPr>
              <a:t>世纪的骆驼骑手。</a:t>
            </a:r>
            <a:endParaRPr lang="en-US" altLang="zh-CN" sz="3200">
              <a:solidFill>
                <a:srgbClr val="BBE0E3"/>
              </a:solidFill>
              <a:ea typeface="SimSun" pitchFamily="2" charset="-122"/>
            </a:endParaRPr>
          </a:p>
        </p:txBody>
      </p:sp>
      <p:sp>
        <p:nvSpPr>
          <p:cNvPr id="143368"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14696">
                                            <p:txEl>
                                              <p:pRg st="0" end="0"/>
                                            </p:txEl>
                                          </p:spTgt>
                                        </p:tgtEl>
                                        <p:attrNameLst>
                                          <p:attrName>style.visibility</p:attrName>
                                        </p:attrNameLst>
                                      </p:cBhvr>
                                      <p:to>
                                        <p:strVal val="visible"/>
                                      </p:to>
                                    </p:set>
                                    <p:animEffect transition="in" filter="blinds(horizontal)">
                                      <p:cBhvr>
                                        <p:cTn id="7" dur="500"/>
                                        <p:tgtEl>
                                          <p:spTgt spid="1146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4696">
                                            <p:txEl>
                                              <p:pRg st="1" end="1"/>
                                            </p:txEl>
                                          </p:spTgt>
                                        </p:tgtEl>
                                        <p:attrNameLst>
                                          <p:attrName>style.visibility</p:attrName>
                                        </p:attrNameLst>
                                      </p:cBhvr>
                                      <p:to>
                                        <p:strVal val="visible"/>
                                      </p:to>
                                    </p:set>
                                    <p:animEffect transition="in" filter="blinds(horizontal)">
                                      <p:cBhvr>
                                        <p:cTn id="12" dur="500"/>
                                        <p:tgtEl>
                                          <p:spTgt spid="1146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45410" name="Picture 4"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AutoShape 8"/>
          <p:cNvSpPr>
            <a:spLocks noChangeArrowheads="1"/>
          </p:cNvSpPr>
          <p:nvPr/>
        </p:nvSpPr>
        <p:spPr bwMode="auto">
          <a:xfrm rot="-2451323">
            <a:off x="1447800" y="4343400"/>
            <a:ext cx="609600" cy="152400"/>
          </a:xfrm>
          <a:prstGeom prst="rightArrow">
            <a:avLst>
              <a:gd name="adj1" fmla="val 50000"/>
              <a:gd name="adj2" fmla="val 10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45412" name="Rectangle 11"/>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800" b="1">
                <a:solidFill>
                  <a:srgbClr val="FFFFFF"/>
                </a:solidFill>
              </a:rPr>
              <a:t>阿拉伯沙漠</a:t>
            </a:r>
          </a:p>
        </p:txBody>
      </p:sp>
      <p:sp>
        <p:nvSpPr>
          <p:cNvPr id="145413" name="Text Box 12"/>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97293" name="Text Box 13"/>
          <p:cNvSpPr txBox="1">
            <a:spLocks noChangeArrowheads="1"/>
          </p:cNvSpPr>
          <p:nvPr/>
        </p:nvSpPr>
        <p:spPr bwMode="auto">
          <a:xfrm>
            <a:off x="4953000" y="1371600"/>
            <a:ext cx="4191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3200">
                <a:solidFill>
                  <a:srgbClr val="BBE0E3"/>
                </a:solidFill>
                <a:ea typeface="SimSun" pitchFamily="2" charset="-122"/>
              </a:rPr>
              <a:t>他们开发</a:t>
            </a:r>
            <a:r>
              <a:rPr lang="zh-CN" altLang="en-US" sz="3200">
                <a:solidFill>
                  <a:srgbClr val="BBE0E3"/>
                </a:solidFill>
                <a:ea typeface="SimSun" pitchFamily="2" charset="-122"/>
              </a:rPr>
              <a:t>了</a:t>
            </a:r>
            <a:r>
              <a:rPr lang="zh-TW" altLang="en-US" sz="3200">
                <a:solidFill>
                  <a:srgbClr val="BBE0E3"/>
                </a:solidFill>
                <a:ea typeface="SimSun" pitchFamily="2" charset="-122"/>
              </a:rPr>
              <a:t>鞍骆驼运输的方法，</a:t>
            </a:r>
            <a:r>
              <a:rPr lang="zh-CN" altLang="en-US" sz="3200">
                <a:solidFill>
                  <a:srgbClr val="BBE0E3"/>
                </a:solidFill>
                <a:ea typeface="SimSun" pitchFamily="2" charset="-122"/>
              </a:rPr>
              <a:t>因此大幅度的</a:t>
            </a:r>
            <a:r>
              <a:rPr lang="zh-TW" altLang="en-US" sz="3200">
                <a:solidFill>
                  <a:srgbClr val="BBE0E3"/>
                </a:solidFill>
                <a:ea typeface="SimSun" pitchFamily="2" charset="-122"/>
              </a:rPr>
              <a:t>增加</a:t>
            </a:r>
            <a:r>
              <a:rPr lang="zh-CN" altLang="en-US" sz="3200">
                <a:solidFill>
                  <a:srgbClr val="BBE0E3"/>
                </a:solidFill>
                <a:ea typeface="SimSun" pitchFamily="2" charset="-122"/>
              </a:rPr>
              <a:t>了</a:t>
            </a:r>
            <a:r>
              <a:rPr lang="zh-TW" altLang="en-US" sz="3200">
                <a:solidFill>
                  <a:srgbClr val="BBE0E3"/>
                </a:solidFill>
                <a:ea typeface="SimSun" pitchFamily="2" charset="-122"/>
              </a:rPr>
              <a:t>贸易。</a:t>
            </a:r>
            <a:endParaRPr lang="en-US" altLang="zh-TW" sz="3200">
              <a:solidFill>
                <a:srgbClr val="BBE0E3"/>
              </a:solidFill>
              <a:ea typeface="SimSun" pitchFamily="2" charset="-122"/>
            </a:endParaRPr>
          </a:p>
          <a:p>
            <a:pPr eaLnBrk="1" hangingPunct="1">
              <a:spcBef>
                <a:spcPct val="50000"/>
              </a:spcBef>
            </a:pPr>
            <a:r>
              <a:rPr lang="zh-TW" altLang="en-US" sz="3200">
                <a:solidFill>
                  <a:srgbClr val="BBE0E3"/>
                </a:solidFill>
                <a:ea typeface="SimSun" pitchFamily="2" charset="-122"/>
              </a:rPr>
              <a:t>经常</a:t>
            </a:r>
            <a:r>
              <a:rPr lang="zh-CN" altLang="en-US" sz="3200">
                <a:solidFill>
                  <a:srgbClr val="BBE0E3"/>
                </a:solidFill>
                <a:ea typeface="SimSun" pitchFamily="2" charset="-122"/>
              </a:rPr>
              <a:t>会有</a:t>
            </a:r>
            <a:r>
              <a:rPr lang="zh-TW" altLang="en-US" sz="3200">
                <a:solidFill>
                  <a:srgbClr val="BBE0E3"/>
                </a:solidFill>
                <a:ea typeface="SimSun" pitchFamily="2" charset="-122"/>
              </a:rPr>
              <a:t>从阿拉伯沙漠的游牧民族入侵周边县（即阿拉伯菲利克斯，美索不达米亚），</a:t>
            </a:r>
            <a:r>
              <a:rPr lang="zh-CN" altLang="en-US" sz="3200">
                <a:solidFill>
                  <a:srgbClr val="BBE0E3"/>
                </a:solidFill>
                <a:ea typeface="SimSun" pitchFamily="2" charset="-122"/>
              </a:rPr>
              <a:t>他们之后</a:t>
            </a:r>
            <a:r>
              <a:rPr lang="zh-TW" altLang="en-US" sz="3200">
                <a:solidFill>
                  <a:srgbClr val="BBE0E3"/>
                </a:solidFill>
                <a:ea typeface="SimSun" pitchFamily="2" charset="-122"/>
              </a:rPr>
              <a:t>通常</a:t>
            </a:r>
            <a:r>
              <a:rPr lang="zh-CN" altLang="en-US" sz="3200">
                <a:solidFill>
                  <a:srgbClr val="BBE0E3"/>
                </a:solidFill>
                <a:ea typeface="SimSun" pitchFamily="2" charset="-122"/>
              </a:rPr>
              <a:t>会</a:t>
            </a:r>
            <a:r>
              <a:rPr lang="zh-TW" altLang="en-US" sz="3200">
                <a:solidFill>
                  <a:srgbClr val="BBE0E3"/>
                </a:solidFill>
                <a:ea typeface="SimSun" pitchFamily="2" charset="-122"/>
              </a:rPr>
              <a:t>定居在这些被征服的土地。</a:t>
            </a:r>
            <a:endParaRPr lang="en-US" altLang="en-US" sz="3200">
              <a:solidFill>
                <a:srgbClr val="BBE0E3"/>
              </a:solidFill>
              <a:ea typeface="SimSun" pitchFamily="2" charset="-122"/>
            </a:endParaRPr>
          </a:p>
        </p:txBody>
      </p:sp>
      <p:sp>
        <p:nvSpPr>
          <p:cNvPr id="145415"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
        <p:nvSpPr>
          <p:cNvPr id="145416" name="Text Box 4"/>
          <p:cNvSpPr txBox="1">
            <a:spLocks noChangeArrowheads="1"/>
          </p:cNvSpPr>
          <p:nvPr/>
        </p:nvSpPr>
        <p:spPr bwMode="auto">
          <a:xfrm>
            <a:off x="304800" y="4572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阿拉伯沙漠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93">
                                            <p:txEl>
                                              <p:pRg st="0" end="0"/>
                                            </p:txEl>
                                          </p:spTgt>
                                        </p:tgtEl>
                                        <p:attrNameLst>
                                          <p:attrName>style.visibility</p:attrName>
                                        </p:attrNameLst>
                                      </p:cBhvr>
                                      <p:to>
                                        <p:strVal val="visible"/>
                                      </p:to>
                                    </p:set>
                                    <p:animEffect transition="in" filter="blinds(horizontal)">
                                      <p:cBhvr>
                                        <p:cTn id="7" dur="500"/>
                                        <p:tgtEl>
                                          <p:spTgt spid="97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293">
                                            <p:txEl>
                                              <p:pRg st="1" end="1"/>
                                            </p:txEl>
                                          </p:spTgt>
                                        </p:tgtEl>
                                        <p:attrNameLst>
                                          <p:attrName>style.visibility</p:attrName>
                                        </p:attrNameLst>
                                      </p:cBhvr>
                                      <p:to>
                                        <p:strVal val="visible"/>
                                      </p:to>
                                    </p:set>
                                    <p:animEffect transition="in" filter="blinds(horizontal)">
                                      <p:cBhvr>
                                        <p:cTn id="12" dur="500"/>
                                        <p:tgtEl>
                                          <p:spTgt spid="972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47458" name="Picture 3"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AutoShape 5"/>
          <p:cNvSpPr>
            <a:spLocks noChangeArrowheads="1"/>
          </p:cNvSpPr>
          <p:nvPr/>
        </p:nvSpPr>
        <p:spPr bwMode="auto">
          <a:xfrm rot="-2451323">
            <a:off x="1447800" y="4343400"/>
            <a:ext cx="609600" cy="152400"/>
          </a:xfrm>
          <a:prstGeom prst="rightArrow">
            <a:avLst>
              <a:gd name="adj1" fmla="val 50000"/>
              <a:gd name="adj2" fmla="val 10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47460" name="Rectangle 6"/>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800" b="1">
                <a:solidFill>
                  <a:srgbClr val="FFFFFF"/>
                </a:solidFill>
              </a:rPr>
              <a:t>阿拉伯沙漠</a:t>
            </a:r>
          </a:p>
        </p:txBody>
      </p:sp>
      <p:sp>
        <p:nvSpPr>
          <p:cNvPr id="99335" name="Text Box 7"/>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47462" name="Text Box 9"/>
          <p:cNvSpPr txBox="1">
            <a:spLocks noChangeArrowheads="1"/>
          </p:cNvSpPr>
          <p:nvPr/>
        </p:nvSpPr>
        <p:spPr bwMode="auto">
          <a:xfrm>
            <a:off x="4953000" y="1524000"/>
            <a:ext cx="4191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1143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r>
              <a:rPr lang="zh-TW" altLang="en-US">
                <a:solidFill>
                  <a:srgbClr val="BBE0E3"/>
                </a:solidFill>
              </a:rPr>
              <a:t>公元前</a:t>
            </a:r>
            <a:r>
              <a:rPr lang="en-US" altLang="zh-TW">
                <a:solidFill>
                  <a:srgbClr val="BBE0E3"/>
                </a:solidFill>
              </a:rPr>
              <a:t>250</a:t>
            </a:r>
            <a:r>
              <a:rPr lang="zh-TW" altLang="en-US">
                <a:solidFill>
                  <a:srgbClr val="BBE0E3"/>
                </a:solidFill>
              </a:rPr>
              <a:t>年，各阿拉伯部落开始移动到地中海东部。</a:t>
            </a:r>
            <a:endParaRPr lang="en-US" altLang="ja-JP">
              <a:solidFill>
                <a:srgbClr val="BBE0E3"/>
              </a:solidFill>
            </a:endParaRPr>
          </a:p>
          <a:p>
            <a:pPr lvl="1" eaLnBrk="1" hangingPunct="1"/>
            <a:endParaRPr lang="en-US" altLang="en-US">
              <a:solidFill>
                <a:srgbClr val="BBE0E3"/>
              </a:solidFill>
            </a:endParaRPr>
          </a:p>
          <a:p>
            <a:pPr lvl="1" eaLnBrk="1" hangingPunct="1"/>
            <a:r>
              <a:rPr lang="zh-TW" altLang="en-US">
                <a:solidFill>
                  <a:srgbClr val="BBE0E3"/>
                </a:solidFill>
              </a:rPr>
              <a:t>波兰和纳巴泰部落</a:t>
            </a:r>
            <a:r>
              <a:rPr lang="zh-CN" altLang="en-US">
                <a:solidFill>
                  <a:srgbClr val="BBE0E3"/>
                </a:solidFill>
              </a:rPr>
              <a:t>开发了内路</a:t>
            </a:r>
            <a:r>
              <a:rPr lang="zh-TW" altLang="en-US">
                <a:solidFill>
                  <a:srgbClr val="BBE0E3"/>
                </a:solidFill>
              </a:rPr>
              <a:t>进入以东人，摩押人和犹太区。</a:t>
            </a:r>
            <a:endParaRPr lang="en-US" altLang="ja-JP">
              <a:solidFill>
                <a:srgbClr val="BBE0E3"/>
              </a:solidFill>
            </a:endParaRPr>
          </a:p>
          <a:p>
            <a:pPr lvl="1" eaLnBrk="1" hangingPunct="1"/>
            <a:endParaRPr lang="en-US" altLang="en-US">
              <a:solidFill>
                <a:srgbClr val="BBE0E3"/>
              </a:solidFill>
            </a:endParaRPr>
          </a:p>
          <a:p>
            <a:pPr lvl="1" eaLnBrk="1" hangingPunct="1"/>
            <a:r>
              <a:rPr lang="zh-TW" altLang="en-US">
                <a:solidFill>
                  <a:srgbClr val="BBE0E3"/>
                </a:solidFill>
              </a:rPr>
              <a:t>在帕提亚和罗马时期，一些阿拉伯王朝统治的城镇</a:t>
            </a:r>
            <a:r>
              <a:rPr lang="zh-CN" altLang="en-US">
                <a:solidFill>
                  <a:srgbClr val="BBE0E3"/>
                </a:solidFill>
              </a:rPr>
              <a:t>就是</a:t>
            </a:r>
            <a:r>
              <a:rPr lang="zh-TW" altLang="en-US">
                <a:solidFill>
                  <a:srgbClr val="BBE0E3"/>
                </a:solidFill>
              </a:rPr>
              <a:t>现在的叙利亚和伊拉克。</a:t>
            </a:r>
            <a:endParaRPr lang="en-US" altLang="ja-JP">
              <a:solidFill>
                <a:srgbClr val="BBE0E3"/>
              </a:solidFill>
            </a:endParaRPr>
          </a:p>
          <a:p>
            <a:pPr eaLnBrk="1" hangingPunct="1"/>
            <a:endParaRPr lang="en-US" altLang="en-US" sz="1800">
              <a:solidFill>
                <a:srgbClr val="000000"/>
              </a:solidFill>
            </a:endParaRPr>
          </a:p>
        </p:txBody>
      </p:sp>
      <p:sp>
        <p:nvSpPr>
          <p:cNvPr id="147463"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
        <p:nvSpPr>
          <p:cNvPr id="147464" name="Text Box 4"/>
          <p:cNvSpPr txBox="1">
            <a:spLocks noChangeArrowheads="1"/>
          </p:cNvSpPr>
          <p:nvPr/>
        </p:nvSpPr>
        <p:spPr bwMode="auto">
          <a:xfrm>
            <a:off x="304800" y="4572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阿拉伯沙漠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99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49506" name="Picture 3"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AutoShape 5"/>
          <p:cNvSpPr>
            <a:spLocks noChangeArrowheads="1"/>
          </p:cNvSpPr>
          <p:nvPr/>
        </p:nvSpPr>
        <p:spPr bwMode="auto">
          <a:xfrm rot="-2451323">
            <a:off x="1447800" y="4343400"/>
            <a:ext cx="609600" cy="152400"/>
          </a:xfrm>
          <a:prstGeom prst="rightArrow">
            <a:avLst>
              <a:gd name="adj1" fmla="val 50000"/>
              <a:gd name="adj2" fmla="val 10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49508" name="Rectangle 6"/>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800" b="1">
                <a:solidFill>
                  <a:srgbClr val="FFFFFF"/>
                </a:solidFill>
              </a:rPr>
              <a:t>阿拉伯沙漠</a:t>
            </a:r>
          </a:p>
        </p:txBody>
      </p:sp>
      <p:sp>
        <p:nvSpPr>
          <p:cNvPr id="101383" name="Text Box 7"/>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01384" name="Text Box 8"/>
          <p:cNvSpPr txBox="1">
            <a:spLocks noChangeArrowheads="1"/>
          </p:cNvSpPr>
          <p:nvPr/>
        </p:nvSpPr>
        <p:spPr bwMode="auto">
          <a:xfrm>
            <a:off x="5003800" y="1600200"/>
            <a:ext cx="39116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eaLnBrk="1" hangingPunct="1">
              <a:lnSpc>
                <a:spcPct val="90000"/>
              </a:lnSpc>
              <a:spcBef>
                <a:spcPct val="20000"/>
              </a:spcBef>
            </a:pPr>
            <a:r>
              <a:rPr lang="zh-TW" altLang="en-US" sz="5400" b="1">
                <a:solidFill>
                  <a:srgbClr val="BBE0E3"/>
                </a:solidFill>
                <a:ea typeface="SimSun" pitchFamily="2" charset="-122"/>
              </a:rPr>
              <a:t>通常古代历史学家</a:t>
            </a:r>
            <a:r>
              <a:rPr lang="zh-CN" altLang="en-US" sz="5400" b="1">
                <a:solidFill>
                  <a:srgbClr val="BBE0E3"/>
                </a:solidFill>
                <a:ea typeface="SimSun" pitchFamily="2" charset="-122"/>
              </a:rPr>
              <a:t>会以</a:t>
            </a:r>
            <a:r>
              <a:rPr lang="zh-TW" altLang="en-US" sz="5400" b="1">
                <a:solidFill>
                  <a:srgbClr val="BBE0E3"/>
                </a:solidFill>
                <a:ea typeface="SimSun" pitchFamily="2" charset="-122"/>
              </a:rPr>
              <a:t>他们直接部落的名称</a:t>
            </a:r>
            <a:r>
              <a:rPr lang="zh-CN" altLang="en-US" sz="5400" b="1">
                <a:solidFill>
                  <a:srgbClr val="BBE0E3"/>
                </a:solidFill>
                <a:ea typeface="SimSun" pitchFamily="2" charset="-122"/>
              </a:rPr>
              <a:t>来</a:t>
            </a:r>
            <a:r>
              <a:rPr lang="zh-TW" altLang="en-US" sz="5400" b="1">
                <a:solidFill>
                  <a:srgbClr val="BBE0E3"/>
                </a:solidFill>
                <a:ea typeface="SimSun" pitchFamily="2" charset="-122"/>
              </a:rPr>
              <a:t>称阿拉伯人，以避免混淆。</a:t>
            </a:r>
            <a:endParaRPr lang="en-US" altLang="en-US" sz="5400" b="1">
              <a:solidFill>
                <a:srgbClr val="BBE0E3"/>
              </a:solidFill>
              <a:ea typeface="SimSun" pitchFamily="2" charset="-122"/>
            </a:endParaRPr>
          </a:p>
        </p:txBody>
      </p:sp>
      <p:sp>
        <p:nvSpPr>
          <p:cNvPr id="149511"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
        <p:nvSpPr>
          <p:cNvPr id="149512" name="Text Box 4"/>
          <p:cNvSpPr txBox="1">
            <a:spLocks noChangeArrowheads="1"/>
          </p:cNvSpPr>
          <p:nvPr/>
        </p:nvSpPr>
        <p:spPr bwMode="auto">
          <a:xfrm>
            <a:off x="304800" y="4572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阿拉伯沙漠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13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01384">
                                            <p:txEl>
                                              <p:pRg st="0" end="0"/>
                                            </p:txEl>
                                          </p:spTgt>
                                        </p:tgtEl>
                                        <p:attrNameLst>
                                          <p:attrName>style.visibility</p:attrName>
                                        </p:attrNameLst>
                                      </p:cBhvr>
                                      <p:to>
                                        <p:strVal val="visible"/>
                                      </p:to>
                                    </p:set>
                                    <p:animEffect transition="in" filter="blinds(horizontal)">
                                      <p:cBhvr>
                                        <p:cTn id="11" dur="500"/>
                                        <p:tgtEl>
                                          <p:spTgt spid="1013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51554" name="Picture 3"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Rectangle 4"/>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3600" b="1">
                <a:solidFill>
                  <a:srgbClr val="FFFFFF"/>
                </a:solidFill>
              </a:rPr>
              <a:t>阿拉伯菲利克斯</a:t>
            </a:r>
            <a:r>
              <a:rPr lang="en-US" altLang="ja-JP" sz="3600" b="1">
                <a:solidFill>
                  <a:srgbClr val="FFFFFF"/>
                </a:solidFill>
              </a:rPr>
              <a:t>(</a:t>
            </a:r>
            <a:r>
              <a:rPr lang="zh-CN" altLang="en-US" sz="3600" b="1">
                <a:solidFill>
                  <a:srgbClr val="FFFFFF"/>
                </a:solidFill>
              </a:rPr>
              <a:t>快乐阿拉伯</a:t>
            </a:r>
            <a:r>
              <a:rPr lang="en-US" altLang="ja-JP" sz="3600" b="1">
                <a:solidFill>
                  <a:srgbClr val="FFFFFF"/>
                </a:solidFill>
              </a:rPr>
              <a:t>)</a:t>
            </a:r>
            <a:endParaRPr lang="en-US" altLang="en-US" sz="3600" b="1">
              <a:solidFill>
                <a:srgbClr val="FFFFFF"/>
              </a:solidFill>
            </a:endParaRPr>
          </a:p>
        </p:txBody>
      </p:sp>
      <p:sp>
        <p:nvSpPr>
          <p:cNvPr id="151556" name="Text Box 5"/>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51557" name="Text Box 6"/>
          <p:cNvSpPr txBox="1">
            <a:spLocks noChangeArrowheads="1"/>
          </p:cNvSpPr>
          <p:nvPr/>
        </p:nvSpPr>
        <p:spPr bwMode="auto">
          <a:xfrm>
            <a:off x="4648200" y="1600200"/>
            <a:ext cx="4267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0000"/>
              </a:lnSpc>
              <a:spcBef>
                <a:spcPct val="20000"/>
              </a:spcBef>
            </a:pPr>
            <a:endParaRPr lang="en-US" altLang="en-US">
              <a:solidFill>
                <a:srgbClr val="BBE0E3"/>
              </a:solidFill>
            </a:endParaRPr>
          </a:p>
        </p:txBody>
      </p:sp>
      <p:sp>
        <p:nvSpPr>
          <p:cNvPr id="105479" name="Text Box 7"/>
          <p:cNvSpPr txBox="1">
            <a:spLocks noChangeArrowheads="1"/>
          </p:cNvSpPr>
          <p:nvPr/>
        </p:nvSpPr>
        <p:spPr bwMode="auto">
          <a:xfrm>
            <a:off x="5003800" y="1766888"/>
            <a:ext cx="39116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eaLnBrk="1" hangingPunct="1">
              <a:lnSpc>
                <a:spcPct val="80000"/>
              </a:lnSpc>
              <a:spcBef>
                <a:spcPct val="20000"/>
              </a:spcBef>
            </a:pPr>
            <a:r>
              <a:rPr lang="zh-CN" altLang="en-US" sz="2800">
                <a:solidFill>
                  <a:srgbClr val="BBE0E3"/>
                </a:solidFill>
              </a:rPr>
              <a:t>南部城镇与印度洋接壤的王国。</a:t>
            </a:r>
            <a:endParaRPr lang="en-US" altLang="zh-CN" sz="2800">
              <a:solidFill>
                <a:srgbClr val="BBE0E3"/>
              </a:solidFill>
            </a:endParaRPr>
          </a:p>
          <a:p>
            <a:pPr marL="0" lvl="1" eaLnBrk="1" hangingPunct="1">
              <a:lnSpc>
                <a:spcPct val="80000"/>
              </a:lnSpc>
              <a:spcBef>
                <a:spcPct val="20000"/>
              </a:spcBef>
            </a:pPr>
            <a:endParaRPr lang="en-US" altLang="zh-CN" sz="2800">
              <a:solidFill>
                <a:srgbClr val="BBE0E3"/>
              </a:solidFill>
              <a:ea typeface="SimSun" pitchFamily="2" charset="-122"/>
            </a:endParaRPr>
          </a:p>
          <a:p>
            <a:pPr marL="0" lvl="1" eaLnBrk="1" hangingPunct="1">
              <a:lnSpc>
                <a:spcPct val="80000"/>
              </a:lnSpc>
              <a:spcBef>
                <a:spcPct val="20000"/>
              </a:spcBef>
            </a:pPr>
            <a:r>
              <a:rPr lang="zh-CN" altLang="en-US" sz="2800">
                <a:solidFill>
                  <a:srgbClr val="BBE0E3"/>
                </a:solidFill>
                <a:ea typeface="SimSun" pitchFamily="2" charset="-122"/>
              </a:rPr>
              <a:t>阿拉伯半岛两侧与水体相连，通向邻近的河谷文明</a:t>
            </a:r>
            <a:r>
              <a:rPr lang="en-US" altLang="zh-CN" sz="2800">
                <a:solidFill>
                  <a:srgbClr val="BBE0E3"/>
                </a:solidFill>
                <a:ea typeface="SimSun" pitchFamily="2" charset="-122"/>
              </a:rPr>
              <a:t>——</a:t>
            </a:r>
            <a:r>
              <a:rPr lang="zh-CN" altLang="en-US" sz="2800">
                <a:solidFill>
                  <a:srgbClr val="BBE0E3"/>
                </a:solidFill>
                <a:ea typeface="SimSun" pitchFamily="2" charset="-122"/>
              </a:rPr>
              <a:t>尼罗河与两河流域（底格里斯河和幼发拉底河）。</a:t>
            </a:r>
            <a:endParaRPr lang="en-US" altLang="ja-JP" sz="2800">
              <a:solidFill>
                <a:srgbClr val="BBE0E3"/>
              </a:solidFill>
              <a:ea typeface="SimSun" pitchFamily="2" charset="-122"/>
            </a:endParaRPr>
          </a:p>
          <a:p>
            <a:pPr marL="0" lvl="1" eaLnBrk="1" hangingPunct="1">
              <a:lnSpc>
                <a:spcPct val="80000"/>
              </a:lnSpc>
              <a:spcBef>
                <a:spcPct val="20000"/>
              </a:spcBef>
            </a:pPr>
            <a:endParaRPr lang="en-US" altLang="zh-CN" sz="2800">
              <a:solidFill>
                <a:srgbClr val="BBE0E3"/>
              </a:solidFill>
              <a:ea typeface="SimSun" pitchFamily="2" charset="-122"/>
            </a:endParaRPr>
          </a:p>
          <a:p>
            <a:pPr marL="0" lvl="1" eaLnBrk="1" hangingPunct="1">
              <a:lnSpc>
                <a:spcPct val="80000"/>
              </a:lnSpc>
              <a:spcBef>
                <a:spcPct val="20000"/>
              </a:spcBef>
            </a:pPr>
            <a:r>
              <a:rPr lang="zh-CN" altLang="en-US" sz="2800">
                <a:solidFill>
                  <a:srgbClr val="BBE0E3"/>
                </a:solidFill>
                <a:ea typeface="SimSun" pitchFamily="2" charset="-122"/>
              </a:rPr>
              <a:t>此地区的气候和地形也比波斯海湾的沿海地区更适合农业发展。</a:t>
            </a:r>
            <a:endParaRPr lang="en-US" altLang="en-US" sz="2800">
              <a:solidFill>
                <a:srgbClr val="BBE0E3"/>
              </a:solidFill>
              <a:ea typeface="SimSun" pitchFamily="2" charset="-122"/>
            </a:endParaRPr>
          </a:p>
        </p:txBody>
      </p:sp>
      <p:sp>
        <p:nvSpPr>
          <p:cNvPr id="151559" name="Text Box 8"/>
          <p:cNvSpPr txBox="1">
            <a:spLocks noChangeArrowheads="1"/>
          </p:cNvSpPr>
          <p:nvPr/>
        </p:nvSpPr>
        <p:spPr bwMode="auto">
          <a:xfrm>
            <a:off x="3132138" y="5486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CN" altLang="en-US" sz="1800" b="1">
                <a:solidFill>
                  <a:srgbClr val="000000"/>
                </a:solidFill>
              </a:rPr>
              <a:t>阿拉伯菲利克斯</a:t>
            </a:r>
            <a:endParaRPr lang="en-US" altLang="en-US" sz="1800" b="1">
              <a:solidFill>
                <a:srgbClr val="000000"/>
              </a:solidFill>
            </a:endParaRPr>
          </a:p>
        </p:txBody>
      </p:sp>
      <p:sp>
        <p:nvSpPr>
          <p:cNvPr id="151560" name="AutoShape 9"/>
          <p:cNvSpPr>
            <a:spLocks noChangeArrowheads="1"/>
          </p:cNvSpPr>
          <p:nvPr/>
        </p:nvSpPr>
        <p:spPr bwMode="auto">
          <a:xfrm rot="2956074">
            <a:off x="3505200" y="5257800"/>
            <a:ext cx="381000" cy="152400"/>
          </a:xfrm>
          <a:prstGeom prst="leftArrow">
            <a:avLst>
              <a:gd name="adj1" fmla="val 50000"/>
              <a:gd name="adj2" fmla="val 62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51561" name="AutoShape 13"/>
          <p:cNvSpPr>
            <a:spLocks noChangeArrowheads="1"/>
          </p:cNvSpPr>
          <p:nvPr/>
        </p:nvSpPr>
        <p:spPr bwMode="auto">
          <a:xfrm rot="-2443926">
            <a:off x="3200400" y="3429000"/>
            <a:ext cx="838200" cy="228600"/>
          </a:xfrm>
          <a:prstGeom prst="leftArrow">
            <a:avLst>
              <a:gd name="adj1" fmla="val 50000"/>
              <a:gd name="adj2" fmla="val 91667"/>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51562" name="AutoShape 14"/>
          <p:cNvSpPr>
            <a:spLocks noChangeArrowheads="1"/>
          </p:cNvSpPr>
          <p:nvPr/>
        </p:nvSpPr>
        <p:spPr bwMode="auto">
          <a:xfrm rot="-9849310">
            <a:off x="838200" y="4343400"/>
            <a:ext cx="838200" cy="228600"/>
          </a:xfrm>
          <a:prstGeom prst="leftArrow">
            <a:avLst>
              <a:gd name="adj1" fmla="val 50000"/>
              <a:gd name="adj2" fmla="val 91667"/>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51563" name="TextBox 13"/>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9">
                                            <p:txEl>
                                              <p:pRg st="0" end="0"/>
                                            </p:txEl>
                                          </p:spTgt>
                                        </p:tgtEl>
                                        <p:attrNameLst>
                                          <p:attrName>style.visibility</p:attrName>
                                        </p:attrNameLst>
                                      </p:cBhvr>
                                      <p:to>
                                        <p:strVal val="visible"/>
                                      </p:to>
                                    </p:set>
                                    <p:animEffect transition="in" filter="blinds(horizontal)">
                                      <p:cBhvr>
                                        <p:cTn id="7" dur="500"/>
                                        <p:tgtEl>
                                          <p:spTgt spid="1054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5479">
                                            <p:txEl>
                                              <p:pRg st="2" end="2"/>
                                            </p:txEl>
                                          </p:spTgt>
                                        </p:tgtEl>
                                        <p:attrNameLst>
                                          <p:attrName>style.visibility</p:attrName>
                                        </p:attrNameLst>
                                      </p:cBhvr>
                                      <p:to>
                                        <p:strVal val="visible"/>
                                      </p:to>
                                    </p:set>
                                    <p:animEffect transition="in" filter="blinds(horizontal)">
                                      <p:cBhvr>
                                        <p:cTn id="12" dur="500"/>
                                        <p:tgtEl>
                                          <p:spTgt spid="1054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5479">
                                            <p:txEl>
                                              <p:pRg st="4" end="4"/>
                                            </p:txEl>
                                          </p:spTgt>
                                        </p:tgtEl>
                                        <p:attrNameLst>
                                          <p:attrName>style.visibility</p:attrName>
                                        </p:attrNameLst>
                                      </p:cBhvr>
                                      <p:to>
                                        <p:strVal val="visible"/>
                                      </p:to>
                                    </p:set>
                                    <p:animEffect transition="in" filter="blinds(horizontal)">
                                      <p:cBhvr>
                                        <p:cTn id="17" dur="500"/>
                                        <p:tgtEl>
                                          <p:spTgt spid="1054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53602" name="Picture 3"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4"/>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3600" b="1">
                <a:solidFill>
                  <a:srgbClr val="FFFFFF"/>
                </a:solidFill>
              </a:rPr>
              <a:t>阿拉伯菲利克斯</a:t>
            </a:r>
            <a:r>
              <a:rPr lang="en-US" altLang="ja-JP" sz="3600" b="1">
                <a:solidFill>
                  <a:srgbClr val="FFFFFF"/>
                </a:solidFill>
              </a:rPr>
              <a:t>(</a:t>
            </a:r>
            <a:r>
              <a:rPr lang="zh-CN" altLang="en-US" sz="3600" b="1">
                <a:solidFill>
                  <a:srgbClr val="FFFFFF"/>
                </a:solidFill>
              </a:rPr>
              <a:t>快乐阿拉伯</a:t>
            </a:r>
            <a:r>
              <a:rPr lang="en-US" altLang="ja-JP" sz="3600" b="1">
                <a:solidFill>
                  <a:srgbClr val="FFFFFF"/>
                </a:solidFill>
              </a:rPr>
              <a:t>)</a:t>
            </a:r>
            <a:endParaRPr lang="en-US" altLang="en-US" sz="3600" b="1">
              <a:solidFill>
                <a:srgbClr val="FFFFFF"/>
              </a:solidFill>
            </a:endParaRPr>
          </a:p>
        </p:txBody>
      </p:sp>
      <p:sp>
        <p:nvSpPr>
          <p:cNvPr id="153604" name="Text Box 5"/>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53605" name="Text Box 6"/>
          <p:cNvSpPr txBox="1">
            <a:spLocks noChangeArrowheads="1"/>
          </p:cNvSpPr>
          <p:nvPr/>
        </p:nvSpPr>
        <p:spPr bwMode="auto">
          <a:xfrm>
            <a:off x="4648200" y="1600200"/>
            <a:ext cx="4267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0000"/>
              </a:lnSpc>
              <a:spcBef>
                <a:spcPct val="20000"/>
              </a:spcBef>
            </a:pPr>
            <a:endParaRPr lang="en-US" altLang="en-US">
              <a:solidFill>
                <a:srgbClr val="BBE0E3"/>
              </a:solidFill>
            </a:endParaRPr>
          </a:p>
        </p:txBody>
      </p:sp>
      <p:sp>
        <p:nvSpPr>
          <p:cNvPr id="109575" name="Text Box 7"/>
          <p:cNvSpPr txBox="1">
            <a:spLocks noChangeArrowheads="1"/>
          </p:cNvSpPr>
          <p:nvPr/>
        </p:nvSpPr>
        <p:spPr bwMode="auto">
          <a:xfrm>
            <a:off x="5029200" y="15113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CN" altLang="en-US" b="1">
                <a:solidFill>
                  <a:srgbClr val="BBE0E3"/>
                </a:solidFill>
                <a:ea typeface="SimSun" pitchFamily="2" charset="-122"/>
              </a:rPr>
              <a:t>在</a:t>
            </a:r>
            <a:r>
              <a:rPr lang="zh-TW" altLang="en-US" b="1">
                <a:solidFill>
                  <a:srgbClr val="BBE0E3"/>
                </a:solidFill>
                <a:ea typeface="SimSun" pitchFamily="2" charset="-122"/>
              </a:rPr>
              <a:t>该地区的人民生活在小国或城市型国家</a:t>
            </a:r>
            <a:r>
              <a:rPr lang="en-US" altLang="zh-CN" b="1">
                <a:solidFill>
                  <a:srgbClr val="BBE0E3"/>
                </a:solidFill>
                <a:ea typeface="SimSun" pitchFamily="2" charset="-122"/>
              </a:rPr>
              <a:t>.</a:t>
            </a:r>
            <a:r>
              <a:rPr lang="zh-TW" altLang="en-US" b="1">
                <a:solidFill>
                  <a:srgbClr val="BBE0E3"/>
                </a:solidFill>
                <a:ea typeface="SimSun" pitchFamily="2" charset="-122"/>
              </a:rPr>
              <a:t>也许最有名的是萨巴，在旧约中被称为</a:t>
            </a:r>
            <a:r>
              <a:rPr lang="zh-TW" altLang="en-US" b="1">
                <a:solidFill>
                  <a:srgbClr val="FFFF00"/>
                </a:solidFill>
                <a:ea typeface="SimSun" pitchFamily="2" charset="-122"/>
              </a:rPr>
              <a:t>示巴</a:t>
            </a:r>
            <a:r>
              <a:rPr lang="zh-TW" altLang="en-US" b="1">
                <a:solidFill>
                  <a:srgbClr val="BBE0E3"/>
                </a:solidFill>
                <a:ea typeface="SimSun" pitchFamily="2" charset="-122"/>
              </a:rPr>
              <a:t>。</a:t>
            </a:r>
            <a:r>
              <a:rPr lang="ja-JP" altLang="en-US" sz="1800" b="1">
                <a:solidFill>
                  <a:srgbClr val="FFFFFF"/>
                </a:solidFill>
                <a:ea typeface="SimSun" pitchFamily="2" charset="-122"/>
              </a:rPr>
              <a:t>列王紀上</a:t>
            </a:r>
            <a:r>
              <a:rPr lang="en-US" altLang="ja-JP" sz="1800" b="1">
                <a:solidFill>
                  <a:srgbClr val="FFFFFF"/>
                </a:solidFill>
                <a:ea typeface="SimSun" pitchFamily="2" charset="-122"/>
              </a:rPr>
              <a:t> 10:</a:t>
            </a:r>
            <a:r>
              <a:rPr lang="en-US" altLang="zh-CN" sz="1800" b="1">
                <a:solidFill>
                  <a:srgbClr val="FFFFFF"/>
                </a:solidFill>
                <a:ea typeface="SimSun" pitchFamily="2" charset="-122"/>
              </a:rPr>
              <a:t>1</a:t>
            </a:r>
            <a:r>
              <a:rPr lang="en-US" altLang="ja-JP" sz="1800" b="1">
                <a:solidFill>
                  <a:srgbClr val="FFFFFF"/>
                </a:solidFill>
                <a:ea typeface="SimSun" pitchFamily="2" charset="-122"/>
              </a:rPr>
              <a:t>-10</a:t>
            </a:r>
            <a:endParaRPr lang="en-US" altLang="zh-CN" b="1">
              <a:solidFill>
                <a:srgbClr val="FFFFFF"/>
              </a:solidFill>
              <a:ea typeface="SimSun" pitchFamily="2" charset="-122"/>
            </a:endParaRPr>
          </a:p>
        </p:txBody>
      </p:sp>
      <p:sp>
        <p:nvSpPr>
          <p:cNvPr id="153607" name="Text Box 8"/>
          <p:cNvSpPr txBox="1">
            <a:spLocks noChangeArrowheads="1"/>
          </p:cNvSpPr>
          <p:nvPr/>
        </p:nvSpPr>
        <p:spPr bwMode="auto">
          <a:xfrm>
            <a:off x="3146425" y="5486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阿拉伯菲利克斯</a:t>
            </a:r>
            <a:endParaRPr lang="en-US" altLang="en-US" sz="1800" b="1">
              <a:solidFill>
                <a:srgbClr val="000000"/>
              </a:solidFill>
            </a:endParaRPr>
          </a:p>
        </p:txBody>
      </p:sp>
      <p:sp>
        <p:nvSpPr>
          <p:cNvPr id="153608" name="AutoShape 9"/>
          <p:cNvSpPr>
            <a:spLocks noChangeArrowheads="1"/>
          </p:cNvSpPr>
          <p:nvPr/>
        </p:nvSpPr>
        <p:spPr bwMode="auto">
          <a:xfrm rot="2956074">
            <a:off x="3505200" y="5257800"/>
            <a:ext cx="381000" cy="152400"/>
          </a:xfrm>
          <a:prstGeom prst="leftArrow">
            <a:avLst>
              <a:gd name="adj1" fmla="val 50000"/>
              <a:gd name="adj2" fmla="val 62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pic>
        <p:nvPicPr>
          <p:cNvPr id="153609" name="Picture 11" descr="solandshe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14800"/>
            <a:ext cx="19192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0" name="AutoShape 12"/>
          <p:cNvSpPr>
            <a:spLocks noChangeArrowheads="1"/>
          </p:cNvSpPr>
          <p:nvPr/>
        </p:nvSpPr>
        <p:spPr bwMode="auto">
          <a:xfrm rot="-9071417">
            <a:off x="838200" y="4800600"/>
            <a:ext cx="1676400" cy="304800"/>
          </a:xfrm>
          <a:prstGeom prst="leftArrow">
            <a:avLst>
              <a:gd name="adj1" fmla="val 50000"/>
              <a:gd name="adj2" fmla="val 137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53611" name="TextBox 13"/>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9575">
                                            <p:txEl>
                                              <p:pRg st="0" end="0"/>
                                            </p:txEl>
                                          </p:spTgt>
                                        </p:tgtEl>
                                        <p:attrNameLst>
                                          <p:attrName>style.visibility</p:attrName>
                                        </p:attrNameLst>
                                      </p:cBhvr>
                                      <p:to>
                                        <p:strVal val="visible"/>
                                      </p:to>
                                    </p:set>
                                    <p:animEffect transition="in" filter="blinds(horizontal)">
                                      <p:cBhvr>
                                        <p:cTn id="7" dur="500"/>
                                        <p:tgtEl>
                                          <p:spTgt spid="1095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55650" name="Picture 3"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Rectangle 6"/>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4000" b="1">
                <a:solidFill>
                  <a:srgbClr val="FFFFFF"/>
                </a:solidFill>
              </a:rPr>
              <a:t>阿拉伯菲利克斯</a:t>
            </a:r>
            <a:r>
              <a:rPr lang="en-US" altLang="ja-JP" sz="4000" b="1">
                <a:solidFill>
                  <a:srgbClr val="FFFFFF"/>
                </a:solidFill>
              </a:rPr>
              <a:t>(</a:t>
            </a:r>
            <a:r>
              <a:rPr lang="zh-CN" altLang="en-US" sz="4000" b="1">
                <a:solidFill>
                  <a:srgbClr val="FFFFFF"/>
                </a:solidFill>
              </a:rPr>
              <a:t>快乐阿拉伯</a:t>
            </a:r>
            <a:r>
              <a:rPr lang="en-US" altLang="ja-JP" sz="4000" b="1">
                <a:solidFill>
                  <a:srgbClr val="FFFFFF"/>
                </a:solidFill>
              </a:rPr>
              <a:t>)</a:t>
            </a:r>
            <a:endParaRPr lang="en-US" altLang="en-US" sz="4000" b="1">
              <a:solidFill>
                <a:srgbClr val="FFFFFF"/>
              </a:solidFill>
            </a:endParaRPr>
          </a:p>
        </p:txBody>
      </p:sp>
      <p:sp>
        <p:nvSpPr>
          <p:cNvPr id="155652" name="Text Box 7"/>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55653" name="Text Box 8"/>
          <p:cNvSpPr txBox="1">
            <a:spLocks noChangeArrowheads="1"/>
          </p:cNvSpPr>
          <p:nvPr/>
        </p:nvSpPr>
        <p:spPr bwMode="auto">
          <a:xfrm>
            <a:off x="4648200" y="1600200"/>
            <a:ext cx="4267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0000"/>
              </a:lnSpc>
              <a:spcBef>
                <a:spcPct val="20000"/>
              </a:spcBef>
            </a:pPr>
            <a:endParaRPr lang="en-US" altLang="en-US">
              <a:solidFill>
                <a:srgbClr val="BBE0E3"/>
              </a:solidFill>
            </a:endParaRPr>
          </a:p>
        </p:txBody>
      </p:sp>
      <p:sp>
        <p:nvSpPr>
          <p:cNvPr id="103433" name="Text Box 9"/>
          <p:cNvSpPr txBox="1">
            <a:spLocks noChangeArrowheads="1"/>
          </p:cNvSpPr>
          <p:nvPr/>
        </p:nvSpPr>
        <p:spPr bwMode="auto">
          <a:xfrm>
            <a:off x="5334000" y="1447800"/>
            <a:ext cx="3810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1143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r>
              <a:rPr lang="zh-CN" altLang="en-US" sz="2200" b="1">
                <a:solidFill>
                  <a:srgbClr val="BBE0E3"/>
                </a:solidFill>
                <a:ea typeface="SimSun" pitchFamily="2" charset="-122"/>
              </a:rPr>
              <a:t>住在</a:t>
            </a:r>
            <a:r>
              <a:rPr lang="zh-TW" altLang="en-US" sz="2200" b="1">
                <a:solidFill>
                  <a:srgbClr val="BBE0E3"/>
                </a:solidFill>
                <a:ea typeface="SimSun" pitchFamily="2" charset="-122"/>
              </a:rPr>
              <a:t>沿海的阿拉伯人民</a:t>
            </a:r>
            <a:r>
              <a:rPr lang="zh-CN" altLang="en-US" sz="2200" b="1">
                <a:solidFill>
                  <a:srgbClr val="BBE0E3"/>
                </a:solidFill>
                <a:ea typeface="SimSun" pitchFamily="2" charset="-122"/>
              </a:rPr>
              <a:t>的</a:t>
            </a:r>
            <a:r>
              <a:rPr lang="zh-TW" altLang="en-US" sz="2200" b="1">
                <a:solidFill>
                  <a:srgbClr val="BBE0E3"/>
                </a:solidFill>
                <a:ea typeface="SimSun" pitchFamily="2" charset="-122"/>
              </a:rPr>
              <a:t>位置</a:t>
            </a:r>
            <a:r>
              <a:rPr lang="zh-CN" altLang="en-US" sz="2200" b="1">
                <a:solidFill>
                  <a:srgbClr val="BBE0E3"/>
                </a:solidFill>
                <a:ea typeface="SimSun" pitchFamily="2" charset="-122"/>
              </a:rPr>
              <a:t>对他们</a:t>
            </a:r>
            <a:r>
              <a:rPr lang="zh-TW" altLang="en-US" sz="2200" b="1">
                <a:solidFill>
                  <a:srgbClr val="BBE0E3"/>
                </a:solidFill>
                <a:ea typeface="SimSun" pitchFamily="2" charset="-122"/>
              </a:rPr>
              <a:t>有利</a:t>
            </a:r>
            <a:r>
              <a:rPr lang="zh-CN" altLang="en-US" sz="2200" b="1">
                <a:solidFill>
                  <a:srgbClr val="BBE0E3"/>
                </a:solidFill>
                <a:ea typeface="SimSun" pitchFamily="2" charset="-122"/>
              </a:rPr>
              <a:t>，因为他们可以从周边国家的贸易中获利。</a:t>
            </a:r>
            <a:endParaRPr lang="en-US" altLang="zh-CN" sz="2200" b="1">
              <a:solidFill>
                <a:srgbClr val="BBE0E3"/>
              </a:solidFill>
              <a:ea typeface="SimSun" pitchFamily="2" charset="-122"/>
            </a:endParaRPr>
          </a:p>
          <a:p>
            <a:pPr lvl="1" eaLnBrk="1" hangingPunct="1"/>
            <a:endParaRPr lang="en-US" altLang="zh-TW" sz="2200" b="1">
              <a:solidFill>
                <a:srgbClr val="BBE0E3"/>
              </a:solidFill>
              <a:ea typeface="SimSun" pitchFamily="2" charset="-122"/>
            </a:endParaRPr>
          </a:p>
          <a:p>
            <a:pPr lvl="1" eaLnBrk="1" hangingPunct="1"/>
            <a:r>
              <a:rPr lang="zh-TW" altLang="en-US" sz="2200" b="1">
                <a:solidFill>
                  <a:srgbClr val="BBE0E3"/>
                </a:solidFill>
                <a:ea typeface="SimSun" pitchFamily="2" charset="-122"/>
              </a:rPr>
              <a:t>在古代，也门是著名为它的熏香和肉桂（这是从印度进口的）</a:t>
            </a:r>
            <a:endParaRPr lang="en-US" altLang="en-US" b="1">
              <a:solidFill>
                <a:srgbClr val="BBE0E3"/>
              </a:solidFill>
              <a:ea typeface="SimSun" pitchFamily="2" charset="-122"/>
            </a:endParaRPr>
          </a:p>
        </p:txBody>
      </p:sp>
      <p:sp>
        <p:nvSpPr>
          <p:cNvPr id="155655" name="AutoShape 11"/>
          <p:cNvSpPr>
            <a:spLocks noChangeArrowheads="1"/>
          </p:cNvSpPr>
          <p:nvPr/>
        </p:nvSpPr>
        <p:spPr bwMode="auto">
          <a:xfrm rot="2956074">
            <a:off x="3505200" y="5257800"/>
            <a:ext cx="381000" cy="152400"/>
          </a:xfrm>
          <a:prstGeom prst="leftArrow">
            <a:avLst>
              <a:gd name="adj1" fmla="val 50000"/>
              <a:gd name="adj2" fmla="val 62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pic>
        <p:nvPicPr>
          <p:cNvPr id="103436" name="Picture 12" descr="cinnam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62400"/>
            <a:ext cx="14668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7" name="Picture 13" descr="MPj02161240000[1]"/>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715000" y="4875213"/>
            <a:ext cx="297497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8" name="TextBox 13"/>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
        <p:nvSpPr>
          <p:cNvPr id="155659" name="Text Box 8"/>
          <p:cNvSpPr txBox="1">
            <a:spLocks noChangeArrowheads="1"/>
          </p:cNvSpPr>
          <p:nvPr/>
        </p:nvSpPr>
        <p:spPr bwMode="auto">
          <a:xfrm>
            <a:off x="3146425" y="5486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阿拉伯菲利克斯</a:t>
            </a:r>
            <a:endParaRPr lang="en-US" altLang="en-US" sz="1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33">
                                            <p:txEl>
                                              <p:pRg st="0" end="0"/>
                                            </p:txEl>
                                          </p:spTgt>
                                        </p:tgtEl>
                                        <p:attrNameLst>
                                          <p:attrName>style.visibility</p:attrName>
                                        </p:attrNameLst>
                                      </p:cBhvr>
                                      <p:to>
                                        <p:strVal val="visible"/>
                                      </p:to>
                                    </p:set>
                                    <p:animEffect transition="in" filter="blinds(horizontal)">
                                      <p:cBhvr>
                                        <p:cTn id="7" dur="500"/>
                                        <p:tgtEl>
                                          <p:spTgt spid="10343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3436"/>
                                        </p:tgtEl>
                                        <p:attrNameLst>
                                          <p:attrName>style.visibility</p:attrName>
                                        </p:attrNameLst>
                                      </p:cBhvr>
                                      <p:to>
                                        <p:strVal val="visible"/>
                                      </p:to>
                                    </p:set>
                                    <p:animEffect transition="in" filter="dissolve">
                                      <p:cBhvr>
                                        <p:cTn id="10" dur="500"/>
                                        <p:tgtEl>
                                          <p:spTgt spid="103436"/>
                                        </p:tgtEl>
                                      </p:cBhvr>
                                    </p:animEffect>
                                  </p:childTnLst>
                                </p:cTn>
                              </p:par>
                              <p:par>
                                <p:cTn id="11" presetID="9" presetClass="entr" presetSubtype="0" fill="hold" nodeType="withEffect">
                                  <p:stCondLst>
                                    <p:cond delay="0"/>
                                  </p:stCondLst>
                                  <p:childTnLst>
                                    <p:set>
                                      <p:cBhvr>
                                        <p:cTn id="12" dur="1" fill="hold">
                                          <p:stCondLst>
                                            <p:cond delay="0"/>
                                          </p:stCondLst>
                                        </p:cTn>
                                        <p:tgtEl>
                                          <p:spTgt spid="103437"/>
                                        </p:tgtEl>
                                        <p:attrNameLst>
                                          <p:attrName>style.visibility</p:attrName>
                                        </p:attrNameLst>
                                      </p:cBhvr>
                                      <p:to>
                                        <p:strVal val="visible"/>
                                      </p:to>
                                    </p:set>
                                    <p:animEffect transition="in" filter="dissolve">
                                      <p:cBhvr>
                                        <p:cTn id="13" dur="500"/>
                                        <p:tgtEl>
                                          <p:spTgt spid="103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57698" name="Picture 3"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Rectangle 4"/>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3600" b="1">
                <a:solidFill>
                  <a:srgbClr val="FFFFFF"/>
                </a:solidFill>
              </a:rPr>
              <a:t>阿拉伯菲利克斯</a:t>
            </a:r>
            <a:r>
              <a:rPr lang="en-US" altLang="ja-JP" sz="3600" b="1">
                <a:solidFill>
                  <a:srgbClr val="FFFFFF"/>
                </a:solidFill>
              </a:rPr>
              <a:t>(</a:t>
            </a:r>
            <a:r>
              <a:rPr lang="zh-CN" altLang="en-US" sz="3600" b="1">
                <a:solidFill>
                  <a:srgbClr val="FFFFFF"/>
                </a:solidFill>
              </a:rPr>
              <a:t>快乐阿拉伯</a:t>
            </a:r>
            <a:r>
              <a:rPr lang="en-US" altLang="ja-JP" sz="3600" b="1">
                <a:solidFill>
                  <a:srgbClr val="FFFFFF"/>
                </a:solidFill>
              </a:rPr>
              <a:t>)</a:t>
            </a:r>
            <a:endParaRPr lang="en-US" altLang="en-US" sz="3600" b="1">
              <a:solidFill>
                <a:srgbClr val="FFFFFF"/>
              </a:solidFill>
            </a:endParaRPr>
          </a:p>
        </p:txBody>
      </p:sp>
      <p:sp>
        <p:nvSpPr>
          <p:cNvPr id="157700" name="Text Box 5"/>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57701" name="Text Box 6"/>
          <p:cNvSpPr txBox="1">
            <a:spLocks noChangeArrowheads="1"/>
          </p:cNvSpPr>
          <p:nvPr/>
        </p:nvSpPr>
        <p:spPr bwMode="auto">
          <a:xfrm>
            <a:off x="4648200" y="1600200"/>
            <a:ext cx="4267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0000"/>
              </a:lnSpc>
              <a:spcBef>
                <a:spcPct val="20000"/>
              </a:spcBef>
            </a:pPr>
            <a:endParaRPr lang="en-US" altLang="en-US">
              <a:solidFill>
                <a:srgbClr val="BBE0E3"/>
              </a:solidFill>
            </a:endParaRPr>
          </a:p>
        </p:txBody>
      </p:sp>
      <p:sp>
        <p:nvSpPr>
          <p:cNvPr id="120839" name="Text Box 7"/>
          <p:cNvSpPr txBox="1">
            <a:spLocks noChangeArrowheads="1"/>
          </p:cNvSpPr>
          <p:nvPr/>
        </p:nvSpPr>
        <p:spPr bwMode="auto">
          <a:xfrm>
            <a:off x="4895850" y="1651000"/>
            <a:ext cx="42672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1143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80000"/>
              </a:lnSpc>
              <a:spcBef>
                <a:spcPct val="20000"/>
              </a:spcBef>
            </a:pPr>
            <a:r>
              <a:rPr lang="zh-TW" altLang="en-US" b="1">
                <a:solidFill>
                  <a:srgbClr val="BBE0E3"/>
                </a:solidFill>
              </a:rPr>
              <a:t>熏香贸易是</a:t>
            </a:r>
            <a:r>
              <a:rPr lang="zh-CN" altLang="en-US" b="1">
                <a:solidFill>
                  <a:srgbClr val="BBE0E3"/>
                </a:solidFill>
              </a:rPr>
              <a:t>他们的</a:t>
            </a:r>
            <a:r>
              <a:rPr lang="zh-TW" altLang="en-US" b="1">
                <a:solidFill>
                  <a:srgbClr val="BBE0E3"/>
                </a:solidFill>
              </a:rPr>
              <a:t>财富的主要来源。</a:t>
            </a:r>
            <a:endParaRPr lang="en-US" altLang="zh-TW" b="1">
              <a:solidFill>
                <a:srgbClr val="BBE0E3"/>
              </a:solidFill>
            </a:endParaRPr>
          </a:p>
          <a:p>
            <a:pPr lvl="1" eaLnBrk="1" hangingPunct="1">
              <a:lnSpc>
                <a:spcPct val="80000"/>
              </a:lnSpc>
              <a:spcBef>
                <a:spcPct val="20000"/>
              </a:spcBef>
            </a:pPr>
            <a:endParaRPr lang="en-US" altLang="zh-CN" b="1">
              <a:solidFill>
                <a:srgbClr val="BBE0E3"/>
              </a:solidFill>
              <a:ea typeface="SimSun" pitchFamily="2" charset="-122"/>
            </a:endParaRPr>
          </a:p>
          <a:p>
            <a:pPr lvl="1" eaLnBrk="1" hangingPunct="1">
              <a:lnSpc>
                <a:spcPct val="90000"/>
              </a:lnSpc>
              <a:spcBef>
                <a:spcPct val="20000"/>
              </a:spcBef>
            </a:pPr>
            <a:r>
              <a:rPr lang="zh-TW" altLang="en-US" b="1">
                <a:solidFill>
                  <a:srgbClr val="BBE0E3"/>
                </a:solidFill>
                <a:ea typeface="SimSun" pitchFamily="2" charset="-122"/>
              </a:rPr>
              <a:t>骆驼运输货物沿</a:t>
            </a:r>
            <a:r>
              <a:rPr lang="zh-CN" altLang="en-US" b="1">
                <a:solidFill>
                  <a:srgbClr val="BBE0E3"/>
                </a:solidFill>
                <a:ea typeface="SimSun" pitchFamily="2" charset="-122"/>
              </a:rPr>
              <a:t>着</a:t>
            </a:r>
            <a:r>
              <a:rPr lang="zh-TW" altLang="en-US" b="1" u="sng">
                <a:solidFill>
                  <a:srgbClr val="BBE0E3"/>
                </a:solidFill>
                <a:ea typeface="SimSun" pitchFamily="2" charset="-122"/>
              </a:rPr>
              <a:t>丝绸之路</a:t>
            </a:r>
            <a:r>
              <a:rPr lang="zh-TW" altLang="en-US" b="1">
                <a:solidFill>
                  <a:srgbClr val="BBE0E3"/>
                </a:solidFill>
                <a:ea typeface="SimSun" pitchFamily="2" charset="-122"/>
              </a:rPr>
              <a:t>。</a:t>
            </a:r>
          </a:p>
          <a:p>
            <a:pPr lvl="1" eaLnBrk="1" hangingPunct="1">
              <a:lnSpc>
                <a:spcPct val="90000"/>
              </a:lnSpc>
              <a:spcBef>
                <a:spcPct val="20000"/>
              </a:spcBef>
            </a:pPr>
            <a:r>
              <a:rPr lang="zh-TW" altLang="en-US" b="1">
                <a:solidFill>
                  <a:srgbClr val="BBE0E3"/>
                </a:solidFill>
                <a:ea typeface="SimSun" pitchFamily="2" charset="-122"/>
              </a:rPr>
              <a:t>在公元前</a:t>
            </a:r>
            <a:r>
              <a:rPr lang="en-US" altLang="zh-TW" b="1">
                <a:solidFill>
                  <a:srgbClr val="BBE0E3"/>
                </a:solidFill>
                <a:ea typeface="SimSun" pitchFamily="2" charset="-122"/>
              </a:rPr>
              <a:t>10</a:t>
            </a:r>
            <a:r>
              <a:rPr lang="zh-TW" altLang="en-US" b="1">
                <a:solidFill>
                  <a:srgbClr val="BBE0E3"/>
                </a:solidFill>
                <a:ea typeface="SimSun" pitchFamily="2" charset="-122"/>
              </a:rPr>
              <a:t>世纪，这些骆驼</a:t>
            </a:r>
            <a:r>
              <a:rPr lang="zh-CN" altLang="en-US" b="1">
                <a:solidFill>
                  <a:srgbClr val="BBE0E3"/>
                </a:solidFill>
                <a:ea typeface="SimSun" pitchFamily="2" charset="-122"/>
              </a:rPr>
              <a:t>是他们的主要交通工具，</a:t>
            </a:r>
            <a:r>
              <a:rPr lang="zh-TW" altLang="en-US" b="1">
                <a:solidFill>
                  <a:srgbClr val="BBE0E3"/>
                </a:solidFill>
                <a:ea typeface="SimSun" pitchFamily="2" charset="-122"/>
              </a:rPr>
              <a:t>可以每天行驶</a:t>
            </a:r>
            <a:r>
              <a:rPr lang="en-US" altLang="zh-TW" b="1">
                <a:solidFill>
                  <a:srgbClr val="BBE0E3"/>
                </a:solidFill>
                <a:ea typeface="SimSun" pitchFamily="2" charset="-122"/>
              </a:rPr>
              <a:t>100</a:t>
            </a:r>
            <a:r>
              <a:rPr lang="zh-TW" altLang="en-US" b="1">
                <a:solidFill>
                  <a:srgbClr val="BBE0E3"/>
                </a:solidFill>
                <a:ea typeface="SimSun" pitchFamily="2" charset="-122"/>
              </a:rPr>
              <a:t>公里！</a:t>
            </a:r>
            <a:endParaRPr lang="en-US" altLang="ja-JP" b="1">
              <a:solidFill>
                <a:srgbClr val="BBE0E3"/>
              </a:solidFill>
              <a:ea typeface="SimSun" pitchFamily="2" charset="-122"/>
            </a:endParaRPr>
          </a:p>
          <a:p>
            <a:pPr lvl="1" eaLnBrk="1" hangingPunct="1">
              <a:lnSpc>
                <a:spcPct val="90000"/>
              </a:lnSpc>
              <a:spcBef>
                <a:spcPct val="20000"/>
              </a:spcBef>
            </a:pPr>
            <a:endParaRPr lang="en-US" altLang="zh-CN" b="1">
              <a:solidFill>
                <a:srgbClr val="BBE0E3"/>
              </a:solidFill>
              <a:ea typeface="SimSun" pitchFamily="2" charset="-122"/>
            </a:endParaRPr>
          </a:p>
          <a:p>
            <a:pPr lvl="1" eaLnBrk="1" hangingPunct="1">
              <a:lnSpc>
                <a:spcPct val="90000"/>
              </a:lnSpc>
              <a:spcBef>
                <a:spcPct val="20000"/>
              </a:spcBef>
            </a:pPr>
            <a:r>
              <a:rPr lang="zh-CN" altLang="en-US" b="1">
                <a:solidFill>
                  <a:srgbClr val="BBE0E3"/>
                </a:solidFill>
                <a:ea typeface="SimSun" pitchFamily="2" charset="-122"/>
              </a:rPr>
              <a:t>因此好</a:t>
            </a:r>
            <a:r>
              <a:rPr lang="zh-TW" altLang="en-US" b="1">
                <a:solidFill>
                  <a:srgbClr val="BBE0E3"/>
                </a:solidFill>
                <a:ea typeface="SimSun" pitchFamily="2" charset="-122"/>
              </a:rPr>
              <a:t>几个城镇</a:t>
            </a:r>
            <a:r>
              <a:rPr lang="zh-CN" altLang="en-US" b="1">
                <a:solidFill>
                  <a:srgbClr val="BBE0E3"/>
                </a:solidFill>
                <a:ea typeface="SimSun" pitchFamily="2" charset="-122"/>
              </a:rPr>
              <a:t>也</a:t>
            </a:r>
            <a:r>
              <a:rPr lang="zh-TW" altLang="en-US" b="1">
                <a:solidFill>
                  <a:srgbClr val="BBE0E3"/>
                </a:solidFill>
                <a:ea typeface="SimSun" pitchFamily="2" charset="-122"/>
              </a:rPr>
              <a:t>沿着丝绸之路</a:t>
            </a:r>
            <a:r>
              <a:rPr lang="zh-CN" altLang="en-US" b="1">
                <a:solidFill>
                  <a:srgbClr val="BBE0E3"/>
                </a:solidFill>
                <a:ea typeface="SimSun" pitchFamily="2" charset="-122"/>
              </a:rPr>
              <a:t>逐渐发展起来</a:t>
            </a:r>
            <a:r>
              <a:rPr lang="zh-TW" altLang="en-US" b="1">
                <a:solidFill>
                  <a:srgbClr val="BBE0E3"/>
                </a:solidFill>
                <a:ea typeface="SimSun" pitchFamily="2" charset="-122"/>
              </a:rPr>
              <a:t>。麦加</a:t>
            </a:r>
            <a:r>
              <a:rPr lang="zh-CN" altLang="en-US" b="1">
                <a:solidFill>
                  <a:srgbClr val="BBE0E3"/>
                </a:solidFill>
                <a:ea typeface="SimSun" pitchFamily="2" charset="-122"/>
              </a:rPr>
              <a:t>也就在附近。</a:t>
            </a:r>
            <a:endParaRPr lang="en-US" altLang="en-US" b="1">
              <a:solidFill>
                <a:srgbClr val="BBE0E3"/>
              </a:solidFill>
              <a:ea typeface="SimSun" pitchFamily="2" charset="-122"/>
            </a:endParaRPr>
          </a:p>
        </p:txBody>
      </p:sp>
      <p:sp>
        <p:nvSpPr>
          <p:cNvPr id="157703" name="AutoShape 9"/>
          <p:cNvSpPr>
            <a:spLocks noChangeArrowheads="1"/>
          </p:cNvSpPr>
          <p:nvPr/>
        </p:nvSpPr>
        <p:spPr bwMode="auto">
          <a:xfrm rot="2956074">
            <a:off x="3505200" y="5257800"/>
            <a:ext cx="381000" cy="152400"/>
          </a:xfrm>
          <a:prstGeom prst="leftArrow">
            <a:avLst>
              <a:gd name="adj1" fmla="val 50000"/>
              <a:gd name="adj2" fmla="val 62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grpSp>
        <p:nvGrpSpPr>
          <p:cNvPr id="2" name="Group 12"/>
          <p:cNvGrpSpPr>
            <a:grpSpLocks/>
          </p:cNvGrpSpPr>
          <p:nvPr/>
        </p:nvGrpSpPr>
        <p:grpSpPr bwMode="auto">
          <a:xfrm>
            <a:off x="228600" y="1752600"/>
            <a:ext cx="4495800" cy="2362200"/>
            <a:chOff x="192" y="3221"/>
            <a:chExt cx="1776" cy="912"/>
          </a:xfrm>
        </p:grpSpPr>
        <p:pic>
          <p:nvPicPr>
            <p:cNvPr id="157708" name="Picture 13" descr="MCBD07327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3264"/>
              <a:ext cx="912"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9" name="Picture 14" descr="MCBD07327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3221"/>
              <a:ext cx="91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0847" name="Oval 15"/>
          <p:cNvSpPr>
            <a:spLocks noChangeArrowheads="1"/>
          </p:cNvSpPr>
          <p:nvPr/>
        </p:nvSpPr>
        <p:spPr bwMode="auto">
          <a:xfrm>
            <a:off x="1752600" y="4495800"/>
            <a:ext cx="4572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157706" name="TextBox 15"/>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
        <p:nvSpPr>
          <p:cNvPr id="157707" name="Text Box 8"/>
          <p:cNvSpPr txBox="1">
            <a:spLocks noChangeArrowheads="1"/>
          </p:cNvSpPr>
          <p:nvPr/>
        </p:nvSpPr>
        <p:spPr bwMode="auto">
          <a:xfrm>
            <a:off x="3146425" y="5486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阿拉伯菲利克斯</a:t>
            </a:r>
            <a:endParaRPr lang="en-US" altLang="en-US" sz="1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0839">
                                            <p:txEl>
                                              <p:pRg st="3" end="3"/>
                                            </p:txEl>
                                          </p:spTgt>
                                        </p:tgtEl>
                                        <p:attrNameLst>
                                          <p:attrName>style.visibility</p:attrName>
                                        </p:attrNameLst>
                                      </p:cBhvr>
                                      <p:to>
                                        <p:strVal val="visible"/>
                                      </p:to>
                                    </p:set>
                                    <p:animEffect transition="in" filter="blinds(horizontal)">
                                      <p:cBhvr>
                                        <p:cTn id="7" dur="500"/>
                                        <p:tgtEl>
                                          <p:spTgt spid="12083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0839">
                                            <p:txEl>
                                              <p:pRg st="2" end="2"/>
                                            </p:txEl>
                                          </p:spTgt>
                                        </p:tgtEl>
                                        <p:attrNameLst>
                                          <p:attrName>style.visibility</p:attrName>
                                        </p:attrNameLst>
                                      </p:cBhvr>
                                      <p:to>
                                        <p:strVal val="visible"/>
                                      </p:to>
                                    </p:set>
                                    <p:animEffect transition="in" filter="blinds(horizontal)">
                                      <p:cBhvr>
                                        <p:cTn id="12" dur="500"/>
                                        <p:tgtEl>
                                          <p:spTgt spid="120839">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20839">
                                            <p:txEl>
                                              <p:pRg st="5" end="5"/>
                                            </p:txEl>
                                          </p:spTgt>
                                        </p:tgtEl>
                                        <p:attrNameLst>
                                          <p:attrName>style.visibility</p:attrName>
                                        </p:attrNameLst>
                                      </p:cBhvr>
                                      <p:to>
                                        <p:strVal val="visible"/>
                                      </p:to>
                                    </p:set>
                                    <p:animEffect transition="in" filter="blinds(horizontal)">
                                      <p:cBhvr>
                                        <p:cTn id="20" dur="500"/>
                                        <p:tgtEl>
                                          <p:spTgt spid="120839">
                                            <p:txEl>
                                              <p:pRg st="5" end="5"/>
                                            </p:txEl>
                                          </p:spTgt>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20847"/>
                                        </p:tgtEl>
                                        <p:attrNameLst>
                                          <p:attrName>style.visibility</p:attrName>
                                        </p:attrNameLst>
                                      </p:cBhvr>
                                      <p:to>
                                        <p:strVal val="visible"/>
                                      </p:to>
                                    </p:set>
                                    <p:anim calcmode="lin" valueType="num">
                                      <p:cBhvr additive="base">
                                        <p:cTn id="23" dur="500" fill="hold"/>
                                        <p:tgtEl>
                                          <p:spTgt spid="120847"/>
                                        </p:tgtEl>
                                        <p:attrNameLst>
                                          <p:attrName>ppt_x</p:attrName>
                                        </p:attrNameLst>
                                      </p:cBhvr>
                                      <p:tavLst>
                                        <p:tav tm="0">
                                          <p:val>
                                            <p:strVal val="#ppt_x"/>
                                          </p:val>
                                        </p:tav>
                                        <p:tav tm="100000">
                                          <p:val>
                                            <p:strVal val="#ppt_x"/>
                                          </p:val>
                                        </p:tav>
                                      </p:tavLst>
                                    </p:anim>
                                    <p:anim calcmode="lin" valueType="num">
                                      <p:cBhvr additive="base">
                                        <p:cTn id="24" dur="500" fill="hold"/>
                                        <p:tgtEl>
                                          <p:spTgt spid="120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pic>
        <p:nvPicPr>
          <p:cNvPr id="159746" name="Picture 3" descr="Middle East- Zon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990600"/>
            <a:ext cx="49577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4"/>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4000" b="1">
                <a:solidFill>
                  <a:srgbClr val="FFFFFF"/>
                </a:solidFill>
              </a:rPr>
              <a:t>阿拉伯菲利克斯</a:t>
            </a:r>
            <a:r>
              <a:rPr lang="en-US" altLang="ja-JP" sz="4000" b="1">
                <a:solidFill>
                  <a:srgbClr val="FFFFFF"/>
                </a:solidFill>
              </a:rPr>
              <a:t>(</a:t>
            </a:r>
            <a:r>
              <a:rPr lang="zh-CN" altLang="en-US" sz="4000" b="1">
                <a:solidFill>
                  <a:srgbClr val="FFFFFF"/>
                </a:solidFill>
              </a:rPr>
              <a:t>快乐阿拉伯</a:t>
            </a:r>
            <a:r>
              <a:rPr lang="en-US" altLang="ja-JP" sz="4000" b="1">
                <a:solidFill>
                  <a:srgbClr val="FFFFFF"/>
                </a:solidFill>
              </a:rPr>
              <a:t>)</a:t>
            </a:r>
            <a:endParaRPr lang="en-US" altLang="en-US" sz="4000" b="1">
              <a:solidFill>
                <a:srgbClr val="FFFFFF"/>
              </a:solidFill>
            </a:endParaRPr>
          </a:p>
        </p:txBody>
      </p:sp>
      <p:sp>
        <p:nvSpPr>
          <p:cNvPr id="159748" name="Text Box 5"/>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59749" name="Text Box 6"/>
          <p:cNvSpPr txBox="1">
            <a:spLocks noChangeArrowheads="1"/>
          </p:cNvSpPr>
          <p:nvPr/>
        </p:nvSpPr>
        <p:spPr bwMode="auto">
          <a:xfrm>
            <a:off x="4648200" y="1600200"/>
            <a:ext cx="4267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0000"/>
              </a:lnSpc>
              <a:spcBef>
                <a:spcPct val="20000"/>
              </a:spcBef>
            </a:pPr>
            <a:endParaRPr lang="en-US" altLang="en-US">
              <a:solidFill>
                <a:srgbClr val="BBE0E3"/>
              </a:solidFill>
            </a:endParaRPr>
          </a:p>
        </p:txBody>
      </p:sp>
      <p:sp>
        <p:nvSpPr>
          <p:cNvPr id="107527" name="Text Box 7"/>
          <p:cNvSpPr txBox="1">
            <a:spLocks noChangeArrowheads="1"/>
          </p:cNvSpPr>
          <p:nvPr/>
        </p:nvSpPr>
        <p:spPr bwMode="auto">
          <a:xfrm>
            <a:off x="5029200" y="1447800"/>
            <a:ext cx="4114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2800" b="1">
                <a:solidFill>
                  <a:srgbClr val="BBE0E3"/>
                </a:solidFill>
                <a:ea typeface="SimSun" pitchFamily="2" charset="-122"/>
              </a:rPr>
              <a:t>因</a:t>
            </a:r>
            <a:r>
              <a:rPr lang="zh-CN" altLang="en-US" sz="2800" b="1">
                <a:solidFill>
                  <a:srgbClr val="BBE0E3"/>
                </a:solidFill>
                <a:ea typeface="SimSun" pitchFamily="2" charset="-122"/>
              </a:rPr>
              <a:t>为</a:t>
            </a:r>
            <a:r>
              <a:rPr lang="zh-TW" altLang="en-US" sz="2800" b="1">
                <a:solidFill>
                  <a:srgbClr val="BBE0E3"/>
                </a:solidFill>
                <a:ea typeface="SimSun" pitchFamily="2" charset="-122"/>
              </a:rPr>
              <a:t>贸易，在公元前</a:t>
            </a:r>
            <a:r>
              <a:rPr lang="en-US" altLang="zh-TW" sz="2800" b="1">
                <a:solidFill>
                  <a:srgbClr val="BBE0E3"/>
                </a:solidFill>
                <a:ea typeface="SimSun" pitchFamily="2" charset="-122"/>
              </a:rPr>
              <a:t>1000</a:t>
            </a:r>
            <a:r>
              <a:rPr lang="zh-TW" altLang="en-US" sz="2800" b="1">
                <a:solidFill>
                  <a:srgbClr val="BBE0E3"/>
                </a:solidFill>
                <a:ea typeface="SimSun" pitchFamily="2" charset="-122"/>
              </a:rPr>
              <a:t>年左右</a:t>
            </a:r>
            <a:r>
              <a:rPr lang="zh-CN" altLang="en-US" sz="2800" b="1">
                <a:solidFill>
                  <a:srgbClr val="BBE0E3"/>
                </a:solidFill>
                <a:ea typeface="SimSun" pitchFamily="2" charset="-122"/>
              </a:rPr>
              <a:t>的</a:t>
            </a:r>
            <a:r>
              <a:rPr lang="zh-TW" altLang="en-US" sz="2800" b="1">
                <a:solidFill>
                  <a:srgbClr val="BBE0E3"/>
                </a:solidFill>
                <a:ea typeface="SimSun" pitchFamily="2" charset="-122"/>
              </a:rPr>
              <a:t>南部阿拉伯</a:t>
            </a:r>
            <a:r>
              <a:rPr lang="zh-CN" altLang="en-US" sz="2800" b="1">
                <a:solidFill>
                  <a:srgbClr val="BBE0E3"/>
                </a:solidFill>
                <a:ea typeface="SimSun" pitchFamily="2" charset="-122"/>
              </a:rPr>
              <a:t>的</a:t>
            </a:r>
            <a:r>
              <a:rPr lang="zh-TW" altLang="en-US" sz="2800" b="1">
                <a:solidFill>
                  <a:srgbClr val="BBE0E3"/>
                </a:solidFill>
                <a:ea typeface="SimSun" pitchFamily="2" charset="-122"/>
              </a:rPr>
              <a:t>文明社会</a:t>
            </a:r>
            <a:r>
              <a:rPr lang="zh-CN" altLang="en-US" sz="2800" b="1">
                <a:solidFill>
                  <a:srgbClr val="BBE0E3"/>
                </a:solidFill>
                <a:ea typeface="SimSun" pitchFamily="2" charset="-122"/>
              </a:rPr>
              <a:t>已</a:t>
            </a:r>
            <a:r>
              <a:rPr lang="zh-TW" altLang="en-US" sz="2800" b="1">
                <a:solidFill>
                  <a:srgbClr val="BBE0E3"/>
                </a:solidFill>
                <a:ea typeface="SimSun" pitchFamily="2" charset="-122"/>
              </a:rPr>
              <a:t>达到了比较</a:t>
            </a:r>
            <a:r>
              <a:rPr lang="zh-CN" altLang="en-US" sz="2800" b="1">
                <a:solidFill>
                  <a:srgbClr val="BBE0E3"/>
                </a:solidFill>
                <a:ea typeface="SimSun" pitchFamily="2" charset="-122"/>
              </a:rPr>
              <a:t>很</a:t>
            </a:r>
            <a:r>
              <a:rPr lang="zh-TW" altLang="en-US" sz="2800" b="1">
                <a:solidFill>
                  <a:srgbClr val="BBE0E3"/>
                </a:solidFill>
                <a:ea typeface="SimSun" pitchFamily="2" charset="-122"/>
              </a:rPr>
              <a:t>高的水平。</a:t>
            </a:r>
            <a:endParaRPr lang="en-US" altLang="zh-TW" sz="2800" b="1">
              <a:solidFill>
                <a:srgbClr val="BBE0E3"/>
              </a:solidFill>
              <a:ea typeface="SimSun" pitchFamily="2" charset="-122"/>
            </a:endParaRPr>
          </a:p>
          <a:p>
            <a:pPr eaLnBrk="1" hangingPunct="1">
              <a:spcBef>
                <a:spcPct val="50000"/>
              </a:spcBef>
            </a:pPr>
            <a:r>
              <a:rPr lang="zh-CN" altLang="en-US" sz="2800" b="1">
                <a:solidFill>
                  <a:srgbClr val="BBE0E3"/>
                </a:solidFill>
                <a:ea typeface="SimSun" pitchFamily="2" charset="-122"/>
              </a:rPr>
              <a:t>因也门</a:t>
            </a:r>
            <a:r>
              <a:rPr lang="zh-TW" altLang="en-US" sz="2800" b="1">
                <a:solidFill>
                  <a:srgbClr val="BBE0E3"/>
                </a:solidFill>
                <a:ea typeface="SimSun" pitchFamily="2" charset="-122"/>
              </a:rPr>
              <a:t>的繁荣，</a:t>
            </a:r>
            <a:r>
              <a:rPr lang="zh-CN" altLang="en-US" sz="2800" b="1">
                <a:solidFill>
                  <a:srgbClr val="BBE0E3"/>
                </a:solidFill>
                <a:ea typeface="SimSun" pitchFamily="2" charset="-122"/>
              </a:rPr>
              <a:t>使</a:t>
            </a:r>
            <a:r>
              <a:rPr lang="zh-TW" altLang="en-US" sz="2800" b="1">
                <a:solidFill>
                  <a:srgbClr val="BBE0E3"/>
                </a:solidFill>
                <a:ea typeface="SimSun" pitchFamily="2" charset="-122"/>
              </a:rPr>
              <a:t>罗马人把它称为阿拉伯菲利克斯</a:t>
            </a:r>
            <a:r>
              <a:rPr lang="en-US" altLang="zh-TW" sz="2800" b="1">
                <a:solidFill>
                  <a:srgbClr val="BBE0E3"/>
                </a:solidFill>
                <a:ea typeface="SimSun" pitchFamily="2" charset="-122"/>
              </a:rPr>
              <a:t>(</a:t>
            </a:r>
            <a:r>
              <a:rPr lang="zh-TW" altLang="en-US" sz="2800" b="1">
                <a:solidFill>
                  <a:srgbClr val="BBE0E3"/>
                </a:solidFill>
                <a:ea typeface="SimSun" pitchFamily="2" charset="-122"/>
              </a:rPr>
              <a:t>快乐阿拉伯</a:t>
            </a:r>
            <a:r>
              <a:rPr lang="en-US" altLang="zh-TW" sz="2800" b="1">
                <a:solidFill>
                  <a:srgbClr val="BBE0E3"/>
                </a:solidFill>
                <a:ea typeface="SimSun" pitchFamily="2" charset="-122"/>
              </a:rPr>
              <a:t>)</a:t>
            </a:r>
            <a:r>
              <a:rPr lang="zh-CN" altLang="en-US" sz="2800" b="1">
                <a:solidFill>
                  <a:srgbClr val="BBE0E3"/>
                </a:solidFill>
                <a:ea typeface="SimSun" pitchFamily="2" charset="-122"/>
              </a:rPr>
              <a:t>。</a:t>
            </a:r>
            <a:endParaRPr lang="en-US" altLang="zh-TW" sz="2800" b="1">
              <a:solidFill>
                <a:srgbClr val="BBE0E3"/>
              </a:solidFill>
              <a:ea typeface="SimSun" pitchFamily="2" charset="-122"/>
            </a:endParaRPr>
          </a:p>
        </p:txBody>
      </p:sp>
      <p:sp>
        <p:nvSpPr>
          <p:cNvPr id="159751" name="Text Box 8"/>
          <p:cNvSpPr txBox="1">
            <a:spLocks noChangeArrowheads="1"/>
          </p:cNvSpPr>
          <p:nvPr/>
        </p:nvSpPr>
        <p:spPr bwMode="auto">
          <a:xfrm>
            <a:off x="3160713" y="5486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solidFill>
                  <a:srgbClr val="000000"/>
                </a:solidFill>
              </a:rPr>
              <a:t>阿拉伯菲利克斯</a:t>
            </a:r>
            <a:endParaRPr lang="en-US" altLang="en-US" sz="1800" b="1">
              <a:solidFill>
                <a:srgbClr val="000000"/>
              </a:solidFill>
            </a:endParaRPr>
          </a:p>
        </p:txBody>
      </p:sp>
      <p:sp>
        <p:nvSpPr>
          <p:cNvPr id="159752" name="AutoShape 9"/>
          <p:cNvSpPr>
            <a:spLocks noChangeArrowheads="1"/>
          </p:cNvSpPr>
          <p:nvPr/>
        </p:nvSpPr>
        <p:spPr bwMode="auto">
          <a:xfrm rot="2956074">
            <a:off x="3505200" y="5257800"/>
            <a:ext cx="381000" cy="152400"/>
          </a:xfrm>
          <a:prstGeom prst="leftArrow">
            <a:avLst>
              <a:gd name="adj1" fmla="val 50000"/>
              <a:gd name="adj2" fmla="val 62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pic>
        <p:nvPicPr>
          <p:cNvPr id="159753" name="Picture 12" descr="ye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3429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4" name="TextBox 12"/>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7527">
                                            <p:txEl>
                                              <p:pRg st="0" end="0"/>
                                            </p:txEl>
                                          </p:spTgt>
                                        </p:tgtEl>
                                        <p:attrNameLst>
                                          <p:attrName>style.visibility</p:attrName>
                                        </p:attrNameLst>
                                      </p:cBhvr>
                                      <p:to>
                                        <p:strVal val="visible"/>
                                      </p:to>
                                    </p:set>
                                    <p:animEffect transition="in" filter="blinds(horizontal)">
                                      <p:cBhvr>
                                        <p:cTn id="7" dur="500"/>
                                        <p:tgtEl>
                                          <p:spTgt spid="1075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7527">
                                            <p:txEl>
                                              <p:pRg st="1" end="1"/>
                                            </p:txEl>
                                          </p:spTgt>
                                        </p:tgtEl>
                                        <p:attrNameLst>
                                          <p:attrName>style.visibility</p:attrName>
                                        </p:attrNameLst>
                                      </p:cBhvr>
                                      <p:to>
                                        <p:strVal val="visible"/>
                                      </p:to>
                                    </p:set>
                                    <p:animEffect transition="in" filter="blinds(horizontal)">
                                      <p:cBhvr>
                                        <p:cTn id="12" dur="500"/>
                                        <p:tgtEl>
                                          <p:spTgt spid="1075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sp>
        <p:nvSpPr>
          <p:cNvPr id="161794" name="Rectangle 4"/>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800" b="1">
                <a:solidFill>
                  <a:srgbClr val="FFFFFF"/>
                </a:solidFill>
                <a:ea typeface="SimSun" pitchFamily="2" charset="-122"/>
              </a:rPr>
              <a:t>贸易对阿拉伯的影响</a:t>
            </a:r>
            <a:endParaRPr lang="en-US" altLang="en-US" sz="2600" b="1">
              <a:solidFill>
                <a:srgbClr val="FFFFFF"/>
              </a:solidFill>
              <a:ea typeface="SimSun" pitchFamily="2" charset="-122"/>
            </a:endParaRPr>
          </a:p>
        </p:txBody>
      </p:sp>
      <p:sp>
        <p:nvSpPr>
          <p:cNvPr id="161795" name="Text Box 5"/>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61796" name="Text Box 6"/>
          <p:cNvSpPr txBox="1">
            <a:spLocks noChangeArrowheads="1"/>
          </p:cNvSpPr>
          <p:nvPr/>
        </p:nvSpPr>
        <p:spPr bwMode="auto">
          <a:xfrm>
            <a:off x="4648200" y="1600200"/>
            <a:ext cx="4267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0000"/>
              </a:lnSpc>
              <a:spcBef>
                <a:spcPct val="20000"/>
              </a:spcBef>
            </a:pPr>
            <a:endParaRPr lang="en-US" altLang="en-US">
              <a:solidFill>
                <a:srgbClr val="BBE0E3"/>
              </a:solidFill>
            </a:endParaRPr>
          </a:p>
        </p:txBody>
      </p:sp>
      <p:sp>
        <p:nvSpPr>
          <p:cNvPr id="161797" name="Text Box 7"/>
          <p:cNvSpPr txBox="1">
            <a:spLocks noChangeArrowheads="1"/>
          </p:cNvSpPr>
          <p:nvPr/>
        </p:nvSpPr>
        <p:spPr bwMode="auto">
          <a:xfrm>
            <a:off x="0" y="1524000"/>
            <a:ext cx="91440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80000"/>
              </a:lnSpc>
              <a:spcBef>
                <a:spcPct val="20000"/>
              </a:spcBef>
            </a:pPr>
            <a:r>
              <a:rPr lang="zh-TW" altLang="en-US" sz="3200" b="1">
                <a:solidFill>
                  <a:srgbClr val="BBE0E3"/>
                </a:solidFill>
                <a:ea typeface="SimSun" pitchFamily="2" charset="-122"/>
              </a:rPr>
              <a:t>增加跨阿拉伯的贸易产生了两个重要的结果</a:t>
            </a:r>
            <a:r>
              <a:rPr lang="en-US" altLang="zh-CN" sz="3200" b="1">
                <a:solidFill>
                  <a:srgbClr val="BBE0E3"/>
                </a:solidFill>
                <a:ea typeface="SimSun" pitchFamily="2" charset="-122"/>
              </a:rPr>
              <a:t>:</a:t>
            </a:r>
          </a:p>
          <a:p>
            <a:pPr lvl="1" eaLnBrk="1" hangingPunct="1">
              <a:lnSpc>
                <a:spcPct val="80000"/>
              </a:lnSpc>
              <a:spcBef>
                <a:spcPct val="20000"/>
              </a:spcBef>
            </a:pPr>
            <a:endParaRPr lang="en-US" altLang="zh-CN" sz="3200" b="1">
              <a:solidFill>
                <a:srgbClr val="BBE0E3"/>
              </a:solidFill>
              <a:ea typeface="SimSun" pitchFamily="2" charset="-122"/>
            </a:endParaRPr>
          </a:p>
          <a:p>
            <a:pPr lvl="1" eaLnBrk="1" hangingPunct="1">
              <a:lnSpc>
                <a:spcPct val="80000"/>
              </a:lnSpc>
              <a:spcBef>
                <a:spcPct val="20000"/>
              </a:spcBef>
              <a:buFontTx/>
              <a:buAutoNum type="arabicPeriod"/>
            </a:pPr>
            <a:r>
              <a:rPr lang="zh-TW" altLang="en-US" sz="3200" b="1">
                <a:solidFill>
                  <a:srgbClr val="FFFF00"/>
                </a:solidFill>
                <a:ea typeface="SimSun" pitchFamily="2" charset="-122"/>
              </a:rPr>
              <a:t>城市</a:t>
            </a:r>
            <a:r>
              <a:rPr lang="zh-TW" altLang="en-US" sz="3200" b="1">
                <a:solidFill>
                  <a:srgbClr val="BBE0E3"/>
                </a:solidFill>
                <a:ea typeface="SimSun" pitchFamily="2" charset="-122"/>
              </a:rPr>
              <a:t>的发展</a:t>
            </a:r>
            <a:r>
              <a:rPr lang="zh-CN" altLang="en-US" sz="3200" b="1">
                <a:solidFill>
                  <a:srgbClr val="BBE0E3"/>
                </a:solidFill>
                <a:ea typeface="SimSun" pitchFamily="2" charset="-122"/>
              </a:rPr>
              <a:t>，</a:t>
            </a:r>
            <a:r>
              <a:rPr lang="zh-TW" altLang="en-US" sz="3200" b="1">
                <a:solidFill>
                  <a:srgbClr val="BBE0E3"/>
                </a:solidFill>
                <a:ea typeface="SimSun" pitchFamily="2" charset="-122"/>
              </a:rPr>
              <a:t>为</a:t>
            </a:r>
            <a:r>
              <a:rPr lang="zh-CN" altLang="en-US" sz="3200" b="1">
                <a:solidFill>
                  <a:srgbClr val="BBE0E3"/>
                </a:solidFill>
                <a:ea typeface="SimSun" pitchFamily="2" charset="-122"/>
              </a:rPr>
              <a:t>的</a:t>
            </a:r>
            <a:r>
              <a:rPr lang="zh-TW" altLang="en-US" sz="3200" b="1">
                <a:solidFill>
                  <a:srgbClr val="BBE0E3"/>
                </a:solidFill>
                <a:ea typeface="SimSun" pitchFamily="2" charset="-122"/>
              </a:rPr>
              <a:t>是来服务那些穿越沙漠的骆驼</a:t>
            </a:r>
            <a:r>
              <a:rPr lang="en-US" altLang="zh-CN" sz="3200" b="1">
                <a:solidFill>
                  <a:srgbClr val="BBE0E3"/>
                </a:solidFill>
                <a:ea typeface="SimSun" pitchFamily="2" charset="-122"/>
              </a:rPr>
              <a:t>. </a:t>
            </a:r>
            <a:r>
              <a:rPr lang="zh-CN" altLang="en-US" sz="3200" b="1">
                <a:solidFill>
                  <a:srgbClr val="BBE0E3"/>
                </a:solidFill>
                <a:ea typeface="SimSun" pitchFamily="2" charset="-122"/>
              </a:rPr>
              <a:t>其中</a:t>
            </a:r>
            <a:r>
              <a:rPr lang="zh-TW" altLang="en-US" sz="3200" b="1">
                <a:solidFill>
                  <a:srgbClr val="BBE0E3"/>
                </a:solidFill>
                <a:ea typeface="SimSun" pitchFamily="2" charset="-122"/>
              </a:rPr>
              <a:t>最繁华的</a:t>
            </a:r>
            <a:r>
              <a:rPr lang="zh-CN" altLang="en-US" sz="3200" b="1">
                <a:solidFill>
                  <a:srgbClr val="BBE0E3"/>
                </a:solidFill>
                <a:ea typeface="SimSun" pitchFamily="2" charset="-122"/>
              </a:rPr>
              <a:t>是</a:t>
            </a:r>
            <a:r>
              <a:rPr lang="zh-TW" altLang="en-US" sz="3200" b="1">
                <a:solidFill>
                  <a:srgbClr val="FFFF00"/>
                </a:solidFill>
                <a:ea typeface="SimSun" pitchFamily="2" charset="-122"/>
              </a:rPr>
              <a:t>在约旦佩特拉</a:t>
            </a:r>
            <a:r>
              <a:rPr lang="zh-TW" altLang="en-US" sz="3200" b="1">
                <a:solidFill>
                  <a:srgbClr val="BBE0E3"/>
                </a:solidFill>
                <a:ea typeface="SimSun" pitchFamily="2" charset="-122"/>
              </a:rPr>
              <a:t>和</a:t>
            </a:r>
            <a:r>
              <a:rPr lang="zh-CN" altLang="en-US" sz="3200" b="1">
                <a:solidFill>
                  <a:srgbClr val="FFFF00"/>
                </a:solidFill>
                <a:ea typeface="SimSun" pitchFamily="2" charset="-122"/>
              </a:rPr>
              <a:t>在</a:t>
            </a:r>
            <a:r>
              <a:rPr lang="zh-TW" altLang="en-US" sz="3200" b="1">
                <a:solidFill>
                  <a:srgbClr val="FFFF00"/>
                </a:solidFill>
                <a:ea typeface="SimSun" pitchFamily="2" charset="-122"/>
              </a:rPr>
              <a:t>叙利亚</a:t>
            </a:r>
            <a:r>
              <a:rPr lang="zh-CN" altLang="en-US" sz="3200" b="1">
                <a:solidFill>
                  <a:srgbClr val="FFFF00"/>
                </a:solidFill>
                <a:ea typeface="SimSun" pitchFamily="2" charset="-122"/>
              </a:rPr>
              <a:t>的</a:t>
            </a:r>
            <a:r>
              <a:rPr lang="zh-TW" altLang="en-US" sz="3200" b="1">
                <a:solidFill>
                  <a:srgbClr val="FFFF00"/>
                </a:solidFill>
                <a:ea typeface="SimSun" pitchFamily="2" charset="-122"/>
              </a:rPr>
              <a:t>巴尔米拉</a:t>
            </a:r>
            <a:r>
              <a:rPr lang="zh-CN" altLang="en-US" sz="3200" b="1">
                <a:solidFill>
                  <a:srgbClr val="FFFF00"/>
                </a:solidFill>
                <a:ea typeface="SimSun" pitchFamily="2" charset="-122"/>
              </a:rPr>
              <a:t>。</a:t>
            </a:r>
            <a:endParaRPr lang="en-US" altLang="zh-CN" sz="3200" b="1">
              <a:solidFill>
                <a:srgbClr val="FFFF00"/>
              </a:solidFill>
              <a:ea typeface="SimSun" pitchFamily="2" charset="-122"/>
            </a:endParaRPr>
          </a:p>
          <a:p>
            <a:pPr lvl="1" eaLnBrk="1" hangingPunct="1">
              <a:lnSpc>
                <a:spcPct val="80000"/>
              </a:lnSpc>
              <a:spcBef>
                <a:spcPct val="20000"/>
              </a:spcBef>
            </a:pPr>
            <a:r>
              <a:rPr lang="en-US" altLang="zh-CN" sz="3200" b="1">
                <a:solidFill>
                  <a:srgbClr val="FFFF00"/>
                </a:solidFill>
                <a:ea typeface="SimSun" pitchFamily="2" charset="-122"/>
              </a:rPr>
              <a:t>	</a:t>
            </a:r>
            <a:r>
              <a:rPr lang="zh-TW" altLang="en-US" sz="3200" b="1">
                <a:solidFill>
                  <a:srgbClr val="BBE0E3"/>
                </a:solidFill>
                <a:ea typeface="SimSun" pitchFamily="2" charset="-122"/>
              </a:rPr>
              <a:t>小型商队的城市也开始在阿拉伯半岛发展。最重要的是</a:t>
            </a:r>
            <a:r>
              <a:rPr lang="zh-TW" altLang="en-US" sz="3200" b="1">
                <a:solidFill>
                  <a:srgbClr val="FFFF00"/>
                </a:solidFill>
                <a:ea typeface="SimSun" pitchFamily="2" charset="-122"/>
              </a:rPr>
              <a:t>麦加</a:t>
            </a:r>
            <a:r>
              <a:rPr lang="zh-TW" altLang="en-US" sz="3200" b="1">
                <a:solidFill>
                  <a:srgbClr val="BBE0E3"/>
                </a:solidFill>
                <a:ea typeface="SimSun" pitchFamily="2" charset="-122"/>
              </a:rPr>
              <a:t>，</a:t>
            </a:r>
            <a:r>
              <a:rPr lang="zh-CN" altLang="en-US" sz="3200" b="1">
                <a:solidFill>
                  <a:srgbClr val="BBE0E3"/>
                </a:solidFill>
                <a:ea typeface="SimSun" pitchFamily="2" charset="-122"/>
              </a:rPr>
              <a:t>因为</a:t>
            </a:r>
            <a:r>
              <a:rPr lang="zh-TW" altLang="en-US" sz="3200" b="1">
                <a:solidFill>
                  <a:srgbClr val="BBE0E3"/>
                </a:solidFill>
                <a:ea typeface="SimSun" pitchFamily="2" charset="-122"/>
              </a:rPr>
              <a:t>它的繁荣</a:t>
            </a:r>
            <a:r>
              <a:rPr lang="zh-CN" altLang="en-US" sz="3200" b="1">
                <a:solidFill>
                  <a:srgbClr val="BBE0E3"/>
                </a:solidFill>
                <a:ea typeface="SimSun" pitchFamily="2" charset="-122"/>
              </a:rPr>
              <a:t>是来自那使</a:t>
            </a:r>
            <a:r>
              <a:rPr lang="zh-TW" altLang="en-US" sz="3200" b="1">
                <a:solidFill>
                  <a:srgbClr val="BBE0E3"/>
                </a:solidFill>
                <a:ea typeface="SimSun" pitchFamily="2" charset="-122"/>
              </a:rPr>
              <a:t>全国各地的阿拉伯人</a:t>
            </a:r>
            <a:r>
              <a:rPr lang="zh-CN" altLang="en-US" sz="3200" b="1">
                <a:solidFill>
                  <a:srgbClr val="BBE0E3"/>
                </a:solidFill>
                <a:ea typeface="SimSun" pitchFamily="2" charset="-122"/>
              </a:rPr>
              <a:t>来朝拜的圣地。</a:t>
            </a:r>
            <a:r>
              <a:rPr lang="zh-TW" altLang="en-US" sz="3200" b="1">
                <a:solidFill>
                  <a:srgbClr val="BBE0E3"/>
                </a:solidFill>
                <a:ea typeface="SimSun" pitchFamily="2" charset="-122"/>
              </a:rPr>
              <a:t>，在一定的圣地。</a:t>
            </a:r>
            <a:endParaRPr lang="en-US" altLang="zh-CN" sz="3200" b="1">
              <a:solidFill>
                <a:srgbClr val="BBE0E3"/>
              </a:solidFill>
              <a:ea typeface="SimSun" pitchFamily="2" charset="-122"/>
            </a:endParaRPr>
          </a:p>
        </p:txBody>
      </p:sp>
      <p:grpSp>
        <p:nvGrpSpPr>
          <p:cNvPr id="161798" name="Group 10"/>
          <p:cNvGrpSpPr>
            <a:grpSpLocks/>
          </p:cNvGrpSpPr>
          <p:nvPr/>
        </p:nvGrpSpPr>
        <p:grpSpPr bwMode="auto">
          <a:xfrm>
            <a:off x="381000" y="5289550"/>
            <a:ext cx="3733800" cy="1524000"/>
            <a:chOff x="192" y="3221"/>
            <a:chExt cx="1776" cy="912"/>
          </a:xfrm>
        </p:grpSpPr>
        <p:pic>
          <p:nvPicPr>
            <p:cNvPr id="161800" name="Picture 11" descr="MCBD07327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264"/>
              <a:ext cx="912"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1" name="Picture 12" descr="MCBD07327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3221"/>
              <a:ext cx="91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1799" name="TextBox 11"/>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152j</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0" y="0"/>
            <a:ext cx="9144000" cy="1447800"/>
          </a:xfrm>
          <a:solidFill>
            <a:schemeClr val="tx1"/>
          </a:solidFill>
        </p:spPr>
        <p:txBody>
          <a:bodyPr/>
          <a:lstStyle/>
          <a:p>
            <a:pPr eaLnBrk="1" hangingPunct="1"/>
            <a:r>
              <a:rPr lang="zh-TW" altLang="en-US" smtClean="0">
                <a:solidFill>
                  <a:schemeClr val="bg1"/>
                </a:solidFill>
                <a:ea typeface="ＭＳ Ｐゴシック" pitchFamily="34" charset="-128"/>
              </a:rPr>
              <a:t>阿拉伯人是谁</a:t>
            </a:r>
            <a:r>
              <a:rPr lang="en-GB" altLang="ja-JP" smtClean="0">
                <a:solidFill>
                  <a:schemeClr val="bg1"/>
                </a:solidFill>
                <a:ea typeface="ＭＳ Ｐゴシック" pitchFamily="34" charset="-128"/>
              </a:rPr>
              <a:t>? </a:t>
            </a:r>
            <a:endParaRPr lang="en-US" altLang="en-US" smtClean="0">
              <a:solidFill>
                <a:schemeClr val="bg1"/>
              </a:solidFill>
              <a:ea typeface="ＭＳ Ｐゴシック" pitchFamily="34" charset="-128"/>
            </a:endParaRPr>
          </a:p>
        </p:txBody>
      </p:sp>
      <p:sp>
        <p:nvSpPr>
          <p:cNvPr id="129043" name="Rectangle 19"/>
          <p:cNvSpPr>
            <a:spLocks noGrp="1" noChangeArrowheads="1"/>
          </p:cNvSpPr>
          <p:nvPr>
            <p:ph type="body" idx="1"/>
          </p:nvPr>
        </p:nvSpPr>
        <p:spPr/>
        <p:txBody>
          <a:bodyPr/>
          <a:lstStyle/>
          <a:p>
            <a:pPr marL="533400" indent="-533400" eaLnBrk="1" hangingPunct="1">
              <a:lnSpc>
                <a:spcPct val="90000"/>
              </a:lnSpc>
              <a:buFontTx/>
              <a:buNone/>
            </a:pPr>
            <a:r>
              <a:rPr lang="zh-TW" altLang="en-US" smtClean="0">
                <a:solidFill>
                  <a:schemeClr val="accent1"/>
                </a:solidFill>
                <a:ea typeface="SimSun" pitchFamily="2" charset="-122"/>
              </a:rPr>
              <a:t>有</a:t>
            </a:r>
            <a:r>
              <a:rPr lang="en-US" altLang="zh-TW" smtClean="0">
                <a:solidFill>
                  <a:schemeClr val="accent1"/>
                </a:solidFill>
                <a:ea typeface="SimSun" pitchFamily="2" charset="-122"/>
              </a:rPr>
              <a:t>3</a:t>
            </a:r>
            <a:r>
              <a:rPr lang="zh-TW" altLang="en-US" smtClean="0">
                <a:solidFill>
                  <a:schemeClr val="accent1"/>
                </a:solidFill>
                <a:ea typeface="SimSun" pitchFamily="2" charset="-122"/>
              </a:rPr>
              <a:t>个决定因素</a:t>
            </a:r>
            <a:r>
              <a:rPr lang="en-GB" altLang="zh-CN" smtClean="0">
                <a:solidFill>
                  <a:schemeClr val="accent1"/>
                </a:solidFill>
                <a:ea typeface="SimSun" pitchFamily="2" charset="-122"/>
              </a:rPr>
              <a:t>: </a:t>
            </a:r>
            <a:endParaRPr lang="en-US" altLang="zh-CN" smtClean="0">
              <a:solidFill>
                <a:schemeClr val="accent1"/>
              </a:solidFill>
              <a:ea typeface="SimSun" pitchFamily="2" charset="-122"/>
            </a:endParaRPr>
          </a:p>
          <a:p>
            <a:pPr marL="533400" indent="-533400" eaLnBrk="1" hangingPunct="1">
              <a:lnSpc>
                <a:spcPct val="90000"/>
              </a:lnSpc>
              <a:buFontTx/>
              <a:buAutoNum type="arabicPeriod"/>
            </a:pPr>
            <a:r>
              <a:rPr lang="en-US" altLang="en-US" u="sng" smtClean="0">
                <a:solidFill>
                  <a:srgbClr val="FFFF00"/>
                </a:solidFill>
                <a:ea typeface="ＭＳ Ｐゴシック" pitchFamily="34" charset="-128"/>
              </a:rPr>
              <a:t>政治</a:t>
            </a:r>
            <a:r>
              <a:rPr lang="en-GB" altLang="ja-JP" smtClean="0">
                <a:solidFill>
                  <a:schemeClr val="accent1"/>
                </a:solidFill>
                <a:ea typeface="ＭＳ Ｐゴシック" pitchFamily="34" charset="-128"/>
              </a:rPr>
              <a:t>:</a:t>
            </a:r>
            <a:r>
              <a:rPr lang="zh-TW" altLang="en-US" smtClean="0">
                <a:solidFill>
                  <a:schemeClr val="accent1"/>
                </a:solidFill>
                <a:ea typeface="ＭＳ Ｐゴシック" pitchFamily="34" charset="-128"/>
              </a:rPr>
              <a:t>他们生活在一个</a:t>
            </a:r>
            <a:r>
              <a:rPr lang="zh-CN" altLang="en-US" smtClean="0">
                <a:solidFill>
                  <a:schemeClr val="accent1"/>
                </a:solidFill>
                <a:ea typeface="ＭＳ Ｐゴシック" pitchFamily="34" charset="-128"/>
              </a:rPr>
              <a:t>属</a:t>
            </a:r>
            <a:r>
              <a:rPr lang="zh-TW" altLang="en-US" smtClean="0">
                <a:solidFill>
                  <a:schemeClr val="accent1"/>
                </a:solidFill>
                <a:ea typeface="ＭＳ Ｐゴシック" pitchFamily="34" charset="-128"/>
              </a:rPr>
              <a:t>阿拉伯世界的国家吗？</a:t>
            </a:r>
            <a:r>
              <a:rPr lang="en-GB" altLang="ja-JP" smtClean="0">
                <a:solidFill>
                  <a:schemeClr val="accent1"/>
                </a:solidFill>
                <a:ea typeface="ＭＳ Ｐゴシック" pitchFamily="34" charset="-128"/>
              </a:rPr>
              <a:t>? – </a:t>
            </a:r>
            <a:r>
              <a:rPr lang="zh-TW" altLang="en-US" smtClean="0">
                <a:solidFill>
                  <a:schemeClr val="accent1"/>
                </a:solidFill>
                <a:ea typeface="ＭＳ Ｐゴシック" pitchFamily="34" charset="-128"/>
              </a:rPr>
              <a:t>占地</a:t>
            </a:r>
            <a:r>
              <a:rPr lang="en-US" altLang="zh-TW" smtClean="0">
                <a:solidFill>
                  <a:schemeClr val="accent1"/>
                </a:solidFill>
                <a:ea typeface="ＭＳ Ｐゴシック" pitchFamily="34" charset="-128"/>
              </a:rPr>
              <a:t>300</a:t>
            </a:r>
            <a:r>
              <a:rPr lang="zh-TW" altLang="en-US" smtClean="0">
                <a:solidFill>
                  <a:schemeClr val="accent1"/>
                </a:solidFill>
                <a:ea typeface="ＭＳ Ｐゴシック" pitchFamily="34" charset="-128"/>
              </a:rPr>
              <a:t>多万人口</a:t>
            </a:r>
            <a:endParaRPr lang="en-US" altLang="zh-TW" smtClean="0">
              <a:solidFill>
                <a:schemeClr val="accent1"/>
              </a:solidFill>
              <a:ea typeface="ＭＳ Ｐゴシック" pitchFamily="34" charset="-128"/>
            </a:endParaRPr>
          </a:p>
          <a:p>
            <a:pPr marL="533400" indent="-533400" eaLnBrk="1" hangingPunct="1">
              <a:lnSpc>
                <a:spcPct val="90000"/>
              </a:lnSpc>
              <a:buFontTx/>
              <a:buAutoNum type="arabicPeriod"/>
            </a:pPr>
            <a:r>
              <a:rPr lang="zh-TW" altLang="en-US" u="sng" smtClean="0">
                <a:solidFill>
                  <a:srgbClr val="FFFF00"/>
                </a:solidFill>
                <a:ea typeface="ＭＳ Ｐゴシック" pitchFamily="34" charset="-128"/>
              </a:rPr>
              <a:t>语言</a:t>
            </a:r>
            <a:r>
              <a:rPr lang="en-GB" altLang="ja-JP" smtClean="0">
                <a:solidFill>
                  <a:schemeClr val="accent1"/>
                </a:solidFill>
                <a:ea typeface="ＭＳ Ｐゴシック" pitchFamily="34" charset="-128"/>
              </a:rPr>
              <a:t>:</a:t>
            </a:r>
            <a:r>
              <a:rPr lang="zh-TW" altLang="en-US" smtClean="0">
                <a:solidFill>
                  <a:schemeClr val="accent1"/>
                </a:solidFill>
                <a:ea typeface="ＭＳ Ｐゴシック" pitchFamily="34" charset="-128"/>
              </a:rPr>
              <a:t>他们的母语</a:t>
            </a:r>
            <a:r>
              <a:rPr lang="zh-CN" altLang="en-US" smtClean="0">
                <a:solidFill>
                  <a:schemeClr val="accent1"/>
                </a:solidFill>
                <a:ea typeface="ＭＳ Ｐゴシック" pitchFamily="34" charset="-128"/>
              </a:rPr>
              <a:t>是</a:t>
            </a:r>
            <a:r>
              <a:rPr lang="zh-TW" altLang="en-US" smtClean="0">
                <a:solidFill>
                  <a:schemeClr val="accent1"/>
                </a:solidFill>
                <a:ea typeface="ＭＳ Ｐゴシック" pitchFamily="34" charset="-128"/>
              </a:rPr>
              <a:t>阿拉伯语</a:t>
            </a:r>
            <a:r>
              <a:rPr lang="zh-CN" altLang="en-US" smtClean="0">
                <a:solidFill>
                  <a:schemeClr val="accent1"/>
                </a:solidFill>
                <a:ea typeface="ＭＳ Ｐゴシック" pitchFamily="34" charset="-128"/>
              </a:rPr>
              <a:t>吗</a:t>
            </a:r>
            <a:r>
              <a:rPr lang="zh-TW" altLang="en-US" smtClean="0">
                <a:solidFill>
                  <a:schemeClr val="accent1"/>
                </a:solidFill>
                <a:ea typeface="ＭＳ Ｐゴシック" pitchFamily="34" charset="-128"/>
              </a:rPr>
              <a:t>？</a:t>
            </a:r>
            <a:r>
              <a:rPr lang="en-GB" altLang="ja-JP" smtClean="0">
                <a:solidFill>
                  <a:schemeClr val="accent1"/>
                </a:solidFill>
                <a:ea typeface="ＭＳ Ｐゴシック" pitchFamily="34" charset="-128"/>
              </a:rPr>
              <a:t> –</a:t>
            </a:r>
            <a:r>
              <a:rPr lang="zh-TW" altLang="en-US" smtClean="0">
                <a:solidFill>
                  <a:schemeClr val="accent1"/>
                </a:solidFill>
                <a:ea typeface="ＭＳ Ｐゴシック" pitchFamily="34" charset="-128"/>
              </a:rPr>
              <a:t>占地面积</a:t>
            </a:r>
            <a:r>
              <a:rPr lang="en-US" altLang="zh-TW" smtClean="0">
                <a:solidFill>
                  <a:schemeClr val="accent1"/>
                </a:solidFill>
                <a:ea typeface="ＭＳ Ｐゴシック" pitchFamily="34" charset="-128"/>
              </a:rPr>
              <a:t>200</a:t>
            </a:r>
            <a:r>
              <a:rPr lang="zh-TW" altLang="en-US" smtClean="0">
                <a:solidFill>
                  <a:schemeClr val="accent1"/>
                </a:solidFill>
                <a:ea typeface="ＭＳ Ｐゴシック" pitchFamily="34" charset="-128"/>
              </a:rPr>
              <a:t>多万人口</a:t>
            </a:r>
            <a:endParaRPr lang="en-US" altLang="zh-TW" smtClean="0">
              <a:solidFill>
                <a:schemeClr val="accent1"/>
              </a:solidFill>
              <a:ea typeface="ＭＳ Ｐゴシック" pitchFamily="34" charset="-128"/>
            </a:endParaRPr>
          </a:p>
          <a:p>
            <a:pPr marL="533400" indent="-533400" eaLnBrk="1" hangingPunct="1">
              <a:lnSpc>
                <a:spcPct val="90000"/>
              </a:lnSpc>
              <a:buFontTx/>
              <a:buAutoNum type="arabicPeriod"/>
            </a:pPr>
            <a:r>
              <a:rPr lang="zh-TW" altLang="en-US" u="sng" smtClean="0">
                <a:solidFill>
                  <a:srgbClr val="FFFF00"/>
                </a:solidFill>
                <a:ea typeface="ＭＳ Ｐゴシック" pitchFamily="34" charset="-128"/>
              </a:rPr>
              <a:t>系谱关系</a:t>
            </a:r>
            <a:r>
              <a:rPr lang="en-GB" altLang="ja-JP" smtClean="0">
                <a:solidFill>
                  <a:schemeClr val="accent1"/>
                </a:solidFill>
                <a:ea typeface="ＭＳ Ｐゴシック" pitchFamily="34" charset="-128"/>
              </a:rPr>
              <a:t>: </a:t>
            </a:r>
            <a:r>
              <a:rPr lang="zh-CN" altLang="en-US" smtClean="0">
                <a:solidFill>
                  <a:schemeClr val="accent1"/>
                </a:solidFill>
                <a:ea typeface="ＭＳ Ｐゴシック" pitchFamily="34" charset="-128"/>
              </a:rPr>
              <a:t>是否能</a:t>
            </a:r>
            <a:r>
              <a:rPr lang="zh-TW" altLang="en-US" smtClean="0">
                <a:solidFill>
                  <a:schemeClr val="accent1"/>
                </a:solidFill>
                <a:ea typeface="ＭＳ Ｐゴシック" pitchFamily="34" charset="-128"/>
              </a:rPr>
              <a:t>追溯到他们的祖先的原始居民阿拉伯半岛吗？</a:t>
            </a:r>
            <a:endParaRPr lang="en-US" altLang="en-US" smtClean="0">
              <a:solidFill>
                <a:schemeClr val="accent1"/>
              </a:solidFill>
              <a:ea typeface="ＭＳ Ｐゴシック" pitchFamily="34" charset="-128"/>
            </a:endParaRPr>
          </a:p>
        </p:txBody>
      </p:sp>
      <p:sp>
        <p:nvSpPr>
          <p:cNvPr id="90115" name="TextBox 5"/>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9043">
                                            <p:txEl>
                                              <p:pRg st="0" end="0"/>
                                            </p:txEl>
                                          </p:spTgt>
                                        </p:tgtEl>
                                        <p:attrNameLst>
                                          <p:attrName>style.visibility</p:attrName>
                                        </p:attrNameLst>
                                      </p:cBhvr>
                                      <p:to>
                                        <p:strVal val="visible"/>
                                      </p:to>
                                    </p:set>
                                    <p:anim calcmode="lin" valueType="num">
                                      <p:cBhvr additive="base">
                                        <p:cTn id="7" dur="500" fill="hold"/>
                                        <p:tgtEl>
                                          <p:spTgt spid="129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29043">
                                            <p:txEl>
                                              <p:pRg st="1" end="1"/>
                                            </p:txEl>
                                          </p:spTgt>
                                        </p:tgtEl>
                                        <p:attrNameLst>
                                          <p:attrName>style.visibility</p:attrName>
                                        </p:attrNameLst>
                                      </p:cBhvr>
                                      <p:to>
                                        <p:strVal val="visible"/>
                                      </p:to>
                                    </p:set>
                                    <p:animEffect transition="in" filter="blinds(horizontal)">
                                      <p:cBhvr>
                                        <p:cTn id="13" dur="500"/>
                                        <p:tgtEl>
                                          <p:spTgt spid="1290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29043">
                                            <p:txEl>
                                              <p:pRg st="2" end="2"/>
                                            </p:txEl>
                                          </p:spTgt>
                                        </p:tgtEl>
                                        <p:attrNameLst>
                                          <p:attrName>style.visibility</p:attrName>
                                        </p:attrNameLst>
                                      </p:cBhvr>
                                      <p:to>
                                        <p:strVal val="visible"/>
                                      </p:to>
                                    </p:set>
                                    <p:animEffect transition="in" filter="blinds(horizontal)">
                                      <p:cBhvr>
                                        <p:cTn id="18" dur="500"/>
                                        <p:tgtEl>
                                          <p:spTgt spid="1290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29043">
                                            <p:txEl>
                                              <p:pRg st="3" end="3"/>
                                            </p:txEl>
                                          </p:spTgt>
                                        </p:tgtEl>
                                        <p:attrNameLst>
                                          <p:attrName>style.visibility</p:attrName>
                                        </p:attrNameLst>
                                      </p:cBhvr>
                                      <p:to>
                                        <p:strVal val="visible"/>
                                      </p:to>
                                    </p:set>
                                    <p:animEffect transition="in" filter="blinds(horizontal)">
                                      <p:cBhvr>
                                        <p:cTn id="23" dur="500"/>
                                        <p:tgtEl>
                                          <p:spTgt spid="129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2"/>
          <p:cNvSpPr txBox="1">
            <a:spLocks noChangeArrowheads="1"/>
          </p:cNvSpPr>
          <p:nvPr/>
        </p:nvSpPr>
        <p:spPr bwMode="auto">
          <a:xfrm>
            <a:off x="1219200" y="152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000000"/>
              </a:solidFill>
            </a:endParaRPr>
          </a:p>
        </p:txBody>
      </p:sp>
      <p:sp>
        <p:nvSpPr>
          <p:cNvPr id="163842" name="Rectangle 3"/>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800" b="1">
                <a:solidFill>
                  <a:srgbClr val="FFFFFF"/>
                </a:solidFill>
                <a:ea typeface="SimSun" pitchFamily="2" charset="-122"/>
              </a:rPr>
              <a:t>贸易对阿拉伯的影响</a:t>
            </a:r>
            <a:endParaRPr lang="en-US" altLang="en-US" sz="2600" b="1">
              <a:solidFill>
                <a:srgbClr val="FFFFFF"/>
              </a:solidFill>
              <a:ea typeface="SimSun" pitchFamily="2" charset="-122"/>
            </a:endParaRPr>
          </a:p>
        </p:txBody>
      </p:sp>
      <p:sp>
        <p:nvSpPr>
          <p:cNvPr id="163843" name="Text Box 4"/>
          <p:cNvSpPr txBox="1">
            <a:spLocks noChangeArrowheads="1"/>
          </p:cNvSpPr>
          <p:nvPr/>
        </p:nvSpPr>
        <p:spPr bwMode="auto">
          <a:xfrm>
            <a:off x="5105400" y="1558925"/>
            <a:ext cx="4038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b="1">
              <a:solidFill>
                <a:srgbClr val="BBE0E3"/>
              </a:solidFill>
            </a:endParaRPr>
          </a:p>
          <a:p>
            <a:pPr eaLnBrk="1" hangingPunct="1">
              <a:spcBef>
                <a:spcPct val="50000"/>
              </a:spcBef>
            </a:pPr>
            <a:endParaRPr lang="en-US" altLang="zh-CN" sz="1800" b="1">
              <a:solidFill>
                <a:srgbClr val="BBE0E3"/>
              </a:solidFill>
              <a:ea typeface="SimSun" pitchFamily="2" charset="-122"/>
            </a:endParaRPr>
          </a:p>
          <a:p>
            <a:pPr eaLnBrk="1" hangingPunct="1">
              <a:spcBef>
                <a:spcPct val="50000"/>
              </a:spcBef>
            </a:pPr>
            <a:endParaRPr lang="en-US" altLang="en-US" sz="1800" b="1">
              <a:solidFill>
                <a:srgbClr val="BBE0E3"/>
              </a:solidFill>
              <a:ea typeface="SimSun" pitchFamily="2" charset="-122"/>
            </a:endParaRPr>
          </a:p>
        </p:txBody>
      </p:sp>
      <p:sp>
        <p:nvSpPr>
          <p:cNvPr id="163844" name="Text Box 5"/>
          <p:cNvSpPr txBox="1">
            <a:spLocks noChangeArrowheads="1"/>
          </p:cNvSpPr>
          <p:nvPr/>
        </p:nvSpPr>
        <p:spPr bwMode="auto">
          <a:xfrm>
            <a:off x="4648200" y="1600200"/>
            <a:ext cx="4267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0000"/>
              </a:lnSpc>
              <a:spcBef>
                <a:spcPct val="20000"/>
              </a:spcBef>
            </a:pPr>
            <a:endParaRPr lang="en-US" altLang="en-US">
              <a:solidFill>
                <a:srgbClr val="BBE0E3"/>
              </a:solidFill>
            </a:endParaRPr>
          </a:p>
        </p:txBody>
      </p:sp>
      <p:sp>
        <p:nvSpPr>
          <p:cNvPr id="124934" name="Text Box 6"/>
          <p:cNvSpPr txBox="1">
            <a:spLocks noChangeArrowheads="1"/>
          </p:cNvSpPr>
          <p:nvPr/>
        </p:nvSpPr>
        <p:spPr bwMode="auto">
          <a:xfrm>
            <a:off x="152400" y="1524000"/>
            <a:ext cx="87630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80000"/>
              </a:lnSpc>
              <a:spcBef>
                <a:spcPct val="20000"/>
              </a:spcBef>
            </a:pPr>
            <a:r>
              <a:rPr lang="en-US" altLang="zh-CN" sz="2800" b="1">
                <a:solidFill>
                  <a:srgbClr val="BBE0E3"/>
                </a:solidFill>
                <a:ea typeface="SimSun" pitchFamily="2" charset="-122"/>
              </a:rPr>
              <a:t>2.</a:t>
            </a:r>
            <a:r>
              <a:rPr lang="zh-TW" altLang="en-US" sz="2800" b="1">
                <a:solidFill>
                  <a:srgbClr val="BBE0E3"/>
                </a:solidFill>
                <a:ea typeface="SimSun" pitchFamily="2" charset="-122"/>
              </a:rPr>
              <a:t>增加贸易的阿拉伯人</a:t>
            </a:r>
            <a:r>
              <a:rPr lang="zh-CN" altLang="en-US" sz="2800" b="1">
                <a:solidFill>
                  <a:srgbClr val="BBE0E3"/>
                </a:solidFill>
                <a:ea typeface="SimSun" pitchFamily="2" charset="-122"/>
              </a:rPr>
              <a:t>使</a:t>
            </a:r>
            <a:r>
              <a:rPr lang="zh-TW" altLang="en-US" sz="2800" b="1">
                <a:solidFill>
                  <a:srgbClr val="BBE0E3"/>
                </a:solidFill>
                <a:ea typeface="SimSun" pitchFamily="2" charset="-122"/>
              </a:rPr>
              <a:t>他们</a:t>
            </a:r>
            <a:r>
              <a:rPr lang="zh-CN" altLang="en-US" sz="2800" b="1">
                <a:solidFill>
                  <a:srgbClr val="BBE0E3"/>
                </a:solidFill>
                <a:ea typeface="SimSun" pitchFamily="2" charset="-122"/>
              </a:rPr>
              <a:t>有更多机会</a:t>
            </a:r>
            <a:r>
              <a:rPr lang="zh-TW" altLang="en-US" sz="2800" b="1">
                <a:solidFill>
                  <a:srgbClr val="FFFF00"/>
                </a:solidFill>
                <a:ea typeface="SimSun" pitchFamily="2" charset="-122"/>
              </a:rPr>
              <a:t>与外界的接触</a:t>
            </a:r>
            <a:r>
              <a:rPr lang="zh-TW" altLang="en-US" sz="2800" b="1">
                <a:solidFill>
                  <a:srgbClr val="BBE0E3"/>
                </a:solidFill>
                <a:ea typeface="SimSun" pitchFamily="2" charset="-122"/>
              </a:rPr>
              <a:t>。</a:t>
            </a:r>
            <a:endParaRPr lang="en-US" altLang="zh-CN" sz="2800" b="1">
              <a:solidFill>
                <a:srgbClr val="BBE0E3"/>
              </a:solidFill>
              <a:ea typeface="SimSun" pitchFamily="2" charset="-122"/>
            </a:endParaRPr>
          </a:p>
          <a:p>
            <a:pPr lvl="1" eaLnBrk="1" hangingPunct="1">
              <a:lnSpc>
                <a:spcPct val="80000"/>
              </a:lnSpc>
              <a:spcBef>
                <a:spcPct val="20000"/>
              </a:spcBef>
            </a:pPr>
            <a:r>
              <a:rPr lang="en-US" altLang="zh-CN" sz="2800" b="1">
                <a:solidFill>
                  <a:srgbClr val="BBE0E3"/>
                </a:solidFill>
                <a:ea typeface="SimSun" pitchFamily="2" charset="-122"/>
              </a:rPr>
              <a:t>	</a:t>
            </a:r>
            <a:r>
              <a:rPr lang="zh-TW" altLang="en-US" sz="2800" b="1">
                <a:solidFill>
                  <a:srgbClr val="BBE0E3"/>
                </a:solidFill>
                <a:ea typeface="SimSun" pitchFamily="2" charset="-122"/>
              </a:rPr>
              <a:t>在近东，波斯和罗马</a:t>
            </a:r>
            <a:r>
              <a:rPr lang="zh-CN" altLang="en-US" sz="2800" b="1">
                <a:solidFill>
                  <a:srgbClr val="BBE0E3"/>
                </a:solidFill>
                <a:ea typeface="SimSun" pitchFamily="2" charset="-122"/>
              </a:rPr>
              <a:t>是</a:t>
            </a:r>
            <a:r>
              <a:rPr lang="zh-TW" altLang="en-US" sz="2800" b="1">
                <a:solidFill>
                  <a:srgbClr val="BBE0E3"/>
                </a:solidFill>
                <a:ea typeface="SimSun" pitchFamily="2" charset="-122"/>
              </a:rPr>
              <a:t>在伊斯兰教出现之前</a:t>
            </a:r>
            <a:r>
              <a:rPr lang="zh-CN" altLang="en-US" sz="2800" b="1">
                <a:solidFill>
                  <a:srgbClr val="BBE0E3"/>
                </a:solidFill>
                <a:ea typeface="SimSun" pitchFamily="2" charset="-122"/>
              </a:rPr>
              <a:t>的</a:t>
            </a:r>
            <a:r>
              <a:rPr lang="zh-TW" altLang="en-US" sz="2800" b="1">
                <a:solidFill>
                  <a:srgbClr val="BBE0E3"/>
                </a:solidFill>
                <a:ea typeface="SimSun" pitchFamily="2" charset="-122"/>
              </a:rPr>
              <a:t>大国</a:t>
            </a:r>
            <a:r>
              <a:rPr lang="zh-CN" altLang="en-US" sz="2800" b="1">
                <a:solidFill>
                  <a:srgbClr val="BBE0E3"/>
                </a:solidFill>
                <a:ea typeface="SimSun" pitchFamily="2" charset="-122"/>
              </a:rPr>
              <a:t>已有几个</a:t>
            </a:r>
            <a:r>
              <a:rPr lang="zh-TW" altLang="en-US" sz="2800" b="1">
                <a:solidFill>
                  <a:srgbClr val="BBE0E3"/>
                </a:solidFill>
                <a:ea typeface="SimSun" pitchFamily="2" charset="-122"/>
              </a:rPr>
              <a:t>世纪</a:t>
            </a:r>
            <a:r>
              <a:rPr lang="zh-CN" altLang="en-US" sz="2800" b="1">
                <a:solidFill>
                  <a:srgbClr val="BBE0E3"/>
                </a:solidFill>
                <a:ea typeface="SimSun" pitchFamily="2" charset="-122"/>
              </a:rPr>
              <a:t>了，而在这些地区边界的阿拉伯部落，常被卷入他们的政治事务。</a:t>
            </a:r>
            <a:endParaRPr lang="en-US" altLang="zh-CN" sz="2800" b="1">
              <a:solidFill>
                <a:srgbClr val="BBE0E3"/>
              </a:solidFill>
              <a:ea typeface="SimSun" pitchFamily="2" charset="-122"/>
            </a:endParaRPr>
          </a:p>
          <a:p>
            <a:pPr lvl="1" eaLnBrk="1" hangingPunct="1">
              <a:lnSpc>
                <a:spcPct val="80000"/>
              </a:lnSpc>
              <a:spcBef>
                <a:spcPct val="20000"/>
              </a:spcBef>
            </a:pPr>
            <a:r>
              <a:rPr lang="en-US" altLang="zh-CN" sz="2800" b="1">
                <a:solidFill>
                  <a:srgbClr val="BBE0E3"/>
                </a:solidFill>
                <a:ea typeface="SimSun" pitchFamily="2" charset="-122"/>
              </a:rPr>
              <a:t>	</a:t>
            </a:r>
            <a:r>
              <a:rPr lang="zh-TW" altLang="en-US" sz="2800" b="1">
                <a:solidFill>
                  <a:srgbClr val="FFFF00"/>
                </a:solidFill>
                <a:ea typeface="SimSun" pitchFamily="2" charset="-122"/>
              </a:rPr>
              <a:t>公元</a:t>
            </a:r>
            <a:r>
              <a:rPr lang="en-US" altLang="zh-TW" sz="2800" b="1">
                <a:solidFill>
                  <a:srgbClr val="FFFF00"/>
                </a:solidFill>
                <a:ea typeface="SimSun" pitchFamily="2" charset="-122"/>
              </a:rPr>
              <a:t>400</a:t>
            </a:r>
            <a:r>
              <a:rPr lang="zh-TW" altLang="en-US" sz="2800" b="1">
                <a:solidFill>
                  <a:srgbClr val="FFFF00"/>
                </a:solidFill>
                <a:ea typeface="SimSun" pitchFamily="2" charset="-122"/>
              </a:rPr>
              <a:t>年后，两个帝国</a:t>
            </a:r>
            <a:r>
              <a:rPr lang="zh-CN" altLang="en-US" sz="2800" b="1">
                <a:solidFill>
                  <a:srgbClr val="FFFF00"/>
                </a:solidFill>
                <a:ea typeface="SimSun" pitchFamily="2" charset="-122"/>
              </a:rPr>
              <a:t>开始</a:t>
            </a:r>
            <a:r>
              <a:rPr lang="zh-TW" altLang="en-US" sz="2800" b="1">
                <a:solidFill>
                  <a:srgbClr val="FFFF00"/>
                </a:solidFill>
                <a:ea typeface="SimSun" pitchFamily="2" charset="-122"/>
              </a:rPr>
              <a:t>支付阿拉伯部落，不仅要保护他们的南部边界，但也</a:t>
            </a:r>
            <a:r>
              <a:rPr lang="zh-CN" altLang="en-US" sz="2800" b="1">
                <a:solidFill>
                  <a:srgbClr val="FFFF00"/>
                </a:solidFill>
                <a:ea typeface="SimSun" pitchFamily="2" charset="-122"/>
              </a:rPr>
              <a:t>是为了</a:t>
            </a:r>
            <a:r>
              <a:rPr lang="zh-TW" altLang="en-US" sz="2800" b="1">
                <a:solidFill>
                  <a:srgbClr val="FFFF00"/>
                </a:solidFill>
                <a:ea typeface="SimSun" pitchFamily="2" charset="-122"/>
              </a:rPr>
              <a:t>骚扰他们的敌人的边界。</a:t>
            </a:r>
            <a:endParaRPr lang="en-US" altLang="en-US" sz="2000" b="1">
              <a:solidFill>
                <a:srgbClr val="FF5050"/>
              </a:solidFill>
              <a:ea typeface="SimSun" pitchFamily="2" charset="-122"/>
            </a:endParaRPr>
          </a:p>
        </p:txBody>
      </p:sp>
      <p:pic>
        <p:nvPicPr>
          <p:cNvPr id="163846" name="Picture 10" descr="arab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4191000"/>
            <a:ext cx="18557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7" name="Picture 11" descr="cam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651375"/>
            <a:ext cx="2667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8"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5"/>
          <p:cNvSpPr>
            <a:spLocks noGrp="1" noChangeArrowheads="1"/>
          </p:cNvSpPr>
          <p:nvPr>
            <p:ph type="title" sz="quarter"/>
          </p:nvPr>
        </p:nvSpPr>
        <p:spPr>
          <a:xfrm>
            <a:off x="0" y="0"/>
            <a:ext cx="9144000" cy="1417638"/>
          </a:xfrm>
          <a:solidFill>
            <a:schemeClr val="tx2"/>
          </a:solidFill>
        </p:spPr>
        <p:txBody>
          <a:bodyPr/>
          <a:lstStyle/>
          <a:p>
            <a:r>
              <a:rPr lang="zh-TW" altLang="en-US" sz="3600" b="1" smtClean="0">
                <a:solidFill>
                  <a:schemeClr val="bg1"/>
                </a:solidFill>
                <a:ea typeface="SimSun" pitchFamily="2" charset="-122"/>
              </a:rPr>
              <a:t>亚述统治下的阿拉伯</a:t>
            </a:r>
            <a:endParaRPr lang="en-US" altLang="en-US" sz="3600" b="1" smtClean="0">
              <a:solidFill>
                <a:schemeClr val="bg1"/>
              </a:solidFill>
              <a:ea typeface="SimSun" pitchFamily="2" charset="-122"/>
            </a:endParaRPr>
          </a:p>
        </p:txBody>
      </p:sp>
      <p:pic>
        <p:nvPicPr>
          <p:cNvPr id="53252" name="Picture 4" descr="Assyria"/>
          <p:cNvPicPr>
            <a:picLocks noGrp="1" noChangeAspect="1" noChangeArrowheads="1"/>
          </p:cNvPicPr>
          <p:nvPr>
            <p:ph sz="quarter" idx="1"/>
          </p:nvPr>
        </p:nvPicPr>
        <p:blipFill>
          <a:blip r:embed="rId3" cstate="screen">
            <a:extLst>
              <a:ext uri="{28A0092B-C50C-407E-A947-70E740481C1C}">
                <a14:useLocalDpi xmlns:a14="http://schemas.microsoft.com/office/drawing/2010/main" val="0"/>
              </a:ext>
            </a:extLst>
          </a:blip>
          <a:srcRect/>
          <a:stretch>
            <a:fillRect/>
          </a:stretch>
        </p:blipFill>
        <p:spPr>
          <a:xfrm>
            <a:off x="381000" y="1600200"/>
            <a:ext cx="5638800" cy="4003675"/>
          </a:xfrm>
          <a:noFill/>
        </p:spPr>
      </p:pic>
      <p:sp>
        <p:nvSpPr>
          <p:cNvPr id="109571" name="WordArt 18"/>
          <p:cNvSpPr>
            <a:spLocks noChangeArrowheads="1" noChangeShapeType="1" noTextEdit="1"/>
          </p:cNvSpPr>
          <p:nvPr/>
        </p:nvSpPr>
        <p:spPr bwMode="auto">
          <a:xfrm>
            <a:off x="304800" y="5791200"/>
            <a:ext cx="33242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zh-TW" altLang="en-US"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亚述</a:t>
            </a:r>
            <a:r>
              <a:rPr lang="en-US"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(~650 BC)</a:t>
            </a:r>
          </a:p>
        </p:txBody>
      </p:sp>
      <p:sp>
        <p:nvSpPr>
          <p:cNvPr id="53267" name="Oval 19"/>
          <p:cNvSpPr>
            <a:spLocks noChangeArrowheads="1"/>
          </p:cNvSpPr>
          <p:nvPr/>
        </p:nvSpPr>
        <p:spPr bwMode="auto">
          <a:xfrm rot="1795112">
            <a:off x="1366838" y="2043113"/>
            <a:ext cx="1323975" cy="304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65893"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152k</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0-#ppt_w/2"/>
                                          </p:val>
                                        </p:tav>
                                        <p:tav tm="100000">
                                          <p:val>
                                            <p:strVal val="#ppt_x"/>
                                          </p:val>
                                        </p:tav>
                                      </p:tavLst>
                                    </p:anim>
                                    <p:anim calcmode="lin" valueType="num">
                                      <p:cBhvr additive="base">
                                        <p:cTn id="8"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67"/>
                                        </p:tgtEl>
                                        <p:attrNameLst>
                                          <p:attrName>style.visibility</p:attrName>
                                        </p:attrNameLst>
                                      </p:cBhvr>
                                      <p:to>
                                        <p:strVal val="visible"/>
                                      </p:to>
                                    </p:set>
                                    <p:anim calcmode="lin" valueType="num">
                                      <p:cBhvr additive="base">
                                        <p:cTn id="13" dur="500" fill="hold"/>
                                        <p:tgtEl>
                                          <p:spTgt spid="53267"/>
                                        </p:tgtEl>
                                        <p:attrNameLst>
                                          <p:attrName>ppt_x</p:attrName>
                                        </p:attrNameLst>
                                      </p:cBhvr>
                                      <p:tavLst>
                                        <p:tav tm="0">
                                          <p:val>
                                            <p:strVal val="#ppt_x"/>
                                          </p:val>
                                        </p:tav>
                                        <p:tav tm="100000">
                                          <p:val>
                                            <p:strVal val="#ppt_x"/>
                                          </p:val>
                                        </p:tav>
                                      </p:tavLst>
                                    </p:anim>
                                    <p:anim calcmode="lin" valueType="num">
                                      <p:cBhvr additive="base">
                                        <p:cTn id="14" dur="500" fill="hold"/>
                                        <p:tgtEl>
                                          <p:spTgt spid="53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600" b="1">
                <a:solidFill>
                  <a:srgbClr val="FFFFFF"/>
                </a:solidFill>
                <a:ea typeface="SimSun" pitchFamily="2" charset="-122"/>
              </a:rPr>
              <a:t>亚述统治下的阿拉伯</a:t>
            </a:r>
            <a:endParaRPr lang="en-US" altLang="en-US" sz="3600" b="1">
              <a:solidFill>
                <a:srgbClr val="FFFFFF"/>
              </a:solidFill>
              <a:ea typeface="SimSun" pitchFamily="2" charset="-122"/>
            </a:endParaRPr>
          </a:p>
        </p:txBody>
      </p:sp>
      <p:pic>
        <p:nvPicPr>
          <p:cNvPr id="167938" name="Picture 3" descr="shalmaneser_kurkh_clos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4552950"/>
            <a:ext cx="3619500" cy="2305050"/>
          </a:xfrm>
        </p:spPr>
      </p:pic>
      <p:sp>
        <p:nvSpPr>
          <p:cNvPr id="167939" name="Rectangle 4"/>
          <p:cNvSpPr>
            <a:spLocks noChangeArrowheads="1"/>
          </p:cNvSpPr>
          <p:nvPr/>
        </p:nvSpPr>
        <p:spPr bwMode="auto">
          <a:xfrm>
            <a:off x="228600" y="1524000"/>
            <a:ext cx="4343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TW" altLang="en-US" sz="3000" b="1">
                <a:solidFill>
                  <a:srgbClr val="BBE0E3"/>
                </a:solidFill>
              </a:rPr>
              <a:t>亚述王撒缦以色三世</a:t>
            </a:r>
            <a:r>
              <a:rPr lang="zh-CN" altLang="en-US" sz="3000" b="1">
                <a:solidFill>
                  <a:srgbClr val="BBE0E3"/>
                </a:solidFill>
              </a:rPr>
              <a:t>在</a:t>
            </a:r>
            <a:r>
              <a:rPr lang="zh-TW" altLang="en-US" sz="3000" b="1">
                <a:solidFill>
                  <a:srgbClr val="BBE0E3"/>
                </a:solidFill>
              </a:rPr>
              <a:t>公元前</a:t>
            </a:r>
            <a:r>
              <a:rPr lang="en-US" altLang="zh-TW" sz="3000" b="1">
                <a:solidFill>
                  <a:srgbClr val="BBE0E3"/>
                </a:solidFill>
              </a:rPr>
              <a:t>853</a:t>
            </a:r>
            <a:r>
              <a:rPr lang="zh-TW" altLang="en-US" sz="3000" b="1">
                <a:solidFill>
                  <a:srgbClr val="BBE0E3"/>
                </a:solidFill>
              </a:rPr>
              <a:t>年在卡塔尔</a:t>
            </a:r>
            <a:r>
              <a:rPr lang="zh-CN" altLang="en-US" sz="3000" b="1">
                <a:solidFill>
                  <a:srgbClr val="BBE0E3"/>
                </a:solidFill>
              </a:rPr>
              <a:t>记录</a:t>
            </a:r>
            <a:r>
              <a:rPr lang="zh-TW" altLang="en-US" sz="3000" b="1">
                <a:solidFill>
                  <a:srgbClr val="BBE0E3"/>
                </a:solidFill>
              </a:rPr>
              <a:t>的战斗</a:t>
            </a:r>
            <a:endParaRPr lang="en-US" altLang="zh-CN" sz="3000" b="1">
              <a:solidFill>
                <a:srgbClr val="BBE0E3"/>
              </a:solidFill>
              <a:ea typeface="SimSun" pitchFamily="2" charset="-122"/>
            </a:endParaRPr>
          </a:p>
          <a:p>
            <a:pPr eaLnBrk="1" hangingPunct="1">
              <a:buFontTx/>
              <a:buChar char="•"/>
            </a:pPr>
            <a:r>
              <a:rPr lang="zh-TW" altLang="en-US">
                <a:solidFill>
                  <a:srgbClr val="FFFFFF"/>
                </a:solidFill>
                <a:ea typeface="SimSun" pitchFamily="2" charset="-122"/>
              </a:rPr>
              <a:t>提到阿里比人金地步王，阿拉伯和他的</a:t>
            </a:r>
            <a:r>
              <a:rPr lang="zh-CN" altLang="en-US">
                <a:solidFill>
                  <a:srgbClr val="FFFFFF"/>
                </a:solidFill>
                <a:ea typeface="SimSun" pitchFamily="2" charset="-122"/>
              </a:rPr>
              <a:t>一千只</a:t>
            </a:r>
            <a:r>
              <a:rPr lang="zh-TW" altLang="en-US">
                <a:solidFill>
                  <a:srgbClr val="FFFFFF"/>
                </a:solidFill>
                <a:ea typeface="SimSun" pitchFamily="2" charset="-122"/>
              </a:rPr>
              <a:t>骆驼</a:t>
            </a:r>
            <a:endParaRPr lang="en-US" altLang="en-US">
              <a:solidFill>
                <a:srgbClr val="FFFFFF"/>
              </a:solidFill>
              <a:ea typeface="SimSun" pitchFamily="2" charset="-122"/>
            </a:endParaRPr>
          </a:p>
        </p:txBody>
      </p:sp>
      <p:sp>
        <p:nvSpPr>
          <p:cNvPr id="167940" name="Rectangle 7"/>
          <p:cNvSpPr>
            <a:spLocks noChangeArrowheads="1"/>
          </p:cNvSpPr>
          <p:nvPr/>
        </p:nvSpPr>
        <p:spPr bwMode="auto">
          <a:xfrm>
            <a:off x="4876800" y="1600200"/>
            <a:ext cx="4038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TW" altLang="en-US" sz="3000" b="1">
                <a:solidFill>
                  <a:srgbClr val="BBE0E3"/>
                </a:solidFill>
              </a:rPr>
              <a:t>提格拉特帕拉沙尔三世</a:t>
            </a:r>
            <a:r>
              <a:rPr lang="en-US" altLang="ja-JP" sz="3000" b="1">
                <a:solidFill>
                  <a:srgbClr val="BBE0E3"/>
                </a:solidFill>
                <a:ea typeface="SimSun" pitchFamily="2" charset="-122"/>
              </a:rPr>
              <a:t>(745-727 BC)</a:t>
            </a:r>
            <a:endParaRPr lang="en-US" altLang="zh-CN" sz="3000" b="1">
              <a:solidFill>
                <a:srgbClr val="BBE0E3"/>
              </a:solidFill>
              <a:ea typeface="SimSun" pitchFamily="2" charset="-122"/>
            </a:endParaRPr>
          </a:p>
          <a:p>
            <a:pPr eaLnBrk="1" hangingPunct="1">
              <a:buFontTx/>
              <a:buChar char="•"/>
            </a:pPr>
            <a:r>
              <a:rPr lang="zh-TW" altLang="en-US" b="1">
                <a:solidFill>
                  <a:srgbClr val="FFFFFF"/>
                </a:solidFill>
                <a:ea typeface="SimSun" pitchFamily="2" charset="-122"/>
              </a:rPr>
              <a:t>提到</a:t>
            </a:r>
            <a:r>
              <a:rPr lang="zh-CN" altLang="en-US" b="1">
                <a:solidFill>
                  <a:srgbClr val="FFFFFF"/>
                </a:solidFill>
                <a:ea typeface="SimSun" pitchFamily="2" charset="-122"/>
              </a:rPr>
              <a:t>称</a:t>
            </a:r>
            <a:r>
              <a:rPr lang="zh-TW" altLang="en-US" b="1">
                <a:solidFill>
                  <a:srgbClr val="FFFFFF"/>
                </a:solidFill>
                <a:ea typeface="SimSun" pitchFamily="2" charset="-122"/>
              </a:rPr>
              <a:t>为阿里比的国度</a:t>
            </a:r>
            <a:endParaRPr lang="en-US" altLang="en-US">
              <a:solidFill>
                <a:srgbClr val="FFFFFF"/>
              </a:solidFill>
              <a:ea typeface="SimSun" pitchFamily="2" charset="-122"/>
            </a:endParaRPr>
          </a:p>
        </p:txBody>
      </p:sp>
      <p:pic>
        <p:nvPicPr>
          <p:cNvPr id="167941" name="Picture 9" descr="shalmaneser n Babylonian ki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3429000"/>
            <a:ext cx="4267200" cy="2814638"/>
          </a:xfrm>
        </p:spPr>
      </p:pic>
      <p:sp>
        <p:nvSpPr>
          <p:cNvPr id="167942" name="TextBox 8"/>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152k</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ChangeArrowheads="1"/>
          </p:cNvSpPr>
          <p:nvPr/>
        </p:nvSpPr>
        <p:spPr bwMode="auto">
          <a:xfrm>
            <a:off x="0" y="0"/>
            <a:ext cx="9144000" cy="1417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600" b="1">
                <a:solidFill>
                  <a:schemeClr val="bg1"/>
                </a:solidFill>
                <a:ea typeface="SimSun" pitchFamily="2" charset="-122"/>
              </a:rPr>
              <a:t>亚述统治下的阿拉伯</a:t>
            </a:r>
            <a:endParaRPr lang="en-US" altLang="en-US" sz="3600" b="1">
              <a:solidFill>
                <a:schemeClr val="bg1"/>
              </a:solidFill>
              <a:ea typeface="SimSun" pitchFamily="2" charset="-122"/>
            </a:endParaRPr>
          </a:p>
        </p:txBody>
      </p:sp>
      <p:sp>
        <p:nvSpPr>
          <p:cNvPr id="169986" name="Rectangle 4"/>
          <p:cNvSpPr>
            <a:spLocks noChangeArrowheads="1"/>
          </p:cNvSpPr>
          <p:nvPr/>
        </p:nvSpPr>
        <p:spPr bwMode="auto">
          <a:xfrm>
            <a:off x="609600" y="1524000"/>
            <a:ext cx="4343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TW" altLang="en-US" sz="3000" b="1">
                <a:solidFill>
                  <a:schemeClr val="accent1"/>
                </a:solidFill>
                <a:ea typeface="SimSun" pitchFamily="2" charset="-122"/>
              </a:rPr>
              <a:t>国王萨尔贡二世</a:t>
            </a:r>
            <a:r>
              <a:rPr lang="en-US" altLang="zh-CN" sz="3000" b="1">
                <a:solidFill>
                  <a:schemeClr val="accent1"/>
                </a:solidFill>
                <a:ea typeface="SimSun" pitchFamily="2" charset="-122"/>
              </a:rPr>
              <a:t>(721-705 BC)</a:t>
            </a:r>
            <a:r>
              <a:rPr lang="en-US" altLang="zh-CN" sz="1800">
                <a:ea typeface="SimSun" pitchFamily="2" charset="-122"/>
              </a:rPr>
              <a:t> </a:t>
            </a:r>
            <a:endParaRPr lang="en-US" altLang="zh-CN" sz="3000" b="1">
              <a:solidFill>
                <a:schemeClr val="accent1"/>
              </a:solidFill>
              <a:ea typeface="SimSun" pitchFamily="2" charset="-122"/>
            </a:endParaRPr>
          </a:p>
          <a:p>
            <a:pPr eaLnBrk="1" hangingPunct="1">
              <a:buFontTx/>
              <a:buChar char="•"/>
            </a:pPr>
            <a:r>
              <a:rPr lang="zh-TW" altLang="en-US">
                <a:solidFill>
                  <a:schemeClr val="bg1"/>
                </a:solidFill>
                <a:ea typeface="SimSun" pitchFamily="2" charset="-122"/>
              </a:rPr>
              <a:t>声称</a:t>
            </a:r>
            <a:r>
              <a:rPr lang="zh-CN" altLang="en-US">
                <a:solidFill>
                  <a:schemeClr val="bg1"/>
                </a:solidFill>
                <a:ea typeface="SimSun" pitchFamily="2" charset="-122"/>
              </a:rPr>
              <a:t>在</a:t>
            </a:r>
            <a:r>
              <a:rPr lang="zh-TW" altLang="en-US">
                <a:solidFill>
                  <a:schemeClr val="bg1"/>
                </a:solidFill>
                <a:ea typeface="SimSun" pitchFamily="2" charset="-122"/>
              </a:rPr>
              <a:t>亚述人驱逐出境</a:t>
            </a:r>
            <a:r>
              <a:rPr lang="zh-CN" altLang="en-US">
                <a:solidFill>
                  <a:schemeClr val="bg1"/>
                </a:solidFill>
                <a:ea typeface="SimSun" pitchFamily="2" charset="-122"/>
              </a:rPr>
              <a:t>时</a:t>
            </a:r>
            <a:r>
              <a:rPr lang="zh-TW" altLang="en-US">
                <a:solidFill>
                  <a:schemeClr val="bg1"/>
                </a:solidFill>
                <a:ea typeface="SimSun" pitchFamily="2" charset="-122"/>
              </a:rPr>
              <a:t>，</a:t>
            </a:r>
            <a:r>
              <a:rPr lang="zh-CN" altLang="en-US">
                <a:solidFill>
                  <a:schemeClr val="bg1"/>
                </a:solidFill>
                <a:ea typeface="SimSun" pitchFamily="2" charset="-122"/>
              </a:rPr>
              <a:t>在</a:t>
            </a:r>
            <a:r>
              <a:rPr lang="zh-TW" altLang="en-US">
                <a:solidFill>
                  <a:schemeClr val="bg1"/>
                </a:solidFill>
                <a:ea typeface="SimSun" pitchFamily="2" charset="-122"/>
              </a:rPr>
              <a:t>撒马利亚的一部分安置</a:t>
            </a:r>
            <a:r>
              <a:rPr lang="zh-CN" altLang="en-US">
                <a:solidFill>
                  <a:schemeClr val="bg1"/>
                </a:solidFill>
                <a:ea typeface="SimSun" pitchFamily="2" charset="-122"/>
              </a:rPr>
              <a:t>了</a:t>
            </a:r>
            <a:r>
              <a:rPr lang="zh-TW" altLang="en-US">
                <a:solidFill>
                  <a:schemeClr val="bg1"/>
                </a:solidFill>
                <a:ea typeface="SimSun" pitchFamily="2" charset="-122"/>
              </a:rPr>
              <a:t>一些阿拉伯游牧群体。</a:t>
            </a:r>
            <a:endParaRPr lang="en-US" altLang="en-US">
              <a:solidFill>
                <a:schemeClr val="bg1"/>
              </a:solidFill>
              <a:ea typeface="SimSun" pitchFamily="2" charset="-122"/>
            </a:endParaRPr>
          </a:p>
        </p:txBody>
      </p:sp>
      <p:pic>
        <p:nvPicPr>
          <p:cNvPr id="169987" name="Picture 9" descr="sargonI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410200" y="1752600"/>
            <a:ext cx="2895600" cy="4572000"/>
          </a:xfrm>
          <a:noFill/>
        </p:spPr>
      </p:pic>
      <p:pic>
        <p:nvPicPr>
          <p:cNvPr id="169988" name="Picture 10" descr="sargon's palace"/>
          <p:cNvPicPr>
            <a:picLocks noGrp="1" noChangeAspect="1" noChangeArrowheads="1"/>
          </p:cNvPicPr>
          <p:nvPr>
            <p:ph sz="half" idx="2"/>
          </p:nvPr>
        </p:nvPicPr>
        <p:blipFill>
          <a:blip r:embed="rId4" cstate="screen">
            <a:extLst>
              <a:ext uri="{28A0092B-C50C-407E-A947-70E740481C1C}">
                <a14:useLocalDpi xmlns:a14="http://schemas.microsoft.com/office/drawing/2010/main" val="0"/>
              </a:ext>
            </a:extLst>
          </a:blip>
          <a:srcRect/>
          <a:stretch>
            <a:fillRect/>
          </a:stretch>
        </p:blipFill>
        <p:spPr>
          <a:xfrm>
            <a:off x="990600" y="4114800"/>
            <a:ext cx="3200400" cy="2400300"/>
          </a:xfrm>
          <a:noFill/>
        </p:spPr>
      </p:pic>
      <p:sp>
        <p:nvSpPr>
          <p:cNvPr id="169989"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sz="quarter"/>
          </p:nvPr>
        </p:nvSpPr>
        <p:spPr>
          <a:xfrm>
            <a:off x="0" y="0"/>
            <a:ext cx="9144000" cy="1417638"/>
          </a:xfrm>
          <a:solidFill>
            <a:schemeClr val="tx2"/>
          </a:solidFill>
        </p:spPr>
        <p:txBody>
          <a:bodyPr/>
          <a:lstStyle/>
          <a:p>
            <a:pPr eaLnBrk="1" hangingPunct="1"/>
            <a:r>
              <a:rPr lang="zh-TW" altLang="en-US" sz="3600" b="1" smtClean="0">
                <a:solidFill>
                  <a:schemeClr val="bg1"/>
                </a:solidFill>
                <a:ea typeface="SimSun" pitchFamily="2" charset="-122"/>
              </a:rPr>
              <a:t>巴比伦统治下的阿拉伯</a:t>
            </a:r>
            <a:endParaRPr lang="en-US" altLang="en-US" sz="3600" b="1" smtClean="0">
              <a:solidFill>
                <a:schemeClr val="bg1"/>
              </a:solidFill>
              <a:ea typeface="ＭＳ Ｐゴシック" pitchFamily="34" charset="-128"/>
            </a:endParaRPr>
          </a:p>
        </p:txBody>
      </p:sp>
      <p:pic>
        <p:nvPicPr>
          <p:cNvPr id="60419" name="Picture 3" descr="Assyria"/>
          <p:cNvPicPr>
            <a:picLocks noGrp="1" noChangeAspect="1" noChangeArrowheads="1"/>
          </p:cNvPicPr>
          <p:nvPr>
            <p:ph sz="quarter" idx="1"/>
          </p:nvPr>
        </p:nvPicPr>
        <p:blipFill>
          <a:blip r:embed="rId3" cstate="screen">
            <a:lum bright="-38000" contrast="-6000"/>
            <a:grayscl/>
            <a:extLst>
              <a:ext uri="{28A0092B-C50C-407E-A947-70E740481C1C}">
                <a14:useLocalDpi xmlns:a14="http://schemas.microsoft.com/office/drawing/2010/main" val="0"/>
              </a:ext>
            </a:extLst>
          </a:blip>
          <a:srcRect/>
          <a:stretch>
            <a:fillRect/>
          </a:stretch>
        </p:blipFill>
        <p:spPr>
          <a:xfrm>
            <a:off x="381000" y="1600200"/>
            <a:ext cx="5638800" cy="4003675"/>
          </a:xfrm>
          <a:noFill/>
        </p:spPr>
      </p:pic>
      <p:pic>
        <p:nvPicPr>
          <p:cNvPr id="60420" name="Picture 4" descr="babylon"/>
          <p:cNvPicPr>
            <a:picLocks noGrp="1" noChangeAspect="1" noChangeArrowheads="1"/>
          </p:cNvPicPr>
          <p:nvPr>
            <p:ph sz="quarter" idx="2"/>
          </p:nvPr>
        </p:nvPicPr>
        <p:blipFill>
          <a:blip r:embed="rId4" cstate="screen">
            <a:extLst>
              <a:ext uri="{28A0092B-C50C-407E-A947-70E740481C1C}">
                <a14:useLocalDpi xmlns:a14="http://schemas.microsoft.com/office/drawing/2010/main" val="0"/>
              </a:ext>
            </a:extLst>
          </a:blip>
          <a:srcRect/>
          <a:stretch>
            <a:fillRect/>
          </a:stretch>
        </p:blipFill>
        <p:spPr>
          <a:xfrm>
            <a:off x="990600" y="2209800"/>
            <a:ext cx="5867400" cy="3871913"/>
          </a:xfrm>
          <a:noFill/>
        </p:spPr>
      </p:pic>
      <p:sp>
        <p:nvSpPr>
          <p:cNvPr id="119812" name="WordArt 9"/>
          <p:cNvSpPr>
            <a:spLocks noChangeArrowheads="1" noChangeShapeType="1" noTextEdit="1"/>
          </p:cNvSpPr>
          <p:nvPr/>
        </p:nvSpPr>
        <p:spPr bwMode="auto">
          <a:xfrm>
            <a:off x="609600" y="6019800"/>
            <a:ext cx="33242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zh-TW" altLang="en-US"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巴比伦</a:t>
            </a:r>
            <a:r>
              <a:rPr lang="en-US"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(~550 BC)</a:t>
            </a:r>
          </a:p>
        </p:txBody>
      </p:sp>
      <p:sp>
        <p:nvSpPr>
          <p:cNvPr id="60426" name="Oval 10"/>
          <p:cNvSpPr>
            <a:spLocks noChangeArrowheads="1"/>
          </p:cNvSpPr>
          <p:nvPr/>
        </p:nvSpPr>
        <p:spPr bwMode="auto">
          <a:xfrm rot="1795112">
            <a:off x="2286000" y="2438400"/>
            <a:ext cx="1323975" cy="304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60429" name="Text Box 13"/>
          <p:cNvSpPr txBox="1">
            <a:spLocks noChangeArrowheads="1"/>
          </p:cNvSpPr>
          <p:nvPr/>
        </p:nvSpPr>
        <p:spPr bwMode="auto">
          <a:xfrm>
            <a:off x="6858000" y="2514600"/>
            <a:ext cx="2286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3000">
                <a:solidFill>
                  <a:schemeClr val="bg1"/>
                </a:solidFill>
                <a:ea typeface="SimSun" pitchFamily="2" charset="-122"/>
              </a:rPr>
              <a:t>巴比伦国王拿波尼度制服</a:t>
            </a:r>
            <a:r>
              <a:rPr lang="zh-CN" altLang="en-US" sz="3000">
                <a:solidFill>
                  <a:schemeClr val="bg1"/>
                </a:solidFill>
                <a:ea typeface="SimSun" pitchFamily="2" charset="-122"/>
              </a:rPr>
              <a:t>了阿拉伯人。</a:t>
            </a:r>
            <a:endParaRPr lang="en-US" altLang="en-US" sz="3000">
              <a:solidFill>
                <a:schemeClr val="bg1"/>
              </a:solidFill>
              <a:ea typeface="SimSun" pitchFamily="2" charset="-122"/>
            </a:endParaRPr>
          </a:p>
        </p:txBody>
      </p:sp>
      <p:sp>
        <p:nvSpPr>
          <p:cNvPr id="172039" name="TextBox 9"/>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152l</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0-#ppt_w/2"/>
                                          </p:val>
                                        </p:tav>
                                        <p:tav tm="100000">
                                          <p:val>
                                            <p:strVal val="#ppt_x"/>
                                          </p:val>
                                        </p:tav>
                                      </p:tavLst>
                                    </p:anim>
                                    <p:anim calcmode="lin" valueType="num">
                                      <p:cBhvr additive="base">
                                        <p:cTn id="8" dur="500" fill="hold"/>
                                        <p:tgtEl>
                                          <p:spTgt spid="604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0420"/>
                                        </p:tgtEl>
                                        <p:attrNameLst>
                                          <p:attrName>style.visibility</p:attrName>
                                        </p:attrNameLst>
                                      </p:cBhvr>
                                      <p:to>
                                        <p:strVal val="visible"/>
                                      </p:to>
                                    </p:set>
                                    <p:anim calcmode="lin" valueType="num">
                                      <p:cBhvr additive="base">
                                        <p:cTn id="11" dur="500" fill="hold"/>
                                        <p:tgtEl>
                                          <p:spTgt spid="60420"/>
                                        </p:tgtEl>
                                        <p:attrNameLst>
                                          <p:attrName>ppt_x</p:attrName>
                                        </p:attrNameLst>
                                      </p:cBhvr>
                                      <p:tavLst>
                                        <p:tav tm="0">
                                          <p:val>
                                            <p:strVal val="0-#ppt_w/2"/>
                                          </p:val>
                                        </p:tav>
                                        <p:tav tm="100000">
                                          <p:val>
                                            <p:strVal val="#ppt_x"/>
                                          </p:val>
                                        </p:tav>
                                      </p:tavLst>
                                    </p:anim>
                                    <p:anim calcmode="lin" valueType="num">
                                      <p:cBhvr additive="base">
                                        <p:cTn id="12"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429"/>
                                        </p:tgtEl>
                                        <p:attrNameLst>
                                          <p:attrName>style.visibility</p:attrName>
                                        </p:attrNameLst>
                                      </p:cBhvr>
                                      <p:to>
                                        <p:strVal val="visible"/>
                                      </p:to>
                                    </p:set>
                                    <p:animEffect transition="in" filter="checkerboard(across)">
                                      <p:cBhvr>
                                        <p:cTn id="17" dur="500"/>
                                        <p:tgtEl>
                                          <p:spTgt spid="604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0426"/>
                                        </p:tgtEl>
                                        <p:attrNameLst>
                                          <p:attrName>style.visibility</p:attrName>
                                        </p:attrNameLst>
                                      </p:cBhvr>
                                      <p:to>
                                        <p:strVal val="visible"/>
                                      </p:to>
                                    </p:set>
                                    <p:anim calcmode="lin" valueType="num">
                                      <p:cBhvr additive="base">
                                        <p:cTn id="22" dur="500" fill="hold"/>
                                        <p:tgtEl>
                                          <p:spTgt spid="60426"/>
                                        </p:tgtEl>
                                        <p:attrNameLst>
                                          <p:attrName>ppt_x</p:attrName>
                                        </p:attrNameLst>
                                      </p:cBhvr>
                                      <p:tavLst>
                                        <p:tav tm="0">
                                          <p:val>
                                            <p:strVal val="#ppt_x"/>
                                          </p:val>
                                        </p:tav>
                                        <p:tav tm="100000">
                                          <p:val>
                                            <p:strVal val="#ppt_x"/>
                                          </p:val>
                                        </p:tav>
                                      </p:tavLst>
                                    </p:anim>
                                    <p:anim calcmode="lin" valueType="num">
                                      <p:cBhvr additive="base">
                                        <p:cTn id="23" dur="500" fill="hold"/>
                                        <p:tgtEl>
                                          <p:spTgt spid="60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P spid="604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sz="quarter"/>
          </p:nvPr>
        </p:nvSpPr>
        <p:spPr>
          <a:xfrm>
            <a:off x="0" y="0"/>
            <a:ext cx="9144000" cy="1417638"/>
          </a:xfrm>
          <a:solidFill>
            <a:schemeClr val="tx2"/>
          </a:solidFill>
        </p:spPr>
        <p:txBody>
          <a:bodyPr/>
          <a:lstStyle/>
          <a:p>
            <a:pPr eaLnBrk="1" hangingPunct="1"/>
            <a:r>
              <a:rPr lang="zh-TW" altLang="en-US" sz="3600" b="1" smtClean="0">
                <a:solidFill>
                  <a:schemeClr val="bg1"/>
                </a:solidFill>
                <a:ea typeface="SimSun" pitchFamily="2" charset="-122"/>
              </a:rPr>
              <a:t>波斯统治下的阿拉伯</a:t>
            </a:r>
            <a:endParaRPr lang="en-US" altLang="en-US" sz="3600" b="1" smtClean="0">
              <a:solidFill>
                <a:schemeClr val="bg1"/>
              </a:solidFill>
              <a:ea typeface="ＭＳ Ｐゴシック" pitchFamily="34" charset="-128"/>
            </a:endParaRPr>
          </a:p>
        </p:txBody>
      </p:sp>
      <p:pic>
        <p:nvPicPr>
          <p:cNvPr id="61443" name="Picture 3" descr="Assyria"/>
          <p:cNvPicPr>
            <a:picLocks noGrp="1" noChangeAspect="1" noChangeArrowheads="1"/>
          </p:cNvPicPr>
          <p:nvPr>
            <p:ph sz="quarter" idx="1"/>
          </p:nvPr>
        </p:nvPicPr>
        <p:blipFill>
          <a:blip r:embed="rId3" cstate="screen">
            <a:lum bright="-38000"/>
            <a:grayscl/>
            <a:extLst>
              <a:ext uri="{28A0092B-C50C-407E-A947-70E740481C1C}">
                <a14:useLocalDpi xmlns:a14="http://schemas.microsoft.com/office/drawing/2010/main" val="0"/>
              </a:ext>
            </a:extLst>
          </a:blip>
          <a:srcRect/>
          <a:stretch>
            <a:fillRect/>
          </a:stretch>
        </p:blipFill>
        <p:spPr>
          <a:xfrm>
            <a:off x="381000" y="1600200"/>
            <a:ext cx="5638800" cy="4003675"/>
          </a:xfrm>
          <a:noFill/>
        </p:spPr>
      </p:pic>
      <p:pic>
        <p:nvPicPr>
          <p:cNvPr id="61444" name="Picture 4" descr="babylon"/>
          <p:cNvPicPr>
            <a:picLocks noGrp="1" noChangeAspect="1" noChangeArrowheads="1"/>
          </p:cNvPicPr>
          <p:nvPr>
            <p:ph sz="quarter" idx="2"/>
          </p:nvPr>
        </p:nvPicPr>
        <p:blipFill>
          <a:blip r:embed="rId4" cstate="screen">
            <a:lum bright="-38000"/>
            <a:grayscl/>
            <a:extLst>
              <a:ext uri="{28A0092B-C50C-407E-A947-70E740481C1C}">
                <a14:useLocalDpi xmlns:a14="http://schemas.microsoft.com/office/drawing/2010/main" val="0"/>
              </a:ext>
            </a:extLst>
          </a:blip>
          <a:srcRect/>
          <a:stretch>
            <a:fillRect/>
          </a:stretch>
        </p:blipFill>
        <p:spPr>
          <a:xfrm>
            <a:off x="990600" y="2209800"/>
            <a:ext cx="5867400" cy="3871913"/>
          </a:xfrm>
          <a:noFill/>
        </p:spPr>
      </p:pic>
      <p:pic>
        <p:nvPicPr>
          <p:cNvPr id="61445" name="Picture 5" descr="Persian"/>
          <p:cNvPicPr>
            <a:picLocks noGrp="1" noChangeAspect="1" noChangeArrowheads="1"/>
          </p:cNvPicPr>
          <p:nvPr>
            <p:ph sz="quarter" idx="3"/>
          </p:nvPr>
        </p:nvPicPr>
        <p:blipFill>
          <a:blip r:embed="rId5" cstate="screen">
            <a:extLst>
              <a:ext uri="{28A0092B-C50C-407E-A947-70E740481C1C}">
                <a14:useLocalDpi xmlns:a14="http://schemas.microsoft.com/office/drawing/2010/main" val="0"/>
              </a:ext>
            </a:extLst>
          </a:blip>
          <a:srcRect/>
          <a:stretch>
            <a:fillRect/>
          </a:stretch>
        </p:blipFill>
        <p:spPr>
          <a:xfrm>
            <a:off x="990600" y="1905000"/>
            <a:ext cx="6477000" cy="4489450"/>
          </a:xfrm>
          <a:noFill/>
        </p:spPr>
      </p:pic>
      <p:sp>
        <p:nvSpPr>
          <p:cNvPr id="61449" name="Oval 9"/>
          <p:cNvSpPr>
            <a:spLocks noChangeArrowheads="1"/>
          </p:cNvSpPr>
          <p:nvPr/>
        </p:nvSpPr>
        <p:spPr bwMode="auto">
          <a:xfrm rot="1795112">
            <a:off x="2514600" y="3959225"/>
            <a:ext cx="625475" cy="131921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1862" name="WordArt 11"/>
          <p:cNvSpPr>
            <a:spLocks noChangeArrowheads="1" noChangeShapeType="1" noTextEdit="1"/>
          </p:cNvSpPr>
          <p:nvPr/>
        </p:nvSpPr>
        <p:spPr bwMode="auto">
          <a:xfrm>
            <a:off x="228600" y="6096000"/>
            <a:ext cx="33242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zh-Hant" altLang="en-US" sz="3600" kern="10" dirty="0">
                <a:effectLst>
                  <a:outerShdw blurRad="63500" dist="38099" dir="2700000" algn="ctr" rotWithShape="0">
                    <a:srgbClr val="C0C0C0">
                      <a:alpha val="79999"/>
                    </a:srgbClr>
                  </a:outerShdw>
                </a:effectLst>
                <a:latin typeface="Impact"/>
                <a:ea typeface="Impact"/>
                <a:cs typeface="Impact"/>
              </a:rPr>
              <a:t>波斯</a:t>
            </a:r>
            <a:r>
              <a:rPr lang="en-US" sz="3600" kern="10" dirty="0">
                <a:effectLst>
                  <a:outerShdw blurRad="63500" dist="38099" dir="2700000" algn="ctr" rotWithShape="0">
                    <a:srgbClr val="C0C0C0">
                      <a:alpha val="79999"/>
                    </a:srgbClr>
                  </a:outerShdw>
                </a:effectLst>
                <a:latin typeface="Impact"/>
                <a:ea typeface="Impact"/>
                <a:cs typeface="Impact"/>
              </a:rPr>
              <a:t>(~450 BC)</a:t>
            </a:r>
          </a:p>
        </p:txBody>
      </p:sp>
      <p:sp>
        <p:nvSpPr>
          <p:cNvPr id="61453" name="Text Box 13"/>
          <p:cNvSpPr txBox="1">
            <a:spLocks noChangeArrowheads="1"/>
          </p:cNvSpPr>
          <p:nvPr/>
        </p:nvSpPr>
        <p:spPr bwMode="auto">
          <a:xfrm>
            <a:off x="4343400" y="23622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3000" b="1">
                <a:ea typeface="SimSun" pitchFamily="2" charset="-122"/>
              </a:rPr>
              <a:t>在公元前</a:t>
            </a:r>
            <a:r>
              <a:rPr lang="en-US" altLang="zh-TW" sz="3000" b="1">
                <a:ea typeface="SimSun" pitchFamily="2" charset="-122"/>
              </a:rPr>
              <a:t>525</a:t>
            </a:r>
            <a:r>
              <a:rPr lang="zh-TW" altLang="en-US" sz="3000" b="1">
                <a:ea typeface="SimSun" pitchFamily="2" charset="-122"/>
              </a:rPr>
              <a:t>年</a:t>
            </a:r>
            <a:r>
              <a:rPr lang="zh-CN" altLang="en-US" sz="3000" b="1">
                <a:ea typeface="SimSun" pitchFamily="2" charset="-122"/>
              </a:rPr>
              <a:t>，</a:t>
            </a:r>
            <a:r>
              <a:rPr lang="zh-TW" altLang="en-US" sz="3000" b="1">
                <a:ea typeface="SimSun" pitchFamily="2" charset="-122"/>
              </a:rPr>
              <a:t>当波斯国王冈比西斯攻击了埃及</a:t>
            </a:r>
            <a:r>
              <a:rPr lang="zh-CN" altLang="en-US" sz="3000" b="1">
                <a:ea typeface="SimSun" pitchFamily="2" charset="-122"/>
              </a:rPr>
              <a:t>时，他</a:t>
            </a:r>
            <a:r>
              <a:rPr lang="zh-TW" altLang="en-US" sz="3000" b="1">
                <a:ea typeface="SimSun" pitchFamily="2" charset="-122"/>
              </a:rPr>
              <a:t>没有征服阿拉伯人。</a:t>
            </a:r>
            <a:endParaRPr lang="en-US" altLang="en-US" sz="3000" b="1">
              <a:ea typeface="SimSun" pitchFamily="2" charset="-122"/>
            </a:endParaRPr>
          </a:p>
        </p:txBody>
      </p:sp>
      <p:sp>
        <p:nvSpPr>
          <p:cNvPr id="174088"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152l</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additive="base">
                                        <p:cTn id="7" dur="500" fill="hold"/>
                                        <p:tgtEl>
                                          <p:spTgt spid="61443"/>
                                        </p:tgtEl>
                                        <p:attrNameLst>
                                          <p:attrName>ppt_x</p:attrName>
                                        </p:attrNameLst>
                                      </p:cBhvr>
                                      <p:tavLst>
                                        <p:tav tm="0">
                                          <p:val>
                                            <p:strVal val="0-#ppt_w/2"/>
                                          </p:val>
                                        </p:tav>
                                        <p:tav tm="100000">
                                          <p:val>
                                            <p:strVal val="#ppt_x"/>
                                          </p:val>
                                        </p:tav>
                                      </p:tavLst>
                                    </p:anim>
                                    <p:anim calcmode="lin" valueType="num">
                                      <p:cBhvr additive="base">
                                        <p:cTn id="8" dur="500" fill="hold"/>
                                        <p:tgtEl>
                                          <p:spTgt spid="614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444"/>
                                        </p:tgtEl>
                                        <p:attrNameLst>
                                          <p:attrName>style.visibility</p:attrName>
                                        </p:attrNameLst>
                                      </p:cBhvr>
                                      <p:to>
                                        <p:strVal val="visible"/>
                                      </p:to>
                                    </p:set>
                                    <p:anim calcmode="lin" valueType="num">
                                      <p:cBhvr additive="base">
                                        <p:cTn id="11" dur="500" fill="hold"/>
                                        <p:tgtEl>
                                          <p:spTgt spid="61444"/>
                                        </p:tgtEl>
                                        <p:attrNameLst>
                                          <p:attrName>ppt_x</p:attrName>
                                        </p:attrNameLst>
                                      </p:cBhvr>
                                      <p:tavLst>
                                        <p:tav tm="0">
                                          <p:val>
                                            <p:strVal val="0-#ppt_w/2"/>
                                          </p:val>
                                        </p:tav>
                                        <p:tav tm="100000">
                                          <p:val>
                                            <p:strVal val="#ppt_x"/>
                                          </p:val>
                                        </p:tav>
                                      </p:tavLst>
                                    </p:anim>
                                    <p:anim calcmode="lin" valueType="num">
                                      <p:cBhvr additive="base">
                                        <p:cTn id="12" dur="500" fill="hold"/>
                                        <p:tgtEl>
                                          <p:spTgt spid="614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1445"/>
                                        </p:tgtEl>
                                        <p:attrNameLst>
                                          <p:attrName>style.visibility</p:attrName>
                                        </p:attrNameLst>
                                      </p:cBhvr>
                                      <p:to>
                                        <p:strVal val="visible"/>
                                      </p:to>
                                    </p:set>
                                    <p:anim calcmode="lin" valueType="num">
                                      <p:cBhvr additive="base">
                                        <p:cTn id="15" dur="500" fill="hold"/>
                                        <p:tgtEl>
                                          <p:spTgt spid="61445"/>
                                        </p:tgtEl>
                                        <p:attrNameLst>
                                          <p:attrName>ppt_x</p:attrName>
                                        </p:attrNameLst>
                                      </p:cBhvr>
                                      <p:tavLst>
                                        <p:tav tm="0">
                                          <p:val>
                                            <p:strVal val="0-#ppt_w/2"/>
                                          </p:val>
                                        </p:tav>
                                        <p:tav tm="100000">
                                          <p:val>
                                            <p:strVal val="#ppt_x"/>
                                          </p:val>
                                        </p:tav>
                                      </p:tavLst>
                                    </p:anim>
                                    <p:anim calcmode="lin" valueType="num">
                                      <p:cBhvr additive="base">
                                        <p:cTn id="16"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1453"/>
                                        </p:tgtEl>
                                        <p:attrNameLst>
                                          <p:attrName>style.visibility</p:attrName>
                                        </p:attrNameLst>
                                      </p:cBhvr>
                                      <p:to>
                                        <p:strVal val="visible"/>
                                      </p:to>
                                    </p:set>
                                    <p:animEffect transition="in" filter="checkerboard(across)">
                                      <p:cBhvr>
                                        <p:cTn id="21" dur="500"/>
                                        <p:tgtEl>
                                          <p:spTgt spid="614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1449"/>
                                        </p:tgtEl>
                                        <p:attrNameLst>
                                          <p:attrName>style.visibility</p:attrName>
                                        </p:attrNameLst>
                                      </p:cBhvr>
                                      <p:to>
                                        <p:strVal val="visible"/>
                                      </p:to>
                                    </p:set>
                                    <p:anim calcmode="lin" valueType="num">
                                      <p:cBhvr additive="base">
                                        <p:cTn id="26" dur="500" fill="hold"/>
                                        <p:tgtEl>
                                          <p:spTgt spid="61449"/>
                                        </p:tgtEl>
                                        <p:attrNameLst>
                                          <p:attrName>ppt_x</p:attrName>
                                        </p:attrNameLst>
                                      </p:cBhvr>
                                      <p:tavLst>
                                        <p:tav tm="0">
                                          <p:val>
                                            <p:strVal val="#ppt_x"/>
                                          </p:val>
                                        </p:tav>
                                        <p:tav tm="100000">
                                          <p:val>
                                            <p:strVal val="#ppt_x"/>
                                          </p:val>
                                        </p:tav>
                                      </p:tavLst>
                                    </p:anim>
                                    <p:anim calcmode="lin" valueType="num">
                                      <p:cBhvr additive="base">
                                        <p:cTn id="27" dur="500" fill="hold"/>
                                        <p:tgtEl>
                                          <p:spTgt spid="614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5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sz="quarter"/>
          </p:nvPr>
        </p:nvSpPr>
        <p:spPr>
          <a:xfrm>
            <a:off x="0" y="0"/>
            <a:ext cx="9144000" cy="1417638"/>
          </a:xfrm>
          <a:solidFill>
            <a:schemeClr val="tx2"/>
          </a:solidFill>
        </p:spPr>
        <p:txBody>
          <a:bodyPr/>
          <a:lstStyle/>
          <a:p>
            <a:pPr eaLnBrk="1" hangingPunct="1"/>
            <a:r>
              <a:rPr lang="zh-TW" altLang="en-US" sz="3600" b="1" smtClean="0">
                <a:solidFill>
                  <a:schemeClr val="bg1"/>
                </a:solidFill>
                <a:ea typeface="SimSun" pitchFamily="2" charset="-122"/>
              </a:rPr>
              <a:t>在希腊帝国统治下的阿拉伯</a:t>
            </a:r>
            <a:endParaRPr lang="en-US" altLang="en-US" sz="3600" b="1" smtClean="0">
              <a:solidFill>
                <a:schemeClr val="bg1"/>
              </a:solidFill>
              <a:ea typeface="ＭＳ Ｐゴシック" pitchFamily="34" charset="-128"/>
            </a:endParaRPr>
          </a:p>
        </p:txBody>
      </p:sp>
      <p:pic>
        <p:nvPicPr>
          <p:cNvPr id="62467" name="Picture 3" descr="Assyria"/>
          <p:cNvPicPr>
            <a:picLocks noGrp="1" noChangeAspect="1" noChangeArrowheads="1"/>
          </p:cNvPicPr>
          <p:nvPr>
            <p:ph sz="quarter" idx="1"/>
          </p:nvPr>
        </p:nvPicPr>
        <p:blipFill>
          <a:blip r:embed="rId3" cstate="screen">
            <a:lum bright="-34000"/>
            <a:grayscl/>
            <a:extLst>
              <a:ext uri="{28A0092B-C50C-407E-A947-70E740481C1C}">
                <a14:useLocalDpi xmlns:a14="http://schemas.microsoft.com/office/drawing/2010/main" val="0"/>
              </a:ext>
            </a:extLst>
          </a:blip>
          <a:srcRect/>
          <a:stretch>
            <a:fillRect/>
          </a:stretch>
        </p:blipFill>
        <p:spPr>
          <a:xfrm>
            <a:off x="381000" y="1600200"/>
            <a:ext cx="5638800" cy="4003675"/>
          </a:xfrm>
          <a:noFill/>
        </p:spPr>
      </p:pic>
      <p:pic>
        <p:nvPicPr>
          <p:cNvPr id="62468" name="Picture 4" descr="babylon"/>
          <p:cNvPicPr>
            <a:picLocks noGrp="1" noChangeAspect="1" noChangeArrowheads="1"/>
          </p:cNvPicPr>
          <p:nvPr>
            <p:ph sz="quarter" idx="2"/>
          </p:nvPr>
        </p:nvPicPr>
        <p:blipFill>
          <a:blip r:embed="rId4" cstate="screen">
            <a:lum bright="-26000"/>
            <a:grayscl/>
            <a:extLst>
              <a:ext uri="{28A0092B-C50C-407E-A947-70E740481C1C}">
                <a14:useLocalDpi xmlns:a14="http://schemas.microsoft.com/office/drawing/2010/main" val="0"/>
              </a:ext>
            </a:extLst>
          </a:blip>
          <a:srcRect/>
          <a:stretch>
            <a:fillRect/>
          </a:stretch>
        </p:blipFill>
        <p:spPr>
          <a:xfrm>
            <a:off x="990600" y="2209800"/>
            <a:ext cx="5867400" cy="3871913"/>
          </a:xfrm>
          <a:noFill/>
        </p:spPr>
      </p:pic>
      <p:pic>
        <p:nvPicPr>
          <p:cNvPr id="62469" name="Picture 5" descr="Persian"/>
          <p:cNvPicPr>
            <a:picLocks noGrp="1" noChangeAspect="1" noChangeArrowheads="1"/>
          </p:cNvPicPr>
          <p:nvPr>
            <p:ph sz="quarter" idx="3"/>
          </p:nvPr>
        </p:nvPicPr>
        <p:blipFill>
          <a:blip r:embed="rId5" cstate="screen">
            <a:lum bright="-38000"/>
            <a:grayscl/>
            <a:extLst>
              <a:ext uri="{28A0092B-C50C-407E-A947-70E740481C1C}">
                <a14:useLocalDpi xmlns:a14="http://schemas.microsoft.com/office/drawing/2010/main" val="0"/>
              </a:ext>
            </a:extLst>
          </a:blip>
          <a:srcRect/>
          <a:stretch>
            <a:fillRect/>
          </a:stretch>
        </p:blipFill>
        <p:spPr>
          <a:xfrm>
            <a:off x="1828800" y="2743200"/>
            <a:ext cx="5638800" cy="3908425"/>
          </a:xfrm>
          <a:noFill/>
        </p:spPr>
      </p:pic>
      <p:pic>
        <p:nvPicPr>
          <p:cNvPr id="62470" name="Picture 6" descr="Greek"/>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0" y="2667000"/>
            <a:ext cx="9144000" cy="3927475"/>
          </a:xfrm>
          <a:noFill/>
        </p:spPr>
      </p:pic>
      <p:sp>
        <p:nvSpPr>
          <p:cNvPr id="62472" name="Oval 8"/>
          <p:cNvSpPr>
            <a:spLocks noChangeArrowheads="1"/>
          </p:cNvSpPr>
          <p:nvPr/>
        </p:nvSpPr>
        <p:spPr bwMode="auto">
          <a:xfrm rot="765123">
            <a:off x="3124200" y="3581400"/>
            <a:ext cx="625475" cy="16764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62474" name="Text Box 10"/>
          <p:cNvSpPr txBox="1">
            <a:spLocks noChangeArrowheads="1"/>
          </p:cNvSpPr>
          <p:nvPr/>
        </p:nvSpPr>
        <p:spPr bwMode="auto">
          <a:xfrm>
            <a:off x="4038600" y="4419600"/>
            <a:ext cx="4853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zh-TW" altLang="en-US" sz="3200" b="1" dirty="0" smtClean="0">
                <a:effectLst>
                  <a:glow rad="139700">
                    <a:schemeClr val="bg1">
                      <a:alpha val="95000"/>
                    </a:schemeClr>
                  </a:glow>
                </a:effectLst>
                <a:ea typeface="宋体" charset="0"/>
                <a:cs typeface="宋体" charset="0"/>
              </a:rPr>
              <a:t>当亚历山大大帝征服波斯帝国</a:t>
            </a:r>
            <a:r>
              <a:rPr lang="zh-CN" altLang="en-US" sz="3200" b="1" dirty="0" smtClean="0">
                <a:effectLst>
                  <a:glow rad="139700">
                    <a:schemeClr val="bg1">
                      <a:alpha val="95000"/>
                    </a:schemeClr>
                  </a:glow>
                </a:effectLst>
                <a:ea typeface="宋体" charset="0"/>
                <a:cs typeface="宋体" charset="0"/>
              </a:rPr>
              <a:t>后</a:t>
            </a:r>
            <a:r>
              <a:rPr lang="zh-TW" altLang="en-US" sz="3200" b="1" dirty="0" smtClean="0">
                <a:effectLst>
                  <a:glow rad="139700">
                    <a:schemeClr val="bg1">
                      <a:alpha val="95000"/>
                    </a:schemeClr>
                  </a:glow>
                </a:effectLst>
                <a:ea typeface="宋体" charset="0"/>
                <a:cs typeface="宋体" charset="0"/>
              </a:rPr>
              <a:t>，这部分</a:t>
            </a:r>
            <a:r>
              <a:rPr lang="zh-CN" altLang="en-US" sz="3200" b="1" dirty="0" smtClean="0">
                <a:effectLst>
                  <a:glow rad="139700">
                    <a:schemeClr val="bg1">
                      <a:alpha val="95000"/>
                    </a:schemeClr>
                  </a:glow>
                </a:effectLst>
                <a:ea typeface="宋体" charset="0"/>
                <a:cs typeface="宋体" charset="0"/>
              </a:rPr>
              <a:t>的</a:t>
            </a:r>
            <a:r>
              <a:rPr lang="zh-TW" altLang="en-US" sz="3200" b="1" dirty="0" smtClean="0">
                <a:effectLst>
                  <a:glow rad="139700">
                    <a:schemeClr val="bg1">
                      <a:alpha val="95000"/>
                    </a:schemeClr>
                  </a:glow>
                </a:effectLst>
                <a:ea typeface="宋体" charset="0"/>
                <a:cs typeface="宋体" charset="0"/>
              </a:rPr>
              <a:t>阿拉伯多少自治</a:t>
            </a:r>
            <a:r>
              <a:rPr lang="zh-CN" altLang="en-US" sz="3200" b="1" dirty="0" smtClean="0">
                <a:effectLst>
                  <a:glow rad="139700">
                    <a:schemeClr val="bg1">
                      <a:alpha val="95000"/>
                    </a:schemeClr>
                  </a:glow>
                </a:effectLst>
                <a:ea typeface="宋体" charset="0"/>
                <a:cs typeface="宋体" charset="0"/>
              </a:rPr>
              <a:t>了</a:t>
            </a:r>
            <a:r>
              <a:rPr lang="zh-TW" altLang="en-US" sz="3200" b="1" dirty="0" smtClean="0">
                <a:effectLst>
                  <a:glow rad="139700">
                    <a:schemeClr val="bg1">
                      <a:alpha val="95000"/>
                    </a:schemeClr>
                  </a:glow>
                </a:effectLst>
                <a:ea typeface="宋体" charset="0"/>
                <a:cs typeface="宋体" charset="0"/>
              </a:rPr>
              <a:t>几个世纪。</a:t>
            </a:r>
            <a:endParaRPr lang="en-US" sz="3200" b="1" dirty="0" smtClean="0">
              <a:effectLst>
                <a:glow rad="139700">
                  <a:schemeClr val="bg1">
                    <a:alpha val="95000"/>
                  </a:schemeClr>
                </a:glow>
              </a:effectLst>
              <a:ea typeface="宋体" charset="0"/>
              <a:cs typeface="宋体" charset="0"/>
            </a:endParaRPr>
          </a:p>
        </p:txBody>
      </p:sp>
      <p:sp>
        <p:nvSpPr>
          <p:cNvPr id="176136" name="TextBox 10"/>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152l</a:t>
            </a:r>
          </a:p>
        </p:txBody>
      </p:sp>
      <p:sp>
        <p:nvSpPr>
          <p:cNvPr id="2" name="Rectangle 1"/>
          <p:cNvSpPr>
            <a:spLocks noChangeArrowheads="1"/>
          </p:cNvSpPr>
          <p:nvPr/>
        </p:nvSpPr>
        <p:spPr bwMode="auto">
          <a:xfrm>
            <a:off x="6300788" y="2708275"/>
            <a:ext cx="2843212" cy="433388"/>
          </a:xfrm>
          <a:prstGeom prst="rect">
            <a:avLst/>
          </a:prstGeom>
          <a:gradFill rotWithShape="1">
            <a:gsLst>
              <a:gs pos="0">
                <a:srgbClr val="FFFFFF"/>
              </a:gs>
              <a:gs pos="100000">
                <a:srgbClr val="FFFFFF"/>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r>
              <a:rPr lang="zh-TW" altLang="en-US" dirty="0">
                <a:latin typeface="+mn-lt"/>
                <a:ea typeface="+mn-ea"/>
              </a:rPr>
              <a:t>希腊帝国</a:t>
            </a:r>
            <a:endParaRPr lang="en-US" dirty="0">
              <a:latin typeface="+mn-lt"/>
              <a:ea typeface="+mn-ea"/>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0-#ppt_w/2"/>
                                          </p:val>
                                        </p:tav>
                                        <p:tav tm="100000">
                                          <p:val>
                                            <p:strVal val="#ppt_x"/>
                                          </p:val>
                                        </p:tav>
                                      </p:tavLst>
                                    </p:anim>
                                    <p:anim calcmode="lin" valueType="num">
                                      <p:cBhvr additive="base">
                                        <p:cTn id="8" dur="500" fill="hold"/>
                                        <p:tgtEl>
                                          <p:spTgt spid="624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2468"/>
                                        </p:tgtEl>
                                        <p:attrNameLst>
                                          <p:attrName>style.visibility</p:attrName>
                                        </p:attrNameLst>
                                      </p:cBhvr>
                                      <p:to>
                                        <p:strVal val="visible"/>
                                      </p:to>
                                    </p:set>
                                    <p:anim calcmode="lin" valueType="num">
                                      <p:cBhvr additive="base">
                                        <p:cTn id="11" dur="500" fill="hold"/>
                                        <p:tgtEl>
                                          <p:spTgt spid="62468"/>
                                        </p:tgtEl>
                                        <p:attrNameLst>
                                          <p:attrName>ppt_x</p:attrName>
                                        </p:attrNameLst>
                                      </p:cBhvr>
                                      <p:tavLst>
                                        <p:tav tm="0">
                                          <p:val>
                                            <p:strVal val="0-#ppt_w/2"/>
                                          </p:val>
                                        </p:tav>
                                        <p:tav tm="100000">
                                          <p:val>
                                            <p:strVal val="#ppt_x"/>
                                          </p:val>
                                        </p:tav>
                                      </p:tavLst>
                                    </p:anim>
                                    <p:anim calcmode="lin" valueType="num">
                                      <p:cBhvr additive="base">
                                        <p:cTn id="12" dur="500" fill="hold"/>
                                        <p:tgtEl>
                                          <p:spTgt spid="6246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2469"/>
                                        </p:tgtEl>
                                        <p:attrNameLst>
                                          <p:attrName>style.visibility</p:attrName>
                                        </p:attrNameLst>
                                      </p:cBhvr>
                                      <p:to>
                                        <p:strVal val="visible"/>
                                      </p:to>
                                    </p:set>
                                    <p:anim calcmode="lin" valueType="num">
                                      <p:cBhvr additive="base">
                                        <p:cTn id="15" dur="500" fill="hold"/>
                                        <p:tgtEl>
                                          <p:spTgt spid="62469"/>
                                        </p:tgtEl>
                                        <p:attrNameLst>
                                          <p:attrName>ppt_x</p:attrName>
                                        </p:attrNameLst>
                                      </p:cBhvr>
                                      <p:tavLst>
                                        <p:tav tm="0">
                                          <p:val>
                                            <p:strVal val="0-#ppt_w/2"/>
                                          </p:val>
                                        </p:tav>
                                        <p:tav tm="100000">
                                          <p:val>
                                            <p:strVal val="#ppt_x"/>
                                          </p:val>
                                        </p:tav>
                                      </p:tavLst>
                                    </p:anim>
                                    <p:anim calcmode="lin" valueType="num">
                                      <p:cBhvr additive="base">
                                        <p:cTn id="16" dur="500" fill="hold"/>
                                        <p:tgtEl>
                                          <p:spTgt spid="6246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2470"/>
                                        </p:tgtEl>
                                        <p:attrNameLst>
                                          <p:attrName>style.visibility</p:attrName>
                                        </p:attrNameLst>
                                      </p:cBhvr>
                                      <p:to>
                                        <p:strVal val="visible"/>
                                      </p:to>
                                    </p:set>
                                    <p:anim calcmode="lin" valueType="num">
                                      <p:cBhvr additive="base">
                                        <p:cTn id="19" dur="500" fill="hold"/>
                                        <p:tgtEl>
                                          <p:spTgt spid="62470"/>
                                        </p:tgtEl>
                                        <p:attrNameLst>
                                          <p:attrName>ppt_x</p:attrName>
                                        </p:attrNameLst>
                                      </p:cBhvr>
                                      <p:tavLst>
                                        <p:tav tm="0">
                                          <p:val>
                                            <p:strVal val="0-#ppt_w/2"/>
                                          </p:val>
                                        </p:tav>
                                        <p:tav tm="100000">
                                          <p:val>
                                            <p:strVal val="#ppt_x"/>
                                          </p:val>
                                        </p:tav>
                                      </p:tavLst>
                                    </p:anim>
                                    <p:anim calcmode="lin" valueType="num">
                                      <p:cBhvr additive="base">
                                        <p:cTn id="20" dur="500" fill="hold"/>
                                        <p:tgtEl>
                                          <p:spTgt spid="6247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72"/>
                                        </p:tgtEl>
                                        <p:attrNameLst>
                                          <p:attrName>style.visibility</p:attrName>
                                        </p:attrNameLst>
                                      </p:cBhvr>
                                      <p:to>
                                        <p:strVal val="visible"/>
                                      </p:to>
                                    </p:set>
                                    <p:anim calcmode="lin" valueType="num">
                                      <p:cBhvr additive="base">
                                        <p:cTn id="25" dur="500" fill="hold"/>
                                        <p:tgtEl>
                                          <p:spTgt spid="62472"/>
                                        </p:tgtEl>
                                        <p:attrNameLst>
                                          <p:attrName>ppt_x</p:attrName>
                                        </p:attrNameLst>
                                      </p:cBhvr>
                                      <p:tavLst>
                                        <p:tav tm="0">
                                          <p:val>
                                            <p:strVal val="#ppt_x"/>
                                          </p:val>
                                        </p:tav>
                                        <p:tav tm="100000">
                                          <p:val>
                                            <p:strVal val="#ppt_x"/>
                                          </p:val>
                                        </p:tav>
                                      </p:tavLst>
                                    </p:anim>
                                    <p:anim calcmode="lin" valueType="num">
                                      <p:cBhvr additive="base">
                                        <p:cTn id="26" dur="500" fill="hold"/>
                                        <p:tgtEl>
                                          <p:spTgt spid="6247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62474"/>
                                        </p:tgtEl>
                                        <p:attrNameLst>
                                          <p:attrName>style.visibility</p:attrName>
                                        </p:attrNameLst>
                                      </p:cBhvr>
                                      <p:to>
                                        <p:strVal val="visible"/>
                                      </p:to>
                                    </p:set>
                                    <p:animEffect transition="in" filter="dissolve">
                                      <p:cBhvr>
                                        <p:cTn id="31"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6"/>
          <p:cNvSpPr>
            <a:spLocks noGrp="1" noChangeArrowheads="1"/>
          </p:cNvSpPr>
          <p:nvPr>
            <p:ph type="title"/>
          </p:nvPr>
        </p:nvSpPr>
        <p:spPr/>
        <p:txBody>
          <a:bodyPr/>
          <a:lstStyle/>
          <a:p>
            <a:pPr eaLnBrk="1" hangingPunct="1"/>
            <a:endParaRPr lang="en-US" altLang="en-US" smtClean="0">
              <a:ea typeface="ＭＳ Ｐゴシック" pitchFamily="34" charset="-128"/>
            </a:endParaRPr>
          </a:p>
        </p:txBody>
      </p:sp>
      <p:sp>
        <p:nvSpPr>
          <p:cNvPr id="178178" name="Rectangle 4"/>
          <p:cNvSpPr>
            <a:spLocks noChangeArrowheads="1"/>
          </p:cNvSpPr>
          <p:nvPr/>
        </p:nvSpPr>
        <p:spPr bwMode="auto">
          <a:xfrm>
            <a:off x="0" y="0"/>
            <a:ext cx="9144000" cy="1524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600" b="1">
                <a:solidFill>
                  <a:schemeClr val="bg1"/>
                </a:solidFill>
                <a:ea typeface="SimSun" pitchFamily="2" charset="-122"/>
              </a:rPr>
              <a:t>在罗马帝国统治下的阿拉伯</a:t>
            </a:r>
            <a:r>
              <a:rPr lang="en-US" altLang="zh-CN" sz="3600" b="1">
                <a:solidFill>
                  <a:schemeClr val="bg1"/>
                </a:solidFill>
                <a:ea typeface="SimSun" pitchFamily="2" charset="-122"/>
              </a:rPr>
              <a:t>(27 BC)</a:t>
            </a:r>
            <a:endParaRPr lang="en-US" altLang="en-US" sz="3600" b="1">
              <a:solidFill>
                <a:schemeClr val="bg1"/>
              </a:solidFill>
              <a:ea typeface="SimSun" pitchFamily="2" charset="-122"/>
            </a:endParaRPr>
          </a:p>
        </p:txBody>
      </p:sp>
      <p:pic>
        <p:nvPicPr>
          <p:cNvPr id="166917" name="Picture 5" descr="ANEroman"/>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rcRect/>
          <a:stretch>
            <a:fillRect/>
          </a:stretch>
        </p:blipFill>
        <p:spPr>
          <a:xfrm>
            <a:off x="1828800" y="1524000"/>
            <a:ext cx="5305425" cy="4525963"/>
          </a:xfrm>
          <a:noFill/>
        </p:spPr>
      </p:pic>
      <p:sp>
        <p:nvSpPr>
          <p:cNvPr id="166920" name="Oval 8"/>
          <p:cNvSpPr>
            <a:spLocks noChangeArrowheads="1"/>
          </p:cNvSpPr>
          <p:nvPr/>
        </p:nvSpPr>
        <p:spPr bwMode="auto">
          <a:xfrm rot="1960620">
            <a:off x="4038600" y="3124200"/>
            <a:ext cx="1752600" cy="2438400"/>
          </a:xfrm>
          <a:prstGeom prst="ellipse">
            <a:avLst/>
          </a:prstGeom>
          <a:noFill/>
          <a:ln w="38100">
            <a:solidFill>
              <a:srgbClr val="99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66922" name="WordArt 10"/>
          <p:cNvSpPr>
            <a:spLocks noChangeArrowheads="1" noChangeShapeType="1" noTextEdit="1"/>
          </p:cNvSpPr>
          <p:nvPr/>
        </p:nvSpPr>
        <p:spPr bwMode="auto">
          <a:xfrm>
            <a:off x="611560" y="6019800"/>
            <a:ext cx="8208912" cy="838200"/>
          </a:xfrm>
          <a:prstGeom prst="rect">
            <a:avLst/>
          </a:prstGeom>
        </p:spPr>
        <p:txBody>
          <a:bodyPr wrap="none" fromWordArt="1">
            <a:prstTxWarp prst="textPlain">
              <a:avLst>
                <a:gd name="adj" fmla="val 50000"/>
              </a:avLst>
            </a:prstTxWarp>
          </a:bodyPr>
          <a:lstStyle/>
          <a:p>
            <a:pPr algn="ctr">
              <a:defRPr/>
            </a:pPr>
            <a:r>
              <a:rPr lang="en-US" sz="1400" kern="10" dirty="0">
                <a:ln w="12700">
                  <a:solidFill>
                    <a:srgbClr val="3333CC"/>
                  </a:solidFill>
                  <a:round/>
                  <a:headEnd/>
                  <a:tailEnd/>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rPr>
              <a:t>阿拉伯/</a:t>
            </a:r>
            <a:r>
              <a:rPr lang="zh-TW" altLang="en-US" sz="1400" kern="10" dirty="0">
                <a:ln w="12700">
                  <a:solidFill>
                    <a:srgbClr val="3333CC"/>
                  </a:solidFill>
                  <a:round/>
                  <a:headEnd/>
                  <a:tailEnd/>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rPr>
              <a:t>纳巴泰人</a:t>
            </a:r>
            <a:r>
              <a:rPr lang="zh-CN" altLang="en-US" sz="1400" kern="10" dirty="0">
                <a:ln w="12700">
                  <a:solidFill>
                    <a:srgbClr val="3333CC"/>
                  </a:solidFill>
                  <a:round/>
                  <a:headEnd/>
                  <a:tailEnd/>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rPr>
              <a:t>的</a:t>
            </a:r>
            <a:r>
              <a:rPr lang="en-US" sz="1400" kern="10" dirty="0">
                <a:ln w="12700">
                  <a:solidFill>
                    <a:srgbClr val="3333CC"/>
                  </a:solidFill>
                  <a:round/>
                  <a:headEnd/>
                  <a:tailEnd/>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rPr>
              <a:t>定义</a:t>
            </a:r>
          </a:p>
        </p:txBody>
      </p:sp>
      <p:sp>
        <p:nvSpPr>
          <p:cNvPr id="178182" name="TextBox 8"/>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6917"/>
                                        </p:tgtEl>
                                        <p:attrNameLst>
                                          <p:attrName>style.visibility</p:attrName>
                                        </p:attrNameLst>
                                      </p:cBhvr>
                                      <p:to>
                                        <p:strVal val="visible"/>
                                      </p:to>
                                    </p:set>
                                    <p:anim calcmode="lin" valueType="num">
                                      <p:cBhvr additive="base">
                                        <p:cTn id="7" dur="500" fill="hold"/>
                                        <p:tgtEl>
                                          <p:spTgt spid="166917"/>
                                        </p:tgtEl>
                                        <p:attrNameLst>
                                          <p:attrName>ppt_x</p:attrName>
                                        </p:attrNameLst>
                                      </p:cBhvr>
                                      <p:tavLst>
                                        <p:tav tm="0">
                                          <p:val>
                                            <p:strVal val="0-#ppt_w/2"/>
                                          </p:val>
                                        </p:tav>
                                        <p:tav tm="100000">
                                          <p:val>
                                            <p:strVal val="#ppt_x"/>
                                          </p:val>
                                        </p:tav>
                                      </p:tavLst>
                                    </p:anim>
                                    <p:anim calcmode="lin" valueType="num">
                                      <p:cBhvr additive="base">
                                        <p:cTn id="8" dur="500" fill="hold"/>
                                        <p:tgtEl>
                                          <p:spTgt spid="1669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6920"/>
                                        </p:tgtEl>
                                        <p:attrNameLst>
                                          <p:attrName>style.visibility</p:attrName>
                                        </p:attrNameLst>
                                      </p:cBhvr>
                                      <p:to>
                                        <p:strVal val="visible"/>
                                      </p:to>
                                    </p:set>
                                    <p:animEffect transition="in" filter="dissolve">
                                      <p:cBhvr>
                                        <p:cTn id="13" dur="500"/>
                                        <p:tgtEl>
                                          <p:spTgt spid="166920"/>
                                        </p:tgtEl>
                                      </p:cBhvr>
                                    </p:animEffect>
                                  </p:childTnLst>
                                </p:cTn>
                              </p:par>
                              <p:par>
                                <p:cTn id="14" presetID="9" presetClass="entr" presetSubtype="0" fill="hold" nodeType="withEffect">
                                  <p:stCondLst>
                                    <p:cond delay="0"/>
                                  </p:stCondLst>
                                  <p:childTnLst>
                                    <p:set>
                                      <p:cBhvr>
                                        <p:cTn id="15" dur="1" fill="hold">
                                          <p:stCondLst>
                                            <p:cond delay="0"/>
                                          </p:stCondLst>
                                        </p:cTn>
                                        <p:tgtEl>
                                          <p:spTgt spid="166922"/>
                                        </p:tgtEl>
                                        <p:attrNameLst>
                                          <p:attrName>style.visibility</p:attrName>
                                        </p:attrNameLst>
                                      </p:cBhvr>
                                      <p:to>
                                        <p:strVal val="visible"/>
                                      </p:to>
                                    </p:set>
                                    <p:animEffect transition="in" filter="dissolve">
                                      <p:cBhvr>
                                        <p:cTn id="16" dur="500"/>
                                        <p:tgtEl>
                                          <p:spTgt spid="166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a:xfrm>
            <a:off x="0" y="0"/>
            <a:ext cx="9144000" cy="1524000"/>
          </a:xfrm>
          <a:solidFill>
            <a:schemeClr val="tx2"/>
          </a:solidFill>
        </p:spPr>
        <p:txBody>
          <a:bodyPr/>
          <a:lstStyle/>
          <a:p>
            <a:pPr eaLnBrk="1" hangingPunct="1"/>
            <a:r>
              <a:rPr lang="zh-TW" altLang="en-US" sz="3600" b="1" smtClean="0">
                <a:solidFill>
                  <a:schemeClr val="bg1"/>
                </a:solidFill>
                <a:ea typeface="SimSun" pitchFamily="2" charset="-122"/>
              </a:rPr>
              <a:t>在罗马帝国统治下的阿拉伯</a:t>
            </a:r>
            <a:endParaRPr lang="en-US" altLang="en-US" sz="3600" b="1" smtClean="0">
              <a:solidFill>
                <a:schemeClr val="bg1"/>
              </a:solidFill>
              <a:ea typeface="ＭＳ Ｐゴシック" pitchFamily="34" charset="-128"/>
            </a:endParaRPr>
          </a:p>
        </p:txBody>
      </p:sp>
      <p:pic>
        <p:nvPicPr>
          <p:cNvPr id="180226" name="Picture 14" descr="romans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1524000"/>
            <a:ext cx="2590800" cy="1955800"/>
          </a:xfrm>
          <a:noFill/>
        </p:spPr>
      </p:pic>
      <p:sp>
        <p:nvSpPr>
          <p:cNvPr id="79885" name="Text Box 13"/>
          <p:cNvSpPr txBox="1">
            <a:spLocks noChangeArrowheads="1"/>
          </p:cNvSpPr>
          <p:nvPr/>
        </p:nvSpPr>
        <p:spPr bwMode="auto">
          <a:xfrm>
            <a:off x="0" y="382905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FontTx/>
              <a:buChar char="•"/>
            </a:pPr>
            <a:r>
              <a:rPr lang="zh-TW" altLang="en-US" b="1">
                <a:solidFill>
                  <a:schemeClr val="accent1"/>
                </a:solidFill>
                <a:ea typeface="SimSun" pitchFamily="2" charset="-122"/>
              </a:rPr>
              <a:t>在罗马时期，历史学家，如约瑟夫和斯特拉波自由相提并论阿拉伯人</a:t>
            </a:r>
            <a:r>
              <a:rPr lang="zh-CN" altLang="en-US" b="1">
                <a:solidFill>
                  <a:schemeClr val="accent1"/>
                </a:solidFill>
                <a:ea typeface="SimSun" pitchFamily="2" charset="-122"/>
              </a:rPr>
              <a:t>和纳巴泰人</a:t>
            </a:r>
            <a:r>
              <a:rPr lang="en-US" altLang="zh-CN" b="1">
                <a:solidFill>
                  <a:schemeClr val="accent1"/>
                </a:solidFill>
                <a:ea typeface="SimSun" pitchFamily="2" charset="-122"/>
              </a:rPr>
              <a:t>.</a:t>
            </a:r>
          </a:p>
          <a:p>
            <a:pPr eaLnBrk="1" hangingPunct="1">
              <a:spcBef>
                <a:spcPct val="50000"/>
              </a:spcBef>
              <a:buFontTx/>
              <a:buChar char="•"/>
            </a:pPr>
            <a:r>
              <a:rPr lang="zh-TW" altLang="en-US" b="1">
                <a:solidFill>
                  <a:schemeClr val="accent1"/>
                </a:solidFill>
                <a:ea typeface="SimSun" pitchFamily="2" charset="-122"/>
              </a:rPr>
              <a:t>纳巴特国王被称为“阿拉伯人”的王</a:t>
            </a:r>
            <a:r>
              <a:rPr lang="zh-CN" altLang="en-US" b="1">
                <a:solidFill>
                  <a:schemeClr val="accent1"/>
                </a:solidFill>
                <a:ea typeface="SimSun" pitchFamily="2" charset="-122"/>
              </a:rPr>
              <a:t>并且</a:t>
            </a:r>
            <a:r>
              <a:rPr lang="zh-TW" altLang="en-US" b="1">
                <a:solidFill>
                  <a:schemeClr val="accent1"/>
                </a:solidFill>
                <a:ea typeface="SimSun" pitchFamily="2" charset="-122"/>
              </a:rPr>
              <a:t>他们的国</a:t>
            </a:r>
            <a:r>
              <a:rPr lang="zh-CN" altLang="en-US" b="1">
                <a:solidFill>
                  <a:schemeClr val="accent1"/>
                </a:solidFill>
                <a:ea typeface="SimSun" pitchFamily="2" charset="-122"/>
              </a:rPr>
              <a:t>度就</a:t>
            </a:r>
            <a:r>
              <a:rPr lang="zh-TW" altLang="en-US" b="1">
                <a:solidFill>
                  <a:schemeClr val="accent1"/>
                </a:solidFill>
                <a:ea typeface="SimSun" pitchFamily="2" charset="-122"/>
              </a:rPr>
              <a:t>是阿拉伯。</a:t>
            </a:r>
            <a:endParaRPr lang="en-US" altLang="zh-TW" b="1">
              <a:solidFill>
                <a:schemeClr val="accent1"/>
              </a:solidFill>
              <a:ea typeface="SimSun" pitchFamily="2" charset="-122"/>
            </a:endParaRPr>
          </a:p>
          <a:p>
            <a:pPr eaLnBrk="1" hangingPunct="1">
              <a:spcBef>
                <a:spcPct val="50000"/>
              </a:spcBef>
              <a:buFontTx/>
              <a:buChar char="•"/>
            </a:pPr>
            <a:r>
              <a:rPr lang="zh-TW" altLang="en-US" b="1">
                <a:solidFill>
                  <a:schemeClr val="accent1"/>
                </a:solidFill>
                <a:ea typeface="SimSun" pitchFamily="2" charset="-122"/>
              </a:rPr>
              <a:t>纳巴特国被称为阿拉伯省，</a:t>
            </a:r>
            <a:r>
              <a:rPr lang="zh-CN" altLang="en-US" b="1">
                <a:solidFill>
                  <a:schemeClr val="accent1"/>
                </a:solidFill>
                <a:ea typeface="SimSun" pitchFamily="2" charset="-122"/>
              </a:rPr>
              <a:t>曾</a:t>
            </a:r>
            <a:r>
              <a:rPr lang="zh-TW" altLang="en-US" b="1">
                <a:solidFill>
                  <a:schemeClr val="accent1"/>
                </a:solidFill>
                <a:ea typeface="SimSun" pitchFamily="2" charset="-122"/>
              </a:rPr>
              <a:t>被罗马帝国</a:t>
            </a:r>
            <a:r>
              <a:rPr lang="zh-CN" altLang="en-US" b="1">
                <a:solidFill>
                  <a:schemeClr val="accent1"/>
                </a:solidFill>
                <a:ea typeface="SimSun" pitchFamily="2" charset="-122"/>
              </a:rPr>
              <a:t>占领。</a:t>
            </a:r>
            <a:endParaRPr lang="en-US" altLang="en-US" b="1">
              <a:solidFill>
                <a:schemeClr val="accent1"/>
              </a:solidFill>
              <a:ea typeface="SimSun" pitchFamily="2" charset="-122"/>
            </a:endParaRPr>
          </a:p>
        </p:txBody>
      </p:sp>
      <p:pic>
        <p:nvPicPr>
          <p:cNvPr id="180228" name="Picture 16" descr="roman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10000" y="1524000"/>
            <a:ext cx="4419600" cy="2022475"/>
          </a:xfrm>
          <a:noFill/>
        </p:spPr>
      </p:pic>
      <p:sp>
        <p:nvSpPr>
          <p:cNvPr id="180229"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152l</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885">
                                            <p:txEl>
                                              <p:pRg st="0" end="0"/>
                                            </p:txEl>
                                          </p:spTgt>
                                        </p:tgtEl>
                                        <p:attrNameLst>
                                          <p:attrName>style.visibility</p:attrName>
                                        </p:attrNameLst>
                                      </p:cBhvr>
                                      <p:to>
                                        <p:strVal val="visible"/>
                                      </p:to>
                                    </p:set>
                                    <p:animEffect transition="in" filter="blinds(horizontal)">
                                      <p:cBhvr>
                                        <p:cTn id="7" dur="500"/>
                                        <p:tgtEl>
                                          <p:spTgt spid="798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9885">
                                            <p:txEl>
                                              <p:pRg st="1" end="1"/>
                                            </p:txEl>
                                          </p:spTgt>
                                        </p:tgtEl>
                                        <p:attrNameLst>
                                          <p:attrName>style.visibility</p:attrName>
                                        </p:attrNameLst>
                                      </p:cBhvr>
                                      <p:to>
                                        <p:strVal val="visible"/>
                                      </p:to>
                                    </p:set>
                                    <p:animEffect transition="in" filter="blinds(horizontal)">
                                      <p:cBhvr>
                                        <p:cTn id="12" dur="500"/>
                                        <p:tgtEl>
                                          <p:spTgt spid="798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9885">
                                            <p:txEl>
                                              <p:pRg st="2" end="2"/>
                                            </p:txEl>
                                          </p:spTgt>
                                        </p:tgtEl>
                                        <p:attrNameLst>
                                          <p:attrName>style.visibility</p:attrName>
                                        </p:attrNameLst>
                                      </p:cBhvr>
                                      <p:to>
                                        <p:strVal val="visible"/>
                                      </p:to>
                                    </p:set>
                                    <p:animEffect transition="in" filter="blinds(horizontal)">
                                      <p:cBhvr>
                                        <p:cTn id="17" dur="500"/>
                                        <p:tgtEl>
                                          <p:spTgt spid="798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title"/>
          </p:nvPr>
        </p:nvSpPr>
        <p:spPr/>
        <p:txBody>
          <a:bodyPr/>
          <a:lstStyle/>
          <a:p>
            <a:pPr eaLnBrk="1" hangingPunct="1"/>
            <a:endParaRPr lang="en-US" altLang="en-US" smtClean="0">
              <a:ea typeface="ＭＳ Ｐゴシック" pitchFamily="34" charset="-128"/>
            </a:endParaRPr>
          </a:p>
        </p:txBody>
      </p:sp>
      <p:sp>
        <p:nvSpPr>
          <p:cNvPr id="182274" name="Rectangle 3"/>
          <p:cNvSpPr>
            <a:spLocks noGrp="1" noChangeArrowheads="1"/>
          </p:cNvSpPr>
          <p:nvPr>
            <p:ph type="body" sz="half" idx="1"/>
          </p:nvPr>
        </p:nvSpPr>
        <p:spPr>
          <a:xfrm>
            <a:off x="228600" y="1600200"/>
            <a:ext cx="4191000" cy="5105400"/>
          </a:xfrm>
        </p:spPr>
        <p:txBody>
          <a:bodyPr/>
          <a:lstStyle/>
          <a:p>
            <a:pPr eaLnBrk="1" hangingPunct="1">
              <a:lnSpc>
                <a:spcPct val="90000"/>
              </a:lnSpc>
              <a:buFontTx/>
              <a:buNone/>
            </a:pPr>
            <a:r>
              <a:rPr lang="zh-TW" altLang="en-US" sz="2600" b="1" i="1" u="sng" smtClean="0">
                <a:solidFill>
                  <a:srgbClr val="FFFF99"/>
                </a:solidFill>
                <a:ea typeface="ＭＳ Ｐゴシック" pitchFamily="34" charset="-128"/>
              </a:rPr>
              <a:t>前伊斯兰阿拉伯人的宗教习俗</a:t>
            </a:r>
            <a:endParaRPr lang="en-US" altLang="ja-JP" sz="2600" b="1" i="1" u="sng" smtClean="0">
              <a:solidFill>
                <a:srgbClr val="FF5050"/>
              </a:solidFill>
              <a:ea typeface="ＭＳ Ｐゴシック" pitchFamily="34" charset="-128"/>
            </a:endParaRPr>
          </a:p>
          <a:p>
            <a:pPr eaLnBrk="1" hangingPunct="1">
              <a:lnSpc>
                <a:spcPct val="90000"/>
              </a:lnSpc>
            </a:pPr>
            <a:r>
              <a:rPr lang="zh-TW" altLang="en-US" sz="2600" b="1" smtClean="0">
                <a:solidFill>
                  <a:schemeClr val="bg1"/>
                </a:solidFill>
                <a:ea typeface="ＭＳ Ｐゴシック" pitchFamily="34" charset="-128"/>
              </a:rPr>
              <a:t>在前伊斯兰阿拉伯人的宗教信仰和习俗的二元论。</a:t>
            </a:r>
            <a:endParaRPr lang="en-US" altLang="zh-TW" sz="2600" b="1" smtClean="0">
              <a:solidFill>
                <a:schemeClr val="bg1"/>
              </a:solidFill>
              <a:ea typeface="ＭＳ Ｐゴシック" pitchFamily="34" charset="-128"/>
            </a:endParaRPr>
          </a:p>
          <a:p>
            <a:pPr eaLnBrk="1" hangingPunct="1">
              <a:lnSpc>
                <a:spcPct val="90000"/>
              </a:lnSpc>
            </a:pPr>
            <a:r>
              <a:rPr lang="zh-TW" altLang="en-US" sz="2600" b="1" smtClean="0">
                <a:solidFill>
                  <a:schemeClr val="bg1"/>
                </a:solidFill>
                <a:ea typeface="ＭＳ Ｐゴシック" pitchFamily="34" charset="-128"/>
              </a:rPr>
              <a:t>一方面，他们遵循的亚伯拉罕传统。另一方面，他们屈从于</a:t>
            </a:r>
            <a:r>
              <a:rPr lang="zh-TW" altLang="en-US" sz="2600" b="1" smtClean="0">
                <a:solidFill>
                  <a:srgbClr val="FFFF00"/>
                </a:solidFill>
                <a:ea typeface="ＭＳ Ｐゴシック" pitchFamily="34" charset="-128"/>
              </a:rPr>
              <a:t>多神教和偶像崇拜</a:t>
            </a:r>
            <a:r>
              <a:rPr lang="zh-TW" altLang="en-US" sz="2600" b="1" smtClean="0">
                <a:solidFill>
                  <a:schemeClr val="bg1"/>
                </a:solidFill>
                <a:ea typeface="ＭＳ Ｐゴシック" pitchFamily="34" charset="-128"/>
              </a:rPr>
              <a:t>。</a:t>
            </a:r>
            <a:endParaRPr lang="en-US" altLang="en-US" sz="2600" b="1" smtClean="0">
              <a:ea typeface="ＭＳ Ｐゴシック" pitchFamily="34" charset="-128"/>
            </a:endParaRPr>
          </a:p>
        </p:txBody>
      </p:sp>
      <p:sp>
        <p:nvSpPr>
          <p:cNvPr id="182275" name="Rectangle 4"/>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GB" sz="4400" b="1">
                <a:solidFill>
                  <a:srgbClr val="FFFFFF"/>
                </a:solidFill>
                <a:ea typeface="SimSun" pitchFamily="2" charset="-122"/>
              </a:rPr>
              <a:t>信仰</a:t>
            </a:r>
            <a:endParaRPr lang="en-US" altLang="en-US" sz="4400">
              <a:solidFill>
                <a:srgbClr val="FFFFFF"/>
              </a:solidFill>
              <a:ea typeface="SimSun" pitchFamily="2" charset="-122"/>
            </a:endParaRPr>
          </a:p>
        </p:txBody>
      </p:sp>
      <p:pic>
        <p:nvPicPr>
          <p:cNvPr id="182276" name="Picture 6" descr="polytheism">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95800" y="2057400"/>
            <a:ext cx="4648200" cy="3140075"/>
          </a:xfrm>
        </p:spPr>
      </p:pic>
      <p:sp>
        <p:nvSpPr>
          <p:cNvPr id="182277"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0" y="0"/>
            <a:ext cx="9144000" cy="914400"/>
          </a:xfrm>
          <a:solidFill>
            <a:schemeClr val="tx1"/>
          </a:solidFill>
        </p:spPr>
        <p:txBody>
          <a:bodyPr/>
          <a:lstStyle/>
          <a:p>
            <a:pPr eaLnBrk="1" hangingPunct="1"/>
            <a:r>
              <a:rPr lang="zh-TW" altLang="en-US" smtClean="0">
                <a:solidFill>
                  <a:schemeClr val="bg1"/>
                </a:solidFill>
                <a:ea typeface="ＭＳ Ｐゴシック" pitchFamily="34" charset="-128"/>
              </a:rPr>
              <a:t>阿拉伯人是谁</a:t>
            </a:r>
            <a:r>
              <a:rPr lang="en-GB" altLang="ja-JP" smtClean="0">
                <a:solidFill>
                  <a:schemeClr val="bg1"/>
                </a:solidFill>
                <a:ea typeface="ＭＳ Ｐゴシック" pitchFamily="34" charset="-128"/>
              </a:rPr>
              <a:t>? </a:t>
            </a:r>
            <a:endParaRPr lang="en-US" altLang="en-US" smtClean="0">
              <a:solidFill>
                <a:schemeClr val="bg1"/>
              </a:solidFill>
              <a:ea typeface="ＭＳ Ｐゴシック" pitchFamily="34" charset="-128"/>
            </a:endParaRPr>
          </a:p>
        </p:txBody>
      </p:sp>
      <p:graphicFrame>
        <p:nvGraphicFramePr>
          <p:cNvPr id="130151" name="Group 103"/>
          <p:cNvGraphicFramePr>
            <a:graphicFrameLocks noGrp="1"/>
          </p:cNvGraphicFramePr>
          <p:nvPr/>
        </p:nvGraphicFramePr>
        <p:xfrm>
          <a:off x="228600" y="1162050"/>
          <a:ext cx="8763000" cy="5314953"/>
        </p:xfrm>
        <a:graphic>
          <a:graphicData uri="http://schemas.openxmlformats.org/drawingml/2006/table">
            <a:tbl>
              <a:tblPr/>
              <a:tblGrid>
                <a:gridCol w="2393950"/>
                <a:gridCol w="6369050"/>
              </a:tblGrid>
              <a:tr h="403225">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99"/>
                          </a:solidFill>
                          <a:effectLst/>
                          <a:latin typeface="Geneva" pitchFamily="-84" charset="0"/>
                          <a:ea typeface="SimSun" pitchFamily="2" charset="-122"/>
                        </a:rPr>
                        <a:t>来自</a:t>
                      </a:r>
                      <a:endParaRPr kumimoji="0" lang="en-GB" altLang="en-US" sz="2000" b="1" i="0" u="none" strike="noStrike" cap="none" normalizeH="0" baseline="0" smtClean="0">
                        <a:ln>
                          <a:noFill/>
                        </a:ln>
                        <a:solidFill>
                          <a:srgbClr val="FFFF99"/>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99"/>
                          </a:solidFill>
                          <a:effectLst/>
                          <a:latin typeface="Geneva" pitchFamily="-84" charset="0"/>
                          <a:ea typeface="SimSun" pitchFamily="2" charset="-122"/>
                        </a:rPr>
                        <a:t>简称</a:t>
                      </a:r>
                      <a:endParaRPr kumimoji="0" lang="en-GB" altLang="en-US" sz="2000" b="1" i="0" u="none" strike="noStrike" cap="none" normalizeH="0" baseline="0" smtClean="0">
                        <a:ln>
                          <a:noFill/>
                        </a:ln>
                        <a:solidFill>
                          <a:srgbClr val="FFFF99"/>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3588">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99"/>
                          </a:solidFill>
                          <a:effectLst/>
                          <a:latin typeface="Geneva" pitchFamily="-84" charset="0"/>
                          <a:ea typeface="SimSun" pitchFamily="2" charset="-122"/>
                        </a:rPr>
                        <a:t>公元前</a:t>
                      </a:r>
                      <a:r>
                        <a:rPr kumimoji="0" lang="en-US" altLang="zh-TW" sz="2000" b="1" i="0" u="none" strike="noStrike" cap="none" normalizeH="0" baseline="0" smtClean="0">
                          <a:ln>
                            <a:noFill/>
                          </a:ln>
                          <a:solidFill>
                            <a:srgbClr val="FFFF99"/>
                          </a:solidFill>
                          <a:effectLst/>
                          <a:latin typeface="Geneva" pitchFamily="-84" charset="0"/>
                          <a:ea typeface="SimSun" pitchFamily="2" charset="-122"/>
                        </a:rPr>
                        <a:t>9</a:t>
                      </a:r>
                      <a:r>
                        <a:rPr kumimoji="0" lang="zh-TW" altLang="en-US" sz="2000" b="1" i="0" u="none" strike="noStrike" cap="none" normalizeH="0" baseline="0" smtClean="0">
                          <a:ln>
                            <a:noFill/>
                          </a:ln>
                          <a:solidFill>
                            <a:srgbClr val="FFFF99"/>
                          </a:solidFill>
                          <a:effectLst/>
                          <a:latin typeface="Geneva" pitchFamily="-84" charset="0"/>
                          <a:ea typeface="SimSun" pitchFamily="2" charset="-122"/>
                        </a:rPr>
                        <a:t>世纪</a:t>
                      </a:r>
                      <a:endParaRPr kumimoji="0" lang="en-GB" altLang="zh-CN" sz="2000" b="1" i="0" u="none" strike="noStrike" cap="none" normalizeH="0" baseline="0" smtClean="0">
                        <a:ln>
                          <a:noFill/>
                        </a:ln>
                        <a:solidFill>
                          <a:srgbClr val="FFFF99"/>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accent1"/>
                          </a:solidFill>
                          <a:effectLst/>
                          <a:latin typeface="Geneva" pitchFamily="-84" charset="0"/>
                          <a:ea typeface="SimSun" pitchFamily="2" charset="-122"/>
                        </a:rPr>
                        <a:t>生活在阿拉伯半岛中部和北部的游牧犹太人的民族</a:t>
                      </a:r>
                      <a:endParaRPr kumimoji="0" lang="en-GB" altLang="zh-CN" sz="2000" b="1" i="0" u="none" strike="noStrike" cap="none" normalizeH="0" baseline="0" smtClean="0">
                        <a:ln>
                          <a:noFill/>
                        </a:ln>
                        <a:solidFill>
                          <a:schemeClr val="accent1"/>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99"/>
                          </a:solidFill>
                          <a:effectLst/>
                          <a:latin typeface="Geneva" pitchFamily="-84" charset="0"/>
                          <a:ea typeface="SimSun" pitchFamily="2" charset="-122"/>
                        </a:rPr>
                        <a:t>希腊和罗马时代</a:t>
                      </a:r>
                      <a:endParaRPr kumimoji="0" lang="en-GB" altLang="en-US" sz="2000" b="1" i="0" u="none" strike="noStrike" cap="none" normalizeH="0" baseline="0" smtClean="0">
                        <a:ln>
                          <a:noFill/>
                        </a:ln>
                        <a:solidFill>
                          <a:srgbClr val="FFFF99"/>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accent1"/>
                          </a:solidFill>
                          <a:effectLst/>
                          <a:latin typeface="Geneva" pitchFamily="-84" charset="0"/>
                          <a:ea typeface="SimSun" pitchFamily="2" charset="-122"/>
                        </a:rPr>
                        <a:t>所有生活在阿拉伯半岛，包括一些定居文明</a:t>
                      </a:r>
                      <a:endParaRPr kumimoji="0" lang="en-GB" altLang="zh-CN" sz="2000" b="1" i="0" u="none" strike="noStrike" cap="none" normalizeH="0" baseline="0" smtClean="0">
                        <a:ln>
                          <a:noFill/>
                        </a:ln>
                        <a:solidFill>
                          <a:schemeClr val="accent1"/>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smtClean="0">
                          <a:ln>
                            <a:noFill/>
                          </a:ln>
                          <a:solidFill>
                            <a:srgbClr val="FFFF99"/>
                          </a:solidFill>
                          <a:effectLst/>
                          <a:latin typeface="Geneva" pitchFamily="-84" charset="0"/>
                          <a:ea typeface="SimSun" pitchFamily="2" charset="-122"/>
                        </a:rPr>
                        <a:t>阿拉伯帝国</a:t>
                      </a:r>
                      <a:endParaRPr kumimoji="0" lang="en-GB" altLang="en-US" sz="2000" b="1" i="0" u="none" strike="noStrike" cap="none" normalizeH="0" baseline="0" smtClean="0">
                        <a:ln>
                          <a:noFill/>
                        </a:ln>
                        <a:solidFill>
                          <a:srgbClr val="FFFF99"/>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accent1"/>
                          </a:solidFill>
                          <a:effectLst/>
                          <a:latin typeface="Geneva" pitchFamily="-84" charset="0"/>
                          <a:ea typeface="SimSun" pitchFamily="2" charset="-122"/>
                        </a:rPr>
                        <a:t>讲阿拉伯语统治阶级</a:t>
                      </a:r>
                      <a:r>
                        <a:rPr kumimoji="0" lang="zh-CN" altLang="en-US" sz="2000" b="1" i="0" u="none" strike="noStrike" cap="none" normalizeH="0" baseline="0" smtClean="0">
                          <a:ln>
                            <a:noFill/>
                          </a:ln>
                          <a:solidFill>
                            <a:schemeClr val="accent1"/>
                          </a:solidFill>
                          <a:effectLst/>
                          <a:latin typeface="Geneva" pitchFamily="-84" charset="0"/>
                          <a:ea typeface="SimSun" pitchFamily="2" charset="-122"/>
                        </a:rPr>
                        <a:t>的</a:t>
                      </a:r>
                      <a:r>
                        <a:rPr kumimoji="0" lang="zh-TW" altLang="en-US" sz="2000" b="1" i="0" u="none" strike="noStrike" cap="none" normalizeH="0" baseline="0" smtClean="0">
                          <a:ln>
                            <a:noFill/>
                          </a:ln>
                          <a:solidFill>
                            <a:schemeClr val="accent1"/>
                          </a:solidFill>
                          <a:effectLst/>
                          <a:latin typeface="Geneva" pitchFamily="-84" charset="0"/>
                          <a:ea typeface="SimSun" pitchFamily="2" charset="-122"/>
                        </a:rPr>
                        <a:t>阿拉伯征服者</a:t>
                      </a:r>
                      <a:endParaRPr kumimoji="0" lang="en-GB" altLang="zh-CN" sz="2000" b="1" i="0" u="none" strike="noStrike" cap="none" normalizeH="0" baseline="0" smtClean="0">
                        <a:ln>
                          <a:noFill/>
                        </a:ln>
                        <a:solidFill>
                          <a:schemeClr val="accent1"/>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99"/>
                          </a:solidFill>
                          <a:effectLst/>
                          <a:latin typeface="Geneva" pitchFamily="-84" charset="0"/>
                          <a:ea typeface="SimSun" pitchFamily="2" charset="-122"/>
                        </a:rPr>
                        <a:t>伊斯兰帝国</a:t>
                      </a:r>
                      <a:endParaRPr kumimoji="0" lang="en-GB" altLang="en-US" sz="2000" b="1" i="0" u="none" strike="noStrike" cap="none" normalizeH="0" baseline="0" smtClean="0">
                        <a:ln>
                          <a:noFill/>
                        </a:ln>
                        <a:solidFill>
                          <a:srgbClr val="FFFF99"/>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accent1"/>
                          </a:solidFill>
                          <a:effectLst/>
                          <a:latin typeface="Geneva" pitchFamily="-84" charset="0"/>
                          <a:ea typeface="SimSun" pitchFamily="2" charset="-122"/>
                        </a:rPr>
                        <a:t>这是</a:t>
                      </a:r>
                      <a:r>
                        <a:rPr kumimoji="0" lang="zh-CN" altLang="en-US" sz="2000" b="1" i="0" u="none" strike="noStrike" cap="none" normalizeH="0" baseline="0" smtClean="0">
                          <a:ln>
                            <a:noFill/>
                          </a:ln>
                          <a:solidFill>
                            <a:schemeClr val="accent1"/>
                          </a:solidFill>
                          <a:effectLst/>
                          <a:latin typeface="Geneva" pitchFamily="-84" charset="0"/>
                          <a:ea typeface="SimSun" pitchFamily="2" charset="-122"/>
                        </a:rPr>
                        <a:t>意</a:t>
                      </a:r>
                      <a:r>
                        <a:rPr kumimoji="0" lang="zh-TW" altLang="en-US" sz="2000" b="1" i="0" u="none" strike="noStrike" cap="none" normalizeH="0" baseline="0" smtClean="0">
                          <a:ln>
                            <a:noFill/>
                          </a:ln>
                          <a:solidFill>
                            <a:schemeClr val="accent1"/>
                          </a:solidFill>
                          <a:effectLst/>
                          <a:latin typeface="Geneva" pitchFamily="-84" charset="0"/>
                          <a:ea typeface="SimSun" pitchFamily="2" charset="-122"/>
                        </a:rPr>
                        <a:t>味和传统的阿拉伯语的伊斯兰帝国文化</a:t>
                      </a:r>
                      <a:endParaRPr kumimoji="0" lang="en-GB" altLang="zh-CN" sz="2000" b="1" i="0" u="none" strike="noStrike" cap="none" normalizeH="0" baseline="0" smtClean="0">
                        <a:ln>
                          <a:noFill/>
                        </a:ln>
                        <a:solidFill>
                          <a:schemeClr val="accent1"/>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4413">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99"/>
                          </a:solidFill>
                          <a:effectLst/>
                          <a:latin typeface="Geneva" pitchFamily="-84" charset="0"/>
                          <a:ea typeface="SimSun" pitchFamily="2" charset="-122"/>
                        </a:rPr>
                        <a:t>后期阿拔斯王朝时代</a:t>
                      </a:r>
                      <a:endParaRPr kumimoji="0" lang="en-GB" altLang="en-US" sz="2000" b="1" i="0" u="none" strike="noStrike" cap="none" normalizeH="0" baseline="0" smtClean="0">
                        <a:ln>
                          <a:noFill/>
                        </a:ln>
                        <a:solidFill>
                          <a:srgbClr val="FFFF99"/>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accent1"/>
                          </a:solidFill>
                          <a:effectLst/>
                          <a:latin typeface="Geneva" pitchFamily="-84" charset="0"/>
                          <a:ea typeface="SimSun" pitchFamily="2" charset="-122"/>
                        </a:rPr>
                        <a:t>贝都因人保留了原有的阿拉伯生活的方式和语言，包括那些非阿拉伯裔，和作为一个社会术语</a:t>
                      </a:r>
                      <a:endParaRPr kumimoji="0" lang="en-GB" altLang="zh-CN" sz="2000" b="1" i="0" u="none" strike="noStrike" cap="none" normalizeH="0" baseline="0" smtClean="0">
                        <a:ln>
                          <a:noFill/>
                        </a:ln>
                        <a:solidFill>
                          <a:schemeClr val="accent1"/>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4413">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99"/>
                          </a:solidFill>
                          <a:effectLst/>
                          <a:latin typeface="Geneva" pitchFamily="-84" charset="0"/>
                          <a:ea typeface="SimSun" pitchFamily="2" charset="-122"/>
                        </a:rPr>
                        <a:t>现今</a:t>
                      </a:r>
                      <a:endParaRPr kumimoji="0" lang="en-GB" altLang="en-US" sz="2000" b="1" i="0" u="none" strike="noStrike" cap="none" normalizeH="0" baseline="0" smtClean="0">
                        <a:ln>
                          <a:noFill/>
                        </a:ln>
                        <a:solidFill>
                          <a:srgbClr val="FFFF99"/>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accent1"/>
                          </a:solidFill>
                          <a:effectLst/>
                          <a:latin typeface="Geneva" pitchFamily="-84" charset="0"/>
                          <a:ea typeface="SimSun" pitchFamily="2" charset="-122"/>
                        </a:rPr>
                        <a:t>那些</a:t>
                      </a:r>
                      <a:r>
                        <a:rPr kumimoji="0" lang="zh-TW" altLang="en-US" sz="2000" b="1" i="0" u="none" strike="noStrike" cap="none" normalizeH="0" baseline="0" smtClean="0">
                          <a:ln>
                            <a:noFill/>
                          </a:ln>
                          <a:solidFill>
                            <a:schemeClr val="accent1"/>
                          </a:solidFill>
                          <a:effectLst/>
                          <a:latin typeface="Geneva" pitchFamily="-84" charset="0"/>
                          <a:ea typeface="SimSun" pitchFamily="2" charset="-122"/>
                        </a:rPr>
                        <a:t>珍惜自己阿拉伯文化和穆罕默德的使命和阿拉伯帝国的记忆</a:t>
                      </a:r>
                      <a:r>
                        <a:rPr kumimoji="0" lang="zh-CN" altLang="en-US" sz="2000" b="1" i="0" u="none" strike="noStrike" cap="none" normalizeH="0" baseline="0" smtClean="0">
                          <a:ln>
                            <a:noFill/>
                          </a:ln>
                          <a:solidFill>
                            <a:schemeClr val="accent1"/>
                          </a:solidFill>
                          <a:effectLst/>
                          <a:latin typeface="Geneva" pitchFamily="-84" charset="0"/>
                          <a:ea typeface="SimSun" pitchFamily="2" charset="-122"/>
                        </a:rPr>
                        <a:t>为</a:t>
                      </a:r>
                      <a:r>
                        <a:rPr kumimoji="0" lang="zh-TW" altLang="en-US" sz="2000" b="1" i="0" u="none" strike="noStrike" cap="none" normalizeH="0" baseline="0" smtClean="0">
                          <a:ln>
                            <a:noFill/>
                          </a:ln>
                          <a:solidFill>
                            <a:schemeClr val="accent1"/>
                          </a:solidFill>
                          <a:effectLst/>
                          <a:latin typeface="Geneva" pitchFamily="-84" charset="0"/>
                          <a:ea typeface="SimSun" pitchFamily="2" charset="-122"/>
                        </a:rPr>
                        <a:t>历史的中心</a:t>
                      </a:r>
                      <a:endParaRPr kumimoji="0" lang="en-GB" altLang="zh-CN" sz="2000" b="1" i="0" u="none" strike="noStrike" cap="none" normalizeH="0" baseline="0" smtClean="0">
                        <a:ln>
                          <a:noFill/>
                        </a:ln>
                        <a:solidFill>
                          <a:schemeClr val="accent1"/>
                        </a:solidFill>
                        <a:effectLst/>
                        <a:latin typeface="Geneva" pitchFamily="-84"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0150" name="Oval 102"/>
          <p:cNvSpPr>
            <a:spLocks noChangeArrowheads="1"/>
          </p:cNvSpPr>
          <p:nvPr/>
        </p:nvSpPr>
        <p:spPr bwMode="auto">
          <a:xfrm>
            <a:off x="2286000" y="1447800"/>
            <a:ext cx="6858000" cy="9906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92189" name="TextBox 31"/>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pPr eaLnBrk="1" hangingPunct="1"/>
            <a:endParaRPr lang="en-US" altLang="en-US" smtClean="0">
              <a:ea typeface="ＭＳ Ｐゴシック" pitchFamily="34" charset="-128"/>
            </a:endParaRPr>
          </a:p>
        </p:txBody>
      </p:sp>
      <p:sp>
        <p:nvSpPr>
          <p:cNvPr id="184322" name="Rectangle 3"/>
          <p:cNvSpPr>
            <a:spLocks noGrp="1" noChangeArrowheads="1"/>
          </p:cNvSpPr>
          <p:nvPr>
            <p:ph type="body" idx="1"/>
          </p:nvPr>
        </p:nvSpPr>
        <p:spPr>
          <a:xfrm>
            <a:off x="0" y="1447800"/>
            <a:ext cx="9144000" cy="2341563"/>
          </a:xfrm>
        </p:spPr>
        <p:txBody>
          <a:bodyPr/>
          <a:lstStyle/>
          <a:p>
            <a:pPr eaLnBrk="1" hangingPunct="1">
              <a:lnSpc>
                <a:spcPct val="90000"/>
              </a:lnSpc>
            </a:pPr>
            <a:r>
              <a:rPr lang="zh-TW" altLang="en-US" sz="2800" b="1" smtClean="0">
                <a:solidFill>
                  <a:schemeClr val="bg1"/>
                </a:solidFill>
                <a:ea typeface="ＭＳ Ｐゴシック" pitchFamily="34" charset="-128"/>
              </a:rPr>
              <a:t>以实玛利的后代跟着他和他的父亲所订定的信念</a:t>
            </a:r>
            <a:r>
              <a:rPr lang="zh-CN" altLang="en-US" sz="2800" b="1" smtClean="0">
                <a:solidFill>
                  <a:schemeClr val="bg1"/>
                </a:solidFill>
                <a:ea typeface="ＭＳ Ｐゴシック" pitchFamily="34" charset="-128"/>
              </a:rPr>
              <a:t>已有很长的一段时间了。</a:t>
            </a:r>
            <a:r>
              <a:rPr lang="zh-CN" altLang="en-US" sz="2800" b="1" smtClean="0">
                <a:solidFill>
                  <a:schemeClr val="bg1"/>
                </a:solidFill>
                <a:ea typeface="SimSun" pitchFamily="2" charset="-122"/>
              </a:rPr>
              <a:t>然而，他们逐渐开始寻找适合他们的欲望和需求的崇拜方法。</a:t>
            </a:r>
            <a:r>
              <a:rPr lang="zh-CN" altLang="en-US" sz="2800" b="1" smtClean="0">
                <a:solidFill>
                  <a:schemeClr val="bg1"/>
                </a:solidFill>
                <a:ea typeface="ＭＳ Ｐゴシック" pitchFamily="34" charset="-128"/>
              </a:rPr>
              <a:t>在这方面，他们是</a:t>
            </a:r>
            <a:r>
              <a:rPr lang="zh-CN" altLang="en-US" sz="2800" b="1" smtClean="0">
                <a:solidFill>
                  <a:srgbClr val="FFFF00"/>
                </a:solidFill>
                <a:ea typeface="ＭＳ Ｐゴシック" pitchFamily="34" charset="-128"/>
              </a:rPr>
              <a:t>受到其他人民的影响</a:t>
            </a:r>
            <a:r>
              <a:rPr lang="zh-CN" altLang="en-US" sz="2800" b="1" smtClean="0">
                <a:solidFill>
                  <a:schemeClr val="bg1"/>
                </a:solidFill>
                <a:ea typeface="ＭＳ Ｐゴシック" pitchFamily="34" charset="-128"/>
              </a:rPr>
              <a:t>。</a:t>
            </a:r>
            <a:endParaRPr lang="en-US" altLang="zh-CN" sz="2800" b="1" smtClean="0">
              <a:solidFill>
                <a:schemeClr val="bg1"/>
              </a:solidFill>
              <a:ea typeface="ＭＳ Ｐゴシック" pitchFamily="34" charset="-128"/>
            </a:endParaRPr>
          </a:p>
          <a:p>
            <a:pPr eaLnBrk="1" hangingPunct="1">
              <a:lnSpc>
                <a:spcPct val="90000"/>
              </a:lnSpc>
            </a:pPr>
            <a:r>
              <a:rPr lang="zh-TW" altLang="en-US" sz="2800" b="1" smtClean="0">
                <a:solidFill>
                  <a:schemeClr val="bg1"/>
                </a:solidFill>
                <a:ea typeface="ＭＳ Ｐゴシック" pitchFamily="34" charset="-128"/>
              </a:rPr>
              <a:t>前伊斯兰阿拉伯人先获得</a:t>
            </a:r>
            <a:r>
              <a:rPr lang="zh-TW" altLang="en-US" sz="2800" b="1" smtClean="0">
                <a:solidFill>
                  <a:srgbClr val="FFFF00"/>
                </a:solidFill>
                <a:ea typeface="ＭＳ Ｐゴシック" pitchFamily="34" charset="-128"/>
              </a:rPr>
              <a:t>人类雕像的天房克尔白</a:t>
            </a:r>
            <a:r>
              <a:rPr lang="en-US" altLang="zh-TW" sz="2800" b="1" smtClean="0">
                <a:solidFill>
                  <a:schemeClr val="bg1"/>
                </a:solidFill>
                <a:ea typeface="ＭＳ Ｐゴシック" pitchFamily="34" charset="-128"/>
              </a:rPr>
              <a:t>.</a:t>
            </a:r>
            <a:endParaRPr lang="en-US" altLang="en-US" sz="2800" b="1" smtClean="0">
              <a:solidFill>
                <a:schemeClr val="bg1"/>
              </a:solidFill>
              <a:ea typeface="ＭＳ Ｐゴシック" pitchFamily="34" charset="-128"/>
            </a:endParaRPr>
          </a:p>
        </p:txBody>
      </p:sp>
      <p:sp>
        <p:nvSpPr>
          <p:cNvPr id="184323" name="Rectangle 6"/>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GB" sz="4400" b="1">
                <a:solidFill>
                  <a:srgbClr val="FFFFFF"/>
                </a:solidFill>
                <a:ea typeface="SimSun" pitchFamily="2" charset="-122"/>
              </a:rPr>
              <a:t>信仰</a:t>
            </a:r>
            <a:endParaRPr lang="en-US" altLang="en-US" sz="4400">
              <a:solidFill>
                <a:srgbClr val="FFFFFF"/>
              </a:solidFill>
              <a:ea typeface="SimSun" pitchFamily="2" charset="-122"/>
            </a:endParaRPr>
          </a:p>
        </p:txBody>
      </p:sp>
      <p:sp>
        <p:nvSpPr>
          <p:cNvPr id="184324"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152l</a:t>
            </a:r>
          </a:p>
        </p:txBody>
      </p:sp>
      <p:pic>
        <p:nvPicPr>
          <p:cNvPr id="184325" name="Picture 8" descr="meccakaabaduringannualwashingbeforehajj2cctoursaudiarabia.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98663" y="3657600"/>
            <a:ext cx="49672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title"/>
          </p:nvPr>
        </p:nvSpPr>
        <p:spPr/>
        <p:txBody>
          <a:bodyPr/>
          <a:lstStyle/>
          <a:p>
            <a:pPr eaLnBrk="1" hangingPunct="1"/>
            <a:endParaRPr lang="en-US" altLang="en-US" smtClean="0">
              <a:ea typeface="ＭＳ Ｐゴシック" pitchFamily="34" charset="-128"/>
            </a:endParaRPr>
          </a:p>
        </p:txBody>
      </p:sp>
      <p:sp>
        <p:nvSpPr>
          <p:cNvPr id="186370" name="Rectangle 3"/>
          <p:cNvSpPr>
            <a:spLocks noGrp="1" noChangeArrowheads="1"/>
          </p:cNvSpPr>
          <p:nvPr>
            <p:ph type="body" sz="half" idx="1"/>
          </p:nvPr>
        </p:nvSpPr>
        <p:spPr>
          <a:xfrm>
            <a:off x="0" y="1524000"/>
            <a:ext cx="6172200" cy="5334000"/>
          </a:xfrm>
        </p:spPr>
        <p:txBody>
          <a:bodyPr/>
          <a:lstStyle/>
          <a:p>
            <a:pPr marL="341313" indent="-341313" eaLnBrk="1" hangingPunct="1">
              <a:lnSpc>
                <a:spcPct val="80000"/>
              </a:lnSpc>
            </a:pPr>
            <a:r>
              <a:rPr lang="zh-CN" altLang="en-US" b="1" smtClean="0">
                <a:solidFill>
                  <a:srgbClr val="FFFFFF"/>
                </a:solidFill>
                <a:ea typeface="ＭＳ Ｐゴシック" pitchFamily="34" charset="-128"/>
              </a:rPr>
              <a:t>当</a:t>
            </a:r>
            <a:r>
              <a:rPr lang="zh-CN" altLang="en-US" b="1" smtClean="0">
                <a:solidFill>
                  <a:srgbClr val="FFFF00"/>
                </a:solidFill>
                <a:ea typeface="ＭＳ Ｐゴシック" pitchFamily="34" charset="-128"/>
              </a:rPr>
              <a:t>麦加</a:t>
            </a:r>
            <a:r>
              <a:rPr lang="zh-CN" altLang="en-US" b="1" smtClean="0">
                <a:solidFill>
                  <a:srgbClr val="FFFFFF"/>
                </a:solidFill>
                <a:ea typeface="ＭＳ Ｐゴシック" pitchFamily="34" charset="-128"/>
              </a:rPr>
              <a:t>被</a:t>
            </a:r>
            <a:r>
              <a:rPr lang="zh-CN" altLang="en-US" b="1" smtClean="0">
                <a:solidFill>
                  <a:schemeClr val="bg1"/>
                </a:solidFill>
                <a:ea typeface="ＭＳ Ｐゴシック" pitchFamily="34" charset="-128"/>
              </a:rPr>
              <a:t>巴努</a:t>
            </a:r>
            <a:r>
              <a:rPr lang="en-US" altLang="zh-CN" b="1" smtClean="0">
                <a:solidFill>
                  <a:schemeClr val="bg1"/>
                </a:solidFill>
                <a:ea typeface="ＭＳ Ｐゴシック" pitchFamily="34" charset="-128"/>
              </a:rPr>
              <a:t>Khuza</a:t>
            </a:r>
            <a:r>
              <a:rPr lang="ja-JP" altLang="en-US" b="1" smtClean="0">
                <a:solidFill>
                  <a:schemeClr val="bg1"/>
                </a:solidFill>
                <a:ea typeface="ＭＳ Ｐゴシック" pitchFamily="34" charset="-128"/>
              </a:rPr>
              <a:t>’</a:t>
            </a:r>
            <a:r>
              <a:rPr lang="en-US" altLang="ja-JP" b="1" smtClean="0">
                <a:solidFill>
                  <a:schemeClr val="bg1"/>
                </a:solidFill>
                <a:ea typeface="ＭＳ Ｐゴシック" pitchFamily="34" charset="-128"/>
              </a:rPr>
              <a:t>ah</a:t>
            </a:r>
            <a:r>
              <a:rPr lang="zh-CN" altLang="en-US" b="1" smtClean="0">
                <a:solidFill>
                  <a:schemeClr val="bg1"/>
                </a:solidFill>
                <a:ea typeface="ＭＳ Ｐゴシック" pitchFamily="34" charset="-128"/>
              </a:rPr>
              <a:t>（特别是他们的领袖萨穆伊本</a:t>
            </a:r>
            <a:r>
              <a:rPr lang="en-US" altLang="ja-JP" b="1" smtClean="0">
                <a:solidFill>
                  <a:schemeClr val="bg1"/>
                </a:solidFill>
                <a:ea typeface="ＭＳ Ｐゴシック" pitchFamily="34" charset="-128"/>
              </a:rPr>
              <a:t>Luhayy</a:t>
            </a:r>
            <a:r>
              <a:rPr lang="zh-CN" altLang="en-US" b="1" smtClean="0">
                <a:solidFill>
                  <a:schemeClr val="bg1"/>
                </a:solidFill>
                <a:ea typeface="ＭＳ Ｐゴシック" pitchFamily="34" charset="-128"/>
              </a:rPr>
              <a:t>）攻占后，他引入了</a:t>
            </a:r>
            <a:r>
              <a:rPr lang="zh-CN" altLang="en-US" b="1" smtClean="0">
                <a:solidFill>
                  <a:srgbClr val="FFFF00"/>
                </a:solidFill>
                <a:ea typeface="ＭＳ Ｐゴシック" pitchFamily="34" charset="-128"/>
              </a:rPr>
              <a:t>多神信仰</a:t>
            </a:r>
            <a:r>
              <a:rPr lang="zh-CN" altLang="en-US" b="1" smtClean="0">
                <a:solidFill>
                  <a:schemeClr val="bg1"/>
                </a:solidFill>
                <a:ea typeface="ＭＳ Ｐゴシック" pitchFamily="34" charset="-128"/>
              </a:rPr>
              <a:t>。萨穆随从叙利亚人对偶像</a:t>
            </a:r>
            <a:r>
              <a:rPr lang="zh-CN" altLang="en-US" smtClean="0">
                <a:solidFill>
                  <a:schemeClr val="bg1"/>
                </a:solidFill>
                <a:ea typeface="ＭＳ Ｐゴシック" pitchFamily="34" charset="-128"/>
              </a:rPr>
              <a:t>胡巴勒</a:t>
            </a:r>
            <a:r>
              <a:rPr lang="zh-CN" altLang="en-US" b="1" smtClean="0">
                <a:solidFill>
                  <a:schemeClr val="bg1"/>
                </a:solidFill>
                <a:ea typeface="ＭＳ Ｐゴシック" pitchFamily="34" charset="-128"/>
              </a:rPr>
              <a:t>的崇拜，将其引入麦加。</a:t>
            </a:r>
            <a:endParaRPr lang="en-US" altLang="zh-CN" b="1" smtClean="0">
              <a:solidFill>
                <a:schemeClr val="bg1"/>
              </a:solidFill>
              <a:ea typeface="ＭＳ Ｐゴシック" pitchFamily="34" charset="-128"/>
            </a:endParaRPr>
          </a:p>
          <a:p>
            <a:pPr marL="341313" indent="-341313" eaLnBrk="1" hangingPunct="1">
              <a:lnSpc>
                <a:spcPct val="80000"/>
              </a:lnSpc>
            </a:pPr>
            <a:r>
              <a:rPr lang="zh-CN" altLang="en-US" b="1" smtClean="0">
                <a:solidFill>
                  <a:schemeClr val="bg1"/>
                </a:solidFill>
                <a:ea typeface="ＭＳ Ｐゴシック" pitchFamily="34" charset="-128"/>
              </a:rPr>
              <a:t>后来他又引入了对</a:t>
            </a:r>
            <a:r>
              <a:rPr lang="zh-CN" altLang="en-US" smtClean="0">
                <a:solidFill>
                  <a:srgbClr val="FFFF00"/>
                </a:solidFill>
                <a:ea typeface="ＭＳ Ｐゴシック" pitchFamily="34" charset="-128"/>
              </a:rPr>
              <a:t>瓦德</a:t>
            </a:r>
            <a:r>
              <a:rPr lang="en-US" altLang="zh-CN" b="1" smtClean="0">
                <a:solidFill>
                  <a:srgbClr val="FFFF00"/>
                </a:solidFill>
                <a:ea typeface="ＭＳ Ｐゴシック" pitchFamily="34" charset="-128"/>
              </a:rPr>
              <a:t>, Suwa</a:t>
            </a:r>
            <a:r>
              <a:rPr lang="ja-JP" altLang="en-US" b="1" smtClean="0">
                <a:solidFill>
                  <a:srgbClr val="FFFF00"/>
                </a:solidFill>
                <a:ea typeface="ＭＳ Ｐゴシック" pitchFamily="34" charset="-128"/>
              </a:rPr>
              <a:t>’</a:t>
            </a:r>
            <a:r>
              <a:rPr lang="en-US" altLang="ja-JP" b="1" smtClean="0">
                <a:solidFill>
                  <a:srgbClr val="FFFF00"/>
                </a:solidFill>
                <a:ea typeface="ＭＳ Ｐゴシック" pitchFamily="34" charset="-128"/>
              </a:rPr>
              <a:t>, Yaghuth, Ya</a:t>
            </a:r>
            <a:r>
              <a:rPr lang="ja-JP" altLang="en-US" b="1" smtClean="0">
                <a:solidFill>
                  <a:srgbClr val="FFFF00"/>
                </a:solidFill>
                <a:ea typeface="ＭＳ Ｐゴシック" pitchFamily="34" charset="-128"/>
              </a:rPr>
              <a:t>’</a:t>
            </a:r>
            <a:r>
              <a:rPr lang="en-US" altLang="ja-JP" b="1" smtClean="0">
                <a:solidFill>
                  <a:srgbClr val="FFFF00"/>
                </a:solidFill>
                <a:ea typeface="ＭＳ Ｐゴシック" pitchFamily="34" charset="-128"/>
              </a:rPr>
              <a:t>uq </a:t>
            </a:r>
            <a:r>
              <a:rPr lang="zh-CN" altLang="en-US" b="1" smtClean="0">
                <a:solidFill>
                  <a:srgbClr val="FFFF00"/>
                </a:solidFill>
                <a:ea typeface="ＭＳ Ｐゴシック" pitchFamily="34" charset="-128"/>
              </a:rPr>
              <a:t>和纳赛尔形象，先知</a:t>
            </a:r>
            <a:r>
              <a:rPr lang="zh-CN" altLang="en-US" smtClean="0">
                <a:solidFill>
                  <a:srgbClr val="FFFF00"/>
                </a:solidFill>
                <a:ea typeface="ＭＳ Ｐゴシック" pitchFamily="34" charset="-128"/>
              </a:rPr>
              <a:t>努哈</a:t>
            </a:r>
            <a:r>
              <a:rPr lang="zh-CN" altLang="en-US" b="1" smtClean="0">
                <a:solidFill>
                  <a:srgbClr val="FFFF00"/>
                </a:solidFill>
                <a:ea typeface="ＭＳ Ｐゴシック" pitchFamily="34" charset="-128"/>
              </a:rPr>
              <a:t>之神的人民</a:t>
            </a:r>
            <a:r>
              <a:rPr lang="zh-CN" altLang="en-US" b="1" smtClean="0">
                <a:solidFill>
                  <a:srgbClr val="FFFFFF"/>
                </a:solidFill>
                <a:ea typeface="ＭＳ Ｐゴシック" pitchFamily="34" charset="-128"/>
              </a:rPr>
              <a:t>的敬拜。这些神明代表了特定与星体崇拜和崇拜自然力量或一些神化的人的能力有关的宗教，这些信仰盛行于古代亚述和巴比伦。</a:t>
            </a:r>
            <a:endParaRPr lang="en-US" altLang="en-US" b="1" smtClean="0">
              <a:solidFill>
                <a:schemeClr val="bg1"/>
              </a:solidFill>
              <a:ea typeface="ＭＳ Ｐゴシック" pitchFamily="34" charset="-128"/>
            </a:endParaRPr>
          </a:p>
        </p:txBody>
      </p:sp>
      <p:sp>
        <p:nvSpPr>
          <p:cNvPr id="186371" name="Rectangle 5"/>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4400">
                <a:solidFill>
                  <a:srgbClr val="FFFFFF"/>
                </a:solidFill>
                <a:ea typeface="SimSun" pitchFamily="2" charset="-122"/>
              </a:rPr>
              <a:t>宗教</a:t>
            </a:r>
            <a:endParaRPr lang="en-US" altLang="en-US" sz="4400">
              <a:solidFill>
                <a:srgbClr val="FFFFFF"/>
              </a:solidFill>
              <a:ea typeface="SimSun" pitchFamily="2" charset="-122"/>
            </a:endParaRPr>
          </a:p>
        </p:txBody>
      </p:sp>
      <p:pic>
        <p:nvPicPr>
          <p:cNvPr id="186372" name="Picture 6" descr="stars">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80125" y="1600200"/>
            <a:ext cx="2835275" cy="3429000"/>
          </a:xfrm>
        </p:spPr>
      </p:pic>
      <p:sp>
        <p:nvSpPr>
          <p:cNvPr id="186373"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6"/>
          <p:cNvSpPr>
            <a:spLocks noGrp="1" noChangeArrowheads="1"/>
          </p:cNvSpPr>
          <p:nvPr>
            <p:ph type="title"/>
          </p:nvPr>
        </p:nvSpPr>
        <p:spPr/>
        <p:txBody>
          <a:bodyPr/>
          <a:lstStyle/>
          <a:p>
            <a:pPr eaLnBrk="1" hangingPunct="1"/>
            <a:endParaRPr lang="en-US" altLang="en-US" smtClean="0">
              <a:ea typeface="ＭＳ Ｐゴシック" pitchFamily="34" charset="-128"/>
            </a:endParaRPr>
          </a:p>
        </p:txBody>
      </p:sp>
      <p:sp>
        <p:nvSpPr>
          <p:cNvPr id="188418" name="Rectangle 2"/>
          <p:cNvSpPr>
            <a:spLocks noGrp="1" noChangeArrowheads="1"/>
          </p:cNvSpPr>
          <p:nvPr>
            <p:ph type="body" sz="half" idx="1"/>
          </p:nvPr>
        </p:nvSpPr>
        <p:spPr>
          <a:xfrm>
            <a:off x="457200" y="1828800"/>
            <a:ext cx="4419600" cy="4525963"/>
          </a:xfrm>
        </p:spPr>
        <p:txBody>
          <a:bodyPr/>
          <a:lstStyle/>
          <a:p>
            <a:pPr marL="609600" indent="-609600" eaLnBrk="1" hangingPunct="1">
              <a:lnSpc>
                <a:spcPct val="90000"/>
              </a:lnSpc>
            </a:pPr>
            <a:r>
              <a:rPr lang="zh-TW" altLang="en-US" sz="3600" b="1" smtClean="0">
                <a:solidFill>
                  <a:srgbClr val="FFFF00"/>
                </a:solidFill>
                <a:ea typeface="ＭＳ Ｐゴシック" pitchFamily="34" charset="-128"/>
              </a:rPr>
              <a:t>石崇拜成为流行</a:t>
            </a:r>
            <a:r>
              <a:rPr lang="en-US" altLang="ja-JP" sz="3600" b="1" smtClean="0">
                <a:solidFill>
                  <a:schemeClr val="bg1"/>
                </a:solidFill>
                <a:ea typeface="ＭＳ Ｐゴシック" pitchFamily="34" charset="-128"/>
              </a:rPr>
              <a:t>.</a:t>
            </a:r>
            <a:r>
              <a:rPr lang="zh-TW" altLang="en-US" sz="3600" b="1" smtClean="0">
                <a:solidFill>
                  <a:schemeClr val="bg1"/>
                </a:solidFill>
                <a:ea typeface="ＭＳ Ｐゴシック" pitchFamily="34" charset="-128"/>
              </a:rPr>
              <a:t>当前伊斯兰阿拉伯人离开麦加</a:t>
            </a:r>
            <a:r>
              <a:rPr lang="zh-CN" altLang="en-US" sz="3600" b="1" smtClean="0">
                <a:solidFill>
                  <a:schemeClr val="bg1"/>
                </a:solidFill>
                <a:ea typeface="ＭＳ Ｐゴシック" pitchFamily="34" charset="-128"/>
              </a:rPr>
              <a:t>时</a:t>
            </a:r>
            <a:r>
              <a:rPr lang="zh-TW" altLang="en-US" sz="3600" b="1" smtClean="0">
                <a:solidFill>
                  <a:schemeClr val="bg1"/>
                </a:solidFill>
                <a:ea typeface="ＭＳ Ｐゴシック" pitchFamily="34" charset="-128"/>
              </a:rPr>
              <a:t>，他们</a:t>
            </a:r>
            <a:r>
              <a:rPr lang="zh-CN" altLang="en-US" sz="3600" b="1" smtClean="0">
                <a:solidFill>
                  <a:schemeClr val="bg1"/>
                </a:solidFill>
                <a:ea typeface="ＭＳ Ｐゴシック" pitchFamily="34" charset="-128"/>
              </a:rPr>
              <a:t>会</a:t>
            </a:r>
            <a:r>
              <a:rPr lang="zh-TW" altLang="en-US" sz="3600" b="1" smtClean="0">
                <a:solidFill>
                  <a:schemeClr val="bg1"/>
                </a:solidFill>
                <a:ea typeface="ＭＳ Ｐゴシック" pitchFamily="34" charset="-128"/>
              </a:rPr>
              <a:t>拿</a:t>
            </a:r>
            <a:r>
              <a:rPr lang="zh-CN" altLang="en-US" sz="3600" b="1" smtClean="0">
                <a:solidFill>
                  <a:schemeClr val="bg1"/>
                </a:solidFill>
                <a:ea typeface="ＭＳ Ｐゴシック" pitchFamily="34" charset="-128"/>
              </a:rPr>
              <a:t>一些</a:t>
            </a:r>
            <a:r>
              <a:rPr lang="zh-TW" altLang="en-US" sz="3600" b="1" smtClean="0">
                <a:solidFill>
                  <a:schemeClr val="bg1"/>
                </a:solidFill>
                <a:ea typeface="ＭＳ Ｐゴシック" pitchFamily="34" charset="-128"/>
              </a:rPr>
              <a:t>天房克尔白</a:t>
            </a:r>
            <a:r>
              <a:rPr lang="en-US" altLang="zh-TW" sz="3600" b="1" smtClean="0">
                <a:solidFill>
                  <a:schemeClr val="bg1"/>
                </a:solidFill>
                <a:ea typeface="ＭＳ Ｐゴシック" pitchFamily="34" charset="-128"/>
              </a:rPr>
              <a:t>​​</a:t>
            </a:r>
            <a:r>
              <a:rPr lang="zh-TW" altLang="en-US" sz="3600" b="1" smtClean="0">
                <a:solidFill>
                  <a:schemeClr val="bg1"/>
                </a:solidFill>
                <a:ea typeface="ＭＳ Ｐゴシック" pitchFamily="34" charset="-128"/>
              </a:rPr>
              <a:t>的石头</a:t>
            </a:r>
            <a:r>
              <a:rPr lang="zh-CN" altLang="en-US" sz="3600" b="1" smtClean="0">
                <a:solidFill>
                  <a:schemeClr val="bg1"/>
                </a:solidFill>
                <a:ea typeface="ＭＳ Ｐゴシック" pitchFamily="34" charset="-128"/>
              </a:rPr>
              <a:t>作为</a:t>
            </a:r>
            <a:r>
              <a:rPr lang="zh-TW" altLang="en-US" sz="3600" b="1" smtClean="0">
                <a:solidFill>
                  <a:schemeClr val="bg1"/>
                </a:solidFill>
                <a:ea typeface="ＭＳ Ｐゴシック" pitchFamily="34" charset="-128"/>
              </a:rPr>
              <a:t>纪念品。之后，他们</a:t>
            </a:r>
            <a:r>
              <a:rPr lang="zh-CN" altLang="en-US" sz="3600" b="1" smtClean="0">
                <a:solidFill>
                  <a:schemeClr val="bg1"/>
                </a:solidFill>
                <a:ea typeface="ＭＳ Ｐゴシック" pitchFamily="34" charset="-128"/>
              </a:rPr>
              <a:t>也开始</a:t>
            </a:r>
            <a:r>
              <a:rPr lang="zh-TW" altLang="en-US" sz="3600" b="1" smtClean="0">
                <a:solidFill>
                  <a:schemeClr val="bg1"/>
                </a:solidFill>
                <a:ea typeface="ＭＳ Ｐゴシック" pitchFamily="34" charset="-128"/>
              </a:rPr>
              <a:t>崇拜任何</a:t>
            </a:r>
            <a:r>
              <a:rPr lang="zh-CN" altLang="en-US" sz="3600" b="1" smtClean="0">
                <a:solidFill>
                  <a:schemeClr val="bg1"/>
                </a:solidFill>
                <a:ea typeface="ＭＳ Ｐゴシック" pitchFamily="34" charset="-128"/>
              </a:rPr>
              <a:t>对</a:t>
            </a:r>
            <a:r>
              <a:rPr lang="zh-TW" altLang="en-US" sz="3600" b="1" smtClean="0">
                <a:solidFill>
                  <a:schemeClr val="bg1"/>
                </a:solidFill>
                <a:ea typeface="ＭＳ Ｐゴシック" pitchFamily="34" charset="-128"/>
              </a:rPr>
              <a:t>他</a:t>
            </a:r>
            <a:r>
              <a:rPr lang="zh-CN" altLang="en-US" sz="3600" b="1" smtClean="0">
                <a:solidFill>
                  <a:schemeClr val="bg1"/>
                </a:solidFill>
                <a:ea typeface="ＭＳ Ｐゴシック" pitchFamily="34" charset="-128"/>
              </a:rPr>
              <a:t>们有</a:t>
            </a:r>
            <a:r>
              <a:rPr lang="zh-TW" altLang="en-US" sz="3600" b="1" smtClean="0">
                <a:solidFill>
                  <a:schemeClr val="bg1"/>
                </a:solidFill>
                <a:ea typeface="ＭＳ Ｐゴシック" pitchFamily="34" charset="-128"/>
              </a:rPr>
              <a:t>印象深刻的石头。</a:t>
            </a:r>
            <a:endParaRPr lang="en-US" altLang="zh-CN" sz="3600" b="1" smtClean="0">
              <a:solidFill>
                <a:schemeClr val="bg1"/>
              </a:solidFill>
              <a:ea typeface="SimSun" pitchFamily="2" charset="-122"/>
            </a:endParaRPr>
          </a:p>
        </p:txBody>
      </p:sp>
      <p:sp>
        <p:nvSpPr>
          <p:cNvPr id="188419" name="Rectangle 3"/>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GB" sz="4400" b="1">
                <a:solidFill>
                  <a:srgbClr val="FFFFFF"/>
                </a:solidFill>
                <a:ea typeface="SimSun" pitchFamily="2" charset="-122"/>
              </a:rPr>
              <a:t>信仰</a:t>
            </a:r>
            <a:endParaRPr lang="en-US" altLang="en-US" sz="4400">
              <a:solidFill>
                <a:srgbClr val="FFFFFF"/>
              </a:solidFill>
              <a:ea typeface="SimSun" pitchFamily="2" charset="-122"/>
            </a:endParaRPr>
          </a:p>
        </p:txBody>
      </p:sp>
      <p:pic>
        <p:nvPicPr>
          <p:cNvPr id="188420" name="Picture 5" descr="SunWorshipStone">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34000" y="1981200"/>
            <a:ext cx="2954338" cy="3657600"/>
          </a:xfrm>
        </p:spPr>
      </p:pic>
      <p:sp>
        <p:nvSpPr>
          <p:cNvPr id="188421"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3"/>
          <p:cNvSpPr>
            <a:spLocks noGrp="1" noChangeArrowheads="1"/>
          </p:cNvSpPr>
          <p:nvPr>
            <p:ph type="body" idx="1"/>
          </p:nvPr>
        </p:nvSpPr>
        <p:spPr>
          <a:xfrm>
            <a:off x="228600" y="1600200"/>
            <a:ext cx="8686800" cy="5257800"/>
          </a:xfrm>
        </p:spPr>
        <p:txBody>
          <a:bodyPr/>
          <a:lstStyle/>
          <a:p>
            <a:pPr marL="609600" indent="-609600" eaLnBrk="1" hangingPunct="1">
              <a:lnSpc>
                <a:spcPct val="90000"/>
              </a:lnSpc>
            </a:pPr>
            <a:r>
              <a:rPr lang="zh-TW" altLang="en-US" b="1" smtClean="0">
                <a:solidFill>
                  <a:schemeClr val="bg1"/>
                </a:solidFill>
                <a:ea typeface="ＭＳ Ｐゴシック" pitchFamily="34" charset="-128"/>
              </a:rPr>
              <a:t>最终各部落，家族和家庭有</a:t>
            </a:r>
            <a:r>
              <a:rPr lang="zh-CN" altLang="en-US" b="1" smtClean="0">
                <a:solidFill>
                  <a:schemeClr val="bg1"/>
                </a:solidFill>
                <a:ea typeface="ＭＳ Ｐゴシック" pitchFamily="34" charset="-128"/>
              </a:rPr>
              <a:t>他们自己</a:t>
            </a:r>
            <a:r>
              <a:rPr lang="zh-TW" altLang="en-US" b="1" smtClean="0">
                <a:solidFill>
                  <a:schemeClr val="bg1"/>
                </a:solidFill>
                <a:ea typeface="ＭＳ Ｐゴシック" pitchFamily="34" charset="-128"/>
              </a:rPr>
              <a:t>特殊的偶像崇拜</a:t>
            </a:r>
            <a:r>
              <a:rPr lang="en-US" altLang="ja-JP" b="1" smtClean="0">
                <a:solidFill>
                  <a:schemeClr val="bg1"/>
                </a:solidFill>
                <a:ea typeface="ＭＳ Ｐゴシック" pitchFamily="34" charset="-128"/>
              </a:rPr>
              <a:t>.</a:t>
            </a:r>
            <a:r>
              <a:rPr lang="zh-CN" altLang="en-US" b="1" smtClean="0">
                <a:solidFill>
                  <a:schemeClr val="bg1"/>
                </a:solidFill>
                <a:ea typeface="ＭＳ Ｐゴシック" pitchFamily="34" charset="-128"/>
              </a:rPr>
              <a:t>然后他们都成为了</a:t>
            </a:r>
            <a:r>
              <a:rPr lang="zh-TW" altLang="en-US" b="1" smtClean="0">
                <a:solidFill>
                  <a:schemeClr val="bg1"/>
                </a:solidFill>
                <a:ea typeface="ＭＳ Ｐゴシック" pitchFamily="34" charset="-128"/>
              </a:rPr>
              <a:t>很多</a:t>
            </a:r>
            <a:r>
              <a:rPr lang="zh-CN" altLang="en-US" b="1" smtClean="0">
                <a:solidFill>
                  <a:schemeClr val="bg1"/>
                </a:solidFill>
                <a:ea typeface="ＭＳ Ｐゴシック" pitchFamily="34" charset="-128"/>
              </a:rPr>
              <a:t>神</a:t>
            </a:r>
            <a:r>
              <a:rPr lang="zh-TW" altLang="en-US" b="1" smtClean="0">
                <a:solidFill>
                  <a:schemeClr val="bg1"/>
                </a:solidFill>
                <a:ea typeface="ＭＳ Ｐゴシック" pitchFamily="34" charset="-128"/>
              </a:rPr>
              <a:t>崇拜。</a:t>
            </a:r>
            <a:endParaRPr lang="en-US" altLang="zh-TW" b="1" smtClean="0">
              <a:solidFill>
                <a:schemeClr val="bg1"/>
              </a:solidFill>
              <a:ea typeface="ＭＳ Ｐゴシック" pitchFamily="34" charset="-128"/>
            </a:endParaRPr>
          </a:p>
          <a:p>
            <a:pPr marL="609600" indent="-609600" eaLnBrk="1" hangingPunct="1">
              <a:lnSpc>
                <a:spcPct val="90000"/>
              </a:lnSpc>
            </a:pPr>
            <a:r>
              <a:rPr lang="zh-TW" altLang="en-US" b="1" smtClean="0">
                <a:solidFill>
                  <a:srgbClr val="FFFF00"/>
                </a:solidFill>
                <a:ea typeface="ＭＳ Ｐゴシック" pitchFamily="34" charset="-128"/>
              </a:rPr>
              <a:t>天房克尔白</a:t>
            </a:r>
            <a:r>
              <a:rPr lang="en-US" altLang="zh-TW" b="1" smtClean="0">
                <a:solidFill>
                  <a:srgbClr val="FFFF00"/>
                </a:solidFill>
                <a:ea typeface="ＭＳ Ｐゴシック" pitchFamily="34" charset="-128"/>
              </a:rPr>
              <a:t>​​</a:t>
            </a:r>
            <a:r>
              <a:rPr lang="zh-TW" altLang="en-US" b="1" smtClean="0">
                <a:solidFill>
                  <a:srgbClr val="FFFF00"/>
                </a:solidFill>
                <a:ea typeface="ＭＳ Ｐゴシック" pitchFamily="34" charset="-128"/>
              </a:rPr>
              <a:t>成为他们的偶像主要的宿舍</a:t>
            </a:r>
            <a:r>
              <a:rPr lang="en-US" altLang="ja-JP" b="1" smtClean="0">
                <a:solidFill>
                  <a:schemeClr val="bg1"/>
                </a:solidFill>
                <a:ea typeface="ＭＳ Ｐゴシック" pitchFamily="34" charset="-128"/>
              </a:rPr>
              <a:t>.</a:t>
            </a:r>
            <a:r>
              <a:rPr lang="zh-TW" altLang="en-US" b="1" smtClean="0">
                <a:solidFill>
                  <a:schemeClr val="bg1"/>
                </a:solidFill>
                <a:ea typeface="ＭＳ Ｐゴシック" pitchFamily="34" charset="-128"/>
              </a:rPr>
              <a:t>在不同的地方</a:t>
            </a:r>
            <a:r>
              <a:rPr lang="zh-CN" altLang="en-US" b="1" smtClean="0">
                <a:solidFill>
                  <a:schemeClr val="bg1"/>
                </a:solidFill>
                <a:ea typeface="ＭＳ Ｐゴシック" pitchFamily="34" charset="-128"/>
              </a:rPr>
              <a:t>他们</a:t>
            </a:r>
            <a:r>
              <a:rPr lang="zh-TW" altLang="en-US" b="1" smtClean="0">
                <a:solidFill>
                  <a:schemeClr val="bg1"/>
                </a:solidFill>
                <a:ea typeface="ＭＳ Ｐゴシック" pitchFamily="34" charset="-128"/>
              </a:rPr>
              <a:t>也开发了许多附属天房克尔白</a:t>
            </a:r>
            <a:r>
              <a:rPr lang="en-US" altLang="zh-TW" b="1" smtClean="0">
                <a:solidFill>
                  <a:schemeClr val="bg1"/>
                </a:solidFill>
                <a:ea typeface="ＭＳ Ｐゴシック" pitchFamily="34" charset="-128"/>
              </a:rPr>
              <a:t>​​</a:t>
            </a:r>
            <a:r>
              <a:rPr lang="zh-CN" altLang="en-US" b="1" smtClean="0">
                <a:solidFill>
                  <a:schemeClr val="bg1"/>
                </a:solidFill>
                <a:ea typeface="ＭＳ Ｐゴシック" pitchFamily="34" charset="-128"/>
              </a:rPr>
              <a:t>，</a:t>
            </a:r>
            <a:r>
              <a:rPr lang="zh-TW" altLang="en-US" b="1" smtClean="0">
                <a:solidFill>
                  <a:schemeClr val="bg1"/>
                </a:solidFill>
                <a:ea typeface="ＭＳ Ｐゴシック" pitchFamily="34" charset="-128"/>
              </a:rPr>
              <a:t>各天房</a:t>
            </a:r>
            <a:r>
              <a:rPr lang="zh-CN" altLang="en-US" b="1" smtClean="0">
                <a:solidFill>
                  <a:schemeClr val="bg1"/>
                </a:solidFill>
                <a:ea typeface="ＭＳ Ｐゴシック" pitchFamily="34" charset="-128"/>
              </a:rPr>
              <a:t>都他们的</a:t>
            </a:r>
            <a:r>
              <a:rPr lang="zh-TW" altLang="en-US" b="1" smtClean="0">
                <a:solidFill>
                  <a:schemeClr val="bg1"/>
                </a:solidFill>
                <a:ea typeface="ＭＳ Ｐゴシック" pitchFamily="34" charset="-128"/>
              </a:rPr>
              <a:t>其主持神或女神。他们也</a:t>
            </a:r>
            <a:r>
              <a:rPr lang="zh-CN" altLang="en-US" b="1" smtClean="0">
                <a:solidFill>
                  <a:schemeClr val="bg1"/>
                </a:solidFill>
                <a:ea typeface="ＭＳ Ｐゴシック" pitchFamily="34" charset="-128"/>
              </a:rPr>
              <a:t>在</a:t>
            </a:r>
            <a:r>
              <a:rPr lang="zh-TW" altLang="en-US" b="1" smtClean="0">
                <a:solidFill>
                  <a:schemeClr val="bg1"/>
                </a:solidFill>
                <a:ea typeface="ＭＳ Ｐゴシック" pitchFamily="34" charset="-128"/>
              </a:rPr>
              <a:t>其他</a:t>
            </a:r>
            <a:r>
              <a:rPr lang="zh-CN" altLang="en-US" b="1" smtClean="0">
                <a:solidFill>
                  <a:schemeClr val="bg1"/>
                </a:solidFill>
                <a:ea typeface="ＭＳ Ｐゴシック" pitchFamily="34" charset="-128"/>
              </a:rPr>
              <a:t>地方</a:t>
            </a:r>
            <a:r>
              <a:rPr lang="zh-TW" altLang="en-US" b="1" smtClean="0">
                <a:solidFill>
                  <a:schemeClr val="bg1"/>
                </a:solidFill>
                <a:ea typeface="ＭＳ Ｐゴシック" pitchFamily="34" charset="-128"/>
              </a:rPr>
              <a:t>遍布</a:t>
            </a:r>
            <a:r>
              <a:rPr lang="zh-CN" altLang="en-US" b="1" smtClean="0">
                <a:solidFill>
                  <a:schemeClr val="bg1"/>
                </a:solidFill>
                <a:ea typeface="ＭＳ Ｐゴシック" pitchFamily="34" charset="-128"/>
              </a:rPr>
              <a:t>了</a:t>
            </a:r>
            <a:r>
              <a:rPr lang="zh-TW" altLang="en-US" b="1" smtClean="0">
                <a:solidFill>
                  <a:schemeClr val="bg1"/>
                </a:solidFill>
                <a:ea typeface="ＭＳ Ｐゴシック" pitchFamily="34" charset="-128"/>
              </a:rPr>
              <a:t>有偶像的圣地。他们</a:t>
            </a:r>
            <a:r>
              <a:rPr lang="zh-CN" altLang="en-US" b="1" smtClean="0">
                <a:solidFill>
                  <a:schemeClr val="bg1"/>
                </a:solidFill>
                <a:ea typeface="ＭＳ Ｐゴシック" pitchFamily="34" charset="-128"/>
              </a:rPr>
              <a:t>会到</a:t>
            </a:r>
            <a:r>
              <a:rPr lang="zh-TW" altLang="en-US" b="1" smtClean="0">
                <a:solidFill>
                  <a:schemeClr val="bg1"/>
                </a:solidFill>
                <a:ea typeface="ＭＳ Ｐゴシック" pitchFamily="34" charset="-128"/>
              </a:rPr>
              <a:t>这些地方，提出</a:t>
            </a:r>
            <a:r>
              <a:rPr lang="zh-CN" altLang="en-US" b="1" smtClean="0">
                <a:solidFill>
                  <a:schemeClr val="bg1"/>
                </a:solidFill>
                <a:ea typeface="ＭＳ Ｐゴシック" pitchFamily="34" charset="-128"/>
              </a:rPr>
              <a:t>他们的</a:t>
            </a:r>
            <a:r>
              <a:rPr lang="zh-TW" altLang="en-US" b="1" smtClean="0">
                <a:solidFill>
                  <a:schemeClr val="bg1"/>
                </a:solidFill>
                <a:ea typeface="ＭＳ Ｐゴシック" pitchFamily="34" charset="-128"/>
              </a:rPr>
              <a:t>恳求，跪伏在</a:t>
            </a:r>
            <a:r>
              <a:rPr lang="zh-CN" altLang="en-US" b="1" smtClean="0">
                <a:solidFill>
                  <a:schemeClr val="bg1"/>
                </a:solidFill>
                <a:ea typeface="ＭＳ Ｐゴシック" pitchFamily="34" charset="-128"/>
              </a:rPr>
              <a:t>它</a:t>
            </a:r>
            <a:r>
              <a:rPr lang="zh-TW" altLang="en-US" b="1" smtClean="0">
                <a:solidFill>
                  <a:schemeClr val="bg1"/>
                </a:solidFill>
                <a:ea typeface="ＭＳ Ｐゴシック" pitchFamily="34" charset="-128"/>
              </a:rPr>
              <a:t>们面前，绕行</a:t>
            </a:r>
            <a:r>
              <a:rPr lang="zh-CN" altLang="en-US" b="1" smtClean="0">
                <a:solidFill>
                  <a:schemeClr val="bg1"/>
                </a:solidFill>
                <a:ea typeface="ＭＳ Ｐゴシック" pitchFamily="34" charset="-128"/>
              </a:rPr>
              <a:t>它</a:t>
            </a:r>
            <a:r>
              <a:rPr lang="zh-TW" altLang="en-US" b="1" smtClean="0">
                <a:solidFill>
                  <a:schemeClr val="bg1"/>
                </a:solidFill>
                <a:ea typeface="ＭＳ Ｐゴシック" pitchFamily="34" charset="-128"/>
              </a:rPr>
              <a:t>们，做出</a:t>
            </a:r>
            <a:r>
              <a:rPr lang="zh-CN" altLang="en-US" b="1" smtClean="0">
                <a:solidFill>
                  <a:schemeClr val="bg1"/>
                </a:solidFill>
                <a:ea typeface="ＭＳ Ｐゴシック" pitchFamily="34" charset="-128"/>
              </a:rPr>
              <a:t>献祭</a:t>
            </a:r>
            <a:r>
              <a:rPr lang="zh-TW" altLang="en-US" b="1" smtClean="0">
                <a:solidFill>
                  <a:schemeClr val="bg1"/>
                </a:solidFill>
                <a:ea typeface="ＭＳ Ｐゴシック" pitchFamily="34" charset="-128"/>
              </a:rPr>
              <a:t>和其他仪式。</a:t>
            </a:r>
            <a:endParaRPr lang="en-US" altLang="zh-CN" b="1" smtClean="0">
              <a:solidFill>
                <a:schemeClr val="bg1"/>
              </a:solidFill>
              <a:ea typeface="SimSun" pitchFamily="2" charset="-122"/>
            </a:endParaRPr>
          </a:p>
          <a:p>
            <a:pPr marL="609600" indent="-609600" eaLnBrk="1" hangingPunct="1">
              <a:lnSpc>
                <a:spcPct val="90000"/>
              </a:lnSpc>
            </a:pPr>
            <a:r>
              <a:rPr lang="zh-TW" altLang="en-US" b="1" smtClean="0">
                <a:solidFill>
                  <a:srgbClr val="FFFF00"/>
                </a:solidFill>
                <a:ea typeface="SimSun" pitchFamily="2" charset="-122"/>
              </a:rPr>
              <a:t>伊斯兰教</a:t>
            </a:r>
            <a:r>
              <a:rPr lang="en-US" altLang="zh-CN" b="1" smtClean="0">
                <a:solidFill>
                  <a:srgbClr val="FFFF00"/>
                </a:solidFill>
                <a:ea typeface="SimSun" pitchFamily="2" charset="-122"/>
              </a:rPr>
              <a:t>…</a:t>
            </a:r>
            <a:endParaRPr lang="en-US" altLang="en-US" b="1" smtClean="0">
              <a:solidFill>
                <a:srgbClr val="FF5050"/>
              </a:solidFill>
              <a:ea typeface="SimSun" pitchFamily="2" charset="-122"/>
            </a:endParaRPr>
          </a:p>
        </p:txBody>
      </p:sp>
      <p:sp>
        <p:nvSpPr>
          <p:cNvPr id="190466" name="Rectangle 6"/>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GB" sz="4400" b="1">
                <a:solidFill>
                  <a:srgbClr val="FFFFFF"/>
                </a:solidFill>
                <a:ea typeface="SimSun" pitchFamily="2" charset="-122"/>
              </a:rPr>
              <a:t>信仰</a:t>
            </a:r>
            <a:endParaRPr lang="en-US" altLang="en-US" sz="4400">
              <a:solidFill>
                <a:srgbClr val="FFFFFF"/>
              </a:solidFill>
              <a:ea typeface="SimSun" pitchFamily="2" charset="-122"/>
            </a:endParaRPr>
          </a:p>
        </p:txBody>
      </p:sp>
      <p:sp>
        <p:nvSpPr>
          <p:cNvPr id="190467" name="TextBox 5"/>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2514" name="Rectangle 3"/>
          <p:cNvSpPr>
            <a:spLocks noGrp="1" noChangeArrowheads="1"/>
          </p:cNvSpPr>
          <p:nvPr>
            <p:ph type="body" idx="1"/>
          </p:nvPr>
        </p:nvSpPr>
        <p:spPr>
          <a:xfrm>
            <a:off x="457200" y="1752600"/>
            <a:ext cx="8229600" cy="4525963"/>
          </a:xfrm>
        </p:spPr>
        <p:txBody>
          <a:bodyPr/>
          <a:lstStyle/>
          <a:p>
            <a:pPr marL="609600" indent="-609600" eaLnBrk="1" hangingPunct="1">
              <a:buFontTx/>
              <a:buAutoNum type="arabicPeriod"/>
            </a:pPr>
            <a:r>
              <a:rPr lang="ja-JP" altLang="en-US" sz="2800" b="1" u="sng" smtClean="0">
                <a:solidFill>
                  <a:srgbClr val="262673"/>
                </a:solidFill>
                <a:ea typeface="SimSun" pitchFamily="2" charset="-122"/>
              </a:rPr>
              <a:t>三角学比率</a:t>
            </a:r>
            <a:r>
              <a:rPr lang="en-US" altLang="zh-CN" sz="2800" b="1" smtClean="0">
                <a:solidFill>
                  <a:srgbClr val="262673"/>
                </a:solidFill>
                <a:ea typeface="SimSun" pitchFamily="2" charset="-122"/>
              </a:rPr>
              <a:t>: </a:t>
            </a:r>
            <a:r>
              <a:rPr lang="zh-TW" altLang="en-US" sz="2800" b="1" smtClean="0">
                <a:ea typeface="SimSun" pitchFamily="2" charset="-122"/>
              </a:rPr>
              <a:t>三角学</a:t>
            </a:r>
            <a:r>
              <a:rPr lang="zh-CN" altLang="en-US" sz="2800" b="1" smtClean="0">
                <a:ea typeface="SimSun" pitchFamily="2" charset="-122"/>
              </a:rPr>
              <a:t>，</a:t>
            </a:r>
            <a:r>
              <a:rPr lang="zh-TW" altLang="en-US" sz="2800" b="1" smtClean="0">
                <a:ea typeface="SimSun" pitchFamily="2" charset="-122"/>
              </a:rPr>
              <a:t>比如代数和解析几何学，，是由阿拉伯人</a:t>
            </a:r>
            <a:r>
              <a:rPr lang="zh-CN" altLang="en-US" sz="2800" b="1" smtClean="0">
                <a:ea typeface="SimSun" pitchFamily="2" charset="-122"/>
              </a:rPr>
              <a:t>研发的</a:t>
            </a:r>
            <a:r>
              <a:rPr lang="zh-TW" altLang="en-US" sz="2800" b="1" smtClean="0">
                <a:ea typeface="SimSun" pitchFamily="2" charset="-122"/>
              </a:rPr>
              <a:t>（铝巴塔尼）。阿拉伯</a:t>
            </a:r>
            <a:r>
              <a:rPr lang="zh-CN" altLang="en-US" sz="2800" b="1" smtClean="0">
                <a:ea typeface="SimSun" pitchFamily="2" charset="-122"/>
              </a:rPr>
              <a:t>数字</a:t>
            </a:r>
            <a:r>
              <a:rPr lang="zh-TW" altLang="en-US" sz="2800" b="1" smtClean="0">
                <a:ea typeface="SimSun" pitchFamily="2" charset="-122"/>
              </a:rPr>
              <a:t>也已成为全球范围使用</a:t>
            </a:r>
            <a:r>
              <a:rPr lang="zh-CN" altLang="en-US" sz="2800" b="1" smtClean="0">
                <a:ea typeface="SimSun" pitchFamily="2" charset="-122"/>
              </a:rPr>
              <a:t>的</a:t>
            </a:r>
            <a:r>
              <a:rPr lang="zh-TW" altLang="en-US" sz="2800" b="1" smtClean="0">
                <a:ea typeface="SimSun" pitchFamily="2" charset="-122"/>
              </a:rPr>
              <a:t>系统。</a:t>
            </a:r>
            <a:endParaRPr lang="en-US" altLang="zh-CN" sz="2800" b="1" smtClean="0">
              <a:ea typeface="SimSun" pitchFamily="2" charset="-122"/>
            </a:endParaRPr>
          </a:p>
          <a:p>
            <a:pPr marL="609600" indent="-609600" eaLnBrk="1" hangingPunct="1">
              <a:buFontTx/>
              <a:buNone/>
            </a:pPr>
            <a:endParaRPr lang="en-US" altLang="zh-CN" sz="2800" b="1" smtClean="0">
              <a:ea typeface="SimSun" pitchFamily="2" charset="-122"/>
            </a:endParaRPr>
          </a:p>
          <a:p>
            <a:pPr marL="609600" indent="-609600" eaLnBrk="1" hangingPunct="1">
              <a:buFontTx/>
              <a:buNone/>
            </a:pPr>
            <a:r>
              <a:rPr lang="en-US" altLang="zh-CN" sz="2800" b="1" smtClean="0">
                <a:ea typeface="SimSun" pitchFamily="2" charset="-122"/>
              </a:rPr>
              <a:t>2.	</a:t>
            </a:r>
            <a:r>
              <a:rPr lang="ja-JP" altLang="en-US" sz="2800" b="1" u="sng" smtClean="0">
                <a:solidFill>
                  <a:srgbClr val="262673"/>
                </a:solidFill>
                <a:ea typeface="SimSun" pitchFamily="2" charset="-122"/>
              </a:rPr>
              <a:t>神学</a:t>
            </a:r>
            <a:r>
              <a:rPr lang="en-US" altLang="zh-CN" sz="2800" b="1" smtClean="0">
                <a:solidFill>
                  <a:srgbClr val="262673"/>
                </a:solidFill>
                <a:ea typeface="SimSun" pitchFamily="2" charset="-122"/>
              </a:rPr>
              <a:t>: </a:t>
            </a:r>
            <a:r>
              <a:rPr lang="en-US" altLang="zh-CN" sz="2800" b="1" smtClean="0">
                <a:ea typeface="SimSun" pitchFamily="2" charset="-122"/>
              </a:rPr>
              <a:t>Al-Ghazzali</a:t>
            </a:r>
            <a:r>
              <a:rPr lang="zh-TW" altLang="en-US" sz="2800" b="1" smtClean="0">
                <a:ea typeface="SimSun" pitchFamily="2" charset="-122"/>
              </a:rPr>
              <a:t>被认为是最好的伊斯兰教神学家</a:t>
            </a:r>
            <a:r>
              <a:rPr lang="en-US" altLang="zh-CN" sz="2800" b="1" smtClean="0">
                <a:ea typeface="SimSun" pitchFamily="2" charset="-122"/>
              </a:rPr>
              <a:t>.</a:t>
            </a:r>
            <a:r>
              <a:rPr lang="zh-TW" altLang="en-US" sz="2800" b="1" smtClean="0">
                <a:ea typeface="SimSun" pitchFamily="2" charset="-122"/>
              </a:rPr>
              <a:t>他的著作</a:t>
            </a:r>
            <a:r>
              <a:rPr lang="zh-CN" altLang="en-US" sz="2800" b="1" smtClean="0">
                <a:ea typeface="SimSun" pitchFamily="2" charset="-122"/>
              </a:rPr>
              <a:t>，</a:t>
            </a:r>
            <a:r>
              <a:rPr lang="zh-TW" altLang="en-US" sz="2800" b="1" smtClean="0">
                <a:ea typeface="SimSun" pitchFamily="2" charset="-122"/>
              </a:rPr>
              <a:t>毁灭的哲学家，影响了托马斯</a:t>
            </a:r>
            <a:r>
              <a:rPr lang="en-US" altLang="zh-TW" sz="2800" b="1" smtClean="0">
                <a:ea typeface="SimSun" pitchFamily="2" charset="-122"/>
              </a:rPr>
              <a:t>·</a:t>
            </a:r>
            <a:r>
              <a:rPr lang="zh-TW" altLang="en-US" sz="2800" b="1" smtClean="0">
                <a:ea typeface="SimSun" pitchFamily="2" charset="-122"/>
              </a:rPr>
              <a:t>阿奎那和帕斯卡尔</a:t>
            </a:r>
            <a:r>
              <a:rPr lang="en-US" altLang="zh-CN" sz="2800" b="1" smtClean="0">
                <a:ea typeface="SimSun" pitchFamily="2" charset="-122"/>
              </a:rPr>
              <a:t>.</a:t>
            </a:r>
            <a:endParaRPr lang="en-US" altLang="en-US" sz="2800" b="1" smtClean="0">
              <a:ea typeface="ＭＳ Ｐゴシック" pitchFamily="34" charset="-128"/>
            </a:endParaRPr>
          </a:p>
        </p:txBody>
      </p:sp>
      <p:sp>
        <p:nvSpPr>
          <p:cNvPr id="192515" name="Rectangle 5"/>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4400" b="1">
                <a:solidFill>
                  <a:schemeClr val="bg1"/>
                </a:solidFill>
                <a:ea typeface="SimSun" pitchFamily="2" charset="-122"/>
              </a:rPr>
              <a:t>阿拉伯</a:t>
            </a:r>
            <a:r>
              <a:rPr lang="zh-CN" altLang="en-US" sz="4400" b="1">
                <a:solidFill>
                  <a:schemeClr val="bg1"/>
                </a:solidFill>
                <a:ea typeface="SimSun" pitchFamily="2" charset="-122"/>
              </a:rPr>
              <a:t>的</a:t>
            </a:r>
            <a:r>
              <a:rPr lang="zh-TW" altLang="en-US" sz="4400" b="1">
                <a:solidFill>
                  <a:schemeClr val="bg1"/>
                </a:solidFill>
                <a:ea typeface="SimSun" pitchFamily="2" charset="-122"/>
              </a:rPr>
              <a:t>供款</a:t>
            </a:r>
            <a:endParaRPr lang="en-US" altLang="en-US" sz="4400">
              <a:solidFill>
                <a:schemeClr val="bg1"/>
              </a:solidFill>
              <a:ea typeface="SimSun" pitchFamily="2" charset="-122"/>
            </a:endParaRPr>
          </a:p>
        </p:txBody>
      </p:sp>
      <p:sp>
        <p:nvSpPr>
          <p:cNvPr id="192516" name="TextBox 5"/>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62" name="Rectangle 8"/>
          <p:cNvSpPr>
            <a:spLocks noGrp="1" noChangeArrowheads="1"/>
          </p:cNvSpPr>
          <p:nvPr>
            <p:ph type="title"/>
          </p:nvPr>
        </p:nvSpPr>
        <p:spPr/>
        <p:txBody>
          <a:bodyPr/>
          <a:lstStyle/>
          <a:p>
            <a:pPr eaLnBrk="1" hangingPunct="1"/>
            <a:endParaRPr lang="en-US" altLang="en-US" smtClean="0">
              <a:ea typeface="ＭＳ Ｐゴシック" pitchFamily="34" charset="-128"/>
            </a:endParaRPr>
          </a:p>
        </p:txBody>
      </p:sp>
      <p:sp>
        <p:nvSpPr>
          <p:cNvPr id="194563" name="Rectangle 3"/>
          <p:cNvSpPr>
            <a:spLocks noGrp="1" noChangeArrowheads="1"/>
          </p:cNvSpPr>
          <p:nvPr>
            <p:ph type="body" sz="half" idx="1"/>
          </p:nvPr>
        </p:nvSpPr>
        <p:spPr>
          <a:xfrm>
            <a:off x="457200" y="1600200"/>
            <a:ext cx="8686800" cy="2209800"/>
          </a:xfrm>
        </p:spPr>
        <p:txBody>
          <a:bodyPr/>
          <a:lstStyle/>
          <a:p>
            <a:pPr marL="609600" indent="-609600" eaLnBrk="1" hangingPunct="1">
              <a:buFontTx/>
              <a:buNone/>
            </a:pPr>
            <a:r>
              <a:rPr lang="en-US" altLang="zh-CN" sz="2800" b="1" smtClean="0">
                <a:solidFill>
                  <a:schemeClr val="tx2"/>
                </a:solidFill>
                <a:ea typeface="SimSun" pitchFamily="2" charset="-122"/>
              </a:rPr>
              <a:t>3.	</a:t>
            </a:r>
            <a:r>
              <a:rPr lang="ja-JP" altLang="en-US" sz="2800" b="1" u="sng" smtClean="0">
                <a:solidFill>
                  <a:srgbClr val="262673"/>
                </a:solidFill>
                <a:ea typeface="SimSun" pitchFamily="2" charset="-122"/>
              </a:rPr>
              <a:t>科学</a:t>
            </a:r>
            <a:r>
              <a:rPr lang="en-US" altLang="zh-CN" sz="2800" b="1" smtClean="0">
                <a:solidFill>
                  <a:srgbClr val="262673"/>
                </a:solidFill>
                <a:ea typeface="SimSun" pitchFamily="2" charset="-122"/>
              </a:rPr>
              <a:t>: </a:t>
            </a:r>
            <a:r>
              <a:rPr lang="zh-CN" altLang="en-US" sz="2800" b="1" smtClean="0">
                <a:ea typeface="SimSun" pitchFamily="2" charset="-122"/>
              </a:rPr>
              <a:t>海什木</a:t>
            </a:r>
            <a:r>
              <a:rPr lang="zh-CN" altLang="en-US" sz="2800" b="1" smtClean="0">
                <a:solidFill>
                  <a:schemeClr val="tx2"/>
                </a:solidFill>
                <a:ea typeface="SimSun" pitchFamily="2" charset="-122"/>
              </a:rPr>
              <a:t>是一位著名的数学家，他引入了“光线从发光体表面的各个点向不同方向直线传播”的理论。</a:t>
            </a:r>
            <a:endParaRPr lang="en-US" altLang="zh-CN" sz="2800" b="1" smtClean="0">
              <a:solidFill>
                <a:schemeClr val="tx2"/>
              </a:solidFill>
              <a:ea typeface="SimSun" pitchFamily="2" charset="-122"/>
            </a:endParaRPr>
          </a:p>
        </p:txBody>
      </p:sp>
      <p:pic>
        <p:nvPicPr>
          <p:cNvPr id="194564" name="Picture 12" descr="rays">
            <a:hlinkClick r:id="rId5"/>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2667000" y="3362325"/>
            <a:ext cx="3581400" cy="2774950"/>
          </a:xfrm>
        </p:spPr>
      </p:pic>
      <p:sp>
        <p:nvSpPr>
          <p:cNvPr id="194565" name="Rectangle 5"/>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4400" b="1">
                <a:solidFill>
                  <a:srgbClr val="FFFFFF"/>
                </a:solidFill>
                <a:ea typeface="SimSun" pitchFamily="2" charset="-122"/>
              </a:rPr>
              <a:t>阿拉伯</a:t>
            </a:r>
            <a:r>
              <a:rPr lang="zh-CN" altLang="en-US" sz="4400" b="1">
                <a:solidFill>
                  <a:srgbClr val="FFFFFF"/>
                </a:solidFill>
                <a:ea typeface="SimSun" pitchFamily="2" charset="-122"/>
              </a:rPr>
              <a:t>的</a:t>
            </a:r>
            <a:r>
              <a:rPr lang="zh-TW" altLang="en-US" sz="4400" b="1">
                <a:solidFill>
                  <a:srgbClr val="FFFFFF"/>
                </a:solidFill>
                <a:ea typeface="SimSun" pitchFamily="2" charset="-122"/>
              </a:rPr>
              <a:t>供款</a:t>
            </a:r>
            <a:endParaRPr lang="en-US" altLang="en-US" sz="4400">
              <a:solidFill>
                <a:srgbClr val="FFFFFF"/>
              </a:solidFill>
              <a:ea typeface="SimSun" pitchFamily="2" charset="-122"/>
            </a:endParaRPr>
          </a:p>
        </p:txBody>
      </p:sp>
      <p:sp>
        <p:nvSpPr>
          <p:cNvPr id="194566" name="TextBox 7"/>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idx="1"/>
          </p:nvPr>
        </p:nvSpPr>
        <p:spPr>
          <a:xfrm>
            <a:off x="381000" y="1557338"/>
            <a:ext cx="8534400" cy="4953000"/>
          </a:xfrm>
        </p:spPr>
        <p:txBody>
          <a:bodyPr/>
          <a:lstStyle/>
          <a:p>
            <a:pPr marL="609600" indent="-609600" eaLnBrk="1" hangingPunct="1">
              <a:lnSpc>
                <a:spcPct val="90000"/>
              </a:lnSpc>
              <a:buFontTx/>
              <a:buNone/>
            </a:pPr>
            <a:r>
              <a:rPr lang="en-US" altLang="zh-CN" sz="3600" b="1" smtClean="0">
                <a:solidFill>
                  <a:schemeClr val="tx2"/>
                </a:solidFill>
                <a:ea typeface="SimSun" pitchFamily="2" charset="-122"/>
              </a:rPr>
              <a:t>4.	</a:t>
            </a:r>
            <a:r>
              <a:rPr lang="ja-JP" altLang="en-US" sz="3600" b="1" u="sng" smtClean="0">
                <a:solidFill>
                  <a:srgbClr val="262673"/>
                </a:solidFill>
                <a:ea typeface="SimSun" pitchFamily="2" charset="-122"/>
              </a:rPr>
              <a:t>哲学</a:t>
            </a:r>
            <a:r>
              <a:rPr lang="en-US" altLang="zh-CN" sz="3600" b="1" smtClean="0">
                <a:solidFill>
                  <a:srgbClr val="262673"/>
                </a:solidFill>
                <a:ea typeface="SimSun" pitchFamily="2" charset="-122"/>
              </a:rPr>
              <a:t>:</a:t>
            </a:r>
            <a:r>
              <a:rPr lang="zh-TW" altLang="en-US" sz="3600" b="1" smtClean="0">
                <a:solidFill>
                  <a:schemeClr val="tx2"/>
                </a:solidFill>
                <a:ea typeface="SimSun" pitchFamily="2" charset="-122"/>
              </a:rPr>
              <a:t>伊本</a:t>
            </a:r>
            <a:r>
              <a:rPr lang="en-US" altLang="zh-TW" sz="3600" b="1" smtClean="0">
                <a:solidFill>
                  <a:schemeClr val="tx2"/>
                </a:solidFill>
                <a:ea typeface="SimSun" pitchFamily="2" charset="-122"/>
              </a:rPr>
              <a:t>·</a:t>
            </a:r>
            <a:r>
              <a:rPr lang="zh-TW" altLang="en-US" sz="3600" b="1" smtClean="0">
                <a:solidFill>
                  <a:schemeClr val="tx2"/>
                </a:solidFill>
                <a:ea typeface="SimSun" pitchFamily="2" charset="-122"/>
              </a:rPr>
              <a:t>鲁西德被认为是西班牙最伟大的穆斯林哲学家。他影响了犹太教和基督教</a:t>
            </a:r>
            <a:r>
              <a:rPr lang="zh-CN" altLang="en-US" sz="3600" b="1" smtClean="0">
                <a:solidFill>
                  <a:schemeClr val="tx2"/>
                </a:solidFill>
                <a:ea typeface="SimSun" pitchFamily="2" charset="-122"/>
              </a:rPr>
              <a:t>的</a:t>
            </a:r>
            <a:r>
              <a:rPr lang="zh-TW" altLang="en-US" sz="3600" b="1" smtClean="0">
                <a:solidFill>
                  <a:schemeClr val="tx2"/>
                </a:solidFill>
                <a:ea typeface="SimSun" pitchFamily="2" charset="-122"/>
              </a:rPr>
              <a:t>思想</a:t>
            </a:r>
            <a:r>
              <a:rPr lang="zh-CN" altLang="en-US" sz="3600" b="1" smtClean="0">
                <a:solidFill>
                  <a:schemeClr val="tx2"/>
                </a:solidFill>
                <a:ea typeface="SimSun" pitchFamily="2" charset="-122"/>
              </a:rPr>
              <a:t>大过于</a:t>
            </a:r>
            <a:r>
              <a:rPr lang="zh-TW" altLang="en-US" sz="3600" b="1" smtClean="0">
                <a:solidFill>
                  <a:schemeClr val="tx2"/>
                </a:solidFill>
                <a:ea typeface="SimSun" pitchFamily="2" charset="-122"/>
              </a:rPr>
              <a:t>伊斯兰教</a:t>
            </a:r>
            <a:r>
              <a:rPr lang="zh-CN" altLang="en-US" sz="3600" b="1" smtClean="0">
                <a:solidFill>
                  <a:schemeClr val="tx2"/>
                </a:solidFill>
                <a:ea typeface="SimSun" pitchFamily="2" charset="-122"/>
              </a:rPr>
              <a:t>的</a:t>
            </a:r>
            <a:r>
              <a:rPr lang="zh-TW" altLang="en-US" sz="3600" b="1" smtClean="0">
                <a:solidFill>
                  <a:schemeClr val="tx2"/>
                </a:solidFill>
                <a:ea typeface="SimSun" pitchFamily="2" charset="-122"/>
              </a:rPr>
              <a:t>思想。他</a:t>
            </a:r>
            <a:r>
              <a:rPr lang="zh-CN" altLang="en-US" sz="3600" b="1" smtClean="0">
                <a:solidFill>
                  <a:schemeClr val="tx2"/>
                </a:solidFill>
                <a:ea typeface="SimSun" pitchFamily="2" charset="-122"/>
              </a:rPr>
              <a:t>分别了</a:t>
            </a:r>
            <a:r>
              <a:rPr lang="zh-TW" altLang="en-US" sz="3600" b="1" smtClean="0">
                <a:solidFill>
                  <a:schemeClr val="tx2"/>
                </a:solidFill>
                <a:ea typeface="SimSun" pitchFamily="2" charset="-122"/>
              </a:rPr>
              <a:t>信仰与理性之间的区分，</a:t>
            </a:r>
            <a:r>
              <a:rPr lang="zh-CN" altLang="en-US" sz="3600" b="1" smtClean="0">
                <a:solidFill>
                  <a:schemeClr val="tx2"/>
                </a:solidFill>
                <a:ea typeface="SimSun" pitchFamily="2" charset="-122"/>
              </a:rPr>
              <a:t>并指出两个可以共存，因为他们之间的存在并没有任何冲突。</a:t>
            </a:r>
            <a:endParaRPr lang="en-US" altLang="zh-CN" sz="3600" b="1" smtClean="0">
              <a:solidFill>
                <a:schemeClr val="tx2"/>
              </a:solidFill>
              <a:ea typeface="SimSun" pitchFamily="2" charset="-122"/>
            </a:endParaRPr>
          </a:p>
          <a:p>
            <a:pPr marL="609600" indent="-609600" eaLnBrk="1" hangingPunct="1">
              <a:lnSpc>
                <a:spcPct val="90000"/>
              </a:lnSpc>
              <a:buFontTx/>
              <a:buNone/>
            </a:pPr>
            <a:endParaRPr lang="en-US" altLang="zh-CN" sz="3600" b="1" smtClean="0">
              <a:solidFill>
                <a:schemeClr val="tx2"/>
              </a:solidFill>
              <a:ea typeface="SimSun" pitchFamily="2" charset="-122"/>
            </a:endParaRPr>
          </a:p>
          <a:p>
            <a:pPr marL="609600" indent="-609600" eaLnBrk="1" hangingPunct="1">
              <a:lnSpc>
                <a:spcPct val="90000"/>
              </a:lnSpc>
              <a:buFontTx/>
              <a:buNone/>
            </a:pPr>
            <a:r>
              <a:rPr lang="en-US" altLang="zh-CN" sz="3600" b="1" smtClean="0">
                <a:solidFill>
                  <a:schemeClr val="tx2"/>
                </a:solidFill>
                <a:ea typeface="SimSun" pitchFamily="2" charset="-122"/>
              </a:rPr>
              <a:t>5.	</a:t>
            </a:r>
            <a:r>
              <a:rPr lang="zh-TW" altLang="en-US" sz="3600" b="1" u="sng" smtClean="0">
                <a:solidFill>
                  <a:srgbClr val="262673"/>
                </a:solidFill>
                <a:ea typeface="SimSun" pitchFamily="2" charset="-122"/>
              </a:rPr>
              <a:t>医药</a:t>
            </a:r>
            <a:r>
              <a:rPr lang="zh-TW" altLang="en-US" sz="3600" b="1" smtClean="0">
                <a:solidFill>
                  <a:schemeClr val="tx2"/>
                </a:solidFill>
                <a:ea typeface="SimSun" pitchFamily="2" charset="-122"/>
              </a:rPr>
              <a:t>：伊本</a:t>
            </a:r>
            <a:r>
              <a:rPr lang="en-US" altLang="zh-TW" sz="3600" b="1" smtClean="0">
                <a:solidFill>
                  <a:schemeClr val="tx2"/>
                </a:solidFill>
                <a:ea typeface="SimSun" pitchFamily="2" charset="-122"/>
              </a:rPr>
              <a:t>·</a:t>
            </a:r>
            <a:r>
              <a:rPr lang="zh-TW" altLang="en-US" sz="3600" b="1" smtClean="0">
                <a:solidFill>
                  <a:schemeClr val="tx2"/>
                </a:solidFill>
                <a:ea typeface="SimSun" pitchFamily="2" charset="-122"/>
              </a:rPr>
              <a:t>新浪在医学上的贡献是巨大的。他成为了在欧洲的学校经批准的教科书。</a:t>
            </a:r>
            <a:endParaRPr lang="en-US" altLang="en-US" sz="3600" b="1" smtClean="0">
              <a:solidFill>
                <a:schemeClr val="tx2"/>
              </a:solidFill>
              <a:ea typeface="SimSun" pitchFamily="2" charset="-122"/>
            </a:endParaRPr>
          </a:p>
        </p:txBody>
      </p:sp>
      <p:sp>
        <p:nvSpPr>
          <p:cNvPr id="196611" name="Rectangle 3"/>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4400" b="1">
                <a:solidFill>
                  <a:schemeClr val="bg1"/>
                </a:solidFill>
                <a:ea typeface="SimSun" pitchFamily="2" charset="-122"/>
              </a:rPr>
              <a:t>阿拉伯</a:t>
            </a:r>
            <a:r>
              <a:rPr lang="zh-CN" altLang="en-US" sz="4400" b="1">
                <a:solidFill>
                  <a:schemeClr val="bg1"/>
                </a:solidFill>
                <a:ea typeface="SimSun" pitchFamily="2" charset="-122"/>
              </a:rPr>
              <a:t>的</a:t>
            </a:r>
            <a:r>
              <a:rPr lang="zh-TW" altLang="en-US" sz="4400" b="1">
                <a:solidFill>
                  <a:schemeClr val="bg1"/>
                </a:solidFill>
                <a:ea typeface="SimSun" pitchFamily="2" charset="-122"/>
              </a:rPr>
              <a:t>供款</a:t>
            </a:r>
            <a:endParaRPr lang="en-US" altLang="en-US" sz="4400">
              <a:solidFill>
                <a:schemeClr val="bg1"/>
              </a:solidFill>
              <a:ea typeface="SimSun" pitchFamily="2" charset="-122"/>
            </a:endParaRPr>
          </a:p>
        </p:txBody>
      </p:sp>
      <p:sp>
        <p:nvSpPr>
          <p:cNvPr id="196612" name="TextBox 5"/>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3"/>
          <p:cNvSpPr>
            <a:spLocks noGrp="1" noChangeArrowheads="1"/>
          </p:cNvSpPr>
          <p:nvPr>
            <p:ph type="body" idx="1"/>
          </p:nvPr>
        </p:nvSpPr>
        <p:spPr>
          <a:xfrm>
            <a:off x="457200" y="1600200"/>
            <a:ext cx="8229600" cy="4953000"/>
          </a:xfrm>
        </p:spPr>
        <p:txBody>
          <a:bodyPr/>
          <a:lstStyle/>
          <a:p>
            <a:pPr marL="514350" indent="-514350" eaLnBrk="1" hangingPunct="1">
              <a:lnSpc>
                <a:spcPct val="90000"/>
              </a:lnSpc>
              <a:buFontTx/>
              <a:buAutoNum type="arabicPeriod"/>
            </a:pPr>
            <a:r>
              <a:rPr lang="zh-TW" altLang="en-US" sz="2800" b="1" smtClean="0">
                <a:solidFill>
                  <a:srgbClr val="FFFF00"/>
                </a:solidFill>
                <a:ea typeface="SimSun" pitchFamily="2" charset="-122"/>
              </a:rPr>
              <a:t>神的怜悯</a:t>
            </a:r>
            <a:r>
              <a:rPr lang="zh-TW" altLang="en-US" sz="2800" smtClean="0">
                <a:solidFill>
                  <a:schemeClr val="bg1"/>
                </a:solidFill>
                <a:ea typeface="SimSun" pitchFamily="2" charset="-122"/>
              </a:rPr>
              <a:t>使夏甲的孩子以实玛利的后裔不可胜数</a:t>
            </a:r>
            <a:r>
              <a:rPr lang="en-US" altLang="zh-CN" sz="2800" smtClean="0">
                <a:solidFill>
                  <a:schemeClr val="bg1"/>
                </a:solidFill>
                <a:ea typeface="SimSun" pitchFamily="2" charset="-122"/>
              </a:rPr>
              <a:t> (</a:t>
            </a:r>
            <a:r>
              <a:rPr lang="zh-CN" altLang="en-US" sz="2800" smtClean="0">
                <a:solidFill>
                  <a:schemeClr val="bg1"/>
                </a:solidFill>
                <a:ea typeface="SimSun" pitchFamily="2" charset="-122"/>
              </a:rPr>
              <a:t>创</a:t>
            </a:r>
            <a:r>
              <a:rPr lang="en-US" altLang="zh-CN" sz="2800" smtClean="0">
                <a:solidFill>
                  <a:schemeClr val="bg1"/>
                </a:solidFill>
                <a:ea typeface="SimSun" pitchFamily="2" charset="-122"/>
              </a:rPr>
              <a:t>. 12:2; 16:10)</a:t>
            </a:r>
          </a:p>
          <a:p>
            <a:pPr marL="514350" indent="-514350" eaLnBrk="1" hangingPunct="1">
              <a:lnSpc>
                <a:spcPct val="90000"/>
              </a:lnSpc>
              <a:buFontTx/>
              <a:buAutoNum type="arabicPeriod"/>
            </a:pPr>
            <a:r>
              <a:rPr lang="zh-TW" altLang="en-US" sz="2800" b="1" smtClean="0">
                <a:solidFill>
                  <a:srgbClr val="FFFF00"/>
                </a:solidFill>
                <a:ea typeface="SimSun" pitchFamily="2" charset="-122"/>
              </a:rPr>
              <a:t>神是</a:t>
            </a:r>
            <a:r>
              <a:rPr lang="zh-CN" altLang="en-US" sz="2800" b="1" smtClean="0">
                <a:solidFill>
                  <a:srgbClr val="FFFF00"/>
                </a:solidFill>
                <a:ea typeface="SimSun" pitchFamily="2" charset="-122"/>
              </a:rPr>
              <a:t>一</a:t>
            </a:r>
            <a:r>
              <a:rPr lang="zh-TW" altLang="en-US" sz="2800" b="1" smtClean="0">
                <a:solidFill>
                  <a:srgbClr val="FFFF00"/>
                </a:solidFill>
                <a:ea typeface="SimSun" pitchFamily="2" charset="-122"/>
              </a:rPr>
              <a:t>个</a:t>
            </a:r>
            <a:r>
              <a:rPr lang="zh-CN" altLang="en-US" sz="2800" b="1" smtClean="0">
                <a:solidFill>
                  <a:srgbClr val="FFFF00"/>
                </a:solidFill>
                <a:ea typeface="SimSun" pitchFamily="2" charset="-122"/>
              </a:rPr>
              <a:t>注重</a:t>
            </a:r>
            <a:r>
              <a:rPr lang="zh-TW" altLang="en-US" sz="2800" b="1" smtClean="0">
                <a:solidFill>
                  <a:srgbClr val="FFFF00"/>
                </a:solidFill>
                <a:ea typeface="SimSun" pitchFamily="2" charset="-122"/>
              </a:rPr>
              <a:t>个人和关系</a:t>
            </a:r>
            <a:r>
              <a:rPr lang="zh-CN" altLang="en-US" sz="2800" b="1" smtClean="0">
                <a:solidFill>
                  <a:srgbClr val="FFFF00"/>
                </a:solidFill>
                <a:ea typeface="SimSun" pitchFamily="2" charset="-122"/>
              </a:rPr>
              <a:t>的神</a:t>
            </a:r>
            <a:r>
              <a:rPr lang="en-US" altLang="zh-CN" sz="2800" b="1" smtClean="0">
                <a:solidFill>
                  <a:srgbClr val="FFFF00"/>
                </a:solidFill>
                <a:ea typeface="SimSun" pitchFamily="2" charset="-122"/>
              </a:rPr>
              <a:t> </a:t>
            </a:r>
            <a:r>
              <a:rPr lang="en-US" altLang="zh-CN" sz="2800" smtClean="0">
                <a:solidFill>
                  <a:schemeClr val="bg1"/>
                </a:solidFill>
                <a:ea typeface="SimSun" pitchFamily="2" charset="-122"/>
              </a:rPr>
              <a:t>(</a:t>
            </a:r>
            <a:r>
              <a:rPr lang="zh-CN" altLang="en-US" sz="2800" smtClean="0">
                <a:solidFill>
                  <a:schemeClr val="bg1"/>
                </a:solidFill>
                <a:ea typeface="SimSun" pitchFamily="2" charset="-122"/>
              </a:rPr>
              <a:t>他甚至与他计划外的夏甲说话</a:t>
            </a:r>
            <a:r>
              <a:rPr lang="en-US" altLang="zh-CN" sz="2800" smtClean="0">
                <a:solidFill>
                  <a:schemeClr val="bg1"/>
                </a:solidFill>
                <a:ea typeface="SimSun" pitchFamily="2" charset="-122"/>
              </a:rPr>
              <a:t>)</a:t>
            </a:r>
          </a:p>
          <a:p>
            <a:pPr marL="514350" indent="-514350" eaLnBrk="1" hangingPunct="1">
              <a:lnSpc>
                <a:spcPct val="90000"/>
              </a:lnSpc>
              <a:buFontTx/>
              <a:buAutoNum type="arabicPeriod"/>
            </a:pPr>
            <a:r>
              <a:rPr lang="zh-CN" altLang="en-US" sz="2800" b="1" smtClean="0">
                <a:solidFill>
                  <a:srgbClr val="FFFF00"/>
                </a:solidFill>
                <a:ea typeface="SimSun" pitchFamily="2" charset="-122"/>
              </a:rPr>
              <a:t>神是信实的</a:t>
            </a:r>
            <a:r>
              <a:rPr lang="en-US" altLang="zh-CN" sz="2800" smtClean="0">
                <a:solidFill>
                  <a:schemeClr val="bg1"/>
                </a:solidFill>
                <a:ea typeface="SimSun" pitchFamily="2" charset="-122"/>
              </a:rPr>
              <a:t>(</a:t>
            </a:r>
            <a:r>
              <a:rPr lang="zh-CN" altLang="en-US" sz="2800" smtClean="0">
                <a:solidFill>
                  <a:schemeClr val="bg1"/>
                </a:solidFill>
                <a:ea typeface="SimSun" pitchFamily="2" charset="-122"/>
              </a:rPr>
              <a:t>创</a:t>
            </a:r>
            <a:r>
              <a:rPr lang="en-US" altLang="zh-CN" sz="2800" smtClean="0">
                <a:solidFill>
                  <a:schemeClr val="bg1"/>
                </a:solidFill>
                <a:ea typeface="SimSun" pitchFamily="2" charset="-122"/>
              </a:rPr>
              <a:t>. 16:12)</a:t>
            </a:r>
          </a:p>
          <a:p>
            <a:pPr marL="914400" lvl="1" indent="-457200" eaLnBrk="1" hangingPunct="1">
              <a:lnSpc>
                <a:spcPct val="90000"/>
              </a:lnSpc>
              <a:buFontTx/>
              <a:buAutoNum type="alphaLcPeriod"/>
            </a:pPr>
            <a:r>
              <a:rPr lang="zh-TW" altLang="en-US" sz="2400" smtClean="0">
                <a:solidFill>
                  <a:schemeClr val="bg1"/>
                </a:solidFill>
                <a:ea typeface="SimSun" pitchFamily="2" charset="-122"/>
              </a:rPr>
              <a:t>他为人必像野驴</a:t>
            </a:r>
            <a:r>
              <a:rPr lang="en-US" altLang="zh-TW" sz="2400" smtClean="0">
                <a:solidFill>
                  <a:schemeClr val="bg1"/>
                </a:solidFill>
                <a:ea typeface="SimSun" pitchFamily="2" charset="-122"/>
              </a:rPr>
              <a:t>…</a:t>
            </a:r>
            <a:r>
              <a:rPr lang="zh-TW" altLang="en-US" sz="2400" smtClean="0">
                <a:solidFill>
                  <a:schemeClr val="bg1"/>
                </a:solidFill>
                <a:ea typeface="SimSun" pitchFamily="2" charset="-122"/>
              </a:rPr>
              <a:t>手要攻打人；他必住在众弟兄的东边。</a:t>
            </a:r>
            <a:endParaRPr lang="en-US" altLang="zh-TW" sz="2400" smtClean="0">
              <a:solidFill>
                <a:schemeClr val="bg1"/>
              </a:solidFill>
              <a:ea typeface="SimSun" pitchFamily="2" charset="-122"/>
            </a:endParaRPr>
          </a:p>
          <a:p>
            <a:pPr marL="914400" lvl="1" indent="-457200" eaLnBrk="1" hangingPunct="1">
              <a:lnSpc>
                <a:spcPct val="90000"/>
              </a:lnSpc>
              <a:buFontTx/>
              <a:buAutoNum type="alphaLcPeriod"/>
            </a:pPr>
            <a:r>
              <a:rPr lang="zh-TW" altLang="en-US" sz="2400" smtClean="0">
                <a:solidFill>
                  <a:schemeClr val="bg1"/>
                </a:solidFill>
                <a:ea typeface="SimSun" pitchFamily="2" charset="-122"/>
              </a:rPr>
              <a:t>阿拉伯人</a:t>
            </a:r>
            <a:r>
              <a:rPr lang="zh-CN" altLang="en-US" sz="2400" smtClean="0">
                <a:solidFill>
                  <a:schemeClr val="bg1"/>
                </a:solidFill>
                <a:ea typeface="SimSun" pitchFamily="2" charset="-122"/>
              </a:rPr>
              <a:t>内战已有</a:t>
            </a:r>
            <a:r>
              <a:rPr lang="zh-TW" altLang="en-US" sz="2400" smtClean="0">
                <a:solidFill>
                  <a:schemeClr val="bg1"/>
                </a:solidFill>
                <a:ea typeface="SimSun" pitchFamily="2" charset="-122"/>
              </a:rPr>
              <a:t>几世纪</a:t>
            </a:r>
            <a:r>
              <a:rPr lang="zh-CN" altLang="en-US" sz="2400" smtClean="0">
                <a:solidFill>
                  <a:schemeClr val="bg1"/>
                </a:solidFill>
                <a:ea typeface="SimSun" pitchFamily="2" charset="-122"/>
              </a:rPr>
              <a:t>了</a:t>
            </a:r>
            <a:endParaRPr lang="en-US" altLang="zh-CN" sz="2400" smtClean="0">
              <a:solidFill>
                <a:schemeClr val="bg1"/>
              </a:solidFill>
              <a:ea typeface="SimSun" pitchFamily="2" charset="-122"/>
            </a:endParaRPr>
          </a:p>
          <a:p>
            <a:pPr marL="514350" indent="-514350" eaLnBrk="1" hangingPunct="1">
              <a:lnSpc>
                <a:spcPct val="90000"/>
              </a:lnSpc>
              <a:buFontTx/>
              <a:buAutoNum type="arabicPeriod"/>
            </a:pPr>
            <a:r>
              <a:rPr lang="zh-TW" altLang="en-US" sz="2800" b="1" smtClean="0">
                <a:solidFill>
                  <a:srgbClr val="FFFF00"/>
                </a:solidFill>
                <a:ea typeface="SimSun" pitchFamily="2" charset="-122"/>
              </a:rPr>
              <a:t>罪有长期影响</a:t>
            </a:r>
            <a:endParaRPr lang="en-US" altLang="zh-CN" sz="2800" b="1" smtClean="0">
              <a:solidFill>
                <a:srgbClr val="FFFF00"/>
              </a:solidFill>
              <a:ea typeface="SimSun" pitchFamily="2" charset="-122"/>
            </a:endParaRPr>
          </a:p>
          <a:p>
            <a:pPr marL="914400" lvl="1" indent="-457200" eaLnBrk="1" hangingPunct="1">
              <a:lnSpc>
                <a:spcPct val="90000"/>
              </a:lnSpc>
              <a:buFontTx/>
              <a:buAutoNum type="alphaLcPeriod"/>
            </a:pPr>
            <a:r>
              <a:rPr lang="zh-TW" altLang="en-US" sz="2400" smtClean="0">
                <a:solidFill>
                  <a:schemeClr val="bg1"/>
                </a:solidFill>
                <a:ea typeface="SimSun" pitchFamily="2" charset="-122"/>
              </a:rPr>
              <a:t>以实玛利</a:t>
            </a:r>
            <a:r>
              <a:rPr lang="zh-CN" altLang="en-US" sz="2400" smtClean="0">
                <a:solidFill>
                  <a:schemeClr val="bg1"/>
                </a:solidFill>
                <a:ea typeface="SimSun" pitchFamily="2" charset="-122"/>
              </a:rPr>
              <a:t>是在</a:t>
            </a:r>
            <a:r>
              <a:rPr lang="zh-TW" altLang="en-US" sz="2400" smtClean="0">
                <a:solidFill>
                  <a:schemeClr val="bg1"/>
                </a:solidFill>
                <a:ea typeface="SimSun" pitchFamily="2" charset="-122"/>
              </a:rPr>
              <a:t>亚伯拉罕脆弱</a:t>
            </a:r>
            <a:r>
              <a:rPr lang="zh-CN" altLang="en-US" sz="2400" smtClean="0">
                <a:solidFill>
                  <a:schemeClr val="bg1"/>
                </a:solidFill>
                <a:ea typeface="SimSun" pitchFamily="2" charset="-122"/>
              </a:rPr>
              <a:t>的时候而生的</a:t>
            </a:r>
            <a:endParaRPr lang="en-US" altLang="zh-CN" sz="2400" smtClean="0">
              <a:solidFill>
                <a:schemeClr val="bg1"/>
              </a:solidFill>
              <a:ea typeface="SimSun" pitchFamily="2" charset="-122"/>
            </a:endParaRPr>
          </a:p>
          <a:p>
            <a:pPr marL="914400" lvl="1" indent="-457200" eaLnBrk="1" hangingPunct="1">
              <a:lnSpc>
                <a:spcPct val="90000"/>
              </a:lnSpc>
              <a:buFontTx/>
              <a:buAutoNum type="alphaLcPeriod"/>
            </a:pPr>
            <a:r>
              <a:rPr lang="zh-TW" altLang="en-US" sz="2400" smtClean="0">
                <a:solidFill>
                  <a:schemeClr val="bg1"/>
                </a:solidFill>
                <a:ea typeface="SimSun" pitchFamily="2" charset="-122"/>
              </a:rPr>
              <a:t>阿拉伯人和犹太人纷纷转战</a:t>
            </a:r>
            <a:r>
              <a:rPr lang="zh-CN" altLang="en-US" sz="2400" smtClean="0">
                <a:solidFill>
                  <a:schemeClr val="bg1"/>
                </a:solidFill>
                <a:ea typeface="SimSun" pitchFamily="2" charset="-122"/>
              </a:rPr>
              <a:t>已有</a:t>
            </a:r>
            <a:r>
              <a:rPr lang="zh-TW" altLang="en-US" sz="2400" smtClean="0">
                <a:solidFill>
                  <a:schemeClr val="bg1"/>
                </a:solidFill>
                <a:ea typeface="SimSun" pitchFamily="2" charset="-122"/>
              </a:rPr>
              <a:t>几个世纪</a:t>
            </a:r>
            <a:r>
              <a:rPr lang="zh-CN" altLang="en-US" sz="2400" smtClean="0">
                <a:solidFill>
                  <a:schemeClr val="bg1"/>
                </a:solidFill>
                <a:ea typeface="SimSun" pitchFamily="2" charset="-122"/>
              </a:rPr>
              <a:t>了！</a:t>
            </a:r>
            <a:endParaRPr lang="en-US" altLang="zh-CN" sz="2400" smtClean="0">
              <a:solidFill>
                <a:schemeClr val="bg1"/>
              </a:solidFill>
              <a:ea typeface="SimSun" pitchFamily="2" charset="-122"/>
            </a:endParaRPr>
          </a:p>
        </p:txBody>
      </p:sp>
      <p:sp>
        <p:nvSpPr>
          <p:cNvPr id="198658" name="Rectangle 5"/>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800" b="1">
                <a:solidFill>
                  <a:schemeClr val="bg1"/>
                </a:solidFill>
                <a:ea typeface="SimSun" pitchFamily="2" charset="-122"/>
              </a:rPr>
              <a:t>经验教训</a:t>
            </a:r>
            <a:endParaRPr lang="en-US" altLang="en-US" sz="3800">
              <a:solidFill>
                <a:schemeClr val="bg1"/>
              </a:solidFill>
              <a:ea typeface="SimSun" pitchFamily="2" charset="-122"/>
            </a:endParaRPr>
          </a:p>
        </p:txBody>
      </p:sp>
      <p:sp>
        <p:nvSpPr>
          <p:cNvPr id="198659" name="TextBox 5"/>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3"/>
          <p:cNvSpPr>
            <a:spLocks noGrp="1" noChangeArrowheads="1"/>
          </p:cNvSpPr>
          <p:nvPr>
            <p:ph type="body" sz="half" idx="1"/>
          </p:nvPr>
        </p:nvSpPr>
        <p:spPr>
          <a:xfrm>
            <a:off x="0" y="1600200"/>
            <a:ext cx="9144000" cy="838200"/>
          </a:xfrm>
        </p:spPr>
        <p:txBody>
          <a:bodyPr/>
          <a:lstStyle/>
          <a:p>
            <a:pPr eaLnBrk="1" hangingPunct="1">
              <a:buFontTx/>
              <a:buNone/>
            </a:pPr>
            <a:r>
              <a:rPr lang="en-US" altLang="zh-CN" sz="2800" smtClean="0">
                <a:solidFill>
                  <a:schemeClr val="bg1"/>
                </a:solidFill>
                <a:ea typeface="SimSun" pitchFamily="2" charset="-122"/>
              </a:rPr>
              <a:t>5.</a:t>
            </a:r>
            <a:r>
              <a:rPr lang="zh-TW" altLang="en-US" sz="2800" smtClean="0">
                <a:solidFill>
                  <a:schemeClr val="bg1"/>
                </a:solidFill>
                <a:ea typeface="SimSun" pitchFamily="2" charset="-122"/>
              </a:rPr>
              <a:t>上帝</a:t>
            </a:r>
            <a:r>
              <a:rPr lang="zh-CN" altLang="en-US" sz="2800" smtClean="0">
                <a:solidFill>
                  <a:schemeClr val="bg1"/>
                </a:solidFill>
                <a:ea typeface="SimSun" pitchFamily="2" charset="-122"/>
              </a:rPr>
              <a:t>对</a:t>
            </a:r>
            <a:r>
              <a:rPr lang="zh-TW" altLang="en-US" sz="2800" smtClean="0">
                <a:solidFill>
                  <a:schemeClr val="bg1"/>
                </a:solidFill>
                <a:ea typeface="SimSun" pitchFamily="2" charset="-122"/>
              </a:rPr>
              <a:t>以色列和阿拉伯人</a:t>
            </a:r>
            <a:r>
              <a:rPr lang="zh-CN" altLang="en-US" sz="2800" smtClean="0">
                <a:solidFill>
                  <a:schemeClr val="bg1"/>
                </a:solidFill>
                <a:ea typeface="SimSun" pitchFamily="2" charset="-122"/>
              </a:rPr>
              <a:t>的</a:t>
            </a:r>
            <a:r>
              <a:rPr lang="zh-TW" altLang="en-US" sz="2800" smtClean="0">
                <a:solidFill>
                  <a:schemeClr val="bg1"/>
                </a:solidFill>
                <a:ea typeface="SimSun" pitchFamily="2" charset="-122"/>
              </a:rPr>
              <a:t>计划</a:t>
            </a:r>
            <a:r>
              <a:rPr lang="zh-CN" altLang="en-US" sz="2800" smtClean="0">
                <a:solidFill>
                  <a:schemeClr val="bg1"/>
                </a:solidFill>
                <a:ea typeface="SimSun" pitchFamily="2" charset="-122"/>
              </a:rPr>
              <a:t>还</a:t>
            </a:r>
            <a:r>
              <a:rPr lang="zh-TW" altLang="en-US" sz="2800" smtClean="0">
                <a:solidFill>
                  <a:schemeClr val="bg1"/>
                </a:solidFill>
                <a:ea typeface="SimSun" pitchFamily="2" charset="-122"/>
              </a:rPr>
              <a:t>未完成</a:t>
            </a:r>
            <a:r>
              <a:rPr lang="en-US" altLang="zh-CN" sz="2800" smtClean="0">
                <a:solidFill>
                  <a:schemeClr val="bg1"/>
                </a:solidFill>
                <a:ea typeface="SimSun" pitchFamily="2" charset="-122"/>
              </a:rPr>
              <a:t>…</a:t>
            </a:r>
            <a:endParaRPr lang="en-US" altLang="en-US" sz="2800" smtClean="0">
              <a:solidFill>
                <a:schemeClr val="bg1"/>
              </a:solidFill>
              <a:ea typeface="ＭＳ Ｐゴシック" pitchFamily="34" charset="-128"/>
            </a:endParaRPr>
          </a:p>
        </p:txBody>
      </p:sp>
      <p:pic>
        <p:nvPicPr>
          <p:cNvPr id="200706" name="Picture 4" descr="Arab-Countr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2382838"/>
            <a:ext cx="8229600" cy="4479925"/>
          </a:xfrm>
          <a:noFill/>
        </p:spPr>
      </p:pic>
      <p:sp>
        <p:nvSpPr>
          <p:cNvPr id="200707" name="Rectangle 7"/>
          <p:cNvSpPr>
            <a:spLocks noChangeArrowheads="1"/>
          </p:cNvSpPr>
          <p:nvPr/>
        </p:nvSpPr>
        <p:spPr bwMode="auto">
          <a:xfrm>
            <a:off x="0" y="0"/>
            <a:ext cx="9144000" cy="144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3800" b="1">
                <a:solidFill>
                  <a:schemeClr val="bg1"/>
                </a:solidFill>
                <a:ea typeface="SimSun" pitchFamily="2" charset="-122"/>
              </a:rPr>
              <a:t>经验教训</a:t>
            </a:r>
            <a:endParaRPr lang="en-US" altLang="en-US" sz="3800">
              <a:solidFill>
                <a:schemeClr val="bg1"/>
              </a:solidFill>
              <a:ea typeface="SimSun" pitchFamily="2" charset="-122"/>
            </a:endParaRPr>
          </a:p>
        </p:txBody>
      </p:sp>
      <p:sp>
        <p:nvSpPr>
          <p:cNvPr id="200708" name="TextBox 6"/>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685800" y="609600"/>
            <a:ext cx="7772400" cy="1143000"/>
          </a:xfrm>
        </p:spPr>
        <p:txBody>
          <a:bodyPr lIns="90000" tIns="46800" rIns="90000" bIns="46800" anchor="ct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CN" altLang="en-US" smtClean="0">
                <a:ea typeface="ＭＳ Ｐゴシック" pitchFamily="34" charset="-128"/>
              </a:rPr>
              <a:t>在</a:t>
            </a:r>
            <a:r>
              <a:rPr lang="zh-TW" altLang="en-US" smtClean="0">
                <a:ea typeface="ＭＳ Ｐゴシック" pitchFamily="34" charset="-128"/>
              </a:rPr>
              <a:t>先知穆罕默德</a:t>
            </a:r>
            <a:r>
              <a:rPr lang="zh-CN" altLang="en-US" smtClean="0">
                <a:ea typeface="ＭＳ Ｐゴシック" pitchFamily="34" charset="-128"/>
              </a:rPr>
              <a:t>时代</a:t>
            </a:r>
            <a:r>
              <a:rPr lang="zh-TW" altLang="en-US" smtClean="0">
                <a:ea typeface="ＭＳ Ｐゴシック" pitchFamily="34" charset="-128"/>
              </a:rPr>
              <a:t>的阿拉伯</a:t>
            </a:r>
            <a:endParaRPr lang="en-GB" altLang="en-US" smtClean="0">
              <a:ea typeface="ＭＳ Ｐゴシック" pitchFamily="34" charset="-128"/>
            </a:endParaRPr>
          </a:p>
        </p:txBody>
      </p:sp>
      <p:sp>
        <p:nvSpPr>
          <p:cNvPr id="202754" name="Rectangle 3"/>
          <p:cNvSpPr>
            <a:spLocks noGrp="1" noChangeArrowheads="1"/>
          </p:cNvSpPr>
          <p:nvPr>
            <p:ph type="body" idx="1"/>
          </p:nvPr>
        </p:nvSpPr>
        <p:spPr>
          <a:xfrm>
            <a:off x="685800" y="1981200"/>
            <a:ext cx="7772400" cy="4114800"/>
          </a:xfrm>
        </p:spPr>
        <p:txBody>
          <a:bodyPr lIns="90000" tIns="46800" rIns="90000" bIns="46800"/>
          <a:lstStyle/>
          <a:p>
            <a:pPr marL="819150" indent="-819150" eaLnBrk="1" hangingPunct="1">
              <a:lnSpc>
                <a:spcPct val="95000"/>
              </a:lnSpc>
              <a:spcBef>
                <a:spcPts val="500"/>
              </a:spcBef>
              <a:spcAft>
                <a:spcPts val="500"/>
              </a:spcAft>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TW" altLang="en-US" sz="6000" smtClean="0">
                <a:ea typeface="ＭＳ Ｐゴシック" pitchFamily="34" charset="-128"/>
              </a:rPr>
              <a:t>各部落的宗教</a:t>
            </a:r>
            <a:endParaRPr lang="en-GB" altLang="ja-JP" sz="6000" smtClean="0">
              <a:ea typeface="ＭＳ Ｐゴシック" pitchFamily="34" charset="-128"/>
            </a:endParaRPr>
          </a:p>
          <a:p>
            <a:pPr marL="819150" indent="-819150" eaLnBrk="1" hangingPunct="1">
              <a:spcBef>
                <a:spcPts val="500"/>
              </a:spcBef>
              <a:spcAft>
                <a:spcPts val="500"/>
              </a:spcAft>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TW" altLang="en-US" sz="6000" smtClean="0">
                <a:ea typeface="ＭＳ Ｐゴシック" pitchFamily="34" charset="-128"/>
              </a:rPr>
              <a:t>犹太</a:t>
            </a:r>
            <a:r>
              <a:rPr lang="zh-CN" altLang="en-US" sz="6000" smtClean="0">
                <a:ea typeface="ＭＳ Ｐゴシック" pitchFamily="34" charset="-128"/>
              </a:rPr>
              <a:t>群体</a:t>
            </a:r>
            <a:endParaRPr lang="en-GB" altLang="ja-JP" sz="6000" smtClean="0">
              <a:ea typeface="ＭＳ Ｐゴシック" pitchFamily="34" charset="-128"/>
            </a:endParaRPr>
          </a:p>
          <a:p>
            <a:pPr marL="819150" indent="-819150" eaLnBrk="1" hangingPunct="1">
              <a:spcBef>
                <a:spcPts val="500"/>
              </a:spcBef>
              <a:spcAft>
                <a:spcPts val="500"/>
              </a:spcAft>
              <a:tabLst>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6000" smtClean="0">
                <a:ea typeface="ＭＳ Ｐゴシック" pitchFamily="34" charset="-128"/>
              </a:rPr>
              <a:t>基督教</a:t>
            </a:r>
            <a:r>
              <a:rPr lang="zh-CN" altLang="en-US" sz="6000" smtClean="0">
                <a:ea typeface="ＭＳ Ｐゴシック" pitchFamily="34" charset="-128"/>
              </a:rPr>
              <a:t>群体</a:t>
            </a:r>
            <a:endParaRPr lang="en-GB" altLang="ja-JP" sz="6000" smtClean="0">
              <a:ea typeface="ＭＳ Ｐゴシック" pitchFamily="34" charset="-128"/>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0" y="0"/>
            <a:ext cx="9144000" cy="1447800"/>
          </a:xfrm>
          <a:solidFill>
            <a:schemeClr val="tx1"/>
          </a:solidFill>
        </p:spPr>
        <p:txBody>
          <a:bodyPr/>
          <a:lstStyle/>
          <a:p>
            <a:pPr eaLnBrk="1" hangingPunct="1"/>
            <a:r>
              <a:rPr lang="zh-TW" altLang="en-US" smtClean="0">
                <a:solidFill>
                  <a:schemeClr val="bg1"/>
                </a:solidFill>
                <a:ea typeface="ＭＳ Ｐゴシック" pitchFamily="34" charset="-128"/>
              </a:rPr>
              <a:t>阿拉伯人是谁</a:t>
            </a:r>
            <a:r>
              <a:rPr lang="en-GB" altLang="ja-JP" smtClean="0">
                <a:solidFill>
                  <a:schemeClr val="bg1"/>
                </a:solidFill>
                <a:ea typeface="ＭＳ Ｐゴシック" pitchFamily="34" charset="-128"/>
              </a:rPr>
              <a:t>? </a:t>
            </a:r>
            <a:endParaRPr lang="en-US" altLang="en-US" smtClean="0">
              <a:solidFill>
                <a:schemeClr val="bg1"/>
              </a:solidFill>
              <a:ea typeface="ＭＳ Ｐゴシック" pitchFamily="34" charset="-128"/>
            </a:endParaRPr>
          </a:p>
        </p:txBody>
      </p:sp>
      <p:sp>
        <p:nvSpPr>
          <p:cNvPr id="133123" name="Rectangle 3"/>
          <p:cNvSpPr>
            <a:spLocks noGrp="1" noChangeArrowheads="1"/>
          </p:cNvSpPr>
          <p:nvPr>
            <p:ph type="body" idx="1"/>
          </p:nvPr>
        </p:nvSpPr>
        <p:spPr>
          <a:xfrm>
            <a:off x="107950" y="1600200"/>
            <a:ext cx="8891588" cy="4876800"/>
          </a:xfrm>
        </p:spPr>
        <p:txBody>
          <a:bodyPr/>
          <a:lstStyle/>
          <a:p>
            <a:pPr marL="533400" indent="-533400" eaLnBrk="1" hangingPunct="1">
              <a:lnSpc>
                <a:spcPct val="80000"/>
              </a:lnSpc>
              <a:buFontTx/>
              <a:buNone/>
            </a:pPr>
            <a:r>
              <a:rPr lang="zh-TW" altLang="en-US" sz="2800" u="sng" smtClean="0">
                <a:solidFill>
                  <a:schemeClr val="bg1"/>
                </a:solidFill>
                <a:ea typeface="SimSun" pitchFamily="2" charset="-122"/>
              </a:rPr>
              <a:t>“阿拉伯”的定义</a:t>
            </a:r>
            <a:r>
              <a:rPr lang="en-GB" altLang="zh-CN" sz="2800" u="sng" smtClean="0">
                <a:solidFill>
                  <a:schemeClr val="bg1"/>
                </a:solidFill>
                <a:ea typeface="SimSun" pitchFamily="2" charset="-122"/>
              </a:rPr>
              <a:t> </a:t>
            </a:r>
          </a:p>
          <a:p>
            <a:pPr marL="533400" indent="-533400" eaLnBrk="1" hangingPunct="1">
              <a:lnSpc>
                <a:spcPct val="80000"/>
              </a:lnSpc>
            </a:pPr>
            <a:r>
              <a:rPr lang="zh-TW" altLang="en-US" sz="2800" smtClean="0">
                <a:solidFill>
                  <a:schemeClr val="accent1"/>
                </a:solidFill>
                <a:ea typeface="SimSun" pitchFamily="2" charset="-122"/>
              </a:rPr>
              <a:t>在早期古典阿拉伯语字典，“阿拉伯”指的是</a:t>
            </a:r>
            <a:r>
              <a:rPr lang="zh-CN" altLang="en-US" sz="2800" smtClean="0">
                <a:solidFill>
                  <a:schemeClr val="accent1"/>
                </a:solidFill>
                <a:ea typeface="SimSun" pitchFamily="2" charset="-122"/>
              </a:rPr>
              <a:t>那些</a:t>
            </a:r>
            <a:r>
              <a:rPr lang="zh-TW" altLang="en-US" sz="2800" smtClean="0">
                <a:solidFill>
                  <a:srgbClr val="FFFF00"/>
                </a:solidFill>
                <a:ea typeface="SimSun" pitchFamily="2" charset="-122"/>
              </a:rPr>
              <a:t>讲阿拉伯语</a:t>
            </a:r>
            <a:r>
              <a:rPr lang="zh-CN" altLang="en-US" sz="2800" smtClean="0">
                <a:solidFill>
                  <a:schemeClr val="accent1"/>
                </a:solidFill>
                <a:ea typeface="SimSun" pitchFamily="2" charset="-122"/>
              </a:rPr>
              <a:t>的人</a:t>
            </a:r>
            <a:r>
              <a:rPr lang="zh-TW" altLang="en-US" sz="2800" smtClean="0">
                <a:solidFill>
                  <a:schemeClr val="accent1"/>
                </a:solidFill>
                <a:ea typeface="SimSun" pitchFamily="2" charset="-122"/>
              </a:rPr>
              <a:t>，</a:t>
            </a:r>
            <a:r>
              <a:rPr lang="zh-TW" altLang="en-US" sz="2800" smtClean="0">
                <a:solidFill>
                  <a:srgbClr val="FFFF00"/>
                </a:solidFill>
                <a:ea typeface="SimSun" pitchFamily="2" charset="-122"/>
              </a:rPr>
              <a:t>阿拉伯部落的后代</a:t>
            </a:r>
            <a:r>
              <a:rPr lang="zh-TW" altLang="en-US" sz="2800" smtClean="0">
                <a:solidFill>
                  <a:schemeClr val="accent1"/>
                </a:solidFill>
                <a:ea typeface="SimSun" pitchFamily="2" charset="-122"/>
              </a:rPr>
              <a:t>，</a:t>
            </a:r>
            <a:r>
              <a:rPr lang="zh-CN" altLang="en-US" sz="2800" smtClean="0">
                <a:solidFill>
                  <a:schemeClr val="accent1"/>
                </a:solidFill>
                <a:ea typeface="SimSun" pitchFamily="2" charset="-122"/>
              </a:rPr>
              <a:t>及那些</a:t>
            </a:r>
            <a:r>
              <a:rPr lang="zh-TW" altLang="en-US" sz="2800" smtClean="0">
                <a:solidFill>
                  <a:srgbClr val="FFFF00"/>
                </a:solidFill>
                <a:ea typeface="SimSun" pitchFamily="2" charset="-122"/>
              </a:rPr>
              <a:t>起源于阿拉伯</a:t>
            </a:r>
            <a:r>
              <a:rPr lang="zh-CN" altLang="en-US" sz="2800" smtClean="0">
                <a:solidFill>
                  <a:schemeClr val="accent1"/>
                </a:solidFill>
                <a:ea typeface="SimSun" pitchFamily="2" charset="-122"/>
              </a:rPr>
              <a:t>的人</a:t>
            </a:r>
            <a:r>
              <a:rPr lang="zh-TW" altLang="en-US" sz="2800" smtClean="0">
                <a:solidFill>
                  <a:schemeClr val="accent1"/>
                </a:solidFill>
                <a:ea typeface="SimSun" pitchFamily="2" charset="-122"/>
              </a:rPr>
              <a:t>。</a:t>
            </a:r>
            <a:endParaRPr lang="en-GB" altLang="zh-CN" sz="2800" smtClean="0">
              <a:solidFill>
                <a:schemeClr val="accent1"/>
              </a:solidFill>
              <a:ea typeface="SimSun" pitchFamily="2" charset="-122"/>
            </a:endParaRPr>
          </a:p>
          <a:p>
            <a:pPr marL="533400" indent="-533400" eaLnBrk="1" hangingPunct="1">
              <a:lnSpc>
                <a:spcPct val="80000"/>
              </a:lnSpc>
            </a:pPr>
            <a:r>
              <a:rPr lang="zh-TW" altLang="en-US" sz="2800" smtClean="0">
                <a:solidFill>
                  <a:schemeClr val="accent1"/>
                </a:solidFill>
                <a:ea typeface="SimSun" pitchFamily="2" charset="-122"/>
              </a:rPr>
              <a:t>在早期古典阿拉伯语字典，“</a:t>
            </a:r>
            <a:r>
              <a:rPr lang="en-US" altLang="zh-TW" sz="2800" smtClean="0">
                <a:solidFill>
                  <a:schemeClr val="accent1"/>
                </a:solidFill>
                <a:ea typeface="SimSun" pitchFamily="2" charset="-122"/>
              </a:rPr>
              <a:t>A'rab”</a:t>
            </a:r>
            <a:r>
              <a:rPr lang="zh-TW" altLang="en-US" sz="2800" smtClean="0">
                <a:solidFill>
                  <a:schemeClr val="accent1"/>
                </a:solidFill>
                <a:ea typeface="SimSun" pitchFamily="2" charset="-122"/>
              </a:rPr>
              <a:t>指的是</a:t>
            </a:r>
            <a:r>
              <a:rPr lang="zh-TW" altLang="en-US" sz="2800" smtClean="0">
                <a:solidFill>
                  <a:srgbClr val="FFFF00"/>
                </a:solidFill>
                <a:ea typeface="SimSun" pitchFamily="2" charset="-122"/>
              </a:rPr>
              <a:t>贝都因人</a:t>
            </a:r>
            <a:r>
              <a:rPr lang="zh-TW" altLang="en-US" sz="2800" smtClean="0">
                <a:solidFill>
                  <a:schemeClr val="accent1"/>
                </a:solidFill>
                <a:ea typeface="SimSun" pitchFamily="2" charset="-122"/>
              </a:rPr>
              <a:t>。</a:t>
            </a:r>
            <a:endParaRPr lang="en-GB" altLang="zh-CN" sz="2800" smtClean="0">
              <a:solidFill>
                <a:schemeClr val="accent1"/>
              </a:solidFill>
              <a:ea typeface="SimSun" pitchFamily="2" charset="-122"/>
            </a:endParaRPr>
          </a:p>
          <a:p>
            <a:pPr marL="533400" indent="-533400" eaLnBrk="1" hangingPunct="1">
              <a:lnSpc>
                <a:spcPct val="80000"/>
              </a:lnSpc>
            </a:pPr>
            <a:r>
              <a:rPr lang="zh-TW" altLang="en-US" sz="2800" smtClean="0">
                <a:solidFill>
                  <a:schemeClr val="accent1"/>
                </a:solidFill>
                <a:ea typeface="SimSun" pitchFamily="2" charset="-122"/>
              </a:rPr>
              <a:t>在阿拉伯语中，“阿拉伯”是</a:t>
            </a:r>
            <a:r>
              <a:rPr lang="zh-CN" altLang="en-US" sz="2800" smtClean="0">
                <a:solidFill>
                  <a:schemeClr val="accent1"/>
                </a:solidFill>
                <a:ea typeface="SimSun" pitchFamily="2" charset="-122"/>
              </a:rPr>
              <a:t>意思是</a:t>
            </a:r>
            <a:r>
              <a:rPr lang="zh-TW" altLang="en-US" sz="2800" smtClean="0">
                <a:solidFill>
                  <a:schemeClr val="accent1"/>
                </a:solidFill>
                <a:ea typeface="SimSun" pitchFamily="2" charset="-122"/>
              </a:rPr>
              <a:t>指“</a:t>
            </a:r>
            <a:r>
              <a:rPr lang="zh-TW" altLang="en-US" sz="2800" smtClean="0">
                <a:solidFill>
                  <a:srgbClr val="FFFF00"/>
                </a:solidFill>
                <a:ea typeface="SimSun" pitchFamily="2" charset="-122"/>
              </a:rPr>
              <a:t>那些说得清楚</a:t>
            </a:r>
            <a:r>
              <a:rPr lang="zh-CN" altLang="en-US" sz="2800" smtClean="0">
                <a:solidFill>
                  <a:srgbClr val="FFFF00"/>
                </a:solidFill>
                <a:ea typeface="SimSun" pitchFamily="2" charset="-122"/>
              </a:rPr>
              <a:t>的人</a:t>
            </a:r>
            <a:r>
              <a:rPr lang="zh-TW" altLang="en-US" sz="2800" smtClean="0">
                <a:solidFill>
                  <a:schemeClr val="accent1"/>
                </a:solidFill>
                <a:ea typeface="SimSun" pitchFamily="2" charset="-122"/>
              </a:rPr>
              <a:t>。”</a:t>
            </a:r>
            <a:endParaRPr lang="en-GB" altLang="zh-CN" sz="2800" smtClean="0">
              <a:solidFill>
                <a:schemeClr val="accent1"/>
              </a:solidFill>
              <a:ea typeface="SimSun" pitchFamily="2" charset="-122"/>
            </a:endParaRPr>
          </a:p>
          <a:p>
            <a:pPr marL="533400" indent="-533400" eaLnBrk="1" hangingPunct="1">
              <a:lnSpc>
                <a:spcPct val="80000"/>
              </a:lnSpc>
            </a:pPr>
            <a:r>
              <a:rPr lang="zh-TW" altLang="en-US" sz="2800" smtClean="0">
                <a:solidFill>
                  <a:schemeClr val="accent1"/>
                </a:solidFill>
                <a:ea typeface="SimSun" pitchFamily="2" charset="-122"/>
              </a:rPr>
              <a:t>“</a:t>
            </a:r>
            <a:r>
              <a:rPr lang="en-US" altLang="zh-TW" sz="2800" smtClean="0">
                <a:solidFill>
                  <a:schemeClr val="accent1"/>
                </a:solidFill>
                <a:ea typeface="SimSun" pitchFamily="2" charset="-122"/>
              </a:rPr>
              <a:t>A</a:t>
            </a:r>
            <a:r>
              <a:rPr lang="en-US" altLang="zh-CN" sz="2800" smtClean="0">
                <a:solidFill>
                  <a:schemeClr val="accent1"/>
                </a:solidFill>
                <a:ea typeface="SimSun" pitchFamily="2" charset="-122"/>
              </a:rPr>
              <a:t>rab</a:t>
            </a:r>
            <a:r>
              <a:rPr lang="zh-TW" altLang="en-US" sz="2800" smtClean="0">
                <a:solidFill>
                  <a:schemeClr val="accent1"/>
                </a:solidFill>
                <a:ea typeface="SimSun" pitchFamily="2" charset="-122"/>
              </a:rPr>
              <a:t>”字是一个来自犹太人的希伯来语“希伯”，这意味着“</a:t>
            </a:r>
            <a:r>
              <a:rPr lang="zh-TW" altLang="en-US" sz="2800" smtClean="0">
                <a:solidFill>
                  <a:srgbClr val="FFFF00"/>
                </a:solidFill>
                <a:ea typeface="SimSun" pitchFamily="2" charset="-122"/>
              </a:rPr>
              <a:t>沙漠</a:t>
            </a:r>
            <a:r>
              <a:rPr lang="zh-TW" altLang="en-US" sz="2800" smtClean="0">
                <a:solidFill>
                  <a:schemeClr val="accent1"/>
                </a:solidFill>
                <a:ea typeface="SimSun" pitchFamily="2" charset="-122"/>
              </a:rPr>
              <a:t>。”</a:t>
            </a:r>
            <a:endParaRPr lang="en-GB" altLang="zh-CN" sz="2800" smtClean="0">
              <a:solidFill>
                <a:schemeClr val="accent1"/>
              </a:solidFill>
              <a:ea typeface="SimSun" pitchFamily="2" charset="-122"/>
            </a:endParaRPr>
          </a:p>
          <a:p>
            <a:pPr marL="533400" indent="-533400" eaLnBrk="1" hangingPunct="1">
              <a:lnSpc>
                <a:spcPct val="80000"/>
              </a:lnSpc>
            </a:pPr>
            <a:r>
              <a:rPr lang="zh-TW" altLang="en-US" sz="2800" smtClean="0">
                <a:solidFill>
                  <a:schemeClr val="accent1"/>
                </a:solidFill>
                <a:ea typeface="SimSun" pitchFamily="2" charset="-122"/>
              </a:rPr>
              <a:t>它的主要词根，意思是“在于</a:t>
            </a:r>
            <a:r>
              <a:rPr lang="zh-TW" altLang="en-US" sz="2800" smtClean="0">
                <a:solidFill>
                  <a:srgbClr val="FFFF00"/>
                </a:solidFill>
                <a:ea typeface="SimSun" pitchFamily="2" charset="-122"/>
              </a:rPr>
              <a:t>等待</a:t>
            </a:r>
            <a:r>
              <a:rPr lang="zh-TW" altLang="en-US" sz="2800" smtClean="0">
                <a:solidFill>
                  <a:schemeClr val="accent1"/>
                </a:solidFill>
                <a:ea typeface="SimSun" pitchFamily="2" charset="-122"/>
              </a:rPr>
              <a:t>，</a:t>
            </a:r>
            <a:r>
              <a:rPr lang="zh-TW" altLang="en-US" sz="2800" smtClean="0">
                <a:solidFill>
                  <a:srgbClr val="FFFF00"/>
                </a:solidFill>
                <a:ea typeface="SimSun" pitchFamily="2" charset="-122"/>
              </a:rPr>
              <a:t>混合</a:t>
            </a:r>
            <a:r>
              <a:rPr lang="zh-TW" altLang="en-US" sz="2800" smtClean="0">
                <a:solidFill>
                  <a:schemeClr val="accent1"/>
                </a:solidFill>
                <a:ea typeface="SimSun" pitchFamily="2" charset="-122"/>
              </a:rPr>
              <a:t>，混合使用，以</a:t>
            </a:r>
            <a:r>
              <a:rPr lang="zh-TW" altLang="en-US" sz="2800" smtClean="0">
                <a:solidFill>
                  <a:srgbClr val="FFFF00"/>
                </a:solidFill>
                <a:ea typeface="SimSun" pitchFamily="2" charset="-122"/>
              </a:rPr>
              <a:t>给予或安全</a:t>
            </a:r>
            <a:r>
              <a:rPr lang="zh-TW" altLang="en-US" sz="2800" smtClean="0">
                <a:solidFill>
                  <a:schemeClr val="accent1"/>
                </a:solidFill>
                <a:ea typeface="SimSun" pitchFamily="2" charset="-122"/>
              </a:rPr>
              <a:t>，参与和插手，进行密切联系，以</a:t>
            </a:r>
            <a:r>
              <a:rPr lang="zh-TW" altLang="en-US" sz="2800" smtClean="0">
                <a:solidFill>
                  <a:srgbClr val="FFFF00"/>
                </a:solidFill>
                <a:ea typeface="SimSun" pitchFamily="2" charset="-122"/>
              </a:rPr>
              <a:t>愉快</a:t>
            </a:r>
            <a:r>
              <a:rPr lang="zh-TW" altLang="en-US" sz="2800" smtClean="0">
                <a:solidFill>
                  <a:schemeClr val="accent1"/>
                </a:solidFill>
                <a:ea typeface="SimSun" pitchFamily="2" charset="-122"/>
              </a:rPr>
              <a:t>的，</a:t>
            </a:r>
            <a:r>
              <a:rPr lang="zh-TW" altLang="en-US" sz="2800" smtClean="0">
                <a:solidFill>
                  <a:srgbClr val="FFFF00"/>
                </a:solidFill>
                <a:ea typeface="SimSun" pitchFamily="2" charset="-122"/>
              </a:rPr>
              <a:t>成长在日落昏暗的</a:t>
            </a:r>
            <a:r>
              <a:rPr lang="zh-TW" altLang="en-US" sz="2800" smtClean="0">
                <a:solidFill>
                  <a:schemeClr val="accent1"/>
                </a:solidFill>
                <a:ea typeface="SimSun" pitchFamily="2" charset="-122"/>
              </a:rPr>
              <a:t>，快到傍晚的时候</a:t>
            </a:r>
            <a:r>
              <a:rPr lang="zh-CN" altLang="en-US" sz="2800" smtClean="0">
                <a:solidFill>
                  <a:schemeClr val="accent1"/>
                </a:solidFill>
                <a:ea typeface="SimSun" pitchFamily="2" charset="-122"/>
              </a:rPr>
              <a:t>的</a:t>
            </a:r>
            <a:r>
              <a:rPr lang="zh-TW" altLang="en-US" sz="2800" smtClean="0">
                <a:solidFill>
                  <a:schemeClr val="accent1"/>
                </a:solidFill>
                <a:ea typeface="SimSun" pitchFamily="2" charset="-122"/>
              </a:rPr>
              <a:t>暗。“</a:t>
            </a:r>
            <a:endParaRPr lang="en-GB" altLang="zh-CN" sz="2800" smtClean="0">
              <a:solidFill>
                <a:schemeClr val="accent1"/>
              </a:solidFill>
              <a:ea typeface="SimSun" pitchFamily="2" charset="-122"/>
            </a:endParaRPr>
          </a:p>
        </p:txBody>
      </p:sp>
      <p:sp>
        <p:nvSpPr>
          <p:cNvPr id="94211" name="TextBox 5"/>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rgbClr val="FFFFFF"/>
                </a:solidFill>
              </a:rPr>
              <a:t>152d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 calcmode="lin" valueType="num">
                                      <p:cBhvr additive="base">
                                        <p:cTn id="13" dur="500" fill="hold"/>
                                        <p:tgtEl>
                                          <p:spTgt spid="133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123">
                                            <p:txEl>
                                              <p:pRg st="2" end="2"/>
                                            </p:txEl>
                                          </p:spTgt>
                                        </p:tgtEl>
                                        <p:attrNameLst>
                                          <p:attrName>style.visibility</p:attrName>
                                        </p:attrNameLst>
                                      </p:cBhvr>
                                      <p:to>
                                        <p:strVal val="visible"/>
                                      </p:to>
                                    </p:set>
                                    <p:anim calcmode="lin" valueType="num">
                                      <p:cBhvr additive="base">
                                        <p:cTn id="19" dur="500" fill="hold"/>
                                        <p:tgtEl>
                                          <p:spTgt spid="133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123">
                                            <p:txEl>
                                              <p:pRg st="3" end="3"/>
                                            </p:txEl>
                                          </p:spTgt>
                                        </p:tgtEl>
                                        <p:attrNameLst>
                                          <p:attrName>style.visibility</p:attrName>
                                        </p:attrNameLst>
                                      </p:cBhvr>
                                      <p:to>
                                        <p:strVal val="visible"/>
                                      </p:to>
                                    </p:set>
                                    <p:anim calcmode="lin" valueType="num">
                                      <p:cBhvr additive="base">
                                        <p:cTn id="25" dur="500" fill="hold"/>
                                        <p:tgtEl>
                                          <p:spTgt spid="133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123">
                                            <p:txEl>
                                              <p:pRg st="4" end="4"/>
                                            </p:txEl>
                                          </p:spTgt>
                                        </p:tgtEl>
                                        <p:attrNameLst>
                                          <p:attrName>style.visibility</p:attrName>
                                        </p:attrNameLst>
                                      </p:cBhvr>
                                      <p:to>
                                        <p:strVal val="visible"/>
                                      </p:to>
                                    </p:set>
                                    <p:anim calcmode="lin" valueType="num">
                                      <p:cBhvr additive="base">
                                        <p:cTn id="31" dur="500" fill="hold"/>
                                        <p:tgtEl>
                                          <p:spTgt spid="133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33123">
                                            <p:txEl>
                                              <p:pRg st="5" end="5"/>
                                            </p:txEl>
                                          </p:spTgt>
                                        </p:tgtEl>
                                        <p:attrNameLst>
                                          <p:attrName>style.visibility</p:attrName>
                                        </p:attrNameLst>
                                      </p:cBhvr>
                                      <p:to>
                                        <p:strVal val="visible"/>
                                      </p:to>
                                    </p:set>
                                    <p:anim calcmode="lin" valueType="num">
                                      <p:cBhvr additive="base">
                                        <p:cTn id="37" dur="500" fill="hold"/>
                                        <p:tgtEl>
                                          <p:spTgt spid="133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ext Box 2"/>
          <p:cNvSpPr txBox="1">
            <a:spLocks noChangeArrowheads="1"/>
          </p:cNvSpPr>
          <p:nvPr/>
        </p:nvSpPr>
        <p:spPr bwMode="auto">
          <a:xfrm>
            <a:off x="457200" y="787400"/>
            <a:ext cx="8229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zh-TW" altLang="en-US" sz="4400">
                <a:latin typeface="Times New Roman" pitchFamily="18" charset="0"/>
              </a:rPr>
              <a:t>穆罕默德</a:t>
            </a:r>
            <a:r>
              <a:rPr lang="en-GB" altLang="ja-JP" sz="4400">
                <a:latin typeface="Times New Roman" pitchFamily="18" charset="0"/>
              </a:rPr>
              <a:t>(</a:t>
            </a:r>
            <a:r>
              <a:rPr lang="zh-TW" altLang="en-US" sz="4400">
                <a:latin typeface="Times New Roman" pitchFamily="18" charset="0"/>
              </a:rPr>
              <a:t>创办人</a:t>
            </a:r>
            <a:r>
              <a:rPr lang="en-GB" altLang="ja-JP" sz="4400">
                <a:latin typeface="Times New Roman" pitchFamily="18" charset="0"/>
              </a:rPr>
              <a:t>)</a:t>
            </a:r>
            <a:endParaRPr lang="en-GB" altLang="en-US" sz="4400">
              <a:latin typeface="Times New Roman" pitchFamily="18" charset="0"/>
            </a:endParaRPr>
          </a:p>
        </p:txBody>
      </p:sp>
      <p:sp>
        <p:nvSpPr>
          <p:cNvPr id="204802" name="Text Box 3"/>
          <p:cNvSpPr txBox="1">
            <a:spLocks noChangeArrowheads="1"/>
          </p:cNvSpPr>
          <p:nvPr/>
        </p:nvSpPr>
        <p:spPr bwMode="auto">
          <a:xfrm>
            <a:off x="685800" y="1808163"/>
            <a:ext cx="50292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Times New Roman" pitchFamily="18" charset="0"/>
              <a:buChar char="•"/>
            </a:pPr>
            <a:r>
              <a:rPr lang="zh-TW" altLang="en-US" sz="2800">
                <a:solidFill>
                  <a:srgbClr val="333333"/>
                </a:solidFill>
                <a:latin typeface="Times New Roman" pitchFamily="18" charset="0"/>
              </a:rPr>
              <a:t>出生约</a:t>
            </a:r>
            <a:r>
              <a:rPr lang="en-US" altLang="zh-TW" sz="2800">
                <a:solidFill>
                  <a:srgbClr val="333333"/>
                </a:solidFill>
                <a:latin typeface="Times New Roman" pitchFamily="18" charset="0"/>
              </a:rPr>
              <a:t>570</a:t>
            </a:r>
            <a:r>
              <a:rPr lang="zh-CN" altLang="en-US" sz="2800">
                <a:solidFill>
                  <a:srgbClr val="333333"/>
                </a:solidFill>
                <a:latin typeface="Times New Roman" pitchFamily="18" charset="0"/>
              </a:rPr>
              <a:t>，</a:t>
            </a:r>
            <a:r>
              <a:rPr lang="en-US" altLang="zh-CN" sz="2800">
                <a:solidFill>
                  <a:srgbClr val="333333"/>
                </a:solidFill>
                <a:latin typeface="Times New Roman" pitchFamily="18" charset="0"/>
              </a:rPr>
              <a:t> </a:t>
            </a:r>
            <a:r>
              <a:rPr lang="zh-CN" altLang="en-US" sz="2800">
                <a:solidFill>
                  <a:srgbClr val="333333"/>
                </a:solidFill>
                <a:latin typeface="Times New Roman" pitchFamily="18" charset="0"/>
              </a:rPr>
              <a:t>在</a:t>
            </a:r>
            <a:r>
              <a:rPr lang="zh-TW" altLang="en-US" sz="2800">
                <a:solidFill>
                  <a:srgbClr val="333333"/>
                </a:solidFill>
                <a:latin typeface="Times New Roman" pitchFamily="18" charset="0"/>
              </a:rPr>
              <a:t>麦加</a:t>
            </a:r>
            <a:endParaRPr lang="en-US" altLang="zh-TW" sz="2800">
              <a:solidFill>
                <a:srgbClr val="333333"/>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en-US" altLang="zh-TW" sz="2800">
                <a:solidFill>
                  <a:srgbClr val="333333"/>
                </a:solidFill>
                <a:latin typeface="Times New Roman" pitchFamily="18" charset="0"/>
              </a:rPr>
              <a:t>6</a:t>
            </a:r>
            <a:r>
              <a:rPr lang="zh-TW" altLang="en-US" sz="2800">
                <a:solidFill>
                  <a:srgbClr val="333333"/>
                </a:solidFill>
                <a:latin typeface="Times New Roman" pitchFamily="18" charset="0"/>
              </a:rPr>
              <a:t>岁时成为孤儿</a:t>
            </a:r>
            <a:endParaRPr lang="en-US" altLang="zh-TW" sz="2800">
              <a:solidFill>
                <a:srgbClr val="333333"/>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CN" altLang="en-US" sz="2800">
                <a:solidFill>
                  <a:srgbClr val="333333"/>
                </a:solidFill>
                <a:latin typeface="Times New Roman" pitchFamily="18" charset="0"/>
              </a:rPr>
              <a:t>于</a:t>
            </a:r>
            <a:r>
              <a:rPr lang="zh-TW" altLang="en-US" sz="2800">
                <a:solidFill>
                  <a:srgbClr val="333333"/>
                </a:solidFill>
                <a:latin typeface="Times New Roman" pitchFamily="18" charset="0"/>
              </a:rPr>
              <a:t>叔叔</a:t>
            </a:r>
            <a:r>
              <a:rPr lang="zh-CN" altLang="en-US" sz="2800">
                <a:solidFill>
                  <a:srgbClr val="333333"/>
                </a:solidFill>
                <a:latin typeface="Times New Roman" pitchFamily="18" charset="0"/>
              </a:rPr>
              <a:t>带大的</a:t>
            </a:r>
            <a:r>
              <a:rPr lang="zh-TW" altLang="en-US" sz="2800">
                <a:solidFill>
                  <a:srgbClr val="333333"/>
                </a:solidFill>
                <a:latin typeface="Times New Roman" pitchFamily="18" charset="0"/>
              </a:rPr>
              <a:t>牧童</a:t>
            </a:r>
            <a:endParaRPr lang="en-US" altLang="zh-TW" sz="2800">
              <a:solidFill>
                <a:srgbClr val="333333"/>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TW" altLang="en-US" sz="2800">
                <a:solidFill>
                  <a:srgbClr val="333333"/>
                </a:solidFill>
                <a:latin typeface="Times New Roman" pitchFamily="18" charset="0"/>
              </a:rPr>
              <a:t>曾旅居车</a:t>
            </a:r>
            <a:endParaRPr lang="en-US" altLang="zh-TW" sz="2800">
              <a:solidFill>
                <a:srgbClr val="333333"/>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CN" altLang="en-US" sz="2800">
                <a:solidFill>
                  <a:srgbClr val="333333"/>
                </a:solidFill>
                <a:latin typeface="Times New Roman" pitchFamily="18" charset="0"/>
              </a:rPr>
              <a:t>娶</a:t>
            </a:r>
            <a:r>
              <a:rPr lang="zh-TW" altLang="en-US" sz="2800">
                <a:solidFill>
                  <a:srgbClr val="333333"/>
                </a:solidFill>
                <a:latin typeface="Times New Roman" pitchFamily="18" charset="0"/>
              </a:rPr>
              <a:t>给了一个有钱的寡妇</a:t>
            </a:r>
            <a:endParaRPr lang="en-US" altLang="zh-TW" sz="2800">
              <a:solidFill>
                <a:srgbClr val="333333"/>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TW" altLang="en-US" sz="2800">
                <a:solidFill>
                  <a:srgbClr val="333333"/>
                </a:solidFill>
                <a:latin typeface="Times New Roman" pitchFamily="18" charset="0"/>
              </a:rPr>
              <a:t>有宗教信仰的经验</a:t>
            </a:r>
            <a:endParaRPr lang="en-US" altLang="zh-TW" sz="2800">
              <a:solidFill>
                <a:srgbClr val="333333"/>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en-US" altLang="en-US" sz="2800">
                <a:solidFill>
                  <a:srgbClr val="333333"/>
                </a:solidFill>
                <a:latin typeface="Times New Roman" pitchFamily="18" charset="0"/>
              </a:rPr>
              <a:t>憎恨偶像崇拜</a:t>
            </a:r>
          </a:p>
          <a:p>
            <a:pPr>
              <a:lnSpc>
                <a:spcPct val="95000"/>
              </a:lnSpc>
              <a:spcBef>
                <a:spcPts val="700"/>
              </a:spcBef>
              <a:buClr>
                <a:srgbClr val="000000"/>
              </a:buClr>
              <a:buSzPct val="100000"/>
              <a:buFont typeface="Times New Roman" pitchFamily="18" charset="0"/>
              <a:buChar char="•"/>
            </a:pPr>
            <a:r>
              <a:rPr lang="zh-CN" altLang="en-US" sz="2800">
                <a:solidFill>
                  <a:srgbClr val="333333"/>
                </a:solidFill>
                <a:latin typeface="Times New Roman" pitchFamily="18" charset="0"/>
              </a:rPr>
              <a:t>曾要加入犹太和基督教，但被拒绝</a:t>
            </a:r>
            <a:endParaRPr lang="en-US" altLang="en-US" sz="2800">
              <a:solidFill>
                <a:srgbClr val="333333"/>
              </a:solidFill>
              <a:latin typeface="Times New Roman" pitchFamily="18" charset="0"/>
            </a:endParaRPr>
          </a:p>
        </p:txBody>
      </p:sp>
      <p:grpSp>
        <p:nvGrpSpPr>
          <p:cNvPr id="204803" name="Group 4"/>
          <p:cNvGrpSpPr>
            <a:grpSpLocks/>
          </p:cNvGrpSpPr>
          <p:nvPr/>
        </p:nvGrpSpPr>
        <p:grpSpPr bwMode="auto">
          <a:xfrm>
            <a:off x="5891213" y="2133600"/>
            <a:ext cx="2871787" cy="4110038"/>
            <a:chOff x="3408" y="1104"/>
            <a:chExt cx="1809" cy="2589"/>
          </a:xfrm>
        </p:grpSpPr>
        <p:pic>
          <p:nvPicPr>
            <p:cNvPr id="2048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1104"/>
              <a:ext cx="1810" cy="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5" name="AutoShape 6"/>
            <p:cNvSpPr>
              <a:spLocks noChangeArrowheads="1"/>
            </p:cNvSpPr>
            <p:nvPr/>
          </p:nvSpPr>
          <p:spPr bwMode="auto">
            <a:xfrm>
              <a:off x="3408" y="1104"/>
              <a:ext cx="1810" cy="2590"/>
            </a:xfrm>
            <a:prstGeom prst="roundRect">
              <a:avLst>
                <a:gd name="adj" fmla="val 51"/>
              </a:avLst>
            </a:prstGeom>
            <a:noFill/>
            <a:ln w="2844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1066800" y="1006475"/>
            <a:ext cx="7772400" cy="712788"/>
          </a:xfrm>
        </p:spPr>
        <p:txBody>
          <a:bodyPr lIns="90000" tIns="46800" rIns="90000" bIns="46800" anchor="ct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TW" altLang="en-US" b="1" smtClean="0">
                <a:ea typeface="ＭＳ Ｐゴシック" pitchFamily="34" charset="-128"/>
              </a:rPr>
              <a:t>穆罕默德</a:t>
            </a:r>
            <a:endParaRPr lang="en-GB" altLang="en-US" b="1" smtClean="0">
              <a:ea typeface="ＭＳ Ｐゴシック" pitchFamily="34" charset="-128"/>
            </a:endParaRPr>
          </a:p>
        </p:txBody>
      </p:sp>
      <p:sp>
        <p:nvSpPr>
          <p:cNvPr id="191491" name="Rectangle 3"/>
          <p:cNvSpPr>
            <a:spLocks noGrp="1" noChangeArrowheads="1"/>
          </p:cNvSpPr>
          <p:nvPr>
            <p:ph type="body" idx="1"/>
          </p:nvPr>
        </p:nvSpPr>
        <p:spPr>
          <a:xfrm>
            <a:off x="762000" y="1752600"/>
            <a:ext cx="8202613" cy="4648200"/>
          </a:xfrm>
        </p:spPr>
        <p:txBody>
          <a:bodyPr lIns="90000" tIns="46800" rIns="90000" bIns="46800"/>
          <a:lstStyle/>
          <a:p>
            <a:pPr eaLnBrk="1" hangingPunct="1">
              <a:lnSpc>
                <a:spcPct val="90000"/>
              </a:lnSpc>
              <a:spcBef>
                <a:spcPts val="500"/>
              </a:spcBef>
              <a:spcAft>
                <a:spcPts val="5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CN" altLang="en-US" sz="3600" smtClean="0">
                <a:ea typeface="ＭＳ Ｐゴシック" pitchFamily="34" charset="-128"/>
              </a:rPr>
              <a:t>大约</a:t>
            </a:r>
            <a:r>
              <a:rPr lang="zh-TW" altLang="en-US" sz="3600" smtClean="0">
                <a:ea typeface="ＭＳ Ｐゴシック" pitchFamily="34" charset="-128"/>
              </a:rPr>
              <a:t>公元</a:t>
            </a:r>
            <a:r>
              <a:rPr lang="en-US" altLang="zh-TW" sz="3600" smtClean="0">
                <a:ea typeface="ＭＳ Ｐゴシック" pitchFamily="34" charset="-128"/>
              </a:rPr>
              <a:t>610</a:t>
            </a:r>
            <a:r>
              <a:rPr lang="en-GB" altLang="ja-JP" sz="3600" smtClean="0">
                <a:ea typeface="ＭＳ Ｐゴシック" pitchFamily="34" charset="-128"/>
              </a:rPr>
              <a:t>,</a:t>
            </a:r>
            <a:r>
              <a:rPr lang="zh-TW" altLang="en-US" sz="3600" smtClean="0">
                <a:ea typeface="ＭＳ Ｐゴシック" pitchFamily="34" charset="-128"/>
              </a:rPr>
              <a:t>他声称自己收到</a:t>
            </a:r>
            <a:r>
              <a:rPr lang="zh-CN" altLang="en-US" sz="3600" smtClean="0">
                <a:ea typeface="ＭＳ Ｐゴシック" pitchFamily="34" charset="-128"/>
              </a:rPr>
              <a:t>上帝</a:t>
            </a:r>
            <a:r>
              <a:rPr lang="zh-TW" altLang="en-US" sz="3600" smtClean="0">
                <a:ea typeface="ＭＳ Ｐゴシック" pitchFamily="34" charset="-128"/>
              </a:rPr>
              <a:t>的异象和讯息。</a:t>
            </a:r>
            <a:endParaRPr lang="en-GB" altLang="ja-JP" sz="3600" smtClean="0">
              <a:ea typeface="ＭＳ Ｐゴシック" pitchFamily="34" charset="-128"/>
            </a:endParaRPr>
          </a:p>
          <a:p>
            <a:pPr eaLnBrk="1" hangingPunct="1">
              <a:lnSpc>
                <a:spcPct val="90000"/>
              </a:lnSpc>
              <a:spcBef>
                <a:spcPts val="500"/>
              </a:spcBef>
              <a:spcAft>
                <a:spcPts val="5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TW" altLang="en-US" sz="3600" smtClean="0">
                <a:ea typeface="ＭＳ Ｐゴシック" pitchFamily="34" charset="-128"/>
              </a:rPr>
              <a:t>逃到麦地那</a:t>
            </a:r>
            <a:r>
              <a:rPr lang="en-GB" altLang="ja-JP" sz="3600" smtClean="0">
                <a:ea typeface="ＭＳ Ｐゴシック" pitchFamily="34" charset="-128"/>
              </a:rPr>
              <a:t>,</a:t>
            </a:r>
            <a:r>
              <a:rPr lang="en-GB" altLang="en-US" sz="3600" smtClean="0">
                <a:ea typeface="ＭＳ Ｐゴシック" pitchFamily="34" charset="-128"/>
              </a:rPr>
              <a:t>公元</a:t>
            </a:r>
            <a:r>
              <a:rPr lang="en-GB" altLang="ja-JP" sz="3600" smtClean="0">
                <a:ea typeface="ＭＳ Ｐゴシック" pitchFamily="34" charset="-128"/>
              </a:rPr>
              <a:t>622 (</a:t>
            </a:r>
            <a:r>
              <a:rPr lang="zh-TW" altLang="en-US" sz="3600" smtClean="0">
                <a:ea typeface="ＭＳ Ｐゴシック" pitchFamily="34" charset="-128"/>
              </a:rPr>
              <a:t>阴历</a:t>
            </a:r>
            <a:r>
              <a:rPr lang="en-GB" altLang="ja-JP" sz="3600" smtClean="0">
                <a:ea typeface="ＭＳ Ｐゴシック" pitchFamily="34" charset="-128"/>
              </a:rPr>
              <a:t>) </a:t>
            </a:r>
          </a:p>
          <a:p>
            <a:pPr eaLnBrk="1" hangingPunct="1">
              <a:lnSpc>
                <a:spcPct val="90000"/>
              </a:lnSpc>
              <a:spcBef>
                <a:spcPts val="500"/>
              </a:spcBef>
              <a:spcAft>
                <a:spcPts val="5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TW" altLang="en-US" sz="3600" smtClean="0">
                <a:ea typeface="ＭＳ Ｐゴシック" pitchFamily="34" charset="-128"/>
              </a:rPr>
              <a:t>返回到麦加</a:t>
            </a:r>
            <a:r>
              <a:rPr lang="en-GB" altLang="ja-JP" sz="3600" smtClean="0">
                <a:ea typeface="ＭＳ Ｐゴシック" pitchFamily="34" charset="-128"/>
              </a:rPr>
              <a:t>, </a:t>
            </a:r>
            <a:r>
              <a:rPr lang="en-GB" altLang="en-US" sz="3600" smtClean="0">
                <a:ea typeface="ＭＳ Ｐゴシック" pitchFamily="34" charset="-128"/>
              </a:rPr>
              <a:t>公元</a:t>
            </a:r>
            <a:r>
              <a:rPr lang="en-GB" altLang="ja-JP" sz="3600" smtClean="0">
                <a:ea typeface="ＭＳ Ｐゴシック" pitchFamily="34" charset="-128"/>
              </a:rPr>
              <a:t>630 </a:t>
            </a:r>
          </a:p>
          <a:p>
            <a:pPr eaLnBrk="1" hangingPunct="1">
              <a:lnSpc>
                <a:spcPct val="90000"/>
              </a:lnSpc>
              <a:spcBef>
                <a:spcPts val="500"/>
              </a:spcBef>
              <a:spcAft>
                <a:spcPts val="5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CN" altLang="en-US" sz="3600" smtClean="0">
                <a:ea typeface="ＭＳ Ｐゴシック" pitchFamily="34" charset="-128"/>
              </a:rPr>
              <a:t>在</a:t>
            </a:r>
            <a:r>
              <a:rPr lang="en-GB" altLang="en-US" sz="3600" smtClean="0">
                <a:ea typeface="ＭＳ Ｐゴシック" pitchFamily="34" charset="-128"/>
              </a:rPr>
              <a:t>公元</a:t>
            </a:r>
            <a:r>
              <a:rPr lang="en-GB" altLang="ja-JP" sz="3600" smtClean="0">
                <a:ea typeface="ＭＳ Ｐゴシック" pitchFamily="34" charset="-128"/>
              </a:rPr>
              <a:t>632</a:t>
            </a:r>
            <a:r>
              <a:rPr lang="zh-CN" altLang="en-US" sz="3600" smtClean="0">
                <a:ea typeface="ＭＳ Ｐゴシック" pitchFamily="34" charset="-128"/>
              </a:rPr>
              <a:t>，</a:t>
            </a:r>
            <a:r>
              <a:rPr lang="zh-TW" altLang="en-US" sz="3600" smtClean="0">
                <a:ea typeface="ＭＳ Ｐゴシック" pitchFamily="34" charset="-128"/>
              </a:rPr>
              <a:t>他去世的时候联合阿拉伯</a:t>
            </a:r>
            <a:endParaRPr lang="en-GB" altLang="ja-JP" sz="3600" smtClean="0">
              <a:ea typeface="ＭＳ Ｐゴシック" pitchFamily="34" charset="-128"/>
            </a:endParaRPr>
          </a:p>
          <a:p>
            <a:pPr eaLnBrk="1" hangingPunct="1">
              <a:lnSpc>
                <a:spcPct val="90000"/>
              </a:lnSpc>
              <a:spcBef>
                <a:spcPts val="500"/>
              </a:spcBef>
              <a:spcAft>
                <a:spcPts val="5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TW" altLang="en-US" sz="3600" b="1" i="1" smtClean="0">
                <a:ea typeface="ＭＳ Ｐゴシック" pitchFamily="34" charset="-128"/>
              </a:rPr>
              <a:t>穆斯林预期在</a:t>
            </a:r>
            <a:r>
              <a:rPr lang="zh-CN" altLang="en-US" sz="3600" b="1" i="1" smtClean="0">
                <a:ea typeface="ＭＳ Ｐゴシック" pitchFamily="34" charset="-128"/>
              </a:rPr>
              <a:t>他们的</a:t>
            </a:r>
            <a:r>
              <a:rPr lang="zh-TW" altLang="en-US" sz="3600" b="1" i="1" smtClean="0">
                <a:ea typeface="ＭＳ Ｐゴシック" pitchFamily="34" charset="-128"/>
              </a:rPr>
              <a:t>一生中</a:t>
            </a:r>
            <a:r>
              <a:rPr lang="zh-CN" altLang="en-US" sz="3600" b="1" i="1" smtClean="0">
                <a:ea typeface="ＭＳ Ｐゴシック" pitchFamily="34" charset="-128"/>
              </a:rPr>
              <a:t>需要</a:t>
            </a:r>
            <a:r>
              <a:rPr lang="zh-TW" altLang="en-US" sz="3600" b="1" i="1" smtClean="0">
                <a:ea typeface="ＭＳ Ｐゴシック" pitchFamily="34" charset="-128"/>
              </a:rPr>
              <a:t>到麦加</a:t>
            </a:r>
            <a:r>
              <a:rPr lang="zh-CN" altLang="en-US" sz="3600" b="1" i="1" smtClean="0">
                <a:ea typeface="ＭＳ Ｐゴシック" pitchFamily="34" charset="-128"/>
              </a:rPr>
              <a:t>去</a:t>
            </a:r>
            <a:r>
              <a:rPr lang="zh-TW" altLang="en-US" sz="3600" b="1" i="1" smtClean="0">
                <a:ea typeface="ＭＳ Ｐゴシック" pitchFamily="34" charset="-128"/>
              </a:rPr>
              <a:t>朝圣（朝觐）</a:t>
            </a:r>
            <a:r>
              <a:rPr lang="en-GB" altLang="ja-JP" sz="3600" b="1" i="1" smtClean="0">
                <a:ea typeface="ＭＳ Ｐゴシック" pitchFamily="34" charset="-128"/>
              </a:rPr>
              <a:t>. </a:t>
            </a:r>
            <a:r>
              <a:rPr lang="zh-CN" altLang="en-US" sz="3600" b="1" i="1" smtClean="0">
                <a:ea typeface="ＭＳ Ｐゴシック" pitchFamily="34" charset="-128"/>
              </a:rPr>
              <a:t>但只有在他们能负担得起的时候。</a:t>
            </a:r>
            <a:endParaRPr lang="en-GB" altLang="en-US" sz="3600" b="1" i="1" smtClean="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fill="hold"/>
                                        <p:tgtEl>
                                          <p:spTgt spid="191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1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1491">
                                            <p:txEl>
                                              <p:pRg st="3" end="3"/>
                                            </p:txEl>
                                          </p:spTgt>
                                        </p:tgtEl>
                                        <p:attrNameLst>
                                          <p:attrName>style.visibility</p:attrName>
                                        </p:attrNameLst>
                                      </p:cBhvr>
                                      <p:to>
                                        <p:strVal val="visible"/>
                                      </p:to>
                                    </p:set>
                                    <p:anim calcmode="lin" valueType="num">
                                      <p:cBhvr additive="base">
                                        <p:cTn id="25" dur="500" fill="hold"/>
                                        <p:tgtEl>
                                          <p:spTgt spid="191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1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1491">
                                            <p:txEl>
                                              <p:pRg st="4" end="4"/>
                                            </p:txEl>
                                          </p:spTgt>
                                        </p:tgtEl>
                                        <p:attrNameLst>
                                          <p:attrName>style.visibility</p:attrName>
                                        </p:attrNameLst>
                                      </p:cBhvr>
                                      <p:to>
                                        <p:strVal val="visible"/>
                                      </p:to>
                                    </p:set>
                                    <p:anim calcmode="lin" valueType="num">
                                      <p:cBhvr additive="base">
                                        <p:cTn id="31" dur="500" fill="hold"/>
                                        <p:tgtEl>
                                          <p:spTgt spid="1914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14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762000" y="328613"/>
            <a:ext cx="7772400" cy="712787"/>
          </a:xfrm>
        </p:spPr>
        <p:txBody>
          <a:bodyPr lIns="90000" tIns="46800" rIns="90000" bIns="46800" anchor="ct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TW" altLang="en-US" b="1" smtClean="0">
                <a:ea typeface="ＭＳ Ｐゴシック" pitchFamily="34" charset="-128"/>
              </a:rPr>
              <a:t>伊斯兰的五功</a:t>
            </a:r>
            <a:endParaRPr lang="en-GB" altLang="en-US" b="1" smtClean="0">
              <a:ea typeface="ＭＳ Ｐゴシック" pitchFamily="34" charset="-128"/>
            </a:endParaRPr>
          </a:p>
        </p:txBody>
      </p:sp>
      <p:sp>
        <p:nvSpPr>
          <p:cNvPr id="193539" name="Rectangle 3"/>
          <p:cNvSpPr>
            <a:spLocks noGrp="1" noChangeArrowheads="1"/>
          </p:cNvSpPr>
          <p:nvPr>
            <p:ph type="body" idx="1"/>
          </p:nvPr>
        </p:nvSpPr>
        <p:spPr>
          <a:xfrm>
            <a:off x="685800" y="1295400"/>
            <a:ext cx="8001000" cy="5334000"/>
          </a:xfrm>
        </p:spPr>
        <p:txBody>
          <a:bodyPr lIns="90000" tIns="46800" rIns="90000" bIns="46800"/>
          <a:lstStyle/>
          <a:p>
            <a:pPr marL="514350" indent="-514350" eaLnBrk="1" hangingPunct="1">
              <a:lnSpc>
                <a:spcPct val="95000"/>
              </a:lnSpc>
              <a:spcBef>
                <a:spcPts val="500"/>
              </a:spcBef>
              <a:spcAft>
                <a:spcPts val="500"/>
              </a:spcAft>
              <a:buFont typeface="Times New Roman" pitchFamily="18"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TW" altLang="en-US" sz="2800" b="1" smtClean="0">
                <a:ea typeface="ＭＳ Ｐゴシック" pitchFamily="34" charset="-128"/>
              </a:rPr>
              <a:t>信条</a:t>
            </a:r>
            <a:r>
              <a:rPr lang="en-US" altLang="zh-TW" sz="2800" b="1" smtClean="0">
                <a:ea typeface="ＭＳ Ｐゴシック" pitchFamily="34" charset="-128"/>
              </a:rPr>
              <a:t>/</a:t>
            </a:r>
            <a:r>
              <a:rPr lang="zh-TW" altLang="en-US" sz="2800" b="1" smtClean="0">
                <a:ea typeface="ＭＳ Ｐゴシック" pitchFamily="34" charset="-128"/>
              </a:rPr>
              <a:t>证人</a:t>
            </a:r>
            <a:r>
              <a:rPr lang="en-GB" altLang="ja-JP" sz="2800" b="1" i="1" smtClean="0">
                <a:ea typeface="ＭＳ Ｐゴシック" pitchFamily="34" charset="-128"/>
              </a:rPr>
              <a:t>(</a:t>
            </a:r>
            <a:r>
              <a:rPr lang="ja-JP" altLang="en-GB" sz="2800" b="1" i="1" smtClean="0">
                <a:ea typeface="ＭＳ Ｐゴシック" pitchFamily="34" charset="-128"/>
              </a:rPr>
              <a:t>念功</a:t>
            </a:r>
            <a:r>
              <a:rPr lang="en-GB" altLang="ja-JP" sz="2800" b="1" i="1" smtClean="0">
                <a:ea typeface="ＭＳ Ｐゴシック" pitchFamily="34" charset="-128"/>
              </a:rPr>
              <a:t>)</a:t>
            </a:r>
          </a:p>
          <a:p>
            <a:pPr marL="514350" indent="-514350" eaLnBrk="1" hangingPunct="1">
              <a:spcBef>
                <a:spcPts val="500"/>
              </a:spcBef>
              <a:spcAft>
                <a:spcPts val="500"/>
              </a:spcAft>
              <a:buFont typeface="Times New Roman" pitchFamily="18"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CN" altLang="en-US" sz="2800" smtClean="0">
                <a:ea typeface="ＭＳ Ｐゴシック" pitchFamily="34" charset="-128"/>
              </a:rPr>
              <a:t>拜</a:t>
            </a:r>
            <a:r>
              <a:rPr lang="zh-CN" altLang="ja-JP" sz="2800" smtClean="0">
                <a:ea typeface="ＭＳ Ｐゴシック" pitchFamily="34" charset="-128"/>
              </a:rPr>
              <a:t>/</a:t>
            </a:r>
            <a:r>
              <a:rPr lang="zh-CN" altLang="en-US" sz="2800" smtClean="0">
                <a:ea typeface="ＭＳ Ｐゴシック" pitchFamily="34" charset="-128"/>
              </a:rPr>
              <a:t>每日五次祷告</a:t>
            </a:r>
            <a:r>
              <a:rPr lang="en-GB" altLang="ja-JP" sz="2800" b="1" i="1" smtClean="0">
                <a:ea typeface="ＭＳ Ｐゴシック" pitchFamily="34" charset="-128"/>
              </a:rPr>
              <a:t>(</a:t>
            </a:r>
            <a:r>
              <a:rPr lang="en-US" altLang="en-US" sz="2800" smtClean="0">
                <a:ea typeface="ＭＳ Ｐゴシック" pitchFamily="34" charset="-128"/>
              </a:rPr>
              <a:t>拜功</a:t>
            </a:r>
            <a:r>
              <a:rPr lang="en-GB" altLang="ja-JP" sz="2800" b="1" i="1" smtClean="0">
                <a:ea typeface="ＭＳ Ｐゴシック" pitchFamily="34" charset="-128"/>
              </a:rPr>
              <a:t>)</a:t>
            </a:r>
          </a:p>
          <a:p>
            <a:pPr marL="514350" indent="-514350" eaLnBrk="1" hangingPunct="1">
              <a:spcBef>
                <a:spcPts val="500"/>
              </a:spcBef>
              <a:spcAft>
                <a:spcPts val="500"/>
              </a:spcAft>
              <a:buFont typeface="Times New Roman" pitchFamily="18"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TW" altLang="en-US" sz="2800" b="1" smtClean="0">
                <a:ea typeface="ＭＳ Ｐゴシック" pitchFamily="34" charset="-128"/>
              </a:rPr>
              <a:t>施舍</a:t>
            </a:r>
            <a:r>
              <a:rPr lang="en-US" altLang="zh-TW" sz="2800" b="1" smtClean="0">
                <a:ea typeface="ＭＳ Ｐゴシック" pitchFamily="34" charset="-128"/>
              </a:rPr>
              <a:t>/</a:t>
            </a:r>
            <a:r>
              <a:rPr lang="zh-TW" altLang="en-US" sz="2800" b="1" smtClean="0">
                <a:ea typeface="ＭＳ Ｐゴシック" pitchFamily="34" charset="-128"/>
              </a:rPr>
              <a:t>十一奉献</a:t>
            </a:r>
            <a:r>
              <a:rPr lang="en-GB" altLang="ja-JP" sz="2800" b="1" i="1" smtClean="0">
                <a:ea typeface="ＭＳ Ｐゴシック" pitchFamily="34" charset="-128"/>
              </a:rPr>
              <a:t>(</a:t>
            </a:r>
            <a:r>
              <a:rPr lang="ja-JP" altLang="en-US" sz="2800" b="1" i="1" smtClean="0">
                <a:ea typeface="ＭＳ Ｐゴシック" pitchFamily="34" charset="-128"/>
              </a:rPr>
              <a:t>課功</a:t>
            </a:r>
            <a:r>
              <a:rPr lang="en-GB" altLang="ja-JP" sz="2800" b="1" i="1" smtClean="0">
                <a:ea typeface="ＭＳ Ｐゴシック" pitchFamily="34" charset="-128"/>
              </a:rPr>
              <a:t>)</a:t>
            </a:r>
          </a:p>
          <a:p>
            <a:pPr marL="514350" indent="-514350" eaLnBrk="1" hangingPunct="1">
              <a:spcBef>
                <a:spcPts val="500"/>
              </a:spcBef>
              <a:spcAft>
                <a:spcPts val="500"/>
              </a:spcAft>
              <a:buFont typeface="Times New Roman" pitchFamily="18"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TW" altLang="en-US" sz="2800" b="1" smtClean="0">
                <a:ea typeface="ＭＳ Ｐゴシック" pitchFamily="34" charset="-128"/>
              </a:rPr>
              <a:t>在斋月期间的斋戒</a:t>
            </a:r>
            <a:r>
              <a:rPr lang="en-GB" altLang="ja-JP" sz="2800" b="1" i="1" smtClean="0">
                <a:ea typeface="ＭＳ Ｐゴシック" pitchFamily="34" charset="-128"/>
              </a:rPr>
              <a:t>(</a:t>
            </a:r>
            <a:r>
              <a:rPr lang="zh-CN" altLang="en-GB" sz="2800" smtClean="0">
                <a:ea typeface="ＭＳ Ｐゴシック" pitchFamily="34" charset="-128"/>
              </a:rPr>
              <a:t>齋功</a:t>
            </a:r>
            <a:r>
              <a:rPr lang="en-GB" altLang="ja-JP" sz="2800" b="1" i="1" smtClean="0">
                <a:ea typeface="ＭＳ Ｐゴシック" pitchFamily="34" charset="-128"/>
              </a:rPr>
              <a:t>)</a:t>
            </a:r>
          </a:p>
          <a:p>
            <a:pPr marL="514350" indent="-514350" eaLnBrk="1" hangingPunct="1">
              <a:spcBef>
                <a:spcPts val="500"/>
              </a:spcBef>
              <a:spcAft>
                <a:spcPts val="500"/>
              </a:spcAft>
              <a:buFont typeface="Times New Roman" pitchFamily="18"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CN" altLang="en-US" sz="2800" smtClean="0">
                <a:ea typeface="ＭＳ Ｐゴシック" pitchFamily="34" charset="-128"/>
              </a:rPr>
              <a:t>麦加朝圣</a:t>
            </a:r>
            <a:r>
              <a:rPr lang="en-GB" altLang="ja-JP" sz="2800" b="1" i="1" smtClean="0">
                <a:ea typeface="ＭＳ Ｐゴシック" pitchFamily="34" charset="-128"/>
              </a:rPr>
              <a:t>(</a:t>
            </a:r>
            <a:r>
              <a:rPr lang="en-GB" altLang="en-US" sz="2800" b="1" i="1" smtClean="0">
                <a:ea typeface="ＭＳ Ｐゴシック" pitchFamily="34" charset="-128"/>
              </a:rPr>
              <a:t>朝功</a:t>
            </a:r>
            <a:r>
              <a:rPr lang="en-GB" altLang="ja-JP" sz="2800" b="1" i="1" smtClean="0">
                <a:ea typeface="ＭＳ Ｐゴシック" pitchFamily="34" charset="-128"/>
              </a:rPr>
              <a:t>)</a:t>
            </a:r>
            <a:r>
              <a:rPr lang="en-GB" altLang="ja-JP" sz="2800" b="1" smtClean="0">
                <a:ea typeface="ＭＳ Ｐゴシック" pitchFamily="34" charset="-128"/>
              </a:rPr>
              <a:t/>
            </a:r>
            <a:br>
              <a:rPr lang="en-GB" altLang="ja-JP" sz="2800" b="1" smtClean="0">
                <a:ea typeface="ＭＳ Ｐゴシック" pitchFamily="34" charset="-128"/>
              </a:rPr>
            </a:br>
            <a:r>
              <a:rPr lang="en-GB" altLang="ja-JP" sz="2800" b="1" smtClean="0">
                <a:ea typeface="ＭＳ Ｐゴシック" pitchFamily="34" charset="-128"/>
              </a:rPr>
              <a:t>	</a:t>
            </a:r>
            <a:r>
              <a:rPr lang="zh-TW" altLang="en-US" sz="2800" b="1" smtClean="0">
                <a:ea typeface="ＭＳ Ｐゴシック" pitchFamily="34" charset="-128"/>
              </a:rPr>
              <a:t>哈吉表示</a:t>
            </a:r>
            <a:r>
              <a:rPr lang="zh-CN" altLang="en-US" sz="2800" b="1" smtClean="0">
                <a:ea typeface="ＭＳ Ｐゴシック" pitchFamily="34" charset="-128"/>
              </a:rPr>
              <a:t>那些以</a:t>
            </a:r>
            <a:r>
              <a:rPr lang="zh-TW" altLang="en-US" sz="2800" b="1" smtClean="0">
                <a:ea typeface="ＭＳ Ｐゴシック" pitchFamily="34" charset="-128"/>
              </a:rPr>
              <a:t>取得了朝觐</a:t>
            </a:r>
            <a:r>
              <a:rPr lang="zh-CN" altLang="en-US" sz="2800" b="1" smtClean="0">
                <a:ea typeface="ＭＳ Ｐゴシック" pitchFamily="34" charset="-128"/>
              </a:rPr>
              <a:t>的人</a:t>
            </a:r>
            <a:endParaRPr lang="en-GB" altLang="ja-JP" sz="2800" b="1" smtClean="0">
              <a:ea typeface="ＭＳ Ｐゴシック" pitchFamily="34" charset="-128"/>
            </a:endParaRPr>
          </a:p>
          <a:p>
            <a:pPr marL="514350" indent="-514350" eaLnBrk="1" hangingPunct="1">
              <a:spcBef>
                <a:spcPts val="500"/>
              </a:spcBef>
              <a:spcAft>
                <a:spcPts val="500"/>
              </a:spcAft>
              <a:buFont typeface="Times New Roman" pitchFamily="18"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zh-TW" altLang="en-US" sz="2800" b="1" smtClean="0">
                <a:ea typeface="ＭＳ Ｐゴシック" pitchFamily="34" charset="-128"/>
              </a:rPr>
              <a:t>一些主管部门</a:t>
            </a:r>
            <a:r>
              <a:rPr lang="zh-TW" altLang="en-US" sz="2800" smtClean="0">
                <a:ea typeface="ＭＳ Ｐゴシック" pitchFamily="34" charset="-128"/>
              </a:rPr>
              <a:t>增</a:t>
            </a:r>
            <a:r>
              <a:rPr lang="zh-CN" altLang="en-US" sz="2800" smtClean="0">
                <a:ea typeface="ＭＳ Ｐゴシック" pitchFamily="34" charset="-128"/>
              </a:rPr>
              <a:t>加了</a:t>
            </a:r>
            <a:r>
              <a:rPr lang="zh-TW" altLang="en-US" sz="2800" b="1" smtClean="0">
                <a:ea typeface="ＭＳ Ｐゴシック" pitchFamily="34" charset="-128"/>
              </a:rPr>
              <a:t>第六功</a:t>
            </a:r>
            <a:r>
              <a:rPr lang="en-GB" altLang="ja-JP" sz="2800" b="1" smtClean="0">
                <a:ea typeface="ＭＳ Ｐゴシック" pitchFamily="34" charset="-128"/>
              </a:rPr>
              <a:t>:</a:t>
            </a:r>
            <a:br>
              <a:rPr lang="en-GB" altLang="ja-JP" sz="2800" b="1" smtClean="0">
                <a:ea typeface="ＭＳ Ｐゴシック" pitchFamily="34" charset="-128"/>
              </a:rPr>
            </a:br>
            <a:r>
              <a:rPr lang="zh-TW" altLang="en-US" sz="2800" b="1" smtClean="0">
                <a:ea typeface="ＭＳ Ｐゴシック" pitchFamily="34" charset="-128"/>
              </a:rPr>
              <a:t>讨伐异教徒</a:t>
            </a:r>
            <a:r>
              <a:rPr lang="zh-CN" altLang="en-US" sz="2800" b="1" smtClean="0">
                <a:ea typeface="ＭＳ Ｐゴシック" pitchFamily="34" charset="-128"/>
              </a:rPr>
              <a:t>或维护伊斯兰教的圣战</a:t>
            </a:r>
            <a:r>
              <a:rPr lang="en-GB" altLang="ja-JP" sz="2800" b="1" smtClean="0">
                <a:ea typeface="ＭＳ Ｐゴシック" pitchFamily="34" charset="-128"/>
              </a:rPr>
              <a:t>.</a:t>
            </a:r>
            <a:br>
              <a:rPr lang="en-GB" altLang="ja-JP" sz="2800" b="1" smtClean="0">
                <a:ea typeface="ＭＳ Ｐゴシック" pitchFamily="34" charset="-128"/>
              </a:rPr>
            </a:br>
            <a:r>
              <a:rPr lang="zh-TW" altLang="en-US" sz="2800" b="1" smtClean="0">
                <a:ea typeface="ＭＳ Ｐゴシック" pitchFamily="34" charset="-128"/>
              </a:rPr>
              <a:t>这意味着积极反对邪恶和不公正，</a:t>
            </a:r>
            <a:r>
              <a:rPr lang="zh-CN" altLang="en-US" sz="2800" b="1" smtClean="0">
                <a:ea typeface="ＭＳ Ｐゴシック" pitchFamily="34" charset="-128"/>
              </a:rPr>
              <a:t>并</a:t>
            </a:r>
            <a:r>
              <a:rPr lang="zh-TW" altLang="en-US" sz="2800" b="1" smtClean="0">
                <a:ea typeface="ＭＳ Ｐゴシック" pitchFamily="34" charset="-128"/>
              </a:rPr>
              <a:t>不</a:t>
            </a:r>
            <a:r>
              <a:rPr lang="zh-CN" altLang="en-US" sz="2800" b="1" smtClean="0">
                <a:ea typeface="ＭＳ Ｐゴシック" pitchFamily="34" charset="-128"/>
              </a:rPr>
              <a:t>只</a:t>
            </a:r>
            <a:r>
              <a:rPr lang="zh-TW" altLang="en-US" sz="2800" b="1" smtClean="0">
                <a:ea typeface="ＭＳ Ｐゴシック" pitchFamily="34" charset="-128"/>
              </a:rPr>
              <a:t>是</a:t>
            </a:r>
            <a:r>
              <a:rPr lang="zh-CN" altLang="en-US" sz="2800" b="1" smtClean="0">
                <a:ea typeface="ＭＳ Ｐゴシック" pitchFamily="34" charset="-128"/>
              </a:rPr>
              <a:t>在</a:t>
            </a:r>
            <a:r>
              <a:rPr lang="zh-TW" altLang="en-US" sz="2800" b="1" smtClean="0">
                <a:ea typeface="ＭＳ Ｐゴシック" pitchFamily="34" charset="-128"/>
              </a:rPr>
              <a:t>字面上的战争。</a:t>
            </a:r>
            <a:endParaRPr lang="en-GB" altLang="en-US" sz="2800" b="1" smtClean="0">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3539">
                                            <p:txEl>
                                              <p:pRg st="1" end="1"/>
                                            </p:txEl>
                                          </p:spTgt>
                                        </p:tgtEl>
                                        <p:attrNameLst>
                                          <p:attrName>style.visibility</p:attrName>
                                        </p:attrNameLst>
                                      </p:cBhvr>
                                      <p:to>
                                        <p:strVal val="visible"/>
                                      </p:to>
                                    </p:set>
                                    <p:anim calcmode="lin" valueType="num">
                                      <p:cBhvr additive="base">
                                        <p:cTn id="13" dur="500" fill="hold"/>
                                        <p:tgtEl>
                                          <p:spTgt spid="193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3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3539">
                                            <p:txEl>
                                              <p:pRg st="2" end="2"/>
                                            </p:txEl>
                                          </p:spTgt>
                                        </p:tgtEl>
                                        <p:attrNameLst>
                                          <p:attrName>style.visibility</p:attrName>
                                        </p:attrNameLst>
                                      </p:cBhvr>
                                      <p:to>
                                        <p:strVal val="visible"/>
                                      </p:to>
                                    </p:set>
                                    <p:anim calcmode="lin" valueType="num">
                                      <p:cBhvr additive="base">
                                        <p:cTn id="19" dur="500" fill="hold"/>
                                        <p:tgtEl>
                                          <p:spTgt spid="193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3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3539">
                                            <p:txEl>
                                              <p:pRg st="3" end="3"/>
                                            </p:txEl>
                                          </p:spTgt>
                                        </p:tgtEl>
                                        <p:attrNameLst>
                                          <p:attrName>style.visibility</p:attrName>
                                        </p:attrNameLst>
                                      </p:cBhvr>
                                      <p:to>
                                        <p:strVal val="visible"/>
                                      </p:to>
                                    </p:set>
                                    <p:anim calcmode="lin" valueType="num">
                                      <p:cBhvr additive="base">
                                        <p:cTn id="25" dur="500" fill="hold"/>
                                        <p:tgtEl>
                                          <p:spTgt spid="193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3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3539">
                                            <p:txEl>
                                              <p:pRg st="4" end="4"/>
                                            </p:txEl>
                                          </p:spTgt>
                                        </p:tgtEl>
                                        <p:attrNameLst>
                                          <p:attrName>style.visibility</p:attrName>
                                        </p:attrNameLst>
                                      </p:cBhvr>
                                      <p:to>
                                        <p:strVal val="visible"/>
                                      </p:to>
                                    </p:set>
                                    <p:anim calcmode="lin" valueType="num">
                                      <p:cBhvr additive="base">
                                        <p:cTn id="31" dur="500" fill="hold"/>
                                        <p:tgtEl>
                                          <p:spTgt spid="193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35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3539">
                                            <p:txEl>
                                              <p:pRg st="5" end="5"/>
                                            </p:txEl>
                                          </p:spTgt>
                                        </p:tgtEl>
                                        <p:attrNameLst>
                                          <p:attrName>style.visibility</p:attrName>
                                        </p:attrNameLst>
                                      </p:cBhvr>
                                      <p:to>
                                        <p:strVal val="visible"/>
                                      </p:to>
                                    </p:set>
                                    <p:anim calcmode="lin" valueType="num">
                                      <p:cBhvr additive="base">
                                        <p:cTn id="37" dur="500" fill="hold"/>
                                        <p:tgtEl>
                                          <p:spTgt spid="1935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35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5" name="Group 2"/>
          <p:cNvGrpSpPr>
            <a:grpSpLocks/>
          </p:cNvGrpSpPr>
          <p:nvPr/>
        </p:nvGrpSpPr>
        <p:grpSpPr bwMode="auto">
          <a:xfrm>
            <a:off x="3038475" y="228600"/>
            <a:ext cx="3121025" cy="1187450"/>
            <a:chOff x="1900" y="0"/>
            <a:chExt cx="1966" cy="748"/>
          </a:xfrm>
        </p:grpSpPr>
        <p:sp>
          <p:nvSpPr>
            <p:cNvPr id="210952" name="AutoShape 3"/>
            <p:cNvSpPr>
              <a:spLocks noChangeArrowheads="1"/>
            </p:cNvSpPr>
            <p:nvPr/>
          </p:nvSpPr>
          <p:spPr bwMode="auto">
            <a:xfrm>
              <a:off x="1900" y="0"/>
              <a:ext cx="1966"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10953" name="Group 4"/>
            <p:cNvGrpSpPr>
              <a:grpSpLocks/>
            </p:cNvGrpSpPr>
            <p:nvPr/>
          </p:nvGrpSpPr>
          <p:grpSpPr bwMode="auto">
            <a:xfrm>
              <a:off x="1900" y="0"/>
              <a:ext cx="1966" cy="748"/>
              <a:chOff x="1900" y="0"/>
              <a:chExt cx="1966" cy="748"/>
            </a:xfrm>
          </p:grpSpPr>
          <p:sp>
            <p:nvSpPr>
              <p:cNvPr id="210954" name="AutoShape 5"/>
              <p:cNvSpPr>
                <a:spLocks noChangeArrowheads="1"/>
              </p:cNvSpPr>
              <p:nvPr/>
            </p:nvSpPr>
            <p:spPr bwMode="auto">
              <a:xfrm>
                <a:off x="1900" y="0"/>
                <a:ext cx="1966"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95590" name="AutoShape 6"/>
              <p:cNvSpPr>
                <a:spLocks noChangeArrowheads="1"/>
              </p:cNvSpPr>
              <p:nvPr/>
            </p:nvSpPr>
            <p:spPr bwMode="auto">
              <a:xfrm>
                <a:off x="2245" y="0"/>
                <a:ext cx="1278" cy="560"/>
              </a:xfrm>
              <a:prstGeom prst="roundRect">
                <a:avLst>
                  <a:gd name="adj" fmla="val 130"/>
                </a:avLst>
              </a:prstGeom>
              <a:noFill/>
              <a:ln w="9525">
                <a:noFill/>
                <a:round/>
                <a:headEnd/>
                <a:tailEnd/>
              </a:ln>
            </p:spPr>
            <p:txBody>
              <a:bodyPr wrap="none" lIns="90000" tIns="46800" rIns="90000" bIns="46800">
                <a:spAutoFit/>
              </a:bodyPr>
              <a:lstStyle/>
              <a:p>
                <a:pPr algn="ctr" eaLnBrk="0" hangingPunct="0">
                  <a:lnSpc>
                    <a:spcPct val="66000"/>
                  </a:lnSpc>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TW" altLang="en-US" sz="7200" b="1" dirty="0">
                    <a:effectLst>
                      <a:outerShdw blurRad="38100" dist="38100" dir="2700000" algn="tl">
                        <a:srgbClr val="DDDDDD"/>
                      </a:outerShdw>
                    </a:effectLst>
                    <a:latin typeface="Contemporary Brush" charset="0"/>
                    <a:ea typeface="ＭＳ Ｐゴシック" charset="0"/>
                    <a:cs typeface="ＭＳ Ｐゴシック" charset="0"/>
                  </a:rPr>
                  <a:t>念功</a:t>
                </a:r>
                <a:endParaRPr lang="en-GB" sz="4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
        <p:nvSpPr>
          <p:cNvPr id="195591" name="Text Box 7"/>
          <p:cNvSpPr txBox="1">
            <a:spLocks noChangeArrowheads="1"/>
          </p:cNvSpPr>
          <p:nvPr/>
        </p:nvSpPr>
        <p:spPr bwMode="auto">
          <a:xfrm>
            <a:off x="533400" y="1828800"/>
            <a:ext cx="8377238"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nSpc>
                <a:spcPct val="93000"/>
              </a:lnSpc>
              <a:buClr>
                <a:srgbClr val="FFFFFF"/>
              </a:buClr>
              <a:buSzPct val="100000"/>
            </a:pPr>
            <a:r>
              <a:rPr lang="zh-CN" altLang="en-US" sz="3200"/>
              <a:t>穆斯林必须公开的背诵念功</a:t>
            </a:r>
            <a:endParaRPr lang="en-US" altLang="zh-CN" sz="3200"/>
          </a:p>
          <a:p>
            <a:pPr>
              <a:lnSpc>
                <a:spcPct val="93000"/>
              </a:lnSpc>
              <a:buClr>
                <a:srgbClr val="FFFFFF"/>
              </a:buClr>
              <a:buSzPct val="100000"/>
            </a:pPr>
            <a:r>
              <a:rPr lang="en-GB" altLang="en-US" sz="3200">
                <a:latin typeface="Arial Narrow" pitchFamily="34" charset="0"/>
              </a:rPr>
              <a:t>(</a:t>
            </a:r>
            <a:r>
              <a:rPr lang="zh-TW" altLang="en-US" sz="3200">
                <a:latin typeface="Arial Narrow" pitchFamily="34" charset="0"/>
              </a:rPr>
              <a:t>按照字面</a:t>
            </a:r>
            <a:r>
              <a:rPr lang="en-GB" altLang="ja-JP" sz="3200">
                <a:latin typeface="Arial Narrow" pitchFamily="34" charset="0"/>
              </a:rPr>
              <a:t> </a:t>
            </a:r>
            <a:r>
              <a:rPr lang="en-GB" altLang="en-US" sz="3200">
                <a:latin typeface="Arial Narrow" pitchFamily="34" charset="0"/>
              </a:rPr>
              <a:t>“</a:t>
            </a:r>
            <a:r>
              <a:rPr lang="zh-TW" altLang="en-US" sz="3200">
                <a:latin typeface="Arial Narrow" pitchFamily="34" charset="0"/>
              </a:rPr>
              <a:t>见证</a:t>
            </a:r>
            <a:r>
              <a:rPr lang="en-GB" altLang="en-US" sz="3200">
                <a:latin typeface="Arial Narrow" pitchFamily="34" charset="0"/>
              </a:rPr>
              <a:t>”</a:t>
            </a:r>
            <a:r>
              <a:rPr lang="en-GB" altLang="ja-JP" sz="3200">
                <a:latin typeface="Arial Narrow" pitchFamily="34" charset="0"/>
              </a:rPr>
              <a:t>):</a:t>
            </a:r>
            <a:r>
              <a:rPr lang="en-GB" altLang="ja-JP" sz="3600">
                <a:latin typeface="Arial Narrow" pitchFamily="34" charset="0"/>
              </a:rPr>
              <a:t>  </a:t>
            </a:r>
          </a:p>
          <a:p>
            <a:pPr>
              <a:buClr>
                <a:srgbClr val="FFFFFF"/>
              </a:buClr>
              <a:buSzPct val="100000"/>
              <a:buFont typeface="Arial Narrow" pitchFamily="34" charset="0"/>
              <a:buNone/>
            </a:pPr>
            <a:endParaRPr lang="en-GB" altLang="en-US" sz="3600">
              <a:latin typeface="Arial Narrow" pitchFamily="34" charset="0"/>
            </a:endParaRPr>
          </a:p>
          <a:p>
            <a:pPr algn="ctr">
              <a:buClr>
                <a:srgbClr val="3366FF"/>
              </a:buClr>
              <a:buSzPct val="100000"/>
            </a:pPr>
            <a:r>
              <a:rPr lang="en-GB" altLang="en-US" sz="3600" b="1">
                <a:solidFill>
                  <a:srgbClr val="3366FF"/>
                </a:solidFill>
                <a:latin typeface="Arial Narrow" pitchFamily="34" charset="0"/>
              </a:rPr>
              <a:t>“</a:t>
            </a:r>
            <a:r>
              <a:rPr lang="zh-TW" altLang="en-US" sz="3600" b="1">
                <a:solidFill>
                  <a:srgbClr val="3366FF"/>
                </a:solidFill>
                <a:latin typeface="Arial Narrow" pitchFamily="34" charset="0"/>
              </a:rPr>
              <a:t>除了阿拉以外别无他神，</a:t>
            </a:r>
            <a:endParaRPr lang="en-US" altLang="zh-TW" sz="3600" b="1">
              <a:solidFill>
                <a:srgbClr val="3366FF"/>
              </a:solidFill>
              <a:latin typeface="Arial Narrow" pitchFamily="34" charset="0"/>
            </a:endParaRPr>
          </a:p>
          <a:p>
            <a:pPr algn="ctr">
              <a:buClr>
                <a:srgbClr val="3366FF"/>
              </a:buClr>
              <a:buSzPct val="100000"/>
            </a:pPr>
            <a:r>
              <a:rPr lang="zh-TW" altLang="en-US" sz="3600" b="1">
                <a:solidFill>
                  <a:srgbClr val="3366FF"/>
                </a:solidFill>
                <a:latin typeface="Arial Narrow" pitchFamily="34" charset="0"/>
              </a:rPr>
              <a:t>穆罕默德是阿拉的先知</a:t>
            </a:r>
            <a:r>
              <a:rPr lang="en-GB" altLang="en-US" sz="3600" b="1">
                <a:solidFill>
                  <a:srgbClr val="3366FF"/>
                </a:solidFill>
                <a:latin typeface="Arial Narrow" pitchFamily="34" charset="0"/>
              </a:rPr>
              <a:t>”</a:t>
            </a:r>
            <a:endParaRPr lang="en-GB" altLang="ja-JP" sz="3600" b="1">
              <a:solidFill>
                <a:srgbClr val="3366FF"/>
              </a:solidFill>
              <a:latin typeface="Arial Narrow" pitchFamily="34" charset="0"/>
            </a:endParaRPr>
          </a:p>
          <a:p>
            <a:pPr>
              <a:buClr>
                <a:srgbClr val="FFFFFF"/>
              </a:buClr>
              <a:buSzPct val="100000"/>
              <a:buFont typeface="Arial Narrow" pitchFamily="34" charset="0"/>
              <a:buNone/>
            </a:pPr>
            <a:endParaRPr lang="en-GB" altLang="en-US" sz="3600">
              <a:latin typeface="Arial Narrow" pitchFamily="34" charset="0"/>
            </a:endParaRPr>
          </a:p>
          <a:p>
            <a:pPr>
              <a:buClr>
                <a:srgbClr val="FFFFFF"/>
              </a:buClr>
              <a:buSzPct val="100000"/>
            </a:pPr>
            <a:r>
              <a:rPr lang="zh-CN" altLang="en-US" sz="3200">
                <a:latin typeface="Arial Narrow" pitchFamily="34" charset="0"/>
              </a:rPr>
              <a:t>个人</a:t>
            </a:r>
            <a:r>
              <a:rPr lang="zh-TW" altLang="en-US" sz="3200">
                <a:latin typeface="Arial Narrow" pitchFamily="34" charset="0"/>
              </a:rPr>
              <a:t>必须</a:t>
            </a:r>
            <a:r>
              <a:rPr lang="zh-CN" altLang="en-US" sz="3200">
                <a:latin typeface="Arial Narrow" pitchFamily="34" charset="0"/>
              </a:rPr>
              <a:t>在</a:t>
            </a:r>
            <a:r>
              <a:rPr lang="zh-TW" altLang="en-US" sz="3200">
                <a:latin typeface="Arial Narrow" pitchFamily="34" charset="0"/>
              </a:rPr>
              <a:t>公开</a:t>
            </a:r>
            <a:r>
              <a:rPr lang="zh-CN" altLang="en-US" sz="3200">
                <a:latin typeface="Arial Narrow" pitchFamily="34" charset="0"/>
              </a:rPr>
              <a:t>的场所</a:t>
            </a:r>
            <a:r>
              <a:rPr lang="zh-TW" altLang="en-US" sz="3200">
                <a:latin typeface="Arial Narrow" pitchFamily="34" charset="0"/>
              </a:rPr>
              <a:t>大声地</a:t>
            </a:r>
            <a:r>
              <a:rPr lang="zh-CN" altLang="en-US" sz="3200">
                <a:latin typeface="Arial Narrow" pitchFamily="34" charset="0"/>
              </a:rPr>
              <a:t>朗读</a:t>
            </a:r>
            <a:r>
              <a:rPr lang="zh-TW" altLang="en-US" sz="3200">
                <a:latin typeface="Arial Narrow" pitchFamily="34" charset="0"/>
              </a:rPr>
              <a:t>，才能成为穆斯林</a:t>
            </a:r>
            <a:r>
              <a:rPr lang="en-GB" altLang="ja-JP" sz="3200">
                <a:latin typeface="Arial Narrow" pitchFamily="34" charset="0"/>
              </a:rPr>
              <a:t>.  </a:t>
            </a:r>
            <a:r>
              <a:rPr lang="zh-CN" altLang="en-US" sz="3200">
                <a:latin typeface="Arial Narrow" pitchFamily="34" charset="0"/>
              </a:rPr>
              <a:t>真信徒会不停的重复</a:t>
            </a:r>
            <a:r>
              <a:rPr lang="en-GB" altLang="ja-JP" sz="3200">
                <a:latin typeface="Arial Narrow" pitchFamily="34" charset="0"/>
              </a:rPr>
              <a:t>.</a:t>
            </a:r>
            <a:endParaRPr lang="en-GB" altLang="en-US" sz="3200">
              <a:latin typeface="Arial Narrow" pitchFamily="34" charset="0"/>
            </a:endParaRPr>
          </a:p>
        </p:txBody>
      </p:sp>
      <p:grpSp>
        <p:nvGrpSpPr>
          <p:cNvPr id="210947" name="Group 8"/>
          <p:cNvGrpSpPr>
            <a:grpSpLocks/>
          </p:cNvGrpSpPr>
          <p:nvPr/>
        </p:nvGrpSpPr>
        <p:grpSpPr bwMode="auto">
          <a:xfrm>
            <a:off x="3962400" y="1371600"/>
            <a:ext cx="1458913" cy="455613"/>
            <a:chOff x="2496" y="720"/>
            <a:chExt cx="919" cy="287"/>
          </a:xfrm>
        </p:grpSpPr>
        <p:sp>
          <p:nvSpPr>
            <p:cNvPr id="210948" name="AutoShape 9"/>
            <p:cNvSpPr>
              <a:spLocks noChangeArrowheads="1"/>
            </p:cNvSpPr>
            <p:nvPr/>
          </p:nvSpPr>
          <p:spPr bwMode="auto">
            <a:xfrm>
              <a:off x="2496" y="720"/>
              <a:ext cx="919"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10949" name="Group 10"/>
            <p:cNvGrpSpPr>
              <a:grpSpLocks/>
            </p:cNvGrpSpPr>
            <p:nvPr/>
          </p:nvGrpSpPr>
          <p:grpSpPr bwMode="auto">
            <a:xfrm>
              <a:off x="2496" y="720"/>
              <a:ext cx="919" cy="287"/>
              <a:chOff x="2496" y="720"/>
              <a:chExt cx="919" cy="287"/>
            </a:xfrm>
          </p:grpSpPr>
          <p:sp>
            <p:nvSpPr>
              <p:cNvPr id="210950" name="AutoShape 11"/>
              <p:cNvSpPr>
                <a:spLocks noChangeArrowheads="1"/>
              </p:cNvSpPr>
              <p:nvPr/>
            </p:nvSpPr>
            <p:spPr bwMode="auto">
              <a:xfrm>
                <a:off x="2496" y="720"/>
                <a:ext cx="919"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95596" name="AutoShape 12"/>
              <p:cNvSpPr>
                <a:spLocks noChangeArrowheads="1"/>
              </p:cNvSpPr>
              <p:nvPr/>
            </p:nvSpPr>
            <p:spPr bwMode="auto">
              <a:xfrm>
                <a:off x="2496" y="720"/>
                <a:ext cx="696" cy="226"/>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66000"/>
                  </a:lnSpc>
                  <a:buClr>
                    <a:srgbClr val="FFFFFF"/>
                  </a:buClr>
                  <a:buSzPct val="100000"/>
                  <a:buFont typeface="Contemporary Brush"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CN" altLang="en-US" sz="2400" b="1" dirty="0">
                    <a:effectLst>
                      <a:outerShdw blurRad="38100" dist="38100" dir="2700000" algn="tl">
                        <a:srgbClr val="DDDDDD"/>
                      </a:outerShdw>
                    </a:effectLst>
                    <a:latin typeface="Contemporary Brush" charset="0"/>
                    <a:ea typeface="ＭＳ Ｐゴシック" charset="0"/>
                    <a:cs typeface="ＭＳ Ｐゴシック" charset="0"/>
                  </a:rPr>
                  <a:t>第一功</a:t>
                </a:r>
                <a:endParaRPr lang="en-GB" sz="2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5591"/>
                                        </p:tgtEl>
                                        <p:attrNameLst>
                                          <p:attrName>style.visibility</p:attrName>
                                        </p:attrNameLst>
                                      </p:cBhvr>
                                      <p:to>
                                        <p:strVal val="visible"/>
                                      </p:to>
                                    </p:set>
                                    <p:anim calcmode="lin" valueType="num">
                                      <p:cBhvr additive="base">
                                        <p:cTn id="7" dur="500" fill="hold"/>
                                        <p:tgtEl>
                                          <p:spTgt spid="195591"/>
                                        </p:tgtEl>
                                        <p:attrNameLst>
                                          <p:attrName>ppt_x</p:attrName>
                                        </p:attrNameLst>
                                      </p:cBhvr>
                                      <p:tavLst>
                                        <p:tav tm="0">
                                          <p:val>
                                            <p:strVal val="0-#ppt_w/2"/>
                                          </p:val>
                                        </p:tav>
                                        <p:tav tm="100000">
                                          <p:val>
                                            <p:strVal val="#ppt_x"/>
                                          </p:val>
                                        </p:tav>
                                      </p:tavLst>
                                    </p:anim>
                                    <p:anim calcmode="lin" valueType="num">
                                      <p:cBhvr additive="base">
                                        <p:cTn id="8" dur="500" fill="hold"/>
                                        <p:tgtEl>
                                          <p:spTgt spid="19559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5591"/>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1"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 Box 2"/>
          <p:cNvSpPr txBox="1">
            <a:spLocks noChangeArrowheads="1"/>
          </p:cNvSpPr>
          <p:nvPr/>
        </p:nvSpPr>
        <p:spPr bwMode="auto">
          <a:xfrm>
            <a:off x="457200" y="755650"/>
            <a:ext cx="83851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zh-TW" altLang="en-US" sz="2800">
                <a:latin typeface="Times New Roman" pitchFamily="18" charset="0"/>
              </a:rPr>
              <a:t>穆斯林声明除了阿拉以外别无他神，</a:t>
            </a:r>
          </a:p>
          <a:p>
            <a:pPr algn="ctr">
              <a:lnSpc>
                <a:spcPct val="95000"/>
              </a:lnSpc>
              <a:buClr>
                <a:srgbClr val="000000"/>
              </a:buClr>
              <a:buSzPct val="100000"/>
              <a:buFont typeface="Times New Roman" pitchFamily="18" charset="0"/>
              <a:buNone/>
            </a:pPr>
            <a:r>
              <a:rPr lang="zh-TW" altLang="en-US" sz="2800">
                <a:latin typeface="Times New Roman" pitchFamily="18" charset="0"/>
              </a:rPr>
              <a:t>穆罕默德是阿拉的先知</a:t>
            </a:r>
            <a:endParaRPr lang="en-GB" altLang="en-US" sz="2800">
              <a:latin typeface="Times New Roman" pitchFamily="18" charset="0"/>
            </a:endParaRPr>
          </a:p>
        </p:txBody>
      </p:sp>
      <p:sp>
        <p:nvSpPr>
          <p:cNvPr id="212994" name="Text Box 3"/>
          <p:cNvSpPr txBox="1">
            <a:spLocks noChangeArrowheads="1"/>
          </p:cNvSpPr>
          <p:nvPr/>
        </p:nvSpPr>
        <p:spPr bwMode="auto">
          <a:xfrm>
            <a:off x="609600" y="2876550"/>
            <a:ext cx="72834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800"/>
              </a:spcBef>
              <a:buClr>
                <a:srgbClr val="000000"/>
              </a:buClr>
              <a:buSzPct val="100000"/>
              <a:buFont typeface="Times New Roman" pitchFamily="18" charset="0"/>
              <a:buChar char="•"/>
            </a:pPr>
            <a:r>
              <a:rPr lang="zh-CN" altLang="en-US" sz="3200">
                <a:latin typeface="Times New Roman" pitchFamily="18" charset="0"/>
              </a:rPr>
              <a:t>一个快速有效提醒自己信仰的方法，</a:t>
            </a:r>
            <a:r>
              <a:rPr lang="en-US" altLang="zh-CN" sz="3200">
                <a:latin typeface="Times New Roman" pitchFamily="18" charset="0"/>
              </a:rPr>
              <a:t> </a:t>
            </a:r>
            <a:r>
              <a:rPr lang="zh-CN" altLang="en-US" sz="3200">
                <a:latin typeface="Times New Roman" pitchFamily="18" charset="0"/>
              </a:rPr>
              <a:t>因此不会忘记阿拉</a:t>
            </a:r>
            <a:endParaRPr lang="en-US" altLang="zh-CN" sz="3200">
              <a:latin typeface="Times New Roman" pitchFamily="18" charset="0"/>
            </a:endParaRPr>
          </a:p>
          <a:p>
            <a:pPr>
              <a:lnSpc>
                <a:spcPct val="95000"/>
              </a:lnSpc>
              <a:spcBef>
                <a:spcPts val="800"/>
              </a:spcBef>
              <a:buClr>
                <a:srgbClr val="000000"/>
              </a:buClr>
              <a:buSzPct val="100000"/>
              <a:buFont typeface="Times New Roman" pitchFamily="18" charset="0"/>
              <a:buChar char="•"/>
            </a:pPr>
            <a:r>
              <a:rPr lang="zh-CN" altLang="en-US" sz="3200">
                <a:latin typeface="Times New Roman" pitchFamily="18" charset="0"/>
              </a:rPr>
              <a:t>生活在这物质世界，会很容易忘记阿拉</a:t>
            </a:r>
            <a:endParaRPr lang="en-US" altLang="zh-CN" sz="3200">
              <a:latin typeface="Times New Roman" pitchFamily="18" charset="0"/>
            </a:endParaRPr>
          </a:p>
          <a:p>
            <a:pPr>
              <a:lnSpc>
                <a:spcPct val="95000"/>
              </a:lnSpc>
              <a:spcBef>
                <a:spcPts val="800"/>
              </a:spcBef>
              <a:buClr>
                <a:srgbClr val="000000"/>
              </a:buClr>
              <a:buSzPct val="100000"/>
              <a:buFont typeface="Times New Roman" pitchFamily="18" charset="0"/>
              <a:buChar char="•"/>
            </a:pPr>
            <a:r>
              <a:rPr lang="zh-TW" altLang="en-US" sz="3200">
                <a:latin typeface="Times New Roman" pitchFamily="18" charset="0"/>
              </a:rPr>
              <a:t>伊斯兰教要求</a:t>
            </a:r>
            <a:r>
              <a:rPr lang="zh-CN" altLang="en-US" sz="3200">
                <a:latin typeface="Times New Roman" pitchFamily="18" charset="0"/>
              </a:rPr>
              <a:t>时常</a:t>
            </a:r>
            <a:r>
              <a:rPr lang="zh-TW" altLang="en-US" sz="3200">
                <a:latin typeface="Times New Roman" pitchFamily="18" charset="0"/>
              </a:rPr>
              <a:t>的纪念</a:t>
            </a:r>
            <a:r>
              <a:rPr lang="zh-CN" altLang="en-US" sz="3200">
                <a:latin typeface="Times New Roman" pitchFamily="18" charset="0"/>
              </a:rPr>
              <a:t>阿拉、</a:t>
            </a:r>
            <a:endParaRPr lang="en-US" altLang="zh-CN" sz="3200">
              <a:latin typeface="Times New Roman" pitchFamily="18" charset="0"/>
            </a:endParaRPr>
          </a:p>
          <a:p>
            <a:pPr>
              <a:lnSpc>
                <a:spcPct val="95000"/>
              </a:lnSpc>
              <a:spcBef>
                <a:spcPts val="800"/>
              </a:spcBef>
              <a:buClr>
                <a:srgbClr val="000000"/>
              </a:buClr>
              <a:buSzPct val="100000"/>
              <a:buFont typeface="Times New Roman" pitchFamily="18" charset="0"/>
              <a:buChar char="•"/>
            </a:pPr>
            <a:r>
              <a:rPr lang="zh-TW" altLang="en-US" sz="3200">
                <a:latin typeface="Times New Roman" pitchFamily="18" charset="0"/>
              </a:rPr>
              <a:t>纪念</a:t>
            </a:r>
            <a:r>
              <a:rPr lang="zh-CN" altLang="en-US" sz="3200">
                <a:latin typeface="Times New Roman" pitchFamily="18" charset="0"/>
              </a:rPr>
              <a:t>阿拉帮助他们属灵操练</a:t>
            </a:r>
            <a:endParaRPr lang="en-GB" altLang="en-US" sz="3200">
              <a:latin typeface="Times New Roman" pitchFamily="18" charset="0"/>
            </a:endParaRPr>
          </a:p>
        </p:txBody>
      </p:sp>
      <p:grpSp>
        <p:nvGrpSpPr>
          <p:cNvPr id="212995" name="Group 4"/>
          <p:cNvGrpSpPr>
            <a:grpSpLocks/>
          </p:cNvGrpSpPr>
          <p:nvPr/>
        </p:nvGrpSpPr>
        <p:grpSpPr bwMode="auto">
          <a:xfrm>
            <a:off x="384175" y="1600200"/>
            <a:ext cx="2863850" cy="1370013"/>
            <a:chOff x="242" y="837"/>
            <a:chExt cx="1804" cy="1034"/>
          </a:xfrm>
        </p:grpSpPr>
        <p:pic>
          <p:nvPicPr>
            <p:cNvPr id="2129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 y="837"/>
              <a:ext cx="1805" cy="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0" name="AutoShape 6"/>
            <p:cNvSpPr>
              <a:spLocks noChangeArrowheads="1"/>
            </p:cNvSpPr>
            <p:nvPr/>
          </p:nvSpPr>
          <p:spPr bwMode="auto">
            <a:xfrm>
              <a:off x="242" y="837"/>
              <a:ext cx="1805" cy="1035"/>
            </a:xfrm>
            <a:prstGeom prst="roundRect">
              <a:avLst>
                <a:gd name="adj" fmla="val 93"/>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12996" name="Group 7"/>
          <p:cNvGrpSpPr>
            <a:grpSpLocks/>
          </p:cNvGrpSpPr>
          <p:nvPr/>
        </p:nvGrpSpPr>
        <p:grpSpPr bwMode="auto">
          <a:xfrm>
            <a:off x="7634288" y="2687638"/>
            <a:ext cx="1423987" cy="1423987"/>
            <a:chOff x="4809" y="1693"/>
            <a:chExt cx="897" cy="897"/>
          </a:xfrm>
        </p:grpSpPr>
        <p:pic>
          <p:nvPicPr>
            <p:cNvPr id="21299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 y="1693"/>
              <a:ext cx="898"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8" name="AutoShape 9"/>
            <p:cNvSpPr>
              <a:spLocks noChangeArrowheads="1"/>
            </p:cNvSpPr>
            <p:nvPr/>
          </p:nvSpPr>
          <p:spPr bwMode="auto">
            <a:xfrm>
              <a:off x="4809" y="1693"/>
              <a:ext cx="898" cy="898"/>
            </a:xfrm>
            <a:prstGeom prst="roundRect">
              <a:avLst>
                <a:gd name="adj" fmla="val 111"/>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41" name="Group 2"/>
          <p:cNvGrpSpPr>
            <a:grpSpLocks/>
          </p:cNvGrpSpPr>
          <p:nvPr/>
        </p:nvGrpSpPr>
        <p:grpSpPr bwMode="auto">
          <a:xfrm>
            <a:off x="3619500" y="152400"/>
            <a:ext cx="2441575" cy="1187450"/>
            <a:chOff x="2113" y="0"/>
            <a:chExt cx="1538" cy="748"/>
          </a:xfrm>
        </p:grpSpPr>
        <p:sp>
          <p:nvSpPr>
            <p:cNvPr id="215048" name="AutoShape 3"/>
            <p:cNvSpPr>
              <a:spLocks noChangeArrowheads="1"/>
            </p:cNvSpPr>
            <p:nvPr/>
          </p:nvSpPr>
          <p:spPr bwMode="auto">
            <a:xfrm>
              <a:off x="2113" y="0"/>
              <a:ext cx="1538"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15049" name="Group 4"/>
            <p:cNvGrpSpPr>
              <a:grpSpLocks/>
            </p:cNvGrpSpPr>
            <p:nvPr/>
          </p:nvGrpSpPr>
          <p:grpSpPr bwMode="auto">
            <a:xfrm>
              <a:off x="2113" y="0"/>
              <a:ext cx="1538" cy="748"/>
              <a:chOff x="2113" y="0"/>
              <a:chExt cx="1538" cy="748"/>
            </a:xfrm>
          </p:grpSpPr>
          <p:sp>
            <p:nvSpPr>
              <p:cNvPr id="215050" name="AutoShape 5"/>
              <p:cNvSpPr>
                <a:spLocks noChangeArrowheads="1"/>
              </p:cNvSpPr>
              <p:nvPr/>
            </p:nvSpPr>
            <p:spPr bwMode="auto">
              <a:xfrm>
                <a:off x="2113" y="0"/>
                <a:ext cx="1538"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99686" name="AutoShape 6"/>
              <p:cNvSpPr>
                <a:spLocks noChangeArrowheads="1"/>
              </p:cNvSpPr>
              <p:nvPr/>
            </p:nvSpPr>
            <p:spPr bwMode="auto">
              <a:xfrm>
                <a:off x="2243" y="0"/>
                <a:ext cx="1278" cy="560"/>
              </a:xfrm>
              <a:prstGeom prst="roundRect">
                <a:avLst>
                  <a:gd name="adj" fmla="val 130"/>
                </a:avLst>
              </a:prstGeom>
              <a:noFill/>
              <a:ln w="9525">
                <a:noFill/>
                <a:round/>
                <a:headEnd/>
                <a:tailEnd/>
              </a:ln>
            </p:spPr>
            <p:txBody>
              <a:bodyPr wrap="none" lIns="90000" tIns="46800" rIns="90000" bIns="46800">
                <a:spAutoFit/>
              </a:bodyPr>
              <a:lstStyle/>
              <a:p>
                <a:pPr algn="ctr" eaLnBrk="0" hangingPunct="0">
                  <a:lnSpc>
                    <a:spcPct val="66000"/>
                  </a:lnSpc>
                  <a:buClr>
                    <a:srgbClr val="FFFFFF"/>
                  </a:buClr>
                  <a:buSzPct val="100000"/>
                  <a:buFont typeface="Contemporary Brush"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Hant" altLang="en-US" sz="7200" b="1" dirty="0">
                    <a:effectLst>
                      <a:outerShdw blurRad="38100" dist="38100" dir="2700000" algn="tl">
                        <a:srgbClr val="DDDDDD"/>
                      </a:outerShdw>
                    </a:effectLst>
                    <a:latin typeface="Contemporary Brush" charset="0"/>
                    <a:ea typeface="ＭＳ Ｐゴシック" charset="0"/>
                    <a:cs typeface="ＭＳ Ｐゴシック" charset="0"/>
                  </a:rPr>
                  <a:t>拜功</a:t>
                </a:r>
                <a:endParaRPr lang="en-GB" sz="4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
        <p:nvSpPr>
          <p:cNvPr id="199687" name="Text Box 7"/>
          <p:cNvSpPr txBox="1">
            <a:spLocks noChangeArrowheads="1"/>
          </p:cNvSpPr>
          <p:nvPr/>
        </p:nvSpPr>
        <p:spPr bwMode="auto">
          <a:xfrm>
            <a:off x="611188" y="1828800"/>
            <a:ext cx="8532812" cy="4213225"/>
          </a:xfrm>
          <a:prstGeom prst="rect">
            <a:avLst/>
          </a:prstGeom>
          <a:noFill/>
          <a:ln w="9525">
            <a:no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nSpc>
                <a:spcPct val="93000"/>
              </a:lnSpc>
              <a:buClr>
                <a:srgbClr val="FFFFFF"/>
              </a:buClr>
              <a:buSzPct val="100000"/>
              <a:defRPr/>
            </a:pPr>
            <a:r>
              <a:rPr lang="zh-TW" altLang="en-US" sz="4000" dirty="0" smtClean="0">
                <a:latin typeface="Arial Narrow" charset="0"/>
              </a:rPr>
              <a:t>穆斯林</a:t>
            </a:r>
            <a:r>
              <a:rPr lang="zh-CN" altLang="en-US" sz="4000" dirty="0" smtClean="0">
                <a:latin typeface="Arial Narrow" charset="0"/>
              </a:rPr>
              <a:t>必须每日祷告五次</a:t>
            </a:r>
            <a:r>
              <a:rPr lang="en-GB" altLang="ja-JP" sz="4000" dirty="0" smtClean="0">
                <a:latin typeface="Arial Narrow" charset="0"/>
              </a:rPr>
              <a:t>: </a:t>
            </a:r>
            <a:r>
              <a:rPr lang="zh-CN" altLang="en-US" sz="4000" dirty="0" smtClean="0">
                <a:latin typeface="Arial Narrow" charset="0"/>
              </a:rPr>
              <a:t>黎明</a:t>
            </a:r>
            <a:r>
              <a:rPr lang="en-GB" altLang="ja-JP" sz="4000" dirty="0" smtClean="0">
                <a:latin typeface="Arial Narrow" charset="0"/>
              </a:rPr>
              <a:t>, </a:t>
            </a:r>
            <a:r>
              <a:rPr lang="zh-CN" altLang="en-US" sz="4000" dirty="0" smtClean="0">
                <a:latin typeface="Arial Narrow" charset="0"/>
              </a:rPr>
              <a:t>中午</a:t>
            </a:r>
            <a:r>
              <a:rPr lang="en-GB" altLang="ja-JP" sz="4000" dirty="0" smtClean="0">
                <a:latin typeface="Arial Narrow" charset="0"/>
              </a:rPr>
              <a:t>, </a:t>
            </a:r>
            <a:r>
              <a:rPr lang="zh-CN" altLang="en-US" sz="4000" dirty="0" smtClean="0">
                <a:latin typeface="Arial Narrow" charset="0"/>
              </a:rPr>
              <a:t>下午</a:t>
            </a:r>
            <a:r>
              <a:rPr lang="en-GB" altLang="ja-JP" sz="4000" dirty="0" smtClean="0">
                <a:latin typeface="Arial Narrow" charset="0"/>
              </a:rPr>
              <a:t>, </a:t>
            </a:r>
            <a:r>
              <a:rPr lang="zh-CN" altLang="en-US" sz="4000" dirty="0" smtClean="0">
                <a:latin typeface="Arial Narrow" charset="0"/>
              </a:rPr>
              <a:t>傍晚和晚上。</a:t>
            </a:r>
            <a:r>
              <a:rPr lang="zh-CN" altLang="en-US" sz="4000" dirty="0" smtClean="0"/>
              <a:t>祈祷时的姿势包括</a:t>
            </a:r>
            <a:r>
              <a:rPr lang="en-GB" altLang="ja-JP" sz="4000" dirty="0" smtClean="0">
                <a:latin typeface="Arial Narrow" charset="0"/>
              </a:rPr>
              <a:t> (</a:t>
            </a:r>
            <a:r>
              <a:rPr lang="zh-TW" altLang="en-US" sz="4000" dirty="0" smtClean="0">
                <a:latin typeface="Arial Narrow" charset="0"/>
              </a:rPr>
              <a:t>站立</a:t>
            </a:r>
            <a:r>
              <a:rPr lang="en-GB" altLang="ja-JP" sz="4000" dirty="0" smtClean="0">
                <a:latin typeface="Arial Narrow" charset="0"/>
              </a:rPr>
              <a:t>, </a:t>
            </a:r>
            <a:r>
              <a:rPr lang="zh-CN" altLang="en-US" sz="4000" dirty="0" smtClean="0">
                <a:latin typeface="Arial Narrow" charset="0"/>
              </a:rPr>
              <a:t>跪下</a:t>
            </a:r>
            <a:r>
              <a:rPr lang="en-GB" altLang="ja-JP" sz="4000" dirty="0" smtClean="0">
                <a:latin typeface="Arial Narrow" charset="0"/>
              </a:rPr>
              <a:t>, </a:t>
            </a:r>
            <a:r>
              <a:rPr lang="zh-CN" altLang="en-US" sz="4000" dirty="0" smtClean="0">
                <a:latin typeface="Arial Narrow" charset="0"/>
              </a:rPr>
              <a:t>手与脸伏俯在地</a:t>
            </a:r>
            <a:r>
              <a:rPr lang="en-GB" altLang="ja-JP" sz="4000" dirty="0" smtClean="0">
                <a:latin typeface="Arial Narrow" charset="0"/>
              </a:rPr>
              <a:t>)</a:t>
            </a:r>
            <a:r>
              <a:rPr lang="zh-CN" altLang="en-US" sz="4000" dirty="0" smtClean="0">
                <a:latin typeface="Arial Narrow" charset="0"/>
              </a:rPr>
              <a:t>。</a:t>
            </a:r>
            <a:endParaRPr lang="en-GB" altLang="ja-JP" sz="4000" dirty="0" smtClean="0">
              <a:latin typeface="Arial Narrow" charset="0"/>
            </a:endParaRPr>
          </a:p>
          <a:p>
            <a:pPr>
              <a:lnSpc>
                <a:spcPct val="95000"/>
              </a:lnSpc>
              <a:buClr>
                <a:srgbClr val="FFFFFF"/>
              </a:buClr>
              <a:buSzPct val="100000"/>
              <a:buFont typeface="Arial Narrow" charset="0"/>
              <a:buNone/>
              <a:defRPr/>
            </a:pPr>
            <a:endParaRPr lang="en-GB" sz="4000" dirty="0" smtClean="0">
              <a:solidFill>
                <a:srgbClr val="000000"/>
              </a:solidFill>
              <a:latin typeface="Times New Roman" charset="0"/>
              <a:cs typeface="Lucida Sans Unicode" charset="0"/>
            </a:endParaRPr>
          </a:p>
          <a:p>
            <a:pPr>
              <a:lnSpc>
                <a:spcPct val="95000"/>
              </a:lnSpc>
              <a:buClr>
                <a:srgbClr val="FFFFFF"/>
              </a:buClr>
              <a:buSzPct val="100000"/>
              <a:defRPr/>
            </a:pPr>
            <a:r>
              <a:rPr lang="zh-TW" altLang="en-US" sz="4000" dirty="0" smtClean="0">
                <a:solidFill>
                  <a:srgbClr val="000000"/>
                </a:solidFill>
                <a:latin typeface="Times New Roman" charset="0"/>
                <a:cs typeface="Lucida Sans Unicode" charset="0"/>
              </a:rPr>
              <a:t>崇拜</a:t>
            </a:r>
            <a:r>
              <a:rPr lang="zh-CN" altLang="en-US" sz="4000" dirty="0" smtClean="0">
                <a:solidFill>
                  <a:srgbClr val="000000"/>
                </a:solidFill>
                <a:latin typeface="Times New Roman" charset="0"/>
                <a:cs typeface="Lucida Sans Unicode" charset="0"/>
              </a:rPr>
              <a:t>时的</a:t>
            </a:r>
            <a:r>
              <a:rPr lang="zh-TW" altLang="en-US" sz="4000" dirty="0" smtClean="0">
                <a:solidFill>
                  <a:srgbClr val="000000"/>
                </a:solidFill>
                <a:latin typeface="Times New Roman" charset="0"/>
                <a:cs typeface="Lucida Sans Unicode" charset="0"/>
              </a:rPr>
              <a:t>祈祷仪式</a:t>
            </a:r>
            <a:r>
              <a:rPr lang="zh-CN" altLang="en-US" sz="4000" dirty="0" smtClean="0">
                <a:solidFill>
                  <a:srgbClr val="000000"/>
                </a:solidFill>
                <a:latin typeface="Times New Roman" charset="0"/>
                <a:cs typeface="Lucida Sans Unicode" charset="0"/>
              </a:rPr>
              <a:t>包括一系列面向麦加的天房所做的动作与姿势。</a:t>
            </a:r>
            <a:endParaRPr lang="en-GB" altLang="ja-JP" sz="4800" b="1" dirty="0" smtClean="0">
              <a:effectLst>
                <a:outerShdw blurRad="38100" dist="38100" dir="2700000" algn="tl">
                  <a:srgbClr val="DDDDDD"/>
                </a:outerShdw>
              </a:effectLst>
              <a:latin typeface="Contemporary Brush" charset="0"/>
              <a:cs typeface="Lucida Sans Unicode" charset="0"/>
            </a:endParaRPr>
          </a:p>
          <a:p>
            <a:pPr>
              <a:lnSpc>
                <a:spcPct val="66000"/>
              </a:lnSpc>
              <a:buClr>
                <a:srgbClr val="FFFFFF"/>
              </a:buClr>
              <a:buSzPct val="100000"/>
              <a:buFont typeface="Contemporary Brush" charset="0"/>
              <a:buNone/>
              <a:defRPr/>
            </a:pPr>
            <a:endParaRPr lang="en-GB" sz="4800" b="1" dirty="0" smtClean="0">
              <a:effectLst>
                <a:outerShdw blurRad="38100" dist="38100" dir="2700000" algn="tl">
                  <a:srgbClr val="DDDDDD"/>
                </a:outerShdw>
              </a:effectLst>
              <a:latin typeface="Contemporary Brush" charset="0"/>
              <a:cs typeface="Lucida Sans Unicode" charset="0"/>
            </a:endParaRPr>
          </a:p>
        </p:txBody>
      </p:sp>
      <p:grpSp>
        <p:nvGrpSpPr>
          <p:cNvPr id="215043" name="Group 8"/>
          <p:cNvGrpSpPr>
            <a:grpSpLocks/>
          </p:cNvGrpSpPr>
          <p:nvPr/>
        </p:nvGrpSpPr>
        <p:grpSpPr bwMode="auto">
          <a:xfrm>
            <a:off x="3962400" y="1143000"/>
            <a:ext cx="1455738" cy="455613"/>
            <a:chOff x="2496" y="720"/>
            <a:chExt cx="917" cy="287"/>
          </a:xfrm>
        </p:grpSpPr>
        <p:sp>
          <p:nvSpPr>
            <p:cNvPr id="215044" name="AutoShape 9"/>
            <p:cNvSpPr>
              <a:spLocks noChangeArrowheads="1"/>
            </p:cNvSpPr>
            <p:nvPr/>
          </p:nvSpPr>
          <p:spPr bwMode="auto">
            <a:xfrm>
              <a:off x="2496" y="720"/>
              <a:ext cx="917"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15045" name="Group 10"/>
            <p:cNvGrpSpPr>
              <a:grpSpLocks/>
            </p:cNvGrpSpPr>
            <p:nvPr/>
          </p:nvGrpSpPr>
          <p:grpSpPr bwMode="auto">
            <a:xfrm>
              <a:off x="2496" y="720"/>
              <a:ext cx="917" cy="287"/>
              <a:chOff x="2496" y="720"/>
              <a:chExt cx="917" cy="287"/>
            </a:xfrm>
          </p:grpSpPr>
          <p:sp>
            <p:nvSpPr>
              <p:cNvPr id="215046" name="AutoShape 11"/>
              <p:cNvSpPr>
                <a:spLocks noChangeArrowheads="1"/>
              </p:cNvSpPr>
              <p:nvPr/>
            </p:nvSpPr>
            <p:spPr bwMode="auto">
              <a:xfrm>
                <a:off x="2496" y="720"/>
                <a:ext cx="917"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99692" name="AutoShape 12"/>
              <p:cNvSpPr>
                <a:spLocks noChangeArrowheads="1"/>
              </p:cNvSpPr>
              <p:nvPr/>
            </p:nvSpPr>
            <p:spPr bwMode="auto">
              <a:xfrm>
                <a:off x="2496" y="720"/>
                <a:ext cx="696" cy="226"/>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66000"/>
                  </a:lnSpc>
                  <a:buClr>
                    <a:srgbClr val="FFFFFF"/>
                  </a:buClr>
                  <a:buSzPct val="100000"/>
                  <a:buFont typeface="Contemporary Brush"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CN" altLang="en-US" sz="2400" b="1" dirty="0">
                    <a:effectLst>
                      <a:outerShdw blurRad="38100" dist="38100" dir="2700000" algn="tl">
                        <a:srgbClr val="DDDDDD"/>
                      </a:outerShdw>
                    </a:effectLst>
                    <a:latin typeface="Contemporary Brush" charset="0"/>
                    <a:ea typeface="ＭＳ Ｐゴシック" charset="0"/>
                    <a:cs typeface="ＭＳ Ｐゴシック" charset="0"/>
                  </a:rPr>
                  <a:t>第二功</a:t>
                </a:r>
                <a:endParaRPr lang="en-GB" sz="2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9687"/>
                                        </p:tgtEl>
                                        <p:attrNameLst>
                                          <p:attrName>style.visibility</p:attrName>
                                        </p:attrNameLst>
                                      </p:cBhvr>
                                      <p:to>
                                        <p:strVal val="visible"/>
                                      </p:to>
                                    </p:set>
                                    <p:anim calcmode="lin" valueType="num">
                                      <p:cBhvr additive="base">
                                        <p:cTn id="7" dur="500" fill="hold"/>
                                        <p:tgtEl>
                                          <p:spTgt spid="199687"/>
                                        </p:tgtEl>
                                        <p:attrNameLst>
                                          <p:attrName>ppt_x</p:attrName>
                                        </p:attrNameLst>
                                      </p:cBhvr>
                                      <p:tavLst>
                                        <p:tav tm="0">
                                          <p:val>
                                            <p:strVal val="0-#ppt_w/2"/>
                                          </p:val>
                                        </p:tav>
                                        <p:tav tm="100000">
                                          <p:val>
                                            <p:strVal val="#ppt_x"/>
                                          </p:val>
                                        </p:tav>
                                      </p:tavLst>
                                    </p:anim>
                                    <p:anim calcmode="lin" valueType="num">
                                      <p:cBhvr additive="base">
                                        <p:cTn id="8" dur="500" fill="hold"/>
                                        <p:tgtEl>
                                          <p:spTgt spid="1996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ext Box 2"/>
          <p:cNvSpPr txBox="1">
            <a:spLocks noChangeArrowheads="1"/>
          </p:cNvSpPr>
          <p:nvPr/>
        </p:nvSpPr>
        <p:spPr bwMode="auto">
          <a:xfrm>
            <a:off x="457200" y="476250"/>
            <a:ext cx="8229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en-GB" altLang="en-US" sz="4400">
                <a:latin typeface="Times New Roman" pitchFamily="18" charset="0"/>
              </a:rPr>
              <a:t>祷告</a:t>
            </a:r>
            <a:r>
              <a:rPr lang="en-GB" altLang="ja-JP" sz="4400">
                <a:latin typeface="Times New Roman" pitchFamily="18" charset="0"/>
              </a:rPr>
              <a:t>(</a:t>
            </a:r>
            <a:r>
              <a:rPr lang="zh-TW" altLang="en-US" sz="4400">
                <a:latin typeface="Times New Roman" pitchFamily="18" charset="0"/>
              </a:rPr>
              <a:t>萨拉特</a:t>
            </a:r>
            <a:r>
              <a:rPr lang="en-GB" altLang="ja-JP" sz="4400">
                <a:latin typeface="Times New Roman" pitchFamily="18" charset="0"/>
              </a:rPr>
              <a:t>)</a:t>
            </a:r>
            <a:endParaRPr lang="en-GB" altLang="en-US" sz="4400">
              <a:latin typeface="Times New Roman" pitchFamily="18" charset="0"/>
            </a:endParaRPr>
          </a:p>
        </p:txBody>
      </p:sp>
      <p:grpSp>
        <p:nvGrpSpPr>
          <p:cNvPr id="217090" name="Group 3"/>
          <p:cNvGrpSpPr>
            <a:grpSpLocks/>
          </p:cNvGrpSpPr>
          <p:nvPr/>
        </p:nvGrpSpPr>
        <p:grpSpPr bwMode="auto">
          <a:xfrm>
            <a:off x="488950" y="1290638"/>
            <a:ext cx="8207375" cy="5449887"/>
            <a:chOff x="308" y="813"/>
            <a:chExt cx="5170" cy="3433"/>
          </a:xfrm>
        </p:grpSpPr>
        <p:pic>
          <p:nvPicPr>
            <p:cNvPr id="217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 y="813"/>
              <a:ext cx="5171" cy="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3" name="AutoShape 5"/>
            <p:cNvSpPr>
              <a:spLocks noChangeArrowheads="1"/>
            </p:cNvSpPr>
            <p:nvPr/>
          </p:nvSpPr>
          <p:spPr bwMode="auto">
            <a:xfrm>
              <a:off x="308" y="813"/>
              <a:ext cx="5171" cy="3434"/>
            </a:xfrm>
            <a:prstGeom prst="roundRect">
              <a:avLst>
                <a:gd name="adj" fmla="val 28"/>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pic>
        <p:nvPicPr>
          <p:cNvPr id="21709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76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ext Box 2"/>
          <p:cNvSpPr txBox="1">
            <a:spLocks noChangeArrowheads="1"/>
          </p:cNvSpPr>
          <p:nvPr/>
        </p:nvSpPr>
        <p:spPr bwMode="auto">
          <a:xfrm>
            <a:off x="457200" y="587375"/>
            <a:ext cx="83851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en-GB" altLang="en-US" sz="4400">
                <a:latin typeface="Times New Roman" pitchFamily="18" charset="0"/>
              </a:rPr>
              <a:t>2.</a:t>
            </a:r>
            <a:r>
              <a:rPr lang="zh-TW" altLang="en-US" sz="4400">
                <a:latin typeface="Times New Roman" pitchFamily="18" charset="0"/>
              </a:rPr>
              <a:t>一日五次</a:t>
            </a:r>
            <a:r>
              <a:rPr lang="zh-CN" altLang="en-US" sz="4400">
                <a:latin typeface="Times New Roman" pitchFamily="18" charset="0"/>
              </a:rPr>
              <a:t>的</a:t>
            </a:r>
            <a:r>
              <a:rPr lang="zh-TW" altLang="en-US" sz="4400">
                <a:latin typeface="Times New Roman" pitchFamily="18" charset="0"/>
              </a:rPr>
              <a:t>祷告</a:t>
            </a:r>
            <a:endParaRPr lang="en-GB" altLang="en-US" sz="4400">
              <a:latin typeface="Times New Roman" pitchFamily="18" charset="0"/>
            </a:endParaRPr>
          </a:p>
        </p:txBody>
      </p:sp>
      <p:pic>
        <p:nvPicPr>
          <p:cNvPr id="2191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42672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81200"/>
            <a:ext cx="3657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0" name="Text Box 5"/>
          <p:cNvSpPr txBox="1">
            <a:spLocks noChangeArrowheads="1"/>
          </p:cNvSpPr>
          <p:nvPr/>
        </p:nvSpPr>
        <p:spPr bwMode="auto">
          <a:xfrm>
            <a:off x="533400" y="5205413"/>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604838" indent="-604838"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1pPr>
            <a:lvl2pPr marL="742950" indent="-28575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2pPr>
            <a:lvl3pPr marL="1143000" indent="-22860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3pPr>
            <a:lvl4pPr marL="1600200" indent="-22860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4pPr>
            <a:lvl5pPr marL="2057400" indent="-22860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9pPr>
          </a:lstStyle>
          <a:p>
            <a:pPr>
              <a:lnSpc>
                <a:spcPct val="82000"/>
              </a:lnSpc>
              <a:spcBef>
                <a:spcPts val="500"/>
              </a:spcBef>
              <a:buClr>
                <a:srgbClr val="99FF66"/>
              </a:buClr>
              <a:buSzPct val="100000"/>
            </a:pPr>
            <a:r>
              <a:rPr lang="en-GB" altLang="en-US" sz="2800" b="1">
                <a:solidFill>
                  <a:srgbClr val="333300"/>
                </a:solidFill>
                <a:latin typeface="Times New Roman" pitchFamily="18" charset="0"/>
              </a:rPr>
              <a:t>1)</a:t>
            </a:r>
            <a:r>
              <a:rPr lang="ja-JP" altLang="en-US" sz="2800" b="1">
                <a:solidFill>
                  <a:srgbClr val="333300"/>
                </a:solidFill>
                <a:latin typeface="Times New Roman" pitchFamily="18" charset="0"/>
              </a:rPr>
              <a:t>黎明日出前</a:t>
            </a:r>
            <a:endParaRPr lang="en-GB" altLang="ja-JP" sz="2800" b="1">
              <a:solidFill>
                <a:srgbClr val="333300"/>
              </a:solidFill>
              <a:latin typeface="Times New Roman" pitchFamily="18" charset="0"/>
            </a:endParaRPr>
          </a:p>
          <a:p>
            <a:pPr>
              <a:lnSpc>
                <a:spcPct val="82000"/>
              </a:lnSpc>
              <a:spcBef>
                <a:spcPts val="500"/>
              </a:spcBef>
              <a:buClr>
                <a:srgbClr val="99FF66"/>
              </a:buClr>
              <a:buSzPct val="100000"/>
            </a:pPr>
            <a:r>
              <a:rPr lang="en-GB" altLang="en-US" sz="2800" b="1">
                <a:solidFill>
                  <a:srgbClr val="333300"/>
                </a:solidFill>
                <a:latin typeface="Times New Roman" pitchFamily="18" charset="0"/>
              </a:rPr>
              <a:t>2)</a:t>
            </a:r>
            <a:r>
              <a:rPr lang="en-US" altLang="en-US" sz="2800" b="1">
                <a:solidFill>
                  <a:srgbClr val="333300"/>
                </a:solidFill>
                <a:latin typeface="Times New Roman" pitchFamily="18" charset="0"/>
              </a:rPr>
              <a:t>中午</a:t>
            </a:r>
            <a:r>
              <a:rPr lang="en-GB" altLang="ja-JP" sz="2800" b="1">
                <a:solidFill>
                  <a:srgbClr val="333300"/>
                </a:solidFill>
                <a:latin typeface="Times New Roman" pitchFamily="18" charset="0"/>
              </a:rPr>
              <a:t>					4)</a:t>
            </a:r>
            <a:r>
              <a:rPr lang="en-GB" altLang="en-US" sz="2800" b="1">
                <a:solidFill>
                  <a:srgbClr val="333300"/>
                </a:solidFill>
                <a:latin typeface="Times New Roman" pitchFamily="18" charset="0"/>
              </a:rPr>
              <a:t>日落</a:t>
            </a:r>
            <a:endParaRPr lang="en-GB" altLang="ja-JP" sz="2800" b="1">
              <a:solidFill>
                <a:srgbClr val="333300"/>
              </a:solidFill>
              <a:latin typeface="Times New Roman" pitchFamily="18" charset="0"/>
            </a:endParaRPr>
          </a:p>
          <a:p>
            <a:pPr>
              <a:lnSpc>
                <a:spcPct val="82000"/>
              </a:lnSpc>
              <a:spcBef>
                <a:spcPts val="500"/>
              </a:spcBef>
              <a:buClr>
                <a:srgbClr val="99FF66"/>
              </a:buClr>
              <a:buSzPct val="100000"/>
            </a:pPr>
            <a:r>
              <a:rPr lang="en-GB" altLang="en-US" sz="2800" b="1">
                <a:solidFill>
                  <a:srgbClr val="333300"/>
                </a:solidFill>
                <a:latin typeface="Times New Roman" pitchFamily="18" charset="0"/>
              </a:rPr>
              <a:t>3)</a:t>
            </a:r>
            <a:r>
              <a:rPr lang="zh-TW" altLang="en-US" sz="2800" b="1">
                <a:solidFill>
                  <a:srgbClr val="333300"/>
                </a:solidFill>
                <a:latin typeface="Times New Roman" pitchFamily="18" charset="0"/>
              </a:rPr>
              <a:t>下午</a:t>
            </a:r>
            <a:r>
              <a:rPr lang="en-GB" altLang="ja-JP" sz="2800" b="1">
                <a:solidFill>
                  <a:srgbClr val="333300"/>
                </a:solidFill>
                <a:latin typeface="Times New Roman" pitchFamily="18" charset="0"/>
              </a:rPr>
              <a:t>					5) </a:t>
            </a:r>
            <a:r>
              <a:rPr lang="zh-CN" altLang="en-US" sz="2800" b="1">
                <a:solidFill>
                  <a:srgbClr val="333300"/>
                </a:solidFill>
                <a:latin typeface="Times New Roman" pitchFamily="18" charset="0"/>
              </a:rPr>
              <a:t>晚上</a:t>
            </a:r>
            <a:endParaRPr lang="en-GB" altLang="en-US" sz="2800" b="1">
              <a:solidFill>
                <a:srgbClr val="333300"/>
              </a:solidFill>
              <a:latin typeface="Times New Roman" pitchFamily="18" charset="0"/>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96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Text Box 2"/>
          <p:cNvSpPr txBox="1">
            <a:spLocks noChangeArrowheads="1"/>
          </p:cNvSpPr>
          <p:nvPr/>
        </p:nvSpPr>
        <p:spPr bwMode="auto">
          <a:xfrm>
            <a:off x="35496" y="497387"/>
            <a:ext cx="9447584" cy="113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a:lnSpc>
                <a:spcPct val="93000"/>
              </a:lnSpc>
              <a:buClr>
                <a:srgbClr val="FFFFFF"/>
              </a:buClr>
              <a:buSzPct val="100000"/>
              <a:defRPr/>
            </a:pPr>
            <a:r>
              <a:rPr lang="zh-TW" altLang="en-US" sz="3600" b="1" dirty="0" smtClean="0">
                <a:solidFill>
                  <a:schemeClr val="bg1"/>
                </a:solidFill>
                <a:effectLst>
                  <a:glow rad="381000">
                    <a:schemeClr val="accent1">
                      <a:lumMod val="10000"/>
                      <a:alpha val="87000"/>
                    </a:schemeClr>
                  </a:glow>
                </a:effectLst>
                <a:latin typeface="Arial Narrow" charset="0"/>
              </a:rPr>
              <a:t>对穆斯林而言</a:t>
            </a:r>
            <a:r>
              <a:rPr lang="en-GB" altLang="ja-JP" sz="3600" b="1" dirty="0" smtClean="0">
                <a:solidFill>
                  <a:schemeClr val="bg1"/>
                </a:solidFill>
                <a:effectLst>
                  <a:glow rad="381000">
                    <a:schemeClr val="accent1">
                      <a:lumMod val="10000"/>
                      <a:alpha val="87000"/>
                    </a:schemeClr>
                  </a:glow>
                </a:effectLst>
                <a:latin typeface="Arial Narrow" charset="0"/>
              </a:rPr>
              <a:t>…</a:t>
            </a:r>
            <a:r>
              <a:rPr lang="zh-TW" altLang="en-US" sz="3600" b="1" dirty="0" smtClean="0">
                <a:solidFill>
                  <a:schemeClr val="bg1"/>
                </a:solidFill>
                <a:effectLst>
                  <a:glow rad="381000">
                    <a:schemeClr val="accent1">
                      <a:lumMod val="10000"/>
                      <a:alpha val="87000"/>
                    </a:schemeClr>
                  </a:glow>
                </a:effectLst>
                <a:latin typeface="Arial Narrow" charset="0"/>
              </a:rPr>
              <a:t>在麦加的古祠堂</a:t>
            </a:r>
            <a:r>
              <a:rPr lang="en-GB" altLang="ja-JP" sz="3600" b="1" dirty="0" smtClean="0">
                <a:solidFill>
                  <a:schemeClr val="bg1"/>
                </a:solidFill>
                <a:effectLst>
                  <a:glow rad="381000">
                    <a:schemeClr val="accent1">
                      <a:lumMod val="10000"/>
                      <a:alpha val="87000"/>
                    </a:schemeClr>
                  </a:glow>
                </a:effectLst>
                <a:latin typeface="Arial Narrow" charset="0"/>
              </a:rPr>
              <a:t>--the </a:t>
            </a:r>
            <a:r>
              <a:rPr lang="en-GB" altLang="ja-JP" sz="3600" b="1" dirty="0" err="1" smtClean="0">
                <a:solidFill>
                  <a:schemeClr val="bg1"/>
                </a:solidFill>
                <a:effectLst>
                  <a:glow rad="381000">
                    <a:schemeClr val="accent1">
                      <a:lumMod val="10000"/>
                      <a:alpha val="87000"/>
                    </a:schemeClr>
                  </a:glow>
                </a:effectLst>
                <a:latin typeface="Arial Narrow" charset="0"/>
              </a:rPr>
              <a:t>Ka</a:t>
            </a:r>
            <a:r>
              <a:rPr lang="en-GB" sz="3600" b="1" dirty="0" err="1" smtClean="0">
                <a:solidFill>
                  <a:schemeClr val="bg1"/>
                </a:solidFill>
                <a:effectLst>
                  <a:glow rad="381000">
                    <a:schemeClr val="accent1">
                      <a:lumMod val="10000"/>
                      <a:alpha val="87000"/>
                    </a:schemeClr>
                  </a:glow>
                </a:effectLst>
                <a:latin typeface="Arial Narrow" charset="0"/>
              </a:rPr>
              <a:t>’</a:t>
            </a:r>
            <a:r>
              <a:rPr lang="en-GB" altLang="ja-JP" sz="3600" b="1" dirty="0" err="1" smtClean="0">
                <a:solidFill>
                  <a:schemeClr val="bg1"/>
                </a:solidFill>
                <a:effectLst>
                  <a:glow rad="381000">
                    <a:schemeClr val="accent1">
                      <a:lumMod val="10000"/>
                      <a:alpha val="87000"/>
                    </a:schemeClr>
                  </a:glow>
                </a:effectLst>
                <a:latin typeface="Arial Narrow" charset="0"/>
              </a:rPr>
              <a:t>bah</a:t>
            </a:r>
            <a:r>
              <a:rPr lang="en-GB" altLang="ja-JP" sz="3600" b="1" dirty="0" smtClean="0">
                <a:solidFill>
                  <a:schemeClr val="bg1"/>
                </a:solidFill>
                <a:effectLst>
                  <a:glow rad="381000">
                    <a:schemeClr val="accent1">
                      <a:lumMod val="10000"/>
                      <a:alpha val="87000"/>
                    </a:schemeClr>
                  </a:glow>
                </a:effectLst>
                <a:latin typeface="Arial Narrow" charset="0"/>
              </a:rPr>
              <a:t> </a:t>
            </a:r>
            <a:r>
              <a:rPr lang="zh-CN" altLang="en-US" sz="3600" b="1" dirty="0" smtClean="0">
                <a:solidFill>
                  <a:schemeClr val="bg1"/>
                </a:solidFill>
                <a:effectLst>
                  <a:glow rad="381000">
                    <a:schemeClr val="accent1">
                      <a:lumMod val="10000"/>
                      <a:alpha val="87000"/>
                    </a:schemeClr>
                  </a:glow>
                </a:effectLst>
                <a:latin typeface="Arial Narrow" charset="0"/>
              </a:rPr>
              <a:t>（天房）</a:t>
            </a:r>
            <a:r>
              <a:rPr lang="en-GB" altLang="ja-JP" sz="3600" b="1" dirty="0" smtClean="0">
                <a:solidFill>
                  <a:schemeClr val="bg1"/>
                </a:solidFill>
                <a:effectLst>
                  <a:glow rad="381000">
                    <a:schemeClr val="accent1">
                      <a:lumMod val="10000"/>
                      <a:alpha val="87000"/>
                    </a:schemeClr>
                  </a:glow>
                </a:effectLst>
                <a:latin typeface="Arial Narrow" charset="0"/>
              </a:rPr>
              <a:t>--</a:t>
            </a:r>
            <a:r>
              <a:rPr lang="zh-TW" altLang="en-US" sz="3600" b="1" dirty="0" smtClean="0">
                <a:solidFill>
                  <a:schemeClr val="bg1"/>
                </a:solidFill>
                <a:effectLst>
                  <a:glow rad="381000">
                    <a:schemeClr val="accent1">
                      <a:lumMod val="10000"/>
                      <a:alpha val="87000"/>
                    </a:schemeClr>
                  </a:glow>
                </a:effectLst>
                <a:latin typeface="Arial Narrow" charset="0"/>
              </a:rPr>
              <a:t>是地球表面上最神圣的地方。</a:t>
            </a:r>
            <a:endParaRPr lang="en-GB" sz="3600" b="1" dirty="0" smtClean="0">
              <a:solidFill>
                <a:schemeClr val="bg1"/>
              </a:solidFill>
              <a:effectLst>
                <a:glow rad="381000">
                  <a:schemeClr val="accent1">
                    <a:lumMod val="10000"/>
                    <a:alpha val="87000"/>
                  </a:schemeClr>
                </a:glow>
              </a:effectLst>
              <a:latin typeface="Arial Narrow" charset="0"/>
            </a:endParaRP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ext Box 2"/>
          <p:cNvSpPr txBox="1">
            <a:spLocks noChangeArrowheads="1"/>
          </p:cNvSpPr>
          <p:nvPr/>
        </p:nvSpPr>
        <p:spPr bwMode="auto">
          <a:xfrm>
            <a:off x="457200" y="800100"/>
            <a:ext cx="83851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zh-TW" altLang="en-US" sz="4400">
                <a:latin typeface="Times New Roman" pitchFamily="18" charset="0"/>
              </a:rPr>
              <a:t>他们为什么祷告</a:t>
            </a:r>
            <a:r>
              <a:rPr lang="en-GB" altLang="ja-JP" sz="4400">
                <a:latin typeface="Times New Roman" pitchFamily="18" charset="0"/>
              </a:rPr>
              <a:t>?</a:t>
            </a:r>
            <a:endParaRPr lang="en-GB" altLang="en-US" sz="4400">
              <a:latin typeface="Times New Roman" pitchFamily="18" charset="0"/>
            </a:endParaRPr>
          </a:p>
        </p:txBody>
      </p:sp>
      <p:sp>
        <p:nvSpPr>
          <p:cNvPr id="207875" name="Text Box 3"/>
          <p:cNvSpPr txBox="1">
            <a:spLocks noChangeArrowheads="1"/>
          </p:cNvSpPr>
          <p:nvPr/>
        </p:nvSpPr>
        <p:spPr bwMode="auto">
          <a:xfrm>
            <a:off x="838200" y="1905000"/>
            <a:ext cx="800735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604838" indent="-604838"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1pPr>
            <a:lvl2pPr marL="742950" indent="-28575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2pPr>
            <a:lvl3pPr marL="1143000" indent="-22860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3pPr>
            <a:lvl4pPr marL="1600200" indent="-22860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4pPr>
            <a:lvl5pPr marL="2057400" indent="-22860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pitchFamily="34" charset="0"/>
                <a:ea typeface="ＭＳ Ｐゴシック" pitchFamily="34" charset="-128"/>
              </a:defRPr>
            </a:lvl9pPr>
          </a:lstStyle>
          <a:p>
            <a:pPr>
              <a:lnSpc>
                <a:spcPct val="95000"/>
              </a:lnSpc>
              <a:spcBef>
                <a:spcPts val="800"/>
              </a:spcBef>
              <a:buClr>
                <a:schemeClr val="tx1"/>
              </a:buClr>
              <a:buSzPct val="100000"/>
              <a:buFont typeface="Times New Roman" pitchFamily="18" charset="0"/>
              <a:buAutoNum type="arabicPeriod"/>
            </a:pPr>
            <a:r>
              <a:rPr lang="zh-CN" altLang="en-US" sz="4400"/>
              <a:t>感谢上帝，为我们提供了一切的祝福</a:t>
            </a:r>
            <a:r>
              <a:rPr lang="en-GB" altLang="ja-JP" sz="4400">
                <a:latin typeface="Times New Roman" pitchFamily="18" charset="0"/>
              </a:rPr>
              <a:t>(</a:t>
            </a:r>
            <a:r>
              <a:rPr lang="zh-CN" altLang="en-US" sz="4400">
                <a:latin typeface="Times New Roman" pitchFamily="18" charset="0"/>
              </a:rPr>
              <a:t>为感恩而</a:t>
            </a:r>
            <a:r>
              <a:rPr lang="en-US" altLang="en-US" sz="4400">
                <a:latin typeface="Times New Roman" pitchFamily="18" charset="0"/>
              </a:rPr>
              <a:t>崇拜</a:t>
            </a:r>
            <a:r>
              <a:rPr lang="en-GB" altLang="ja-JP" sz="4400">
                <a:latin typeface="Times New Roman" pitchFamily="18" charset="0"/>
              </a:rPr>
              <a:t>)</a:t>
            </a:r>
          </a:p>
          <a:p>
            <a:pPr>
              <a:spcBef>
                <a:spcPts val="800"/>
              </a:spcBef>
              <a:buClr>
                <a:schemeClr val="tx1"/>
              </a:buClr>
              <a:buSzPct val="100000"/>
              <a:buFont typeface="Times New Roman" pitchFamily="18" charset="0"/>
              <a:buAutoNum type="arabicPeriod"/>
            </a:pPr>
            <a:r>
              <a:rPr lang="zh-CN" altLang="en-US" sz="4400">
                <a:latin typeface="Times New Roman" pitchFamily="18" charset="0"/>
              </a:rPr>
              <a:t>记念真神</a:t>
            </a:r>
            <a:endParaRPr lang="en-US" altLang="zh-CN" sz="4400">
              <a:latin typeface="Times New Roman" pitchFamily="18" charset="0"/>
            </a:endParaRPr>
          </a:p>
          <a:p>
            <a:pPr>
              <a:spcBef>
                <a:spcPts val="800"/>
              </a:spcBef>
              <a:buClr>
                <a:schemeClr val="tx1"/>
              </a:buClr>
              <a:buSzPct val="100000"/>
              <a:buFont typeface="Times New Roman" pitchFamily="18" charset="0"/>
              <a:buAutoNum type="arabicPeriod"/>
            </a:pPr>
            <a:r>
              <a:rPr lang="zh-TW" altLang="en-US" sz="4400">
                <a:latin typeface="Times New Roman" pitchFamily="18" charset="0"/>
              </a:rPr>
              <a:t>维持</a:t>
            </a:r>
            <a:r>
              <a:rPr lang="zh-CN" altLang="en-US" sz="4400">
                <a:latin typeface="Times New Roman" pitchFamily="18" charset="0"/>
              </a:rPr>
              <a:t>属灵的动力</a:t>
            </a:r>
            <a:endParaRPr lang="en-US" altLang="zh-TW" sz="4400">
              <a:latin typeface="Times New Roman" pitchFamily="18" charset="0"/>
            </a:endParaRPr>
          </a:p>
          <a:p>
            <a:pPr>
              <a:spcBef>
                <a:spcPts val="800"/>
              </a:spcBef>
              <a:buClr>
                <a:schemeClr val="tx1"/>
              </a:buClr>
              <a:buSzPct val="100000"/>
              <a:buFont typeface="Times New Roman" pitchFamily="18" charset="0"/>
              <a:buAutoNum type="arabicPeriod"/>
            </a:pPr>
            <a:r>
              <a:rPr lang="zh-TW" altLang="en-US" sz="4400">
                <a:latin typeface="Times New Roman" pitchFamily="18" charset="0"/>
              </a:rPr>
              <a:t>避免</a:t>
            </a:r>
            <a:r>
              <a:rPr lang="zh-CN" altLang="en-US" sz="4400">
                <a:latin typeface="Times New Roman" pitchFamily="18" charset="0"/>
              </a:rPr>
              <a:t>犯</a:t>
            </a:r>
            <a:r>
              <a:rPr lang="zh-TW" altLang="en-US" sz="4400">
                <a:latin typeface="Times New Roman" pitchFamily="18" charset="0"/>
              </a:rPr>
              <a:t>罪</a:t>
            </a:r>
            <a:endParaRPr lang="en-GB" altLang="en-US" sz="4400">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 calcmode="lin" valueType="num">
                                      <p:cBhvr additive="base">
                                        <p:cTn id="7" dur="500" fill="hold"/>
                                        <p:tgtEl>
                                          <p:spTgt spid="207875"/>
                                        </p:tgtEl>
                                        <p:attrNameLst>
                                          <p:attrName>ppt_x</p:attrName>
                                        </p:attrNameLst>
                                      </p:cBhvr>
                                      <p:tavLst>
                                        <p:tav tm="0">
                                          <p:val>
                                            <p:strVal val="0-#ppt_w/2"/>
                                          </p:val>
                                        </p:tav>
                                        <p:tav tm="100000">
                                          <p:val>
                                            <p:strVal val="#ppt_x"/>
                                          </p:val>
                                        </p:tav>
                                      </p:tavLst>
                                    </p:anim>
                                    <p:anim calcmode="lin" valueType="num">
                                      <p:cBhvr additive="base">
                                        <p:cTn id="8" dur="500" fill="hold"/>
                                        <p:tgtEl>
                                          <p:spTgt spid="2078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0" y="0"/>
            <a:ext cx="9144000" cy="1447800"/>
          </a:xfrm>
          <a:solidFill>
            <a:schemeClr val="tx1"/>
          </a:solidFill>
        </p:spPr>
        <p:txBody>
          <a:bodyPr/>
          <a:lstStyle/>
          <a:p>
            <a:pPr eaLnBrk="1" hangingPunct="1"/>
            <a:r>
              <a:rPr lang="zh-TW" altLang="en-US" smtClean="0">
                <a:solidFill>
                  <a:schemeClr val="bg1"/>
                </a:solidFill>
                <a:ea typeface="ＭＳ Ｐゴシック" pitchFamily="34" charset="-128"/>
              </a:rPr>
              <a:t>阿拉伯人是谁</a:t>
            </a:r>
            <a:r>
              <a:rPr lang="en-GB" altLang="ja-JP" smtClean="0">
                <a:solidFill>
                  <a:schemeClr val="bg1"/>
                </a:solidFill>
                <a:ea typeface="ＭＳ Ｐゴシック" pitchFamily="34" charset="-128"/>
              </a:rPr>
              <a:t>? </a:t>
            </a:r>
            <a:endParaRPr lang="en-US" altLang="en-US" smtClean="0">
              <a:solidFill>
                <a:schemeClr val="bg1"/>
              </a:solidFill>
              <a:ea typeface="ＭＳ Ｐゴシック" pitchFamily="34" charset="-128"/>
            </a:endParaRPr>
          </a:p>
        </p:txBody>
      </p:sp>
      <p:grpSp>
        <p:nvGrpSpPr>
          <p:cNvPr id="96258" name="Group 3"/>
          <p:cNvGrpSpPr>
            <a:grpSpLocks noChangeAspect="1"/>
          </p:cNvGrpSpPr>
          <p:nvPr/>
        </p:nvGrpSpPr>
        <p:grpSpPr bwMode="auto">
          <a:xfrm>
            <a:off x="-609600" y="990600"/>
            <a:ext cx="9753600" cy="5475288"/>
            <a:chOff x="-384" y="624"/>
            <a:chExt cx="6144" cy="3449"/>
          </a:xfrm>
        </p:grpSpPr>
        <p:sp>
          <p:nvSpPr>
            <p:cNvPr id="96261" name="AutoShape 4"/>
            <p:cNvSpPr>
              <a:spLocks noChangeAspect="1" noChangeArrowheads="1" noTextEdit="1"/>
            </p:cNvSpPr>
            <p:nvPr/>
          </p:nvSpPr>
          <p:spPr bwMode="auto">
            <a:xfrm>
              <a:off x="-384" y="624"/>
              <a:ext cx="6144" cy="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cxnSp>
          <p:nvCxnSpPr>
            <p:cNvPr id="96262" name="_s136197"/>
            <p:cNvCxnSpPr>
              <a:cxnSpLocks noChangeShapeType="1"/>
              <a:stCxn id="96278" idx="0"/>
              <a:endCxn id="96276" idx="2"/>
            </p:cNvCxnSpPr>
            <p:nvPr/>
          </p:nvCxnSpPr>
          <p:spPr bwMode="auto">
            <a:xfrm rot="5400000" flipH="1">
              <a:off x="2631" y="3127"/>
              <a:ext cx="114" cy="507"/>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6263" name="_s136198"/>
            <p:cNvCxnSpPr>
              <a:cxnSpLocks noChangeShapeType="1"/>
              <a:stCxn id="96277" idx="0"/>
              <a:endCxn id="96276" idx="2"/>
            </p:cNvCxnSpPr>
            <p:nvPr/>
          </p:nvCxnSpPr>
          <p:spPr bwMode="auto">
            <a:xfrm rot="-5400000">
              <a:off x="2123" y="3127"/>
              <a:ext cx="114" cy="508"/>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6264" name="_s136199"/>
            <p:cNvCxnSpPr>
              <a:cxnSpLocks noChangeShapeType="1"/>
              <a:stCxn id="96276" idx="0"/>
              <a:endCxn id="96275" idx="2"/>
            </p:cNvCxnSpPr>
            <p:nvPr/>
          </p:nvCxnSpPr>
          <p:spPr bwMode="auto">
            <a:xfrm rot="-5400000">
              <a:off x="2378" y="2994"/>
              <a:ext cx="114" cy="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6265" name="_s136200"/>
            <p:cNvCxnSpPr>
              <a:cxnSpLocks noChangeShapeType="1"/>
              <a:stCxn id="96275" idx="0"/>
              <a:endCxn id="96273" idx="2"/>
            </p:cNvCxnSpPr>
            <p:nvPr/>
          </p:nvCxnSpPr>
          <p:spPr bwMode="auto">
            <a:xfrm rot="-5400000">
              <a:off x="2378" y="2614"/>
              <a:ext cx="114" cy="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6266" name="_s136201"/>
            <p:cNvCxnSpPr>
              <a:cxnSpLocks noChangeShapeType="1"/>
              <a:stCxn id="96274" idx="0"/>
              <a:endCxn id="96272" idx="2"/>
            </p:cNvCxnSpPr>
            <p:nvPr/>
          </p:nvCxnSpPr>
          <p:spPr bwMode="auto">
            <a:xfrm rot="5400000" flipH="1">
              <a:off x="3012" y="1864"/>
              <a:ext cx="114" cy="762"/>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6267" name="_s136202"/>
            <p:cNvCxnSpPr>
              <a:cxnSpLocks noChangeShapeType="1"/>
              <a:stCxn id="96273" idx="0"/>
              <a:endCxn id="96272" idx="2"/>
            </p:cNvCxnSpPr>
            <p:nvPr/>
          </p:nvCxnSpPr>
          <p:spPr bwMode="auto">
            <a:xfrm rot="-5400000">
              <a:off x="2504" y="2118"/>
              <a:ext cx="114" cy="254"/>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6268" name="_s136203"/>
            <p:cNvCxnSpPr>
              <a:cxnSpLocks noChangeShapeType="1"/>
              <a:stCxn id="96272" idx="0"/>
              <a:endCxn id="96271" idx="2"/>
            </p:cNvCxnSpPr>
            <p:nvPr/>
          </p:nvCxnSpPr>
          <p:spPr bwMode="auto">
            <a:xfrm rot="-5400000">
              <a:off x="2632" y="1876"/>
              <a:ext cx="114" cy="1"/>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6269" name="_s136204"/>
            <p:cNvCxnSpPr>
              <a:cxnSpLocks noChangeShapeType="1"/>
              <a:stCxn id="96271" idx="0"/>
              <a:endCxn id="96270" idx="2"/>
            </p:cNvCxnSpPr>
            <p:nvPr/>
          </p:nvCxnSpPr>
          <p:spPr bwMode="auto">
            <a:xfrm rot="-5400000">
              <a:off x="2633" y="1508"/>
              <a:ext cx="114" cy="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96270" name="_s136205"/>
            <p:cNvSpPr>
              <a:spLocks noChangeArrowheads="1"/>
            </p:cNvSpPr>
            <p:nvPr/>
          </p:nvSpPr>
          <p:spPr bwMode="auto">
            <a:xfrm>
              <a:off x="2253" y="1198"/>
              <a:ext cx="871" cy="254"/>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诺亚</a:t>
              </a:r>
              <a:endParaRPr lang="en-US" altLang="en-US" sz="2000" b="1">
                <a:ea typeface="SimSun" pitchFamily="2" charset="-122"/>
              </a:endParaRPr>
            </a:p>
          </p:txBody>
        </p:sp>
        <p:sp>
          <p:nvSpPr>
            <p:cNvPr id="96271" name="_s136206"/>
            <p:cNvSpPr>
              <a:spLocks noChangeArrowheads="1"/>
            </p:cNvSpPr>
            <p:nvPr/>
          </p:nvSpPr>
          <p:spPr bwMode="auto">
            <a:xfrm>
              <a:off x="2253" y="1566"/>
              <a:ext cx="871" cy="254"/>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闪</a:t>
              </a:r>
              <a:endParaRPr lang="en-US" altLang="en-US" sz="2000" b="1">
                <a:ea typeface="SimSun" pitchFamily="2" charset="-122"/>
              </a:endParaRPr>
            </a:p>
          </p:txBody>
        </p:sp>
        <p:sp>
          <p:nvSpPr>
            <p:cNvPr id="96272" name="_s136207"/>
            <p:cNvSpPr>
              <a:spLocks noChangeArrowheads="1"/>
            </p:cNvSpPr>
            <p:nvPr/>
          </p:nvSpPr>
          <p:spPr bwMode="auto">
            <a:xfrm>
              <a:off x="2253" y="1934"/>
              <a:ext cx="870" cy="254"/>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b="1">
                  <a:latin typeface="Times New Roman" pitchFamily="18" charset="0"/>
                  <a:ea typeface="SimSun" pitchFamily="2" charset="-122"/>
                </a:rPr>
                <a:t>希伯</a:t>
              </a:r>
              <a:endParaRPr lang="en-US" altLang="en-US" sz="2000" b="1">
                <a:latin typeface="Times New Roman" pitchFamily="18" charset="0"/>
                <a:ea typeface="SimSun" pitchFamily="2" charset="-122"/>
              </a:endParaRPr>
            </a:p>
          </p:txBody>
        </p:sp>
        <p:sp>
          <p:nvSpPr>
            <p:cNvPr id="96273" name="_s136208"/>
            <p:cNvSpPr>
              <a:spLocks noChangeArrowheads="1"/>
            </p:cNvSpPr>
            <p:nvPr/>
          </p:nvSpPr>
          <p:spPr bwMode="auto">
            <a:xfrm>
              <a:off x="1998" y="2302"/>
              <a:ext cx="871" cy="256"/>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法勒</a:t>
              </a:r>
              <a:endParaRPr lang="en-US" altLang="en-US" sz="2000" b="1">
                <a:ea typeface="SimSun" pitchFamily="2" charset="-122"/>
              </a:endParaRPr>
            </a:p>
          </p:txBody>
        </p:sp>
        <p:sp>
          <p:nvSpPr>
            <p:cNvPr id="96274" name="_s136209"/>
            <p:cNvSpPr>
              <a:spLocks noChangeArrowheads="1"/>
            </p:cNvSpPr>
            <p:nvPr/>
          </p:nvSpPr>
          <p:spPr bwMode="auto">
            <a:xfrm>
              <a:off x="3014" y="2302"/>
              <a:ext cx="871" cy="256"/>
            </a:xfrm>
            <a:prstGeom prst="roundRect">
              <a:avLst>
                <a:gd name="adj" fmla="val 16667"/>
              </a:avLst>
            </a:prstGeom>
            <a:solidFill>
              <a:srgbClr val="BBE0E3"/>
            </a:solidFill>
            <a:ln w="9525">
              <a:solidFill>
                <a:srgbClr val="000000"/>
              </a:solidFill>
              <a:round/>
              <a:headEnd/>
              <a:tailEnd/>
            </a:ln>
          </p:spPr>
          <p:txBody>
            <a:bodyPr lIns="58346" tIns="29172" rIns="58346" bIns="2917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zh-CN" sz="2000" b="1">
                  <a:latin typeface="Times New Roman" pitchFamily="18" charset="0"/>
                  <a:ea typeface="SimSun" pitchFamily="2" charset="-122"/>
                </a:rPr>
                <a:t>Joktan</a:t>
              </a:r>
              <a:endParaRPr lang="en-US" altLang="en-US" sz="2000" b="1">
                <a:ea typeface="SimSun" pitchFamily="2" charset="-122"/>
              </a:endParaRPr>
            </a:p>
          </p:txBody>
        </p:sp>
        <p:sp>
          <p:nvSpPr>
            <p:cNvPr id="96275" name="_s136210"/>
            <p:cNvSpPr>
              <a:spLocks noChangeArrowheads="1"/>
            </p:cNvSpPr>
            <p:nvPr/>
          </p:nvSpPr>
          <p:spPr bwMode="auto">
            <a:xfrm>
              <a:off x="1998" y="2672"/>
              <a:ext cx="871" cy="266"/>
            </a:xfrm>
            <a:prstGeom prst="roundRect">
              <a:avLst>
                <a:gd name="adj" fmla="val 16667"/>
              </a:avLst>
            </a:prstGeom>
            <a:solidFill>
              <a:srgbClr val="BBE0E3"/>
            </a:solidFill>
            <a:ln w="9525">
              <a:solidFill>
                <a:srgbClr val="000000"/>
              </a:solidFill>
              <a:round/>
              <a:headEnd/>
              <a:tailEnd/>
            </a:ln>
          </p:spPr>
          <p:txBody>
            <a:bodyPr lIns="72932" tIns="36466" rIns="72932" bIns="36466"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他拉</a:t>
              </a:r>
              <a:endParaRPr lang="en-US" altLang="en-US" sz="2000" b="1">
                <a:ea typeface="SimSun" pitchFamily="2" charset="-122"/>
              </a:endParaRPr>
            </a:p>
          </p:txBody>
        </p:sp>
        <p:sp>
          <p:nvSpPr>
            <p:cNvPr id="96276" name="_s136211"/>
            <p:cNvSpPr>
              <a:spLocks noChangeArrowheads="1"/>
            </p:cNvSpPr>
            <p:nvPr/>
          </p:nvSpPr>
          <p:spPr bwMode="auto">
            <a:xfrm>
              <a:off x="1998" y="3052"/>
              <a:ext cx="871" cy="272"/>
            </a:xfrm>
            <a:prstGeom prst="roundRect">
              <a:avLst>
                <a:gd name="adj" fmla="val 16667"/>
              </a:avLst>
            </a:prstGeom>
            <a:solidFill>
              <a:srgbClr val="BBE0E3"/>
            </a:solidFill>
            <a:ln w="9525">
              <a:solidFill>
                <a:srgbClr val="000000"/>
              </a:solidFill>
              <a:round/>
              <a:headEnd/>
              <a:tailEnd/>
            </a:ln>
          </p:spPr>
          <p:txBody>
            <a:bodyPr lIns="83356" tIns="41678" rIns="83356" bIns="41678"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亚伯拉罕</a:t>
              </a:r>
              <a:endParaRPr lang="en-US" altLang="en-US" sz="2000" b="1">
                <a:ea typeface="SimSun" pitchFamily="2" charset="-122"/>
              </a:endParaRPr>
            </a:p>
          </p:txBody>
        </p:sp>
        <p:sp>
          <p:nvSpPr>
            <p:cNvPr id="96277" name="_s136212"/>
            <p:cNvSpPr>
              <a:spLocks noChangeArrowheads="1"/>
            </p:cNvSpPr>
            <p:nvPr/>
          </p:nvSpPr>
          <p:spPr bwMode="auto">
            <a:xfrm>
              <a:off x="1491" y="3438"/>
              <a:ext cx="870" cy="278"/>
            </a:xfrm>
            <a:prstGeom prst="roundRect">
              <a:avLst>
                <a:gd name="adj" fmla="val 16667"/>
              </a:avLst>
            </a:prstGeom>
            <a:solidFill>
              <a:srgbClr val="BBE0E3"/>
            </a:solidFill>
            <a:ln w="9525">
              <a:solidFill>
                <a:srgbClr val="000000"/>
              </a:solidFill>
              <a:round/>
              <a:headEnd/>
              <a:tailEnd/>
            </a:ln>
          </p:spPr>
          <p:txBody>
            <a:bodyPr lIns="85933" tIns="42968" rIns="85933" bIns="42968"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b="1">
                  <a:latin typeface="Times New Roman" pitchFamily="18" charset="0"/>
                  <a:ea typeface="SimSun" pitchFamily="2" charset="-122"/>
                </a:rPr>
                <a:t>以撒</a:t>
              </a:r>
              <a:endParaRPr lang="en-US" altLang="en-US" sz="2000" b="1">
                <a:ea typeface="SimSun" pitchFamily="2" charset="-122"/>
              </a:endParaRPr>
            </a:p>
          </p:txBody>
        </p:sp>
        <p:sp>
          <p:nvSpPr>
            <p:cNvPr id="96278" name="_s136213"/>
            <p:cNvSpPr>
              <a:spLocks noChangeArrowheads="1"/>
            </p:cNvSpPr>
            <p:nvPr/>
          </p:nvSpPr>
          <p:spPr bwMode="auto">
            <a:xfrm>
              <a:off x="2506" y="3438"/>
              <a:ext cx="870" cy="278"/>
            </a:xfrm>
            <a:prstGeom prst="roundRect">
              <a:avLst>
                <a:gd name="adj" fmla="val 16667"/>
              </a:avLst>
            </a:prstGeom>
            <a:solidFill>
              <a:srgbClr val="BBE0E3"/>
            </a:solidFill>
            <a:ln w="9525">
              <a:solidFill>
                <a:srgbClr val="000000"/>
              </a:solidFill>
              <a:round/>
              <a:headEnd/>
              <a:tailEnd/>
            </a:ln>
          </p:spPr>
          <p:txBody>
            <a:bodyPr lIns="92401" tIns="46201" rIns="92401" bIns="4620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以实玛利</a:t>
              </a:r>
              <a:endParaRPr lang="en-US" altLang="en-US" sz="2000" b="1">
                <a:ea typeface="SimSun" pitchFamily="2" charset="-122"/>
              </a:endParaRPr>
            </a:p>
          </p:txBody>
        </p:sp>
      </p:grpSp>
      <p:sp>
        <p:nvSpPr>
          <p:cNvPr id="136222" name="_s1040"/>
          <p:cNvSpPr>
            <a:spLocks noChangeArrowheads="1"/>
          </p:cNvSpPr>
          <p:nvPr/>
        </p:nvSpPr>
        <p:spPr bwMode="auto">
          <a:xfrm>
            <a:off x="4800600" y="3657600"/>
            <a:ext cx="1382713" cy="406400"/>
          </a:xfrm>
          <a:prstGeom prst="roundRect">
            <a:avLst>
              <a:gd name="adj" fmla="val 16667"/>
            </a:avLst>
          </a:prstGeom>
          <a:solidFill>
            <a:srgbClr val="FFFF66"/>
          </a:solidFill>
          <a:ln w="9525">
            <a:solidFill>
              <a:srgbClr val="000000"/>
            </a:solidFill>
            <a:round/>
            <a:headEnd/>
            <a:tailEnd/>
          </a:ln>
        </p:spPr>
        <p:txBody>
          <a:bodyPr lIns="58346" tIns="29172" rIns="58346" bIns="2917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约 坍</a:t>
            </a:r>
            <a:endParaRPr lang="en-US" altLang="en-US" sz="2000" b="1">
              <a:ea typeface="SimSun" pitchFamily="2" charset="-122"/>
            </a:endParaRPr>
          </a:p>
        </p:txBody>
      </p:sp>
      <p:sp>
        <p:nvSpPr>
          <p:cNvPr id="96260" name="TextBox 24"/>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81" name="Group 2"/>
          <p:cNvGrpSpPr>
            <a:grpSpLocks/>
          </p:cNvGrpSpPr>
          <p:nvPr/>
        </p:nvGrpSpPr>
        <p:grpSpPr bwMode="auto">
          <a:xfrm>
            <a:off x="2886075" y="0"/>
            <a:ext cx="3384550" cy="1187450"/>
            <a:chOff x="1818" y="0"/>
            <a:chExt cx="2132" cy="748"/>
          </a:xfrm>
        </p:grpSpPr>
        <p:sp>
          <p:nvSpPr>
            <p:cNvPr id="225288" name="AutoShape 3"/>
            <p:cNvSpPr>
              <a:spLocks noChangeArrowheads="1"/>
            </p:cNvSpPr>
            <p:nvPr/>
          </p:nvSpPr>
          <p:spPr bwMode="auto">
            <a:xfrm>
              <a:off x="1818" y="0"/>
              <a:ext cx="213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25289" name="Group 4"/>
            <p:cNvGrpSpPr>
              <a:grpSpLocks/>
            </p:cNvGrpSpPr>
            <p:nvPr/>
          </p:nvGrpSpPr>
          <p:grpSpPr bwMode="auto">
            <a:xfrm>
              <a:off x="1818" y="0"/>
              <a:ext cx="2132" cy="748"/>
              <a:chOff x="1818" y="0"/>
              <a:chExt cx="2132" cy="748"/>
            </a:xfrm>
          </p:grpSpPr>
          <p:sp>
            <p:nvSpPr>
              <p:cNvPr id="225290" name="AutoShape 5"/>
              <p:cNvSpPr>
                <a:spLocks noChangeArrowheads="1"/>
              </p:cNvSpPr>
              <p:nvPr/>
            </p:nvSpPr>
            <p:spPr bwMode="auto">
              <a:xfrm>
                <a:off x="1818" y="0"/>
                <a:ext cx="213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9926" name="AutoShape 6"/>
              <p:cNvSpPr>
                <a:spLocks noChangeArrowheads="1"/>
              </p:cNvSpPr>
              <p:nvPr/>
            </p:nvSpPr>
            <p:spPr bwMode="auto">
              <a:xfrm>
                <a:off x="2245" y="0"/>
                <a:ext cx="1278" cy="560"/>
              </a:xfrm>
              <a:prstGeom prst="roundRect">
                <a:avLst>
                  <a:gd name="adj" fmla="val 130"/>
                </a:avLst>
              </a:prstGeom>
              <a:noFill/>
              <a:ln w="9525">
                <a:noFill/>
                <a:round/>
                <a:headEnd/>
                <a:tailEnd/>
              </a:ln>
            </p:spPr>
            <p:txBody>
              <a:bodyPr wrap="none" lIns="90000" tIns="46800" rIns="90000" bIns="46800">
                <a:spAutoFit/>
              </a:bodyPr>
              <a:lstStyle/>
              <a:p>
                <a:pPr algn="ctr" eaLnBrk="0" hangingPunct="0">
                  <a:lnSpc>
                    <a:spcPct val="66000"/>
                  </a:lnSpc>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ja-JP" altLang="en-US" sz="7200" b="1" dirty="0">
                    <a:effectLst>
                      <a:outerShdw blurRad="38100" dist="38100" dir="2700000" algn="tl">
                        <a:srgbClr val="DDDDDD"/>
                      </a:outerShdw>
                    </a:effectLst>
                    <a:latin typeface="Contemporary Brush" charset="0"/>
                    <a:ea typeface="ＭＳ Ｐゴシック" charset="0"/>
                    <a:cs typeface="ＭＳ Ｐゴシック" charset="0"/>
                  </a:rPr>
                  <a:t>課功</a:t>
                </a:r>
                <a:endParaRPr lang="en-GB" sz="4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
        <p:nvSpPr>
          <p:cNvPr id="209927" name="Text Box 7"/>
          <p:cNvSpPr txBox="1">
            <a:spLocks noChangeArrowheads="1"/>
          </p:cNvSpPr>
          <p:nvPr/>
        </p:nvSpPr>
        <p:spPr bwMode="auto">
          <a:xfrm>
            <a:off x="1042988" y="1577975"/>
            <a:ext cx="7777162"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nSpc>
                <a:spcPct val="93000"/>
              </a:lnSpc>
              <a:buClr>
                <a:srgbClr val="FFFFFF"/>
              </a:buClr>
              <a:buSzPct val="100000"/>
            </a:pPr>
            <a:r>
              <a:rPr lang="zh-TW" altLang="en-US" sz="4000">
                <a:latin typeface="Arial Narrow" pitchFamily="34" charset="0"/>
              </a:rPr>
              <a:t>穆斯林</a:t>
            </a:r>
            <a:r>
              <a:rPr lang="zh-CN" altLang="en-US" sz="4000">
                <a:latin typeface="Arial Narrow" pitchFamily="34" charset="0"/>
              </a:rPr>
              <a:t>必须奉献</a:t>
            </a:r>
            <a:r>
              <a:rPr lang="en-US" altLang="zh-CN" sz="4000">
                <a:latin typeface="Arial Narrow" pitchFamily="34" charset="0"/>
              </a:rPr>
              <a:t> </a:t>
            </a:r>
            <a:r>
              <a:rPr lang="en-GB" altLang="ja-JP" sz="4000">
                <a:latin typeface="Arial Narrow" pitchFamily="34" charset="0"/>
              </a:rPr>
              <a:t>1/40 (</a:t>
            </a:r>
            <a:r>
              <a:rPr lang="zh-CN" altLang="en-US" sz="4000">
                <a:latin typeface="Arial Narrow" pitchFamily="34" charset="0"/>
              </a:rPr>
              <a:t>或</a:t>
            </a:r>
            <a:r>
              <a:rPr lang="en-GB" altLang="ja-JP" sz="4000">
                <a:latin typeface="Arial Narrow" pitchFamily="34" charset="0"/>
              </a:rPr>
              <a:t> 2 1/2 %)</a:t>
            </a:r>
            <a:r>
              <a:rPr lang="zh-CN" altLang="en-US" sz="4000"/>
              <a:t>的收入给</a:t>
            </a:r>
            <a:r>
              <a:rPr lang="zh-TW" altLang="en-US" sz="4000">
                <a:latin typeface="Arial Narrow" pitchFamily="34" charset="0"/>
              </a:rPr>
              <a:t>穆斯林</a:t>
            </a:r>
            <a:r>
              <a:rPr lang="zh-CN" altLang="en-US" sz="4000">
                <a:latin typeface="Arial Narrow" pitchFamily="34" charset="0"/>
              </a:rPr>
              <a:t>的群体。</a:t>
            </a:r>
            <a:r>
              <a:rPr lang="en-GB" altLang="ja-JP" sz="4000">
                <a:latin typeface="Arial Narrow" pitchFamily="34" charset="0"/>
              </a:rPr>
              <a:t> </a:t>
            </a:r>
            <a:r>
              <a:rPr lang="zh-CN" altLang="en-US" sz="4000">
                <a:latin typeface="Arial Narrow" pitchFamily="34" charset="0"/>
              </a:rPr>
              <a:t>这个奉献是哪来帮助哪些孤儿寡妇，疾病残缺，或哪来扩展</a:t>
            </a:r>
            <a:r>
              <a:rPr lang="zh-CN" altLang="en-US" sz="4000"/>
              <a:t>伊斯兰教。</a:t>
            </a:r>
            <a:endParaRPr lang="en-US" altLang="zh-CN" sz="4000"/>
          </a:p>
          <a:p>
            <a:pPr>
              <a:lnSpc>
                <a:spcPct val="93000"/>
              </a:lnSpc>
              <a:buClr>
                <a:srgbClr val="FFFFFF"/>
              </a:buClr>
              <a:buSzPct val="100000"/>
            </a:pPr>
            <a:endParaRPr lang="en-GB" altLang="en-US" sz="4000">
              <a:latin typeface="Arial Narrow" pitchFamily="34" charset="0"/>
            </a:endParaRPr>
          </a:p>
          <a:p>
            <a:pPr>
              <a:buClr>
                <a:srgbClr val="FFFFFF"/>
              </a:buClr>
              <a:buSzPct val="100000"/>
              <a:buFont typeface="Arial Narrow" pitchFamily="34" charset="0"/>
              <a:buNone/>
            </a:pPr>
            <a:r>
              <a:rPr lang="zh-CN" altLang="en-US" sz="4000">
                <a:latin typeface="Arial Narrow" pitchFamily="34" charset="0"/>
              </a:rPr>
              <a:t>正因为他们是为了自己的救恩而奉献，</a:t>
            </a:r>
            <a:r>
              <a:rPr lang="zh-CN" altLang="en-US" sz="4000"/>
              <a:t>接受施舍的另一方不会有亏欠感。</a:t>
            </a:r>
            <a:endParaRPr lang="en-GB" altLang="en-US" sz="4000">
              <a:latin typeface="Arial Narrow" pitchFamily="34" charset="0"/>
            </a:endParaRPr>
          </a:p>
        </p:txBody>
      </p:sp>
      <p:grpSp>
        <p:nvGrpSpPr>
          <p:cNvPr id="225283" name="Group 8"/>
          <p:cNvGrpSpPr>
            <a:grpSpLocks/>
          </p:cNvGrpSpPr>
          <p:nvPr/>
        </p:nvGrpSpPr>
        <p:grpSpPr bwMode="auto">
          <a:xfrm>
            <a:off x="3962400" y="1143000"/>
            <a:ext cx="1454150" cy="455613"/>
            <a:chOff x="2496" y="720"/>
            <a:chExt cx="916" cy="287"/>
          </a:xfrm>
        </p:grpSpPr>
        <p:sp>
          <p:nvSpPr>
            <p:cNvPr id="225284" name="AutoShape 9"/>
            <p:cNvSpPr>
              <a:spLocks noChangeArrowheads="1"/>
            </p:cNvSpPr>
            <p:nvPr/>
          </p:nvSpPr>
          <p:spPr bwMode="auto">
            <a:xfrm>
              <a:off x="2496" y="720"/>
              <a:ext cx="916"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25285" name="Group 10"/>
            <p:cNvGrpSpPr>
              <a:grpSpLocks/>
            </p:cNvGrpSpPr>
            <p:nvPr/>
          </p:nvGrpSpPr>
          <p:grpSpPr bwMode="auto">
            <a:xfrm>
              <a:off x="2496" y="720"/>
              <a:ext cx="916" cy="287"/>
              <a:chOff x="2496" y="720"/>
              <a:chExt cx="916" cy="287"/>
            </a:xfrm>
          </p:grpSpPr>
          <p:sp>
            <p:nvSpPr>
              <p:cNvPr id="225286" name="AutoShape 11"/>
              <p:cNvSpPr>
                <a:spLocks noChangeArrowheads="1"/>
              </p:cNvSpPr>
              <p:nvPr/>
            </p:nvSpPr>
            <p:spPr bwMode="auto">
              <a:xfrm>
                <a:off x="2496" y="720"/>
                <a:ext cx="916"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9932" name="AutoShape 12"/>
              <p:cNvSpPr>
                <a:spLocks noChangeArrowheads="1"/>
              </p:cNvSpPr>
              <p:nvPr/>
            </p:nvSpPr>
            <p:spPr bwMode="auto">
              <a:xfrm>
                <a:off x="2496" y="720"/>
                <a:ext cx="696" cy="226"/>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66000"/>
                  </a:lnSpc>
                  <a:buClr>
                    <a:srgbClr val="FFFFFF"/>
                  </a:buClr>
                  <a:buSzPct val="100000"/>
                  <a:buFont typeface="Contemporary Brush"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CN" altLang="en-US" sz="2400" b="1" dirty="0">
                    <a:effectLst>
                      <a:outerShdw blurRad="38100" dist="38100" dir="2700000" algn="tl">
                        <a:srgbClr val="DDDDDD"/>
                      </a:outerShdw>
                    </a:effectLst>
                    <a:latin typeface="Contemporary Brush" charset="0"/>
                    <a:ea typeface="ＭＳ Ｐゴシック" charset="0"/>
                    <a:cs typeface="ＭＳ Ｐゴシック" charset="0"/>
                  </a:rPr>
                  <a:t>第三功</a:t>
                </a:r>
                <a:endParaRPr lang="en-GB" sz="2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9927"/>
                                        </p:tgtEl>
                                        <p:attrNameLst>
                                          <p:attrName>style.visibility</p:attrName>
                                        </p:attrNameLst>
                                      </p:cBhvr>
                                      <p:to>
                                        <p:strVal val="visible"/>
                                      </p:to>
                                    </p:set>
                                    <p:animEffect transition="in" filter="checkerboard(across)">
                                      <p:cBhvr>
                                        <p:cTn id="7" dur="500"/>
                                        <p:tgtEl>
                                          <p:spTgt spid="209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 Box 2"/>
          <p:cNvSpPr txBox="1">
            <a:spLocks noChangeArrowheads="1"/>
          </p:cNvSpPr>
          <p:nvPr/>
        </p:nvSpPr>
        <p:spPr bwMode="auto">
          <a:xfrm>
            <a:off x="457200" y="711200"/>
            <a:ext cx="8229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en-GB" altLang="en-US" sz="4400">
                <a:latin typeface="Times New Roman" pitchFamily="18" charset="0"/>
              </a:rPr>
              <a:t>捐</a:t>
            </a:r>
            <a:r>
              <a:rPr lang="zh-CN" altLang="en-US" sz="4400">
                <a:latin typeface="Times New Roman" pitchFamily="18" charset="0"/>
              </a:rPr>
              <a:t>课</a:t>
            </a:r>
            <a:r>
              <a:rPr lang="en-GB" altLang="ja-JP" sz="4400">
                <a:latin typeface="Times New Roman" pitchFamily="18" charset="0"/>
              </a:rPr>
              <a:t>(Zakat)</a:t>
            </a:r>
            <a:endParaRPr lang="en-GB" altLang="en-US" sz="4400">
              <a:latin typeface="Times New Roman" pitchFamily="18" charset="0"/>
            </a:endParaRPr>
          </a:p>
        </p:txBody>
      </p:sp>
      <p:sp>
        <p:nvSpPr>
          <p:cNvPr id="227330" name="Text Box 3"/>
          <p:cNvSpPr txBox="1">
            <a:spLocks noChangeArrowheads="1"/>
          </p:cNvSpPr>
          <p:nvPr/>
        </p:nvSpPr>
        <p:spPr bwMode="auto">
          <a:xfrm>
            <a:off x="5003800" y="1600200"/>
            <a:ext cx="40322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Times New Roman" pitchFamily="18" charset="0"/>
              <a:buChar char="•"/>
            </a:pPr>
            <a:r>
              <a:rPr lang="zh-CN" altLang="en-US" sz="4400">
                <a:solidFill>
                  <a:schemeClr val="tx2"/>
                </a:solidFill>
                <a:latin typeface="Times New Roman" pitchFamily="18" charset="0"/>
              </a:rPr>
              <a:t>高达</a:t>
            </a:r>
            <a:r>
              <a:rPr lang="en-GB" altLang="ja-JP" sz="4400">
                <a:solidFill>
                  <a:schemeClr val="tx2"/>
                </a:solidFill>
                <a:latin typeface="Times New Roman" pitchFamily="18" charset="0"/>
              </a:rPr>
              <a:t>to 2 1/2 </a:t>
            </a:r>
            <a:r>
              <a:rPr lang="zh-CN" altLang="en-US" sz="4400">
                <a:solidFill>
                  <a:schemeClr val="tx2"/>
                </a:solidFill>
                <a:latin typeface="Times New Roman" pitchFamily="18" charset="0"/>
              </a:rPr>
              <a:t>％</a:t>
            </a:r>
            <a:r>
              <a:rPr lang="en-US" altLang="zh-CN" sz="4400">
                <a:solidFill>
                  <a:schemeClr val="tx2"/>
                </a:solidFill>
                <a:latin typeface="Times New Roman" pitchFamily="18" charset="0"/>
              </a:rPr>
              <a:t> </a:t>
            </a:r>
            <a:r>
              <a:rPr lang="zh-CN" altLang="en-US" sz="4400">
                <a:solidFill>
                  <a:schemeClr val="tx2"/>
                </a:solidFill>
                <a:latin typeface="Times New Roman" pitchFamily="18" charset="0"/>
              </a:rPr>
              <a:t>的收入是哪来</a:t>
            </a:r>
            <a:r>
              <a:rPr lang="zh-CN" altLang="en-US" sz="4400">
                <a:solidFill>
                  <a:schemeClr val="tx2"/>
                </a:solidFill>
              </a:rPr>
              <a:t>投入慈善的工作。</a:t>
            </a:r>
          </a:p>
          <a:p>
            <a:pPr>
              <a:lnSpc>
                <a:spcPct val="95000"/>
              </a:lnSpc>
              <a:spcBef>
                <a:spcPts val="700"/>
              </a:spcBef>
              <a:buClr>
                <a:srgbClr val="000000"/>
              </a:buClr>
              <a:buSzPct val="100000"/>
              <a:buFont typeface="Times New Roman" pitchFamily="18" charset="0"/>
              <a:buChar char="•"/>
            </a:pPr>
            <a:r>
              <a:rPr lang="zh-CN" altLang="en-US" sz="4400">
                <a:solidFill>
                  <a:schemeClr val="tx2"/>
                </a:solidFill>
              </a:rPr>
              <a:t>那些以负担得起的人才需要。</a:t>
            </a:r>
            <a:endParaRPr lang="en-US" altLang="zh-CN" sz="4400">
              <a:solidFill>
                <a:schemeClr val="tx2"/>
              </a:solidFill>
            </a:endParaRPr>
          </a:p>
        </p:txBody>
      </p:sp>
      <p:grpSp>
        <p:nvGrpSpPr>
          <p:cNvPr id="227331" name="Group 4"/>
          <p:cNvGrpSpPr>
            <a:grpSpLocks/>
          </p:cNvGrpSpPr>
          <p:nvPr/>
        </p:nvGrpSpPr>
        <p:grpSpPr bwMode="auto">
          <a:xfrm>
            <a:off x="539750" y="1628775"/>
            <a:ext cx="4246563" cy="4906963"/>
            <a:chOff x="432" y="1680"/>
            <a:chExt cx="2136" cy="2301"/>
          </a:xfrm>
        </p:grpSpPr>
        <p:pic>
          <p:nvPicPr>
            <p:cNvPr id="227332"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2" y="1680"/>
              <a:ext cx="2137"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3" name="AutoShape 6"/>
            <p:cNvSpPr>
              <a:spLocks noChangeArrowheads="1"/>
            </p:cNvSpPr>
            <p:nvPr/>
          </p:nvSpPr>
          <p:spPr bwMode="auto">
            <a:xfrm>
              <a:off x="432" y="1680"/>
              <a:ext cx="2137" cy="2302"/>
            </a:xfrm>
            <a:prstGeom prst="roundRect">
              <a:avLst>
                <a:gd name="adj" fmla="val 46"/>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 Box 2"/>
          <p:cNvSpPr txBox="1">
            <a:spLocks noChangeArrowheads="1"/>
          </p:cNvSpPr>
          <p:nvPr/>
        </p:nvSpPr>
        <p:spPr bwMode="auto">
          <a:xfrm>
            <a:off x="533400" y="952500"/>
            <a:ext cx="83851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en-GB" altLang="en-US" sz="4400">
                <a:latin typeface="Times New Roman" pitchFamily="18" charset="0"/>
              </a:rPr>
              <a:t>4.施舍:</a:t>
            </a:r>
            <a:r>
              <a:rPr lang="zh-TW" altLang="en-US" sz="4400">
                <a:latin typeface="Times New Roman" pitchFamily="18" charset="0"/>
              </a:rPr>
              <a:t>强制性慈善</a:t>
            </a:r>
            <a:endParaRPr lang="en-GB" altLang="en-US" sz="4400">
              <a:latin typeface="Times New Roman" pitchFamily="18" charset="0"/>
            </a:endParaRPr>
          </a:p>
        </p:txBody>
      </p:sp>
      <p:sp>
        <p:nvSpPr>
          <p:cNvPr id="229378" name="Text Box 3"/>
          <p:cNvSpPr txBox="1">
            <a:spLocks noChangeArrowheads="1"/>
          </p:cNvSpPr>
          <p:nvPr/>
        </p:nvSpPr>
        <p:spPr bwMode="auto">
          <a:xfrm>
            <a:off x="533400" y="2362200"/>
            <a:ext cx="83121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82000"/>
              </a:lnSpc>
              <a:spcBef>
                <a:spcPts val="700"/>
              </a:spcBef>
              <a:buClr>
                <a:srgbClr val="000000"/>
              </a:buClr>
              <a:buSzPct val="100000"/>
              <a:buFont typeface="Times New Roman" pitchFamily="18" charset="0"/>
              <a:buChar char="•"/>
            </a:pPr>
            <a:r>
              <a:rPr lang="en-GB" altLang="en-US" sz="2800">
                <a:latin typeface="Times New Roman" pitchFamily="18" charset="0"/>
              </a:rPr>
              <a:t>2.5%</a:t>
            </a:r>
            <a:r>
              <a:rPr lang="zh-CN" altLang="en-US" sz="2800"/>
              <a:t>多余</a:t>
            </a:r>
            <a:r>
              <a:rPr lang="zh-TW" altLang="en-US" sz="2800">
                <a:latin typeface="Times New Roman" pitchFamily="18" charset="0"/>
              </a:rPr>
              <a:t>的财富，必须给穷人和有需要的，而不是分给</a:t>
            </a:r>
            <a:r>
              <a:rPr lang="zh-CN" altLang="en-US" sz="2800">
                <a:latin typeface="Times New Roman" pitchFamily="18" charset="0"/>
              </a:rPr>
              <a:t>贪心</a:t>
            </a:r>
            <a:r>
              <a:rPr lang="zh-TW" altLang="en-US" sz="2800">
                <a:latin typeface="Times New Roman" pitchFamily="18" charset="0"/>
              </a:rPr>
              <a:t>的管理员</a:t>
            </a:r>
            <a:endParaRPr lang="en-US" altLang="zh-TW" sz="2800">
              <a:latin typeface="Times New Roman" pitchFamily="18" charset="0"/>
            </a:endParaRPr>
          </a:p>
          <a:p>
            <a:pPr>
              <a:lnSpc>
                <a:spcPct val="82000"/>
              </a:lnSpc>
              <a:spcBef>
                <a:spcPts val="700"/>
              </a:spcBef>
              <a:buClr>
                <a:srgbClr val="000000"/>
              </a:buClr>
              <a:buSzPct val="100000"/>
              <a:buFont typeface="Times New Roman" pitchFamily="18" charset="0"/>
              <a:buChar char="•"/>
            </a:pPr>
            <a:r>
              <a:rPr lang="en-GB" altLang="en-US" sz="2800">
                <a:latin typeface="Times New Roman" pitchFamily="18" charset="0"/>
              </a:rPr>
              <a:t>20%</a:t>
            </a:r>
            <a:r>
              <a:rPr lang="zh-TW" altLang="en-US" sz="2800">
                <a:latin typeface="Times New Roman" pitchFamily="18" charset="0"/>
              </a:rPr>
              <a:t>矿山和石油</a:t>
            </a:r>
            <a:endParaRPr lang="en-US" altLang="zh-TW" sz="2800">
              <a:latin typeface="Times New Roman" pitchFamily="18" charset="0"/>
            </a:endParaRPr>
          </a:p>
          <a:p>
            <a:pPr>
              <a:lnSpc>
                <a:spcPct val="82000"/>
              </a:lnSpc>
              <a:spcBef>
                <a:spcPts val="700"/>
              </a:spcBef>
              <a:buClr>
                <a:srgbClr val="000000"/>
              </a:buClr>
              <a:buSzPct val="100000"/>
              <a:buFont typeface="Times New Roman" pitchFamily="18" charset="0"/>
              <a:buChar char="•"/>
            </a:pPr>
            <a:r>
              <a:rPr lang="en-GB" altLang="en-US" sz="2800">
                <a:latin typeface="Times New Roman" pitchFamily="18" charset="0"/>
              </a:rPr>
              <a:t>10%</a:t>
            </a:r>
            <a:r>
              <a:rPr lang="zh-CN" altLang="en-US" sz="2800"/>
              <a:t>如果农作物的天然雨水灌溉</a:t>
            </a:r>
            <a:r>
              <a:rPr lang="en-GB" altLang="ja-JP" sz="2800">
                <a:latin typeface="Times New Roman" pitchFamily="18" charset="0"/>
              </a:rPr>
              <a:t>, </a:t>
            </a:r>
            <a:r>
              <a:rPr lang="zh-CN" altLang="en-US" sz="2800">
                <a:latin typeface="Times New Roman" pitchFamily="18" charset="0"/>
              </a:rPr>
              <a:t>或</a:t>
            </a:r>
            <a:r>
              <a:rPr lang="en-US" altLang="zh-CN" sz="2800">
                <a:latin typeface="Times New Roman" pitchFamily="18" charset="0"/>
              </a:rPr>
              <a:t> </a:t>
            </a:r>
            <a:r>
              <a:rPr lang="en-GB" altLang="ja-JP" sz="2800">
                <a:latin typeface="Times New Roman" pitchFamily="18" charset="0"/>
              </a:rPr>
              <a:t>5%</a:t>
            </a:r>
            <a:r>
              <a:rPr lang="zh-TW" altLang="en-US" sz="2800">
                <a:latin typeface="Times New Roman" pitchFamily="18" charset="0"/>
              </a:rPr>
              <a:t>通过人工的方式灌溉</a:t>
            </a:r>
            <a:r>
              <a:rPr lang="zh-CN" altLang="en-US" sz="2800">
                <a:latin typeface="Times New Roman" pitchFamily="18" charset="0"/>
              </a:rPr>
              <a:t>。</a:t>
            </a:r>
            <a:r>
              <a:rPr lang="zh-TW" altLang="en-US" sz="2800">
                <a:latin typeface="Times New Roman" pitchFamily="18" charset="0"/>
              </a:rPr>
              <a:t>必须</a:t>
            </a:r>
            <a:r>
              <a:rPr lang="zh-CN" altLang="en-US" sz="2800">
                <a:latin typeface="Times New Roman" pitchFamily="18" charset="0"/>
              </a:rPr>
              <a:t>在</a:t>
            </a:r>
            <a:r>
              <a:rPr lang="zh-TW" altLang="en-US" sz="2800">
                <a:latin typeface="Times New Roman" pitchFamily="18" charset="0"/>
              </a:rPr>
              <a:t>收割的日子支付</a:t>
            </a:r>
            <a:r>
              <a:rPr lang="zh-CN" altLang="en-US" sz="2800">
                <a:latin typeface="Times New Roman" pitchFamily="18" charset="0"/>
              </a:rPr>
              <a:t>。</a:t>
            </a:r>
            <a:endParaRPr lang="en-GB" altLang="ja-JP" sz="2800">
              <a:latin typeface="Times New Roman" pitchFamily="18" charset="0"/>
            </a:endParaRPr>
          </a:p>
          <a:p>
            <a:pPr>
              <a:lnSpc>
                <a:spcPct val="82000"/>
              </a:lnSpc>
              <a:spcBef>
                <a:spcPts val="700"/>
              </a:spcBef>
              <a:buClr>
                <a:srgbClr val="000000"/>
              </a:buClr>
              <a:buSzPct val="100000"/>
              <a:buFont typeface="Times New Roman" pitchFamily="18" charset="0"/>
              <a:buChar char="•"/>
            </a:pPr>
            <a:r>
              <a:rPr lang="zh-TW" altLang="en-US" sz="2800">
                <a:latin typeface="Times New Roman" pitchFamily="18" charset="0"/>
              </a:rPr>
              <a:t>关注慈善组织</a:t>
            </a:r>
            <a:r>
              <a:rPr lang="zh-CN" altLang="en-US" sz="2800">
                <a:latin typeface="Times New Roman" pitchFamily="18" charset="0"/>
              </a:rPr>
              <a:t>的</a:t>
            </a:r>
            <a:r>
              <a:rPr lang="zh-TW" altLang="en-US" sz="2800">
                <a:latin typeface="Times New Roman" pitchFamily="18" charset="0"/>
              </a:rPr>
              <a:t>开销</a:t>
            </a:r>
            <a:endParaRPr lang="en-US" altLang="zh-TW" sz="2800">
              <a:latin typeface="Times New Roman" pitchFamily="18" charset="0"/>
            </a:endParaRPr>
          </a:p>
          <a:p>
            <a:pPr>
              <a:lnSpc>
                <a:spcPct val="82000"/>
              </a:lnSpc>
              <a:spcBef>
                <a:spcPts val="700"/>
              </a:spcBef>
              <a:buClr>
                <a:srgbClr val="000000"/>
              </a:buClr>
              <a:buSzPct val="100000"/>
              <a:buFont typeface="Times New Roman" pitchFamily="18" charset="0"/>
              <a:buChar char="•"/>
            </a:pPr>
            <a:r>
              <a:rPr lang="zh-TW" altLang="en-US" sz="2800">
                <a:latin typeface="Times New Roman" pitchFamily="18" charset="0"/>
              </a:rPr>
              <a:t>不能</a:t>
            </a:r>
            <a:r>
              <a:rPr lang="zh-CN" altLang="en-US" sz="2800">
                <a:latin typeface="Times New Roman" pitchFamily="18" charset="0"/>
              </a:rPr>
              <a:t>归入</a:t>
            </a:r>
            <a:r>
              <a:rPr lang="zh-TW" altLang="en-US" sz="2800">
                <a:latin typeface="Times New Roman" pitchFamily="18" charset="0"/>
              </a:rPr>
              <a:t>伊斯兰中心的资金</a:t>
            </a:r>
            <a:endParaRPr lang="en-US" altLang="zh-TW" sz="2800">
              <a:latin typeface="Times New Roman" pitchFamily="18" charset="0"/>
            </a:endParaRPr>
          </a:p>
          <a:p>
            <a:pPr>
              <a:lnSpc>
                <a:spcPct val="82000"/>
              </a:lnSpc>
              <a:spcBef>
                <a:spcPts val="700"/>
              </a:spcBef>
              <a:buClr>
                <a:srgbClr val="000000"/>
              </a:buClr>
              <a:buSzPct val="100000"/>
              <a:buFont typeface="Times New Roman" pitchFamily="18" charset="0"/>
              <a:buChar char="•"/>
            </a:pPr>
            <a:r>
              <a:rPr lang="zh-CN" altLang="en-US" sz="2800">
                <a:latin typeface="Times New Roman" pitchFamily="18" charset="0"/>
              </a:rPr>
              <a:t>但</a:t>
            </a:r>
            <a:r>
              <a:rPr lang="zh-TW" altLang="en-US" sz="2800">
                <a:latin typeface="Times New Roman" pitchFamily="18" charset="0"/>
              </a:rPr>
              <a:t>可用</a:t>
            </a:r>
            <a:r>
              <a:rPr lang="zh-CN" altLang="en-US" sz="2800">
                <a:latin typeface="Times New Roman" pitchFamily="18" charset="0"/>
              </a:rPr>
              <a:t>来解放</a:t>
            </a:r>
            <a:r>
              <a:rPr lang="zh-TW" altLang="en-US" sz="2800">
                <a:latin typeface="Times New Roman" pitchFamily="18" charset="0"/>
              </a:rPr>
              <a:t>奴隶</a:t>
            </a:r>
            <a:endParaRPr lang="en-GB" altLang="en-US" sz="2800">
              <a:latin typeface="Times New Roman" pitchFamily="18" charset="0"/>
            </a:endParaRP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425" name="Group 2"/>
          <p:cNvGrpSpPr>
            <a:grpSpLocks/>
          </p:cNvGrpSpPr>
          <p:nvPr/>
        </p:nvGrpSpPr>
        <p:grpSpPr bwMode="auto">
          <a:xfrm>
            <a:off x="3687763" y="928688"/>
            <a:ext cx="2336800" cy="1187450"/>
            <a:chOff x="2148" y="0"/>
            <a:chExt cx="1472" cy="748"/>
          </a:xfrm>
        </p:grpSpPr>
        <p:sp>
          <p:nvSpPr>
            <p:cNvPr id="231432" name="AutoShape 3"/>
            <p:cNvSpPr>
              <a:spLocks noChangeArrowheads="1"/>
            </p:cNvSpPr>
            <p:nvPr/>
          </p:nvSpPr>
          <p:spPr bwMode="auto">
            <a:xfrm>
              <a:off x="2148" y="0"/>
              <a:ext cx="147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31433" name="Group 4"/>
            <p:cNvGrpSpPr>
              <a:grpSpLocks/>
            </p:cNvGrpSpPr>
            <p:nvPr/>
          </p:nvGrpSpPr>
          <p:grpSpPr bwMode="auto">
            <a:xfrm>
              <a:off x="2148" y="0"/>
              <a:ext cx="1472" cy="748"/>
              <a:chOff x="2148" y="0"/>
              <a:chExt cx="1472" cy="748"/>
            </a:xfrm>
          </p:grpSpPr>
          <p:sp>
            <p:nvSpPr>
              <p:cNvPr id="231434" name="AutoShape 5"/>
              <p:cNvSpPr>
                <a:spLocks noChangeArrowheads="1"/>
              </p:cNvSpPr>
              <p:nvPr/>
            </p:nvSpPr>
            <p:spPr bwMode="auto">
              <a:xfrm>
                <a:off x="2148" y="0"/>
                <a:ext cx="147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16070" name="AutoShape 6"/>
              <p:cNvSpPr>
                <a:spLocks noChangeArrowheads="1"/>
              </p:cNvSpPr>
              <p:nvPr/>
            </p:nvSpPr>
            <p:spPr bwMode="auto">
              <a:xfrm>
                <a:off x="2247" y="0"/>
                <a:ext cx="1278" cy="560"/>
              </a:xfrm>
              <a:prstGeom prst="roundRect">
                <a:avLst>
                  <a:gd name="adj" fmla="val 130"/>
                </a:avLst>
              </a:prstGeom>
              <a:noFill/>
              <a:ln w="9525">
                <a:noFill/>
                <a:round/>
                <a:headEnd/>
                <a:tailEnd/>
              </a:ln>
            </p:spPr>
            <p:txBody>
              <a:bodyPr wrap="none" lIns="90000" tIns="46800" rIns="90000" bIns="46800">
                <a:spAutoFit/>
              </a:bodyPr>
              <a:lstStyle/>
              <a:p>
                <a:pPr algn="ctr" eaLnBrk="0" hangingPunct="0">
                  <a:lnSpc>
                    <a:spcPct val="66000"/>
                  </a:lnSpc>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7200" b="1" dirty="0" err="1">
                    <a:effectLst>
                      <a:outerShdw blurRad="38100" dist="38100" dir="2700000" algn="tl">
                        <a:srgbClr val="DDDDDD"/>
                      </a:outerShdw>
                    </a:effectLst>
                    <a:latin typeface="Contemporary Brush" charset="0"/>
                    <a:ea typeface="ＭＳ Ｐゴシック" charset="0"/>
                    <a:cs typeface="ＭＳ Ｐゴシック" charset="0"/>
                  </a:rPr>
                  <a:t>齋功</a:t>
                </a:r>
                <a:endParaRPr lang="en-GB" sz="4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
        <p:nvSpPr>
          <p:cNvPr id="216071" name="Text Box 7"/>
          <p:cNvSpPr txBox="1">
            <a:spLocks noChangeArrowheads="1"/>
          </p:cNvSpPr>
          <p:nvPr/>
        </p:nvSpPr>
        <p:spPr bwMode="auto">
          <a:xfrm>
            <a:off x="609600" y="2909888"/>
            <a:ext cx="78486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nSpc>
                <a:spcPct val="93000"/>
              </a:lnSpc>
              <a:buClr>
                <a:srgbClr val="FFFFFF"/>
              </a:buClr>
              <a:buSzPct val="100000"/>
              <a:defRPr/>
            </a:pPr>
            <a:r>
              <a:rPr lang="zh-CN" sz="3200" dirty="0" smtClean="0"/>
              <a:t>穆斯林</a:t>
            </a:r>
            <a:r>
              <a:rPr lang="zh-CN" altLang="en-US" sz="3200" dirty="0" smtClean="0"/>
              <a:t>在</a:t>
            </a:r>
            <a:r>
              <a:rPr lang="zh-CN" sz="3200" dirty="0" smtClean="0"/>
              <a:t>斋月期间</a:t>
            </a:r>
            <a:r>
              <a:rPr lang="zh-CN" altLang="en-US" sz="3200" dirty="0" smtClean="0"/>
              <a:t>必须禁食。在</a:t>
            </a:r>
            <a:r>
              <a:rPr lang="zh-CN" sz="3200" dirty="0" smtClean="0"/>
              <a:t>斋月期间穆斯林</a:t>
            </a:r>
            <a:r>
              <a:rPr lang="zh-CN" altLang="en-US" sz="3200" dirty="0" smtClean="0"/>
              <a:t>在白日时不能进</a:t>
            </a:r>
            <a:r>
              <a:rPr lang="zh-CN" sz="3200" dirty="0" smtClean="0"/>
              <a:t>食，</a:t>
            </a:r>
            <a:r>
              <a:rPr lang="zh-CN" altLang="en-US" sz="3200" dirty="0" smtClean="0"/>
              <a:t>喝水</a:t>
            </a:r>
            <a:r>
              <a:rPr lang="zh-CN" sz="3200" dirty="0" smtClean="0"/>
              <a:t>和吸烟</a:t>
            </a:r>
            <a:r>
              <a:rPr lang="zh-CN" altLang="en-US" sz="3200" dirty="0" smtClean="0"/>
              <a:t>。在日落后，他们可以享用这一切，</a:t>
            </a:r>
            <a:r>
              <a:rPr lang="en-US" altLang="zh-CN" sz="3200" dirty="0" smtClean="0"/>
              <a:t> </a:t>
            </a:r>
            <a:r>
              <a:rPr lang="zh-CN" altLang="en-US" sz="3200" dirty="0" smtClean="0"/>
              <a:t>直到第二日的日出。</a:t>
            </a:r>
            <a:r>
              <a:rPr lang="en-GB" sz="3200" b="1" dirty="0" err="1" smtClean="0">
                <a:effectLst>
                  <a:outerShdw blurRad="38100" dist="38100" dir="2700000" algn="tl">
                    <a:srgbClr val="DDDDDD"/>
                  </a:outerShdw>
                </a:effectLst>
                <a:latin typeface="Contemporary Brush" charset="0"/>
              </a:rPr>
              <a:t>齋功</a:t>
            </a:r>
            <a:r>
              <a:rPr lang="zh-CN" altLang="en-US" sz="3200" b="1" dirty="0" smtClean="0">
                <a:effectLst>
                  <a:outerShdw blurRad="38100" dist="38100" dir="2700000" algn="tl">
                    <a:srgbClr val="DDDDDD"/>
                  </a:outerShdw>
                </a:effectLst>
                <a:latin typeface="Contemporary Brush" charset="0"/>
              </a:rPr>
              <a:t>是为了操练自制能力，对神的专一和对穷困者的认同。</a:t>
            </a:r>
            <a:endParaRPr lang="en-GB" sz="1600" b="1" dirty="0" smtClean="0">
              <a:effectLst>
                <a:outerShdw blurRad="38100" dist="38100" dir="2700000" algn="tl">
                  <a:srgbClr val="DDDDDD"/>
                </a:outerShdw>
              </a:effectLst>
              <a:latin typeface="Contemporary Brush" charset="0"/>
            </a:endParaRPr>
          </a:p>
        </p:txBody>
      </p:sp>
      <p:grpSp>
        <p:nvGrpSpPr>
          <p:cNvPr id="231427" name="Group 8"/>
          <p:cNvGrpSpPr>
            <a:grpSpLocks/>
          </p:cNvGrpSpPr>
          <p:nvPr/>
        </p:nvGrpSpPr>
        <p:grpSpPr bwMode="auto">
          <a:xfrm>
            <a:off x="3962400" y="2071688"/>
            <a:ext cx="1455738" cy="455612"/>
            <a:chOff x="2496" y="720"/>
            <a:chExt cx="917" cy="287"/>
          </a:xfrm>
        </p:grpSpPr>
        <p:sp>
          <p:nvSpPr>
            <p:cNvPr id="231428" name="AutoShape 9"/>
            <p:cNvSpPr>
              <a:spLocks noChangeArrowheads="1"/>
            </p:cNvSpPr>
            <p:nvPr/>
          </p:nvSpPr>
          <p:spPr bwMode="auto">
            <a:xfrm>
              <a:off x="2496" y="720"/>
              <a:ext cx="917"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31429" name="Group 10"/>
            <p:cNvGrpSpPr>
              <a:grpSpLocks/>
            </p:cNvGrpSpPr>
            <p:nvPr/>
          </p:nvGrpSpPr>
          <p:grpSpPr bwMode="auto">
            <a:xfrm>
              <a:off x="2496" y="720"/>
              <a:ext cx="917" cy="287"/>
              <a:chOff x="2496" y="720"/>
              <a:chExt cx="917" cy="287"/>
            </a:xfrm>
          </p:grpSpPr>
          <p:sp>
            <p:nvSpPr>
              <p:cNvPr id="231430" name="AutoShape 11"/>
              <p:cNvSpPr>
                <a:spLocks noChangeArrowheads="1"/>
              </p:cNvSpPr>
              <p:nvPr/>
            </p:nvSpPr>
            <p:spPr bwMode="auto">
              <a:xfrm>
                <a:off x="2496" y="720"/>
                <a:ext cx="917"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16076" name="AutoShape 12"/>
              <p:cNvSpPr>
                <a:spLocks noChangeArrowheads="1"/>
              </p:cNvSpPr>
              <p:nvPr/>
            </p:nvSpPr>
            <p:spPr bwMode="auto">
              <a:xfrm>
                <a:off x="2496" y="720"/>
                <a:ext cx="696" cy="226"/>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66000"/>
                  </a:lnSpc>
                  <a:buClr>
                    <a:srgbClr val="FFFFFF"/>
                  </a:buClr>
                  <a:buSzPct val="100000"/>
                  <a:buFont typeface="Contemporary Brush"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CN" altLang="en-US" sz="2400" b="1" dirty="0">
                    <a:effectLst>
                      <a:outerShdw blurRad="38100" dist="38100" dir="2700000" algn="tl">
                        <a:srgbClr val="DDDDDD"/>
                      </a:outerShdw>
                    </a:effectLst>
                    <a:latin typeface="Contemporary Brush" charset="0"/>
                    <a:ea typeface="ＭＳ Ｐゴシック" charset="0"/>
                    <a:cs typeface="ＭＳ Ｐゴシック" charset="0"/>
                  </a:rPr>
                  <a:t>第四功</a:t>
                </a:r>
                <a:endParaRPr lang="en-GB" sz="2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6071"/>
                                        </p:tgtEl>
                                        <p:attrNameLst>
                                          <p:attrName>style.visibility</p:attrName>
                                        </p:attrNameLst>
                                      </p:cBhvr>
                                      <p:to>
                                        <p:strVal val="visible"/>
                                      </p:to>
                                    </p:set>
                                    <p:animEffect transition="in" filter="checkerboard(across)">
                                      <p:cBhvr>
                                        <p:cTn id="7"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2"/>
          <p:cNvSpPr txBox="1">
            <a:spLocks noChangeArrowheads="1"/>
          </p:cNvSpPr>
          <p:nvPr/>
        </p:nvSpPr>
        <p:spPr bwMode="auto">
          <a:xfrm>
            <a:off x="457200" y="801688"/>
            <a:ext cx="8229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en-GB" altLang="en-US" sz="4400" b="1">
                <a:effectLst>
                  <a:outerShdw blurRad="38100" dist="38100" dir="2700000" algn="tl">
                    <a:srgbClr val="C0C0C0"/>
                  </a:outerShdw>
                </a:effectLst>
                <a:latin typeface="Contemporary Brush" pitchFamily="64" charset="0"/>
              </a:rPr>
              <a:t>齋功</a:t>
            </a:r>
            <a:endParaRPr lang="en-GB" altLang="ja-JP" sz="4400" b="1">
              <a:effectLst>
                <a:outerShdw blurRad="38100" dist="38100" dir="2700000" algn="tl">
                  <a:srgbClr val="C0C0C0"/>
                </a:outerShdw>
              </a:effectLst>
              <a:latin typeface="Contemporary Brush" pitchFamily="64" charset="0"/>
            </a:endParaRPr>
          </a:p>
          <a:p>
            <a:pPr algn="ctr">
              <a:lnSpc>
                <a:spcPct val="95000"/>
              </a:lnSpc>
              <a:buClr>
                <a:srgbClr val="000000"/>
              </a:buClr>
              <a:buSzPct val="100000"/>
            </a:pPr>
            <a:r>
              <a:rPr lang="en-GB" altLang="en-US" sz="4400">
                <a:latin typeface="Times New Roman" pitchFamily="18" charset="0"/>
              </a:rPr>
              <a:t>(斋月</a:t>
            </a:r>
            <a:r>
              <a:rPr lang="en-GB" altLang="ja-JP" sz="4400">
                <a:latin typeface="Times New Roman" pitchFamily="18" charset="0"/>
              </a:rPr>
              <a:t>)</a:t>
            </a:r>
            <a:endParaRPr lang="en-GB" altLang="en-US" sz="4400">
              <a:latin typeface="Times New Roman" pitchFamily="18" charset="0"/>
            </a:endParaRPr>
          </a:p>
        </p:txBody>
      </p:sp>
      <p:sp>
        <p:nvSpPr>
          <p:cNvPr id="233474" name="Text Box 3"/>
          <p:cNvSpPr txBox="1">
            <a:spLocks noChangeArrowheads="1"/>
          </p:cNvSpPr>
          <p:nvPr/>
        </p:nvSpPr>
        <p:spPr bwMode="auto">
          <a:xfrm>
            <a:off x="4495800" y="2316163"/>
            <a:ext cx="43624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charset="0"/>
                <a:ea typeface="ＭＳ Ｐゴシック" charset="0"/>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charset="0"/>
                <a:ea typeface="ＭＳ Ｐゴシック" charset="0"/>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charset="0"/>
                <a:ea typeface="ＭＳ Ｐゴシック" charset="0"/>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charset="0"/>
                <a:ea typeface="ＭＳ Ｐゴシック" charset="0"/>
              </a:defRPr>
            </a:lvl9pPr>
          </a:lstStyle>
          <a:p>
            <a:pPr>
              <a:lnSpc>
                <a:spcPct val="95000"/>
              </a:lnSpc>
              <a:spcBef>
                <a:spcPts val="700"/>
              </a:spcBef>
              <a:buClr>
                <a:srgbClr val="000000"/>
              </a:buClr>
              <a:buSzPct val="100000"/>
              <a:buFont typeface="Times New Roman" charset="0"/>
              <a:buChar char="•"/>
              <a:defRPr/>
            </a:pPr>
            <a:r>
              <a:rPr lang="zh-CN" altLang="en-US" sz="3600" b="1" dirty="0" smtClean="0">
                <a:solidFill>
                  <a:schemeClr val="tx1">
                    <a:lumMod val="50000"/>
                  </a:schemeClr>
                </a:solidFill>
                <a:latin typeface="Times New Roman" charset="0"/>
              </a:rPr>
              <a:t>这是在</a:t>
            </a:r>
            <a:r>
              <a:rPr lang="zh-TW" altLang="en-US" sz="3600" b="1" dirty="0" smtClean="0">
                <a:solidFill>
                  <a:schemeClr val="tx1">
                    <a:lumMod val="50000"/>
                  </a:schemeClr>
                </a:solidFill>
                <a:latin typeface="Times New Roman" charset="0"/>
              </a:rPr>
              <a:t>斋月期间</a:t>
            </a:r>
            <a:r>
              <a:rPr lang="zh-CN" altLang="en-US" sz="3600" b="1" dirty="0" smtClean="0">
                <a:solidFill>
                  <a:schemeClr val="tx1">
                    <a:lumMod val="50000"/>
                  </a:schemeClr>
                </a:solidFill>
              </a:rPr>
              <a:t>进行</a:t>
            </a:r>
            <a:r>
              <a:rPr lang="zh-CN" altLang="en-US" sz="3600" b="1" dirty="0" smtClean="0">
                <a:solidFill>
                  <a:schemeClr val="tx1">
                    <a:lumMod val="50000"/>
                  </a:schemeClr>
                </a:solidFill>
                <a:latin typeface="Times New Roman" charset="0"/>
              </a:rPr>
              <a:t>。</a:t>
            </a:r>
            <a:endParaRPr lang="en-GB" altLang="ja-JP" sz="3600" b="1" dirty="0" smtClean="0">
              <a:solidFill>
                <a:schemeClr val="tx1">
                  <a:lumMod val="50000"/>
                </a:schemeClr>
              </a:solidFill>
              <a:latin typeface="Times New Roman" charset="0"/>
            </a:endParaRPr>
          </a:p>
          <a:p>
            <a:pPr>
              <a:spcBef>
                <a:spcPts val="700"/>
              </a:spcBef>
              <a:buClr>
                <a:srgbClr val="000000"/>
              </a:buClr>
              <a:buSzPct val="100000"/>
              <a:buFont typeface="Times New Roman" charset="0"/>
              <a:buChar char="•"/>
              <a:defRPr/>
            </a:pPr>
            <a:r>
              <a:rPr lang="zh-CN" altLang="en-US" sz="3600" b="1" dirty="0" smtClean="0">
                <a:solidFill>
                  <a:schemeClr val="tx1">
                    <a:lumMod val="50000"/>
                  </a:schemeClr>
                </a:solidFill>
                <a:latin typeface="Times New Roman" charset="0"/>
              </a:rPr>
              <a:t>只在白日</a:t>
            </a:r>
            <a:r>
              <a:rPr lang="zh-CN" altLang="en-US" sz="3600" b="1" dirty="0" smtClean="0">
                <a:solidFill>
                  <a:schemeClr val="tx1">
                    <a:lumMod val="50000"/>
                  </a:schemeClr>
                </a:solidFill>
              </a:rPr>
              <a:t>禁食。</a:t>
            </a:r>
            <a:endParaRPr lang="en-GB" altLang="ja-JP" sz="3600" b="1" dirty="0" smtClean="0">
              <a:solidFill>
                <a:schemeClr val="tx1">
                  <a:lumMod val="50000"/>
                </a:schemeClr>
              </a:solidFill>
              <a:latin typeface="Times New Roman" charset="0"/>
            </a:endParaRPr>
          </a:p>
          <a:p>
            <a:pPr>
              <a:spcBef>
                <a:spcPts val="700"/>
              </a:spcBef>
              <a:buClr>
                <a:srgbClr val="000000"/>
              </a:buClr>
              <a:buSzPct val="100000"/>
              <a:buFont typeface="Times New Roman" charset="0"/>
              <a:buChar char="•"/>
              <a:defRPr/>
            </a:pPr>
            <a:r>
              <a:rPr lang="zh-TW" altLang="en-US" sz="3600" b="1" dirty="0" smtClean="0">
                <a:solidFill>
                  <a:schemeClr val="tx1">
                    <a:lumMod val="50000"/>
                  </a:schemeClr>
                </a:solidFill>
                <a:latin typeface="Times New Roman" charset="0"/>
              </a:rPr>
              <a:t>在斋月期间消耗的食物比其他月份更多</a:t>
            </a:r>
            <a:r>
              <a:rPr lang="zh-CN" altLang="en-US" sz="3600" b="1" dirty="0" smtClean="0">
                <a:solidFill>
                  <a:schemeClr val="tx1">
                    <a:lumMod val="50000"/>
                  </a:schemeClr>
                </a:solidFill>
                <a:latin typeface="Times New Roman" charset="0"/>
              </a:rPr>
              <a:t>。</a:t>
            </a:r>
            <a:endParaRPr lang="en-GB" sz="3600" b="1" dirty="0" smtClean="0">
              <a:solidFill>
                <a:schemeClr val="tx1">
                  <a:lumMod val="50000"/>
                </a:schemeClr>
              </a:solidFill>
              <a:latin typeface="Times New Roman" charset="0"/>
            </a:endParaRPr>
          </a:p>
        </p:txBody>
      </p:sp>
      <p:grpSp>
        <p:nvGrpSpPr>
          <p:cNvPr id="233475" name="Group 4"/>
          <p:cNvGrpSpPr>
            <a:grpSpLocks/>
          </p:cNvGrpSpPr>
          <p:nvPr/>
        </p:nvGrpSpPr>
        <p:grpSpPr bwMode="auto">
          <a:xfrm>
            <a:off x="685800" y="2819400"/>
            <a:ext cx="3652838" cy="3336925"/>
            <a:chOff x="432" y="1776"/>
            <a:chExt cx="2301" cy="2102"/>
          </a:xfrm>
        </p:grpSpPr>
        <p:pic>
          <p:nvPicPr>
            <p:cNvPr id="233476"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2" y="1776"/>
              <a:ext cx="2302" cy="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7" name="AutoShape 6"/>
            <p:cNvSpPr>
              <a:spLocks noChangeArrowheads="1"/>
            </p:cNvSpPr>
            <p:nvPr/>
          </p:nvSpPr>
          <p:spPr bwMode="auto">
            <a:xfrm>
              <a:off x="432" y="1776"/>
              <a:ext cx="2302" cy="2103"/>
            </a:xfrm>
            <a:prstGeom prst="roundRect">
              <a:avLst>
                <a:gd name="adj" fmla="val 46"/>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ext Box 2"/>
          <p:cNvSpPr txBox="1">
            <a:spLocks noChangeArrowheads="1"/>
          </p:cNvSpPr>
          <p:nvPr/>
        </p:nvSpPr>
        <p:spPr bwMode="auto">
          <a:xfrm>
            <a:off x="457200" y="911225"/>
            <a:ext cx="83851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en-GB" altLang="en-US" sz="4400">
                <a:latin typeface="Times New Roman" pitchFamily="18" charset="0"/>
              </a:rPr>
              <a:t>3.</a:t>
            </a:r>
            <a:r>
              <a:rPr lang="zh-CN" altLang="en-US" sz="4400"/>
              <a:t>为什么穆斯林需要禁食</a:t>
            </a:r>
            <a:r>
              <a:rPr lang="en-GB" altLang="ja-JP" sz="4400">
                <a:latin typeface="Times New Roman" pitchFamily="18" charset="0"/>
              </a:rPr>
              <a:t>?</a:t>
            </a:r>
            <a:endParaRPr lang="en-GB" altLang="en-US" sz="4400">
              <a:latin typeface="Times New Roman" pitchFamily="18" charset="0"/>
            </a:endParaRPr>
          </a:p>
        </p:txBody>
      </p:sp>
      <p:sp>
        <p:nvSpPr>
          <p:cNvPr id="220163" name="Text Box 3"/>
          <p:cNvSpPr txBox="1">
            <a:spLocks noChangeArrowheads="1"/>
          </p:cNvSpPr>
          <p:nvPr/>
        </p:nvSpPr>
        <p:spPr bwMode="auto">
          <a:xfrm>
            <a:off x="457200" y="2228850"/>
            <a:ext cx="86868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600"/>
              </a:spcBef>
              <a:buClr>
                <a:srgbClr val="000000"/>
              </a:buClr>
              <a:buSzPct val="100000"/>
              <a:buFont typeface="Times New Roman" pitchFamily="18" charset="0"/>
              <a:buChar char="•"/>
            </a:pPr>
            <a:r>
              <a:rPr lang="zh-CN" altLang="en-US" sz="2800" b="1">
                <a:latin typeface="Times New Roman" pitchFamily="18" charset="0"/>
              </a:rPr>
              <a:t>这属灵</a:t>
            </a:r>
            <a:r>
              <a:rPr lang="zh-TW" altLang="en-US" sz="2800" b="1">
                <a:latin typeface="Times New Roman" pitchFamily="18" charset="0"/>
              </a:rPr>
              <a:t>操练</a:t>
            </a:r>
            <a:r>
              <a:rPr lang="zh-CN" altLang="en-US" sz="2800" b="1">
                <a:latin typeface="Times New Roman" pitchFamily="18" charset="0"/>
              </a:rPr>
              <a:t>是</a:t>
            </a:r>
            <a:r>
              <a:rPr lang="zh-TW" altLang="en-US" sz="2800" b="1">
                <a:latin typeface="Times New Roman" pitchFamily="18" charset="0"/>
              </a:rPr>
              <a:t>为了操练自制</a:t>
            </a:r>
            <a:r>
              <a:rPr lang="zh-CN" altLang="en-US" sz="2800" b="1">
                <a:latin typeface="Times New Roman" pitchFamily="18" charset="0"/>
              </a:rPr>
              <a:t>的属灵</a:t>
            </a:r>
            <a:r>
              <a:rPr lang="zh-TW" altLang="en-US" sz="2800" b="1">
                <a:latin typeface="Times New Roman" pitchFamily="18" charset="0"/>
              </a:rPr>
              <a:t>能力</a:t>
            </a:r>
            <a:r>
              <a:rPr lang="zh-CN" altLang="en-US" sz="2800" b="1">
                <a:latin typeface="Times New Roman" pitchFamily="18" charset="0"/>
              </a:rPr>
              <a:t>。</a:t>
            </a:r>
            <a:endParaRPr lang="en-GB" altLang="ja-JP" sz="2800" b="1">
              <a:latin typeface="Times New Roman" pitchFamily="18" charset="0"/>
            </a:endParaRPr>
          </a:p>
          <a:p>
            <a:pPr>
              <a:lnSpc>
                <a:spcPct val="91000"/>
              </a:lnSpc>
              <a:spcBef>
                <a:spcPts val="600"/>
              </a:spcBef>
              <a:buClr>
                <a:srgbClr val="000000"/>
              </a:buClr>
              <a:buSzPct val="100000"/>
              <a:buFont typeface="Times New Roman" pitchFamily="18" charset="0"/>
              <a:buChar char="•"/>
            </a:pPr>
            <a:r>
              <a:rPr lang="zh-TW" altLang="en-US" sz="2800" b="1">
                <a:latin typeface="Times New Roman" pitchFamily="18" charset="0"/>
              </a:rPr>
              <a:t>顺服神</a:t>
            </a:r>
            <a:r>
              <a:rPr lang="en-GB" altLang="ja-JP" sz="2800" b="1">
                <a:latin typeface="Times New Roman" pitchFamily="18" charset="0"/>
              </a:rPr>
              <a:t>:</a:t>
            </a:r>
            <a:r>
              <a:rPr lang="zh-CN" altLang="en-US" sz="2800" b="1">
                <a:latin typeface="Times New Roman" pitchFamily="18" charset="0"/>
              </a:rPr>
              <a:t>不被</a:t>
            </a:r>
            <a:r>
              <a:rPr lang="zh-CN" altLang="en-US" sz="2800"/>
              <a:t>邪恶欲望控制</a:t>
            </a:r>
            <a:endParaRPr lang="en-US" altLang="zh-CN" sz="2800"/>
          </a:p>
          <a:p>
            <a:pPr>
              <a:lnSpc>
                <a:spcPct val="91000"/>
              </a:lnSpc>
              <a:spcBef>
                <a:spcPts val="600"/>
              </a:spcBef>
              <a:buClr>
                <a:srgbClr val="000000"/>
              </a:buClr>
              <a:buSzPct val="100000"/>
              <a:buFont typeface="Times New Roman" pitchFamily="18" charset="0"/>
              <a:buChar char="•"/>
            </a:pPr>
            <a:r>
              <a:rPr lang="zh-CN" altLang="en-US" sz="2800" b="1">
                <a:latin typeface="Times New Roman" pitchFamily="18" charset="0"/>
              </a:rPr>
              <a:t>顺</a:t>
            </a:r>
            <a:r>
              <a:rPr lang="zh-TW" altLang="en-US" sz="2800" b="1">
                <a:latin typeface="Times New Roman" pitchFamily="18" charset="0"/>
              </a:rPr>
              <a:t>服</a:t>
            </a:r>
            <a:r>
              <a:rPr lang="zh-CN" altLang="en-US" sz="2800" b="1">
                <a:latin typeface="Times New Roman" pitchFamily="18" charset="0"/>
              </a:rPr>
              <a:t>的</a:t>
            </a:r>
            <a:r>
              <a:rPr lang="zh-TW" altLang="en-US" sz="2800" b="1">
                <a:latin typeface="Times New Roman" pitchFamily="18" charset="0"/>
              </a:rPr>
              <a:t>试验</a:t>
            </a:r>
            <a:r>
              <a:rPr lang="en-GB" altLang="ja-JP" sz="2800" b="1">
                <a:latin typeface="Times New Roman" pitchFamily="18" charset="0"/>
              </a:rPr>
              <a:t>:</a:t>
            </a:r>
            <a:r>
              <a:rPr lang="zh-TW" altLang="en-US" sz="2800" b="1">
                <a:latin typeface="Times New Roman" pitchFamily="18" charset="0"/>
              </a:rPr>
              <a:t>即使痛苦，</a:t>
            </a:r>
            <a:r>
              <a:rPr lang="zh-CN" altLang="en-US" sz="2800" b="1">
                <a:latin typeface="Times New Roman" pitchFamily="18" charset="0"/>
              </a:rPr>
              <a:t>也听从</a:t>
            </a:r>
            <a:r>
              <a:rPr lang="zh-TW" altLang="en-US" sz="2800" b="1">
                <a:latin typeface="Times New Roman" pitchFamily="18" charset="0"/>
              </a:rPr>
              <a:t>上帝</a:t>
            </a:r>
            <a:r>
              <a:rPr lang="zh-CN" altLang="en-US" sz="2800" b="1">
                <a:latin typeface="Times New Roman" pitchFamily="18" charset="0"/>
              </a:rPr>
              <a:t>的</a:t>
            </a:r>
            <a:r>
              <a:rPr lang="zh-TW" altLang="en-US" sz="2800" b="1">
                <a:latin typeface="Times New Roman" pitchFamily="18" charset="0"/>
              </a:rPr>
              <a:t>命</a:t>
            </a:r>
            <a:r>
              <a:rPr lang="zh-CN" altLang="en-US" sz="2800" b="1">
                <a:latin typeface="Times New Roman" pitchFamily="18" charset="0"/>
              </a:rPr>
              <a:t>令</a:t>
            </a:r>
            <a:endParaRPr lang="en-US" altLang="zh-TW" sz="2800" b="1">
              <a:latin typeface="Times New Roman" pitchFamily="18" charset="0"/>
            </a:endParaRPr>
          </a:p>
          <a:p>
            <a:pPr>
              <a:lnSpc>
                <a:spcPct val="91000"/>
              </a:lnSpc>
              <a:spcBef>
                <a:spcPts val="600"/>
              </a:spcBef>
              <a:buClr>
                <a:srgbClr val="000000"/>
              </a:buClr>
              <a:buSzPct val="100000"/>
              <a:buFont typeface="Times New Roman" pitchFamily="18" charset="0"/>
              <a:buChar char="•"/>
            </a:pPr>
            <a:r>
              <a:rPr lang="zh-CN" altLang="en-US" sz="2800" b="1">
                <a:latin typeface="Times New Roman" pitchFamily="18" charset="0"/>
              </a:rPr>
              <a:t>纪念那些常年禁食的人。</a:t>
            </a:r>
            <a:endParaRPr lang="en-GB" altLang="ja-JP" sz="2800" b="1">
              <a:latin typeface="Times New Roman" pitchFamily="18" charset="0"/>
            </a:endParaRPr>
          </a:p>
          <a:p>
            <a:pPr>
              <a:lnSpc>
                <a:spcPct val="91000"/>
              </a:lnSpc>
              <a:spcBef>
                <a:spcPts val="600"/>
              </a:spcBef>
              <a:buClr>
                <a:srgbClr val="000000"/>
              </a:buClr>
              <a:buSzPct val="100000"/>
              <a:buFont typeface="Times New Roman" pitchFamily="18" charset="0"/>
              <a:buChar char="•"/>
            </a:pPr>
            <a:r>
              <a:rPr lang="zh-CN" altLang="en-US" sz="2800" b="1">
                <a:latin typeface="Times New Roman" pitchFamily="18" charset="0"/>
              </a:rPr>
              <a:t>若我们能禁合法的事，</a:t>
            </a:r>
            <a:r>
              <a:rPr lang="en-US" altLang="zh-CN" sz="2800" b="1">
                <a:latin typeface="Times New Roman" pitchFamily="18" charset="0"/>
              </a:rPr>
              <a:t> </a:t>
            </a:r>
            <a:r>
              <a:rPr lang="zh-CN" altLang="en-US" sz="2800" b="1">
                <a:latin typeface="Times New Roman" pitchFamily="18" charset="0"/>
              </a:rPr>
              <a:t>更何况是违法的事呢？</a:t>
            </a:r>
            <a:endParaRPr lang="en-GB" altLang="ja-JP" sz="2800" b="1">
              <a:latin typeface="Times New Roman" pitchFamily="18" charset="0"/>
            </a:endParaRPr>
          </a:p>
          <a:p>
            <a:pPr>
              <a:lnSpc>
                <a:spcPct val="91000"/>
              </a:lnSpc>
              <a:spcBef>
                <a:spcPts val="600"/>
              </a:spcBef>
              <a:buClr>
                <a:srgbClr val="000000"/>
              </a:buClr>
              <a:buSzPct val="100000"/>
              <a:buFont typeface="Times New Roman" pitchFamily="18" charset="0"/>
              <a:buNone/>
            </a:pPr>
            <a:endParaRPr lang="en-GB" altLang="en-US" sz="2800" b="1">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0163"/>
                                        </p:tgtEl>
                                        <p:attrNameLst>
                                          <p:attrName>style.visibility</p:attrName>
                                        </p:attrNameLst>
                                      </p:cBhvr>
                                      <p:to>
                                        <p:strVal val="visible"/>
                                      </p:to>
                                    </p:set>
                                    <p:anim calcmode="lin" valueType="num">
                                      <p:cBhvr additive="base">
                                        <p:cTn id="7" dur="500" fill="hold"/>
                                        <p:tgtEl>
                                          <p:spTgt spid="220163"/>
                                        </p:tgtEl>
                                        <p:attrNameLst>
                                          <p:attrName>ppt_x</p:attrName>
                                        </p:attrNameLst>
                                      </p:cBhvr>
                                      <p:tavLst>
                                        <p:tav tm="0">
                                          <p:val>
                                            <p:strVal val="#ppt_x"/>
                                          </p:val>
                                        </p:tav>
                                        <p:tav tm="100000">
                                          <p:val>
                                            <p:strVal val="#ppt_x"/>
                                          </p:val>
                                        </p:tav>
                                      </p:tavLst>
                                    </p:anim>
                                    <p:anim calcmode="lin" valueType="num">
                                      <p:cBhvr additive="base">
                                        <p:cTn id="8" dur="500" fill="hold"/>
                                        <p:tgtEl>
                                          <p:spTgt spid="220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69" name="Group 2"/>
          <p:cNvGrpSpPr>
            <a:grpSpLocks/>
          </p:cNvGrpSpPr>
          <p:nvPr/>
        </p:nvGrpSpPr>
        <p:grpSpPr bwMode="auto">
          <a:xfrm>
            <a:off x="2930525" y="1049338"/>
            <a:ext cx="3289300" cy="1187450"/>
            <a:chOff x="1846" y="0"/>
            <a:chExt cx="2072" cy="748"/>
          </a:xfrm>
        </p:grpSpPr>
        <p:sp>
          <p:nvSpPr>
            <p:cNvPr id="237576" name="AutoShape 3"/>
            <p:cNvSpPr>
              <a:spLocks noChangeArrowheads="1"/>
            </p:cNvSpPr>
            <p:nvPr/>
          </p:nvSpPr>
          <p:spPr bwMode="auto">
            <a:xfrm>
              <a:off x="1846" y="0"/>
              <a:ext cx="207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37577" name="Group 4"/>
            <p:cNvGrpSpPr>
              <a:grpSpLocks/>
            </p:cNvGrpSpPr>
            <p:nvPr/>
          </p:nvGrpSpPr>
          <p:grpSpPr bwMode="auto">
            <a:xfrm>
              <a:off x="1846" y="0"/>
              <a:ext cx="2072" cy="748"/>
              <a:chOff x="1846" y="0"/>
              <a:chExt cx="2072" cy="748"/>
            </a:xfrm>
          </p:grpSpPr>
          <p:sp>
            <p:nvSpPr>
              <p:cNvPr id="237578" name="AutoShape 5"/>
              <p:cNvSpPr>
                <a:spLocks noChangeArrowheads="1"/>
              </p:cNvSpPr>
              <p:nvPr/>
            </p:nvSpPr>
            <p:spPr bwMode="auto">
              <a:xfrm>
                <a:off x="1846" y="0"/>
                <a:ext cx="207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22214" name="AutoShape 6"/>
              <p:cNvSpPr>
                <a:spLocks noChangeArrowheads="1"/>
              </p:cNvSpPr>
              <p:nvPr/>
            </p:nvSpPr>
            <p:spPr bwMode="auto">
              <a:xfrm>
                <a:off x="2243" y="0"/>
                <a:ext cx="1278" cy="560"/>
              </a:xfrm>
              <a:prstGeom prst="roundRect">
                <a:avLst>
                  <a:gd name="adj" fmla="val 130"/>
                </a:avLst>
              </a:prstGeom>
              <a:noFill/>
              <a:ln w="9525">
                <a:noFill/>
                <a:round/>
                <a:headEnd/>
                <a:tailEnd/>
              </a:ln>
            </p:spPr>
            <p:txBody>
              <a:bodyPr wrap="none" lIns="90000" tIns="46800" rIns="90000" bIns="46800">
                <a:spAutoFit/>
              </a:bodyPr>
              <a:lstStyle/>
              <a:p>
                <a:pPr algn="ctr" eaLnBrk="0" hangingPunct="0">
                  <a:lnSpc>
                    <a:spcPct val="66000"/>
                  </a:lnSpc>
                  <a:buClr>
                    <a:srgbClr val="FFFFFF"/>
                  </a:buClr>
                  <a:buSzPct val="100000"/>
                  <a:buFont typeface="Contemporary Brush"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7200" b="1" dirty="0" err="1">
                    <a:effectLst>
                      <a:outerShdw blurRad="38100" dist="38100" dir="2700000" algn="tl">
                        <a:srgbClr val="DDDDDD"/>
                      </a:outerShdw>
                    </a:effectLst>
                    <a:latin typeface="Contemporary Brush" charset="0"/>
                    <a:ea typeface="ＭＳ Ｐゴシック" charset="0"/>
                    <a:cs typeface="ＭＳ Ｐゴシック" charset="0"/>
                  </a:rPr>
                  <a:t>朝功</a:t>
                </a:r>
                <a:endParaRPr lang="en-GB" sz="4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
        <p:nvSpPr>
          <p:cNvPr id="222215" name="Text Box 7"/>
          <p:cNvSpPr txBox="1">
            <a:spLocks noChangeArrowheads="1"/>
          </p:cNvSpPr>
          <p:nvPr/>
        </p:nvSpPr>
        <p:spPr bwMode="auto">
          <a:xfrm>
            <a:off x="533400" y="3106738"/>
            <a:ext cx="78486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nSpc>
                <a:spcPct val="93000"/>
              </a:lnSpc>
              <a:buClr>
                <a:srgbClr val="FFFFFF"/>
              </a:buClr>
              <a:buSzPct val="100000"/>
              <a:buFont typeface="Arial Narrow" pitchFamily="34" charset="0"/>
              <a:buNone/>
            </a:pPr>
            <a:r>
              <a:rPr lang="zh-CN" altLang="en-US" sz="3200"/>
              <a:t>每个穆斯林至少一次在他们的一生中前往麦加朝圣。若因健康或经济因素无法前去，可以由别人代替他完成。</a:t>
            </a:r>
            <a:endParaRPr lang="en-GB" altLang="en-US" sz="3200">
              <a:latin typeface="Arial Narrow" pitchFamily="34" charset="0"/>
            </a:endParaRPr>
          </a:p>
        </p:txBody>
      </p:sp>
      <p:grpSp>
        <p:nvGrpSpPr>
          <p:cNvPr id="237571" name="Group 8"/>
          <p:cNvGrpSpPr>
            <a:grpSpLocks/>
          </p:cNvGrpSpPr>
          <p:nvPr/>
        </p:nvGrpSpPr>
        <p:grpSpPr bwMode="auto">
          <a:xfrm>
            <a:off x="3962400" y="2192338"/>
            <a:ext cx="1455738" cy="455612"/>
            <a:chOff x="2496" y="720"/>
            <a:chExt cx="917" cy="287"/>
          </a:xfrm>
        </p:grpSpPr>
        <p:sp>
          <p:nvSpPr>
            <p:cNvPr id="237572" name="AutoShape 9"/>
            <p:cNvSpPr>
              <a:spLocks noChangeArrowheads="1"/>
            </p:cNvSpPr>
            <p:nvPr/>
          </p:nvSpPr>
          <p:spPr bwMode="auto">
            <a:xfrm>
              <a:off x="2496" y="720"/>
              <a:ext cx="917"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37573" name="Group 10"/>
            <p:cNvGrpSpPr>
              <a:grpSpLocks/>
            </p:cNvGrpSpPr>
            <p:nvPr/>
          </p:nvGrpSpPr>
          <p:grpSpPr bwMode="auto">
            <a:xfrm>
              <a:off x="2496" y="720"/>
              <a:ext cx="917" cy="287"/>
              <a:chOff x="2496" y="720"/>
              <a:chExt cx="917" cy="287"/>
            </a:xfrm>
          </p:grpSpPr>
          <p:sp>
            <p:nvSpPr>
              <p:cNvPr id="237574" name="AutoShape 11"/>
              <p:cNvSpPr>
                <a:spLocks noChangeArrowheads="1"/>
              </p:cNvSpPr>
              <p:nvPr/>
            </p:nvSpPr>
            <p:spPr bwMode="auto">
              <a:xfrm>
                <a:off x="2496" y="720"/>
                <a:ext cx="917" cy="287"/>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22220" name="AutoShape 12"/>
              <p:cNvSpPr>
                <a:spLocks noChangeArrowheads="1"/>
              </p:cNvSpPr>
              <p:nvPr/>
            </p:nvSpPr>
            <p:spPr bwMode="auto">
              <a:xfrm>
                <a:off x="2496" y="720"/>
                <a:ext cx="696" cy="226"/>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66000"/>
                  </a:lnSpc>
                  <a:buClr>
                    <a:srgbClr val="FFFFFF"/>
                  </a:buClr>
                  <a:buSzPct val="100000"/>
                  <a:buFont typeface="Contemporary Brush"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CN" altLang="en-US" sz="2400" b="1" dirty="0">
                    <a:effectLst>
                      <a:outerShdw blurRad="38100" dist="38100" dir="2700000" algn="tl">
                        <a:srgbClr val="DDDDDD"/>
                      </a:outerShdw>
                    </a:effectLst>
                    <a:latin typeface="Contemporary Brush" charset="0"/>
                    <a:ea typeface="ＭＳ Ｐゴシック" charset="0"/>
                    <a:cs typeface="ＭＳ Ｐゴシック" charset="0"/>
                  </a:rPr>
                  <a:t>第五功</a:t>
                </a:r>
                <a:endParaRPr lang="en-GB" sz="24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2215"/>
                                        </p:tgtEl>
                                        <p:attrNameLst>
                                          <p:attrName>style.visibility</p:attrName>
                                        </p:attrNameLst>
                                      </p:cBhvr>
                                      <p:to>
                                        <p:strVal val="visible"/>
                                      </p:to>
                                    </p:set>
                                    <p:animEffect transition="in" filter="checkerboard(across)">
                                      <p:cBhvr>
                                        <p:cTn id="7"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5"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2"/>
          <p:cNvSpPr txBox="1">
            <a:spLocks noChangeArrowheads="1"/>
          </p:cNvSpPr>
          <p:nvPr/>
        </p:nvSpPr>
        <p:spPr bwMode="auto">
          <a:xfrm>
            <a:off x="457200" y="738188"/>
            <a:ext cx="82296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en-GB" altLang="en-US" sz="4400" b="1">
                <a:effectLst>
                  <a:outerShdw blurRad="38100" dist="38100" dir="2700000" algn="tl">
                    <a:srgbClr val="C0C0C0"/>
                  </a:outerShdw>
                </a:effectLst>
                <a:latin typeface="Contemporary Brush" pitchFamily="64" charset="0"/>
              </a:rPr>
              <a:t>朝功</a:t>
            </a:r>
            <a:endParaRPr lang="en-GB" altLang="ja-JP" sz="4400" b="1">
              <a:effectLst>
                <a:outerShdw blurRad="38100" dist="38100" dir="2700000" algn="tl">
                  <a:srgbClr val="C0C0C0"/>
                </a:outerShdw>
              </a:effectLst>
              <a:latin typeface="Contemporary Brush" pitchFamily="64" charset="0"/>
            </a:endParaRPr>
          </a:p>
          <a:p>
            <a:pPr algn="ctr">
              <a:lnSpc>
                <a:spcPct val="95000"/>
              </a:lnSpc>
              <a:buClr>
                <a:srgbClr val="000000"/>
              </a:buClr>
              <a:buSzPct val="100000"/>
            </a:pPr>
            <a:r>
              <a:rPr lang="en-GB" altLang="en-US" sz="4400">
                <a:latin typeface="Times New Roman" pitchFamily="18" charset="0"/>
              </a:rPr>
              <a:t>(</a:t>
            </a:r>
            <a:r>
              <a:rPr lang="zh-TW" altLang="en-US" sz="4400">
                <a:latin typeface="Times New Roman" pitchFamily="18" charset="0"/>
              </a:rPr>
              <a:t>朝圣，</a:t>
            </a:r>
            <a:r>
              <a:rPr lang="en-US" altLang="zh-TW" sz="4400">
                <a:latin typeface="Times New Roman" pitchFamily="18" charset="0"/>
              </a:rPr>
              <a:t> </a:t>
            </a:r>
            <a:r>
              <a:rPr lang="en-US" altLang="zh-CN" sz="4400">
                <a:latin typeface="Times New Roman" pitchFamily="18" charset="0"/>
              </a:rPr>
              <a:t>Hajji</a:t>
            </a:r>
            <a:r>
              <a:rPr lang="en-GB" altLang="ja-JP" sz="4400">
                <a:latin typeface="Times New Roman" pitchFamily="18" charset="0"/>
              </a:rPr>
              <a:t>)</a:t>
            </a:r>
            <a:endParaRPr lang="en-GB" altLang="en-US" sz="4400">
              <a:latin typeface="Times New Roman" pitchFamily="18" charset="0"/>
            </a:endParaRPr>
          </a:p>
        </p:txBody>
      </p:sp>
      <p:sp>
        <p:nvSpPr>
          <p:cNvPr id="239618" name="Text Box 3"/>
          <p:cNvSpPr txBox="1">
            <a:spLocks noChangeArrowheads="1"/>
          </p:cNvSpPr>
          <p:nvPr/>
        </p:nvSpPr>
        <p:spPr bwMode="auto">
          <a:xfrm>
            <a:off x="4419600" y="2401888"/>
            <a:ext cx="419735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Times New Roman" pitchFamily="18" charset="0"/>
              <a:buChar char="•"/>
            </a:pPr>
            <a:r>
              <a:rPr lang="zh-TW" altLang="en-US" sz="3600">
                <a:solidFill>
                  <a:srgbClr val="2E2925"/>
                </a:solidFill>
                <a:latin typeface="Times New Roman" pitchFamily="18" charset="0"/>
              </a:rPr>
              <a:t>每个穆斯林至少一次在他们的一生中前往麦加朝圣。</a:t>
            </a:r>
            <a:r>
              <a:rPr lang="en-GB" altLang="ja-JP" sz="3600">
                <a:solidFill>
                  <a:srgbClr val="2E2925"/>
                </a:solidFill>
                <a:latin typeface="Times New Roman" pitchFamily="18" charset="0"/>
              </a:rPr>
              <a:t> (</a:t>
            </a:r>
            <a:r>
              <a:rPr lang="zh-CN" altLang="en-US" sz="3600">
                <a:solidFill>
                  <a:srgbClr val="2E2925"/>
                </a:solidFill>
              </a:rPr>
              <a:t>若健康应许</a:t>
            </a:r>
            <a:r>
              <a:rPr lang="en-GB" altLang="ja-JP" sz="3600">
                <a:solidFill>
                  <a:srgbClr val="2E2925"/>
                </a:solidFill>
                <a:latin typeface="Times New Roman" pitchFamily="18" charset="0"/>
              </a:rPr>
              <a:t>)</a:t>
            </a:r>
            <a:r>
              <a:rPr lang="zh-CN" altLang="en-US" sz="3600">
                <a:solidFill>
                  <a:srgbClr val="2E2925"/>
                </a:solidFill>
                <a:latin typeface="Times New Roman" pitchFamily="18" charset="0"/>
              </a:rPr>
              <a:t>。</a:t>
            </a:r>
            <a:endParaRPr lang="en-GB" altLang="ja-JP" sz="3600">
              <a:solidFill>
                <a:srgbClr val="2E2925"/>
              </a:solidFill>
              <a:latin typeface="Times New Roman" pitchFamily="18" charset="0"/>
            </a:endParaRPr>
          </a:p>
          <a:p>
            <a:pPr>
              <a:spcBef>
                <a:spcPts val="700"/>
              </a:spcBef>
              <a:buClr>
                <a:srgbClr val="000000"/>
              </a:buClr>
              <a:buSzPct val="100000"/>
              <a:buFont typeface="Times New Roman" pitchFamily="18" charset="0"/>
              <a:buChar char="•"/>
            </a:pPr>
            <a:r>
              <a:rPr lang="zh-CN" altLang="en-US" sz="3600">
                <a:solidFill>
                  <a:srgbClr val="2E2925"/>
                </a:solidFill>
                <a:latin typeface="Times New Roman" pitchFamily="18" charset="0"/>
              </a:rPr>
              <a:t>一旦完成，</a:t>
            </a:r>
            <a:r>
              <a:rPr lang="en-GB" altLang="ja-JP" sz="3600">
                <a:solidFill>
                  <a:srgbClr val="2E2925"/>
                </a:solidFill>
                <a:latin typeface="Times New Roman" pitchFamily="18" charset="0"/>
              </a:rPr>
              <a:t> </a:t>
            </a:r>
            <a:r>
              <a:rPr lang="en-GB" altLang="en-US" sz="3600">
                <a:solidFill>
                  <a:srgbClr val="2E2925"/>
                </a:solidFill>
                <a:latin typeface="Times New Roman" pitchFamily="18" charset="0"/>
              </a:rPr>
              <a:t>“</a:t>
            </a:r>
            <a:r>
              <a:rPr lang="en-GB" altLang="ja-JP" sz="3600">
                <a:solidFill>
                  <a:srgbClr val="2E2925"/>
                </a:solidFill>
                <a:latin typeface="Times New Roman" pitchFamily="18" charset="0"/>
              </a:rPr>
              <a:t>Hajji</a:t>
            </a:r>
            <a:r>
              <a:rPr lang="en-GB" altLang="en-US" sz="3600">
                <a:solidFill>
                  <a:srgbClr val="2E2925"/>
                </a:solidFill>
                <a:latin typeface="Times New Roman" pitchFamily="18" charset="0"/>
              </a:rPr>
              <a:t>”</a:t>
            </a:r>
            <a:r>
              <a:rPr lang="zh-CN" altLang="en-US" sz="3600">
                <a:solidFill>
                  <a:srgbClr val="2E2925"/>
                </a:solidFill>
                <a:latin typeface="Times New Roman" pitchFamily="18" charset="0"/>
              </a:rPr>
              <a:t>将加入他的名字中。</a:t>
            </a:r>
            <a:endParaRPr lang="en-GB" altLang="en-US" sz="3600">
              <a:solidFill>
                <a:srgbClr val="2E2925"/>
              </a:solidFill>
              <a:latin typeface="Times New Roman" pitchFamily="18" charset="0"/>
            </a:endParaRPr>
          </a:p>
        </p:txBody>
      </p:sp>
      <p:grpSp>
        <p:nvGrpSpPr>
          <p:cNvPr id="239619" name="Group 4"/>
          <p:cNvGrpSpPr>
            <a:grpSpLocks/>
          </p:cNvGrpSpPr>
          <p:nvPr/>
        </p:nvGrpSpPr>
        <p:grpSpPr bwMode="auto">
          <a:xfrm>
            <a:off x="457200" y="2300288"/>
            <a:ext cx="3389313" cy="2212975"/>
            <a:chOff x="288" y="1200"/>
            <a:chExt cx="2135" cy="1394"/>
          </a:xfrm>
        </p:grpSpPr>
        <p:pic>
          <p:nvPicPr>
            <p:cNvPr id="2396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200"/>
              <a:ext cx="2136"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4" name="AutoShape 6"/>
            <p:cNvSpPr>
              <a:spLocks noChangeArrowheads="1"/>
            </p:cNvSpPr>
            <p:nvPr/>
          </p:nvSpPr>
          <p:spPr bwMode="auto">
            <a:xfrm>
              <a:off x="288" y="1200"/>
              <a:ext cx="2136" cy="1395"/>
            </a:xfrm>
            <a:prstGeom prst="roundRect">
              <a:avLst>
                <a:gd name="adj" fmla="val 69"/>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39620" name="Group 7"/>
          <p:cNvGrpSpPr>
            <a:grpSpLocks/>
          </p:cNvGrpSpPr>
          <p:nvPr/>
        </p:nvGrpSpPr>
        <p:grpSpPr bwMode="auto">
          <a:xfrm>
            <a:off x="533400" y="4891088"/>
            <a:ext cx="3424238" cy="1778000"/>
            <a:chOff x="336" y="2832"/>
            <a:chExt cx="2157" cy="1120"/>
          </a:xfrm>
        </p:grpSpPr>
        <p:pic>
          <p:nvPicPr>
            <p:cNvPr id="23962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832"/>
              <a:ext cx="215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2" name="AutoShape 9"/>
            <p:cNvSpPr>
              <a:spLocks noChangeArrowheads="1"/>
            </p:cNvSpPr>
            <p:nvPr/>
          </p:nvSpPr>
          <p:spPr bwMode="auto">
            <a:xfrm>
              <a:off x="336" y="2832"/>
              <a:ext cx="2158" cy="1121"/>
            </a:xfrm>
            <a:prstGeom prst="roundRect">
              <a:avLst>
                <a:gd name="adj" fmla="val 88"/>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ext Box 2"/>
          <p:cNvSpPr txBox="1">
            <a:spLocks noChangeArrowheads="1"/>
          </p:cNvSpPr>
          <p:nvPr/>
        </p:nvSpPr>
        <p:spPr bwMode="auto">
          <a:xfrm>
            <a:off x="457200" y="747713"/>
            <a:ext cx="83851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en-GB" altLang="en-US" sz="4400">
                <a:latin typeface="Times New Roman" pitchFamily="18" charset="0"/>
              </a:rPr>
              <a:t>5.</a:t>
            </a:r>
            <a:r>
              <a:rPr lang="zh-TW" altLang="en-US" sz="4400">
                <a:latin typeface="Times New Roman" pitchFamily="18" charset="0"/>
              </a:rPr>
              <a:t> 在他们的一生中前往麦加朝圣至少一次</a:t>
            </a:r>
            <a:endParaRPr lang="en-GB" altLang="en-US" sz="4400">
              <a:latin typeface="Times New Roman" pitchFamily="18" charset="0"/>
            </a:endParaRPr>
          </a:p>
        </p:txBody>
      </p:sp>
      <p:sp>
        <p:nvSpPr>
          <p:cNvPr id="241666" name="Text Box 3"/>
          <p:cNvSpPr txBox="1">
            <a:spLocks noChangeArrowheads="1"/>
          </p:cNvSpPr>
          <p:nvPr/>
        </p:nvSpPr>
        <p:spPr bwMode="auto">
          <a:xfrm>
            <a:off x="381000" y="5967413"/>
            <a:ext cx="8763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82000"/>
              </a:lnSpc>
              <a:spcBef>
                <a:spcPts val="500"/>
              </a:spcBef>
              <a:buClr>
                <a:srgbClr val="000000"/>
              </a:buClr>
              <a:buSzPct val="100000"/>
              <a:buFont typeface="Times New Roman" pitchFamily="18" charset="0"/>
              <a:buChar char="•"/>
            </a:pPr>
            <a:r>
              <a:rPr lang="zh-CN" altLang="en-US" b="1">
                <a:latin typeface="Times New Roman" pitchFamily="18" charset="0"/>
              </a:rPr>
              <a:t>那些有经济能力和健康者必须完成。</a:t>
            </a:r>
            <a:endParaRPr lang="en-US" altLang="zh-CN" b="1">
              <a:latin typeface="Times New Roman" pitchFamily="18" charset="0"/>
            </a:endParaRPr>
          </a:p>
          <a:p>
            <a:pPr>
              <a:lnSpc>
                <a:spcPct val="82000"/>
              </a:lnSpc>
              <a:spcBef>
                <a:spcPts val="500"/>
              </a:spcBef>
              <a:buClr>
                <a:srgbClr val="000000"/>
              </a:buClr>
              <a:buSzPct val="100000"/>
              <a:buFont typeface="Times New Roman" pitchFamily="18" charset="0"/>
              <a:buChar char="•"/>
            </a:pPr>
            <a:r>
              <a:rPr lang="zh-TW" altLang="en-US" b="1">
                <a:latin typeface="Times New Roman" pitchFamily="18" charset="0"/>
              </a:rPr>
              <a:t>穆斯林的年度会议</a:t>
            </a:r>
            <a:endParaRPr lang="en-GB" altLang="en-US" b="1">
              <a:latin typeface="Times New Roman" pitchFamily="18" charset="0"/>
            </a:endParaRPr>
          </a:p>
        </p:txBody>
      </p:sp>
      <p:pic>
        <p:nvPicPr>
          <p:cNvPr id="2416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33613"/>
            <a:ext cx="5638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713" name="Group 2"/>
          <p:cNvGrpSpPr>
            <a:grpSpLocks/>
          </p:cNvGrpSpPr>
          <p:nvPr/>
        </p:nvGrpSpPr>
        <p:grpSpPr bwMode="auto">
          <a:xfrm>
            <a:off x="3581400" y="938213"/>
            <a:ext cx="2066925" cy="1187450"/>
            <a:chOff x="2232" y="0"/>
            <a:chExt cx="1302" cy="748"/>
          </a:xfrm>
        </p:grpSpPr>
        <p:sp>
          <p:nvSpPr>
            <p:cNvPr id="243720" name="AutoShape 3"/>
            <p:cNvSpPr>
              <a:spLocks noChangeArrowheads="1"/>
            </p:cNvSpPr>
            <p:nvPr/>
          </p:nvSpPr>
          <p:spPr bwMode="auto">
            <a:xfrm>
              <a:off x="2232" y="0"/>
              <a:ext cx="130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43721" name="Group 4"/>
            <p:cNvGrpSpPr>
              <a:grpSpLocks/>
            </p:cNvGrpSpPr>
            <p:nvPr/>
          </p:nvGrpSpPr>
          <p:grpSpPr bwMode="auto">
            <a:xfrm>
              <a:off x="2232" y="0"/>
              <a:ext cx="1302" cy="748"/>
              <a:chOff x="2232" y="0"/>
              <a:chExt cx="1302" cy="748"/>
            </a:xfrm>
          </p:grpSpPr>
          <p:sp>
            <p:nvSpPr>
              <p:cNvPr id="243722" name="AutoShape 5"/>
              <p:cNvSpPr>
                <a:spLocks noChangeArrowheads="1"/>
              </p:cNvSpPr>
              <p:nvPr/>
            </p:nvSpPr>
            <p:spPr bwMode="auto">
              <a:xfrm>
                <a:off x="2232" y="0"/>
                <a:ext cx="130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28358" name="AutoShape 6"/>
              <p:cNvSpPr>
                <a:spLocks noChangeArrowheads="1"/>
              </p:cNvSpPr>
              <p:nvPr/>
            </p:nvSpPr>
            <p:spPr bwMode="auto">
              <a:xfrm>
                <a:off x="2245" y="0"/>
                <a:ext cx="1278" cy="560"/>
              </a:xfrm>
              <a:prstGeom prst="roundRect">
                <a:avLst>
                  <a:gd name="adj" fmla="val 130"/>
                </a:avLst>
              </a:prstGeom>
              <a:noFill/>
              <a:ln w="9525">
                <a:noFill/>
                <a:round/>
                <a:headEnd/>
                <a:tailEnd/>
              </a:ln>
            </p:spPr>
            <p:txBody>
              <a:bodyPr wrap="none" lIns="90000" tIns="46800" rIns="90000" bIns="46800">
                <a:spAutoFit/>
              </a:bodyPr>
              <a:lstStyle/>
              <a:p>
                <a:pPr algn="ctr" eaLnBrk="0" hangingPunct="0">
                  <a:lnSpc>
                    <a:spcPct val="66000"/>
                  </a:lnSpc>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TW" altLang="en-US" sz="7200" b="1" dirty="0">
                    <a:effectLst>
                      <a:outerShdw blurRad="38100" dist="38100" dir="2700000" algn="tl">
                        <a:srgbClr val="DDDDDD"/>
                      </a:outerShdw>
                    </a:effectLst>
                    <a:latin typeface="Contemporary Brush" charset="0"/>
                    <a:ea typeface="ＭＳ Ｐゴシック" charset="0"/>
                    <a:cs typeface="ＭＳ Ｐゴシック" charset="0"/>
                  </a:rPr>
                  <a:t>圣战</a:t>
                </a:r>
                <a:endParaRPr lang="en-GB" sz="72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
        <p:nvSpPr>
          <p:cNvPr id="228359" name="Text Box 7"/>
          <p:cNvSpPr txBox="1">
            <a:spLocks noChangeArrowheads="1"/>
          </p:cNvSpPr>
          <p:nvPr/>
        </p:nvSpPr>
        <p:spPr bwMode="auto">
          <a:xfrm>
            <a:off x="304800" y="3605213"/>
            <a:ext cx="853440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3000"/>
              </a:lnSpc>
              <a:buClr>
                <a:srgbClr val="FFFF00"/>
              </a:buClr>
              <a:buSzPct val="100000"/>
            </a:pPr>
            <a:r>
              <a:rPr lang="en-GB" altLang="en-US" sz="3200" b="1">
                <a:solidFill>
                  <a:srgbClr val="000000"/>
                </a:solidFill>
                <a:latin typeface="Arial Narrow" pitchFamily="34" charset="0"/>
              </a:rPr>
              <a:t>“</a:t>
            </a:r>
            <a:r>
              <a:rPr lang="zh-CN" altLang="en-US" sz="3200" b="1">
                <a:solidFill>
                  <a:srgbClr val="000000"/>
                </a:solidFill>
                <a:latin typeface="Arial Narrow" pitchFamily="34" charset="0"/>
              </a:rPr>
              <a:t>圣战</a:t>
            </a:r>
            <a:r>
              <a:rPr lang="en-GB" altLang="en-US" sz="3200" b="1">
                <a:solidFill>
                  <a:srgbClr val="000000"/>
                </a:solidFill>
                <a:latin typeface="Arial Narrow" pitchFamily="34" charset="0"/>
              </a:rPr>
              <a:t>”</a:t>
            </a:r>
            <a:r>
              <a:rPr lang="zh-CN" altLang="en-US" sz="3200" b="1">
                <a:solidFill>
                  <a:srgbClr val="000000"/>
                </a:solidFill>
                <a:latin typeface="Arial Narrow" pitchFamily="34" charset="0"/>
              </a:rPr>
              <a:t>含有</a:t>
            </a:r>
            <a:r>
              <a:rPr lang="zh-TW" altLang="en-US" sz="3200" b="1">
                <a:solidFill>
                  <a:srgbClr val="000000"/>
                </a:solidFill>
                <a:latin typeface="Arial Narrow" pitchFamily="34" charset="0"/>
              </a:rPr>
              <a:t>奋斗</a:t>
            </a:r>
            <a:r>
              <a:rPr lang="zh-CN" altLang="en-US" sz="3200" b="1">
                <a:solidFill>
                  <a:srgbClr val="000000"/>
                </a:solidFill>
                <a:latin typeface="Arial Narrow" pitchFamily="34" charset="0"/>
              </a:rPr>
              <a:t>的意思。</a:t>
            </a:r>
            <a:endParaRPr lang="en-US" altLang="zh-CN" sz="3200" b="1">
              <a:solidFill>
                <a:srgbClr val="000000"/>
              </a:solidFill>
              <a:latin typeface="Arial Narrow" pitchFamily="34" charset="0"/>
            </a:endParaRPr>
          </a:p>
          <a:p>
            <a:pPr algn="ctr">
              <a:lnSpc>
                <a:spcPct val="93000"/>
              </a:lnSpc>
              <a:buClr>
                <a:srgbClr val="FFFF00"/>
              </a:buClr>
              <a:buSzPct val="100000"/>
            </a:pPr>
            <a:endParaRPr lang="en-GB" altLang="en-US" sz="3200">
              <a:latin typeface="Arial Narrow" pitchFamily="34" charset="0"/>
            </a:endParaRPr>
          </a:p>
          <a:p>
            <a:pPr algn="ctr">
              <a:buClr>
                <a:srgbClr val="FFFFFF"/>
              </a:buClr>
              <a:buSzPct val="100000"/>
              <a:buFont typeface="Arial Narrow" pitchFamily="34" charset="0"/>
              <a:buNone/>
            </a:pPr>
            <a:r>
              <a:rPr lang="zh-TW" altLang="en-US" sz="3200">
                <a:latin typeface="Arial Narrow" pitchFamily="34" charset="0"/>
              </a:rPr>
              <a:t>在其主要的意义，它是一种内在的东西，从被侮辱的行为或倾向，实现更高的道德标准和锻炼毅力，摆脱“自我”。</a:t>
            </a:r>
            <a:endParaRPr lang="en-GB" altLang="en-US" sz="3200">
              <a:latin typeface="Arial Narrow" pitchFamily="34" charset="0"/>
            </a:endParaRPr>
          </a:p>
        </p:txBody>
      </p:sp>
      <p:grpSp>
        <p:nvGrpSpPr>
          <p:cNvPr id="4" name="Group 8"/>
          <p:cNvGrpSpPr>
            <a:grpSpLocks/>
          </p:cNvGrpSpPr>
          <p:nvPr/>
        </p:nvGrpSpPr>
        <p:grpSpPr bwMode="auto">
          <a:xfrm>
            <a:off x="1066800" y="2081213"/>
            <a:ext cx="7224713" cy="1065212"/>
            <a:chOff x="672" y="816"/>
            <a:chExt cx="4551" cy="671"/>
          </a:xfrm>
        </p:grpSpPr>
        <p:sp>
          <p:nvSpPr>
            <p:cNvPr id="243716" name="AutoShape 9"/>
            <p:cNvSpPr>
              <a:spLocks noChangeArrowheads="1"/>
            </p:cNvSpPr>
            <p:nvPr/>
          </p:nvSpPr>
          <p:spPr bwMode="auto">
            <a:xfrm>
              <a:off x="672" y="816"/>
              <a:ext cx="4551" cy="671"/>
            </a:xfrm>
            <a:prstGeom prst="roundRect">
              <a:avLst>
                <a:gd name="adj" fmla="val 1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43717" name="Group 10"/>
            <p:cNvGrpSpPr>
              <a:grpSpLocks/>
            </p:cNvGrpSpPr>
            <p:nvPr/>
          </p:nvGrpSpPr>
          <p:grpSpPr bwMode="auto">
            <a:xfrm>
              <a:off x="672" y="816"/>
              <a:ext cx="4551" cy="671"/>
              <a:chOff x="672" y="816"/>
              <a:chExt cx="4551" cy="671"/>
            </a:xfrm>
          </p:grpSpPr>
          <p:sp>
            <p:nvSpPr>
              <p:cNvPr id="243718" name="AutoShape 11"/>
              <p:cNvSpPr>
                <a:spLocks noChangeArrowheads="1"/>
              </p:cNvSpPr>
              <p:nvPr/>
            </p:nvSpPr>
            <p:spPr bwMode="auto">
              <a:xfrm>
                <a:off x="672" y="816"/>
                <a:ext cx="4551" cy="671"/>
              </a:xfrm>
              <a:prstGeom prst="roundRect">
                <a:avLst>
                  <a:gd name="adj" fmla="val 1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43719" name="AutoShape 12"/>
              <p:cNvSpPr>
                <a:spLocks noChangeArrowheads="1"/>
              </p:cNvSpPr>
              <p:nvPr/>
            </p:nvSpPr>
            <p:spPr bwMode="auto">
              <a:xfrm>
                <a:off x="1210" y="816"/>
                <a:ext cx="3475" cy="640"/>
              </a:xfrm>
              <a:prstGeom prst="roundRect">
                <a:avLst>
                  <a:gd name="adj" fmla="val 1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3000"/>
                  </a:lnSpc>
                  <a:buClr>
                    <a:srgbClr val="FFFFFF"/>
                  </a:buClr>
                  <a:buSzPct val="100000"/>
                  <a:buFont typeface="Arial Narrow" pitchFamily="34" charset="0"/>
                  <a:buNone/>
                </a:pPr>
                <a:r>
                  <a:rPr lang="zh-TW" altLang="en-US" sz="3200">
                    <a:latin typeface="Arial Narrow" pitchFamily="34" charset="0"/>
                  </a:rPr>
                  <a:t>西方媒体寄予了很多精力放在</a:t>
                </a:r>
                <a:br>
                  <a:rPr lang="zh-TW" altLang="en-US" sz="3200">
                    <a:latin typeface="Arial Narrow" pitchFamily="34" charset="0"/>
                  </a:rPr>
                </a:br>
                <a:r>
                  <a:rPr lang="zh-TW" altLang="en-US" sz="3200">
                    <a:latin typeface="Arial Narrow" pitchFamily="34" charset="0"/>
                  </a:rPr>
                  <a:t>圣战的概念或“神圣的战争”</a:t>
                </a:r>
                <a:endParaRPr lang="en-GB" altLang="en-US" sz="3200">
                  <a:latin typeface="Arial Narrow" pitchFamily="34" charset="0"/>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8359">
                                            <p:txEl>
                                              <p:pRg st="0" end="0"/>
                                            </p:txEl>
                                          </p:spTgt>
                                        </p:tgtEl>
                                        <p:attrNameLst>
                                          <p:attrName>style.visibility</p:attrName>
                                        </p:attrNameLst>
                                      </p:cBhvr>
                                      <p:to>
                                        <p:strVal val="visible"/>
                                      </p:to>
                                    </p:set>
                                    <p:animEffect transition="in" filter="checkerboard(across)">
                                      <p:cBhvr>
                                        <p:cTn id="12" dur="500"/>
                                        <p:tgtEl>
                                          <p:spTgt spid="228359">
                                            <p:txEl>
                                              <p:pRg st="0" end="0"/>
                                            </p:txEl>
                                          </p:spTgt>
                                        </p:tgtEl>
                                      </p:cBhvr>
                                    </p:animEffect>
                                  </p:childTnLst>
                                  <p:subTnLst>
                                    <p:animClr clrSpc="rgb" dir="cw">
                                      <p:cBhvr override="childStyle">
                                        <p:cTn dur="1" fill="hold" display="0" masterRel="nextClick" afterEffect="1"/>
                                        <p:tgtEl>
                                          <p:spTgt spid="228359">
                                            <p:txEl>
                                              <p:pRg st="0" end="0"/>
                                            </p:txEl>
                                          </p:spTgt>
                                        </p:tgtEl>
                                        <p:attrNameLst>
                                          <p:attrName>ppt_c</p:attrName>
                                        </p:attrNameLst>
                                      </p:cBhvr>
                                      <p:to>
                                        <a:srgbClr val="FF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5" name="Group 30"/>
          <p:cNvGrpSpPr>
            <a:grpSpLocks noChangeAspect="1"/>
          </p:cNvGrpSpPr>
          <p:nvPr/>
        </p:nvGrpSpPr>
        <p:grpSpPr bwMode="auto">
          <a:xfrm>
            <a:off x="1371600" y="-762000"/>
            <a:ext cx="4784725" cy="7391400"/>
            <a:chOff x="5428" y="11306"/>
            <a:chExt cx="3791" cy="55761"/>
          </a:xfrm>
        </p:grpSpPr>
        <p:sp>
          <p:nvSpPr>
            <p:cNvPr id="98318" name="AutoShape 31"/>
            <p:cNvSpPr>
              <a:spLocks noChangeAspect="1" noChangeArrowheads="1" noTextEdit="1"/>
            </p:cNvSpPr>
            <p:nvPr/>
          </p:nvSpPr>
          <p:spPr bwMode="auto">
            <a:xfrm>
              <a:off x="5428" y="11306"/>
              <a:ext cx="3644" cy="5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cxnSp>
          <p:nvCxnSpPr>
            <p:cNvPr id="98319" name="_s134176"/>
            <p:cNvCxnSpPr>
              <a:cxnSpLocks noChangeShapeType="1"/>
              <a:stCxn id="98345" idx="1"/>
              <a:endCxn id="98332" idx="2"/>
            </p:cNvCxnSpPr>
            <p:nvPr/>
          </p:nvCxnSpPr>
          <p:spPr bwMode="auto">
            <a:xfrm rot="10800000">
              <a:off x="6508" y="23402"/>
              <a:ext cx="403" cy="40276"/>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0" name="_s134177"/>
            <p:cNvCxnSpPr>
              <a:cxnSpLocks noChangeShapeType="1"/>
              <a:stCxn id="98344" idx="1"/>
              <a:endCxn id="98332" idx="2"/>
            </p:cNvCxnSpPr>
            <p:nvPr/>
          </p:nvCxnSpPr>
          <p:spPr bwMode="auto">
            <a:xfrm rot="10800000">
              <a:off x="6508" y="23402"/>
              <a:ext cx="403" cy="37066"/>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1" name="_s134178"/>
            <p:cNvCxnSpPr>
              <a:cxnSpLocks noChangeShapeType="1"/>
              <a:stCxn id="98343" idx="1"/>
              <a:endCxn id="98332" idx="2"/>
            </p:cNvCxnSpPr>
            <p:nvPr/>
          </p:nvCxnSpPr>
          <p:spPr bwMode="auto">
            <a:xfrm rot="10800000">
              <a:off x="6508" y="23402"/>
              <a:ext cx="403" cy="33857"/>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2" name="_s134179"/>
            <p:cNvCxnSpPr>
              <a:cxnSpLocks noChangeShapeType="1"/>
              <a:stCxn id="98342" idx="1"/>
              <a:endCxn id="98332" idx="2"/>
            </p:cNvCxnSpPr>
            <p:nvPr/>
          </p:nvCxnSpPr>
          <p:spPr bwMode="auto">
            <a:xfrm rot="10800000">
              <a:off x="6508" y="23402"/>
              <a:ext cx="403" cy="30659"/>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3" name="_s134180"/>
            <p:cNvCxnSpPr>
              <a:cxnSpLocks noChangeShapeType="1"/>
              <a:stCxn id="98341" idx="1"/>
              <a:endCxn id="98332" idx="2"/>
            </p:cNvCxnSpPr>
            <p:nvPr/>
          </p:nvCxnSpPr>
          <p:spPr bwMode="auto">
            <a:xfrm rot="10800000">
              <a:off x="6509" y="23401"/>
              <a:ext cx="403" cy="27450"/>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4" name="_s134181"/>
            <p:cNvCxnSpPr>
              <a:cxnSpLocks noChangeShapeType="1"/>
              <a:stCxn id="98340" idx="1"/>
              <a:endCxn id="98332" idx="2"/>
            </p:cNvCxnSpPr>
            <p:nvPr/>
          </p:nvCxnSpPr>
          <p:spPr bwMode="auto">
            <a:xfrm rot="10800000">
              <a:off x="6508" y="23402"/>
              <a:ext cx="403" cy="24240"/>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5" name="_s134182"/>
            <p:cNvCxnSpPr>
              <a:cxnSpLocks noChangeShapeType="1"/>
              <a:stCxn id="98339" idx="1"/>
              <a:endCxn id="98332" idx="2"/>
            </p:cNvCxnSpPr>
            <p:nvPr/>
          </p:nvCxnSpPr>
          <p:spPr bwMode="auto">
            <a:xfrm rot="10800000">
              <a:off x="6508" y="23402"/>
              <a:ext cx="403" cy="21042"/>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6" name="_s134183"/>
            <p:cNvCxnSpPr>
              <a:cxnSpLocks noChangeShapeType="1"/>
              <a:stCxn id="98338" idx="1"/>
              <a:endCxn id="98332" idx="2"/>
            </p:cNvCxnSpPr>
            <p:nvPr/>
          </p:nvCxnSpPr>
          <p:spPr bwMode="auto">
            <a:xfrm rot="10800000">
              <a:off x="6508" y="23402"/>
              <a:ext cx="403" cy="17832"/>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7" name="_s134184"/>
            <p:cNvCxnSpPr>
              <a:cxnSpLocks noChangeShapeType="1"/>
              <a:stCxn id="98337" idx="1"/>
              <a:endCxn id="98332" idx="2"/>
            </p:cNvCxnSpPr>
            <p:nvPr/>
          </p:nvCxnSpPr>
          <p:spPr bwMode="auto">
            <a:xfrm rot="10800000">
              <a:off x="6508" y="23402"/>
              <a:ext cx="403" cy="14623"/>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8" name="_s134185"/>
            <p:cNvCxnSpPr>
              <a:cxnSpLocks noChangeShapeType="1"/>
              <a:stCxn id="98336" idx="1"/>
              <a:endCxn id="98332" idx="2"/>
            </p:cNvCxnSpPr>
            <p:nvPr/>
          </p:nvCxnSpPr>
          <p:spPr bwMode="auto">
            <a:xfrm rot="10800000">
              <a:off x="6508" y="23402"/>
              <a:ext cx="403" cy="11425"/>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29" name="_s134186"/>
            <p:cNvCxnSpPr>
              <a:cxnSpLocks noChangeShapeType="1"/>
              <a:stCxn id="98335" idx="1"/>
              <a:endCxn id="98332" idx="2"/>
            </p:cNvCxnSpPr>
            <p:nvPr/>
          </p:nvCxnSpPr>
          <p:spPr bwMode="auto">
            <a:xfrm rot="10800000">
              <a:off x="6508" y="23402"/>
              <a:ext cx="403" cy="8216"/>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30" name="_s134187"/>
            <p:cNvCxnSpPr>
              <a:cxnSpLocks noChangeShapeType="1"/>
              <a:stCxn id="98334" idx="1"/>
              <a:endCxn id="98332" idx="2"/>
            </p:cNvCxnSpPr>
            <p:nvPr/>
          </p:nvCxnSpPr>
          <p:spPr bwMode="auto">
            <a:xfrm rot="10800000">
              <a:off x="6508" y="23402"/>
              <a:ext cx="403" cy="5006"/>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98331" name="_s134188"/>
            <p:cNvCxnSpPr>
              <a:cxnSpLocks noChangeShapeType="1"/>
              <a:stCxn id="98333" idx="1"/>
              <a:endCxn id="98332" idx="2"/>
            </p:cNvCxnSpPr>
            <p:nvPr/>
          </p:nvCxnSpPr>
          <p:spPr bwMode="auto">
            <a:xfrm rot="10800000">
              <a:off x="6508" y="23402"/>
              <a:ext cx="403" cy="1796"/>
            </a:xfrm>
            <a:prstGeom prst="bentConnector2">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sp>
          <p:nvSpPr>
            <p:cNvPr id="98332" name="_s134189"/>
            <p:cNvSpPr>
              <a:spLocks noChangeArrowheads="1"/>
            </p:cNvSpPr>
            <p:nvPr/>
          </p:nvSpPr>
          <p:spPr bwMode="auto">
            <a:xfrm>
              <a:off x="5428" y="20599"/>
              <a:ext cx="2161" cy="2802"/>
            </a:xfrm>
            <a:prstGeom prst="roundRect">
              <a:avLst>
                <a:gd name="adj" fmla="val 16667"/>
              </a:avLst>
            </a:prstGeom>
            <a:solidFill>
              <a:srgbClr val="FFFF66"/>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约坍</a:t>
              </a:r>
              <a:r>
                <a:rPr lang="en-US" altLang="zh-CN" sz="2000" b="1">
                  <a:latin typeface="Times New Roman" pitchFamily="18" charset="0"/>
                  <a:ea typeface="SimSun" pitchFamily="2" charset="-122"/>
                </a:rPr>
                <a:t>/</a:t>
              </a:r>
              <a:r>
                <a:rPr lang="zh-TW" altLang="en-US" sz="2000" b="1">
                  <a:latin typeface="Times New Roman" pitchFamily="18" charset="0"/>
                  <a:ea typeface="SimSun" pitchFamily="2" charset="-122"/>
                </a:rPr>
                <a:t>约坍</a:t>
              </a:r>
              <a:r>
                <a:rPr lang="zh-CN" altLang="en-US" sz="2000" b="1">
                  <a:latin typeface="Times New Roman" pitchFamily="18" charset="0"/>
                  <a:ea typeface="SimSun" pitchFamily="2" charset="-122"/>
                </a:rPr>
                <a:t>后裔</a:t>
              </a:r>
              <a:endParaRPr lang="en-US" altLang="en-US" sz="2000" b="1">
                <a:ea typeface="SimSun" pitchFamily="2" charset="-122"/>
              </a:endParaRPr>
            </a:p>
          </p:txBody>
        </p:sp>
        <p:sp>
          <p:nvSpPr>
            <p:cNvPr id="98333" name="_s134190"/>
            <p:cNvSpPr>
              <a:spLocks noChangeArrowheads="1"/>
            </p:cNvSpPr>
            <p:nvPr/>
          </p:nvSpPr>
          <p:spPr bwMode="auto">
            <a:xfrm>
              <a:off x="6911" y="23802"/>
              <a:ext cx="2161" cy="2803"/>
            </a:xfrm>
            <a:prstGeom prst="roundRect">
              <a:avLst>
                <a:gd name="adj" fmla="val 16667"/>
              </a:avLst>
            </a:prstGeom>
            <a:solidFill>
              <a:srgbClr val="BBE0E3"/>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亚 摩 答</a:t>
              </a:r>
              <a:endParaRPr lang="en-US" altLang="en-US" sz="2000" b="1">
                <a:ea typeface="SimSun" pitchFamily="2" charset="-122"/>
              </a:endParaRPr>
            </a:p>
          </p:txBody>
        </p:sp>
        <p:sp>
          <p:nvSpPr>
            <p:cNvPr id="98334" name="_s134191"/>
            <p:cNvSpPr>
              <a:spLocks noChangeArrowheads="1"/>
            </p:cNvSpPr>
            <p:nvPr/>
          </p:nvSpPr>
          <p:spPr bwMode="auto">
            <a:xfrm>
              <a:off x="6911" y="27008"/>
              <a:ext cx="2161" cy="2803"/>
            </a:xfrm>
            <a:prstGeom prst="roundRect">
              <a:avLst>
                <a:gd name="adj" fmla="val 16667"/>
              </a:avLst>
            </a:prstGeom>
            <a:solidFill>
              <a:srgbClr val="BBE0E3"/>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b="1">
                  <a:latin typeface="Times New Roman" pitchFamily="18" charset="0"/>
                  <a:ea typeface="SimSun" pitchFamily="2" charset="-122"/>
                </a:rPr>
                <a:t>沙 列</a:t>
              </a:r>
              <a:r>
                <a:rPr lang="en-US" altLang="zh-CN" sz="2000" b="1">
                  <a:latin typeface="Times New Roman" pitchFamily="18" charset="0"/>
                  <a:ea typeface="SimSun" pitchFamily="2" charset="-122"/>
                </a:rPr>
                <a:t> </a:t>
              </a:r>
              <a:endParaRPr lang="en-US" altLang="en-US" sz="2000" b="1">
                <a:ea typeface="SimSun" pitchFamily="2" charset="-122"/>
              </a:endParaRPr>
            </a:p>
          </p:txBody>
        </p:sp>
        <p:sp>
          <p:nvSpPr>
            <p:cNvPr id="98335" name="_s134192"/>
            <p:cNvSpPr>
              <a:spLocks noChangeArrowheads="1"/>
            </p:cNvSpPr>
            <p:nvPr/>
          </p:nvSpPr>
          <p:spPr bwMode="auto">
            <a:xfrm>
              <a:off x="6911" y="30214"/>
              <a:ext cx="2161" cy="2803"/>
            </a:xfrm>
            <a:prstGeom prst="roundRect">
              <a:avLst>
                <a:gd name="adj" fmla="val 16667"/>
              </a:avLst>
            </a:prstGeom>
            <a:solidFill>
              <a:srgbClr val="BBE0E3"/>
            </a:solidFill>
            <a:ln w="9525">
              <a:solidFill>
                <a:srgbClr val="000000"/>
              </a:solidFill>
              <a:round/>
              <a:headEnd/>
              <a:tailEnd/>
            </a:ln>
          </p:spPr>
          <p:txBody>
            <a:bodyPr lIns="21583" tIns="10792" rIns="21583" bIns="1079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哈 萨 玛 非</a:t>
              </a:r>
              <a:endParaRPr lang="en-US" altLang="en-US" sz="1000">
                <a:ea typeface="SimSun" pitchFamily="2" charset="-122"/>
              </a:endParaRPr>
            </a:p>
          </p:txBody>
        </p:sp>
        <p:sp>
          <p:nvSpPr>
            <p:cNvPr id="98336" name="_s134193"/>
            <p:cNvSpPr>
              <a:spLocks noChangeArrowheads="1"/>
            </p:cNvSpPr>
            <p:nvPr/>
          </p:nvSpPr>
          <p:spPr bwMode="auto">
            <a:xfrm>
              <a:off x="6911" y="33420"/>
              <a:ext cx="2161" cy="2803"/>
            </a:xfrm>
            <a:prstGeom prst="roundRect">
              <a:avLst>
                <a:gd name="adj" fmla="val 16667"/>
              </a:avLst>
            </a:prstGeom>
            <a:solidFill>
              <a:srgbClr val="BBE0E3"/>
            </a:solidFill>
            <a:ln w="9525">
              <a:solidFill>
                <a:srgbClr val="000000"/>
              </a:solidFill>
              <a:round/>
              <a:headEnd/>
              <a:tailEnd/>
            </a:ln>
          </p:spPr>
          <p:txBody>
            <a:bodyPr lIns="23457" tIns="11731" rIns="23457" bIns="1173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耶拉</a:t>
              </a:r>
              <a:endParaRPr lang="en-US" altLang="en-US" sz="2000" b="1">
                <a:ea typeface="SimSun" pitchFamily="2" charset="-122"/>
              </a:endParaRPr>
            </a:p>
          </p:txBody>
        </p:sp>
        <p:sp>
          <p:nvSpPr>
            <p:cNvPr id="98337" name="_s134194"/>
            <p:cNvSpPr>
              <a:spLocks noChangeArrowheads="1"/>
            </p:cNvSpPr>
            <p:nvPr/>
          </p:nvSpPr>
          <p:spPr bwMode="auto">
            <a:xfrm>
              <a:off x="6911" y="36626"/>
              <a:ext cx="2161" cy="2803"/>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哈 多 兰</a:t>
              </a:r>
              <a:endParaRPr lang="en-US" altLang="en-US" sz="2000" b="1">
                <a:ea typeface="SimSun" pitchFamily="2" charset="-122"/>
              </a:endParaRPr>
            </a:p>
          </p:txBody>
        </p:sp>
        <p:sp>
          <p:nvSpPr>
            <p:cNvPr id="98338" name="_s134195"/>
            <p:cNvSpPr>
              <a:spLocks noChangeArrowheads="1"/>
            </p:cNvSpPr>
            <p:nvPr/>
          </p:nvSpPr>
          <p:spPr bwMode="auto">
            <a:xfrm>
              <a:off x="6911" y="39832"/>
              <a:ext cx="2161" cy="2803"/>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乌 萨</a:t>
              </a:r>
              <a:endParaRPr lang="en-US" altLang="en-US" sz="2000" b="1">
                <a:ea typeface="SimSun" pitchFamily="2" charset="-122"/>
              </a:endParaRPr>
            </a:p>
          </p:txBody>
        </p:sp>
        <p:sp>
          <p:nvSpPr>
            <p:cNvPr id="98339" name="_s134196"/>
            <p:cNvSpPr>
              <a:spLocks noChangeArrowheads="1"/>
            </p:cNvSpPr>
            <p:nvPr/>
          </p:nvSpPr>
          <p:spPr bwMode="auto">
            <a:xfrm>
              <a:off x="6911" y="43038"/>
              <a:ext cx="2161" cy="2803"/>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德 拉</a:t>
              </a:r>
              <a:endParaRPr lang="en-US" altLang="en-US" sz="2000" b="1">
                <a:ea typeface="SimSun" pitchFamily="2" charset="-122"/>
              </a:endParaRPr>
            </a:p>
          </p:txBody>
        </p:sp>
        <p:sp>
          <p:nvSpPr>
            <p:cNvPr id="98340" name="_s134197"/>
            <p:cNvSpPr>
              <a:spLocks noChangeArrowheads="1"/>
            </p:cNvSpPr>
            <p:nvPr/>
          </p:nvSpPr>
          <p:spPr bwMode="auto">
            <a:xfrm>
              <a:off x="6911" y="46244"/>
              <a:ext cx="2161" cy="2803"/>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俄 巴 路</a:t>
              </a:r>
              <a:endParaRPr lang="en-US" altLang="en-US" sz="2000" b="1">
                <a:ea typeface="SimSun" pitchFamily="2" charset="-122"/>
              </a:endParaRPr>
            </a:p>
          </p:txBody>
        </p:sp>
        <p:sp>
          <p:nvSpPr>
            <p:cNvPr id="98341" name="_s134198"/>
            <p:cNvSpPr>
              <a:spLocks noChangeArrowheads="1"/>
            </p:cNvSpPr>
            <p:nvPr/>
          </p:nvSpPr>
          <p:spPr bwMode="auto">
            <a:xfrm>
              <a:off x="6911" y="49450"/>
              <a:ext cx="2308" cy="2803"/>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亚比玛利</a:t>
              </a:r>
              <a:r>
                <a:rPr lang="en-US" altLang="zh-CN" sz="2000" b="1">
                  <a:latin typeface="Times New Roman" pitchFamily="18" charset="0"/>
                  <a:ea typeface="SimSun" pitchFamily="2" charset="-122"/>
                </a:rPr>
                <a:t>(</a:t>
              </a:r>
              <a:r>
                <a:rPr lang="zh-TW" altLang="en-US" sz="2000" b="1">
                  <a:latin typeface="Times New Roman" pitchFamily="18" charset="0"/>
                  <a:ea typeface="SimSun" pitchFamily="2" charset="-122"/>
                </a:rPr>
                <a:t>马埃尔</a:t>
              </a:r>
              <a:r>
                <a:rPr lang="en-US" altLang="zh-CN" sz="2000" b="1">
                  <a:latin typeface="Times New Roman" pitchFamily="18" charset="0"/>
                  <a:ea typeface="SimSun" pitchFamily="2" charset="-122"/>
                </a:rPr>
                <a:t>/</a:t>
              </a:r>
              <a:r>
                <a:rPr lang="zh-TW" altLang="en-US" sz="2000" b="1">
                  <a:latin typeface="Times New Roman" pitchFamily="18" charset="0"/>
                  <a:ea typeface="SimSun" pitchFamily="2" charset="-122"/>
                </a:rPr>
                <a:t>马里</a:t>
              </a:r>
              <a:r>
                <a:rPr lang="en-US" altLang="zh-CN" sz="2000" b="1">
                  <a:latin typeface="Times New Roman" pitchFamily="18" charset="0"/>
                  <a:ea typeface="SimSun" pitchFamily="2" charset="-122"/>
                </a:rPr>
                <a:t>)</a:t>
              </a:r>
              <a:endParaRPr lang="en-US" altLang="en-US" sz="2000" b="1">
                <a:ea typeface="SimSun" pitchFamily="2" charset="-122"/>
              </a:endParaRPr>
            </a:p>
          </p:txBody>
        </p:sp>
        <p:sp>
          <p:nvSpPr>
            <p:cNvPr id="98342" name="_s134199"/>
            <p:cNvSpPr>
              <a:spLocks noChangeArrowheads="1"/>
            </p:cNvSpPr>
            <p:nvPr/>
          </p:nvSpPr>
          <p:spPr bwMode="auto">
            <a:xfrm>
              <a:off x="6911" y="52656"/>
              <a:ext cx="2161" cy="2803"/>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ja-JP" altLang="en-US" sz="2000" b="1">
                  <a:latin typeface="Times New Roman" pitchFamily="18" charset="0"/>
                  <a:ea typeface="SimSun" pitchFamily="2" charset="-122"/>
                </a:rPr>
                <a:t>示巴</a:t>
              </a:r>
              <a:endParaRPr lang="en-US" altLang="en-US" sz="2000" b="1">
                <a:ea typeface="SimSun" pitchFamily="2" charset="-122"/>
              </a:endParaRPr>
            </a:p>
          </p:txBody>
        </p:sp>
        <p:sp>
          <p:nvSpPr>
            <p:cNvPr id="98343" name="_s134200"/>
            <p:cNvSpPr>
              <a:spLocks noChangeArrowheads="1"/>
            </p:cNvSpPr>
            <p:nvPr/>
          </p:nvSpPr>
          <p:spPr bwMode="auto">
            <a:xfrm>
              <a:off x="6911" y="55862"/>
              <a:ext cx="2161" cy="2803"/>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a:t>阿 斐</a:t>
              </a:r>
              <a:endParaRPr lang="en-US" altLang="en-US" sz="2000" b="1">
                <a:ea typeface="SimSun" pitchFamily="2" charset="-122"/>
              </a:endParaRPr>
            </a:p>
          </p:txBody>
        </p:sp>
        <p:sp>
          <p:nvSpPr>
            <p:cNvPr id="98344" name="_s134201"/>
            <p:cNvSpPr>
              <a:spLocks noChangeArrowheads="1"/>
            </p:cNvSpPr>
            <p:nvPr/>
          </p:nvSpPr>
          <p:spPr bwMode="auto">
            <a:xfrm>
              <a:off x="6911" y="59068"/>
              <a:ext cx="2161" cy="2803"/>
            </a:xfrm>
            <a:prstGeom prst="roundRect">
              <a:avLst>
                <a:gd name="adj" fmla="val 16667"/>
              </a:avLst>
            </a:prstGeom>
            <a:solidFill>
              <a:srgbClr val="BBE0E3"/>
            </a:solidFill>
            <a:ln w="9525">
              <a:solidFill>
                <a:srgbClr val="000000"/>
              </a:solidFill>
              <a:round/>
              <a:headEnd/>
              <a:tailEnd/>
            </a:ln>
          </p:spPr>
          <p:txBody>
            <a:bodyPr lIns="30228" tIns="15117" rIns="30228" bIns="151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哈 腓 拉</a:t>
              </a:r>
              <a:endParaRPr lang="en-US" altLang="en-US" sz="2000" b="1">
                <a:ea typeface="SimSun" pitchFamily="2" charset="-122"/>
              </a:endParaRPr>
            </a:p>
          </p:txBody>
        </p:sp>
        <p:sp>
          <p:nvSpPr>
            <p:cNvPr id="98345" name="_s134202"/>
            <p:cNvSpPr>
              <a:spLocks noChangeArrowheads="1"/>
            </p:cNvSpPr>
            <p:nvPr/>
          </p:nvSpPr>
          <p:spPr bwMode="auto">
            <a:xfrm>
              <a:off x="6911" y="62274"/>
              <a:ext cx="2161" cy="2803"/>
            </a:xfrm>
            <a:prstGeom prst="roundRect">
              <a:avLst>
                <a:gd name="adj" fmla="val 16667"/>
              </a:avLst>
            </a:prstGeom>
            <a:solidFill>
              <a:srgbClr val="BBE0E3"/>
            </a:solidFill>
            <a:ln w="9525">
              <a:solidFill>
                <a:srgbClr val="000000"/>
              </a:solidFill>
              <a:round/>
              <a:headEnd/>
              <a:tailEnd/>
            </a:ln>
          </p:spPr>
          <p:txBody>
            <a:bodyPr lIns="31166" tIns="15582" rIns="31166" bIns="1558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约 巴</a:t>
              </a:r>
              <a:endParaRPr lang="en-US" altLang="en-US" sz="2000" b="1">
                <a:ea typeface="SimSun" pitchFamily="2" charset="-122"/>
              </a:endParaRPr>
            </a:p>
          </p:txBody>
        </p:sp>
        <p:sp>
          <p:nvSpPr>
            <p:cNvPr id="98346" name="Line 59"/>
            <p:cNvSpPr>
              <a:spLocks noChangeShapeType="1"/>
            </p:cNvSpPr>
            <p:nvPr/>
          </p:nvSpPr>
          <p:spPr bwMode="auto">
            <a:xfrm>
              <a:off x="8381" y="12357"/>
              <a:ext cx="61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 name="Group 104"/>
          <p:cNvGrpSpPr>
            <a:grpSpLocks/>
          </p:cNvGrpSpPr>
          <p:nvPr/>
        </p:nvGrpSpPr>
        <p:grpSpPr bwMode="auto">
          <a:xfrm>
            <a:off x="5791200" y="762000"/>
            <a:ext cx="2590800" cy="369888"/>
            <a:chOff x="3648" y="480"/>
            <a:chExt cx="1392" cy="233"/>
          </a:xfrm>
        </p:grpSpPr>
        <p:sp>
          <p:nvSpPr>
            <p:cNvPr id="98316" name="Text Box 93"/>
            <p:cNvSpPr txBox="1">
              <a:spLocks noChangeArrowheads="1"/>
            </p:cNvSpPr>
            <p:nvPr/>
          </p:nvSpPr>
          <p:spPr bwMode="auto">
            <a:xfrm>
              <a:off x="3984" y="480"/>
              <a:ext cx="1056" cy="233"/>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ea typeface="SimSun" pitchFamily="2" charset="-122"/>
                </a:rPr>
                <a:t>以实玛利的岳父</a:t>
              </a:r>
              <a:endParaRPr lang="en-US" altLang="en-US" sz="1800" b="1">
                <a:ea typeface="SimSun" pitchFamily="2" charset="-122"/>
              </a:endParaRPr>
            </a:p>
          </p:txBody>
        </p:sp>
        <p:sp>
          <p:nvSpPr>
            <p:cNvPr id="98317" name="Line 94"/>
            <p:cNvSpPr>
              <a:spLocks noChangeShapeType="1"/>
            </p:cNvSpPr>
            <p:nvPr/>
          </p:nvSpPr>
          <p:spPr bwMode="auto">
            <a:xfrm>
              <a:off x="3648" y="672"/>
              <a:ext cx="33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 name="Group 106"/>
          <p:cNvGrpSpPr>
            <a:grpSpLocks/>
          </p:cNvGrpSpPr>
          <p:nvPr/>
        </p:nvGrpSpPr>
        <p:grpSpPr bwMode="auto">
          <a:xfrm>
            <a:off x="5867400" y="4953000"/>
            <a:ext cx="2895600" cy="923925"/>
            <a:chOff x="3696" y="3120"/>
            <a:chExt cx="1824" cy="582"/>
          </a:xfrm>
        </p:grpSpPr>
        <p:sp>
          <p:nvSpPr>
            <p:cNvPr id="98314" name="Line 100"/>
            <p:cNvSpPr>
              <a:spLocks noChangeShapeType="1"/>
            </p:cNvSpPr>
            <p:nvPr/>
          </p:nvSpPr>
          <p:spPr bwMode="auto">
            <a:xfrm>
              <a:off x="3696" y="3408"/>
              <a:ext cx="528"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8315" name="Text Box 102"/>
            <p:cNvSpPr txBox="1">
              <a:spLocks noChangeArrowheads="1"/>
            </p:cNvSpPr>
            <p:nvPr/>
          </p:nvSpPr>
          <p:spPr bwMode="auto">
            <a:xfrm>
              <a:off x="4176" y="3120"/>
              <a:ext cx="1344" cy="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TW" altLang="en-US" sz="1800" b="1">
                  <a:ea typeface="SimSun" pitchFamily="2" charset="-122"/>
                </a:rPr>
                <a:t>后裔殖民</a:t>
              </a:r>
              <a:r>
                <a:rPr lang="zh-CN" altLang="en-US" sz="1800" b="1">
                  <a:ea typeface="SimSun" pitchFamily="2" charset="-122"/>
                </a:rPr>
                <a:t>到</a:t>
              </a:r>
              <a:r>
                <a:rPr lang="zh-TW" altLang="en-US" sz="1800" b="1">
                  <a:ea typeface="SimSun" pitchFamily="2" charset="-122"/>
                </a:rPr>
                <a:t>印度，开辟对阿拉伯和非洲的贸易路线</a:t>
              </a:r>
              <a:endParaRPr lang="en-US" altLang="en-US" sz="1800" b="1">
                <a:ea typeface="SimSun" pitchFamily="2" charset="-122"/>
              </a:endParaRPr>
            </a:p>
          </p:txBody>
        </p:sp>
      </p:grpSp>
      <p:grpSp>
        <p:nvGrpSpPr>
          <p:cNvPr id="5" name="Group 105"/>
          <p:cNvGrpSpPr>
            <a:grpSpLocks/>
          </p:cNvGrpSpPr>
          <p:nvPr/>
        </p:nvGrpSpPr>
        <p:grpSpPr bwMode="auto">
          <a:xfrm>
            <a:off x="5867400" y="4191000"/>
            <a:ext cx="2895600" cy="685800"/>
            <a:chOff x="3696" y="2640"/>
            <a:chExt cx="1682" cy="432"/>
          </a:xfrm>
        </p:grpSpPr>
        <p:sp>
          <p:nvSpPr>
            <p:cNvPr id="98312" name="Text Box 97"/>
            <p:cNvSpPr txBox="1">
              <a:spLocks noChangeArrowheads="1"/>
            </p:cNvSpPr>
            <p:nvPr/>
          </p:nvSpPr>
          <p:spPr bwMode="auto">
            <a:xfrm>
              <a:off x="4176" y="2640"/>
              <a:ext cx="1202"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ja-JP" altLang="en-US" sz="1800" b="1">
                  <a:ea typeface="SimSun" pitchFamily="2" charset="-122"/>
                </a:rPr>
                <a:t>示巴女王</a:t>
              </a:r>
              <a:endParaRPr lang="en-US" altLang="en-US" sz="1800" b="1">
                <a:ea typeface="SimSun" pitchFamily="2" charset="-122"/>
              </a:endParaRPr>
            </a:p>
          </p:txBody>
        </p:sp>
        <p:sp>
          <p:nvSpPr>
            <p:cNvPr id="98313" name="Line 103"/>
            <p:cNvSpPr>
              <a:spLocks noChangeShapeType="1"/>
            </p:cNvSpPr>
            <p:nvPr/>
          </p:nvSpPr>
          <p:spPr bwMode="auto">
            <a:xfrm flipV="1">
              <a:off x="3696" y="2784"/>
              <a:ext cx="528" cy="2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98309" name="Text Box 108"/>
          <p:cNvSpPr txBox="1">
            <a:spLocks noChangeArrowheads="1"/>
          </p:cNvSpPr>
          <p:nvPr/>
        </p:nvSpPr>
        <p:spPr bwMode="auto">
          <a:xfrm>
            <a:off x="0" y="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zh-CN" altLang="en-US" b="1">
                <a:solidFill>
                  <a:srgbClr val="FFFF66"/>
                </a:solidFill>
                <a:ea typeface="SimSun" pitchFamily="2" charset="-122"/>
              </a:rPr>
              <a:t>第一来源</a:t>
            </a:r>
            <a:endParaRPr lang="en-US" altLang="en-US" b="1">
              <a:solidFill>
                <a:srgbClr val="FFFF66"/>
              </a:solidFill>
              <a:ea typeface="SimSun" pitchFamily="2" charset="-122"/>
            </a:endParaRPr>
          </a:p>
        </p:txBody>
      </p:sp>
      <p:sp>
        <p:nvSpPr>
          <p:cNvPr id="98310" name="Text Box 109"/>
          <p:cNvSpPr txBox="1">
            <a:spLocks noChangeArrowheads="1"/>
          </p:cNvSpPr>
          <p:nvPr/>
        </p:nvSpPr>
        <p:spPr bwMode="auto">
          <a:xfrm>
            <a:off x="304800" y="1066800"/>
            <a:ext cx="2438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75000"/>
              </a:lnSpc>
              <a:spcBef>
                <a:spcPct val="50000"/>
              </a:spcBef>
            </a:pPr>
            <a:r>
              <a:rPr lang="ja-JP" altLang="en-US" sz="1800" b="1">
                <a:solidFill>
                  <a:schemeClr val="bg1"/>
                </a:solidFill>
                <a:ea typeface="SimSun" pitchFamily="2" charset="-122"/>
              </a:rPr>
              <a:t>創</a:t>
            </a:r>
            <a:r>
              <a:rPr lang="en-US" altLang="zh-CN" sz="1800" b="1">
                <a:solidFill>
                  <a:schemeClr val="bg1"/>
                </a:solidFill>
                <a:ea typeface="SimSun" pitchFamily="2" charset="-122"/>
              </a:rPr>
              <a:t>. 10:26-29</a:t>
            </a:r>
          </a:p>
          <a:p>
            <a:pPr eaLnBrk="1" hangingPunct="1">
              <a:lnSpc>
                <a:spcPct val="75000"/>
              </a:lnSpc>
              <a:spcBef>
                <a:spcPct val="50000"/>
              </a:spcBef>
            </a:pPr>
            <a:r>
              <a:rPr lang="en-US" altLang="en-US" sz="1800" b="1">
                <a:solidFill>
                  <a:schemeClr val="bg1"/>
                </a:solidFill>
                <a:ea typeface="SimSun" pitchFamily="2" charset="-122"/>
              </a:rPr>
              <a:t>歷 代 志 上 </a:t>
            </a:r>
            <a:r>
              <a:rPr lang="en-US" altLang="zh-CN" sz="1800" b="1">
                <a:solidFill>
                  <a:schemeClr val="bg1"/>
                </a:solidFill>
                <a:ea typeface="SimSun" pitchFamily="2" charset="-122"/>
              </a:rPr>
              <a:t>1:20-23</a:t>
            </a:r>
            <a:endParaRPr lang="en-US" altLang="en-US" sz="1800" b="1">
              <a:solidFill>
                <a:schemeClr val="bg1"/>
              </a:solidFill>
              <a:ea typeface="SimSun" pitchFamily="2" charset="-122"/>
            </a:endParaRPr>
          </a:p>
        </p:txBody>
      </p:sp>
      <p:sp>
        <p:nvSpPr>
          <p:cNvPr id="98311" name="TextBox 44"/>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2"/>
          <p:cNvSpPr txBox="1">
            <a:spLocks noChangeArrowheads="1"/>
          </p:cNvSpPr>
          <p:nvPr/>
        </p:nvSpPr>
        <p:spPr bwMode="auto">
          <a:xfrm>
            <a:off x="457200" y="811213"/>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zh-TW" altLang="en-US" sz="4400" b="1">
                <a:effectLst>
                  <a:outerShdw blurRad="38100" dist="38100" dir="2700000" algn="tl">
                    <a:srgbClr val="C0C0C0"/>
                  </a:outerShdw>
                </a:effectLst>
                <a:latin typeface="Contemporary Brush" pitchFamily="64" charset="0"/>
              </a:rPr>
              <a:t>圣战</a:t>
            </a:r>
            <a:r>
              <a:rPr lang="en-GB" altLang="ja-JP" sz="4400">
                <a:latin typeface="Times New Roman" pitchFamily="18" charset="0"/>
              </a:rPr>
              <a:t>(</a:t>
            </a:r>
            <a:r>
              <a:rPr lang="zh-TW" altLang="en-US" sz="4400">
                <a:latin typeface="Times New Roman" pitchFamily="18" charset="0"/>
              </a:rPr>
              <a:t>奋斗</a:t>
            </a:r>
            <a:r>
              <a:rPr lang="en-GB" altLang="ja-JP" sz="4400">
                <a:latin typeface="Times New Roman" pitchFamily="18" charset="0"/>
              </a:rPr>
              <a:t>)</a:t>
            </a:r>
            <a:endParaRPr lang="en-GB" altLang="en-US" sz="4400">
              <a:latin typeface="Times New Roman" pitchFamily="18" charset="0"/>
            </a:endParaRPr>
          </a:p>
        </p:txBody>
      </p:sp>
      <p:sp>
        <p:nvSpPr>
          <p:cNvPr id="245762" name="Text Box 3"/>
          <p:cNvSpPr txBox="1">
            <a:spLocks noChangeArrowheads="1"/>
          </p:cNvSpPr>
          <p:nvPr/>
        </p:nvSpPr>
        <p:spPr bwMode="auto">
          <a:xfrm>
            <a:off x="4191000" y="1831975"/>
            <a:ext cx="4783138"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85000"/>
              </a:lnSpc>
              <a:spcBef>
                <a:spcPts val="700"/>
              </a:spcBef>
              <a:buClr>
                <a:srgbClr val="000000"/>
              </a:buClr>
              <a:buSzPct val="100000"/>
              <a:buFont typeface="Times New Roman" pitchFamily="18" charset="0"/>
              <a:buChar char="•"/>
            </a:pPr>
            <a:r>
              <a:rPr lang="zh-TW" altLang="en-US" sz="3600" b="1">
                <a:solidFill>
                  <a:srgbClr val="333300"/>
                </a:solidFill>
                <a:latin typeface="Times New Roman" pitchFamily="18" charset="0"/>
              </a:rPr>
              <a:t>有时被认为是对伊斯兰教的第六</a:t>
            </a:r>
            <a:r>
              <a:rPr lang="zh-CN" altLang="en-US" sz="3600" b="1">
                <a:solidFill>
                  <a:srgbClr val="333300"/>
                </a:solidFill>
                <a:latin typeface="Times New Roman" pitchFamily="18" charset="0"/>
              </a:rPr>
              <a:t>功</a:t>
            </a:r>
            <a:endParaRPr lang="en-US" altLang="zh-TW" sz="3600" b="1">
              <a:solidFill>
                <a:srgbClr val="333300"/>
              </a:solidFill>
              <a:latin typeface="Times New Roman" pitchFamily="18" charset="0"/>
            </a:endParaRPr>
          </a:p>
          <a:p>
            <a:pPr>
              <a:lnSpc>
                <a:spcPct val="85000"/>
              </a:lnSpc>
              <a:spcBef>
                <a:spcPts val="700"/>
              </a:spcBef>
              <a:buClr>
                <a:srgbClr val="000000"/>
              </a:buClr>
              <a:buSzPct val="100000"/>
              <a:buFont typeface="Times New Roman" pitchFamily="18" charset="0"/>
              <a:buChar char="•"/>
            </a:pPr>
            <a:r>
              <a:rPr lang="zh-TW" altLang="en-US" sz="3600" b="1">
                <a:solidFill>
                  <a:srgbClr val="333300"/>
                </a:solidFill>
                <a:latin typeface="Times New Roman" pitchFamily="18" charset="0"/>
              </a:rPr>
              <a:t>字面意思是“奋斗”</a:t>
            </a:r>
            <a:endParaRPr lang="en-US" altLang="zh-TW" sz="3600" b="1">
              <a:solidFill>
                <a:srgbClr val="333300"/>
              </a:solidFill>
              <a:latin typeface="Times New Roman" pitchFamily="18" charset="0"/>
            </a:endParaRPr>
          </a:p>
          <a:p>
            <a:pPr>
              <a:lnSpc>
                <a:spcPct val="85000"/>
              </a:lnSpc>
              <a:spcBef>
                <a:spcPts val="700"/>
              </a:spcBef>
              <a:buClr>
                <a:srgbClr val="000000"/>
              </a:buClr>
              <a:buSzPct val="100000"/>
              <a:buFont typeface="Times New Roman" pitchFamily="18" charset="0"/>
              <a:buChar char="•"/>
            </a:pPr>
            <a:r>
              <a:rPr lang="zh-TW" altLang="en-US" sz="3600" b="1">
                <a:solidFill>
                  <a:srgbClr val="333300"/>
                </a:solidFill>
                <a:latin typeface="Times New Roman" pitchFamily="18" charset="0"/>
              </a:rPr>
              <a:t>两种解释</a:t>
            </a:r>
            <a:r>
              <a:rPr lang="zh-CN" altLang="en-US" sz="3600" b="1">
                <a:solidFill>
                  <a:srgbClr val="333300"/>
                </a:solidFill>
                <a:latin typeface="Times New Roman" pitchFamily="18" charset="0"/>
              </a:rPr>
              <a:t>：</a:t>
            </a:r>
            <a:r>
              <a:rPr lang="zh-TW" altLang="en-US" sz="3600" b="1">
                <a:solidFill>
                  <a:srgbClr val="333300"/>
                </a:solidFill>
                <a:latin typeface="Times New Roman" pitchFamily="18" charset="0"/>
              </a:rPr>
              <a:t>针对自我和反非穆斯林世界</a:t>
            </a:r>
            <a:endParaRPr lang="en-US" altLang="zh-TW" sz="3600" b="1">
              <a:solidFill>
                <a:srgbClr val="333300"/>
              </a:solidFill>
              <a:latin typeface="Times New Roman" pitchFamily="18" charset="0"/>
            </a:endParaRPr>
          </a:p>
          <a:p>
            <a:pPr>
              <a:lnSpc>
                <a:spcPct val="85000"/>
              </a:lnSpc>
              <a:spcBef>
                <a:spcPts val="700"/>
              </a:spcBef>
              <a:buClr>
                <a:srgbClr val="000000"/>
              </a:buClr>
              <a:buSzPct val="100000"/>
              <a:buFont typeface="Times New Roman" pitchFamily="18" charset="0"/>
              <a:buChar char="•"/>
            </a:pPr>
            <a:r>
              <a:rPr lang="zh-CN" altLang="en-US" sz="3600" b="1">
                <a:solidFill>
                  <a:srgbClr val="333300"/>
                </a:solidFill>
                <a:latin typeface="Times New Roman" pitchFamily="18" charset="0"/>
              </a:rPr>
              <a:t>由</a:t>
            </a:r>
            <a:r>
              <a:rPr lang="zh-TW" altLang="en-US" sz="3600" b="1">
                <a:solidFill>
                  <a:srgbClr val="333300"/>
                </a:solidFill>
                <a:latin typeface="Times New Roman" pitchFamily="18" charset="0"/>
              </a:rPr>
              <a:t>“乌玛”控制他们</a:t>
            </a:r>
            <a:r>
              <a:rPr lang="zh-CN" altLang="en-US" sz="3600" b="1">
                <a:solidFill>
                  <a:srgbClr val="333300"/>
                </a:solidFill>
                <a:latin typeface="Times New Roman" pitchFamily="18" charset="0"/>
              </a:rPr>
              <a:t>的</a:t>
            </a:r>
            <a:r>
              <a:rPr lang="zh-TW" altLang="en-US" sz="3600" b="1">
                <a:solidFill>
                  <a:srgbClr val="333300"/>
                </a:solidFill>
                <a:latin typeface="Times New Roman" pitchFamily="18" charset="0"/>
              </a:rPr>
              <a:t>神圣战争</a:t>
            </a:r>
            <a:r>
              <a:rPr lang="zh-CN" altLang="en-US" sz="3600" b="1">
                <a:solidFill>
                  <a:srgbClr val="333300"/>
                </a:solidFill>
                <a:latin typeface="Times New Roman" pitchFamily="18" charset="0"/>
              </a:rPr>
              <a:t>，主要是针</a:t>
            </a:r>
            <a:r>
              <a:rPr lang="zh-TW" altLang="en-US" sz="3600" b="1">
                <a:solidFill>
                  <a:srgbClr val="333300"/>
                </a:solidFill>
                <a:latin typeface="Times New Roman" pitchFamily="18" charset="0"/>
              </a:rPr>
              <a:t>对其他宗教和扩张领土</a:t>
            </a:r>
            <a:endParaRPr lang="en-GB" altLang="en-US" sz="3600" b="1">
              <a:solidFill>
                <a:srgbClr val="333300"/>
              </a:solidFill>
              <a:latin typeface="Times New Roman" pitchFamily="18" charset="0"/>
            </a:endParaRPr>
          </a:p>
        </p:txBody>
      </p:sp>
      <p:grpSp>
        <p:nvGrpSpPr>
          <p:cNvPr id="245763" name="Group 4"/>
          <p:cNvGrpSpPr>
            <a:grpSpLocks/>
          </p:cNvGrpSpPr>
          <p:nvPr/>
        </p:nvGrpSpPr>
        <p:grpSpPr bwMode="auto">
          <a:xfrm>
            <a:off x="609600" y="1755775"/>
            <a:ext cx="3348038" cy="2581275"/>
            <a:chOff x="384" y="960"/>
            <a:chExt cx="2109" cy="1626"/>
          </a:xfrm>
        </p:grpSpPr>
        <p:pic>
          <p:nvPicPr>
            <p:cNvPr id="2457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960"/>
              <a:ext cx="2110"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8" name="AutoShape 6"/>
            <p:cNvSpPr>
              <a:spLocks noChangeArrowheads="1"/>
            </p:cNvSpPr>
            <p:nvPr/>
          </p:nvSpPr>
          <p:spPr bwMode="auto">
            <a:xfrm>
              <a:off x="384" y="960"/>
              <a:ext cx="2110" cy="1627"/>
            </a:xfrm>
            <a:prstGeom prst="roundRect">
              <a:avLst>
                <a:gd name="adj" fmla="val 60"/>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45764" name="Group 7"/>
          <p:cNvGrpSpPr>
            <a:grpSpLocks/>
          </p:cNvGrpSpPr>
          <p:nvPr/>
        </p:nvGrpSpPr>
        <p:grpSpPr bwMode="auto">
          <a:xfrm>
            <a:off x="609600" y="4727575"/>
            <a:ext cx="3348038" cy="1725613"/>
            <a:chOff x="384" y="2832"/>
            <a:chExt cx="2109" cy="1087"/>
          </a:xfrm>
        </p:grpSpPr>
        <p:pic>
          <p:nvPicPr>
            <p:cNvPr id="24576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2832"/>
              <a:ext cx="211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6" name="AutoShape 9"/>
            <p:cNvSpPr>
              <a:spLocks noChangeArrowheads="1"/>
            </p:cNvSpPr>
            <p:nvPr/>
          </p:nvSpPr>
          <p:spPr bwMode="auto">
            <a:xfrm>
              <a:off x="384" y="2832"/>
              <a:ext cx="2110" cy="1088"/>
            </a:xfrm>
            <a:prstGeom prst="roundRect">
              <a:avLst>
                <a:gd name="adj" fmla="val 88"/>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809" name="Group 2"/>
          <p:cNvGrpSpPr>
            <a:grpSpLocks/>
          </p:cNvGrpSpPr>
          <p:nvPr/>
        </p:nvGrpSpPr>
        <p:grpSpPr bwMode="auto">
          <a:xfrm>
            <a:off x="3581400" y="1133475"/>
            <a:ext cx="2066925" cy="1187450"/>
            <a:chOff x="2232" y="0"/>
            <a:chExt cx="1302" cy="748"/>
          </a:xfrm>
        </p:grpSpPr>
        <p:sp>
          <p:nvSpPr>
            <p:cNvPr id="247811" name="AutoShape 3"/>
            <p:cNvSpPr>
              <a:spLocks noChangeArrowheads="1"/>
            </p:cNvSpPr>
            <p:nvPr/>
          </p:nvSpPr>
          <p:spPr bwMode="auto">
            <a:xfrm>
              <a:off x="2232" y="0"/>
              <a:ext cx="130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47812" name="Group 4"/>
            <p:cNvGrpSpPr>
              <a:grpSpLocks/>
            </p:cNvGrpSpPr>
            <p:nvPr/>
          </p:nvGrpSpPr>
          <p:grpSpPr bwMode="auto">
            <a:xfrm>
              <a:off x="2232" y="0"/>
              <a:ext cx="1302" cy="748"/>
              <a:chOff x="2232" y="0"/>
              <a:chExt cx="1302" cy="748"/>
            </a:xfrm>
          </p:grpSpPr>
          <p:sp>
            <p:nvSpPr>
              <p:cNvPr id="247813" name="AutoShape 5"/>
              <p:cNvSpPr>
                <a:spLocks noChangeArrowheads="1"/>
              </p:cNvSpPr>
              <p:nvPr/>
            </p:nvSpPr>
            <p:spPr bwMode="auto">
              <a:xfrm>
                <a:off x="2232" y="0"/>
                <a:ext cx="1302"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2454" name="AutoShape 6"/>
              <p:cNvSpPr>
                <a:spLocks noChangeArrowheads="1"/>
              </p:cNvSpPr>
              <p:nvPr/>
            </p:nvSpPr>
            <p:spPr bwMode="auto">
              <a:xfrm>
                <a:off x="2244" y="0"/>
                <a:ext cx="1278" cy="560"/>
              </a:xfrm>
              <a:prstGeom prst="roundRect">
                <a:avLst>
                  <a:gd name="adj" fmla="val 130"/>
                </a:avLst>
              </a:prstGeom>
              <a:noFill/>
              <a:ln w="9525">
                <a:noFill/>
                <a:round/>
                <a:headEnd/>
                <a:tailEnd/>
              </a:ln>
            </p:spPr>
            <p:txBody>
              <a:bodyPr wrap="none" lIns="90000" tIns="46800" rIns="90000" bIns="46800">
                <a:spAutoFit/>
              </a:bodyPr>
              <a:lstStyle/>
              <a:p>
                <a:pPr algn="ctr" eaLnBrk="0" hangingPunct="0">
                  <a:lnSpc>
                    <a:spcPct val="66000"/>
                  </a:lnSpc>
                  <a:buClr>
                    <a:srgbClr val="FFFFFF"/>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TW" altLang="en-US" sz="7200" b="1" dirty="0">
                    <a:effectLst>
                      <a:outerShdw blurRad="38100" dist="38100" dir="2700000" algn="tl">
                        <a:srgbClr val="DDDDDD"/>
                      </a:outerShdw>
                    </a:effectLst>
                    <a:latin typeface="Contemporary Brush" charset="0"/>
                    <a:ea typeface="ＭＳ Ｐゴシック" charset="0"/>
                    <a:cs typeface="ＭＳ Ｐゴシック" charset="0"/>
                  </a:rPr>
                  <a:t>圣战</a:t>
                </a:r>
                <a:endParaRPr lang="en-GB" sz="7200" b="1" dirty="0">
                  <a:effectLst>
                    <a:outerShdw blurRad="38100" dist="38100" dir="2700000" algn="tl">
                      <a:srgbClr val="DDDDDD"/>
                    </a:outerShdw>
                  </a:effectLst>
                  <a:latin typeface="Contemporary Brush" charset="0"/>
                  <a:ea typeface="ＭＳ Ｐゴシック" charset="0"/>
                  <a:cs typeface="ＭＳ Ｐゴシック" charset="0"/>
                </a:endParaRPr>
              </a:p>
            </p:txBody>
          </p:sp>
        </p:grpSp>
      </p:grpSp>
      <p:sp>
        <p:nvSpPr>
          <p:cNvPr id="232455" name="Text Box 7"/>
          <p:cNvSpPr txBox="1">
            <a:spLocks noChangeArrowheads="1"/>
          </p:cNvSpPr>
          <p:nvPr/>
        </p:nvSpPr>
        <p:spPr bwMode="auto">
          <a:xfrm>
            <a:off x="685800" y="2200275"/>
            <a:ext cx="82137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nSpc>
                <a:spcPct val="93000"/>
              </a:lnSpc>
              <a:buClr>
                <a:srgbClr val="FFFFFF"/>
              </a:buClr>
              <a:buSzPct val="100000"/>
              <a:buFont typeface="Arial Narrow" pitchFamily="34" charset="0"/>
              <a:buNone/>
            </a:pPr>
            <a:r>
              <a:rPr lang="zh-CN" altLang="en-US" sz="3200" b="1">
                <a:solidFill>
                  <a:srgbClr val="2E2925"/>
                </a:solidFill>
              </a:rPr>
              <a:t>穆罕默德相信使用武力来完成真主所要求的顺服。他命令他的随从者</a:t>
            </a:r>
            <a:r>
              <a:rPr lang="en-GB" altLang="ja-JP" sz="3200" b="1">
                <a:solidFill>
                  <a:srgbClr val="2E2925"/>
                </a:solidFill>
                <a:latin typeface="Arial Narrow" pitchFamily="34" charset="0"/>
              </a:rPr>
              <a:t>:</a:t>
            </a:r>
          </a:p>
          <a:p>
            <a:pPr>
              <a:buClr>
                <a:srgbClr val="FFFFFF"/>
              </a:buClr>
              <a:buSzPct val="100000"/>
              <a:buFont typeface="Arial Narrow" pitchFamily="34" charset="0"/>
              <a:buNone/>
            </a:pPr>
            <a:endParaRPr lang="en-GB" altLang="en-US" sz="3200" b="1">
              <a:solidFill>
                <a:srgbClr val="2E2925"/>
              </a:solidFill>
              <a:latin typeface="Arial Narrow" pitchFamily="34" charset="0"/>
            </a:endParaRPr>
          </a:p>
          <a:p>
            <a:pPr>
              <a:buClr>
                <a:srgbClr val="FFFFFF"/>
              </a:buClr>
              <a:buSzPct val="100000"/>
              <a:buFont typeface="Arial Narrow" pitchFamily="34" charset="0"/>
              <a:buNone/>
            </a:pPr>
            <a:endParaRPr lang="en-GB" altLang="en-US" sz="3200" b="1">
              <a:solidFill>
                <a:srgbClr val="2E2925"/>
              </a:solidFill>
              <a:latin typeface="Arial Narrow" pitchFamily="34" charset="0"/>
            </a:endParaRPr>
          </a:p>
          <a:p>
            <a:pPr algn="ctr">
              <a:buClr>
                <a:srgbClr val="FFFFFF"/>
              </a:buClr>
              <a:buSzPct val="100000"/>
              <a:buFont typeface="Arial Narrow" pitchFamily="34" charset="0"/>
              <a:buNone/>
            </a:pPr>
            <a:r>
              <a:rPr lang="en-GB" altLang="en-US" sz="3200" b="1">
                <a:solidFill>
                  <a:srgbClr val="2E2925"/>
                </a:solidFill>
                <a:latin typeface="Arial Narrow" pitchFamily="34" charset="0"/>
              </a:rPr>
              <a:t>“</a:t>
            </a:r>
            <a:r>
              <a:rPr lang="zh-CN" altLang="en-US" sz="3200" b="1">
                <a:solidFill>
                  <a:srgbClr val="2E2925"/>
                </a:solidFill>
                <a:latin typeface="Arial Narrow" pitchFamily="34" charset="0"/>
              </a:rPr>
              <a:t>无论在何处，</a:t>
            </a:r>
            <a:r>
              <a:rPr lang="zh-CN" altLang="en-US" sz="3200" b="1">
                <a:solidFill>
                  <a:srgbClr val="2E2925"/>
                </a:solidFill>
              </a:rPr>
              <a:t>战斗，杀死异教徒。</a:t>
            </a:r>
            <a:r>
              <a:rPr lang="en-GB" altLang="en-US" sz="3200" b="1">
                <a:solidFill>
                  <a:srgbClr val="2E2925"/>
                </a:solidFill>
                <a:latin typeface="Arial Narrow" pitchFamily="34" charset="0"/>
              </a:rPr>
              <a:t>”</a:t>
            </a:r>
            <a:r>
              <a:rPr lang="en-GB" altLang="ja-JP" sz="3200" b="1">
                <a:solidFill>
                  <a:srgbClr val="2E2925"/>
                </a:solidFill>
                <a:latin typeface="Arial Narrow" pitchFamily="34" charset="0"/>
              </a:rPr>
              <a:t> (9:5)</a:t>
            </a:r>
          </a:p>
          <a:p>
            <a:pPr algn="ctr">
              <a:buClr>
                <a:srgbClr val="FFFFFF"/>
              </a:buClr>
              <a:buSzPct val="100000"/>
            </a:pPr>
            <a:r>
              <a:rPr lang="en-GB" altLang="en-US" sz="3200" b="1">
                <a:solidFill>
                  <a:srgbClr val="2E2925"/>
                </a:solidFill>
                <a:latin typeface="Arial Narrow" pitchFamily="34" charset="0"/>
              </a:rPr>
              <a:t> “</a:t>
            </a:r>
            <a:r>
              <a:rPr lang="zh-CN" altLang="en-US" sz="3200" b="1">
                <a:solidFill>
                  <a:srgbClr val="2E2925"/>
                </a:solidFill>
                <a:latin typeface="Arial Narrow" pitchFamily="34" charset="0"/>
              </a:rPr>
              <a:t>为真主而战</a:t>
            </a:r>
            <a:r>
              <a:rPr lang="en-GB" altLang="en-US" sz="3200" b="1">
                <a:solidFill>
                  <a:srgbClr val="2E2925"/>
                </a:solidFill>
                <a:latin typeface="Arial Narrow" pitchFamily="34" charset="0"/>
              </a:rPr>
              <a:t>”</a:t>
            </a:r>
            <a:r>
              <a:rPr lang="en-GB" altLang="ja-JP" sz="3200" b="1">
                <a:solidFill>
                  <a:srgbClr val="2E2925"/>
                </a:solidFill>
                <a:latin typeface="Arial Narrow" pitchFamily="34" charset="0"/>
              </a:rPr>
              <a:t> (2:244) </a:t>
            </a:r>
          </a:p>
          <a:p>
            <a:pPr algn="ctr">
              <a:buClr>
                <a:srgbClr val="FFFFFF"/>
              </a:buClr>
              <a:buSzPct val="100000"/>
              <a:buFont typeface="Arial Narrow" pitchFamily="34" charset="0"/>
              <a:buNone/>
            </a:pPr>
            <a:endParaRPr lang="en-GB" altLang="en-US" sz="3200" b="1">
              <a:solidFill>
                <a:srgbClr val="2E2925"/>
              </a:solidFill>
              <a:latin typeface="Arial Narrow" pitchFamily="34" charset="0"/>
            </a:endParaRPr>
          </a:p>
          <a:p>
            <a:pPr>
              <a:buClr>
                <a:srgbClr val="FFFFFF"/>
              </a:buClr>
              <a:buSzPct val="100000"/>
              <a:buFont typeface="Arial Narrow" pitchFamily="34" charset="0"/>
              <a:buNone/>
            </a:pPr>
            <a:endParaRPr lang="en-GB" altLang="en-US" sz="3200" b="1">
              <a:solidFill>
                <a:srgbClr val="2E2925"/>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2455">
                                            <p:txEl>
                                              <p:pRg st="0" end="0"/>
                                            </p:txEl>
                                          </p:spTgt>
                                        </p:tgtEl>
                                        <p:attrNameLst>
                                          <p:attrName>style.visibility</p:attrName>
                                        </p:attrNameLst>
                                      </p:cBhvr>
                                      <p:to>
                                        <p:strVal val="visible"/>
                                      </p:to>
                                    </p:set>
                                    <p:animEffect transition="in" filter="checkerboard(across)">
                                      <p:cBhvr>
                                        <p:cTn id="7" dur="500"/>
                                        <p:tgtEl>
                                          <p:spTgt spid="2324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2455">
                                            <p:txEl>
                                              <p:pRg st="3" end="3"/>
                                            </p:txEl>
                                          </p:spTgt>
                                        </p:tgtEl>
                                        <p:attrNameLst>
                                          <p:attrName>style.visibility</p:attrName>
                                        </p:attrNameLst>
                                      </p:cBhvr>
                                      <p:to>
                                        <p:strVal val="visible"/>
                                      </p:to>
                                    </p:set>
                                    <p:animEffect transition="in" filter="checkerboard(across)">
                                      <p:cBhvr>
                                        <p:cTn id="12" dur="500"/>
                                        <p:tgtEl>
                                          <p:spTgt spid="23245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2455">
                                            <p:txEl>
                                              <p:pRg st="4" end="4"/>
                                            </p:txEl>
                                          </p:spTgt>
                                        </p:tgtEl>
                                        <p:attrNameLst>
                                          <p:attrName>style.visibility</p:attrName>
                                        </p:attrNameLst>
                                      </p:cBhvr>
                                      <p:to>
                                        <p:strVal val="visible"/>
                                      </p:to>
                                    </p:set>
                                    <p:animEffect transition="in" filter="checkerboard(across)">
                                      <p:cBhvr>
                                        <p:cTn id="17" dur="500"/>
                                        <p:tgtEl>
                                          <p:spTgt spid="2324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5"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ext Box 2"/>
          <p:cNvSpPr txBox="1">
            <a:spLocks noChangeArrowheads="1"/>
          </p:cNvSpPr>
          <p:nvPr/>
        </p:nvSpPr>
        <p:spPr bwMode="auto">
          <a:xfrm>
            <a:off x="533400" y="808038"/>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CN" altLang="en-US" sz="4400">
                <a:latin typeface="Times New Roman" pitchFamily="18" charset="0"/>
              </a:rPr>
              <a:t>救恩</a:t>
            </a:r>
            <a:endParaRPr lang="en-GB" altLang="en-US" sz="4400">
              <a:latin typeface="Times New Roman" pitchFamily="18" charset="0"/>
            </a:endParaRPr>
          </a:p>
        </p:txBody>
      </p:sp>
      <p:sp>
        <p:nvSpPr>
          <p:cNvPr id="234499" name="Text Box 3"/>
          <p:cNvSpPr txBox="1">
            <a:spLocks noChangeArrowheads="1"/>
          </p:cNvSpPr>
          <p:nvPr/>
        </p:nvSpPr>
        <p:spPr bwMode="auto">
          <a:xfrm>
            <a:off x="533400" y="2057400"/>
            <a:ext cx="8229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800"/>
              </a:spcBef>
              <a:buClr>
                <a:srgbClr val="000000"/>
              </a:buClr>
              <a:buSzPct val="100000"/>
              <a:buFont typeface="Times New Roman" pitchFamily="18" charset="0"/>
              <a:buChar char="•"/>
            </a:pPr>
            <a:r>
              <a:rPr lang="zh-CN" altLang="en-US" sz="3200"/>
              <a:t>对于穆斯林来说，没有办法知道他们是否能去天堂。</a:t>
            </a:r>
            <a:endParaRPr lang="en-US" altLang="zh-CN" sz="3200"/>
          </a:p>
          <a:p>
            <a:pPr>
              <a:lnSpc>
                <a:spcPct val="95000"/>
              </a:lnSpc>
              <a:spcBef>
                <a:spcPts val="800"/>
              </a:spcBef>
              <a:buClr>
                <a:srgbClr val="000000"/>
              </a:buClr>
              <a:buSzPct val="100000"/>
              <a:buFont typeface="Times New Roman" pitchFamily="18" charset="0"/>
              <a:buChar char="•"/>
            </a:pPr>
            <a:r>
              <a:rPr lang="zh-CN" altLang="en-US" sz="3200">
                <a:latin typeface="Times New Roman" pitchFamily="18" charset="0"/>
              </a:rPr>
              <a:t>他们一切的恶与善行都会摆在天平上，但也不能保证他们的救恩。</a:t>
            </a:r>
            <a:endParaRPr lang="en-US" altLang="zh-CN" sz="3200">
              <a:latin typeface="Times New Roman" pitchFamily="18" charset="0"/>
            </a:endParaRPr>
          </a:p>
          <a:p>
            <a:pPr>
              <a:lnSpc>
                <a:spcPct val="95000"/>
              </a:lnSpc>
              <a:spcBef>
                <a:spcPts val="800"/>
              </a:spcBef>
              <a:buClr>
                <a:srgbClr val="000000"/>
              </a:buClr>
              <a:buSzPct val="100000"/>
              <a:buFont typeface="Times New Roman" pitchFamily="18" charset="0"/>
              <a:buChar char="•"/>
            </a:pPr>
            <a:r>
              <a:rPr lang="zh-CN" altLang="en-US" sz="3200"/>
              <a:t>穆斯林可以知道他是去天堂的唯一方法就是死在圣战中。</a:t>
            </a:r>
            <a:endParaRPr lang="en-GB" altLang="en-US" sz="3200">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499"/>
                                        </p:tgtEl>
                                        <p:attrNameLst>
                                          <p:attrName>style.visibility</p:attrName>
                                        </p:attrNameLst>
                                      </p:cBhvr>
                                      <p:to>
                                        <p:strVal val="visible"/>
                                      </p:to>
                                    </p:set>
                                    <p:anim calcmode="lin" valueType="num">
                                      <p:cBhvr additive="base">
                                        <p:cTn id="7" dur="500" fill="hold"/>
                                        <p:tgtEl>
                                          <p:spTgt spid="234499"/>
                                        </p:tgtEl>
                                        <p:attrNameLst>
                                          <p:attrName>ppt_x</p:attrName>
                                        </p:attrNameLst>
                                      </p:cBhvr>
                                      <p:tavLst>
                                        <p:tav tm="0">
                                          <p:val>
                                            <p:strVal val="0-#ppt_w/2"/>
                                          </p:val>
                                        </p:tav>
                                        <p:tav tm="100000">
                                          <p:val>
                                            <p:strVal val="#ppt_x"/>
                                          </p:val>
                                        </p:tav>
                                      </p:tavLst>
                                    </p:anim>
                                    <p:anim calcmode="lin" valueType="num">
                                      <p:cBhvr additive="base">
                                        <p:cTn id="8" dur="500" fill="hold"/>
                                        <p:tgtEl>
                                          <p:spTgt spid="2344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ext Box 2"/>
          <p:cNvSpPr txBox="1">
            <a:spLocks noChangeArrowheads="1"/>
          </p:cNvSpPr>
          <p:nvPr/>
        </p:nvSpPr>
        <p:spPr bwMode="auto">
          <a:xfrm>
            <a:off x="457200" y="731838"/>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古兰经</a:t>
            </a:r>
            <a:endParaRPr lang="en-GB" altLang="en-US" sz="4400">
              <a:latin typeface="Times New Roman" pitchFamily="18" charset="0"/>
            </a:endParaRPr>
          </a:p>
        </p:txBody>
      </p:sp>
      <p:sp>
        <p:nvSpPr>
          <p:cNvPr id="251906" name="Text Box 3"/>
          <p:cNvSpPr txBox="1">
            <a:spLocks noChangeArrowheads="1"/>
          </p:cNvSpPr>
          <p:nvPr/>
        </p:nvSpPr>
        <p:spPr bwMode="auto">
          <a:xfrm>
            <a:off x="4038600" y="1752600"/>
            <a:ext cx="48006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Times New Roman" pitchFamily="18" charset="0"/>
              <a:buChar char="•"/>
            </a:pPr>
            <a:r>
              <a:rPr lang="zh-TW" altLang="en-US" sz="3200">
                <a:solidFill>
                  <a:srgbClr val="333333"/>
                </a:solidFill>
                <a:latin typeface="Times New Roman" pitchFamily="18" charset="0"/>
              </a:rPr>
              <a:t>据说</a:t>
            </a:r>
            <a:r>
              <a:rPr lang="zh-CN" altLang="en-US" sz="3200">
                <a:solidFill>
                  <a:srgbClr val="333333"/>
                </a:solidFill>
                <a:latin typeface="Times New Roman" pitchFamily="18" charset="0"/>
              </a:rPr>
              <a:t>是天使加百列向穆罕默德启示</a:t>
            </a:r>
            <a:endParaRPr lang="en-GB" altLang="ja-JP" sz="3200">
              <a:solidFill>
                <a:srgbClr val="333333"/>
              </a:solidFill>
              <a:latin typeface="Times New Roman" pitchFamily="18" charset="0"/>
            </a:endParaRPr>
          </a:p>
          <a:p>
            <a:pPr>
              <a:spcBef>
                <a:spcPts val="700"/>
              </a:spcBef>
              <a:buClr>
                <a:srgbClr val="000000"/>
              </a:buClr>
              <a:buSzPct val="100000"/>
              <a:buFont typeface="Times New Roman" pitchFamily="18" charset="0"/>
              <a:buChar char="•"/>
            </a:pPr>
            <a:r>
              <a:rPr lang="zh-TW" altLang="en-US" sz="3200">
                <a:solidFill>
                  <a:srgbClr val="333333"/>
                </a:solidFill>
                <a:latin typeface="Times New Roman" pitchFamily="18" charset="0"/>
              </a:rPr>
              <a:t>穆罕默德去世</a:t>
            </a:r>
            <a:r>
              <a:rPr lang="en-US" altLang="zh-TW" sz="3200">
                <a:solidFill>
                  <a:srgbClr val="333333"/>
                </a:solidFill>
                <a:latin typeface="Times New Roman" pitchFamily="18" charset="0"/>
              </a:rPr>
              <a:t>100-150</a:t>
            </a:r>
            <a:r>
              <a:rPr lang="zh-TW" altLang="en-US" sz="3200">
                <a:solidFill>
                  <a:srgbClr val="333333"/>
                </a:solidFill>
                <a:latin typeface="Times New Roman" pitchFamily="18" charset="0"/>
              </a:rPr>
              <a:t>年编</a:t>
            </a:r>
            <a:r>
              <a:rPr lang="zh-CN" altLang="en-US" sz="3200">
                <a:solidFill>
                  <a:srgbClr val="333333"/>
                </a:solidFill>
                <a:latin typeface="Times New Roman" pitchFamily="18" charset="0"/>
              </a:rPr>
              <a:t>辑完成</a:t>
            </a:r>
            <a:endParaRPr lang="en-US" altLang="zh-CN" sz="3200">
              <a:solidFill>
                <a:srgbClr val="333333"/>
              </a:solidFill>
              <a:latin typeface="Times New Roman" pitchFamily="18" charset="0"/>
            </a:endParaRPr>
          </a:p>
          <a:p>
            <a:pPr>
              <a:spcBef>
                <a:spcPts val="700"/>
              </a:spcBef>
              <a:buClr>
                <a:srgbClr val="000000"/>
              </a:buClr>
              <a:buSzPct val="100000"/>
              <a:buFont typeface="Times New Roman" pitchFamily="18" charset="0"/>
              <a:buChar char="•"/>
            </a:pPr>
            <a:r>
              <a:rPr lang="zh-CN" altLang="en-US" sz="3200">
                <a:solidFill>
                  <a:srgbClr val="333333"/>
                </a:solidFill>
                <a:latin typeface="Times New Roman" pitchFamily="18" charset="0"/>
              </a:rPr>
              <a:t>不能被翻译</a:t>
            </a:r>
            <a:endParaRPr lang="en-US" altLang="zh-CN" sz="3200">
              <a:solidFill>
                <a:srgbClr val="333333"/>
              </a:solidFill>
              <a:latin typeface="Times New Roman" pitchFamily="18" charset="0"/>
            </a:endParaRPr>
          </a:p>
          <a:p>
            <a:pPr>
              <a:spcBef>
                <a:spcPts val="700"/>
              </a:spcBef>
              <a:buClr>
                <a:srgbClr val="000000"/>
              </a:buClr>
              <a:buSzPct val="100000"/>
              <a:buFont typeface="Times New Roman" pitchFamily="18" charset="0"/>
              <a:buChar char="•"/>
            </a:pPr>
            <a:r>
              <a:rPr lang="zh-TW" altLang="en-US" sz="3200">
                <a:solidFill>
                  <a:srgbClr val="333333"/>
                </a:solidFill>
                <a:latin typeface="Times New Roman" pitchFamily="18" charset="0"/>
              </a:rPr>
              <a:t>无法被破坏</a:t>
            </a:r>
            <a:endParaRPr lang="en-US" altLang="zh-TW" sz="3200">
              <a:solidFill>
                <a:srgbClr val="333333"/>
              </a:solidFill>
              <a:latin typeface="Times New Roman" pitchFamily="18" charset="0"/>
            </a:endParaRPr>
          </a:p>
          <a:p>
            <a:pPr>
              <a:spcBef>
                <a:spcPts val="700"/>
              </a:spcBef>
              <a:buClr>
                <a:srgbClr val="000000"/>
              </a:buClr>
              <a:buSzPct val="100000"/>
              <a:buFont typeface="Times New Roman" pitchFamily="18" charset="0"/>
              <a:buChar char="•"/>
            </a:pPr>
            <a:r>
              <a:rPr lang="zh-TW" altLang="en-US" sz="3200">
                <a:solidFill>
                  <a:srgbClr val="333333"/>
                </a:solidFill>
                <a:latin typeface="Times New Roman" pitchFamily="18" charset="0"/>
              </a:rPr>
              <a:t>用阿拉伯文写</a:t>
            </a:r>
            <a:r>
              <a:rPr lang="zh-CN" altLang="en-US" sz="3200">
                <a:solidFill>
                  <a:srgbClr val="333333"/>
                </a:solidFill>
                <a:latin typeface="Times New Roman" pitchFamily="18" charset="0"/>
              </a:rPr>
              <a:t>成</a:t>
            </a:r>
            <a:endParaRPr lang="en-GB" altLang="en-US" sz="3200">
              <a:solidFill>
                <a:srgbClr val="333333"/>
              </a:solidFill>
              <a:latin typeface="Times New Roman" pitchFamily="18" charset="0"/>
            </a:endParaRPr>
          </a:p>
        </p:txBody>
      </p:sp>
      <p:grpSp>
        <p:nvGrpSpPr>
          <p:cNvPr id="251907" name="Group 4"/>
          <p:cNvGrpSpPr>
            <a:grpSpLocks/>
          </p:cNvGrpSpPr>
          <p:nvPr/>
        </p:nvGrpSpPr>
        <p:grpSpPr bwMode="auto">
          <a:xfrm>
            <a:off x="914400" y="1828800"/>
            <a:ext cx="2708275" cy="4110038"/>
            <a:chOff x="576" y="1152"/>
            <a:chExt cx="1706" cy="2589"/>
          </a:xfrm>
        </p:grpSpPr>
        <p:pic>
          <p:nvPicPr>
            <p:cNvPr id="2519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1152"/>
              <a:ext cx="1707" cy="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9" name="AutoShape 6"/>
            <p:cNvSpPr>
              <a:spLocks noChangeArrowheads="1"/>
            </p:cNvSpPr>
            <p:nvPr/>
          </p:nvSpPr>
          <p:spPr bwMode="auto">
            <a:xfrm>
              <a:off x="576" y="1152"/>
              <a:ext cx="1707" cy="2590"/>
            </a:xfrm>
            <a:prstGeom prst="roundRect">
              <a:avLst>
                <a:gd name="adj" fmla="val 56"/>
              </a:avLst>
            </a:prstGeom>
            <a:noFill/>
            <a:ln w="38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3" descr="Cunei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51951"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0" y="655638"/>
            <a:ext cx="91440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defPPr>
              <a:defRPr lang="en-US"/>
            </a:defPPr>
            <a:lvl1pPr algn="ctr" eaLnBrk="0" hangingPunct="0">
              <a:lnSpc>
                <a:spcPct val="95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b="1">
                <a:solidFill>
                  <a:schemeClr val="bg1"/>
                </a:solidFill>
                <a:effectLst>
                  <a:glow rad="266700">
                    <a:srgbClr val="000000">
                      <a:alpha val="75000"/>
                    </a:srgbClr>
                  </a:glow>
                </a:effectLst>
                <a:latin typeface="Arial"/>
                <a:cs typeface="Arial"/>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lvl9pPr>
          </a:lstStyle>
          <a:p>
            <a:pPr>
              <a:defRPr/>
            </a:pPr>
            <a:r>
              <a:rPr lang="zh-TW" altLang="en-US" dirty="0" smtClean="0">
                <a:ea typeface="ＭＳ Ｐゴシック" charset="0"/>
              </a:rPr>
              <a:t>书写系统</a:t>
            </a:r>
            <a:endParaRPr lang="en-GB" dirty="0" smtClean="0">
              <a:ea typeface="ＭＳ Ｐゴシック" charset="0"/>
            </a:endParaRPr>
          </a:p>
        </p:txBody>
      </p:sp>
      <p:sp>
        <p:nvSpPr>
          <p:cNvPr id="253954" name="Text Box 3"/>
          <p:cNvSpPr txBox="1">
            <a:spLocks noChangeArrowheads="1"/>
          </p:cNvSpPr>
          <p:nvPr/>
        </p:nvSpPr>
        <p:spPr bwMode="auto">
          <a:xfrm>
            <a:off x="457200" y="1676400"/>
            <a:ext cx="82296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defPPr>
              <a:defRPr lang="en-US"/>
            </a:defPPr>
            <a:lvl1pPr marL="457200" indent="-457200" eaLnBrk="0" hangingPunct="0">
              <a:lnSpc>
                <a:spcPct val="95000"/>
              </a:lnSpc>
              <a:spcBef>
                <a:spcPts val="700"/>
              </a:spcBef>
              <a:buSzPct val="100000"/>
              <a:buFont typeface="Wingdings" charset="2"/>
              <a:buChar char="u"/>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800" b="1">
                <a:solidFill>
                  <a:schemeClr val="bg1"/>
                </a:solidFill>
                <a:effectLst>
                  <a:glow rad="266700">
                    <a:srgbClr val="000000">
                      <a:alpha val="75000"/>
                    </a:srgbClr>
                  </a:glow>
                </a:effectLst>
                <a:latin typeface="Arial"/>
                <a:cs typeface="Arial"/>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lvl9pPr>
          </a:lstStyle>
          <a:p>
            <a:pPr>
              <a:defRPr/>
            </a:pPr>
            <a:r>
              <a:rPr lang="zh-TW" altLang="en-US" dirty="0" smtClean="0">
                <a:ea typeface="ＭＳ Ｐゴシック" charset="0"/>
              </a:rPr>
              <a:t>写作被认为是起源于美索不达米亚</a:t>
            </a:r>
            <a:r>
              <a:rPr lang="en-GB" altLang="ja-JP" dirty="0" smtClean="0">
                <a:ea typeface="ＭＳ Ｐゴシック" charset="0"/>
              </a:rPr>
              <a:t>(</a:t>
            </a:r>
            <a:r>
              <a:rPr lang="zh-TW" altLang="en-US" dirty="0" smtClean="0">
                <a:ea typeface="ＭＳ Ｐゴシック" charset="0"/>
              </a:rPr>
              <a:t>在现代伊拉克的底格里斯河和幼发拉底河之间</a:t>
            </a:r>
            <a:r>
              <a:rPr lang="en-GB" altLang="ja-JP" dirty="0" smtClean="0">
                <a:ea typeface="ＭＳ Ｐゴシック" charset="0"/>
              </a:rPr>
              <a:t>)</a:t>
            </a:r>
          </a:p>
          <a:p>
            <a:pPr>
              <a:defRPr/>
            </a:pPr>
            <a:r>
              <a:rPr lang="zh-CN" altLang="en-US" dirty="0" smtClean="0">
                <a:ea typeface="ＭＳ Ｐゴシック" charset="0"/>
              </a:rPr>
              <a:t>苏美尔人</a:t>
            </a:r>
            <a:r>
              <a:rPr lang="en-GB" altLang="ja-JP" dirty="0" smtClean="0">
                <a:ea typeface="ＭＳ Ｐゴシック" charset="0"/>
              </a:rPr>
              <a:t>(</a:t>
            </a:r>
            <a:r>
              <a:rPr lang="zh-TW" altLang="en-US" dirty="0" smtClean="0">
                <a:ea typeface="ＭＳ Ｐゴシック" charset="0"/>
              </a:rPr>
              <a:t>孤立</a:t>
            </a:r>
            <a:r>
              <a:rPr lang="zh-CN" altLang="en-US" dirty="0" smtClean="0">
                <a:ea typeface="ＭＳ Ｐゴシック" charset="0"/>
              </a:rPr>
              <a:t>的</a:t>
            </a:r>
            <a:r>
              <a:rPr lang="zh-TW" altLang="en-US" dirty="0" smtClean="0">
                <a:ea typeface="ＭＳ Ｐゴシック" charset="0"/>
              </a:rPr>
              <a:t>语文</a:t>
            </a:r>
            <a:r>
              <a:rPr lang="en-GB" altLang="ja-JP" dirty="0" smtClean="0">
                <a:ea typeface="ＭＳ Ｐゴシック" charset="0"/>
              </a:rPr>
              <a:t>)</a:t>
            </a:r>
            <a:r>
              <a:rPr lang="zh-TW" altLang="en-US" dirty="0" smtClean="0">
                <a:ea typeface="ＭＳ Ｐゴシック" charset="0"/>
              </a:rPr>
              <a:t>和阿卡德</a:t>
            </a:r>
            <a:r>
              <a:rPr lang="zh-CN" altLang="en-US" dirty="0" smtClean="0">
                <a:ea typeface="ＭＳ Ｐゴシック" charset="0"/>
              </a:rPr>
              <a:t>人</a:t>
            </a:r>
            <a:r>
              <a:rPr lang="en-GB" altLang="ja-JP" dirty="0" smtClean="0">
                <a:ea typeface="ＭＳ Ｐゴシック" charset="0"/>
              </a:rPr>
              <a:t>(</a:t>
            </a:r>
            <a:r>
              <a:rPr lang="zh-CN" altLang="en-US" dirty="0" smtClean="0">
                <a:ea typeface="ＭＳ Ｐゴシック" charset="0"/>
              </a:rPr>
              <a:t>闪文</a:t>
            </a:r>
            <a:r>
              <a:rPr lang="en-GB" altLang="ja-JP" dirty="0" smtClean="0">
                <a:ea typeface="ＭＳ Ｐゴシック" charset="0"/>
              </a:rPr>
              <a:t>)</a:t>
            </a:r>
            <a:r>
              <a:rPr lang="zh-TW" altLang="en-US" dirty="0" smtClean="0">
                <a:ea typeface="ＭＳ Ｐゴシック" charset="0"/>
              </a:rPr>
              <a:t>被记录在泥板上。</a:t>
            </a:r>
            <a:endParaRPr lang="en-US" altLang="zh-TW" dirty="0" smtClean="0">
              <a:ea typeface="ＭＳ Ｐゴシック" charset="0"/>
            </a:endParaRPr>
          </a:p>
          <a:p>
            <a:pPr>
              <a:defRPr/>
            </a:pPr>
            <a:r>
              <a:rPr lang="zh-TW" altLang="en-US" dirty="0" smtClean="0">
                <a:ea typeface="ＭＳ Ｐゴシック" charset="0"/>
              </a:rPr>
              <a:t>起初，这些符号象形图，每个符号代表一个物体或想法</a:t>
            </a:r>
            <a:endParaRPr lang="en-US" altLang="zh-TW" dirty="0" smtClean="0">
              <a:ea typeface="ＭＳ Ｐゴシック" charset="0"/>
            </a:endParaRPr>
          </a:p>
          <a:p>
            <a:pPr>
              <a:defRPr/>
            </a:pPr>
            <a:r>
              <a:rPr lang="zh-CN" altLang="en-US" dirty="0" smtClean="0">
                <a:ea typeface="ＭＳ Ｐゴシック" charset="0"/>
              </a:rPr>
              <a:t>逐渐，</a:t>
            </a:r>
            <a:r>
              <a:rPr lang="zh-TW" altLang="en-US" dirty="0" smtClean="0">
                <a:ea typeface="ＭＳ Ｐゴシック" charset="0"/>
              </a:rPr>
              <a:t>他们承担了一系列的含义，并最终来到</a:t>
            </a:r>
            <a:r>
              <a:rPr lang="zh-CN" altLang="en-US" dirty="0" smtClean="0">
                <a:ea typeface="ＭＳ Ｐゴシック" charset="0"/>
              </a:rPr>
              <a:t>了</a:t>
            </a:r>
            <a:r>
              <a:rPr lang="zh-TW" altLang="en-US" dirty="0" smtClean="0">
                <a:ea typeface="ＭＳ Ｐゴシック" charset="0"/>
              </a:rPr>
              <a:t>声音</a:t>
            </a:r>
            <a:r>
              <a:rPr lang="zh-CN" altLang="en-US" dirty="0" smtClean="0">
                <a:ea typeface="ＭＳ Ｐゴシック" charset="0"/>
              </a:rPr>
              <a:t>的</a:t>
            </a:r>
            <a:r>
              <a:rPr lang="zh-TW" altLang="en-US" dirty="0" smtClean="0">
                <a:ea typeface="ＭＳ Ｐゴシック" charset="0"/>
              </a:rPr>
              <a:t>代表</a:t>
            </a:r>
            <a:endParaRPr lang="en-GB" dirty="0" smtClean="0">
              <a:ea typeface="ＭＳ Ｐゴシック" charset="0"/>
            </a:endParaRPr>
          </a:p>
        </p:txBody>
      </p:sp>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ext Box 2"/>
          <p:cNvSpPr txBox="1">
            <a:spLocks noChangeArrowheads="1"/>
          </p:cNvSpPr>
          <p:nvPr/>
        </p:nvSpPr>
        <p:spPr bwMode="auto">
          <a:xfrm>
            <a:off x="457200" y="808038"/>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书写系统</a:t>
            </a:r>
            <a:endParaRPr lang="en-GB" altLang="en-US" sz="4400">
              <a:latin typeface="Times New Roman" pitchFamily="18" charset="0"/>
            </a:endParaRPr>
          </a:p>
        </p:txBody>
      </p:sp>
      <p:sp>
        <p:nvSpPr>
          <p:cNvPr id="256002" name="Text Box 3"/>
          <p:cNvSpPr txBox="1">
            <a:spLocks noChangeArrowheads="1"/>
          </p:cNvSpPr>
          <p:nvPr/>
        </p:nvSpPr>
        <p:spPr bwMode="auto">
          <a:xfrm>
            <a:off x="457200" y="1600200"/>
            <a:ext cx="82296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800"/>
              </a:spcBef>
              <a:buClr>
                <a:srgbClr val="000000"/>
              </a:buClr>
              <a:buSzPct val="100000"/>
              <a:buFont typeface="Times New Roman" pitchFamily="18" charset="0"/>
              <a:buChar char="•"/>
            </a:pPr>
            <a:r>
              <a:rPr lang="zh-TW" altLang="en-US" sz="3200">
                <a:latin typeface="Times New Roman" pitchFamily="18" charset="0"/>
              </a:rPr>
              <a:t>早期文字系统是一个线条和楔形</a:t>
            </a:r>
            <a:r>
              <a:rPr lang="zh-CN" altLang="en-US" sz="3200">
                <a:latin typeface="Times New Roman" pitchFamily="18" charset="0"/>
              </a:rPr>
              <a:t>的</a:t>
            </a:r>
            <a:r>
              <a:rPr lang="zh-TW" altLang="en-US" sz="3200">
                <a:latin typeface="Times New Roman" pitchFamily="18" charset="0"/>
              </a:rPr>
              <a:t>系统</a:t>
            </a:r>
            <a:r>
              <a:rPr lang="en-GB" altLang="ja-JP" sz="3200">
                <a:latin typeface="Times New Roman" pitchFamily="18" charset="0"/>
              </a:rPr>
              <a:t> (</a:t>
            </a:r>
            <a:r>
              <a:rPr lang="zh-TW" altLang="en-US" sz="3200">
                <a:latin typeface="Times New Roman" pitchFamily="18" charset="0"/>
              </a:rPr>
              <a:t>软土比曲线容易</a:t>
            </a:r>
            <a:r>
              <a:rPr lang="en-GB" altLang="ja-JP" sz="3200">
                <a:latin typeface="Times New Roman" pitchFamily="18" charset="0"/>
              </a:rPr>
              <a:t>)</a:t>
            </a:r>
            <a:r>
              <a:rPr lang="zh-TW" altLang="en-US" sz="3200">
                <a:latin typeface="Times New Roman" pitchFamily="18" charset="0"/>
              </a:rPr>
              <a:t>，被称为楔形文字</a:t>
            </a:r>
            <a:r>
              <a:rPr lang="en-GB" altLang="ja-JP" sz="3200" i="1">
                <a:latin typeface="Times New Roman" pitchFamily="18" charset="0"/>
              </a:rPr>
              <a:t>(cuneus</a:t>
            </a:r>
            <a:r>
              <a:rPr lang="en-GB" altLang="ja-JP" sz="3200">
                <a:latin typeface="Times New Roman" pitchFamily="18" charset="0"/>
              </a:rPr>
              <a:t> </a:t>
            </a:r>
            <a:r>
              <a:rPr lang="zh-CN" altLang="en-US" sz="3200">
                <a:latin typeface="Times New Roman" pitchFamily="18" charset="0"/>
              </a:rPr>
              <a:t>是</a:t>
            </a:r>
            <a:r>
              <a:rPr lang="zh-TW" altLang="en-US" sz="3200">
                <a:latin typeface="Times New Roman" pitchFamily="18" charset="0"/>
              </a:rPr>
              <a:t>楔形</a:t>
            </a:r>
            <a:r>
              <a:rPr lang="zh-CN" altLang="en-US" sz="3200">
                <a:latin typeface="Times New Roman" pitchFamily="18" charset="0"/>
              </a:rPr>
              <a:t>的</a:t>
            </a:r>
            <a:r>
              <a:rPr lang="zh-TW" altLang="en-US" sz="3200">
                <a:latin typeface="Times New Roman" pitchFamily="18" charset="0"/>
              </a:rPr>
              <a:t>拉丁文</a:t>
            </a:r>
            <a:r>
              <a:rPr lang="en-GB" altLang="ja-JP" sz="3200">
                <a:latin typeface="Times New Roman" pitchFamily="18" charset="0"/>
              </a:rPr>
              <a:t>)</a:t>
            </a:r>
          </a:p>
          <a:p>
            <a:pPr>
              <a:lnSpc>
                <a:spcPct val="91000"/>
              </a:lnSpc>
              <a:spcBef>
                <a:spcPts val="800"/>
              </a:spcBef>
              <a:buClr>
                <a:srgbClr val="000000"/>
              </a:buClr>
              <a:buSzPct val="100000"/>
              <a:buFont typeface="Times New Roman" pitchFamily="18" charset="0"/>
              <a:buChar char="•"/>
            </a:pPr>
            <a:r>
              <a:rPr lang="zh-CN" altLang="en-US" sz="3200">
                <a:latin typeface="Times New Roman" pitchFamily="18" charset="0"/>
              </a:rPr>
              <a:t>原本</a:t>
            </a:r>
            <a:r>
              <a:rPr lang="zh-CN" altLang="en-US" sz="3200"/>
              <a:t>于苏美尔的材料，</a:t>
            </a:r>
            <a:r>
              <a:rPr lang="zh-CN" altLang="en-US" sz="3200">
                <a:latin typeface="Times New Roman" pitchFamily="18" charset="0"/>
              </a:rPr>
              <a:t>在</a:t>
            </a:r>
            <a:r>
              <a:rPr lang="zh-CN" altLang="en-US" sz="3200"/>
              <a:t>公元前</a:t>
            </a:r>
            <a:r>
              <a:rPr lang="zh-CN" altLang="ja-JP" sz="3200"/>
              <a:t>2500</a:t>
            </a:r>
            <a:r>
              <a:rPr lang="zh-CN" altLang="en-US" sz="3200"/>
              <a:t>年出现在阿卡德中。</a:t>
            </a:r>
            <a:endParaRPr lang="en-US" altLang="zh-CN" sz="3200"/>
          </a:p>
          <a:p>
            <a:pPr>
              <a:lnSpc>
                <a:spcPct val="91000"/>
              </a:lnSpc>
              <a:spcBef>
                <a:spcPts val="800"/>
              </a:spcBef>
              <a:buClr>
                <a:srgbClr val="000000"/>
              </a:buClr>
              <a:buSzPct val="100000"/>
              <a:buFont typeface="Times New Roman" pitchFamily="18" charset="0"/>
              <a:buChar char="•"/>
            </a:pPr>
            <a:r>
              <a:rPr lang="zh-CN" altLang="en-US" sz="3200"/>
              <a:t>其他语言，如孤立的埃兰，印欧语赫和其他闪族语言，乌加里特和</a:t>
            </a:r>
            <a:r>
              <a:rPr lang="zh-CN" altLang="ja-JP" sz="3200"/>
              <a:t>Eblaite</a:t>
            </a:r>
            <a:r>
              <a:rPr lang="en-US" altLang="zh-CN" sz="3200"/>
              <a:t> </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86000"/>
            <a:ext cx="8277225"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0" name="Text Box 3"/>
          <p:cNvSpPr txBox="1">
            <a:spLocks noChangeArrowheads="1"/>
          </p:cNvSpPr>
          <p:nvPr/>
        </p:nvSpPr>
        <p:spPr bwMode="auto">
          <a:xfrm>
            <a:off x="457200" y="960438"/>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CN" altLang="en-US" sz="4400"/>
              <a:t>阿卡德语的楔形文字</a:t>
            </a:r>
            <a:endParaRPr lang="en-GB" altLang="en-US" sz="4400">
              <a:latin typeface="Times New Roman" pitchFamily="18" charset="0"/>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ext Box 2"/>
          <p:cNvSpPr txBox="1">
            <a:spLocks noChangeArrowheads="1"/>
          </p:cNvSpPr>
          <p:nvPr/>
        </p:nvSpPr>
        <p:spPr bwMode="auto">
          <a:xfrm>
            <a:off x="762000" y="838200"/>
            <a:ext cx="7772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600"/>
              </a:spcBef>
              <a:buClr>
                <a:srgbClr val="000000"/>
              </a:buClr>
              <a:buSzPct val="100000"/>
            </a:pPr>
            <a:r>
              <a:rPr lang="zh-TW" altLang="en-US" b="1">
                <a:solidFill>
                  <a:srgbClr val="000000"/>
                </a:solidFill>
                <a:latin typeface="Times New Roman" pitchFamily="18" charset="0"/>
              </a:rPr>
              <a:t>乌加里特</a:t>
            </a:r>
            <a:r>
              <a:rPr lang="zh-TW" altLang="en-US">
                <a:solidFill>
                  <a:srgbClr val="000000"/>
                </a:solidFill>
                <a:latin typeface="Times New Roman" pitchFamily="18" charset="0"/>
              </a:rPr>
              <a:t>楔形文字字母</a:t>
            </a:r>
            <a:r>
              <a:rPr lang="zh-CN" altLang="en-US">
                <a:solidFill>
                  <a:srgbClr val="000000"/>
                </a:solidFill>
                <a:latin typeface="Times New Roman" pitchFamily="18" charset="0"/>
              </a:rPr>
              <a:t>曾在</a:t>
            </a:r>
            <a:r>
              <a:rPr lang="ja-JP" altLang="en-US">
                <a:solidFill>
                  <a:srgbClr val="000000"/>
                </a:solidFill>
                <a:latin typeface="Times New Roman" pitchFamily="18" charset="0"/>
              </a:rPr>
              <a:t>公元前</a:t>
            </a:r>
            <a:r>
              <a:rPr lang="en-US" altLang="ja-JP">
                <a:solidFill>
                  <a:srgbClr val="000000"/>
                </a:solidFill>
                <a:latin typeface="Times New Roman" pitchFamily="18" charset="0"/>
              </a:rPr>
              <a:t>1450 </a:t>
            </a:r>
            <a:r>
              <a:rPr lang="zh-CN" altLang="en-US">
                <a:solidFill>
                  <a:srgbClr val="000000"/>
                </a:solidFill>
                <a:latin typeface="Times New Roman" pitchFamily="18" charset="0"/>
              </a:rPr>
              <a:t>到</a:t>
            </a:r>
            <a:r>
              <a:rPr lang="en-US" altLang="ja-JP">
                <a:solidFill>
                  <a:srgbClr val="000000"/>
                </a:solidFill>
                <a:latin typeface="Times New Roman" pitchFamily="18" charset="0"/>
              </a:rPr>
              <a:t> 1200 </a:t>
            </a:r>
            <a:r>
              <a:rPr lang="zh-CN" altLang="en-US">
                <a:solidFill>
                  <a:srgbClr val="000000"/>
                </a:solidFill>
                <a:latin typeface="Times New Roman" pitchFamily="18" charset="0"/>
              </a:rPr>
              <a:t>被使用改编楔形文字来创建一个字母表 </a:t>
            </a:r>
            <a:r>
              <a:rPr lang="en-US" altLang="zh-CN">
                <a:solidFill>
                  <a:srgbClr val="000000"/>
                </a:solidFill>
                <a:latin typeface="Times New Roman" pitchFamily="18" charset="0"/>
              </a:rPr>
              <a:t>- </a:t>
            </a:r>
            <a:r>
              <a:rPr lang="zh-CN" altLang="en-US">
                <a:solidFill>
                  <a:srgbClr val="000000"/>
                </a:solidFill>
                <a:latin typeface="Times New Roman" pitchFamily="18" charset="0"/>
              </a:rPr>
              <a:t>具有</a:t>
            </a:r>
            <a:r>
              <a:rPr lang="en-US" altLang="zh-CN">
                <a:solidFill>
                  <a:srgbClr val="000000"/>
                </a:solidFill>
                <a:latin typeface="Times New Roman" pitchFamily="18" charset="0"/>
              </a:rPr>
              <a:t>30</a:t>
            </a:r>
            <a:r>
              <a:rPr lang="zh-CN" altLang="en-US">
                <a:solidFill>
                  <a:srgbClr val="000000"/>
                </a:solidFill>
                <a:latin typeface="Times New Roman" pitchFamily="18" charset="0"/>
              </a:rPr>
              <a:t>个字符，并且被是从左至右写入</a:t>
            </a:r>
            <a:endParaRPr lang="en-GB" altLang="en-US">
              <a:solidFill>
                <a:srgbClr val="000000"/>
              </a:solidFill>
              <a:latin typeface="Times New Roman" pitchFamily="18" charset="0"/>
            </a:endParaRPr>
          </a:p>
        </p:txBody>
      </p:sp>
      <p:pic>
        <p:nvPicPr>
          <p:cNvPr id="260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05025"/>
            <a:ext cx="4819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ext Box 2"/>
          <p:cNvSpPr txBox="1">
            <a:spLocks noChangeArrowheads="1"/>
          </p:cNvSpPr>
          <p:nvPr/>
        </p:nvSpPr>
        <p:spPr bwMode="auto">
          <a:xfrm>
            <a:off x="1447800" y="981075"/>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书写</a:t>
            </a:r>
            <a:endParaRPr lang="en-GB" altLang="en-US" sz="4400">
              <a:latin typeface="Times New Roman" pitchFamily="18" charset="0"/>
            </a:endParaRPr>
          </a:p>
        </p:txBody>
      </p:sp>
      <p:sp>
        <p:nvSpPr>
          <p:cNvPr id="262146" name="Text Box 3"/>
          <p:cNvSpPr txBox="1">
            <a:spLocks noChangeArrowheads="1"/>
          </p:cNvSpPr>
          <p:nvPr/>
        </p:nvSpPr>
        <p:spPr bwMode="auto">
          <a:xfrm>
            <a:off x="1828800" y="1828800"/>
            <a:ext cx="7162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36600" indent="-2794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Times New Roman" pitchFamily="18" charset="0"/>
              <a:buChar char="•"/>
            </a:pPr>
            <a:r>
              <a:rPr lang="zh-TW" altLang="en-US" sz="2800">
                <a:latin typeface="Times New Roman" pitchFamily="18" charset="0"/>
              </a:rPr>
              <a:t>巴比伦人</a:t>
            </a:r>
            <a:r>
              <a:rPr lang="en-GB" altLang="ja-JP" sz="2800">
                <a:latin typeface="Times New Roman" pitchFamily="18" charset="0"/>
              </a:rPr>
              <a:t>–</a:t>
            </a:r>
            <a:r>
              <a:rPr lang="zh-TW" altLang="en-US" sz="2800">
                <a:latin typeface="Times New Roman" pitchFamily="18" charset="0"/>
              </a:rPr>
              <a:t>粘土出炉，体积大，难以储存</a:t>
            </a:r>
            <a:endParaRPr lang="en-US" altLang="zh-TW" sz="2800">
              <a:latin typeface="Times New Roman" pitchFamily="18" charset="0"/>
            </a:endParaRPr>
          </a:p>
          <a:p>
            <a:pPr>
              <a:lnSpc>
                <a:spcPct val="95000"/>
              </a:lnSpc>
              <a:spcBef>
                <a:spcPts val="700"/>
              </a:spcBef>
              <a:buClr>
                <a:srgbClr val="000000"/>
              </a:buClr>
              <a:buSzPct val="100000"/>
              <a:buFont typeface="Times New Roman" pitchFamily="18" charset="0"/>
              <a:buChar char="•"/>
            </a:pPr>
            <a:r>
              <a:rPr lang="zh-TW" altLang="en-US" sz="2800">
                <a:latin typeface="Times New Roman" pitchFamily="18" charset="0"/>
              </a:rPr>
              <a:t>埃及人</a:t>
            </a:r>
            <a:r>
              <a:rPr lang="en-GB" altLang="ja-JP" sz="2800">
                <a:latin typeface="Times New Roman" pitchFamily="18" charset="0"/>
              </a:rPr>
              <a:t>–</a:t>
            </a:r>
            <a:r>
              <a:rPr lang="zh-TW" altLang="en-US" sz="2800">
                <a:latin typeface="Times New Roman" pitchFamily="18" charset="0"/>
              </a:rPr>
              <a:t>纸莎草纸</a:t>
            </a:r>
            <a:endParaRPr lang="en-GB" altLang="ja-JP" sz="2800">
              <a:latin typeface="Times New Roman" pitchFamily="18" charset="0"/>
            </a:endParaRPr>
          </a:p>
          <a:p>
            <a:pPr>
              <a:spcBef>
                <a:spcPts val="700"/>
              </a:spcBef>
              <a:buClr>
                <a:srgbClr val="000000"/>
              </a:buClr>
              <a:buSzPct val="100000"/>
              <a:buFont typeface="Times New Roman" pitchFamily="18" charset="0"/>
              <a:buChar char="•"/>
            </a:pPr>
            <a:r>
              <a:rPr lang="en-GB" altLang="en-US" sz="2800">
                <a:latin typeface="Times New Roman" pitchFamily="18" charset="0"/>
              </a:rPr>
              <a:t>腓尼基人</a:t>
            </a:r>
            <a:r>
              <a:rPr lang="en-GB" altLang="ja-JP" sz="2800">
                <a:latin typeface="Times New Roman" pitchFamily="18" charset="0"/>
              </a:rPr>
              <a:t>(</a:t>
            </a:r>
            <a:r>
              <a:rPr lang="zh-TW" altLang="en-US" sz="2800">
                <a:latin typeface="Times New Roman" pitchFamily="18" charset="0"/>
              </a:rPr>
              <a:t>地中海，但内陆山的东端</a:t>
            </a:r>
            <a:r>
              <a:rPr lang="en-GB" altLang="ja-JP" sz="2800">
                <a:latin typeface="Times New Roman" pitchFamily="18" charset="0"/>
              </a:rPr>
              <a:t>) </a:t>
            </a:r>
          </a:p>
          <a:p>
            <a:pPr lvl="1">
              <a:spcBef>
                <a:spcPts val="700"/>
              </a:spcBef>
              <a:buClr>
                <a:srgbClr val="000000"/>
              </a:buClr>
              <a:buSzPct val="100000"/>
              <a:buFont typeface="Times New Roman" pitchFamily="18" charset="0"/>
              <a:buChar char="–"/>
            </a:pPr>
            <a:r>
              <a:rPr lang="zh-TW" altLang="en-US" sz="2800">
                <a:solidFill>
                  <a:srgbClr val="000000"/>
                </a:solidFill>
                <a:latin typeface="Times New Roman" pitchFamily="18" charset="0"/>
              </a:rPr>
              <a:t>又高又厚又涂上蜂蜡的雪松木</a:t>
            </a:r>
          </a:p>
          <a:p>
            <a:pPr lvl="1">
              <a:spcBef>
                <a:spcPts val="700"/>
              </a:spcBef>
              <a:buClr>
                <a:srgbClr val="000000"/>
              </a:buClr>
              <a:buSzPct val="100000"/>
              <a:buFont typeface="Times New Roman" pitchFamily="18" charset="0"/>
              <a:buChar char="–"/>
            </a:pPr>
            <a:r>
              <a:rPr lang="zh-TW" altLang="en-US" sz="2800">
                <a:solidFill>
                  <a:srgbClr val="000000"/>
                </a:solidFill>
                <a:latin typeface="Times New Roman" pitchFamily="18" charset="0"/>
              </a:rPr>
              <a:t>铁笔</a:t>
            </a:r>
            <a:r>
              <a:rPr lang="en-GB" altLang="ja-JP" sz="2800">
                <a:solidFill>
                  <a:srgbClr val="000000"/>
                </a:solidFill>
                <a:latin typeface="Times New Roman" pitchFamily="18" charset="0"/>
              </a:rPr>
              <a:t>(</a:t>
            </a:r>
            <a:r>
              <a:rPr lang="zh-TW" altLang="en-US" sz="2800">
                <a:solidFill>
                  <a:srgbClr val="000000"/>
                </a:solidFill>
                <a:latin typeface="Times New Roman" pitchFamily="18" charset="0"/>
              </a:rPr>
              <a:t>尖锐的金属工具</a:t>
            </a:r>
            <a:r>
              <a:rPr lang="en-GB" altLang="ja-JP" sz="2800">
                <a:solidFill>
                  <a:srgbClr val="000000"/>
                </a:solidFill>
                <a:latin typeface="Times New Roman" pitchFamily="18" charset="0"/>
              </a:rPr>
              <a:t>)</a:t>
            </a:r>
            <a:r>
              <a:rPr lang="zh-TW" altLang="en-US" sz="2800">
                <a:solidFill>
                  <a:srgbClr val="000000"/>
                </a:solidFill>
                <a:latin typeface="Times New Roman" pitchFamily="18" charset="0"/>
              </a:rPr>
              <a:t>刮线条</a:t>
            </a:r>
            <a:endParaRPr lang="en-US" altLang="zh-TW" sz="2800">
              <a:solidFill>
                <a:srgbClr val="000000"/>
              </a:solidFill>
              <a:latin typeface="Times New Roman" pitchFamily="18" charset="0"/>
            </a:endParaRPr>
          </a:p>
          <a:p>
            <a:pPr lvl="1">
              <a:spcBef>
                <a:spcPts val="700"/>
              </a:spcBef>
              <a:buClr>
                <a:srgbClr val="000000"/>
              </a:buClr>
              <a:buSzPct val="100000"/>
              <a:buFont typeface="Times New Roman" pitchFamily="18" charset="0"/>
              <a:buChar char="–"/>
            </a:pPr>
            <a:r>
              <a:rPr lang="zh-TW" altLang="en-US" sz="2800">
                <a:solidFill>
                  <a:srgbClr val="000000"/>
                </a:solidFill>
                <a:latin typeface="Times New Roman" pitchFamily="18" charset="0"/>
              </a:rPr>
              <a:t>需要新的写作</a:t>
            </a:r>
            <a:r>
              <a:rPr lang="zh-CN" altLang="en-US" sz="2800">
                <a:solidFill>
                  <a:srgbClr val="000000"/>
                </a:solidFill>
                <a:latin typeface="Times New Roman" pitchFamily="18" charset="0"/>
              </a:rPr>
              <a:t>方</a:t>
            </a:r>
            <a:r>
              <a:rPr lang="zh-TW" altLang="en-US" sz="2800">
                <a:solidFill>
                  <a:srgbClr val="000000"/>
                </a:solidFill>
                <a:latin typeface="Times New Roman" pitchFamily="18" charset="0"/>
              </a:rPr>
              <a:t>式</a:t>
            </a:r>
            <a:endParaRPr lang="en-GB" altLang="en-US" sz="2800">
              <a:solidFill>
                <a:srgbClr val="000000"/>
              </a:solidFill>
              <a:latin typeface="Times New Roman" pitchFamily="18" charset="0"/>
            </a:endParaRP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 Box 2"/>
          <p:cNvSpPr txBox="1">
            <a:spLocks noChangeArrowheads="1"/>
          </p:cNvSpPr>
          <p:nvPr/>
        </p:nvSpPr>
        <p:spPr bwMode="auto">
          <a:xfrm>
            <a:off x="1447800" y="808038"/>
            <a:ext cx="7467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羊皮纸</a:t>
            </a:r>
            <a:endParaRPr lang="en-GB" altLang="en-US" sz="4400">
              <a:latin typeface="Times New Roman" pitchFamily="18" charset="0"/>
            </a:endParaRPr>
          </a:p>
        </p:txBody>
      </p:sp>
      <p:sp>
        <p:nvSpPr>
          <p:cNvPr id="264194" name="Text Box 3"/>
          <p:cNvSpPr txBox="1">
            <a:spLocks noChangeArrowheads="1"/>
          </p:cNvSpPr>
          <p:nvPr/>
        </p:nvSpPr>
        <p:spPr bwMode="auto">
          <a:xfrm>
            <a:off x="1331913" y="1828800"/>
            <a:ext cx="4002087"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Times New Roman" pitchFamily="18" charset="0"/>
              <a:buChar char="•"/>
            </a:pPr>
            <a:r>
              <a:rPr lang="zh-TW" altLang="en-US" sz="4000">
                <a:solidFill>
                  <a:srgbClr val="000000"/>
                </a:solidFill>
                <a:latin typeface="Times New Roman" pitchFamily="18" charset="0"/>
              </a:rPr>
              <a:t>埃及不再出口纸莎草</a:t>
            </a:r>
            <a:endParaRPr lang="en-US" altLang="zh-TW" sz="4000">
              <a:solidFill>
                <a:srgbClr val="000000"/>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TW" altLang="en-US" sz="4000">
                <a:solidFill>
                  <a:srgbClr val="000000"/>
                </a:solidFill>
                <a:latin typeface="Times New Roman" pitchFamily="18" charset="0"/>
              </a:rPr>
              <a:t>创建于希腊</a:t>
            </a:r>
            <a:endParaRPr lang="en-US" altLang="zh-TW" sz="4000">
              <a:solidFill>
                <a:srgbClr val="000000"/>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CN" altLang="en-US" sz="4000">
                <a:solidFill>
                  <a:srgbClr val="000000"/>
                </a:solidFill>
                <a:latin typeface="Times New Roman" pitchFamily="18" charset="0"/>
              </a:rPr>
              <a:t>没有</a:t>
            </a:r>
            <a:r>
              <a:rPr lang="zh-TW" altLang="en-US" sz="4000">
                <a:solidFill>
                  <a:srgbClr val="000000"/>
                </a:solidFill>
                <a:latin typeface="Times New Roman" pitchFamily="18" charset="0"/>
              </a:rPr>
              <a:t>纸莎草</a:t>
            </a:r>
            <a:endParaRPr lang="en-US" altLang="zh-TW" sz="4000">
              <a:solidFill>
                <a:srgbClr val="000000"/>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TW" altLang="en-US" sz="4000">
                <a:solidFill>
                  <a:srgbClr val="000000"/>
                </a:solidFill>
                <a:latin typeface="Times New Roman" pitchFamily="18" charset="0"/>
              </a:rPr>
              <a:t>使用动物的皮</a:t>
            </a:r>
            <a:endParaRPr lang="en-US" altLang="zh-TW" sz="4000">
              <a:solidFill>
                <a:srgbClr val="000000"/>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TW" altLang="en-US" sz="4000">
                <a:solidFill>
                  <a:srgbClr val="000000"/>
                </a:solidFill>
                <a:latin typeface="Times New Roman" pitchFamily="18" charset="0"/>
              </a:rPr>
              <a:t>绷在框架</a:t>
            </a:r>
            <a:r>
              <a:rPr lang="zh-CN" altLang="en-US" sz="4000">
                <a:solidFill>
                  <a:srgbClr val="000000"/>
                </a:solidFill>
                <a:latin typeface="Times New Roman" pitchFamily="18" charset="0"/>
              </a:rPr>
              <a:t>上</a:t>
            </a:r>
            <a:endParaRPr lang="en-US" altLang="zh-CN" sz="4000">
              <a:solidFill>
                <a:srgbClr val="000000"/>
              </a:solidFill>
              <a:latin typeface="Times New Roman" pitchFamily="18" charset="0"/>
            </a:endParaRPr>
          </a:p>
          <a:p>
            <a:pPr>
              <a:lnSpc>
                <a:spcPct val="95000"/>
              </a:lnSpc>
              <a:spcBef>
                <a:spcPts val="700"/>
              </a:spcBef>
              <a:buClr>
                <a:srgbClr val="000000"/>
              </a:buClr>
              <a:buSzPct val="100000"/>
              <a:buFont typeface="Times New Roman" pitchFamily="18" charset="0"/>
              <a:buChar char="•"/>
            </a:pPr>
            <a:r>
              <a:rPr lang="zh-TW" altLang="en-US" sz="4000">
                <a:solidFill>
                  <a:srgbClr val="000000"/>
                </a:solidFill>
                <a:latin typeface="Times New Roman" pitchFamily="18" charset="0"/>
              </a:rPr>
              <a:t>薄但坚韧</a:t>
            </a:r>
            <a:endParaRPr lang="en-GB" altLang="en-US" sz="4000">
              <a:solidFill>
                <a:srgbClr val="000000"/>
              </a:solidFill>
              <a:latin typeface="Times New Roman" pitchFamily="18" charset="0"/>
            </a:endParaRPr>
          </a:p>
        </p:txBody>
      </p:sp>
      <p:pic>
        <p:nvPicPr>
          <p:cNvPr id="264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0"/>
            <a:ext cx="330041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0" y="0"/>
            <a:ext cx="9144000" cy="1447800"/>
          </a:xfrm>
          <a:solidFill>
            <a:schemeClr val="tx1"/>
          </a:solidFill>
        </p:spPr>
        <p:txBody>
          <a:bodyPr/>
          <a:lstStyle/>
          <a:p>
            <a:pPr eaLnBrk="1" hangingPunct="1"/>
            <a:r>
              <a:rPr lang="zh-TW" altLang="en-US" smtClean="0">
                <a:solidFill>
                  <a:schemeClr val="bg1"/>
                </a:solidFill>
                <a:ea typeface="ＭＳ Ｐゴシック" pitchFamily="34" charset="-128"/>
              </a:rPr>
              <a:t>阿拉伯人是谁</a:t>
            </a:r>
            <a:r>
              <a:rPr lang="en-GB" altLang="ja-JP" smtClean="0">
                <a:solidFill>
                  <a:schemeClr val="bg1"/>
                </a:solidFill>
                <a:ea typeface="ＭＳ Ｐゴシック" pitchFamily="34" charset="-128"/>
              </a:rPr>
              <a:t>? </a:t>
            </a:r>
            <a:endParaRPr lang="en-US" altLang="en-US" smtClean="0">
              <a:solidFill>
                <a:schemeClr val="bg1"/>
              </a:solidFill>
              <a:ea typeface="ＭＳ Ｐゴシック" pitchFamily="34" charset="-128"/>
            </a:endParaRPr>
          </a:p>
        </p:txBody>
      </p:sp>
      <p:grpSp>
        <p:nvGrpSpPr>
          <p:cNvPr id="100354" name="Group 3"/>
          <p:cNvGrpSpPr>
            <a:grpSpLocks noChangeAspect="1"/>
          </p:cNvGrpSpPr>
          <p:nvPr/>
        </p:nvGrpSpPr>
        <p:grpSpPr bwMode="auto">
          <a:xfrm>
            <a:off x="-609600" y="990600"/>
            <a:ext cx="9753600" cy="5475288"/>
            <a:chOff x="-384" y="624"/>
            <a:chExt cx="6144" cy="3449"/>
          </a:xfrm>
        </p:grpSpPr>
        <p:sp>
          <p:nvSpPr>
            <p:cNvPr id="100358" name="AutoShape 4"/>
            <p:cNvSpPr>
              <a:spLocks noChangeAspect="1" noChangeArrowheads="1" noTextEdit="1"/>
            </p:cNvSpPr>
            <p:nvPr/>
          </p:nvSpPr>
          <p:spPr bwMode="auto">
            <a:xfrm>
              <a:off x="-384" y="624"/>
              <a:ext cx="6144" cy="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cxnSp>
          <p:nvCxnSpPr>
            <p:cNvPr id="100359" name="_s136197"/>
            <p:cNvCxnSpPr>
              <a:cxnSpLocks noChangeShapeType="1"/>
              <a:stCxn id="100375" idx="0"/>
              <a:endCxn id="100373" idx="2"/>
            </p:cNvCxnSpPr>
            <p:nvPr/>
          </p:nvCxnSpPr>
          <p:spPr bwMode="auto">
            <a:xfrm rot="5400000" flipH="1">
              <a:off x="2631" y="3127"/>
              <a:ext cx="114" cy="507"/>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00360" name="_s136198"/>
            <p:cNvCxnSpPr>
              <a:cxnSpLocks noChangeShapeType="1"/>
              <a:stCxn id="100374" idx="0"/>
              <a:endCxn id="100373" idx="2"/>
            </p:cNvCxnSpPr>
            <p:nvPr/>
          </p:nvCxnSpPr>
          <p:spPr bwMode="auto">
            <a:xfrm rot="-5400000">
              <a:off x="2123" y="3127"/>
              <a:ext cx="114" cy="508"/>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00361" name="_s136199"/>
            <p:cNvCxnSpPr>
              <a:cxnSpLocks noChangeShapeType="1"/>
              <a:stCxn id="100373" idx="0"/>
              <a:endCxn id="100372" idx="2"/>
            </p:cNvCxnSpPr>
            <p:nvPr/>
          </p:nvCxnSpPr>
          <p:spPr bwMode="auto">
            <a:xfrm rot="-5400000">
              <a:off x="2378" y="2994"/>
              <a:ext cx="114" cy="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00362" name="_s136200"/>
            <p:cNvCxnSpPr>
              <a:cxnSpLocks noChangeShapeType="1"/>
              <a:stCxn id="100372" idx="0"/>
              <a:endCxn id="100370" idx="2"/>
            </p:cNvCxnSpPr>
            <p:nvPr/>
          </p:nvCxnSpPr>
          <p:spPr bwMode="auto">
            <a:xfrm rot="-5400000">
              <a:off x="2378" y="2614"/>
              <a:ext cx="114" cy="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00363" name="_s136201"/>
            <p:cNvCxnSpPr>
              <a:cxnSpLocks noChangeShapeType="1"/>
              <a:stCxn id="100371" idx="0"/>
              <a:endCxn id="100369" idx="2"/>
            </p:cNvCxnSpPr>
            <p:nvPr/>
          </p:nvCxnSpPr>
          <p:spPr bwMode="auto">
            <a:xfrm rot="5400000" flipH="1">
              <a:off x="3012" y="1864"/>
              <a:ext cx="114" cy="762"/>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00364" name="_s136202"/>
            <p:cNvCxnSpPr>
              <a:cxnSpLocks noChangeShapeType="1"/>
              <a:stCxn id="100370" idx="0"/>
              <a:endCxn id="100369" idx="2"/>
            </p:cNvCxnSpPr>
            <p:nvPr/>
          </p:nvCxnSpPr>
          <p:spPr bwMode="auto">
            <a:xfrm rot="-5400000">
              <a:off x="2504" y="2118"/>
              <a:ext cx="114" cy="254"/>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00365" name="_s136203"/>
            <p:cNvCxnSpPr>
              <a:cxnSpLocks noChangeShapeType="1"/>
              <a:stCxn id="100369" idx="0"/>
              <a:endCxn id="100368" idx="2"/>
            </p:cNvCxnSpPr>
            <p:nvPr/>
          </p:nvCxnSpPr>
          <p:spPr bwMode="auto">
            <a:xfrm rot="-5400000">
              <a:off x="2632" y="1876"/>
              <a:ext cx="114" cy="1"/>
            </a:xfrm>
            <a:prstGeom prst="bentConnector3">
              <a:avLst>
                <a:gd name="adj1" fmla="val 50000"/>
              </a:avLst>
            </a:prstGeom>
            <a:noFill/>
            <a:ln w="28575">
              <a:solidFill>
                <a:schemeClr val="bg1"/>
              </a:solidFill>
              <a:miter lim="800000"/>
              <a:headEnd/>
              <a:tailEnd/>
            </a:ln>
            <a:extLst>
              <a:ext uri="{909E8E84-426E-40DD-AFC4-6F175D3DCCD1}">
                <a14:hiddenFill xmlns:a14="http://schemas.microsoft.com/office/drawing/2010/main">
                  <a:noFill/>
                </a14:hiddenFill>
              </a:ext>
            </a:extLst>
          </p:spPr>
        </p:cxnSp>
        <p:cxnSp>
          <p:nvCxnSpPr>
            <p:cNvPr id="100366" name="_s136204"/>
            <p:cNvCxnSpPr>
              <a:cxnSpLocks noChangeShapeType="1"/>
              <a:stCxn id="100368" idx="0"/>
              <a:endCxn id="100367" idx="2"/>
            </p:cNvCxnSpPr>
            <p:nvPr/>
          </p:nvCxnSpPr>
          <p:spPr bwMode="auto">
            <a:xfrm rot="-5400000">
              <a:off x="2633" y="1508"/>
              <a:ext cx="114" cy="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00367" name="_s136205"/>
            <p:cNvSpPr>
              <a:spLocks noChangeArrowheads="1"/>
            </p:cNvSpPr>
            <p:nvPr/>
          </p:nvSpPr>
          <p:spPr bwMode="auto">
            <a:xfrm>
              <a:off x="2253" y="1198"/>
              <a:ext cx="871" cy="254"/>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诺亚</a:t>
              </a:r>
              <a:endParaRPr lang="en-US" altLang="en-US" sz="2000" b="1">
                <a:ea typeface="SimSun" pitchFamily="2" charset="-122"/>
              </a:endParaRPr>
            </a:p>
          </p:txBody>
        </p:sp>
        <p:sp>
          <p:nvSpPr>
            <p:cNvPr id="100368" name="_s136206"/>
            <p:cNvSpPr>
              <a:spLocks noChangeArrowheads="1"/>
            </p:cNvSpPr>
            <p:nvPr/>
          </p:nvSpPr>
          <p:spPr bwMode="auto">
            <a:xfrm>
              <a:off x="2253" y="1566"/>
              <a:ext cx="871" cy="254"/>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闪</a:t>
              </a:r>
              <a:endParaRPr lang="en-US" altLang="en-US" sz="2000" b="1">
                <a:ea typeface="SimSun" pitchFamily="2" charset="-122"/>
              </a:endParaRPr>
            </a:p>
          </p:txBody>
        </p:sp>
        <p:sp>
          <p:nvSpPr>
            <p:cNvPr id="100369" name="_s136207"/>
            <p:cNvSpPr>
              <a:spLocks noChangeArrowheads="1"/>
            </p:cNvSpPr>
            <p:nvPr/>
          </p:nvSpPr>
          <p:spPr bwMode="auto">
            <a:xfrm>
              <a:off x="2253" y="1934"/>
              <a:ext cx="870" cy="254"/>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b="1">
                  <a:latin typeface="Times New Roman" pitchFamily="18" charset="0"/>
                  <a:ea typeface="SimSun" pitchFamily="2" charset="-122"/>
                </a:rPr>
                <a:t>希伯</a:t>
              </a:r>
              <a:endParaRPr lang="en-US" altLang="en-US" sz="2000" b="1">
                <a:latin typeface="Times New Roman" pitchFamily="18" charset="0"/>
                <a:ea typeface="SimSun" pitchFamily="2" charset="-122"/>
              </a:endParaRPr>
            </a:p>
          </p:txBody>
        </p:sp>
        <p:sp>
          <p:nvSpPr>
            <p:cNvPr id="100370" name="_s136208"/>
            <p:cNvSpPr>
              <a:spLocks noChangeArrowheads="1"/>
            </p:cNvSpPr>
            <p:nvPr/>
          </p:nvSpPr>
          <p:spPr bwMode="auto">
            <a:xfrm>
              <a:off x="1998" y="2302"/>
              <a:ext cx="871" cy="256"/>
            </a:xfrm>
            <a:prstGeom prst="roundRect">
              <a:avLst>
                <a:gd name="adj" fmla="val 16667"/>
              </a:avLst>
            </a:prstGeom>
            <a:solidFill>
              <a:srgbClr val="BBE0E3"/>
            </a:solidFill>
            <a:ln w="9525">
              <a:solidFill>
                <a:srgbClr val="000000"/>
              </a:solidFill>
              <a:round/>
              <a:headEnd/>
              <a:tailEnd/>
            </a:ln>
          </p:spPr>
          <p:txBody>
            <a:bodyPr lIns="53677" tIns="26840" rIns="53677" bIns="2684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法勒</a:t>
              </a:r>
              <a:endParaRPr lang="en-US" altLang="en-US" sz="2000" b="1">
                <a:ea typeface="SimSun" pitchFamily="2" charset="-122"/>
              </a:endParaRPr>
            </a:p>
          </p:txBody>
        </p:sp>
        <p:sp>
          <p:nvSpPr>
            <p:cNvPr id="100371" name="_s136209"/>
            <p:cNvSpPr>
              <a:spLocks noChangeArrowheads="1"/>
            </p:cNvSpPr>
            <p:nvPr/>
          </p:nvSpPr>
          <p:spPr bwMode="auto">
            <a:xfrm>
              <a:off x="3014" y="2302"/>
              <a:ext cx="871" cy="256"/>
            </a:xfrm>
            <a:prstGeom prst="roundRect">
              <a:avLst>
                <a:gd name="adj" fmla="val 16667"/>
              </a:avLst>
            </a:prstGeom>
            <a:solidFill>
              <a:srgbClr val="BBE0E3"/>
            </a:solidFill>
            <a:ln w="9525">
              <a:solidFill>
                <a:srgbClr val="000000"/>
              </a:solidFill>
              <a:round/>
              <a:headEnd/>
              <a:tailEnd/>
            </a:ln>
          </p:spPr>
          <p:txBody>
            <a:bodyPr lIns="58346" tIns="29172" rIns="58346" bIns="2917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zh-CN" sz="2000" b="1">
                  <a:latin typeface="Times New Roman" pitchFamily="18" charset="0"/>
                  <a:ea typeface="SimSun" pitchFamily="2" charset="-122"/>
                </a:rPr>
                <a:t>Joktan</a:t>
              </a:r>
              <a:endParaRPr lang="en-US" altLang="en-US" sz="2000" b="1">
                <a:ea typeface="SimSun" pitchFamily="2" charset="-122"/>
              </a:endParaRPr>
            </a:p>
          </p:txBody>
        </p:sp>
        <p:sp>
          <p:nvSpPr>
            <p:cNvPr id="100372" name="_s136210"/>
            <p:cNvSpPr>
              <a:spLocks noChangeArrowheads="1"/>
            </p:cNvSpPr>
            <p:nvPr/>
          </p:nvSpPr>
          <p:spPr bwMode="auto">
            <a:xfrm>
              <a:off x="1998" y="2672"/>
              <a:ext cx="871" cy="266"/>
            </a:xfrm>
            <a:prstGeom prst="roundRect">
              <a:avLst>
                <a:gd name="adj" fmla="val 16667"/>
              </a:avLst>
            </a:prstGeom>
            <a:solidFill>
              <a:srgbClr val="BBE0E3"/>
            </a:solidFill>
            <a:ln w="9525">
              <a:solidFill>
                <a:srgbClr val="000000"/>
              </a:solidFill>
              <a:round/>
              <a:headEnd/>
              <a:tailEnd/>
            </a:ln>
          </p:spPr>
          <p:txBody>
            <a:bodyPr lIns="72932" tIns="36466" rIns="72932" bIns="36466"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他拉</a:t>
              </a:r>
              <a:endParaRPr lang="en-US" altLang="en-US" sz="2000" b="1">
                <a:ea typeface="SimSun" pitchFamily="2" charset="-122"/>
              </a:endParaRPr>
            </a:p>
          </p:txBody>
        </p:sp>
        <p:sp>
          <p:nvSpPr>
            <p:cNvPr id="100373" name="_s136211"/>
            <p:cNvSpPr>
              <a:spLocks noChangeArrowheads="1"/>
            </p:cNvSpPr>
            <p:nvPr/>
          </p:nvSpPr>
          <p:spPr bwMode="auto">
            <a:xfrm>
              <a:off x="1998" y="3052"/>
              <a:ext cx="871" cy="272"/>
            </a:xfrm>
            <a:prstGeom prst="roundRect">
              <a:avLst>
                <a:gd name="adj" fmla="val 16667"/>
              </a:avLst>
            </a:prstGeom>
            <a:solidFill>
              <a:srgbClr val="BBE0E3"/>
            </a:solidFill>
            <a:ln w="9525">
              <a:solidFill>
                <a:srgbClr val="000000"/>
              </a:solidFill>
              <a:round/>
              <a:headEnd/>
              <a:tailEnd/>
            </a:ln>
          </p:spPr>
          <p:txBody>
            <a:bodyPr lIns="83356" tIns="41678" rIns="83356" bIns="41678"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亚伯拉罕</a:t>
              </a:r>
              <a:endParaRPr lang="en-US" altLang="en-US" sz="2000" b="1">
                <a:ea typeface="SimSun" pitchFamily="2" charset="-122"/>
              </a:endParaRPr>
            </a:p>
          </p:txBody>
        </p:sp>
        <p:sp>
          <p:nvSpPr>
            <p:cNvPr id="100374" name="_s136212"/>
            <p:cNvSpPr>
              <a:spLocks noChangeArrowheads="1"/>
            </p:cNvSpPr>
            <p:nvPr/>
          </p:nvSpPr>
          <p:spPr bwMode="auto">
            <a:xfrm>
              <a:off x="1491" y="3438"/>
              <a:ext cx="870" cy="278"/>
            </a:xfrm>
            <a:prstGeom prst="roundRect">
              <a:avLst>
                <a:gd name="adj" fmla="val 16667"/>
              </a:avLst>
            </a:prstGeom>
            <a:solidFill>
              <a:srgbClr val="BBE0E3"/>
            </a:solidFill>
            <a:ln w="9525">
              <a:solidFill>
                <a:srgbClr val="000000"/>
              </a:solidFill>
              <a:round/>
              <a:headEnd/>
              <a:tailEnd/>
            </a:ln>
          </p:spPr>
          <p:txBody>
            <a:bodyPr lIns="85933" tIns="42968" rIns="85933" bIns="42968"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CN" altLang="en-US" sz="2000" b="1">
                  <a:latin typeface="Times New Roman" pitchFamily="18" charset="0"/>
                  <a:ea typeface="SimSun" pitchFamily="2" charset="-122"/>
                </a:rPr>
                <a:t>以撒</a:t>
              </a:r>
              <a:endParaRPr lang="en-US" altLang="en-US" sz="2000" b="1">
                <a:ea typeface="SimSun" pitchFamily="2" charset="-122"/>
              </a:endParaRPr>
            </a:p>
          </p:txBody>
        </p:sp>
        <p:sp>
          <p:nvSpPr>
            <p:cNvPr id="100375" name="_s136213"/>
            <p:cNvSpPr>
              <a:spLocks noChangeArrowheads="1"/>
            </p:cNvSpPr>
            <p:nvPr/>
          </p:nvSpPr>
          <p:spPr bwMode="auto">
            <a:xfrm>
              <a:off x="2506" y="3438"/>
              <a:ext cx="870" cy="278"/>
            </a:xfrm>
            <a:prstGeom prst="roundRect">
              <a:avLst>
                <a:gd name="adj" fmla="val 16667"/>
              </a:avLst>
            </a:prstGeom>
            <a:solidFill>
              <a:srgbClr val="BBE0E3"/>
            </a:solidFill>
            <a:ln w="9525">
              <a:solidFill>
                <a:srgbClr val="000000"/>
              </a:solidFill>
              <a:round/>
              <a:headEnd/>
              <a:tailEnd/>
            </a:ln>
          </p:spPr>
          <p:txBody>
            <a:bodyPr lIns="92401" tIns="46201" rIns="92401" bIns="4620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以实玛利</a:t>
              </a:r>
              <a:endParaRPr lang="en-US" altLang="en-US" sz="2000" b="1">
                <a:ea typeface="SimSun" pitchFamily="2" charset="-122"/>
              </a:endParaRPr>
            </a:p>
          </p:txBody>
        </p:sp>
      </p:grpSp>
      <p:sp>
        <p:nvSpPr>
          <p:cNvPr id="136222" name="_s1040"/>
          <p:cNvSpPr>
            <a:spLocks noChangeArrowheads="1"/>
          </p:cNvSpPr>
          <p:nvPr/>
        </p:nvSpPr>
        <p:spPr bwMode="auto">
          <a:xfrm>
            <a:off x="4800600" y="3657600"/>
            <a:ext cx="1382713" cy="406400"/>
          </a:xfrm>
          <a:prstGeom prst="roundRect">
            <a:avLst>
              <a:gd name="adj" fmla="val 16667"/>
            </a:avLst>
          </a:prstGeom>
          <a:solidFill>
            <a:srgbClr val="FFFF66"/>
          </a:solidFill>
          <a:ln w="9525">
            <a:solidFill>
              <a:srgbClr val="000000"/>
            </a:solidFill>
            <a:round/>
            <a:headEnd/>
            <a:tailEnd/>
          </a:ln>
        </p:spPr>
        <p:txBody>
          <a:bodyPr lIns="58346" tIns="29172" rIns="58346" bIns="2917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约 坍</a:t>
            </a:r>
            <a:endParaRPr lang="en-US" altLang="en-US" sz="2000" b="1">
              <a:ea typeface="SimSun" pitchFamily="2" charset="-122"/>
            </a:endParaRPr>
          </a:p>
        </p:txBody>
      </p:sp>
      <p:sp>
        <p:nvSpPr>
          <p:cNvPr id="100356" name="TextBox 24"/>
          <p:cNvSpPr txBox="1">
            <a:spLocks noChangeArrowheads="1"/>
          </p:cNvSpPr>
          <p:nvPr/>
        </p:nvSpPr>
        <p:spPr bwMode="auto">
          <a:xfrm>
            <a:off x="81534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a:solidFill>
                  <a:schemeClr val="bg1"/>
                </a:solidFill>
              </a:rPr>
              <a:t>152e</a:t>
            </a:r>
          </a:p>
        </p:txBody>
      </p:sp>
      <p:sp>
        <p:nvSpPr>
          <p:cNvPr id="24" name="_s1040"/>
          <p:cNvSpPr>
            <a:spLocks noChangeArrowheads="1"/>
          </p:cNvSpPr>
          <p:nvPr/>
        </p:nvSpPr>
        <p:spPr bwMode="auto">
          <a:xfrm>
            <a:off x="3962400" y="5486400"/>
            <a:ext cx="1382713" cy="406400"/>
          </a:xfrm>
          <a:prstGeom prst="roundRect">
            <a:avLst>
              <a:gd name="adj" fmla="val 16667"/>
            </a:avLst>
          </a:prstGeom>
          <a:solidFill>
            <a:srgbClr val="FFFF66"/>
          </a:solidFill>
          <a:ln w="9525">
            <a:solidFill>
              <a:srgbClr val="000000"/>
            </a:solidFill>
            <a:round/>
            <a:headEnd/>
            <a:tailEnd/>
          </a:ln>
        </p:spPr>
        <p:txBody>
          <a:bodyPr lIns="58346" tIns="29172" rIns="58346" bIns="29172"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zh-TW" altLang="en-US" sz="2000" b="1">
                <a:latin typeface="Times New Roman" pitchFamily="18" charset="0"/>
                <a:ea typeface="SimSun" pitchFamily="2" charset="-122"/>
              </a:rPr>
              <a:t>以实玛利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2" grpId="0" animBg="1"/>
      <p:bldP spid="2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ext Box 2"/>
          <p:cNvSpPr txBox="1">
            <a:spLocks noChangeArrowheads="1"/>
          </p:cNvSpPr>
          <p:nvPr/>
        </p:nvSpPr>
        <p:spPr bwMode="auto">
          <a:xfrm>
            <a:off x="457200" y="755650"/>
            <a:ext cx="8229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en-GB" altLang="en-US" sz="4800">
                <a:latin typeface="Times New Roman" pitchFamily="18" charset="0"/>
              </a:rPr>
              <a:t>字母</a:t>
            </a:r>
          </a:p>
        </p:txBody>
      </p:sp>
      <p:sp>
        <p:nvSpPr>
          <p:cNvPr id="266242" name="Text Box 3"/>
          <p:cNvSpPr txBox="1">
            <a:spLocks noChangeArrowheads="1"/>
          </p:cNvSpPr>
          <p:nvPr/>
        </p:nvSpPr>
        <p:spPr bwMode="auto">
          <a:xfrm>
            <a:off x="806450" y="1766888"/>
            <a:ext cx="8229600"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Arial" pitchFamily="34" charset="0"/>
              <a:buNone/>
            </a:pPr>
            <a:r>
              <a:rPr lang="zh-TW" altLang="en-US" sz="3200">
                <a:latin typeface="Times New Roman" pitchFamily="18" charset="0"/>
              </a:rPr>
              <a:t>一个字母是表示声音系统</a:t>
            </a:r>
            <a:endParaRPr lang="en-US" altLang="zh-TW" sz="3200">
              <a:latin typeface="Times New Roman" pitchFamily="18" charset="0"/>
            </a:endParaRPr>
          </a:p>
          <a:p>
            <a:pPr>
              <a:lnSpc>
                <a:spcPct val="95000"/>
              </a:lnSpc>
              <a:spcBef>
                <a:spcPts val="700"/>
              </a:spcBef>
              <a:buClr>
                <a:srgbClr val="000000"/>
              </a:buClr>
              <a:buSzPct val="100000"/>
              <a:buFont typeface="Arial" pitchFamily="34" charset="0"/>
              <a:buNone/>
            </a:pPr>
            <a:r>
              <a:rPr lang="zh-TW" altLang="en-US" sz="3200">
                <a:latin typeface="Times New Roman" pitchFamily="18" charset="0"/>
              </a:rPr>
              <a:t>最早的阿拉伯字母被发现在巴勒斯坦，大约在</a:t>
            </a:r>
            <a:r>
              <a:rPr lang="en-US" altLang="zh-TW" sz="3200">
                <a:latin typeface="Times New Roman" pitchFamily="18" charset="0"/>
              </a:rPr>
              <a:t>1100</a:t>
            </a:r>
            <a:r>
              <a:rPr lang="zh-TW" altLang="en-US" sz="3200">
                <a:latin typeface="Times New Roman" pitchFamily="18" charset="0"/>
              </a:rPr>
              <a:t>或</a:t>
            </a:r>
            <a:r>
              <a:rPr lang="en-US" altLang="zh-TW" sz="3200">
                <a:latin typeface="Times New Roman" pitchFamily="18" charset="0"/>
              </a:rPr>
              <a:t>1200</a:t>
            </a:r>
            <a:r>
              <a:rPr lang="zh-TW" altLang="en-US" sz="3200">
                <a:latin typeface="Times New Roman" pitchFamily="18" charset="0"/>
              </a:rPr>
              <a:t>年，被称为原西奈山</a:t>
            </a:r>
            <a:endParaRPr lang="en-US" altLang="zh-TW" sz="3200">
              <a:latin typeface="Times New Roman" pitchFamily="18" charset="0"/>
            </a:endParaRPr>
          </a:p>
          <a:p>
            <a:pPr>
              <a:lnSpc>
                <a:spcPct val="95000"/>
              </a:lnSpc>
              <a:spcBef>
                <a:spcPts val="700"/>
              </a:spcBef>
              <a:buClr>
                <a:srgbClr val="000000"/>
              </a:buClr>
              <a:buSzPct val="100000"/>
            </a:pPr>
            <a:r>
              <a:rPr lang="zh-TW" altLang="en-US" sz="3200">
                <a:latin typeface="Times New Roman" pitchFamily="18" charset="0"/>
              </a:rPr>
              <a:t>图片</a:t>
            </a:r>
            <a:r>
              <a:rPr lang="zh-CN" altLang="en-US" sz="3200">
                <a:latin typeface="Times New Roman" pitchFamily="18" charset="0"/>
              </a:rPr>
              <a:t>曾</a:t>
            </a:r>
            <a:r>
              <a:rPr lang="zh-TW" altLang="en-US" sz="3200">
                <a:latin typeface="Times New Roman" pitchFamily="18" charset="0"/>
              </a:rPr>
              <a:t>用</a:t>
            </a:r>
            <a:r>
              <a:rPr lang="zh-CN" altLang="en-US" sz="3200">
                <a:latin typeface="Times New Roman" pitchFamily="18" charset="0"/>
              </a:rPr>
              <a:t>来</a:t>
            </a:r>
            <a:r>
              <a:rPr lang="zh-TW" altLang="en-US" sz="3200">
                <a:latin typeface="Times New Roman" pitchFamily="18" charset="0"/>
              </a:rPr>
              <a:t>表示辅音字母，但并非所有的学者都认同</a:t>
            </a:r>
            <a:endParaRPr lang="en-US" altLang="zh-TW" sz="3200">
              <a:latin typeface="Times New Roman" pitchFamily="18" charset="0"/>
            </a:endParaRPr>
          </a:p>
          <a:p>
            <a:pPr>
              <a:lnSpc>
                <a:spcPct val="95000"/>
              </a:lnSpc>
              <a:spcBef>
                <a:spcPts val="700"/>
              </a:spcBef>
              <a:buClr>
                <a:srgbClr val="000000"/>
              </a:buClr>
              <a:buSzPct val="100000"/>
            </a:pPr>
            <a:r>
              <a:rPr lang="zh-TW" altLang="en-US" sz="3200" i="1">
                <a:latin typeface="Times New Roman" pitchFamily="18" charset="0"/>
              </a:rPr>
              <a:t>原始迦南</a:t>
            </a:r>
            <a:r>
              <a:rPr lang="zh-TW" altLang="en-US" sz="3200">
                <a:latin typeface="Times New Roman" pitchFamily="18" charset="0"/>
              </a:rPr>
              <a:t>人</a:t>
            </a:r>
            <a:r>
              <a:rPr lang="zh-CN" altLang="en-US" sz="3200">
                <a:latin typeface="Times New Roman" pitchFamily="18" charset="0"/>
              </a:rPr>
              <a:t>的</a:t>
            </a:r>
            <a:r>
              <a:rPr lang="zh-TW" altLang="en-US" sz="3200">
                <a:latin typeface="Times New Roman" pitchFamily="18" charset="0"/>
              </a:rPr>
              <a:t>字母发展到的腓尼基</a:t>
            </a:r>
            <a:r>
              <a:rPr lang="zh-CN" altLang="en-US" sz="3200">
                <a:latin typeface="Times New Roman" pitchFamily="18" charset="0"/>
              </a:rPr>
              <a:t>人</a:t>
            </a:r>
            <a:r>
              <a:rPr lang="zh-TW" altLang="en-US" sz="3200">
                <a:latin typeface="Times New Roman" pitchFamily="18" charset="0"/>
              </a:rPr>
              <a:t>的字母</a:t>
            </a:r>
            <a:r>
              <a:rPr lang="zh-CN" altLang="en-US" sz="3200">
                <a:latin typeface="Times New Roman" pitchFamily="18" charset="0"/>
              </a:rPr>
              <a:t>是在</a:t>
            </a:r>
            <a:r>
              <a:rPr lang="zh-TW" altLang="en-US" sz="3200">
                <a:latin typeface="Times New Roman" pitchFamily="18" charset="0"/>
              </a:rPr>
              <a:t>公元前</a:t>
            </a:r>
            <a:r>
              <a:rPr lang="en-US" altLang="zh-TW" sz="3200">
                <a:latin typeface="Times New Roman" pitchFamily="18" charset="0"/>
              </a:rPr>
              <a:t>1100</a:t>
            </a:r>
            <a:r>
              <a:rPr lang="zh-TW" altLang="en-US" sz="3200">
                <a:latin typeface="Times New Roman" pitchFamily="18" charset="0"/>
              </a:rPr>
              <a:t>年，</a:t>
            </a:r>
            <a:r>
              <a:rPr lang="zh-CN" altLang="en-US" sz="3200">
                <a:latin typeface="Times New Roman" pitchFamily="18" charset="0"/>
              </a:rPr>
              <a:t>这</a:t>
            </a:r>
            <a:r>
              <a:rPr lang="zh-CN" altLang="en-US" sz="3200"/>
              <a:t>可能就是原产地的其他所有犹太人的书写的系统</a:t>
            </a:r>
            <a:endParaRPr lang="en-GB" altLang="en-US" sz="3200">
              <a:latin typeface="Times New Roman" pitchFamily="18" charset="0"/>
            </a:endParaRP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ext Box 2"/>
          <p:cNvSpPr txBox="1">
            <a:spLocks noChangeArrowheads="1"/>
          </p:cNvSpPr>
          <p:nvPr/>
        </p:nvSpPr>
        <p:spPr bwMode="auto">
          <a:xfrm>
            <a:off x="457200" y="960438"/>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南阿拉伯</a:t>
            </a:r>
            <a:endParaRPr lang="en-GB" altLang="en-US" sz="4400">
              <a:latin typeface="Times New Roman" pitchFamily="18" charset="0"/>
            </a:endParaRPr>
          </a:p>
        </p:txBody>
      </p:sp>
      <p:grpSp>
        <p:nvGrpSpPr>
          <p:cNvPr id="272386" name="Group 3"/>
          <p:cNvGrpSpPr>
            <a:grpSpLocks/>
          </p:cNvGrpSpPr>
          <p:nvPr/>
        </p:nvGrpSpPr>
        <p:grpSpPr bwMode="auto">
          <a:xfrm>
            <a:off x="1547813" y="1557338"/>
            <a:ext cx="6183312" cy="5276850"/>
            <a:chOff x="1344" y="1104"/>
            <a:chExt cx="2979" cy="2592"/>
          </a:xfrm>
        </p:grpSpPr>
        <p:pic>
          <p:nvPicPr>
            <p:cNvPr id="272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104"/>
              <a:ext cx="2980"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ext Box 2"/>
          <p:cNvSpPr txBox="1">
            <a:spLocks noChangeArrowheads="1"/>
          </p:cNvSpPr>
          <p:nvPr/>
        </p:nvSpPr>
        <p:spPr bwMode="auto">
          <a:xfrm>
            <a:off x="457200" y="928688"/>
            <a:ext cx="8686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zh-TW" altLang="en-US" sz="2800">
                <a:latin typeface="Times New Roman" pitchFamily="18" charset="0"/>
              </a:rPr>
              <a:t>埃塞俄比亚的发展</a:t>
            </a:r>
            <a:r>
              <a:rPr lang="zh-CN" altLang="en-US" sz="2800">
                <a:latin typeface="Times New Roman" pitchFamily="18" charset="0"/>
              </a:rPr>
              <a:t>在</a:t>
            </a:r>
            <a:r>
              <a:rPr lang="zh-TW" altLang="en-US" sz="2800">
                <a:latin typeface="Times New Roman" pitchFamily="18" charset="0"/>
              </a:rPr>
              <a:t>南阿拉伯公元</a:t>
            </a:r>
            <a:r>
              <a:rPr lang="en-US" altLang="zh-TW" sz="2800">
                <a:latin typeface="Times New Roman" pitchFamily="18" charset="0"/>
              </a:rPr>
              <a:t>500</a:t>
            </a:r>
            <a:r>
              <a:rPr lang="zh-TW" altLang="en-US" sz="2800">
                <a:latin typeface="Times New Roman" pitchFamily="18" charset="0"/>
              </a:rPr>
              <a:t>年，使用吉兹（</a:t>
            </a:r>
            <a:r>
              <a:rPr lang="zh-CN" altLang="en-US" sz="2800">
                <a:latin typeface="Times New Roman" pitchFamily="18" charset="0"/>
              </a:rPr>
              <a:t>经</a:t>
            </a:r>
            <a:r>
              <a:rPr lang="zh-TW" altLang="en-US" sz="2800">
                <a:latin typeface="Times New Roman" pitchFamily="18" charset="0"/>
              </a:rPr>
              <a:t>典衣索比亚）和埃塞俄比亚的现代语言</a:t>
            </a:r>
            <a:endParaRPr lang="en-GB" altLang="en-US" sz="2800">
              <a:latin typeface="Times New Roman" pitchFamily="18" charset="0"/>
            </a:endParaRPr>
          </a:p>
        </p:txBody>
      </p:sp>
      <p:pic>
        <p:nvPicPr>
          <p:cNvPr id="274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ext Box 2"/>
          <p:cNvSpPr txBox="1">
            <a:spLocks noChangeArrowheads="1"/>
          </p:cNvSpPr>
          <p:nvPr/>
        </p:nvSpPr>
        <p:spPr bwMode="auto">
          <a:xfrm>
            <a:off x="457200" y="731838"/>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埃塞俄比亚语</a:t>
            </a:r>
            <a:endParaRPr lang="en-GB" altLang="en-US" sz="4400">
              <a:latin typeface="Times New Roman" pitchFamily="18" charset="0"/>
            </a:endParaRPr>
          </a:p>
        </p:txBody>
      </p:sp>
      <p:sp>
        <p:nvSpPr>
          <p:cNvPr id="276482" name="Text Box 3"/>
          <p:cNvSpPr txBox="1">
            <a:spLocks noChangeArrowheads="1"/>
          </p:cNvSpPr>
          <p:nvPr/>
        </p:nvSpPr>
        <p:spPr bwMode="auto">
          <a:xfrm>
            <a:off x="457200" y="1600200"/>
            <a:ext cx="85344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800"/>
              </a:spcBef>
              <a:buClr>
                <a:srgbClr val="000000"/>
              </a:buClr>
              <a:buSzPct val="100000"/>
            </a:pPr>
            <a:r>
              <a:rPr lang="zh-TW" altLang="en-US" sz="3200">
                <a:latin typeface="Times New Roman" pitchFamily="18" charset="0"/>
              </a:rPr>
              <a:t>原始的的埃塞俄比亚语脚本为辅音字母</a:t>
            </a:r>
            <a:r>
              <a:rPr lang="zh-CN" altLang="en-US" sz="3200">
                <a:latin typeface="Times New Roman" pitchFamily="18" charset="0"/>
              </a:rPr>
              <a:t>而已。</a:t>
            </a:r>
            <a:r>
              <a:rPr lang="en-GB" altLang="ja-JP" sz="3200">
                <a:latin typeface="Times New Roman" pitchFamily="18" charset="0"/>
              </a:rPr>
              <a:t> </a:t>
            </a:r>
          </a:p>
          <a:p>
            <a:pPr>
              <a:spcBef>
                <a:spcPts val="800"/>
              </a:spcBef>
              <a:buClr>
                <a:srgbClr val="000000"/>
              </a:buClr>
              <a:buSzPct val="100000"/>
              <a:buFont typeface="Arial" pitchFamily="34" charset="0"/>
              <a:buNone/>
            </a:pPr>
            <a:r>
              <a:rPr lang="zh-TW" altLang="en-US" sz="3200">
                <a:latin typeface="Times New Roman" pitchFamily="18" charset="0"/>
              </a:rPr>
              <a:t>基地符号进行了修改，以容纳埃塞俄比亚</a:t>
            </a:r>
            <a:r>
              <a:rPr lang="zh-CN" altLang="en-US" sz="3200">
                <a:latin typeface="Times New Roman" pitchFamily="18" charset="0"/>
              </a:rPr>
              <a:t>的七个</a:t>
            </a:r>
            <a:r>
              <a:rPr lang="zh-TW" altLang="en-US" sz="3200">
                <a:latin typeface="Times New Roman" pitchFamily="18" charset="0"/>
              </a:rPr>
              <a:t>元音字母</a:t>
            </a:r>
            <a:endParaRPr lang="en-US" altLang="zh-TW" sz="3200">
              <a:latin typeface="Times New Roman" pitchFamily="18" charset="0"/>
            </a:endParaRPr>
          </a:p>
          <a:p>
            <a:pPr>
              <a:spcBef>
                <a:spcPts val="800"/>
              </a:spcBef>
              <a:buClr>
                <a:srgbClr val="000000"/>
              </a:buClr>
              <a:buSzPct val="100000"/>
            </a:pPr>
            <a:r>
              <a:rPr lang="zh-TW" altLang="en-US" sz="3200">
                <a:latin typeface="Times New Roman" pitchFamily="18" charset="0"/>
              </a:rPr>
              <a:t>埃塞俄比亚语现在是一个音节文字，并</a:t>
            </a:r>
            <a:r>
              <a:rPr lang="zh-CN" altLang="en-US" sz="3200">
                <a:latin typeface="Times New Roman" pitchFamily="18" charset="0"/>
              </a:rPr>
              <a:t>并且从</a:t>
            </a:r>
            <a:r>
              <a:rPr lang="zh-TW" altLang="en-US" sz="3200">
                <a:latin typeface="Times New Roman" pitchFamily="18" charset="0"/>
              </a:rPr>
              <a:t>由左到右写入</a:t>
            </a:r>
            <a:r>
              <a:rPr lang="en-GB" altLang="ja-JP" sz="3200">
                <a:latin typeface="Times New Roman" pitchFamily="18" charset="0"/>
              </a:rPr>
              <a:t>. </a:t>
            </a:r>
          </a:p>
          <a:p>
            <a:pPr lvl="4">
              <a:lnSpc>
                <a:spcPct val="96000"/>
              </a:lnSpc>
              <a:spcBef>
                <a:spcPts val="1000"/>
              </a:spcBef>
              <a:buClr>
                <a:srgbClr val="000000"/>
              </a:buClr>
              <a:buSzPct val="100000"/>
              <a:buFont typeface="Washra  Primary" charset="2"/>
              <a:buNone/>
            </a:pPr>
            <a:r>
              <a:rPr lang="en-GB" altLang="en-US" sz="4000">
                <a:solidFill>
                  <a:srgbClr val="000000"/>
                </a:solidFill>
                <a:latin typeface="Washra  Primary" charset="2"/>
              </a:rPr>
              <a:t></a:t>
            </a:r>
            <a:r>
              <a:rPr lang="en-GB" altLang="en-US" sz="4000">
                <a:solidFill>
                  <a:srgbClr val="000000"/>
                </a:solidFill>
                <a:latin typeface="Times New Roman" pitchFamily="18" charset="0"/>
              </a:rPr>
              <a:t>   </a:t>
            </a:r>
            <a:r>
              <a:rPr lang="en-GB" altLang="en-US" sz="4000">
                <a:solidFill>
                  <a:srgbClr val="000000"/>
                </a:solidFill>
                <a:latin typeface="Washra  Primary" charset="2"/>
              </a:rPr>
              <a:t></a:t>
            </a:r>
            <a:r>
              <a:rPr lang="en-GB" altLang="en-US" sz="4000">
                <a:solidFill>
                  <a:srgbClr val="000000"/>
                </a:solidFill>
                <a:latin typeface="Times New Roman" pitchFamily="18" charset="0"/>
              </a:rPr>
              <a:t>   </a:t>
            </a:r>
            <a:r>
              <a:rPr lang="en-GB" altLang="en-US" sz="4000">
                <a:solidFill>
                  <a:srgbClr val="000000"/>
                </a:solidFill>
                <a:latin typeface="Washra  Primary" charset="2"/>
              </a:rPr>
              <a:t></a:t>
            </a:r>
            <a:r>
              <a:rPr lang="en-GB" altLang="en-US" sz="4000">
                <a:solidFill>
                  <a:srgbClr val="000000"/>
                </a:solidFill>
                <a:latin typeface="Times New Roman" pitchFamily="18" charset="0"/>
              </a:rPr>
              <a:t>  </a:t>
            </a:r>
            <a:r>
              <a:rPr lang="en-GB" altLang="en-US" sz="4000">
                <a:solidFill>
                  <a:srgbClr val="000000"/>
                </a:solidFill>
                <a:latin typeface="Washra  Primary" charset="2"/>
              </a:rPr>
              <a:t></a:t>
            </a:r>
            <a:r>
              <a:rPr lang="en-GB" altLang="en-US" sz="4000">
                <a:solidFill>
                  <a:srgbClr val="000000"/>
                </a:solidFill>
                <a:latin typeface="Times New Roman" pitchFamily="18" charset="0"/>
              </a:rPr>
              <a:t>    </a:t>
            </a:r>
            <a:r>
              <a:rPr lang="en-GB" altLang="en-US" sz="4000">
                <a:solidFill>
                  <a:srgbClr val="000000"/>
                </a:solidFill>
                <a:latin typeface="Washra  Primary" charset="2"/>
              </a:rPr>
              <a:t></a:t>
            </a:r>
            <a:r>
              <a:rPr lang="en-GB" altLang="en-US" sz="4000">
                <a:solidFill>
                  <a:srgbClr val="000000"/>
                </a:solidFill>
                <a:latin typeface="Times New Roman" pitchFamily="18" charset="0"/>
              </a:rPr>
              <a:t>    </a:t>
            </a:r>
            <a:r>
              <a:rPr lang="en-GB" altLang="en-US" sz="4000">
                <a:solidFill>
                  <a:srgbClr val="000000"/>
                </a:solidFill>
                <a:latin typeface="Washra  Primary" charset="2"/>
              </a:rPr>
              <a:t></a:t>
            </a:r>
            <a:r>
              <a:rPr lang="en-GB" altLang="en-US" sz="4000">
                <a:solidFill>
                  <a:srgbClr val="000000"/>
                </a:solidFill>
                <a:latin typeface="Times New Roman" pitchFamily="18" charset="0"/>
              </a:rPr>
              <a:t>      </a:t>
            </a:r>
            <a:r>
              <a:rPr lang="en-GB" altLang="en-US" sz="4000">
                <a:solidFill>
                  <a:srgbClr val="000000"/>
                </a:solidFill>
                <a:latin typeface="Washra  Primary" charset="2"/>
              </a:rPr>
              <a:t></a:t>
            </a:r>
          </a:p>
          <a:p>
            <a:pPr>
              <a:spcBef>
                <a:spcPts val="800"/>
              </a:spcBef>
              <a:buClr>
                <a:srgbClr val="000000"/>
              </a:buClr>
              <a:buSzPct val="100000"/>
              <a:buFont typeface="Washra  Primary" charset="2"/>
              <a:buNone/>
            </a:pPr>
            <a:r>
              <a:rPr lang="en-GB" altLang="en-US" sz="3200">
                <a:latin typeface="Times New Roman" pitchFamily="18" charset="0"/>
              </a:rPr>
              <a:t>                s</a:t>
            </a:r>
            <a:r>
              <a:rPr lang="en-GB" altLang="en-US" sz="3200">
                <a:latin typeface="SILDoulos IPA93" charset="2"/>
              </a:rPr>
              <a:t></a:t>
            </a:r>
            <a:r>
              <a:rPr lang="en-GB" altLang="en-US" sz="3200">
                <a:latin typeface="Times New Roman" pitchFamily="18" charset="0"/>
              </a:rPr>
              <a:t>  su   si   sa    se   s or s    so</a:t>
            </a:r>
          </a:p>
          <a:p>
            <a:pPr>
              <a:spcBef>
                <a:spcPts val="800"/>
              </a:spcBef>
              <a:buClr>
                <a:srgbClr val="000000"/>
              </a:buClr>
              <a:buSzPct val="100000"/>
              <a:buFont typeface="Arial" pitchFamily="34" charset="0"/>
              <a:buNone/>
            </a:pPr>
            <a:endParaRPr lang="en-GB" altLang="en-US" sz="3200">
              <a:latin typeface="Times New Roman" pitchFamily="18" charset="0"/>
            </a:endParaRP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ext Box 2"/>
          <p:cNvSpPr txBox="1">
            <a:spLocks noChangeArrowheads="1"/>
          </p:cNvSpPr>
          <p:nvPr/>
        </p:nvSpPr>
        <p:spPr bwMode="auto">
          <a:xfrm>
            <a:off x="457200" y="808038"/>
            <a:ext cx="8229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pPr>
            <a:r>
              <a:rPr lang="zh-TW" altLang="en-US" sz="4400">
                <a:latin typeface="Times New Roman" pitchFamily="18" charset="0"/>
              </a:rPr>
              <a:t>埃塞俄比亚语</a:t>
            </a:r>
            <a:endParaRPr lang="en-GB" altLang="en-US" sz="4400">
              <a:latin typeface="Times New Roman" pitchFamily="18" charset="0"/>
            </a:endParaRPr>
          </a:p>
        </p:txBody>
      </p:sp>
      <p:sp>
        <p:nvSpPr>
          <p:cNvPr id="278530" name="Text Box 3"/>
          <p:cNvSpPr txBox="1">
            <a:spLocks noChangeArrowheads="1"/>
          </p:cNvSpPr>
          <p:nvPr/>
        </p:nvSpPr>
        <p:spPr bwMode="auto">
          <a:xfrm>
            <a:off x="457200" y="1936750"/>
            <a:ext cx="850741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gn="ctr">
              <a:lnSpc>
                <a:spcPct val="95000"/>
              </a:lnSpc>
              <a:spcBef>
                <a:spcPts val="700"/>
              </a:spcBef>
              <a:buClr>
                <a:srgbClr val="000000"/>
              </a:buClr>
              <a:buSzPct val="100000"/>
            </a:pPr>
            <a:r>
              <a:rPr lang="zh-TW" altLang="en-US" sz="3200">
                <a:solidFill>
                  <a:srgbClr val="000000"/>
                </a:solidFill>
                <a:latin typeface="Times New Roman" pitchFamily="18" charset="0"/>
              </a:rPr>
              <a:t>埃塞俄比亚语最初是为吉兹</a:t>
            </a:r>
            <a:r>
              <a:rPr lang="zh-CN" altLang="en-US" sz="3200">
                <a:solidFill>
                  <a:srgbClr val="000000"/>
                </a:solidFill>
                <a:latin typeface="Times New Roman" pitchFamily="18" charset="0"/>
              </a:rPr>
              <a:t>而写</a:t>
            </a:r>
            <a:r>
              <a:rPr lang="en-GB" altLang="ja-JP" sz="3200">
                <a:solidFill>
                  <a:srgbClr val="000000"/>
                </a:solidFill>
                <a:latin typeface="Times New Roman" pitchFamily="18" charset="0"/>
              </a:rPr>
              <a:t>(</a:t>
            </a:r>
            <a:r>
              <a:rPr lang="zh-TW" altLang="en-US" sz="3200">
                <a:solidFill>
                  <a:srgbClr val="000000"/>
                </a:solidFill>
                <a:latin typeface="Times New Roman" pitchFamily="18" charset="0"/>
              </a:rPr>
              <a:t>经典埃塞俄比亚语</a:t>
            </a:r>
            <a:r>
              <a:rPr lang="en-GB" altLang="ja-JP" sz="3200">
                <a:solidFill>
                  <a:srgbClr val="000000"/>
                </a:solidFill>
                <a:latin typeface="Times New Roman" pitchFamily="18" charset="0"/>
              </a:rPr>
              <a:t>),</a:t>
            </a:r>
            <a:r>
              <a:rPr lang="zh-TW" altLang="en-US" sz="3200">
                <a:solidFill>
                  <a:srgbClr val="000000"/>
                </a:solidFill>
                <a:latin typeface="Times New Roman" pitchFamily="18" charset="0"/>
              </a:rPr>
              <a:t>但已经适应了现代语言，增加了额外的符号</a:t>
            </a:r>
            <a:r>
              <a:rPr lang="en-GB" altLang="ja-JP" sz="3200">
                <a:solidFill>
                  <a:srgbClr val="000000"/>
                </a:solidFill>
                <a:latin typeface="Times New Roman" pitchFamily="18" charset="0"/>
              </a:rPr>
              <a:t>:</a:t>
            </a:r>
            <a:endParaRPr lang="en-GB" altLang="en-US" sz="3200">
              <a:solidFill>
                <a:srgbClr val="000000"/>
              </a:solidFill>
              <a:latin typeface="Times New Roman" pitchFamily="18" charset="0"/>
            </a:endParaRPr>
          </a:p>
        </p:txBody>
      </p:sp>
      <p:pic>
        <p:nvPicPr>
          <p:cNvPr id="278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810000"/>
            <a:ext cx="86026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36613"/>
            <a:ext cx="860425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188" y="836613"/>
            <a:ext cx="1441450" cy="720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b="1" dirty="0">
                <a:solidFill>
                  <a:srgbClr val="000000"/>
                </a:solidFill>
              </a:rPr>
              <a:t>现代罗马</a:t>
            </a:r>
            <a:endParaRPr lang="en-US" b="1" dirty="0">
              <a:solidFill>
                <a:srgbClr val="000000"/>
              </a:solidFill>
            </a:endParaRPr>
          </a:p>
        </p:txBody>
      </p:sp>
      <p:sp>
        <p:nvSpPr>
          <p:cNvPr id="4" name="Rectangle 3"/>
          <p:cNvSpPr/>
          <p:nvPr/>
        </p:nvSpPr>
        <p:spPr>
          <a:xfrm>
            <a:off x="539750" y="1700213"/>
            <a:ext cx="1439863" cy="720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sz="1600" b="1" dirty="0">
                <a:solidFill>
                  <a:srgbClr val="000000"/>
                </a:solidFill>
              </a:rPr>
              <a:t>早期拉丁</a:t>
            </a:r>
            <a:r>
              <a:rPr lang="zh-CN" altLang="en-US" sz="1600" b="1" dirty="0">
                <a:solidFill>
                  <a:srgbClr val="000000"/>
                </a:solidFill>
              </a:rPr>
              <a:t>文</a:t>
            </a:r>
            <a:endParaRPr lang="en-US" sz="1600" b="1" dirty="0">
              <a:solidFill>
                <a:srgbClr val="000000"/>
              </a:solidFill>
            </a:endParaRPr>
          </a:p>
        </p:txBody>
      </p:sp>
      <p:sp>
        <p:nvSpPr>
          <p:cNvPr id="5" name="Rectangle 4"/>
          <p:cNvSpPr/>
          <p:nvPr/>
        </p:nvSpPr>
        <p:spPr>
          <a:xfrm>
            <a:off x="611188" y="2497138"/>
            <a:ext cx="1441450" cy="720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b="1" dirty="0">
                <a:solidFill>
                  <a:srgbClr val="000000"/>
                </a:solidFill>
              </a:rPr>
              <a:t>希腊</a:t>
            </a:r>
            <a:r>
              <a:rPr lang="zh-CN" altLang="en-US" b="1" dirty="0">
                <a:solidFill>
                  <a:srgbClr val="000000"/>
                </a:solidFill>
              </a:rPr>
              <a:t>文</a:t>
            </a:r>
            <a:endParaRPr lang="en-US" b="1" dirty="0">
              <a:solidFill>
                <a:srgbClr val="000000"/>
              </a:solidFill>
            </a:endParaRPr>
          </a:p>
        </p:txBody>
      </p:sp>
      <p:sp>
        <p:nvSpPr>
          <p:cNvPr id="6" name="Rectangle 5"/>
          <p:cNvSpPr/>
          <p:nvPr/>
        </p:nvSpPr>
        <p:spPr>
          <a:xfrm>
            <a:off x="539750" y="3284538"/>
            <a:ext cx="1511300" cy="720725"/>
          </a:xfrm>
          <a:prstGeom prst="rect">
            <a:avLst/>
          </a:prstGeom>
          <a:solidFill>
            <a:srgbClr val="55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b="1" dirty="0">
                <a:solidFill>
                  <a:schemeClr val="bg1"/>
                </a:solidFill>
              </a:rPr>
              <a:t>腓尼基</a:t>
            </a:r>
            <a:r>
              <a:rPr lang="zh-CN" altLang="en-US" b="1" dirty="0">
                <a:solidFill>
                  <a:schemeClr val="bg1"/>
                </a:solidFill>
              </a:rPr>
              <a:t>文</a:t>
            </a:r>
            <a:endParaRPr lang="en-US" b="1" dirty="0">
              <a:solidFill>
                <a:schemeClr val="bg1"/>
              </a:solidFill>
            </a:endParaRPr>
          </a:p>
        </p:txBody>
      </p:sp>
      <p:sp>
        <p:nvSpPr>
          <p:cNvPr id="7" name="Rectangle 6"/>
          <p:cNvSpPr/>
          <p:nvPr/>
        </p:nvSpPr>
        <p:spPr>
          <a:xfrm>
            <a:off x="611188" y="4076700"/>
            <a:ext cx="1439862" cy="719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b="1" dirty="0">
                <a:solidFill>
                  <a:srgbClr val="000000"/>
                </a:solidFill>
              </a:rPr>
              <a:t>早期阿拉姆语</a:t>
            </a:r>
            <a:endParaRPr lang="en-US" b="1" dirty="0">
              <a:solidFill>
                <a:srgbClr val="000000"/>
              </a:solidFill>
            </a:endParaRPr>
          </a:p>
        </p:txBody>
      </p:sp>
      <p:sp>
        <p:nvSpPr>
          <p:cNvPr id="8" name="Rectangle 7"/>
          <p:cNvSpPr/>
          <p:nvPr/>
        </p:nvSpPr>
        <p:spPr>
          <a:xfrm>
            <a:off x="611188" y="5732463"/>
            <a:ext cx="1441450" cy="649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b="1" dirty="0">
                <a:solidFill>
                  <a:srgbClr val="000000"/>
                </a:solidFill>
              </a:rPr>
              <a:t>阿拉伯</a:t>
            </a:r>
            <a:r>
              <a:rPr lang="zh-CN" altLang="en-US" b="1" dirty="0">
                <a:solidFill>
                  <a:srgbClr val="000000"/>
                </a:solidFill>
              </a:rPr>
              <a:t>文</a:t>
            </a:r>
            <a:endParaRPr lang="en-US" b="1" dirty="0">
              <a:solidFill>
                <a:srgbClr val="000000"/>
              </a:solidFill>
            </a:endParaRPr>
          </a:p>
        </p:txBody>
      </p:sp>
      <p:sp>
        <p:nvSpPr>
          <p:cNvPr id="9" name="Rectangle 8"/>
          <p:cNvSpPr/>
          <p:nvPr/>
        </p:nvSpPr>
        <p:spPr>
          <a:xfrm>
            <a:off x="611188" y="5013325"/>
            <a:ext cx="1441450" cy="576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b="1" dirty="0">
                <a:solidFill>
                  <a:srgbClr val="000000"/>
                </a:solidFill>
              </a:rPr>
              <a:t>纳巴泰</a:t>
            </a:r>
            <a:r>
              <a:rPr lang="zh-CN" altLang="en-US" b="1" dirty="0">
                <a:solidFill>
                  <a:srgbClr val="000000"/>
                </a:solidFill>
              </a:rPr>
              <a:t>文</a:t>
            </a:r>
            <a:endParaRPr lang="en-US" b="1" dirty="0">
              <a:solidFill>
                <a:srgbClr val="000000"/>
              </a:solidFill>
            </a:endParaRPr>
          </a:p>
        </p:txBody>
      </p:sp>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990600"/>
            <a:ext cx="8532812"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ext Box 2"/>
          <p:cNvSpPr txBox="1">
            <a:spLocks noChangeArrowheads="1"/>
          </p:cNvSpPr>
          <p:nvPr/>
        </p:nvSpPr>
        <p:spPr bwMode="auto">
          <a:xfrm>
            <a:off x="931863" y="766763"/>
            <a:ext cx="7158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itchFamily="34" charset="0"/>
                <a:ea typeface="ＭＳ Ｐゴシック" pitchFamily="34" charset="-128"/>
              </a:defRPr>
            </a:lvl9pPr>
          </a:lstStyle>
          <a:p>
            <a:pPr algn="ctr">
              <a:lnSpc>
                <a:spcPct val="95000"/>
              </a:lnSpc>
              <a:buClr>
                <a:srgbClr val="000000"/>
              </a:buClr>
              <a:buSzPct val="100000"/>
              <a:buFont typeface="Times New Roman" pitchFamily="18" charset="0"/>
              <a:buNone/>
            </a:pPr>
            <a:r>
              <a:rPr lang="zh-TW" altLang="en-US" sz="4400">
                <a:latin typeface="Times New Roman" pitchFamily="18" charset="0"/>
              </a:rPr>
              <a:t>字母体制改革</a:t>
            </a:r>
            <a:endParaRPr lang="en-GB" altLang="en-US" sz="4400">
              <a:latin typeface="Times New Roman" pitchFamily="18" charset="0"/>
            </a:endParaRPr>
          </a:p>
        </p:txBody>
      </p:sp>
      <p:sp>
        <p:nvSpPr>
          <p:cNvPr id="284674" name="Text Box 3"/>
          <p:cNvSpPr txBox="1">
            <a:spLocks noChangeArrowheads="1"/>
          </p:cNvSpPr>
          <p:nvPr/>
        </p:nvSpPr>
        <p:spPr bwMode="auto">
          <a:xfrm>
            <a:off x="949325" y="1981200"/>
            <a:ext cx="766127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1pPr>
            <a:lvl2pPr marL="742950" indent="-2857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2pPr>
            <a:lvl3pPr marL="11430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3pPr>
            <a:lvl4pPr marL="16002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4pPr>
            <a:lvl5pPr marL="2057400" indent="-2286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Arial" pitchFamily="34" charset="0"/>
                <a:ea typeface="ＭＳ Ｐゴシック" pitchFamily="34" charset="-128"/>
              </a:defRPr>
            </a:lvl9pPr>
          </a:lstStyle>
          <a:p>
            <a:pPr>
              <a:lnSpc>
                <a:spcPct val="95000"/>
              </a:lnSpc>
              <a:spcBef>
                <a:spcPts val="700"/>
              </a:spcBef>
              <a:buClr>
                <a:srgbClr val="000000"/>
              </a:buClr>
              <a:buSzPct val="100000"/>
              <a:buFont typeface="Times New Roman" pitchFamily="18" charset="0"/>
              <a:buChar char="•"/>
            </a:pPr>
            <a:r>
              <a:rPr lang="zh-TW" altLang="en-US" sz="2800">
                <a:latin typeface="Times New Roman" pitchFamily="18" charset="0"/>
              </a:rPr>
              <a:t>起初，许多阿拉伯字母的形状相似</a:t>
            </a:r>
            <a:endParaRPr lang="en-US" altLang="zh-TW" sz="2800">
              <a:latin typeface="Times New Roman" pitchFamily="18" charset="0"/>
            </a:endParaRPr>
          </a:p>
          <a:p>
            <a:pPr>
              <a:lnSpc>
                <a:spcPct val="95000"/>
              </a:lnSpc>
              <a:spcBef>
                <a:spcPts val="700"/>
              </a:spcBef>
              <a:buClr>
                <a:srgbClr val="000000"/>
              </a:buClr>
              <a:buSzPct val="100000"/>
              <a:buFont typeface="Times New Roman" pitchFamily="18" charset="0"/>
              <a:buChar char="•"/>
            </a:pPr>
            <a:r>
              <a:rPr lang="en-US" altLang="en-US" sz="2800">
                <a:latin typeface="Times New Roman" pitchFamily="18" charset="0"/>
              </a:rPr>
              <a:t>元音</a:t>
            </a:r>
            <a:r>
              <a:rPr lang="zh-CN" altLang="en-US" sz="2800">
                <a:latin typeface="Times New Roman" pitchFamily="18" charset="0"/>
              </a:rPr>
              <a:t>没有</a:t>
            </a:r>
            <a:r>
              <a:rPr lang="en-US" altLang="en-US" sz="2800">
                <a:latin typeface="Times New Roman" pitchFamily="18" charset="0"/>
              </a:rPr>
              <a:t>字母</a:t>
            </a:r>
            <a:endParaRPr lang="en-US" altLang="ja-JP" sz="2800">
              <a:latin typeface="Times New Roman" pitchFamily="18" charset="0"/>
            </a:endParaRPr>
          </a:p>
          <a:p>
            <a:pPr>
              <a:lnSpc>
                <a:spcPct val="95000"/>
              </a:lnSpc>
              <a:spcBef>
                <a:spcPts val="700"/>
              </a:spcBef>
              <a:buClr>
                <a:srgbClr val="000000"/>
              </a:buClr>
              <a:buSzPct val="100000"/>
              <a:buFont typeface="Times New Roman" pitchFamily="18" charset="0"/>
              <a:buChar char="•"/>
            </a:pPr>
            <a:r>
              <a:rPr lang="zh-TW" altLang="en-US" sz="2800">
                <a:latin typeface="Times New Roman" pitchFamily="18" charset="0"/>
              </a:rPr>
              <a:t>在公元</a:t>
            </a:r>
            <a:r>
              <a:rPr lang="en-US" altLang="zh-TW" sz="2800">
                <a:latin typeface="Times New Roman" pitchFamily="18" charset="0"/>
              </a:rPr>
              <a:t>7</a:t>
            </a:r>
            <a:r>
              <a:rPr lang="zh-TW" altLang="en-US" sz="2800">
                <a:latin typeface="Times New Roman" pitchFamily="18" charset="0"/>
              </a:rPr>
              <a:t>世纪伊斯兰教兴起后，有越来越多的非阿拉伯穆斯林使用字母</a:t>
            </a:r>
            <a:endParaRPr lang="en-US" altLang="zh-TW" sz="2800">
              <a:latin typeface="Times New Roman" pitchFamily="18" charset="0"/>
            </a:endParaRPr>
          </a:p>
          <a:p>
            <a:pPr>
              <a:lnSpc>
                <a:spcPct val="95000"/>
              </a:lnSpc>
              <a:spcBef>
                <a:spcPts val="700"/>
              </a:spcBef>
              <a:buClr>
                <a:srgbClr val="000000"/>
              </a:buClr>
              <a:buSzPct val="100000"/>
              <a:buFont typeface="Times New Roman" pitchFamily="18" charset="0"/>
              <a:buChar char="•"/>
            </a:pPr>
            <a:r>
              <a:rPr lang="zh-CN" altLang="en-US" sz="2800">
                <a:latin typeface="Times New Roman" pitchFamily="18" charset="0"/>
              </a:rPr>
              <a:t>这产生阅读和学习阿拉伯语的需要</a:t>
            </a:r>
            <a:endParaRPr lang="en-GB" altLang="en-US" sz="2800">
              <a:latin typeface="Times New Roman" pitchFamily="18"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6288</TotalTime>
  <Words>9297</Words>
  <Application>Microsoft Office PowerPoint</Application>
  <PresentationFormat>On-screen Show (4:3)</PresentationFormat>
  <Paragraphs>827</Paragraphs>
  <Slides>120</Slides>
  <Notes>119</Notes>
  <HiddenSlides>0</HiddenSlides>
  <MMClips>0</MMClips>
  <ScaleCrop>false</ScaleCrop>
  <HeadingPairs>
    <vt:vector size="4" baseType="variant">
      <vt:variant>
        <vt:lpstr>Theme</vt:lpstr>
      </vt:variant>
      <vt:variant>
        <vt:i4>7</vt:i4>
      </vt:variant>
      <vt:variant>
        <vt:lpstr>Slide Titles</vt:lpstr>
      </vt:variant>
      <vt:variant>
        <vt:i4>120</vt:i4>
      </vt:variant>
    </vt:vector>
  </HeadingPairs>
  <TitlesOfParts>
    <vt:vector size="127" baseType="lpstr">
      <vt:lpstr>Default Design</vt:lpstr>
      <vt:lpstr>Nature</vt:lpstr>
      <vt:lpstr>1_Default Design</vt:lpstr>
      <vt:lpstr>2_Default Design</vt:lpstr>
      <vt:lpstr>3_Default Design</vt:lpstr>
      <vt:lpstr>21_Default Design</vt:lpstr>
      <vt:lpstr>5_Orbit</vt:lpstr>
      <vt:lpstr>阿拉伯人</vt:lpstr>
      <vt:lpstr>PowerPoint Presentation</vt:lpstr>
      <vt:lpstr>阿拉伯人是谁? </vt:lpstr>
      <vt:lpstr>阿拉伯人是谁? </vt:lpstr>
      <vt:lpstr>阿拉伯人是谁? </vt:lpstr>
      <vt:lpstr>阿拉伯人是谁? </vt:lpstr>
      <vt:lpstr>阿拉伯人是谁? </vt:lpstr>
      <vt:lpstr>PowerPoint Presentation</vt:lpstr>
      <vt:lpstr>阿拉伯人是谁? </vt:lpstr>
      <vt:lpstr>天使与夏甲</vt:lpstr>
      <vt:lpstr>PowerPoint Presentation</vt:lpstr>
      <vt:lpstr>亚伯拉罕 为以实玛利 恳求上帝</vt:lpstr>
      <vt:lpstr>PowerPoint Presentation</vt:lpstr>
      <vt:lpstr>PowerPoint Presentation</vt:lpstr>
      <vt:lpstr>阿拉伯人是谁? </vt:lpstr>
      <vt:lpstr>PowerPoint Presentation</vt:lpstr>
      <vt:lpstr>阿拉伯人是谁?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亚述统治下的阿拉伯</vt:lpstr>
      <vt:lpstr>PowerPoint Presentation</vt:lpstr>
      <vt:lpstr>PowerPoint Presentation</vt:lpstr>
      <vt:lpstr>巴比伦统治下的阿拉伯</vt:lpstr>
      <vt:lpstr>波斯统治下的阿拉伯</vt:lpstr>
      <vt:lpstr>在希腊帝国统治下的阿拉伯</vt:lpstr>
      <vt:lpstr>PowerPoint Presentation</vt:lpstr>
      <vt:lpstr>在罗马帝国统治下的阿拉伯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在先知穆罕默德时代的阿拉伯</vt:lpstr>
      <vt:lpstr>PowerPoint Presentation</vt:lpstr>
      <vt:lpstr>穆罕默德</vt:lpstr>
      <vt:lpstr>伊斯兰的五功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阿拉伯人</vt:lpstr>
      <vt:lpstr>旧约全书背景链接地址 BibleStudyDownloads.org</vt:lpstr>
      <vt:lpstr>Black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 Loke</dc:creator>
  <cp:lastModifiedBy>Sarah</cp:lastModifiedBy>
  <cp:revision>418</cp:revision>
  <dcterms:created xsi:type="dcterms:W3CDTF">2004-09-17T09:40:06Z</dcterms:created>
  <dcterms:modified xsi:type="dcterms:W3CDTF">2017-04-04T10:29:23Z</dcterms:modified>
</cp:coreProperties>
</file>