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85" r:id="rId3"/>
    <p:sldMasterId id="2147483697" r:id="rId4"/>
    <p:sldMasterId id="2147483709" r:id="rId5"/>
  </p:sldMasterIdLst>
  <p:notesMasterIdLst>
    <p:notesMasterId r:id="rId30"/>
  </p:notesMasterIdLst>
  <p:handoutMasterIdLst>
    <p:handoutMasterId r:id="rId31"/>
  </p:handoutMasterIdLst>
  <p:sldIdLst>
    <p:sldId id="279" r:id="rId6"/>
    <p:sldId id="330" r:id="rId7"/>
    <p:sldId id="303" r:id="rId8"/>
    <p:sldId id="304" r:id="rId9"/>
    <p:sldId id="305" r:id="rId10"/>
    <p:sldId id="256" r:id="rId11"/>
    <p:sldId id="272" r:id="rId12"/>
    <p:sldId id="260" r:id="rId13"/>
    <p:sldId id="266" r:id="rId14"/>
    <p:sldId id="263" r:id="rId15"/>
    <p:sldId id="261" r:id="rId16"/>
    <p:sldId id="262" r:id="rId17"/>
    <p:sldId id="264" r:id="rId18"/>
    <p:sldId id="265" r:id="rId19"/>
    <p:sldId id="278" r:id="rId20"/>
    <p:sldId id="267" r:id="rId21"/>
    <p:sldId id="274" r:id="rId22"/>
    <p:sldId id="268" r:id="rId23"/>
    <p:sldId id="269" r:id="rId24"/>
    <p:sldId id="276" r:id="rId25"/>
    <p:sldId id="270" r:id="rId26"/>
    <p:sldId id="271" r:id="rId27"/>
    <p:sldId id="308" r:id="rId28"/>
    <p:sldId id="30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99"/>
    <a:srgbClr val="CC3399"/>
    <a:srgbClr val="FFFFCC"/>
    <a:srgbClr val="FF9900"/>
    <a:srgbClr val="0000CC"/>
    <a:srgbClr val="FF3300"/>
    <a:srgbClr val="80008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02" autoAdjust="0"/>
    <p:restoredTop sz="92371"/>
  </p:normalViewPr>
  <p:slideViewPr>
    <p:cSldViewPr>
      <p:cViewPr varScale="1">
        <p:scale>
          <a:sx n="81" d="100"/>
          <a:sy n="81" d="100"/>
        </p:scale>
        <p:origin x="192" y="1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4555E5-5524-440F-99D8-1D4FB087E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CD4023-B93F-4B69-919A-60462BA4F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284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27374-8C20-4E0C-AF6F-D71B0FD883A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9F39F-E225-4590-9491-AE27E8D666B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C15B8-8D4B-4689-AB2C-EFE7F7E4890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7D52F-2707-49CF-A227-22FBFB5A184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E193D-98EE-4AF4-9E94-E3541A1BC44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2FA86-27BB-4CAF-8B2E-022472DD9D4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ED1C2-3430-49C1-B04A-7C5F558684C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855B1-7478-441D-97D4-0A89E382B04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B8DB3-B904-4C02-A9BD-B417710171D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4A783-1A59-4C3C-94B8-FEFBDF700EC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8BCE8-778B-4A63-9E8F-2C606B4C503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686680-879A-433F-9BC3-0BD45201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baseline="0" dirty="0">
                <a:latin typeface="Arial" pitchFamily="34" charset="0"/>
                <a:ea typeface="ＭＳ Ｐゴシック" pitchFamily="34" charset="-128"/>
              </a:rPr>
              <a:t>几年前，挪亚三个儿子的后代一起用餐：</a:t>
            </a:r>
            <a:r>
              <a:rPr lang="en-SG" altLang="zh-CN" baseline="0" dirty="0">
                <a:latin typeface="Arial" pitchFamily="34" charset="0"/>
                <a:ea typeface="ＭＳ Ｐゴシック" pitchFamily="34" charset="-128"/>
              </a:rPr>
              <a:t>Susan </a:t>
            </a:r>
            <a:r>
              <a:rPr lang="zh-CN" altLang="en-US" baseline="0" dirty="0">
                <a:latin typeface="Arial" pitchFamily="34" charset="0"/>
                <a:ea typeface="ＭＳ Ｐゴシック" pitchFamily="34" charset="-128"/>
              </a:rPr>
              <a:t>和 </a:t>
            </a:r>
            <a:r>
              <a:rPr lang="en-SG" altLang="zh-CN" baseline="0" dirty="0">
                <a:latin typeface="Arial" pitchFamily="34" charset="0"/>
                <a:ea typeface="ＭＳ Ｐゴシック" pitchFamily="34" charset="-128"/>
              </a:rPr>
              <a:t>Rick</a:t>
            </a:r>
            <a:r>
              <a:rPr lang="zh-CN" altLang="en-US" baseline="0" dirty="0">
                <a:latin typeface="Arial" pitchFamily="34" charset="0"/>
                <a:ea typeface="ＭＳ Ｐゴシック" pitchFamily="34" charset="-128"/>
              </a:rPr>
              <a:t>（雅弗的后代）和一对夫妇；丈夫是伊朗人（闪的后代），妻子是华人（含的后代）。</a:t>
            </a: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2761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C7FFD-4066-490E-A2AF-965E8C5434D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2FD8D-8F9E-4D2A-AF1A-0B5F481129A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D232C-8791-46B9-864C-E42AB0BE83D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24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OT</a:t>
            </a:r>
            <a:r>
              <a:rPr lang="en-US" baseline="0" dirty="0">
                <a:latin typeface="Arial" charset="0"/>
              </a:rPr>
              <a:t> Backgrounds </a:t>
            </a:r>
            <a:r>
              <a:rPr lang="en-US" dirty="0">
                <a:latin typeface="Arial" charset="0"/>
              </a:rPr>
              <a:t>link address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65D1F-DB1C-40EB-8B1E-459A26F6BA4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356B8-5092-4212-935A-BE73BD70165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A7C62-3ADA-43F0-8FF2-D88E6DA8E46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95E31-279B-4FA0-88F8-2AA1155AA80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331BE-3403-46F1-A26D-DD6418477CC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83FC0-B3A2-495D-804F-A9951BFB2FF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91029-1C23-426E-9694-C20FFCD46F4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819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9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-128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B50790-BA26-4007-BC3D-DF2B4C08CF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1FF57-E159-4227-B423-9805C932E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83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3FE01-6CC6-4E79-9813-102ACBAC8B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42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734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4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4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735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73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28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9A953F-BC16-449F-96E9-6E2C4C0341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C8E222-A75F-484D-8B11-EBF8383D403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86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957A7F-6FB0-432B-974C-9B41B345AC4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46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68069B-F50E-431D-A25F-A8C0CE97014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06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D35145-244E-4535-AE59-1125EF3694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55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008894-77C2-42A8-BCDC-F1B5FFEA40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357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2B7D4D-8DF0-460A-A744-3C7D0DB34E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482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B2CA51-2996-4439-A8DF-388AD45981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08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D12B7-F4AF-4002-945B-59D347D59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009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27677D-1A81-4CC9-A8B5-E10F7EBDF9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596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42F0F5-0C09-40EE-B454-4062154AD2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93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DF489C-3F4D-4766-BF2E-3900C9F0DE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648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91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50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48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85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72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6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1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ECB3F-398E-4520-ACE8-4326A2AD5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152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03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90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81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3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173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1551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562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71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3685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18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F47E9-D603-40FB-8068-1B954B5A3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4599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7975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329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8007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488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1798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205AE-096C-48B2-AB58-F9F60ABFA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173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3AFDE-DE71-4ACD-96C5-DF4EF325D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870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69292-99C6-4723-8608-79720DCD5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851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E83DD-2919-4263-895D-E2B9E2E06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086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3EB3F-90DB-4847-8F91-CA189FF903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33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FF3F4-A63B-4D97-A700-4FACF4780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418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0BD74-C9AF-4061-9D2A-9EBACA3DD1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71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6EA46-3B0C-45D2-A166-3DE24D3E8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2149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1A4A3-3D9E-426F-8AF0-86F18CF60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3985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F010C-2458-48EF-9A80-BF856FF0E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4414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37055-03FF-4BCF-92B7-435EDBCC0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103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68795-4472-4929-903F-557A5ED82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71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8B733-91E0-4042-8770-A44DC8A30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44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8B38E-CF85-495C-A885-3B9B4111C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30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BFB85-A364-48FF-BFAE-7D57758A31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79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0844F-7B46-4D5E-870C-56B335194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02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717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4AA0F4-F8EA-4B3D-AE6D-0865EEF5E7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128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-128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E2B019A-DC14-45D4-BC96-13E4FF46581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632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63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2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63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3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3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63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563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2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2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2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2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2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28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28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28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latin typeface="Arial"/>
                <a:ea typeface="MS PGothic" charset="0"/>
                <a:cs typeface="MS PGothic" charset="0"/>
              </a:rPr>
              <a:pPr/>
              <a:t>‹#›</a:t>
            </a:fld>
            <a:endParaRPr lang="en-US"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27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87CA396F-3DDC-46F3-BD9D-CA740D66C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3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53476" y="38100"/>
            <a:ext cx="7772400" cy="1143000"/>
          </a:xfrm>
        </p:spPr>
        <p:txBody>
          <a:bodyPr/>
          <a:lstStyle/>
          <a:p>
            <a:r>
              <a:rPr lang="ja-JP" altLang="en-US" sz="6600" b="1">
                <a:solidFill>
                  <a:schemeClr val="folHlink"/>
                </a:solidFill>
                <a:ea typeface="华文细黑" pitchFamily="-128" charset="-122"/>
              </a:rPr>
              <a:t>亚</a:t>
            </a:r>
            <a:r>
              <a:rPr lang="ja-JP" altLang="en-US" sz="6600" b="1">
                <a:solidFill>
                  <a:schemeClr val="tx1"/>
                </a:solidFill>
                <a:ea typeface="ＭＳ Ｐゴシック" pitchFamily="-128" charset="-128"/>
              </a:rPr>
              <a:t>摩利</a:t>
            </a:r>
            <a:r>
              <a:rPr lang="ja-JP" altLang="en-US" sz="6600">
                <a:solidFill>
                  <a:schemeClr val="tx1"/>
                </a:solidFill>
                <a:ea typeface="ＭＳ Ｐゴシック" pitchFamily="-128" charset="-128"/>
              </a:rPr>
              <a:t>人</a:t>
            </a:r>
            <a:endParaRPr lang="en-US" altLang="en-US" sz="6600" dirty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8383"/>
            <a:ext cx="7772400" cy="4312942"/>
          </a:xfrm>
        </p:spPr>
        <p:txBody>
          <a:bodyPr/>
          <a:lstStyle/>
          <a:p>
            <a:pPr marL="609600" indent="-609600">
              <a:buFont typeface="Wingdings" pitchFamily="-128" charset="2"/>
              <a:buNone/>
            </a:pPr>
            <a:r>
              <a:rPr lang="ja-JP" altLang="en-US" b="1">
                <a:ea typeface="ＭＳ Ｐゴシック" pitchFamily="-128" charset="-128"/>
              </a:rPr>
              <a:t>现今的研究方法</a:t>
            </a:r>
            <a:r>
              <a:rPr lang="en-US" altLang="en-US" dirty="0"/>
              <a:t> </a:t>
            </a:r>
            <a:endParaRPr lang="en-US" altLang="en-US" sz="2800" b="1" dirty="0"/>
          </a:p>
          <a:p>
            <a:pPr marL="990600" lvl="1" indent="-533400">
              <a:buFont typeface="Times" pitchFamily="-128" charset="0"/>
              <a:buNone/>
            </a:pPr>
            <a:r>
              <a:rPr lang="en-US" alt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小组式</a:t>
            </a:r>
            <a:r>
              <a:rPr lang="en-US" altLang="en-US" sz="2400" dirty="0">
                <a:solidFill>
                  <a:srgbClr val="FFCC00"/>
                </a:solidFill>
              </a:rPr>
              <a:t> </a:t>
            </a:r>
            <a:endParaRPr lang="en-US" altLang="en-US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90600" lvl="1" indent="-533400">
              <a:buFont typeface="Times" pitchFamily="-128" charset="0"/>
              <a:buNone/>
            </a:pPr>
            <a:r>
              <a:rPr lang="en-US" alt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细黑" pitchFamily="-128" charset="-122"/>
              </a:rPr>
              <a:t>亚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摩利</a:t>
            </a:r>
            <a:r>
              <a:rPr lang="ja-JP" altLang="en-US" sz="2400">
                <a:solidFill>
                  <a:srgbClr val="FFCC00"/>
                </a:solidFill>
                <a:ea typeface="ＭＳ Ｐゴシック" pitchFamily="-128" charset="-128"/>
              </a:rPr>
              <a:t>人</a:t>
            </a:r>
            <a:r>
              <a:rPr lang="en-US" altLang="en-US" sz="2400" dirty="0">
                <a:solidFill>
                  <a:srgbClr val="FFCC00"/>
                </a:solidFill>
              </a:rPr>
              <a:t> </a:t>
            </a:r>
            <a:endParaRPr lang="en-US" altLang="en-US" sz="2800" b="1" dirty="0"/>
          </a:p>
          <a:p>
            <a:pPr marL="609600" indent="-609600">
              <a:buFont typeface="Wingdings" pitchFamily="-128" charset="2"/>
              <a:buNone/>
            </a:pPr>
            <a:r>
              <a:rPr lang="ja-JP" altLang="en-US" sz="3600" b="1">
                <a:ea typeface="ＭＳ Ｐゴシック" pitchFamily="-128" charset="-128"/>
              </a:rPr>
              <a:t>焦点</a:t>
            </a:r>
            <a:r>
              <a:rPr lang="en-US" altLang="en-US" sz="2800" dirty="0"/>
              <a:t> </a:t>
            </a:r>
            <a:endParaRPr lang="en-US" altLang="en-US" sz="2800" b="1" dirty="0"/>
          </a:p>
          <a:p>
            <a:pPr marL="990600" lvl="1" indent="-533400">
              <a:buFontTx/>
              <a:buNone/>
            </a:pP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细黑" pitchFamily="-128" charset="-122"/>
              </a:rPr>
              <a:t>对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以色列的影响</a:t>
            </a:r>
            <a:r>
              <a:rPr lang="en-US" altLang="en-US" sz="2400" dirty="0">
                <a:solidFill>
                  <a:srgbClr val="FFCC00"/>
                </a:solidFill>
              </a:rPr>
              <a:t> </a:t>
            </a:r>
            <a:endParaRPr lang="en-US" altLang="en-US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71600" lvl="2" indent="-457200">
              <a:buFont typeface="Times" pitchFamily="-128" charset="0"/>
              <a:buNone/>
            </a:pPr>
            <a:r>
              <a:rPr lang="ja-JP" alt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占</a:t>
            </a:r>
            <a:r>
              <a:rPr lang="ja-JP" alt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细黑" pitchFamily="-128" charset="-122"/>
              </a:rPr>
              <a:t>领</a:t>
            </a:r>
            <a:r>
              <a:rPr lang="en-US" altLang="en-US" sz="2000" b="1" dirty="0">
                <a:solidFill>
                  <a:srgbClr val="FFCC00"/>
                </a:solidFill>
              </a:rPr>
              <a:t> </a:t>
            </a:r>
            <a:endParaRPr lang="en-US" altLang="en-US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71600" lvl="2" indent="-457200">
              <a:buFont typeface="Times" pitchFamily="-128" charset="0"/>
              <a:buNone/>
            </a:pPr>
            <a:r>
              <a:rPr lang="ja-JP" alt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宗教</a:t>
            </a:r>
            <a:r>
              <a:rPr lang="en-US" altLang="en-US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en-US" altLang="en-US" sz="2000" dirty="0"/>
              <a:t> </a:t>
            </a:r>
            <a:endParaRPr lang="en-US" altLang="en-US" sz="20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90600" lvl="1" indent="-533400">
              <a:buFontTx/>
              <a:buNone/>
            </a:pPr>
            <a:r>
              <a:rPr lang="en-US" alt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n-US" altLang="en-US" sz="2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给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我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细黑" pitchFamily="-128" charset="-122"/>
              </a:rPr>
              <a:t>们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的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细黑" pitchFamily="-128" charset="-122"/>
              </a:rPr>
              <a:t>经验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教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细黑" pitchFamily="-128" charset="-122"/>
              </a:rPr>
              <a:t>训</a:t>
            </a:r>
            <a:r>
              <a:rPr lang="en-US" altLang="en-US" sz="24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537" y="983955"/>
            <a:ext cx="2397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 descr="chari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908" y="3906838"/>
            <a:ext cx="5029200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305800" y="15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89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6E71E-42E8-5841-9E3C-9B35CDC9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6092825"/>
            <a:ext cx="6804025" cy="765175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dist="35921" dir="2700000" algn="ctr" rotWithShape="0">
              <a:srgbClr val="000514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Dr. Rick Griffith • </a:t>
            </a:r>
            <a:r>
              <a: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新加坡神学院 </a:t>
            </a:r>
            <a:b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04800"/>
            <a:ext cx="6705600" cy="1143000"/>
          </a:xfrm>
        </p:spPr>
        <p:txBody>
          <a:bodyPr/>
          <a:lstStyle/>
          <a:p>
            <a:r>
              <a:rPr lang="ja-JP" altLang="en-US">
                <a:solidFill>
                  <a:srgbClr val="FFCC00"/>
                </a:solidFill>
                <a:ea typeface="ヒラギノ角ゴ ProN W3" pitchFamily="-128" charset="-128"/>
              </a:rPr>
              <a:t>强</a:t>
            </a:r>
            <a:r>
              <a:rPr lang="ja-JP" altLang="en-US">
                <a:solidFill>
                  <a:srgbClr val="FFCC00"/>
                </a:solidFill>
                <a:ea typeface="ＭＳ Ｐゴシック" pitchFamily="-128" charset="-128"/>
              </a:rPr>
              <a:t>大</a:t>
            </a:r>
            <a:r>
              <a:rPr lang="ja-JP" altLang="en-US">
                <a:solidFill>
                  <a:schemeClr val="tx1"/>
                </a:solidFill>
                <a:ea typeface="ＭＳ Ｐゴシック" pitchFamily="-128" charset="-128"/>
              </a:rPr>
              <a:t>的</a:t>
            </a:r>
            <a:r>
              <a:rPr lang="ja-JP" altLang="en-US">
                <a:solidFill>
                  <a:schemeClr val="tx1"/>
                </a:solidFill>
                <a:ea typeface="华文细黑" pitchFamily="-128" charset="-122"/>
              </a:rPr>
              <a:t>亚</a:t>
            </a:r>
            <a:r>
              <a:rPr lang="ja-JP" altLang="en-US">
                <a:solidFill>
                  <a:schemeClr val="tx1"/>
                </a:solidFill>
                <a:ea typeface="ＭＳ Ｐゴシック" pitchFamily="-128" charset="-128"/>
              </a:rPr>
              <a:t>摩利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066800"/>
            <a:ext cx="5105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128" charset="2"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ja-JP" altLang="en-US" sz="2800">
                <a:ea typeface="ＭＳ Ｐゴシック" pitchFamily="-128" charset="-128"/>
              </a:rPr>
              <a:t>与其他</a:t>
            </a:r>
            <a:r>
              <a:rPr lang="ja-JP" altLang="en-US" sz="2800">
                <a:ea typeface="华文细黑" pitchFamily="-128" charset="-122"/>
              </a:rPr>
              <a:t>许</a:t>
            </a:r>
            <a:r>
              <a:rPr lang="ja-JP" altLang="en-US" sz="2800">
                <a:ea typeface="ＭＳ Ｐゴシック" pitchFamily="-128" charset="-128"/>
              </a:rPr>
              <a:t>多部落，占</a:t>
            </a:r>
            <a:r>
              <a:rPr lang="ja-JP" altLang="en-US" sz="2800">
                <a:ea typeface="华文细黑" pitchFamily="-128" charset="-122"/>
              </a:rPr>
              <a:t>领</a:t>
            </a:r>
            <a:r>
              <a:rPr lang="ja-JP" altLang="en-US" sz="2800">
                <a:ea typeface="ＭＳ Ｐゴシック" pitchFamily="-128" charset="-128"/>
              </a:rPr>
              <a:t>了迦南预征服的</a:t>
            </a:r>
            <a:r>
              <a:rPr lang="ja-JP" altLang="en-US" sz="2800">
                <a:ea typeface="华文细黑" pitchFamily="-128" charset="-122"/>
              </a:rPr>
              <a:t>领</a:t>
            </a:r>
            <a:r>
              <a:rPr lang="ja-JP" altLang="en-US" sz="2800">
                <a:ea typeface="ＭＳ Ｐゴシック" pitchFamily="-128" charset="-128"/>
              </a:rPr>
              <a:t>土</a:t>
            </a:r>
            <a:r>
              <a:rPr lang="en-US" altLang="en-US" sz="2800" dirty="0"/>
              <a:t> </a:t>
            </a:r>
          </a:p>
          <a:p>
            <a:pPr>
              <a:lnSpc>
                <a:spcPct val="90000"/>
              </a:lnSpc>
            </a:pP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ja-JP" altLang="en-US" sz="2800">
                <a:ea typeface="ＭＳ Ｐゴシック" pitchFamily="-128" charset="-128"/>
              </a:rPr>
              <a:t>也</a:t>
            </a:r>
            <a:r>
              <a:rPr lang="ja-JP" altLang="en-US" sz="2800">
                <a:ea typeface="华文细黑" pitchFamily="-128" charset="-122"/>
              </a:rPr>
              <a:t>许</a:t>
            </a:r>
            <a:r>
              <a:rPr lang="ja-JP" altLang="en-US" sz="2800">
                <a:ea typeface="ＭＳ Ｐゴシック" pitchFamily="-128" charset="-128"/>
              </a:rPr>
              <a:t>是巴勒斯坦所有异教中最强大的部族。</a:t>
            </a:r>
            <a:r>
              <a:rPr lang="en-US" altLang="en-US" sz="2800" dirty="0"/>
              <a:t> 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ja-JP" altLang="en-US" sz="2400">
                <a:ea typeface="ＭＳ Ｐゴシック" pitchFamily="-128" charset="-128"/>
              </a:rPr>
              <a:t>艾城的人</a:t>
            </a:r>
            <a:r>
              <a:rPr lang="en-US" altLang="en-US" sz="1600" dirty="0"/>
              <a:t>(</a:t>
            </a:r>
            <a:r>
              <a:rPr lang="ja-JP" altLang="en-US" sz="1600">
                <a:ea typeface="ＭＳ Ｐゴシック" pitchFamily="-128" charset="-128"/>
              </a:rPr>
              <a:t>約</a:t>
            </a:r>
            <a:r>
              <a:rPr lang="en-US" altLang="en-US" sz="1600" dirty="0"/>
              <a:t> </a:t>
            </a:r>
            <a:r>
              <a:rPr lang="ja-JP" altLang="en-US" sz="1600">
                <a:ea typeface="ＭＳ Ｐゴシック" pitchFamily="-128" charset="-128"/>
              </a:rPr>
              <a:t>書</a:t>
            </a:r>
            <a:r>
              <a:rPr lang="en-US" altLang="en-US" sz="1600" dirty="0"/>
              <a:t> </a:t>
            </a:r>
            <a:r>
              <a:rPr lang="ja-JP" altLang="en-US" sz="1600">
                <a:ea typeface="ＭＳ Ｐゴシック" pitchFamily="-128" charset="-128"/>
              </a:rPr>
              <a:t>亞</a:t>
            </a:r>
            <a:r>
              <a:rPr lang="en-US" altLang="en-US" sz="1600" dirty="0"/>
              <a:t> </a:t>
            </a:r>
            <a:r>
              <a:rPr lang="ja-JP" altLang="en-US" sz="1600">
                <a:ea typeface="ＭＳ Ｐゴシック" pitchFamily="-128" charset="-128"/>
              </a:rPr>
              <a:t>記</a:t>
            </a:r>
            <a:r>
              <a:rPr lang="en-US" altLang="en-US" sz="1600" dirty="0"/>
              <a:t> 7:7),</a:t>
            </a:r>
            <a:r>
              <a:rPr lang="en-US" altLang="en-US" dirty="0"/>
              <a:t> </a:t>
            </a:r>
            <a:r>
              <a:rPr lang="ja-JP" altLang="en-US" sz="2400">
                <a:ea typeface="ＭＳ Ｐゴシック" pitchFamily="-128" charset="-128"/>
              </a:rPr>
              <a:t>西宏和噩的</a:t>
            </a:r>
            <a:r>
              <a:rPr lang="ja-JP" altLang="en-US" sz="2400">
                <a:ea typeface="华文细黑" pitchFamily="-128" charset="-122"/>
              </a:rPr>
              <a:t>军队</a:t>
            </a:r>
            <a:r>
              <a:rPr lang="en-US" altLang="en-US" sz="2400" dirty="0"/>
              <a:t> </a:t>
            </a:r>
            <a:r>
              <a:rPr lang="en-US" altLang="en-US" sz="1600" dirty="0"/>
              <a:t>(</a:t>
            </a:r>
            <a:r>
              <a:rPr lang="ja-JP" altLang="en-US" sz="1400" b="1">
                <a:ea typeface="ヒラギノ明朝 ProN W3" pitchFamily="-128" charset="-128"/>
              </a:rPr>
              <a:t>民</a:t>
            </a:r>
            <a:r>
              <a:rPr lang="en-US" altLang="en-US" sz="1400" b="1" dirty="0">
                <a:cs typeface="Times New Roman" pitchFamily="-128" charset="0"/>
              </a:rPr>
              <a:t> </a:t>
            </a:r>
            <a:r>
              <a:rPr lang="ja-JP" altLang="en-US" sz="1400" b="1">
                <a:ea typeface="ヒラギノ明朝 ProN W3" pitchFamily="-128" charset="-128"/>
              </a:rPr>
              <a:t>數</a:t>
            </a:r>
            <a:r>
              <a:rPr lang="en-US" altLang="en-US" sz="1400" b="1" dirty="0">
                <a:cs typeface="Times New Roman" pitchFamily="-128" charset="0"/>
              </a:rPr>
              <a:t> </a:t>
            </a:r>
            <a:r>
              <a:rPr lang="ja-JP" altLang="en-US" sz="1400" b="1">
                <a:ea typeface="ヒラギノ明朝 ProN W3" pitchFamily="-128" charset="-128"/>
              </a:rPr>
              <a:t>記</a:t>
            </a:r>
            <a:r>
              <a:rPr lang="en-US" altLang="en-US" sz="1400" b="1" dirty="0">
                <a:solidFill>
                  <a:srgbClr val="FFCC00"/>
                </a:solidFill>
                <a:cs typeface="Times New Roman" pitchFamily="-128" charset="0"/>
              </a:rPr>
              <a:t> </a:t>
            </a:r>
            <a:r>
              <a:rPr lang="en-US" altLang="en-US" sz="1600" dirty="0"/>
              <a:t>21:21-35)</a:t>
            </a:r>
            <a:r>
              <a:rPr lang="en-US" altLang="en-US" dirty="0"/>
              <a:t>. </a:t>
            </a:r>
            <a:r>
              <a:rPr lang="ja-JP" altLang="en-US" sz="2400">
                <a:ea typeface="ＭＳ Ｐゴシック" pitchFamily="-128" charset="-128"/>
              </a:rPr>
              <a:t>是</a:t>
            </a:r>
            <a:r>
              <a:rPr lang="ja-JP" altLang="en-US" sz="2400">
                <a:ea typeface="华文细黑" pitchFamily="-128" charset="-122"/>
              </a:rPr>
              <a:t>亚</a:t>
            </a:r>
            <a:r>
              <a:rPr lang="ja-JP" altLang="en-US" sz="2400">
                <a:ea typeface="ＭＳ Ｐゴシック" pitchFamily="-128" charset="-128"/>
              </a:rPr>
              <a:t>摩利人可怕的</a:t>
            </a:r>
            <a:r>
              <a:rPr lang="ja-JP" altLang="en-US" sz="2400">
                <a:ea typeface="华文细黑" pitchFamily="-128" charset="-122"/>
              </a:rPr>
              <a:t>敌</a:t>
            </a:r>
            <a:r>
              <a:rPr lang="ja-JP" altLang="en-US" sz="2400">
                <a:ea typeface="ＭＳ Ｐゴシック" pitchFamily="-128" charset="-128"/>
              </a:rPr>
              <a:t>人</a:t>
            </a:r>
            <a:r>
              <a:rPr lang="en-US" altLang="en-US" sz="2400" dirty="0"/>
              <a:t> 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ja-JP" altLang="en-US" sz="2800">
                <a:ea typeface="ＭＳ Ｐゴシック" pitchFamily="-128" charset="-128"/>
              </a:rPr>
              <a:t>代表所有上帝吩咐从这地驱逐的非犹太人</a:t>
            </a:r>
            <a:r>
              <a:rPr lang="en-US" altLang="en-US" sz="2800" dirty="0"/>
              <a:t> </a:t>
            </a:r>
            <a:r>
              <a:rPr lang="en-US" altLang="en-US" sz="1600" dirty="0"/>
              <a:t>(</a:t>
            </a:r>
            <a:r>
              <a:rPr lang="ja-JP" altLang="en-US" sz="1600">
                <a:ea typeface="ＭＳ Ｐゴシック" pitchFamily="-128" charset="-128"/>
              </a:rPr>
              <a:t>約</a:t>
            </a:r>
            <a:r>
              <a:rPr lang="en-US" altLang="en-US" sz="1600" dirty="0"/>
              <a:t> </a:t>
            </a:r>
            <a:r>
              <a:rPr lang="ja-JP" altLang="en-US" sz="1600">
                <a:ea typeface="ＭＳ Ｐゴシック" pitchFamily="-128" charset="-128"/>
              </a:rPr>
              <a:t>書</a:t>
            </a:r>
            <a:r>
              <a:rPr lang="en-US" altLang="en-US" sz="1600" dirty="0"/>
              <a:t> </a:t>
            </a:r>
            <a:r>
              <a:rPr lang="ja-JP" altLang="en-US" sz="1600">
                <a:ea typeface="ＭＳ Ｐゴシック" pitchFamily="-128" charset="-128"/>
              </a:rPr>
              <a:t>亞</a:t>
            </a:r>
            <a:r>
              <a:rPr lang="en-US" altLang="en-US" sz="1600" dirty="0"/>
              <a:t> </a:t>
            </a:r>
            <a:r>
              <a:rPr lang="ja-JP" altLang="en-US" sz="1600">
                <a:ea typeface="ＭＳ Ｐゴシック" pitchFamily="-128" charset="-128"/>
              </a:rPr>
              <a:t>記</a:t>
            </a:r>
            <a:r>
              <a:rPr lang="en-US" altLang="en-US" sz="1600" dirty="0"/>
              <a:t> 10:5; 24:8,15; </a:t>
            </a:r>
            <a:r>
              <a:rPr lang="ja-JP" altLang="en-US" sz="1600">
                <a:ea typeface="ＭＳ Ｐゴシック" pitchFamily="-128" charset="-128"/>
              </a:rPr>
              <a:t>士</a:t>
            </a:r>
            <a:r>
              <a:rPr lang="en-US" altLang="en-US" sz="1600" dirty="0"/>
              <a:t> </a:t>
            </a:r>
            <a:r>
              <a:rPr lang="ja-JP" altLang="en-US" sz="1600">
                <a:ea typeface="ＭＳ Ｐゴシック" pitchFamily="-128" charset="-128"/>
              </a:rPr>
              <a:t>師</a:t>
            </a:r>
            <a:r>
              <a:rPr lang="en-US" altLang="en-US" sz="1600" dirty="0"/>
              <a:t> </a:t>
            </a:r>
            <a:r>
              <a:rPr lang="ja-JP" altLang="en-US" sz="1600">
                <a:ea typeface="ＭＳ Ｐゴシック" pitchFamily="-128" charset="-128"/>
              </a:rPr>
              <a:t>記</a:t>
            </a:r>
            <a:r>
              <a:rPr lang="en-US" altLang="en-US" sz="1600" dirty="0"/>
              <a:t> 6:10).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505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52400" y="228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ja-JP" altLang="en-US" sz="4000" b="1">
                <a:solidFill>
                  <a:schemeClr val="tx1"/>
                </a:solidFill>
                <a:ea typeface="华文细黑" pitchFamily="-128" charset="-122"/>
              </a:rPr>
              <a:t>给</a:t>
            </a:r>
            <a:r>
              <a:rPr lang="ja-JP" altLang="en-US" sz="4000" b="1">
                <a:solidFill>
                  <a:schemeClr val="tx1"/>
                </a:solidFill>
                <a:ea typeface="ＭＳ Ｐゴシック" pitchFamily="-128" charset="-128"/>
              </a:rPr>
              <a:t>我</a:t>
            </a:r>
            <a:r>
              <a:rPr lang="ja-JP" altLang="en-US" sz="4000" b="1">
                <a:solidFill>
                  <a:schemeClr val="tx1"/>
                </a:solidFill>
                <a:ea typeface="华文细黑" pitchFamily="-128" charset="-122"/>
              </a:rPr>
              <a:t>们</a:t>
            </a:r>
            <a:r>
              <a:rPr lang="ja-JP" altLang="en-US" sz="4000" b="1">
                <a:solidFill>
                  <a:schemeClr val="tx1"/>
                </a:solidFill>
                <a:ea typeface="ＭＳ Ｐゴシック" pitchFamily="-128" charset="-128"/>
              </a:rPr>
              <a:t>的一个教</a:t>
            </a:r>
            <a:r>
              <a:rPr lang="ja-JP" altLang="en-US" sz="4000" b="1">
                <a:solidFill>
                  <a:schemeClr val="tx1"/>
                </a:solidFill>
                <a:ea typeface="华文细黑" pitchFamily="-128" charset="-122"/>
              </a:rPr>
              <a:t>训</a:t>
            </a:r>
            <a:r>
              <a:rPr lang="en-US" altLang="en-US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696200" cy="3962400"/>
          </a:xfrm>
        </p:spPr>
        <p:txBody>
          <a:bodyPr/>
          <a:lstStyle/>
          <a:p>
            <a:pPr>
              <a:buFont typeface="Wingdings" pitchFamily="-128" charset="2"/>
              <a:buNone/>
            </a:pPr>
            <a:r>
              <a:rPr lang="en-US" altLang="en-US" b="1" dirty="0">
                <a:solidFill>
                  <a:srgbClr val="FFCC00"/>
                </a:solidFill>
              </a:rPr>
              <a:t>    </a:t>
            </a:r>
            <a:r>
              <a:rPr lang="ja-JP" altLang="en-US" b="1">
                <a:solidFill>
                  <a:srgbClr val="FFCC00"/>
                </a:solidFill>
                <a:ea typeface="华文细黑" pitchFamily="-128" charset="-122"/>
              </a:rPr>
              <a:t>难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道</a:t>
            </a:r>
            <a:endParaRPr lang="en-US" altLang="en-US" b="1" dirty="0">
              <a:solidFill>
                <a:srgbClr val="FFCC00"/>
              </a:solidFill>
              <a:cs typeface="Times New Roman" pitchFamily="-128" charset="0"/>
            </a:endParaRPr>
          </a:p>
          <a:p>
            <a:pPr>
              <a:buFont typeface="Wingdings" pitchFamily="-128" charset="2"/>
              <a:buNone/>
            </a:pPr>
            <a:r>
              <a:rPr lang="en-US" altLang="en-US" b="1" dirty="0">
                <a:solidFill>
                  <a:srgbClr val="FFCC00"/>
                </a:solidFill>
              </a:rPr>
              <a:t>            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我</a:t>
            </a:r>
            <a:r>
              <a:rPr lang="ja-JP" altLang="en-US" b="1">
                <a:solidFill>
                  <a:srgbClr val="FFCC00"/>
                </a:solidFill>
                <a:ea typeface="华文细黑" pitchFamily="-128" charset="-122"/>
              </a:rPr>
              <a:t>们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像以</a:t>
            </a:r>
            <a:endParaRPr lang="en-US" altLang="en-US" b="1" dirty="0">
              <a:solidFill>
                <a:srgbClr val="FFCC00"/>
              </a:solidFill>
              <a:cs typeface="Times New Roman" pitchFamily="-128" charset="0"/>
            </a:endParaRPr>
          </a:p>
          <a:p>
            <a:pPr>
              <a:buFont typeface="Wingdings" pitchFamily="-128" charset="2"/>
              <a:buNone/>
            </a:pPr>
            <a:r>
              <a:rPr lang="en-US" altLang="en-US" b="1" dirty="0">
                <a:solidFill>
                  <a:srgbClr val="FFCC00"/>
                </a:solidFill>
                <a:cs typeface="Times New Roman" pitchFamily="-128" charset="0"/>
              </a:rPr>
              <a:t>                      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色列人</a:t>
            </a:r>
            <a:r>
              <a:rPr lang="en-US" altLang="en-US" b="1" dirty="0">
                <a:solidFill>
                  <a:srgbClr val="FFCC00"/>
                </a:solidFill>
                <a:cs typeface="Times New Roman" pitchFamily="-128" charset="0"/>
              </a:rPr>
              <a:t> </a:t>
            </a:r>
          </a:p>
          <a:p>
            <a:pPr>
              <a:buFont typeface="Wingdings" pitchFamily="-128" charset="2"/>
              <a:buNone/>
            </a:pPr>
            <a:r>
              <a:rPr lang="en-US" altLang="en-US" sz="3600" b="1" dirty="0">
                <a:solidFill>
                  <a:srgbClr val="FFCC00"/>
                </a:solidFill>
                <a:cs typeface="Times New Roman" pitchFamily="-128" charset="0"/>
              </a:rPr>
              <a:t>                         </a:t>
            </a:r>
            <a:r>
              <a:rPr lang="en-US" altLang="en-US" sz="3600" b="1" dirty="0">
                <a:cs typeface="Times New Roman" pitchFamily="-128" charset="0"/>
              </a:rPr>
              <a:t>    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害怕那些</a:t>
            </a:r>
            <a:endParaRPr lang="en-US" altLang="en-US" sz="3600" b="1" dirty="0">
              <a:solidFill>
                <a:srgbClr val="FFCC00"/>
              </a:solidFill>
              <a:cs typeface="Times New Roman" pitchFamily="-128" charset="0"/>
            </a:endParaRPr>
          </a:p>
          <a:p>
            <a:pPr>
              <a:buFont typeface="Wingdings" pitchFamily="-128" charset="2"/>
              <a:buNone/>
            </a:pPr>
            <a:r>
              <a:rPr lang="en-US" altLang="en-US" b="1" dirty="0"/>
              <a:t>                                                   </a:t>
            </a:r>
            <a:r>
              <a:rPr lang="ja-JP" altLang="en-US" b="1">
                <a:ea typeface="ＭＳ Ｐゴシック" pitchFamily="-128" charset="-128"/>
              </a:rPr>
              <a:t>巨人</a:t>
            </a:r>
            <a:r>
              <a:rPr lang="en-US" altLang="en-US" b="1" dirty="0">
                <a:solidFill>
                  <a:srgbClr val="FFCC00"/>
                </a:solidFill>
              </a:rPr>
              <a:t> </a:t>
            </a:r>
            <a:r>
              <a:rPr lang="ja-JP" altLang="en-US" b="1">
                <a:solidFill>
                  <a:srgbClr val="FFCC00"/>
                </a:solidFill>
                <a:ea typeface="华文细黑" pitchFamily="-128" charset="-122"/>
              </a:rPr>
              <a:t>吗</a:t>
            </a:r>
            <a:r>
              <a:rPr lang="en-US" altLang="en-US" dirty="0">
                <a:solidFill>
                  <a:srgbClr val="FFCC00"/>
                </a:solidFill>
              </a:rPr>
              <a:t> </a:t>
            </a:r>
            <a:r>
              <a:rPr lang="en-US" altLang="en-US" b="1" dirty="0">
                <a:solidFill>
                  <a:srgbClr val="FFCC00"/>
                </a:solidFill>
                <a:cs typeface="Times New Roman" pitchFamily="-128" charset="0"/>
              </a:rPr>
              <a:t>?</a:t>
            </a:r>
          </a:p>
          <a:p>
            <a:pPr>
              <a:buFont typeface="Wingdings" pitchFamily="-128" charset="2"/>
              <a:buNone/>
            </a:pPr>
            <a:r>
              <a:rPr lang="en-US" altLang="en-US" sz="1800" b="1" dirty="0">
                <a:cs typeface="Times New Roman" pitchFamily="-128" charset="0"/>
              </a:rPr>
              <a:t>                                                                              </a:t>
            </a:r>
            <a:r>
              <a:rPr lang="en-US" altLang="en-US" sz="1800" b="1" dirty="0">
                <a:solidFill>
                  <a:srgbClr val="FFCC00"/>
                </a:solidFill>
                <a:cs typeface="Times New Roman" pitchFamily="-128" charset="0"/>
              </a:rPr>
              <a:t>(</a:t>
            </a:r>
            <a:r>
              <a:rPr lang="ja-JP" altLang="en-US" sz="1800" b="1">
                <a:solidFill>
                  <a:srgbClr val="FFCC00"/>
                </a:solidFill>
                <a:ea typeface="ヒラギノ明朝 ProN W3" pitchFamily="-128" charset="-128"/>
              </a:rPr>
              <a:t>民</a:t>
            </a:r>
            <a:r>
              <a:rPr lang="en-US" altLang="en-US" sz="1800" b="1" dirty="0">
                <a:solidFill>
                  <a:srgbClr val="FFCC00"/>
                </a:solidFill>
                <a:cs typeface="Times New Roman" pitchFamily="-128" charset="0"/>
              </a:rPr>
              <a:t> </a:t>
            </a:r>
            <a:r>
              <a:rPr lang="ja-JP" altLang="en-US" sz="1800" b="1">
                <a:solidFill>
                  <a:srgbClr val="FFCC00"/>
                </a:solidFill>
                <a:ea typeface="ヒラギノ明朝 ProN W3" pitchFamily="-128" charset="-128"/>
              </a:rPr>
              <a:t>數</a:t>
            </a:r>
            <a:r>
              <a:rPr lang="en-US" altLang="en-US" sz="1800" b="1" dirty="0">
                <a:solidFill>
                  <a:srgbClr val="FFCC00"/>
                </a:solidFill>
                <a:cs typeface="Times New Roman" pitchFamily="-128" charset="0"/>
              </a:rPr>
              <a:t> </a:t>
            </a:r>
            <a:r>
              <a:rPr lang="ja-JP" altLang="en-US" sz="1800" b="1">
                <a:solidFill>
                  <a:srgbClr val="FFCC00"/>
                </a:solidFill>
                <a:ea typeface="ヒラギノ明朝 ProN W3" pitchFamily="-128" charset="-128"/>
              </a:rPr>
              <a:t>記</a:t>
            </a:r>
            <a:r>
              <a:rPr lang="en-US" altLang="en-US" sz="1800" b="1" dirty="0">
                <a:solidFill>
                  <a:srgbClr val="FFCC00"/>
                </a:solidFill>
                <a:cs typeface="Times New Roman" pitchFamily="-128" charset="0"/>
              </a:rPr>
              <a:t>  13:31-33)</a:t>
            </a:r>
            <a:r>
              <a:rPr lang="en-US" altLang="en-US" sz="1800" b="1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419600"/>
            <a:ext cx="14414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1066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171608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911600"/>
            <a:ext cx="2090738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914900"/>
            <a:ext cx="83820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5073650"/>
            <a:ext cx="83820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>
                <a:solidFill>
                  <a:schemeClr val="tx1"/>
                </a:solidFill>
                <a:ea typeface="华文细黑" pitchFamily="-128" charset="-122"/>
              </a:rPr>
              <a:t>亚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摩利人的</a:t>
            </a:r>
            <a:r>
              <a:rPr lang="ja-JP" altLang="en-US" sz="4000">
                <a:solidFill>
                  <a:srgbClr val="FFCC00"/>
                </a:solidFill>
                <a:ea typeface="华文细黑" pitchFamily="-128" charset="-122"/>
              </a:rPr>
              <a:t>势</a:t>
            </a:r>
            <a:r>
              <a:rPr lang="ja-JP" altLang="en-US" sz="4000">
                <a:solidFill>
                  <a:srgbClr val="FFCC00"/>
                </a:solidFill>
                <a:ea typeface="ＭＳ Ｐゴシック" pitchFamily="-128" charset="-128"/>
              </a:rPr>
              <a:t>力</a:t>
            </a:r>
            <a:r>
              <a:rPr lang="en-US" altLang="en-US" sz="4000" dirty="0"/>
              <a:t>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0480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-128" charset="2"/>
              <a:buNone/>
            </a:pPr>
            <a:r>
              <a:rPr lang="ja-JP" altLang="en-US" sz="3600">
                <a:ea typeface="ＭＳ Ｐゴシック" pitchFamily="-128" charset="-128"/>
              </a:rPr>
              <a:t>旧</a:t>
            </a:r>
            <a:r>
              <a:rPr lang="ja-JP" altLang="en-US" sz="3600">
                <a:ea typeface="华文细黑" pitchFamily="-128" charset="-122"/>
              </a:rPr>
              <a:t>约</a:t>
            </a:r>
            <a:r>
              <a:rPr lang="ja-JP" altLang="en-US" sz="3600">
                <a:ea typeface="ＭＳ Ｐゴシック" pitchFamily="-128" charset="-128"/>
              </a:rPr>
              <a:t>参考</a:t>
            </a:r>
            <a:r>
              <a:rPr lang="en-US" altLang="en-US" sz="3600" dirty="0"/>
              <a:t> </a:t>
            </a:r>
            <a:r>
              <a:rPr lang="en-US" altLang="en-US" sz="3600" dirty="0">
                <a:cs typeface="Times New Roman" pitchFamily="-128" charset="0"/>
              </a:rPr>
              <a:t>(ASV) </a:t>
            </a:r>
          </a:p>
          <a:p>
            <a:pPr algn="just">
              <a:lnSpc>
                <a:spcPct val="90000"/>
              </a:lnSpc>
              <a:buFont typeface="Wingdings" pitchFamily="-128" charset="2"/>
              <a:buNone/>
            </a:pPr>
            <a:endParaRPr lang="en-US" altLang="en-US" sz="3600" dirty="0">
              <a:cs typeface="Times New Roman" pitchFamily="-128" charset="0"/>
            </a:endParaRPr>
          </a:p>
          <a:p>
            <a:pPr algn="just"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sz="3600" dirty="0"/>
              <a:t>            “</a:t>
            </a:r>
            <a:r>
              <a:rPr lang="ja-JP" altLang="en-US" sz="3600">
                <a:ea typeface="华文细黑" pitchFamily="-128" charset="-122"/>
              </a:rPr>
              <a:t>亚</a:t>
            </a:r>
            <a:r>
              <a:rPr lang="ja-JP" altLang="en-US" sz="3600">
                <a:ea typeface="ＭＳ Ｐゴシック" pitchFamily="-128" charset="-128"/>
              </a:rPr>
              <a:t>摩利</a:t>
            </a:r>
            <a:r>
              <a:rPr lang="en-US" altLang="en-US" sz="3600" dirty="0"/>
              <a:t>”</a:t>
            </a:r>
            <a:r>
              <a:rPr lang="en-US" altLang="en-US" sz="3600" dirty="0" err="1"/>
              <a:t>一词</a:t>
            </a:r>
            <a:r>
              <a:rPr lang="ja-JP" altLang="en-US" sz="3600">
                <a:ea typeface="ＭＳ Ｐゴシック" pitchFamily="-128" charset="-128"/>
              </a:rPr>
              <a:t>出</a:t>
            </a:r>
            <a:r>
              <a:rPr lang="ja-JP" altLang="en-US" sz="3600">
                <a:ea typeface="华文细黑" pitchFamily="-128" charset="-122"/>
              </a:rPr>
              <a:t>现</a:t>
            </a:r>
            <a:r>
              <a:rPr lang="en-US" altLang="en-US" sz="3600" b="1" dirty="0">
                <a:solidFill>
                  <a:srgbClr val="FFCC00"/>
                </a:solidFill>
              </a:rPr>
              <a:t>16</a:t>
            </a:r>
            <a:r>
              <a:rPr lang="ja-JP" altLang="en-US" sz="3600">
                <a:ea typeface="ＭＳ Ｐゴシック" pitchFamily="-128" charset="-128"/>
              </a:rPr>
              <a:t>次</a:t>
            </a:r>
            <a:r>
              <a:rPr lang="en-US" altLang="en-US" sz="3600" dirty="0"/>
              <a:t> </a:t>
            </a:r>
            <a:endParaRPr lang="en-US" altLang="en-US" dirty="0">
              <a:cs typeface="Times New Roman" pitchFamily="-128" charset="0"/>
            </a:endParaRPr>
          </a:p>
          <a:p>
            <a:pPr algn="just">
              <a:lnSpc>
                <a:spcPct val="90000"/>
              </a:lnSpc>
              <a:buFont typeface="Wingdings" pitchFamily="-128" charset="2"/>
              <a:buNone/>
            </a:pPr>
            <a:endParaRPr lang="en-US" altLang="en-US" dirty="0">
              <a:cs typeface="Times New Roman" pitchFamily="-128" charset="0"/>
            </a:endParaRPr>
          </a:p>
          <a:p>
            <a:pPr algn="just"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sz="3600" dirty="0"/>
              <a:t>            “</a:t>
            </a:r>
            <a:r>
              <a:rPr lang="ja-JP" altLang="en-US" sz="3600">
                <a:ea typeface="华文细黑" pitchFamily="-128" charset="-122"/>
              </a:rPr>
              <a:t>亚</a:t>
            </a:r>
            <a:r>
              <a:rPr lang="ja-JP" altLang="en-US" sz="3600">
                <a:ea typeface="ＭＳ Ｐゴシック" pitchFamily="-128" charset="-128"/>
              </a:rPr>
              <a:t>摩利人</a:t>
            </a:r>
            <a:r>
              <a:rPr lang="en-US" altLang="en-US" sz="3600" dirty="0"/>
              <a:t>”</a:t>
            </a:r>
            <a:r>
              <a:rPr lang="en-US" altLang="en-US" sz="3600" dirty="0" err="1"/>
              <a:t>一词</a:t>
            </a:r>
            <a:r>
              <a:rPr lang="ja-JP" altLang="en-US" sz="3600">
                <a:ea typeface="ＭＳ Ｐゴシック" pitchFamily="-128" charset="-128"/>
              </a:rPr>
              <a:t>出</a:t>
            </a:r>
            <a:r>
              <a:rPr lang="ja-JP" altLang="en-US" sz="3600">
                <a:ea typeface="华文细黑" pitchFamily="-128" charset="-122"/>
              </a:rPr>
              <a:t>现</a:t>
            </a:r>
            <a:r>
              <a:rPr lang="en-US" altLang="en-US" sz="3600" b="1" dirty="0">
                <a:solidFill>
                  <a:srgbClr val="FFCC00"/>
                </a:solidFill>
              </a:rPr>
              <a:t>70</a:t>
            </a:r>
            <a:r>
              <a:rPr lang="ja-JP" altLang="en-US" sz="3600">
                <a:ea typeface="ＭＳ Ｐゴシック" pitchFamily="-128" charset="-128"/>
              </a:rPr>
              <a:t>次</a:t>
            </a:r>
            <a:r>
              <a:rPr lang="en-US" altLang="en-US" sz="3600" dirty="0"/>
              <a:t> 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438400" y="5105400"/>
            <a:ext cx="53355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None/>
            </a:pPr>
            <a:r>
              <a:rPr lang="ja-JP" altLang="en-US" sz="3200" b="1">
                <a:ea typeface="ＭＳ Ｐゴシック" pitchFamily="-128" charset="-128"/>
              </a:rPr>
              <a:t>共</a:t>
            </a:r>
            <a:r>
              <a:rPr lang="ja-JP" altLang="en-US" sz="3200" b="1">
                <a:ea typeface="华文细黑" pitchFamily="-128" charset="-122"/>
              </a:rPr>
              <a:t>计</a:t>
            </a:r>
            <a:r>
              <a:rPr lang="en-US" altLang="en-US" sz="3200" b="1" dirty="0">
                <a:solidFill>
                  <a:srgbClr val="FF3300"/>
                </a:solidFill>
              </a:rPr>
              <a:t>86</a:t>
            </a:r>
            <a:r>
              <a:rPr lang="ja-JP" altLang="en-US" sz="3200" b="1">
                <a:ea typeface="ＭＳ Ｐゴシック" pitchFamily="-128" charset="-128"/>
              </a:rPr>
              <a:t>事件</a:t>
            </a:r>
            <a:r>
              <a:rPr lang="en-US" altLang="en-US" sz="3200" dirty="0">
                <a:solidFill>
                  <a:srgbClr val="FFCC00"/>
                </a:solidFill>
              </a:rPr>
              <a:t> </a:t>
            </a:r>
            <a:endParaRPr lang="en-US" altLang="en-US" sz="3200" b="1" dirty="0">
              <a:solidFill>
                <a:srgbClr val="FFCC00"/>
              </a:solidFill>
              <a:cs typeface="Times New Roman" pitchFamily="-128" charset="0"/>
            </a:endParaRPr>
          </a:p>
          <a:p>
            <a:endParaRPr lang="en-US" altLang="en-US" sz="32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 advAuto="0"/>
      <p:bldP spid="102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ja-JP" altLang="en-US" sz="4000">
                <a:solidFill>
                  <a:srgbClr val="FFCC00"/>
                </a:solidFill>
                <a:ea typeface="ヒラギノ角ゴ ProN W3" pitchFamily="-128" charset="-128"/>
              </a:rPr>
              <a:t>强</a:t>
            </a:r>
            <a:r>
              <a:rPr lang="ja-JP" altLang="en-US" sz="4000">
                <a:solidFill>
                  <a:srgbClr val="FFCC00"/>
                </a:solidFill>
                <a:ea typeface="ＭＳ Ｐゴシック" pitchFamily="-128" charset="-128"/>
              </a:rPr>
              <a:t>大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的</a:t>
            </a:r>
            <a:r>
              <a:rPr lang="ja-JP" altLang="en-US" sz="4000">
                <a:solidFill>
                  <a:schemeClr val="tx1"/>
                </a:solidFill>
                <a:ea typeface="华文细黑" pitchFamily="-128" charset="-122"/>
              </a:rPr>
              <a:t>亚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摩利人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86200"/>
            <a:ext cx="8077200" cy="2971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>
                <a:ea typeface="ＭＳ Ｐゴシック" pitchFamily="-128" charset="-128"/>
              </a:rPr>
              <a:t>上帝的</a:t>
            </a:r>
            <a:r>
              <a:rPr lang="ja-JP" altLang="en-US">
                <a:ea typeface="华文细黑" pitchFamily="-128" charset="-122"/>
              </a:rPr>
              <a:t>恩典甚至扩张至那些不是祂盟约之内的人民</a:t>
            </a:r>
            <a:endParaRPr lang="en-US" altLang="en-US" sz="3600" dirty="0"/>
          </a:p>
          <a:p>
            <a:pPr>
              <a:lnSpc>
                <a:spcPct val="90000"/>
              </a:lnSpc>
            </a:pPr>
            <a:r>
              <a:rPr lang="zh-CN" altLang="en-US" b="1" i="1" dirty="0"/>
              <a:t>上帝应许亚伯拉罕一块“流奶与蜜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之地</a:t>
            </a:r>
            <a:r>
              <a:rPr lang="zh-CN" altLang="en-US" b="1" i="1" dirty="0"/>
              <a:t>。</a:t>
            </a:r>
            <a:r>
              <a:rPr lang="en-US" altLang="en-US" b="1" i="1" dirty="0"/>
              <a:t>”</a:t>
            </a:r>
            <a:r>
              <a:rPr lang="ja-JP" altLang="en-US" b="1" i="1">
                <a:ea typeface="ＭＳ Ｐゴシック" pitchFamily="-128" charset="-128"/>
              </a:rPr>
              <a:t>然而，敬虔的族长并没有在他的时间之内</a:t>
            </a:r>
            <a:r>
              <a:rPr lang="ja-JP" altLang="en-US" b="1" i="1">
                <a:ea typeface="华文细黑" pitchFamily="-128" charset="-122"/>
              </a:rPr>
              <a:t>继</a:t>
            </a:r>
            <a:r>
              <a:rPr lang="ja-JP" altLang="en-US" b="1" i="1">
                <a:ea typeface="ＭＳ Ｐゴシック" pitchFamily="-128" charset="-128"/>
              </a:rPr>
              <a:t>承这块土地，因</a:t>
            </a:r>
            <a:r>
              <a:rPr lang="ja-JP" altLang="en-US" b="1" i="1">
                <a:ea typeface="华文细黑" pitchFamily="-128" charset="-122"/>
              </a:rPr>
              <a:t>为</a:t>
            </a:r>
            <a:r>
              <a:rPr lang="en-US" altLang="en-US" b="1" i="1" dirty="0"/>
              <a:t>“</a:t>
            </a:r>
            <a:r>
              <a:rPr lang="zh-CN" altLang="en-US" b="1" i="1" dirty="0">
                <a:ea typeface="ＭＳ Ｐゴシック" pitchFamily="-128" charset="-128"/>
              </a:rPr>
              <a:t>亚摩利人的罪孽还没有满盈。”</a:t>
            </a:r>
            <a:r>
              <a:rPr lang="en-US" altLang="en-US" dirty="0"/>
              <a:t> </a:t>
            </a:r>
            <a:r>
              <a:rPr lang="en-US" altLang="en-US" b="1" i="1" dirty="0"/>
              <a:t> (</a:t>
            </a:r>
            <a:r>
              <a:rPr lang="ja-JP" altLang="en-US" b="1" i="1">
                <a:ea typeface="ＭＳ Ｐゴシック" pitchFamily="-128" charset="-128"/>
              </a:rPr>
              <a:t>創</a:t>
            </a:r>
            <a:r>
              <a:rPr lang="en-US" altLang="en-US" b="1" i="1" dirty="0"/>
              <a:t> </a:t>
            </a:r>
            <a:r>
              <a:rPr lang="ja-JP" altLang="en-US" b="1" i="1">
                <a:ea typeface="ＭＳ Ｐゴシック" pitchFamily="-128" charset="-128"/>
              </a:rPr>
              <a:t>世</a:t>
            </a:r>
            <a:r>
              <a:rPr lang="en-US" altLang="en-US" b="1" i="1" dirty="0"/>
              <a:t> </a:t>
            </a:r>
            <a:r>
              <a:rPr lang="ja-JP" altLang="en-US" b="1" i="1">
                <a:ea typeface="ＭＳ Ｐゴシック" pitchFamily="-128" charset="-128"/>
              </a:rPr>
              <a:t>記</a:t>
            </a:r>
            <a:r>
              <a:rPr lang="en-US" altLang="en-US" b="1" i="1" dirty="0"/>
              <a:t> 15:16).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 advAuto="2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ja-JP" altLang="en-US">
                <a:solidFill>
                  <a:schemeClr val="tx1"/>
                </a:solidFill>
                <a:ea typeface="ＭＳ Ｐゴシック" pitchFamily="-128" charset="-128"/>
              </a:rPr>
              <a:t>给我</a:t>
            </a:r>
            <a:r>
              <a:rPr lang="ja-JP" altLang="en-US">
                <a:solidFill>
                  <a:schemeClr val="tx1"/>
                </a:solidFill>
                <a:ea typeface="华文细黑" pitchFamily="-128" charset="-122"/>
              </a:rPr>
              <a:t>们</a:t>
            </a:r>
            <a:r>
              <a:rPr lang="ja-JP" altLang="en-US">
                <a:solidFill>
                  <a:schemeClr val="tx1"/>
                </a:solidFill>
                <a:ea typeface="ＭＳ Ｐゴシック" pitchFamily="-128" charset="-128"/>
              </a:rPr>
              <a:t>的</a:t>
            </a:r>
            <a:r>
              <a:rPr lang="ja-JP" altLang="en-US">
                <a:solidFill>
                  <a:schemeClr val="tx1"/>
                </a:solidFill>
                <a:ea typeface="华文细黑" pitchFamily="-128" charset="-122"/>
              </a:rPr>
              <a:t>经验</a:t>
            </a:r>
            <a:r>
              <a:rPr lang="ja-JP" altLang="en-US">
                <a:solidFill>
                  <a:schemeClr val="tx1"/>
                </a:solidFill>
                <a:ea typeface="ＭＳ Ｐゴシック" pitchFamily="-128" charset="-128"/>
              </a:rPr>
              <a:t>教</a:t>
            </a:r>
            <a:r>
              <a:rPr lang="ja-JP" altLang="en-US">
                <a:solidFill>
                  <a:schemeClr val="tx1"/>
                </a:solidFill>
                <a:ea typeface="华文细黑" pitchFamily="-128" charset="-122"/>
              </a:rPr>
              <a:t>训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34400" cy="5105400"/>
          </a:xfrm>
        </p:spPr>
        <p:txBody>
          <a:bodyPr/>
          <a:lstStyle/>
          <a:p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上帝的怜</a:t>
            </a:r>
            <a:r>
              <a:rPr lang="ja-JP" altLang="en-US" b="1">
                <a:solidFill>
                  <a:srgbClr val="FFCC00"/>
                </a:solidFill>
                <a:ea typeface="华文细黑" pitchFamily="-128" charset="-122"/>
              </a:rPr>
              <a:t>悯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甚至临到那些邪</a:t>
            </a:r>
            <a:r>
              <a:rPr lang="ja-JP" altLang="en-US" b="1">
                <a:solidFill>
                  <a:srgbClr val="FFCC00"/>
                </a:solidFill>
                <a:ea typeface="华文细黑" pitchFamily="-128" charset="-122"/>
              </a:rPr>
              <a:t>恶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的，堕落的人</a:t>
            </a:r>
            <a:r>
              <a:rPr lang="en-US" altLang="en-US" dirty="0">
                <a:solidFill>
                  <a:srgbClr val="FFCC00"/>
                </a:solidFill>
              </a:rPr>
              <a:t> </a:t>
            </a:r>
            <a:endParaRPr lang="en-US" altLang="en-US" sz="2800" b="1" dirty="0">
              <a:solidFill>
                <a:srgbClr val="FFCC00"/>
              </a:solidFill>
            </a:endParaRPr>
          </a:p>
          <a:p>
            <a:pPr lvl="1"/>
            <a:r>
              <a:rPr lang="ja-JP" altLang="en-US" sz="2400">
                <a:ea typeface="ＭＳ Ｐゴシック" pitchFamily="-128" charset="-128"/>
              </a:rPr>
              <a:t>我</a:t>
            </a:r>
            <a:r>
              <a:rPr lang="ja-JP" altLang="en-US" sz="2400">
                <a:ea typeface="华文细黑" pitchFamily="-128" charset="-122"/>
              </a:rPr>
              <a:t>们是否</a:t>
            </a:r>
            <a:r>
              <a:rPr lang="ja-JP" altLang="en-US" sz="2400">
                <a:ea typeface="ＭＳ Ｐゴシック" pitchFamily="-128" charset="-128"/>
              </a:rPr>
              <a:t>看到他</a:t>
            </a:r>
            <a:r>
              <a:rPr lang="ja-JP" altLang="en-US" sz="2400">
                <a:ea typeface="华文细黑" pitchFamily="-128" charset="-122"/>
              </a:rPr>
              <a:t>们</a:t>
            </a:r>
            <a:r>
              <a:rPr lang="ja-JP" altLang="en-US" sz="2400">
                <a:ea typeface="ＭＳ Ｐゴシック" pitchFamily="-128" charset="-128"/>
              </a:rPr>
              <a:t>以同</a:t>
            </a:r>
            <a:r>
              <a:rPr lang="ja-JP" altLang="en-US" sz="2400">
                <a:ea typeface="华文细黑" pitchFamily="-128" charset="-122"/>
              </a:rPr>
              <a:t>样</a:t>
            </a:r>
            <a:r>
              <a:rPr lang="ja-JP" altLang="en-US" sz="2400">
                <a:ea typeface="ＭＳ Ｐゴシック" pitchFamily="-128" charset="-128"/>
              </a:rPr>
              <a:t>的方式或我</a:t>
            </a:r>
            <a:r>
              <a:rPr lang="ja-JP" altLang="en-US" sz="2400">
                <a:ea typeface="华文细黑" pitchFamily="-128" charset="-122"/>
              </a:rPr>
              <a:t>们是否迫使上帝在他们的损失时</a:t>
            </a:r>
            <a:r>
              <a:rPr lang="zh-CN" altLang="en-US" sz="2400" dirty="0">
                <a:ea typeface="华文细黑" pitchFamily="-128" charset="-122"/>
              </a:rPr>
              <a:t>尽上“本份”</a:t>
            </a:r>
            <a:r>
              <a:rPr lang="en-US" altLang="en-US" sz="2400" dirty="0"/>
              <a:t> ?</a:t>
            </a:r>
            <a:endParaRPr lang="en-US" altLang="en-US" sz="1800" dirty="0"/>
          </a:p>
          <a:p>
            <a:endParaRPr lang="en-US" altLang="en-US" sz="1000" dirty="0"/>
          </a:p>
          <a:p>
            <a:r>
              <a:rPr lang="ja-JP" altLang="en-US" sz="2800" b="1">
                <a:solidFill>
                  <a:srgbClr val="FFCC00"/>
                </a:solidFill>
                <a:ea typeface="ＭＳ Ｐゴシック" pitchFamily="-128" charset="-128"/>
              </a:rPr>
              <a:t>上帝审判那些拒</a:t>
            </a:r>
            <a:r>
              <a:rPr lang="ja-JP" altLang="en-US" sz="2800" b="1">
                <a:solidFill>
                  <a:srgbClr val="FFCC00"/>
                </a:solidFill>
                <a:ea typeface="华文细黑" pitchFamily="-128" charset="-122"/>
              </a:rPr>
              <a:t>绝悔改的人</a:t>
            </a:r>
            <a:r>
              <a:rPr lang="en-US" altLang="en-US" sz="2800" dirty="0">
                <a:solidFill>
                  <a:srgbClr val="FFCC00"/>
                </a:solidFill>
              </a:rPr>
              <a:t> </a:t>
            </a:r>
            <a:endParaRPr lang="en-US" altLang="en-US" sz="2800" b="1" dirty="0">
              <a:solidFill>
                <a:srgbClr val="FFCC00"/>
              </a:solidFill>
            </a:endParaRPr>
          </a:p>
          <a:p>
            <a:pPr lvl="1"/>
            <a:r>
              <a:rPr lang="ja-JP" altLang="en-US" sz="2400">
                <a:ea typeface="华文细黑" pitchFamily="-128" charset="-122"/>
              </a:rPr>
              <a:t>亚</a:t>
            </a:r>
            <a:r>
              <a:rPr lang="ja-JP" altLang="en-US" sz="2400">
                <a:ea typeface="ＭＳ Ｐゴシック" pitchFamily="-128" charset="-128"/>
              </a:rPr>
              <a:t>摩利人拒</a:t>
            </a:r>
            <a:r>
              <a:rPr lang="ja-JP" altLang="en-US" sz="2400">
                <a:ea typeface="华文细黑" pitchFamily="-128" charset="-122"/>
              </a:rPr>
              <a:t>绝认罪悔改</a:t>
            </a:r>
            <a:r>
              <a:rPr lang="zh-CN" altLang="en-US" sz="2400" dirty="0">
                <a:ea typeface="华文细黑" pitchFamily="-128" charset="-122"/>
              </a:rPr>
              <a:t>，他们</a:t>
            </a:r>
            <a:r>
              <a:rPr lang="ja-JP" altLang="en-US" sz="2400">
                <a:ea typeface="ＭＳ Ｐゴシック" pitchFamily="-128" charset="-128"/>
              </a:rPr>
              <a:t>藐视上帝的良善和</a:t>
            </a:r>
            <a:r>
              <a:rPr lang="ja-JP" altLang="en-US" sz="2400">
                <a:ea typeface="华文细黑" pitchFamily="-128" charset="-122"/>
              </a:rPr>
              <a:t>忍耐</a:t>
            </a:r>
            <a:r>
              <a:rPr lang="ja-JP" altLang="en-US" sz="2400">
                <a:ea typeface="ＭＳ Ｐゴシック" pitchFamily="-128" charset="-128"/>
              </a:rPr>
              <a:t>， </a:t>
            </a:r>
            <a:r>
              <a:rPr lang="en-US" altLang="en-US" sz="2400" dirty="0"/>
              <a:t>(cf. </a:t>
            </a:r>
            <a:r>
              <a:rPr lang="ja-JP" altLang="en-US" sz="2400" b="1">
                <a:ea typeface="ＭＳ Ｐゴシック" pitchFamily="-128" charset="-128"/>
              </a:rPr>
              <a:t>羅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馬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書</a:t>
            </a:r>
            <a:r>
              <a:rPr lang="en-US" altLang="en-US" sz="2400" dirty="0"/>
              <a:t> 2:4); </a:t>
            </a:r>
            <a:r>
              <a:rPr lang="ja-JP" altLang="en-US" sz="2400">
                <a:ea typeface="ＭＳ Ｐゴシック" pitchFamily="-128" charset="-128"/>
              </a:rPr>
              <a:t>上帝</a:t>
            </a:r>
            <a:r>
              <a:rPr lang="ja-JP" altLang="en-US" sz="2400">
                <a:ea typeface="华文细黑" pitchFamily="-128" charset="-122"/>
              </a:rPr>
              <a:t>对</a:t>
            </a:r>
            <a:r>
              <a:rPr lang="ja-JP" altLang="en-US" sz="2400">
                <a:ea typeface="ＭＳ Ｐゴシック" pitchFamily="-128" charset="-128"/>
              </a:rPr>
              <a:t>他</a:t>
            </a:r>
            <a:r>
              <a:rPr lang="ja-JP" altLang="en-US" sz="2400">
                <a:ea typeface="华文细黑" pitchFamily="-128" charset="-122"/>
              </a:rPr>
              <a:t>们</a:t>
            </a:r>
            <a:r>
              <a:rPr lang="ja-JP" altLang="en-US" sz="2400">
                <a:ea typeface="ＭＳ Ｐゴシック" pitchFamily="-128" charset="-128"/>
              </a:rPr>
              <a:t>的审判极其严厉。任何模仿他</a:t>
            </a:r>
            <a:r>
              <a:rPr lang="ja-JP" altLang="en-US" sz="2400">
                <a:ea typeface="华文细黑" pitchFamily="-128" charset="-122"/>
              </a:rPr>
              <a:t>们</a:t>
            </a:r>
            <a:r>
              <a:rPr lang="ja-JP" altLang="en-US" sz="2400">
                <a:ea typeface="ＭＳ Ｐゴシック" pitchFamily="-128" charset="-128"/>
              </a:rPr>
              <a:t>叛乱的人</a:t>
            </a:r>
            <a:r>
              <a:rPr lang="ja-JP" altLang="en-US" sz="2400">
                <a:ea typeface="华文细黑" pitchFamily="-128" charset="-122"/>
              </a:rPr>
              <a:t>总</a:t>
            </a:r>
            <a:r>
              <a:rPr lang="ja-JP" altLang="en-US" sz="2400">
                <a:ea typeface="ＭＳ Ｐゴシック" pitchFamily="-128" charset="-128"/>
              </a:rPr>
              <a:t>有一天会</a:t>
            </a:r>
            <a:r>
              <a:rPr lang="en-US" altLang="en-US" sz="2400" dirty="0"/>
              <a:t>“</a:t>
            </a:r>
            <a:r>
              <a:rPr lang="en-US" altLang="en-US" sz="2400" dirty="0" err="1"/>
              <a:t>在煎熬中</a:t>
            </a:r>
            <a:r>
              <a:rPr lang="ja-JP" altLang="en-US" sz="2400">
                <a:ea typeface="ＭＳ Ｐゴシック" pitchFamily="-128" charset="-128"/>
              </a:rPr>
              <a:t>举目</a:t>
            </a:r>
            <a:r>
              <a:rPr lang="en-US" altLang="en-US" sz="2400" dirty="0"/>
              <a:t>” </a:t>
            </a:r>
            <a:r>
              <a:rPr lang="ja-JP" altLang="en-US" sz="2400">
                <a:ea typeface="ＭＳ Ｐゴシック" pitchFamily="-128" charset="-128"/>
              </a:rPr>
              <a:t>，并永</a:t>
            </a:r>
            <a:r>
              <a:rPr lang="ja-JP" altLang="en-US" sz="2400">
                <a:ea typeface="华文细黑" pitchFamily="-128" charset="-122"/>
              </a:rPr>
              <a:t>远</a:t>
            </a:r>
            <a:r>
              <a:rPr lang="ja-JP" altLang="en-US" sz="2400">
                <a:ea typeface="ＭＳ Ｐゴシック" pitchFamily="-128" charset="-128"/>
              </a:rPr>
              <a:t>后悔</a:t>
            </a:r>
            <a:r>
              <a:rPr lang="en-US" altLang="en-US" sz="2400" dirty="0"/>
              <a:t>  (</a:t>
            </a:r>
            <a:r>
              <a:rPr lang="ja-JP" altLang="en-US" sz="2400" b="1">
                <a:ea typeface="ＭＳ Ｐゴシック" pitchFamily="-128" charset="-128"/>
              </a:rPr>
              <a:t>羅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馬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書</a:t>
            </a:r>
            <a:r>
              <a:rPr lang="en-US" altLang="en-US" sz="2400" dirty="0"/>
              <a:t> 2:5; </a:t>
            </a:r>
            <a:r>
              <a:rPr lang="ja-JP" altLang="en-US" sz="2400" b="1">
                <a:ea typeface="ＭＳ Ｐゴシック" pitchFamily="-128" charset="-128"/>
              </a:rPr>
              <a:t>馬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太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福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音</a:t>
            </a:r>
            <a:r>
              <a:rPr lang="en-US" altLang="en-US" sz="2400" dirty="0"/>
              <a:t> 10:28; </a:t>
            </a:r>
            <a:r>
              <a:rPr lang="ja-JP" altLang="en-US" sz="2400" b="1">
                <a:ea typeface="ＭＳ Ｐゴシック" pitchFamily="-128" charset="-128"/>
              </a:rPr>
              <a:t>启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示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华文细黑" pitchFamily="-128" charset="-122"/>
              </a:rPr>
              <a:t>录</a:t>
            </a:r>
            <a:r>
              <a:rPr lang="en-US" altLang="en-US" sz="2400" dirty="0"/>
              <a:t> 2:22-23).</a:t>
            </a:r>
            <a:r>
              <a:rPr lang="en-US" altLang="en-US" sz="1800" dirty="0"/>
              <a:t> </a:t>
            </a:r>
          </a:p>
          <a:p>
            <a:pPr>
              <a:buFont typeface="Wingdings" pitchFamily="-128" charset="2"/>
              <a:buNone/>
            </a:pPr>
            <a:endParaRPr lang="en-US" altLang="en-US" sz="1000" dirty="0"/>
          </a:p>
          <a:p>
            <a:r>
              <a:rPr lang="ja-JP" altLang="en-US" sz="2800" b="1">
                <a:solidFill>
                  <a:srgbClr val="FFCC00"/>
                </a:solidFill>
                <a:ea typeface="ＭＳ Ｐゴシック" pitchFamily="-128" charset="-128"/>
              </a:rPr>
              <a:t>上帝</a:t>
            </a:r>
            <a:r>
              <a:rPr lang="ja-JP" altLang="en-US" sz="2800" b="1">
                <a:solidFill>
                  <a:srgbClr val="FFCC00"/>
                </a:solidFill>
                <a:ea typeface="华文细黑" pitchFamily="-128" charset="-122"/>
              </a:rPr>
              <a:t>给</a:t>
            </a:r>
            <a:r>
              <a:rPr lang="ja-JP" altLang="en-US" sz="2800" b="1">
                <a:solidFill>
                  <a:srgbClr val="FFCC00"/>
                </a:solidFill>
                <a:ea typeface="ＭＳ Ｐゴシック" pitchFamily="-128" charset="-128"/>
              </a:rPr>
              <a:t>我</a:t>
            </a:r>
            <a:r>
              <a:rPr lang="ja-JP" altLang="en-US" sz="2800" b="1">
                <a:solidFill>
                  <a:srgbClr val="FFCC00"/>
                </a:solidFill>
                <a:ea typeface="华文细黑" pitchFamily="-128" charset="-122"/>
              </a:rPr>
              <a:t>们严</a:t>
            </a:r>
            <a:r>
              <a:rPr lang="ja-JP" altLang="en-US" sz="2800" b="1">
                <a:solidFill>
                  <a:srgbClr val="FFCC00"/>
                </a:solidFill>
                <a:ea typeface="ＭＳ Ｐゴシック" pitchFamily="-128" charset="-128"/>
              </a:rPr>
              <a:t>峻的考</a:t>
            </a:r>
            <a:r>
              <a:rPr lang="ja-JP" altLang="en-US" sz="2800" b="1">
                <a:solidFill>
                  <a:srgbClr val="FFCC00"/>
                </a:solidFill>
                <a:ea typeface="华文细黑" pitchFamily="-128" charset="-122"/>
              </a:rPr>
              <a:t>验</a:t>
            </a:r>
            <a:r>
              <a:rPr lang="ja-JP" altLang="en-US" sz="2800" b="1">
                <a:solidFill>
                  <a:srgbClr val="FFCC00"/>
                </a:solidFill>
                <a:ea typeface="ＭＳ Ｐゴシック" pitchFamily="-128" charset="-128"/>
              </a:rPr>
              <a:t>，因此我</a:t>
            </a:r>
            <a:r>
              <a:rPr lang="ja-JP" altLang="en-US" sz="2800" b="1">
                <a:solidFill>
                  <a:srgbClr val="FFCC00"/>
                </a:solidFill>
                <a:ea typeface="华文细黑" pitchFamily="-128" charset="-122"/>
              </a:rPr>
              <a:t>们可以看他们为祂的全能与信实的见证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 advAuto="2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92925"/>
          </a:xfrm>
          <a:noFill/>
          <a:ln/>
        </p:spPr>
      </p:pic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971800" y="2895600"/>
            <a:ext cx="838200" cy="685800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1828800" y="3581400"/>
            <a:ext cx="914400" cy="1295400"/>
          </a:xfrm>
          <a:prstGeom prst="ellips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 rot="-2281033">
            <a:off x="4191000" y="2590800"/>
            <a:ext cx="1223963" cy="25908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600200" y="3124200"/>
            <a:ext cx="216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ea typeface="ＭＳ Ｐゴシック" pitchFamily="-128" charset="-128"/>
              </a:rPr>
              <a:t>公元前</a:t>
            </a:r>
            <a:r>
              <a:rPr lang="en-US" altLang="en-US" b="1">
                <a:solidFill>
                  <a:schemeClr val="bg1"/>
                </a:solidFill>
              </a:rPr>
              <a:t>3000</a:t>
            </a:r>
            <a:r>
              <a:rPr lang="en-US" altLang="en-US"/>
              <a:t> </a:t>
            </a:r>
            <a:r>
              <a:rPr lang="ja-JP" altLang="en-US" b="1">
                <a:solidFill>
                  <a:schemeClr val="bg1"/>
                </a:solidFill>
                <a:ea typeface="ＭＳ Ｐゴシック" pitchFamily="-128" charset="-128"/>
              </a:rPr>
              <a:t>年</a:t>
            </a:r>
            <a:r>
              <a:rPr lang="en-US" altLang="en-US"/>
              <a:t>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105400" y="304800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ea typeface="ＭＳ Ｐゴシック" pitchFamily="-128" charset="-128"/>
              </a:rPr>
              <a:t>公元前</a:t>
            </a:r>
            <a:r>
              <a:rPr lang="en-US" altLang="en-US" b="1">
                <a:solidFill>
                  <a:schemeClr val="bg1"/>
                </a:solidFill>
              </a:rPr>
              <a:t>2000</a:t>
            </a:r>
            <a:r>
              <a:rPr lang="ja-JP" altLang="en-US" b="1">
                <a:solidFill>
                  <a:schemeClr val="bg1"/>
                </a:solidFill>
                <a:ea typeface="ＭＳ Ｐゴシック" pitchFamily="-128" charset="-128"/>
              </a:rPr>
              <a:t>年</a:t>
            </a:r>
            <a:r>
              <a:rPr lang="en-US" altLang="en-US"/>
              <a:t> 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80010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2"/>
                </a:solidFill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 autoUpdateAnimBg="0"/>
      <p:bldP spid="26631" grpId="0" animBg="1"/>
      <p:bldP spid="26632" grpId="0" autoUpdateAnimBg="0"/>
      <p:bldP spid="2663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ja-JP" altLang="en-US" sz="4000">
                <a:solidFill>
                  <a:srgbClr val="FFCC00"/>
                </a:solidFill>
                <a:ea typeface="华文细黑" pitchFamily="-128" charset="-122"/>
              </a:rPr>
              <a:t>联系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到巴比</a:t>
            </a:r>
            <a:r>
              <a:rPr lang="ja-JP" altLang="en-US" sz="4000">
                <a:solidFill>
                  <a:schemeClr val="tx1"/>
                </a:solidFill>
                <a:ea typeface="华文细黑" pitchFamily="-128" charset="-122"/>
              </a:rPr>
              <a:t>伦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人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0" y="1219200"/>
          <a:ext cx="9144000" cy="615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Image" r:id="rId4" imgW="4877481" imgH="3657143" progId="PSP6.Image">
                  <p:embed/>
                </p:oleObj>
              </mc:Choice>
              <mc:Fallback>
                <p:oleObj name="Image" r:id="rId4" imgW="4877481" imgH="3657143" progId="PSP6.Im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9144000" cy="615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5562600" y="4419600"/>
            <a:ext cx="1676400" cy="1219200"/>
          </a:xfrm>
          <a:prstGeom prst="ellipse">
            <a:avLst/>
          </a:prstGeom>
          <a:noFill/>
          <a:ln w="57150">
            <a:solidFill>
              <a:srgbClr val="FFFF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33CC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0010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ja-JP" altLang="en-US" sz="4000">
                <a:solidFill>
                  <a:srgbClr val="FFCC00"/>
                </a:solidFill>
                <a:ea typeface="华文细黑" pitchFamily="-128" charset="-122"/>
              </a:rPr>
              <a:t>联系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到巴比</a:t>
            </a:r>
            <a:r>
              <a:rPr lang="ja-JP" altLang="en-US" sz="4000">
                <a:solidFill>
                  <a:schemeClr val="tx1"/>
                </a:solidFill>
                <a:ea typeface="华文细黑" pitchFamily="-128" charset="-122"/>
              </a:rPr>
              <a:t>伦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人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01000" cy="52578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-128" charset="2"/>
              <a:buNone/>
            </a:pPr>
            <a:r>
              <a:rPr lang="en-US" altLang="en-US" sz="2400" b="1" dirty="0">
                <a:solidFill>
                  <a:srgbClr val="FFCC00"/>
                </a:solidFill>
                <a:cs typeface="Times New Roman" pitchFamily="-128" charset="0"/>
              </a:rPr>
              <a:t> </a:t>
            </a:r>
            <a:r>
              <a:rPr lang="ja-JP" altLang="en-US" b="1">
                <a:solidFill>
                  <a:srgbClr val="FFCC00"/>
                </a:solidFill>
                <a:ea typeface="华文细黑" pitchFamily="-128" charset="-122"/>
              </a:rPr>
              <a:t>约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公元前</a:t>
            </a:r>
            <a:r>
              <a:rPr lang="en-US" altLang="en-US" b="1" dirty="0">
                <a:solidFill>
                  <a:srgbClr val="FFCC00"/>
                </a:solidFill>
              </a:rPr>
              <a:t>21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世</a:t>
            </a:r>
            <a:r>
              <a:rPr lang="ja-JP" altLang="en-US" b="1">
                <a:solidFill>
                  <a:srgbClr val="FFCC00"/>
                </a:solidFill>
                <a:ea typeface="华文细黑" pitchFamily="-128" charset="-122"/>
              </a:rPr>
              <a:t>纪</a:t>
            </a:r>
            <a:r>
              <a:rPr lang="en-US" altLang="en-US" dirty="0">
                <a:solidFill>
                  <a:srgbClr val="FFCC00"/>
                </a:solidFill>
              </a:rPr>
              <a:t> </a:t>
            </a:r>
            <a:endParaRPr lang="en-US" altLang="en-US" sz="2400" b="1" dirty="0">
              <a:solidFill>
                <a:srgbClr val="FFCC00"/>
              </a:solidFill>
              <a:cs typeface="Times New Roman" pitchFamily="-128" charset="0"/>
            </a:endParaRPr>
          </a:p>
          <a:p>
            <a:pPr lvl="1" algn="just">
              <a:lnSpc>
                <a:spcPct val="80000"/>
              </a:lnSpc>
            </a:pPr>
            <a:r>
              <a:rPr lang="ja-JP" altLang="en-US" sz="2000">
                <a:ea typeface="ＭＳ Ｐゴシック" pitchFamily="-128" charset="-128"/>
              </a:rPr>
              <a:t>第一个次巴比</a:t>
            </a:r>
            <a:r>
              <a:rPr lang="ja-JP" altLang="en-US" sz="2000">
                <a:ea typeface="华文细黑" pitchFamily="-128" charset="-122"/>
              </a:rPr>
              <a:t>伦</a:t>
            </a:r>
            <a:r>
              <a:rPr lang="ja-JP" altLang="en-US" sz="2000">
                <a:ea typeface="ＭＳ Ｐゴシック" pitchFamily="-128" charset="-128"/>
              </a:rPr>
              <a:t>王朝的人称自己是</a:t>
            </a:r>
            <a:r>
              <a:rPr lang="en-US" altLang="en-US" sz="2000" dirty="0"/>
              <a:t>“</a:t>
            </a:r>
            <a:r>
              <a:rPr lang="ja-JP" altLang="en-US" sz="2000">
                <a:ea typeface="华文细黑" pitchFamily="-128" charset="-122"/>
              </a:rPr>
              <a:t>亚</a:t>
            </a:r>
            <a:r>
              <a:rPr lang="ja-JP" altLang="en-US" sz="2000">
                <a:ea typeface="ＭＳ Ｐゴシック" pitchFamily="-128" charset="-128"/>
              </a:rPr>
              <a:t>摩利人</a:t>
            </a:r>
            <a:r>
              <a:rPr lang="en-US" altLang="en-US" sz="2000" dirty="0"/>
              <a:t>” </a:t>
            </a:r>
            <a:r>
              <a:rPr lang="en-US" altLang="en-US" sz="2000" dirty="0">
                <a:cs typeface="Times New Roman" pitchFamily="-128" charset="0"/>
              </a:rPr>
              <a:t> </a:t>
            </a:r>
          </a:p>
          <a:p>
            <a:pPr lvl="1" algn="just">
              <a:lnSpc>
                <a:spcPct val="80000"/>
              </a:lnSpc>
              <a:buFontTx/>
              <a:buNone/>
            </a:pPr>
            <a:endParaRPr lang="en-US" altLang="en-US" sz="2000" dirty="0">
              <a:cs typeface="Times New Roman" pitchFamily="-128" charset="0"/>
            </a:endParaRPr>
          </a:p>
          <a:p>
            <a:pPr algn="just">
              <a:lnSpc>
                <a:spcPct val="80000"/>
              </a:lnSpc>
              <a:buFont typeface="Wingdings" pitchFamily="-128" charset="2"/>
              <a:buNone/>
            </a:pPr>
            <a:r>
              <a:rPr lang="ja-JP" altLang="en-US" b="1">
                <a:solidFill>
                  <a:srgbClr val="FFCC00"/>
                </a:solidFill>
                <a:ea typeface="华文细黑" pitchFamily="-128" charset="-122"/>
              </a:rPr>
              <a:t>约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公元前</a:t>
            </a:r>
            <a:r>
              <a:rPr lang="en-US" altLang="en-US" b="1" dirty="0">
                <a:solidFill>
                  <a:srgbClr val="FFCC00"/>
                </a:solidFill>
              </a:rPr>
              <a:t>2000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年</a:t>
            </a:r>
            <a:r>
              <a:rPr lang="en-US" altLang="en-US" b="1" dirty="0">
                <a:solidFill>
                  <a:srgbClr val="FFCC00"/>
                </a:solidFill>
              </a:rPr>
              <a:t> </a:t>
            </a:r>
            <a:endParaRPr lang="en-US" altLang="en-US" b="1" dirty="0">
              <a:solidFill>
                <a:srgbClr val="FFCC00"/>
              </a:solidFill>
              <a:cs typeface="Times New Roman" pitchFamily="-128" charset="0"/>
            </a:endParaRPr>
          </a:p>
          <a:p>
            <a:pPr lvl="1" algn="just">
              <a:lnSpc>
                <a:spcPct val="80000"/>
              </a:lnSpc>
            </a:pPr>
            <a:r>
              <a:rPr lang="ja-JP" altLang="en-US" sz="2000">
                <a:ea typeface="华文细黑" pitchFamily="-128" charset="-122"/>
              </a:rPr>
              <a:t>亚</a:t>
            </a:r>
            <a:r>
              <a:rPr lang="ja-JP" altLang="en-US" sz="2000">
                <a:ea typeface="ＭＳ Ｐゴシック" pitchFamily="-128" charset="-128"/>
              </a:rPr>
              <a:t>摩利</a:t>
            </a:r>
            <a:r>
              <a:rPr lang="ja-JP" altLang="en-US" sz="2000">
                <a:ea typeface="华文细黑" pitchFamily="-128" charset="-122"/>
              </a:rPr>
              <a:t>预</a:t>
            </a:r>
            <a:r>
              <a:rPr lang="ja-JP" altLang="en-US" sz="2000">
                <a:ea typeface="ＭＳ Ｐゴシック" pitchFamily="-128" charset="-128"/>
              </a:rPr>
              <a:t>示巴比</a:t>
            </a:r>
            <a:r>
              <a:rPr lang="ja-JP" altLang="en-US" sz="2000">
                <a:ea typeface="华文细黑" pitchFamily="-128" charset="-122"/>
              </a:rPr>
              <a:t>伦</a:t>
            </a:r>
            <a:r>
              <a:rPr lang="ja-JP" altLang="en-US" sz="2000">
                <a:ea typeface="ＭＳ Ｐゴシック" pitchFamily="-128" charset="-128"/>
              </a:rPr>
              <a:t>帝国的增长</a:t>
            </a:r>
            <a:r>
              <a:rPr lang="en-US" altLang="en-US" sz="2000" dirty="0"/>
              <a:t> </a:t>
            </a:r>
            <a:endParaRPr lang="en-US" altLang="en-US" sz="2000" dirty="0">
              <a:cs typeface="Times New Roman" pitchFamily="-128" charset="0"/>
            </a:endParaRPr>
          </a:p>
          <a:p>
            <a:pPr lvl="1" algn="just">
              <a:lnSpc>
                <a:spcPct val="80000"/>
              </a:lnSpc>
            </a:pPr>
            <a:r>
              <a:rPr lang="ja-JP" altLang="en-US" sz="2000">
                <a:ea typeface="ＭＳ Ｐゴシック" pitchFamily="-128" charset="-128"/>
              </a:rPr>
              <a:t>迁移到美索不达米</a:t>
            </a:r>
            <a:r>
              <a:rPr lang="ja-JP" altLang="en-US" sz="2000">
                <a:ea typeface="华文细黑" pitchFamily="-128" charset="-122"/>
              </a:rPr>
              <a:t>亚</a:t>
            </a:r>
            <a:r>
              <a:rPr lang="ja-JP" altLang="en-US" sz="2000">
                <a:ea typeface="ＭＳ Ｐゴシック" pitchFamily="-128" charset="-128"/>
              </a:rPr>
              <a:t>和居住在巴比</a:t>
            </a:r>
            <a:r>
              <a:rPr lang="ja-JP" altLang="en-US" sz="2000">
                <a:ea typeface="华文细黑" pitchFamily="-128" charset="-122"/>
              </a:rPr>
              <a:t>伦</a:t>
            </a:r>
            <a:r>
              <a:rPr lang="ja-JP" altLang="en-US" sz="2000">
                <a:ea typeface="ＭＳ Ｐゴシック" pitchFamily="-128" charset="-128"/>
              </a:rPr>
              <a:t>平原。</a:t>
            </a:r>
            <a:r>
              <a:rPr lang="en-US" altLang="en-US" sz="2000" dirty="0"/>
              <a:t> </a:t>
            </a:r>
            <a:endParaRPr lang="en-US" altLang="en-US" sz="2000" dirty="0">
              <a:cs typeface="Times New Roman" pitchFamily="-128" charset="0"/>
            </a:endParaRPr>
          </a:p>
          <a:p>
            <a:pPr lvl="1" algn="just">
              <a:lnSpc>
                <a:spcPct val="80000"/>
              </a:lnSpc>
              <a:buFontTx/>
              <a:buNone/>
            </a:pPr>
            <a:endParaRPr lang="en-US" altLang="en-US" sz="2000" dirty="0">
              <a:cs typeface="Times New Roman" pitchFamily="-128" charset="0"/>
            </a:endParaRPr>
          </a:p>
          <a:p>
            <a:pPr algn="just">
              <a:lnSpc>
                <a:spcPct val="80000"/>
              </a:lnSpc>
              <a:buFont typeface="Wingdings" pitchFamily="-128" charset="2"/>
              <a:buNone/>
            </a:pP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公元前</a:t>
            </a:r>
            <a:r>
              <a:rPr lang="en-US" altLang="en-US" b="1" dirty="0">
                <a:solidFill>
                  <a:srgbClr val="FFCC00"/>
                </a:solidFill>
              </a:rPr>
              <a:t>2000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年</a:t>
            </a:r>
            <a:r>
              <a:rPr lang="en-US" altLang="en-US" dirty="0">
                <a:solidFill>
                  <a:srgbClr val="FFCC00"/>
                </a:solidFill>
              </a:rPr>
              <a:t> </a:t>
            </a:r>
            <a:endParaRPr lang="en-US" altLang="en-US" sz="2400" dirty="0">
              <a:cs typeface="Times New Roman" pitchFamily="-128" charset="0"/>
            </a:endParaRPr>
          </a:p>
          <a:p>
            <a:pPr lvl="1" algn="just">
              <a:lnSpc>
                <a:spcPct val="80000"/>
              </a:lnSpc>
            </a:pPr>
            <a:r>
              <a:rPr lang="ja-JP" altLang="en-US" sz="2000">
                <a:ea typeface="ＭＳ Ｐゴシック" pitchFamily="-128" charset="-128"/>
              </a:rPr>
              <a:t>最后的</a:t>
            </a:r>
            <a:r>
              <a:rPr lang="ja-JP" altLang="en-US" sz="2000">
                <a:ea typeface="华文细黑" pitchFamily="-128" charset="-122"/>
              </a:rPr>
              <a:t>苏</a:t>
            </a:r>
            <a:r>
              <a:rPr lang="ja-JP" altLang="en-US" sz="2000">
                <a:ea typeface="ＭＳ Ｐゴシック" pitchFamily="-128" charset="-128"/>
              </a:rPr>
              <a:t>美</a:t>
            </a:r>
            <a:r>
              <a:rPr lang="ja-JP" altLang="en-US" sz="2000">
                <a:ea typeface="ヒラギノ角ゴ ProN W3" pitchFamily="-128" charset="-128"/>
              </a:rPr>
              <a:t>尔</a:t>
            </a:r>
            <a:r>
              <a:rPr lang="ja-JP" altLang="en-US" sz="2000">
                <a:ea typeface="ＭＳ Ｐゴシック" pitchFamily="-128" charset="-128"/>
              </a:rPr>
              <a:t>王朝陨落之后</a:t>
            </a:r>
            <a:r>
              <a:rPr lang="en-US" altLang="en-US" sz="2000" dirty="0"/>
              <a:t> </a:t>
            </a:r>
            <a:endParaRPr lang="en-US" altLang="en-US" sz="2000" dirty="0">
              <a:cs typeface="Times New Roman" pitchFamily="-128" charset="0"/>
            </a:endParaRPr>
          </a:p>
          <a:p>
            <a:pPr lvl="1" algn="just">
              <a:lnSpc>
                <a:spcPct val="80000"/>
              </a:lnSpc>
            </a:pPr>
            <a:r>
              <a:rPr lang="ja-JP" altLang="en-US" sz="2000">
                <a:ea typeface="ＭＳ Ｐゴシック" pitchFamily="-128" charset="-128"/>
              </a:rPr>
              <a:t>冲突和混乱持</a:t>
            </a:r>
            <a:r>
              <a:rPr lang="ja-JP" altLang="en-US" sz="2000">
                <a:ea typeface="华文细黑" pitchFamily="-128" charset="-122"/>
              </a:rPr>
              <a:t>续</a:t>
            </a:r>
            <a:r>
              <a:rPr lang="ja-JP" altLang="en-US" sz="2000">
                <a:ea typeface="ＭＳ Ｐゴシック" pitchFamily="-128" charset="-128"/>
              </a:rPr>
              <a:t>了近一个世</a:t>
            </a:r>
            <a:r>
              <a:rPr lang="ja-JP" altLang="en-US" sz="2000">
                <a:ea typeface="华文细黑" pitchFamily="-128" charset="-122"/>
              </a:rPr>
              <a:t>纪</a:t>
            </a:r>
            <a:r>
              <a:rPr lang="ja-JP" altLang="en-US" sz="2000">
                <a:ea typeface="ＭＳ Ｐゴシック" pitchFamily="-128" charset="-128"/>
              </a:rPr>
              <a:t>。</a:t>
            </a:r>
            <a:r>
              <a:rPr lang="en-US" altLang="en-US" sz="2000" dirty="0"/>
              <a:t> </a:t>
            </a:r>
            <a:endParaRPr lang="en-US" altLang="en-US" sz="2000" dirty="0">
              <a:cs typeface="Times New Roman" pitchFamily="-128" charset="0"/>
            </a:endParaRPr>
          </a:p>
          <a:p>
            <a:pPr algn="just">
              <a:lnSpc>
                <a:spcPct val="80000"/>
              </a:lnSpc>
              <a:buFont typeface="Wingdings" pitchFamily="-128" charset="2"/>
              <a:buNone/>
            </a:pPr>
            <a:endParaRPr lang="en-US" altLang="en-US" sz="2400" dirty="0">
              <a:cs typeface="Times New Roman" pitchFamily="-128" charset="0"/>
            </a:endParaRPr>
          </a:p>
          <a:p>
            <a:pPr algn="just">
              <a:lnSpc>
                <a:spcPct val="80000"/>
              </a:lnSpc>
              <a:buFont typeface="Wingdings" pitchFamily="-128" charset="2"/>
              <a:buNone/>
            </a:pP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公元前</a:t>
            </a:r>
            <a:r>
              <a:rPr lang="en-US" altLang="en-US" b="1" dirty="0">
                <a:solidFill>
                  <a:srgbClr val="FFCC00"/>
                </a:solidFill>
              </a:rPr>
              <a:t>1900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年前后</a:t>
            </a:r>
            <a:r>
              <a:rPr lang="en-US" altLang="en-US" b="1" dirty="0">
                <a:solidFill>
                  <a:srgbClr val="FFCC00"/>
                </a:solidFill>
              </a:rPr>
              <a:t> </a:t>
            </a:r>
            <a:endParaRPr lang="en-US" altLang="en-US" b="1" dirty="0">
              <a:solidFill>
                <a:srgbClr val="FFCC00"/>
              </a:solidFill>
              <a:cs typeface="Times New Roman" pitchFamily="-128" charset="0"/>
            </a:endParaRPr>
          </a:p>
          <a:p>
            <a:pPr lvl="1" algn="just">
              <a:lnSpc>
                <a:spcPct val="80000"/>
              </a:lnSpc>
            </a:pPr>
            <a:r>
              <a:rPr lang="ja-JP" altLang="en-US" sz="2000">
                <a:ea typeface="ＭＳ Ｐゴシック" pitchFamily="-128" charset="-128"/>
              </a:rPr>
              <a:t>一</a:t>
            </a:r>
            <a:r>
              <a:rPr lang="ja-JP" altLang="en-US" sz="2000">
                <a:ea typeface="华文细黑" pitchFamily="-128" charset="-122"/>
              </a:rPr>
              <a:t>个闪</a:t>
            </a:r>
            <a:r>
              <a:rPr lang="ja-JP" altLang="en-US" sz="2000">
                <a:ea typeface="ＭＳ Ｐゴシック" pitchFamily="-128" charset="-128"/>
              </a:rPr>
              <a:t>米特人群体称</a:t>
            </a:r>
            <a:r>
              <a:rPr lang="ja-JP" altLang="en-US" sz="2000">
                <a:ea typeface="华文细黑" pitchFamily="-128" charset="-122"/>
              </a:rPr>
              <a:t>为亚</a:t>
            </a:r>
            <a:r>
              <a:rPr lang="ja-JP" altLang="en-US" sz="2000">
                <a:ea typeface="ＭＳ Ｐゴシック" pitchFamily="-128" charset="-128"/>
              </a:rPr>
              <a:t>摩利人控制了大部分的美索不达米</a:t>
            </a:r>
            <a:r>
              <a:rPr lang="ja-JP" altLang="en-US" sz="2000">
                <a:ea typeface="华文细黑" pitchFamily="-128" charset="-122"/>
              </a:rPr>
              <a:t>亚</a:t>
            </a:r>
            <a:r>
              <a:rPr lang="ja-JP" altLang="en-US" sz="2000">
                <a:ea typeface="ＭＳ Ｐゴシック" pitchFamily="-128" charset="-128"/>
              </a:rPr>
              <a:t>地区</a:t>
            </a:r>
            <a:r>
              <a:rPr lang="en-US" altLang="en-US" sz="2000" dirty="0"/>
              <a:t> </a:t>
            </a:r>
            <a:endParaRPr lang="en-US" altLang="en-US" sz="2000" dirty="0">
              <a:cs typeface="Times New Roman" pitchFamily="-128" charset="0"/>
            </a:endParaRPr>
          </a:p>
          <a:p>
            <a:pPr algn="just">
              <a:lnSpc>
                <a:spcPct val="80000"/>
              </a:lnSpc>
              <a:buFont typeface="Wingdings" pitchFamily="-128" charset="2"/>
              <a:buNone/>
            </a:pPr>
            <a:endParaRPr lang="en-US" altLang="en-US" sz="2400" dirty="0">
              <a:cs typeface="Times New Roman" pitchFamily="-12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0010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altLang="en-US" sz="4000" dirty="0">
                <a:solidFill>
                  <a:srgbClr val="FFCC00"/>
                </a:solidFill>
                <a:cs typeface="Times New Roman" pitchFamily="-128" charset="0"/>
              </a:rPr>
              <a:t> </a:t>
            </a:r>
            <a:r>
              <a:rPr lang="ja-JP" altLang="en-US" sz="4000">
                <a:solidFill>
                  <a:srgbClr val="FFCC00"/>
                </a:solidFill>
                <a:ea typeface="华文细黑" pitchFamily="-128" charset="-122"/>
              </a:rPr>
              <a:t>联系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到巴比</a:t>
            </a:r>
            <a:r>
              <a:rPr lang="ja-JP" altLang="en-US" sz="4000">
                <a:solidFill>
                  <a:schemeClr val="tx1"/>
                </a:solidFill>
                <a:ea typeface="华文细黑" pitchFamily="-128" charset="-122"/>
              </a:rPr>
              <a:t>伦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人</a:t>
            </a:r>
            <a:r>
              <a:rPr lang="en-US" altLang="en-US" sz="4000" dirty="0">
                <a:solidFill>
                  <a:schemeClr val="tx1"/>
                </a:solidFill>
                <a:cs typeface="Times New Roman" pitchFamily="-128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sz="2800" b="1" dirty="0">
                <a:solidFill>
                  <a:srgbClr val="FFCC00"/>
                </a:solidFill>
                <a:cs typeface="Times New Roman" pitchFamily="-128" charset="0"/>
              </a:rPr>
              <a:t>1900-1600 BC </a:t>
            </a:r>
            <a:r>
              <a:rPr lang="ja-JP" altLang="en-US" sz="3600" b="1">
                <a:solidFill>
                  <a:srgbClr val="FFCC00"/>
                </a:solidFill>
                <a:ea typeface="ＭＳ Ｐゴシック" pitchFamily="-128" charset="-128"/>
              </a:rPr>
              <a:t>公元前</a:t>
            </a:r>
            <a:r>
              <a:rPr lang="en-US" altLang="en-US" sz="3600" b="1" dirty="0">
                <a:solidFill>
                  <a:srgbClr val="FFCC00"/>
                </a:solidFill>
              </a:rPr>
              <a:t>1900 – 1600 </a:t>
            </a:r>
            <a:r>
              <a:rPr lang="ja-JP" altLang="en-US" sz="3600" b="1">
                <a:solidFill>
                  <a:srgbClr val="FFCC00"/>
                </a:solidFill>
                <a:ea typeface="ＭＳ Ｐゴシック" pitchFamily="-128" charset="-128"/>
              </a:rPr>
              <a:t>年</a:t>
            </a:r>
            <a:r>
              <a:rPr lang="en-US" altLang="en-US" sz="3600" b="1" dirty="0">
                <a:solidFill>
                  <a:srgbClr val="FFCC00"/>
                </a:solidFill>
              </a:rPr>
              <a:t> </a:t>
            </a:r>
            <a:endParaRPr lang="en-US" altLang="en-US" sz="2800" dirty="0">
              <a:cs typeface="Times New Roman" pitchFamily="-128" charset="0"/>
            </a:endParaRPr>
          </a:p>
          <a:p>
            <a:pPr lvl="1">
              <a:lnSpc>
                <a:spcPct val="90000"/>
              </a:lnSpc>
            </a:pPr>
            <a:r>
              <a:rPr lang="ja-JP" altLang="en-US" sz="3200">
                <a:ea typeface="华文细黑" pitchFamily="-128" charset="-122"/>
              </a:rPr>
              <a:t>亚</a:t>
            </a:r>
            <a:r>
              <a:rPr lang="ja-JP" altLang="en-US" sz="3200">
                <a:ea typeface="ＭＳ Ｐゴシック" pitchFamily="-128" charset="-128"/>
              </a:rPr>
              <a:t>摩利政府集中在个</a:t>
            </a:r>
            <a:r>
              <a:rPr lang="ja-JP" altLang="en-US" sz="3200">
                <a:ea typeface="ヒラギノ角ゴ ProN W3" pitchFamily="-128" charset="-128"/>
              </a:rPr>
              <a:t>别</a:t>
            </a:r>
            <a:r>
              <a:rPr lang="ja-JP" altLang="en-US" sz="3200">
                <a:ea typeface="ＭＳ Ｐゴシック" pitchFamily="-128" charset="-128"/>
              </a:rPr>
              <a:t>城邦</a:t>
            </a:r>
            <a:r>
              <a:rPr lang="en-US" altLang="en-US" sz="3200" dirty="0"/>
              <a:t> </a:t>
            </a:r>
            <a:endParaRPr lang="en-US" altLang="en-US" sz="24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sz="24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</a:pPr>
            <a:r>
              <a:rPr lang="ja-JP" altLang="en-US" sz="3200">
                <a:ea typeface="华文细黑" pitchFamily="-128" charset="-122"/>
              </a:rPr>
              <a:t>亚</a:t>
            </a:r>
            <a:r>
              <a:rPr lang="ja-JP" altLang="en-US" sz="3200">
                <a:ea typeface="ＭＳ Ｐゴシック" pitchFamily="-128" charset="-128"/>
              </a:rPr>
              <a:t>摩利人</a:t>
            </a:r>
            <a:r>
              <a:rPr lang="ja-JP" altLang="en-US" sz="3200">
                <a:ea typeface="华文细黑" pitchFamily="-128" charset="-122"/>
              </a:rPr>
              <a:t>发</a:t>
            </a:r>
            <a:r>
              <a:rPr lang="ja-JP" altLang="en-US" sz="3200">
                <a:ea typeface="ＭＳ Ｐゴシック" pitchFamily="-128" charset="-128"/>
              </a:rPr>
              <a:t>明新的方法来管理国家和它的</a:t>
            </a:r>
            <a:r>
              <a:rPr lang="ja-JP" altLang="en-US" sz="3200">
                <a:ea typeface="华文细黑" pitchFamily="-128" charset="-122"/>
              </a:rPr>
              <a:t>资</a:t>
            </a:r>
            <a:r>
              <a:rPr lang="ja-JP" altLang="en-US" sz="3200">
                <a:ea typeface="ＭＳ Ｐゴシック" pitchFamily="-128" charset="-128"/>
              </a:rPr>
              <a:t>源：税收和非自愿服兵役。</a:t>
            </a:r>
            <a:r>
              <a:rPr lang="en-US" altLang="en-US" sz="3200" dirty="0"/>
              <a:t> </a:t>
            </a:r>
            <a:endParaRPr lang="en-US" altLang="en-US" sz="24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sz="24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</a:pPr>
            <a:r>
              <a:rPr lang="ja-JP" altLang="en-US" sz="3200">
                <a:ea typeface="ＭＳ Ｐゴシック" pitchFamily="-128" charset="-128"/>
              </a:rPr>
              <a:t>首先，最大的</a:t>
            </a:r>
            <a:r>
              <a:rPr lang="ja-JP" altLang="en-US" sz="3200">
                <a:ea typeface="华文细黑" pitchFamily="-128" charset="-122"/>
              </a:rPr>
              <a:t>创</a:t>
            </a:r>
            <a:r>
              <a:rPr lang="ja-JP" altLang="en-US" sz="3200">
                <a:ea typeface="ＭＳ Ｐゴシック" pitchFamily="-128" charset="-128"/>
              </a:rPr>
              <a:t>新是集中</a:t>
            </a:r>
            <a:r>
              <a:rPr lang="en-US" altLang="en-US" sz="3200" dirty="0"/>
              <a:t>;</a:t>
            </a:r>
            <a:r>
              <a:rPr lang="ja-JP" altLang="en-US" sz="3200">
                <a:ea typeface="ＭＳ Ｐゴシック" pitchFamily="-128" charset="-128"/>
              </a:rPr>
              <a:t>一套全新的法律</a:t>
            </a:r>
            <a:r>
              <a:rPr lang="ja-JP" altLang="en-US" sz="3200">
                <a:ea typeface="华文细黑" pitchFamily="-128" charset="-122"/>
              </a:rPr>
              <a:t>发</a:t>
            </a:r>
            <a:r>
              <a:rPr lang="ja-JP" altLang="en-US" sz="3200">
                <a:ea typeface="ＭＳ Ｐゴシック" pitchFamily="-128" charset="-128"/>
              </a:rPr>
              <a:t>明：法律，</a:t>
            </a:r>
            <a:r>
              <a:rPr lang="ja-JP" altLang="en-US" sz="3200">
                <a:ea typeface="华文细黑" pitchFamily="-128" charset="-122"/>
              </a:rPr>
              <a:t>处</a:t>
            </a:r>
            <a:r>
              <a:rPr lang="ja-JP" altLang="en-US" sz="3200">
                <a:ea typeface="ＭＳ Ｐゴシック" pitchFamily="-128" charset="-128"/>
              </a:rPr>
              <a:t>理危害国家</a:t>
            </a:r>
            <a:r>
              <a:rPr lang="en-US" altLang="en-US" sz="3200" dirty="0"/>
              <a:t> </a:t>
            </a:r>
            <a:endParaRPr lang="en-US" altLang="en-US" sz="2400" dirty="0">
              <a:cs typeface="Times New Roman" pitchFamily="-128" charset="0"/>
            </a:endParaRPr>
          </a:p>
          <a:p>
            <a:pPr algn="just">
              <a:lnSpc>
                <a:spcPct val="90000"/>
              </a:lnSpc>
              <a:buFont typeface="Wingdings" pitchFamily="-128" charset="2"/>
              <a:buNone/>
            </a:pPr>
            <a:endParaRPr lang="en-US" altLang="en-US" sz="2400" dirty="0">
              <a:cs typeface="Times New Roman" pitchFamily="-128" charset="0"/>
            </a:endParaRP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algn="just">
              <a:lnSpc>
                <a:spcPct val="90000"/>
              </a:lnSpc>
              <a:buFont typeface="Wingdings" pitchFamily="-128" charset="2"/>
              <a:buNone/>
            </a:pPr>
            <a:endParaRPr lang="en-US" altLang="en-US" dirty="0">
              <a:cs typeface="Times New Roman" pitchFamily="-12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0010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-228600"/>
            <a:ext cx="7772400" cy="1143000"/>
          </a:xfrm>
        </p:spPr>
        <p:txBody>
          <a:bodyPr/>
          <a:lstStyle/>
          <a:p>
            <a:r>
              <a:rPr lang="ja-JP" altLang="en-US">
                <a:solidFill>
                  <a:srgbClr val="FFCC00"/>
                </a:solidFill>
                <a:ea typeface="ＭＳ Ｐゴシック" pitchFamily="-128" charset="-128"/>
              </a:rPr>
              <a:t>含</a:t>
            </a:r>
            <a:r>
              <a:rPr lang="ja-JP" altLang="en-US">
                <a:solidFill>
                  <a:schemeClr val="tx1"/>
                </a:solidFill>
                <a:ea typeface="华文细黑" pitchFamily="-128" charset="-122"/>
              </a:rPr>
              <a:t>义</a:t>
            </a:r>
            <a:r>
              <a:rPr lang="en-US" altLang="en-US" dirty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762000"/>
            <a:ext cx="6400800" cy="5257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-128" charset="2"/>
              <a:buNone/>
            </a:pPr>
            <a:r>
              <a:rPr lang="ja-JP" altLang="en-US" sz="2800">
                <a:ea typeface="华文细黑" pitchFamily="-128" charset="-122"/>
              </a:rPr>
              <a:t>许</a:t>
            </a:r>
            <a:r>
              <a:rPr lang="ja-JP" altLang="en-US" sz="2800">
                <a:ea typeface="ＭＳ Ｐゴシック" pitchFamily="-128" charset="-128"/>
              </a:rPr>
              <a:t>多相似之</a:t>
            </a:r>
            <a:r>
              <a:rPr lang="ja-JP" altLang="en-US" sz="2800">
                <a:ea typeface="华文细黑" pitchFamily="-128" charset="-122"/>
              </a:rPr>
              <a:t>处镶</a:t>
            </a:r>
            <a:r>
              <a:rPr lang="ja-JP" altLang="en-US" sz="2800">
                <a:ea typeface="ＭＳ Ｐゴシック" pitchFamily="-128" charset="-128"/>
              </a:rPr>
              <a:t>嵌法被</a:t>
            </a:r>
            <a:r>
              <a:rPr lang="ja-JP" altLang="en-US" sz="2800">
                <a:ea typeface="华文细黑" pitchFamily="-128" charset="-122"/>
              </a:rPr>
              <a:t>发现</a:t>
            </a:r>
            <a:r>
              <a:rPr lang="en-US" altLang="en-US" sz="2800" dirty="0"/>
              <a:t> </a:t>
            </a:r>
            <a:endParaRPr lang="en-US" altLang="en-US" sz="20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</a:pPr>
            <a:r>
              <a:rPr lang="ja-JP" altLang="en-US" sz="2400">
                <a:ea typeface="ＭＳ Ｐゴシック" pitchFamily="-128" charset="-128"/>
              </a:rPr>
              <a:t>像</a:t>
            </a:r>
            <a:r>
              <a:rPr lang="en-US" altLang="en-US" sz="2400" dirty="0"/>
              <a:t>“</a:t>
            </a:r>
            <a:r>
              <a:rPr lang="ja-JP" altLang="en-US" sz="2400">
                <a:ea typeface="ＭＳ Ｐゴシック" pitchFamily="-128" charset="-128"/>
              </a:rPr>
              <a:t>以眼</a:t>
            </a:r>
            <a:r>
              <a:rPr lang="ja-JP" altLang="en-US" sz="2400">
                <a:ea typeface="华文细黑" pitchFamily="-128" charset="-122"/>
              </a:rPr>
              <a:t>还</a:t>
            </a:r>
            <a:r>
              <a:rPr lang="ja-JP" altLang="en-US" sz="2400">
                <a:ea typeface="ＭＳ Ｐゴシック" pitchFamily="-128" charset="-128"/>
              </a:rPr>
              <a:t>眼</a:t>
            </a:r>
            <a:r>
              <a:rPr lang="en-US" altLang="en-US" sz="2400" dirty="0"/>
              <a:t>”</a:t>
            </a:r>
            <a:r>
              <a:rPr lang="ja-JP" altLang="en-US" sz="2400">
                <a:ea typeface="ＭＳ Ｐゴシック" pitchFamily="-128" charset="-128"/>
              </a:rPr>
              <a:t>的原</a:t>
            </a:r>
            <a:r>
              <a:rPr lang="ja-JP" altLang="en-US" sz="2400">
                <a:ea typeface="华文细黑" pitchFamily="-128" charset="-122"/>
              </a:rPr>
              <a:t>则</a:t>
            </a:r>
            <a:r>
              <a:rPr lang="ja-JP" altLang="en-US" sz="2400">
                <a:ea typeface="ＭＳ Ｐゴシック" pitchFamily="-128" charset="-128"/>
              </a:rPr>
              <a:t>，例如：如果一个男人建了一个不好房子，它倒塌并杀死了房主，这个建筑工人就要被</a:t>
            </a:r>
            <a:r>
              <a:rPr lang="ja-JP" altLang="en-US" sz="2400">
                <a:ea typeface="华文细黑" pitchFamily="-128" charset="-122"/>
              </a:rPr>
              <a:t>杀</a:t>
            </a:r>
            <a:r>
              <a:rPr lang="ja-JP" altLang="en-US" sz="2400">
                <a:ea typeface="ＭＳ Ｐゴシック" pitchFamily="-128" charset="-128"/>
              </a:rPr>
              <a:t>害</a:t>
            </a:r>
            <a:r>
              <a:rPr lang="en-US" altLang="en-US" sz="2400" dirty="0"/>
              <a:t> </a:t>
            </a:r>
            <a:endParaRPr lang="en-US" altLang="en-US" sz="18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sz="1800" dirty="0">
              <a:cs typeface="Times New Roman" pitchFamily="-128" charset="0"/>
            </a:endParaRPr>
          </a:p>
          <a:p>
            <a:pPr algn="just">
              <a:lnSpc>
                <a:spcPct val="90000"/>
              </a:lnSpc>
              <a:buFont typeface="Wingdings" pitchFamily="-128" charset="2"/>
              <a:buNone/>
            </a:pPr>
            <a:r>
              <a:rPr lang="ja-JP" altLang="en-US" sz="2800">
                <a:ea typeface="ＭＳ Ｐゴシック" pitchFamily="-128" charset="-128"/>
              </a:rPr>
              <a:t>也有</a:t>
            </a:r>
            <a:r>
              <a:rPr lang="ja-JP" altLang="en-US" sz="2800">
                <a:ea typeface="华文细黑" pitchFamily="-128" charset="-122"/>
              </a:rPr>
              <a:t>许</a:t>
            </a:r>
            <a:r>
              <a:rPr lang="ja-JP" altLang="en-US" sz="2800">
                <a:ea typeface="ＭＳ Ｐゴシック" pitchFamily="-128" charset="-128"/>
              </a:rPr>
              <a:t>多差异</a:t>
            </a:r>
            <a:endParaRPr lang="en-US" altLang="en-US" sz="20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altLang="en-US" sz="1800" dirty="0">
                <a:cs typeface="Times New Roman" pitchFamily="-128" charset="0"/>
              </a:rPr>
              <a:t> </a:t>
            </a:r>
            <a:r>
              <a:rPr lang="ja-JP" altLang="en-US" sz="2400">
                <a:ea typeface="ＭＳ Ｐゴシック" pitchFamily="-128" charset="-128"/>
              </a:rPr>
              <a:t>偏</a:t>
            </a:r>
            <a:r>
              <a:rPr lang="ja-JP" altLang="en-US" sz="2400">
                <a:ea typeface="华文细黑" pitchFamily="-128" charset="-122"/>
              </a:rPr>
              <a:t>压对</a:t>
            </a:r>
            <a:r>
              <a:rPr lang="ja-JP" altLang="en-US" sz="2400">
                <a:ea typeface="ＭＳ Ｐゴシック" pitchFamily="-128" charset="-128"/>
              </a:rPr>
              <a:t>奴隶</a:t>
            </a:r>
            <a:r>
              <a:rPr lang="en-US" altLang="en-US" sz="2400" dirty="0"/>
              <a:t> </a:t>
            </a:r>
            <a:endParaRPr lang="en-US" altLang="en-US" sz="18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</a:pPr>
            <a:r>
              <a:rPr lang="ja-JP" altLang="en-US" sz="2400">
                <a:ea typeface="华文细黑" pitchFamily="-128" charset="-122"/>
              </a:rPr>
              <a:t>杀</a:t>
            </a:r>
            <a:r>
              <a:rPr lang="ja-JP" altLang="en-US" sz="2400">
                <a:ea typeface="ＭＳ Ｐゴシック" pitchFamily="-128" charset="-128"/>
              </a:rPr>
              <a:t>人犯无须接受死刑。</a:t>
            </a:r>
            <a:r>
              <a:rPr lang="en-US" altLang="en-US" sz="2400" dirty="0"/>
              <a:t> </a:t>
            </a:r>
            <a:endParaRPr lang="en-US" altLang="en-US" sz="18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</a:pPr>
            <a:endParaRPr lang="en-US" altLang="en-US" sz="1800" dirty="0">
              <a:cs typeface="Times New Roman" pitchFamily="-128" charset="0"/>
            </a:endParaRPr>
          </a:p>
          <a:p>
            <a:pPr algn="just">
              <a:lnSpc>
                <a:spcPct val="90000"/>
              </a:lnSpc>
              <a:buFont typeface="Wingdings" pitchFamily="-128" charset="2"/>
              <a:buNone/>
            </a:pPr>
            <a:r>
              <a:rPr lang="ja-JP" altLang="en-US" sz="2800">
                <a:ea typeface="ＭＳ Ｐゴシック" pitchFamily="-128" charset="-128"/>
              </a:rPr>
              <a:t>漏洞</a:t>
            </a:r>
            <a:r>
              <a:rPr lang="en-US" altLang="en-US" sz="2800" dirty="0"/>
              <a:t> 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ja-JP" altLang="en-US" sz="2400">
                <a:ea typeface="ＭＳ Ｐゴシック" pitchFamily="-128" charset="-128"/>
              </a:rPr>
              <a:t>例如</a:t>
            </a:r>
            <a:r>
              <a:rPr lang="en-US" altLang="en-US" sz="2400" dirty="0"/>
              <a:t> :</a:t>
            </a:r>
            <a:r>
              <a:rPr lang="ja-JP" altLang="en-US" sz="2400">
                <a:ea typeface="ＭＳ Ｐゴシック" pitchFamily="-128" charset="-128"/>
              </a:rPr>
              <a:t>被告人被允</a:t>
            </a:r>
            <a:r>
              <a:rPr lang="ja-JP" altLang="en-US" sz="2400">
                <a:ea typeface="华文细黑" pitchFamily="-128" charset="-122"/>
              </a:rPr>
              <a:t>许</a:t>
            </a:r>
            <a:r>
              <a:rPr lang="ja-JP" altLang="en-US" sz="2400">
                <a:ea typeface="ＭＳ Ｐゴシック" pitchFamily="-128" charset="-128"/>
              </a:rPr>
              <a:t>扔到幼</a:t>
            </a:r>
            <a:r>
              <a:rPr lang="ja-JP" altLang="en-US" sz="2400">
                <a:ea typeface="华文细黑" pitchFamily="-128" charset="-122"/>
              </a:rPr>
              <a:t>发</a:t>
            </a:r>
            <a:r>
              <a:rPr lang="ja-JP" altLang="en-US" sz="2400">
                <a:ea typeface="ＭＳ Ｐゴシック" pitchFamily="-128" charset="-128"/>
              </a:rPr>
              <a:t>拉底河里。如果河水将他</a:t>
            </a:r>
            <a:r>
              <a:rPr lang="zh-CN" altLang="en-US" sz="2400" dirty="0">
                <a:ea typeface="ＭＳ Ｐゴシック" pitchFamily="-128" charset="-128"/>
              </a:rPr>
              <a:t>冲上</a:t>
            </a:r>
            <a:r>
              <a:rPr lang="ja-JP" altLang="en-US" sz="2400">
                <a:ea typeface="ＭＳ Ｐゴシック" pitchFamily="-128" charset="-128"/>
              </a:rPr>
              <a:t>他</a:t>
            </a:r>
            <a:r>
              <a:rPr lang="ja-JP" altLang="en-US" sz="2400">
                <a:ea typeface="华文细黑" pitchFamily="-128" charset="-122"/>
              </a:rPr>
              <a:t>还</a:t>
            </a:r>
            <a:r>
              <a:rPr lang="ja-JP" altLang="en-US" sz="2400">
                <a:ea typeface="ＭＳ Ｐゴシック" pitchFamily="-128" charset="-128"/>
              </a:rPr>
              <a:t>活着，他要被宣布无罪，如果他淹死然后他有罪</a:t>
            </a:r>
            <a:r>
              <a:rPr lang="en-US" altLang="en-US" sz="2400" dirty="0"/>
              <a:t> 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3" y="228600"/>
            <a:ext cx="185896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8600" y="5638800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200">
                <a:ea typeface="华文细黑" pitchFamily="-128" charset="-122"/>
              </a:rPr>
              <a:t>汉谟</a:t>
            </a:r>
            <a:r>
              <a:rPr lang="ja-JP" altLang="en-US" sz="1200">
                <a:ea typeface="ＭＳ Ｐゴシック" pitchFamily="-128" charset="-128"/>
              </a:rPr>
              <a:t>拉比最有名的索</a:t>
            </a:r>
            <a:r>
              <a:rPr lang="ja-JP" altLang="en-US" sz="1200">
                <a:ea typeface="华文细黑" pitchFamily="-128" charset="-122"/>
              </a:rPr>
              <a:t>赔</a:t>
            </a:r>
            <a:r>
              <a:rPr lang="ja-JP" altLang="en-US" sz="1200">
                <a:ea typeface="ＭＳ Ｐゴシック" pitchFamily="-128" charset="-128"/>
              </a:rPr>
              <a:t>名利是他的法</a:t>
            </a:r>
            <a:r>
              <a:rPr lang="ja-JP" altLang="en-US" sz="1200">
                <a:ea typeface="华文细黑" pitchFamily="-128" charset="-122"/>
              </a:rPr>
              <a:t>码</a:t>
            </a:r>
            <a:r>
              <a:rPr lang="ja-JP" altLang="en-US" sz="1200">
                <a:ea typeface="ＭＳ Ｐゴシック" pitchFamily="-128" charset="-128"/>
              </a:rPr>
              <a:t>上一个宏</a:t>
            </a:r>
            <a:r>
              <a:rPr lang="ja-JP" altLang="en-US" sz="1200">
                <a:ea typeface="华文细黑" pitchFamily="-128" charset="-122"/>
              </a:rPr>
              <a:t>伟</a:t>
            </a:r>
            <a:r>
              <a:rPr lang="ja-JP" altLang="en-US" sz="1200">
                <a:ea typeface="ＭＳ Ｐゴシック" pitchFamily="-128" charset="-128"/>
              </a:rPr>
              <a:t>的黑色石碑</a:t>
            </a:r>
            <a:r>
              <a:rPr lang="ja-JP" altLang="en-US" sz="1200">
                <a:ea typeface="华文细黑" pitchFamily="-128" charset="-122"/>
              </a:rPr>
              <a:t>闪长</a:t>
            </a:r>
            <a:r>
              <a:rPr lang="ja-JP" altLang="en-US" sz="1200">
                <a:ea typeface="ＭＳ Ｐゴシック" pitchFamily="-128" charset="-128"/>
              </a:rPr>
              <a:t>，</a:t>
            </a:r>
            <a:r>
              <a:rPr lang="en-US" altLang="en-US" sz="1200" dirty="0"/>
              <a:t> 8</a:t>
            </a:r>
            <a:r>
              <a:rPr lang="ja-JP" altLang="en-US" sz="1200">
                <a:ea typeface="ＭＳ Ｐゴシック" pitchFamily="-128" charset="-128"/>
              </a:rPr>
              <a:t>英尺高，在</a:t>
            </a:r>
            <a:r>
              <a:rPr lang="ja-JP" altLang="en-US" sz="1200">
                <a:ea typeface="华文细黑" pitchFamily="-128" charset="-122"/>
              </a:rPr>
              <a:t>苏萨发现</a:t>
            </a:r>
            <a:r>
              <a:rPr lang="ja-JP" altLang="en-US" sz="1200">
                <a:ea typeface="ＭＳ Ｐゴシック" pitchFamily="-128" charset="-128"/>
              </a:rPr>
              <a:t>在公元</a:t>
            </a:r>
            <a:r>
              <a:rPr lang="en-US" altLang="en-US" sz="1200" dirty="0"/>
              <a:t>1902</a:t>
            </a:r>
            <a:r>
              <a:rPr lang="ja-JP" altLang="en-US" sz="1200">
                <a:ea typeface="ＭＳ Ｐゴシック" pitchFamily="-128" charset="-128"/>
              </a:rPr>
              <a:t>年</a:t>
            </a:r>
            <a:r>
              <a:rPr lang="ja-JP" altLang="en-US">
                <a:ea typeface="ＭＳ Ｐゴシック" pitchFamily="-128" charset="-128"/>
              </a:rPr>
              <a:t>。</a:t>
            </a:r>
            <a:r>
              <a:rPr lang="en-US" altLang="en-US" dirty="0"/>
              <a:t>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 advAuto="0"/>
      <p:bldP spid="174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45E6A5-D104-4FCC-A4B0-1AB0E6A93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8822"/>
            <a:ext cx="9105900" cy="5884980"/>
          </a:xfrm>
          <a:prstGeom prst="rect">
            <a:avLst/>
          </a:prstGeom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5638800" y="22098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土巴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3962400" y="1706563"/>
            <a:ext cx="2590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米设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533400" y="47244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2286000" y="563563"/>
            <a:ext cx="2590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歌篾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6934200" y="3078163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亚兰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6553200" y="18288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亚述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5715000" y="41910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迦南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3200400" y="5486400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麦西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3200400" y="21336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路德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6324600" y="10668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陀迦玛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迦斐托人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4876800" y="62484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创世纪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 10</a:t>
            </a:r>
          </a:p>
        </p:txBody>
      </p:sp>
      <p:sp>
        <p:nvSpPr>
          <p:cNvPr id="90126" name="Text Box 15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92</a:t>
            </a:r>
          </a:p>
        </p:txBody>
      </p:sp>
      <p:sp>
        <p:nvSpPr>
          <p:cNvPr id="174096" name="Oval 16"/>
          <p:cNvSpPr>
            <a:spLocks noChangeArrowheads="1"/>
          </p:cNvSpPr>
          <p:nvPr/>
        </p:nvSpPr>
        <p:spPr bwMode="auto">
          <a:xfrm>
            <a:off x="2667000" y="1524000"/>
            <a:ext cx="6477000" cy="2514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4097" name="Oval 17"/>
          <p:cNvSpPr>
            <a:spLocks noChangeArrowheads="1"/>
          </p:cNvSpPr>
          <p:nvPr/>
        </p:nvSpPr>
        <p:spPr bwMode="auto">
          <a:xfrm>
            <a:off x="76200" y="3124200"/>
            <a:ext cx="7543800" cy="3124200"/>
          </a:xfrm>
          <a:prstGeom prst="ellips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4098" name="Text Box 18"/>
          <p:cNvSpPr txBox="1">
            <a:spLocks noChangeArrowheads="1"/>
          </p:cNvSpPr>
          <p:nvPr/>
        </p:nvSpPr>
        <p:spPr bwMode="auto">
          <a:xfrm>
            <a:off x="1447800" y="1554163"/>
            <a:ext cx="2590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雅完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9" name="Oval 19"/>
          <p:cNvSpPr>
            <a:spLocks noChangeArrowheads="1"/>
          </p:cNvSpPr>
          <p:nvPr/>
        </p:nvSpPr>
        <p:spPr bwMode="auto">
          <a:xfrm>
            <a:off x="0" y="457200"/>
            <a:ext cx="8991600" cy="2438400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74100" name="Picture 20" descr="DannyGo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958" y="3002632"/>
            <a:ext cx="2057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1" name="Picture 21" descr="RickNov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635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33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6248400"/>
            <a:ext cx="6951663" cy="609600"/>
          </a:xfrm>
        </p:spPr>
        <p:txBody>
          <a:bodyPr/>
          <a:lstStyle/>
          <a:p>
            <a:pPr algn="l" eaLnBrk="1" hangingPunct="1"/>
            <a:r>
              <a:rPr lang="zh-CN" altLang="en-US" sz="2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雅弗，含和闪的后代</a:t>
            </a:r>
            <a:endParaRPr lang="en-US" altLang="en-US" sz="36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74104" name="Picture 24" descr="Rick &amp; Susa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630363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6" name="Picture 26" descr="Rick &amp; Susan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312" y="1030957"/>
            <a:ext cx="69342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11822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6" grpId="0" animBg="1"/>
      <p:bldP spid="174097" grpId="0" animBg="1" autoUpdateAnimBg="0"/>
      <p:bldP spid="1740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宗教</a:t>
            </a:r>
            <a:r>
              <a:rPr lang="en-US" altLang="en-US" dirty="0"/>
              <a:t> </a:t>
            </a: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990600"/>
            <a:ext cx="11858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6781800" y="2895600"/>
            <a:ext cx="10874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FFCC00"/>
                </a:solidFill>
                <a:cs typeface="Times New Roman" pitchFamily="-128" charset="0"/>
              </a:rPr>
              <a:t>Dagan Stele</a:t>
            </a:r>
          </a:p>
          <a:p>
            <a:r>
              <a:rPr lang="en-US" altLang="en-US"/>
              <a:t> </a:t>
            </a:r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23796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1295400" y="6019800"/>
            <a:ext cx="1093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FFCC00"/>
                </a:solidFill>
                <a:cs typeface="Times New Roman" pitchFamily="-128" charset="0"/>
              </a:rPr>
              <a:t>God of Baal</a:t>
            </a:r>
            <a:endParaRPr lang="en-US" altLang="en-US" b="1"/>
          </a:p>
        </p:txBody>
      </p:sp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4415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14859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733800" y="3581400"/>
            <a:ext cx="1423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srgbClr val="FFCC00"/>
                </a:solidFill>
                <a:cs typeface="Times New Roman" pitchFamily="-128" charset="0"/>
              </a:rPr>
              <a:t>Hurrian Teshub</a:t>
            </a:r>
          </a:p>
        </p:txBody>
      </p:sp>
      <p:pic>
        <p:nvPicPr>
          <p:cNvPr id="2459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371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4038600" y="6096000"/>
            <a:ext cx="8159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FFCC00"/>
                </a:solidFill>
                <a:cs typeface="Times New Roman" pitchFamily="-128" charset="0"/>
              </a:rPr>
              <a:t>Marduk</a:t>
            </a:r>
          </a:p>
          <a:p>
            <a:endParaRPr lang="en-US" alt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8305800" y="15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8" grpId="0" autoUpdateAnimBg="0"/>
      <p:bldP spid="24592" grpId="0" autoUpdateAnimBg="0"/>
      <p:bldP spid="24595" grpId="0" autoUpdateAnimBg="0"/>
      <p:bldP spid="2459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657600" cy="990600"/>
          </a:xfrm>
        </p:spPr>
        <p:txBody>
          <a:bodyPr/>
          <a:lstStyle/>
          <a:p>
            <a:pPr algn="l"/>
            <a:r>
              <a:rPr lang="ja-JP" altLang="en-US" sz="4000" b="1">
                <a:solidFill>
                  <a:srgbClr val="FFCC00"/>
                </a:solidFill>
                <a:ea typeface="ＭＳ Ｐゴシック" pitchFamily="-128" charset="-128"/>
              </a:rPr>
              <a:t>宗教</a:t>
            </a:r>
            <a:r>
              <a:rPr lang="en-US" altLang="en-US" sz="4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3733800" cy="1905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128" charset="2"/>
              <a:buNone/>
            </a:pPr>
            <a:endParaRPr lang="en-US" altLang="en-US" sz="2400" dirty="0">
              <a:cs typeface="Times New Roman" pitchFamily="-128" charset="0"/>
            </a:endParaRPr>
          </a:p>
          <a:p>
            <a:pPr>
              <a:lnSpc>
                <a:spcPct val="90000"/>
              </a:lnSpc>
            </a:pPr>
            <a:r>
              <a:rPr lang="ja-JP" altLang="en-US" sz="2800">
                <a:ea typeface="华文细黑" pitchFamily="-128" charset="-122"/>
              </a:rPr>
              <a:t>亚</a:t>
            </a:r>
            <a:r>
              <a:rPr lang="ja-JP" altLang="en-US" sz="2800">
                <a:ea typeface="ＭＳ Ｐゴシック" pitchFamily="-128" charset="-128"/>
              </a:rPr>
              <a:t>摩利人进口了一个新的神到</a:t>
            </a:r>
            <a:r>
              <a:rPr lang="ja-JP" altLang="en-US" sz="2800">
                <a:ea typeface="华文细黑" pitchFamily="-128" charset="-122"/>
              </a:rPr>
              <a:t>苏</a:t>
            </a:r>
            <a:r>
              <a:rPr lang="ja-JP" altLang="en-US" sz="2800">
                <a:ea typeface="ＭＳ Ｐゴシック" pitchFamily="-128" charset="-128"/>
              </a:rPr>
              <a:t>美</a:t>
            </a:r>
            <a:r>
              <a:rPr lang="ja-JP" altLang="en-US" sz="2800">
                <a:ea typeface="ヒラギノ角ゴ ProN W3" pitchFamily="-128" charset="-128"/>
              </a:rPr>
              <a:t>尔</a:t>
            </a:r>
            <a:r>
              <a:rPr lang="ja-JP" altLang="en-US" sz="2800">
                <a:ea typeface="ＭＳ Ｐゴシック" pitchFamily="-128" charset="-128"/>
              </a:rPr>
              <a:t>人的宗教</a:t>
            </a:r>
            <a:r>
              <a:rPr lang="en-US" altLang="en-US" sz="2800" dirty="0"/>
              <a:t>-</a:t>
            </a:r>
            <a:r>
              <a:rPr lang="ja-JP" altLang="en-US" sz="2800">
                <a:ea typeface="华文细黑" pitchFamily="-128" charset="-122"/>
              </a:rPr>
              <a:t>马</a:t>
            </a:r>
            <a:r>
              <a:rPr lang="ja-JP" altLang="en-US" sz="2800">
                <a:ea typeface="ヒラギノ角ゴ ProN W3" pitchFamily="-128" charset="-128"/>
              </a:rPr>
              <a:t>尔</a:t>
            </a:r>
            <a:r>
              <a:rPr lang="en-US" altLang="en-US" sz="2800" dirty="0"/>
              <a:t>-</a:t>
            </a:r>
            <a:r>
              <a:rPr lang="en-US" altLang="en-US" sz="2800" dirty="0" err="1"/>
              <a:t>他们将其</a:t>
            </a:r>
            <a:r>
              <a:rPr lang="ja-JP" altLang="en-US" sz="2800">
                <a:ea typeface="ＭＳ Ｐゴシック" pitchFamily="-128" charset="-128"/>
              </a:rPr>
              <a:t>提升到</a:t>
            </a:r>
            <a:r>
              <a:rPr lang="zh-CN" altLang="en-US" sz="2800" dirty="0">
                <a:ea typeface="ＭＳ Ｐゴシック" pitchFamily="-128" charset="-128"/>
              </a:rPr>
              <a:t>众神之上</a:t>
            </a:r>
            <a:endParaRPr lang="en-US" altLang="en-US" sz="2800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216058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873750" y="321468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CC00"/>
                </a:solidFill>
                <a:cs typeface="Times New Roman" pitchFamily="-128" charset="0"/>
              </a:rPr>
              <a:t>Marduk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09600" y="39624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-12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2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2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2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2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2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2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2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2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Char char="l"/>
            </a:pPr>
            <a:r>
              <a:rPr lang="ja-JP" altLang="en-US" sz="2800">
                <a:ea typeface="华文细黑" pitchFamily="-128" charset="-122"/>
              </a:rPr>
              <a:t>亚</a:t>
            </a:r>
            <a:r>
              <a:rPr lang="ja-JP" altLang="en-US" sz="2800">
                <a:ea typeface="ＭＳ Ｐゴシック" pitchFamily="-128" charset="-128"/>
              </a:rPr>
              <a:t>摩利人不相信死后的生命</a:t>
            </a:r>
            <a:r>
              <a:rPr lang="ja-JP" altLang="en-US" sz="2800">
                <a:ea typeface="华文细黑" pitchFamily="-128" charset="-122"/>
              </a:rPr>
              <a:t>有</a:t>
            </a:r>
            <a:r>
              <a:rPr lang="ja-JP" altLang="en-US" sz="2800">
                <a:ea typeface="ＭＳ Ｐゴシック" pitchFamily="-128" charset="-128"/>
              </a:rPr>
              <a:t>任何应许或威</a:t>
            </a:r>
            <a:r>
              <a:rPr lang="ja-JP" altLang="en-US" sz="2800">
                <a:ea typeface="华文细黑" pitchFamily="-128" charset="-122"/>
              </a:rPr>
              <a:t>胁</a:t>
            </a:r>
            <a:r>
              <a:rPr lang="en-US" altLang="en-US" sz="2800" dirty="0"/>
              <a:t>;</a:t>
            </a:r>
            <a:r>
              <a:rPr lang="ja-JP" altLang="en-US" sz="2800">
                <a:ea typeface="ＭＳ Ｐゴシック" pitchFamily="-128" charset="-128"/>
              </a:rPr>
              <a:t>所以像</a:t>
            </a:r>
            <a:r>
              <a:rPr lang="ja-JP" altLang="en-US" sz="2800">
                <a:ea typeface="华文细黑" pitchFamily="-128" charset="-122"/>
              </a:rPr>
              <a:t>苏</a:t>
            </a:r>
            <a:r>
              <a:rPr lang="ja-JP" altLang="en-US" sz="2800">
                <a:ea typeface="ＭＳ Ｐゴシック" pitchFamily="-128" charset="-128"/>
              </a:rPr>
              <a:t>美</a:t>
            </a:r>
            <a:r>
              <a:rPr lang="ja-JP" altLang="en-US" sz="2800">
                <a:ea typeface="ヒラギノ角ゴ ProN W3" pitchFamily="-128" charset="-128"/>
              </a:rPr>
              <a:t>尔</a:t>
            </a:r>
            <a:r>
              <a:rPr lang="ja-JP" altLang="en-US" sz="2800">
                <a:ea typeface="ＭＳ Ｐゴシック" pitchFamily="-128" charset="-128"/>
              </a:rPr>
              <a:t>人一样，</a:t>
            </a:r>
            <a:r>
              <a:rPr lang="ja-JP" altLang="en-US" sz="2800">
                <a:ea typeface="华文细黑" pitchFamily="-128" charset="-122"/>
              </a:rPr>
              <a:t>亚</a:t>
            </a:r>
            <a:r>
              <a:rPr lang="ja-JP" altLang="en-US" sz="2800">
                <a:ea typeface="ＭＳ Ｐゴシック" pitchFamily="-128" charset="-128"/>
              </a:rPr>
              <a:t>摩利人的宗教无情地专注于</a:t>
            </a:r>
            <a:r>
              <a:rPr lang="ja-JP" altLang="en-US" sz="2800">
                <a:ea typeface="华文细黑" pitchFamily="-128" charset="-122"/>
              </a:rPr>
              <a:t>这</a:t>
            </a:r>
            <a:r>
              <a:rPr lang="ja-JP" altLang="en-US" sz="2800">
                <a:ea typeface="ＭＳ Ｐゴシック" pitchFamily="-128" charset="-128"/>
              </a:rPr>
              <a:t>个世界。</a:t>
            </a:r>
            <a:r>
              <a:rPr lang="en-US" altLang="en-US" dirty="0"/>
              <a:t> </a:t>
            </a:r>
          </a:p>
        </p:txBody>
      </p:sp>
      <p:pic>
        <p:nvPicPr>
          <p:cNvPr id="18443" name="Picture 11" descr="bd06662_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30480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7543800" y="304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90, 160g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2000"/>
      <p:bldP spid="18439" grpId="0" autoUpdateAnimBg="0"/>
      <p:bldP spid="1844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i="1">
                <a:solidFill>
                  <a:schemeClr val="tx1"/>
                </a:solidFill>
                <a:ea typeface="ＭＳ Ｐゴシック" pitchFamily="-128" charset="-128"/>
              </a:rPr>
              <a:t>给我</a:t>
            </a:r>
            <a:r>
              <a:rPr lang="ja-JP" altLang="en-US" b="1" i="1">
                <a:solidFill>
                  <a:schemeClr val="tx1"/>
                </a:solidFill>
                <a:ea typeface="华文细黑" pitchFamily="-128" charset="-122"/>
              </a:rPr>
              <a:t>们</a:t>
            </a:r>
            <a:r>
              <a:rPr lang="ja-JP" altLang="en-US" b="1" i="1">
                <a:solidFill>
                  <a:schemeClr val="tx1"/>
                </a:solidFill>
                <a:ea typeface="ＭＳ Ｐゴシック" pitchFamily="-128" charset="-128"/>
              </a:rPr>
              <a:t>的</a:t>
            </a:r>
            <a:r>
              <a:rPr lang="ja-JP" altLang="en-US" b="1" i="1">
                <a:solidFill>
                  <a:schemeClr val="tx1"/>
                </a:solidFill>
                <a:ea typeface="华文细黑" pitchFamily="-128" charset="-122"/>
              </a:rPr>
              <a:t>经验</a:t>
            </a:r>
            <a:r>
              <a:rPr lang="ja-JP" altLang="en-US" b="1" i="1">
                <a:solidFill>
                  <a:schemeClr val="tx1"/>
                </a:solidFill>
                <a:ea typeface="ＭＳ Ｐゴシック" pitchFamily="-128" charset="-128"/>
              </a:rPr>
              <a:t>教</a:t>
            </a:r>
            <a:r>
              <a:rPr lang="ja-JP" altLang="en-US" b="1" i="1">
                <a:solidFill>
                  <a:schemeClr val="tx1"/>
                </a:solidFill>
                <a:ea typeface="华文细黑" pitchFamily="-128" charset="-122"/>
              </a:rPr>
              <a:t>训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br>
              <a:rPr lang="en-US" altLang="en-US" b="1" dirty="0">
                <a:solidFill>
                  <a:srgbClr val="FF9900"/>
                </a:solidFill>
                <a:cs typeface="Times New Roman" pitchFamily="-128" charset="0"/>
              </a:rPr>
            </a:br>
            <a:endParaRPr lang="en-US" altLang="en-US" b="1" dirty="0">
              <a:solidFill>
                <a:srgbClr val="FF9900"/>
              </a:solidFill>
              <a:cs typeface="Times New Roman" pitchFamily="-12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2133600"/>
          </a:xfrm>
        </p:spPr>
        <p:txBody>
          <a:bodyPr/>
          <a:lstStyle/>
          <a:p>
            <a:pPr algn="just">
              <a:buFont typeface="Wingdings" pitchFamily="-128" charset="2"/>
              <a:buNone/>
            </a:pPr>
            <a:endParaRPr lang="en-US" altLang="en-US" sz="3600" dirty="0">
              <a:solidFill>
                <a:srgbClr val="FFCC00"/>
              </a:solidFill>
              <a:cs typeface="Times New Roman" pitchFamily="-128" charset="0"/>
            </a:endParaRPr>
          </a:p>
          <a:p>
            <a:pPr algn="just"/>
            <a:r>
              <a:rPr lang="ja-JP" altLang="en-US">
                <a:solidFill>
                  <a:srgbClr val="FFCC00"/>
                </a:solidFill>
                <a:ea typeface="华文细黑" pitchFamily="-128" charset="-122"/>
              </a:rPr>
              <a:t>为</a:t>
            </a:r>
            <a:r>
              <a:rPr lang="ja-JP" altLang="en-US">
                <a:solidFill>
                  <a:srgbClr val="FFCC00"/>
                </a:solidFill>
                <a:ea typeface="ＭＳ Ｐゴシック" pitchFamily="-128" charset="-128"/>
              </a:rPr>
              <a:t>什么死后生命的信念对我们信仰与生活的</a:t>
            </a:r>
            <a:r>
              <a:rPr lang="ja-JP" altLang="en-US">
                <a:solidFill>
                  <a:srgbClr val="FFCC00"/>
                </a:solidFill>
                <a:ea typeface="华文细黑" pitchFamily="-128" charset="-122"/>
              </a:rPr>
              <a:t>意义</a:t>
            </a:r>
            <a:r>
              <a:rPr lang="ja-JP" altLang="en-US">
                <a:solidFill>
                  <a:srgbClr val="FFCC00"/>
                </a:solidFill>
                <a:ea typeface="ＭＳ Ｐゴシック" pitchFamily="-128" charset="-128"/>
              </a:rPr>
              <a:t>如此重要</a:t>
            </a:r>
            <a:r>
              <a:rPr lang="en-US" altLang="en-US" dirty="0">
                <a:solidFill>
                  <a:srgbClr val="FFCC00"/>
                </a:solidFill>
              </a:rPr>
              <a:t>?</a:t>
            </a:r>
            <a:endParaRPr lang="en-US" altLang="en-US" sz="3600" dirty="0">
              <a:solidFill>
                <a:srgbClr val="FFCC00"/>
              </a:solidFill>
              <a:cs typeface="Times New Roman" pitchFamily="-128" charset="0"/>
            </a:endParaRPr>
          </a:p>
          <a:p>
            <a:endParaRPr lang="en-US" altLang="en-US" sz="3600" dirty="0">
              <a:solidFill>
                <a:srgbClr val="FFCC00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077200" y="76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160g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70557891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旧约全书背景链接地址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18318111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96400" cy="6858000"/>
          </a:xfrm>
          <a:ln/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2971800" cy="1066800"/>
          </a:xfrm>
          <a:solidFill>
            <a:srgbClr val="FF0000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4000" b="0">
                <a:ea typeface="ＭＳ Ｐゴシック" pitchFamily="-128" charset="-128"/>
              </a:rPr>
              <a:t>左方</a:t>
            </a:r>
            <a:r>
              <a:rPr lang="en-US" altLang="en-US" sz="4000"/>
              <a:t> 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867400" y="457200"/>
            <a:ext cx="2895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9pPr>
          </a:lstStyle>
          <a:p>
            <a:r>
              <a:rPr lang="ja-JP" altLang="en-US" b="0">
                <a:ea typeface="ＭＳ Ｐゴシック" pitchFamily="-128" charset="-128"/>
              </a:rPr>
              <a:t>右</a:t>
            </a:r>
            <a:r>
              <a:rPr lang="ja-JP" altLang="en-US" b="0">
                <a:ea typeface="华文细黑" pitchFamily="-128" charset="-122"/>
              </a:rPr>
              <a:t>边</a:t>
            </a:r>
            <a:r>
              <a:rPr lang="en-US" altLang="en-US"/>
              <a:t> 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971800" y="457200"/>
            <a:ext cx="2895600" cy="11906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ja-JP" altLang="en-US" sz="3600" b="1">
                <a:ea typeface="ＭＳ Ｐゴシック" pitchFamily="-128" charset="-128"/>
              </a:rPr>
              <a:t>生活在古代以色列</a:t>
            </a:r>
            <a:r>
              <a:rPr lang="en-US" altLang="en-US"/>
              <a:t> </a:t>
            </a:r>
          </a:p>
        </p:txBody>
      </p:sp>
      <p:sp>
        <p:nvSpPr>
          <p:cNvPr id="58374" name="Freeform 6"/>
          <p:cNvSpPr>
            <a:spLocks/>
          </p:cNvSpPr>
          <p:nvPr/>
        </p:nvSpPr>
        <p:spPr bwMode="auto">
          <a:xfrm>
            <a:off x="-100013" y="2193925"/>
            <a:ext cx="4954588" cy="5086350"/>
          </a:xfrm>
          <a:custGeom>
            <a:avLst/>
            <a:gdLst>
              <a:gd name="T0" fmla="*/ 0 w 3121"/>
              <a:gd name="T1" fmla="*/ 3195 h 3204"/>
              <a:gd name="T2" fmla="*/ 189 w 3121"/>
              <a:gd name="T3" fmla="*/ 3174 h 3204"/>
              <a:gd name="T4" fmla="*/ 252 w 3121"/>
              <a:gd name="T5" fmla="*/ 3132 h 3204"/>
              <a:gd name="T6" fmla="*/ 283 w 3121"/>
              <a:gd name="T7" fmla="*/ 3111 h 3204"/>
              <a:gd name="T8" fmla="*/ 335 w 3121"/>
              <a:gd name="T9" fmla="*/ 3048 h 3204"/>
              <a:gd name="T10" fmla="*/ 608 w 3121"/>
              <a:gd name="T11" fmla="*/ 2975 h 3204"/>
              <a:gd name="T12" fmla="*/ 828 w 3121"/>
              <a:gd name="T13" fmla="*/ 2901 h 3204"/>
              <a:gd name="T14" fmla="*/ 911 w 3121"/>
              <a:gd name="T15" fmla="*/ 2880 h 3204"/>
              <a:gd name="T16" fmla="*/ 1068 w 3121"/>
              <a:gd name="T17" fmla="*/ 2776 h 3204"/>
              <a:gd name="T18" fmla="*/ 1362 w 3121"/>
              <a:gd name="T19" fmla="*/ 2723 h 3204"/>
              <a:gd name="T20" fmla="*/ 1466 w 3121"/>
              <a:gd name="T21" fmla="*/ 2681 h 3204"/>
              <a:gd name="T22" fmla="*/ 1602 w 3121"/>
              <a:gd name="T23" fmla="*/ 2566 h 3204"/>
              <a:gd name="T24" fmla="*/ 1634 w 3121"/>
              <a:gd name="T25" fmla="*/ 2482 h 3204"/>
              <a:gd name="T26" fmla="*/ 1707 w 3121"/>
              <a:gd name="T27" fmla="*/ 2346 h 3204"/>
              <a:gd name="T28" fmla="*/ 1812 w 3121"/>
              <a:gd name="T29" fmla="*/ 2200 h 3204"/>
              <a:gd name="T30" fmla="*/ 1917 w 3121"/>
              <a:gd name="T31" fmla="*/ 2043 h 3204"/>
              <a:gd name="T32" fmla="*/ 1948 w 3121"/>
              <a:gd name="T33" fmla="*/ 2022 h 3204"/>
              <a:gd name="T34" fmla="*/ 1980 w 3121"/>
              <a:gd name="T35" fmla="*/ 1980 h 3204"/>
              <a:gd name="T36" fmla="*/ 2021 w 3121"/>
              <a:gd name="T37" fmla="*/ 1917 h 3204"/>
              <a:gd name="T38" fmla="*/ 2032 w 3121"/>
              <a:gd name="T39" fmla="*/ 1885 h 3204"/>
              <a:gd name="T40" fmla="*/ 2063 w 3121"/>
              <a:gd name="T41" fmla="*/ 1865 h 3204"/>
              <a:gd name="T42" fmla="*/ 2116 w 3121"/>
              <a:gd name="T43" fmla="*/ 1812 h 3204"/>
              <a:gd name="T44" fmla="*/ 2168 w 3121"/>
              <a:gd name="T45" fmla="*/ 1770 h 3204"/>
              <a:gd name="T46" fmla="*/ 2231 w 3121"/>
              <a:gd name="T47" fmla="*/ 1634 h 3204"/>
              <a:gd name="T48" fmla="*/ 2283 w 3121"/>
              <a:gd name="T49" fmla="*/ 1529 h 3204"/>
              <a:gd name="T50" fmla="*/ 2336 w 3121"/>
              <a:gd name="T51" fmla="*/ 1330 h 3204"/>
              <a:gd name="T52" fmla="*/ 2398 w 3121"/>
              <a:gd name="T53" fmla="*/ 1142 h 3204"/>
              <a:gd name="T54" fmla="*/ 2482 w 3121"/>
              <a:gd name="T55" fmla="*/ 880 h 3204"/>
              <a:gd name="T56" fmla="*/ 2514 w 3121"/>
              <a:gd name="T57" fmla="*/ 849 h 3204"/>
              <a:gd name="T58" fmla="*/ 2587 w 3121"/>
              <a:gd name="T59" fmla="*/ 733 h 3204"/>
              <a:gd name="T60" fmla="*/ 2723 w 3121"/>
              <a:gd name="T61" fmla="*/ 545 h 3204"/>
              <a:gd name="T62" fmla="*/ 2744 w 3121"/>
              <a:gd name="T63" fmla="*/ 503 h 3204"/>
              <a:gd name="T64" fmla="*/ 2786 w 3121"/>
              <a:gd name="T65" fmla="*/ 440 h 3204"/>
              <a:gd name="T66" fmla="*/ 2838 w 3121"/>
              <a:gd name="T67" fmla="*/ 346 h 3204"/>
              <a:gd name="T68" fmla="*/ 2933 w 3121"/>
              <a:gd name="T69" fmla="*/ 189 h 3204"/>
              <a:gd name="T70" fmla="*/ 3006 w 3121"/>
              <a:gd name="T71" fmla="*/ 116 h 3204"/>
              <a:gd name="T72" fmla="*/ 3090 w 3121"/>
              <a:gd name="T73" fmla="*/ 53 h 3204"/>
              <a:gd name="T74" fmla="*/ 3121 w 3121"/>
              <a:gd name="T75" fmla="*/ 0 h 3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21" h="3204">
                <a:moveTo>
                  <a:pt x="0" y="3195"/>
                </a:moveTo>
                <a:cubicBezTo>
                  <a:pt x="63" y="3191"/>
                  <a:pt x="133" y="3204"/>
                  <a:pt x="189" y="3174"/>
                </a:cubicBezTo>
                <a:cubicBezTo>
                  <a:pt x="211" y="3162"/>
                  <a:pt x="231" y="3146"/>
                  <a:pt x="252" y="3132"/>
                </a:cubicBezTo>
                <a:cubicBezTo>
                  <a:pt x="262" y="3125"/>
                  <a:pt x="283" y="3111"/>
                  <a:pt x="283" y="3111"/>
                </a:cubicBezTo>
                <a:cubicBezTo>
                  <a:pt x="298" y="3064"/>
                  <a:pt x="285" y="3083"/>
                  <a:pt x="335" y="3048"/>
                </a:cubicBezTo>
                <a:cubicBezTo>
                  <a:pt x="429" y="2982"/>
                  <a:pt x="485" y="2984"/>
                  <a:pt x="608" y="2975"/>
                </a:cubicBezTo>
                <a:cubicBezTo>
                  <a:pt x="676" y="2940"/>
                  <a:pt x="754" y="2920"/>
                  <a:pt x="828" y="2901"/>
                </a:cubicBezTo>
                <a:cubicBezTo>
                  <a:pt x="853" y="2895"/>
                  <a:pt x="887" y="2893"/>
                  <a:pt x="911" y="2880"/>
                </a:cubicBezTo>
                <a:cubicBezTo>
                  <a:pt x="958" y="2854"/>
                  <a:pt x="1016" y="2793"/>
                  <a:pt x="1068" y="2776"/>
                </a:cubicBezTo>
                <a:cubicBezTo>
                  <a:pt x="1200" y="2732"/>
                  <a:pt x="1200" y="2734"/>
                  <a:pt x="1362" y="2723"/>
                </a:cubicBezTo>
                <a:cubicBezTo>
                  <a:pt x="1402" y="2713"/>
                  <a:pt x="1428" y="2695"/>
                  <a:pt x="1466" y="2681"/>
                </a:cubicBezTo>
                <a:cubicBezTo>
                  <a:pt x="1510" y="2638"/>
                  <a:pt x="1573" y="2624"/>
                  <a:pt x="1602" y="2566"/>
                </a:cubicBezTo>
                <a:cubicBezTo>
                  <a:pt x="1615" y="2539"/>
                  <a:pt x="1621" y="2509"/>
                  <a:pt x="1634" y="2482"/>
                </a:cubicBezTo>
                <a:cubicBezTo>
                  <a:pt x="1655" y="2436"/>
                  <a:pt x="1684" y="2391"/>
                  <a:pt x="1707" y="2346"/>
                </a:cubicBezTo>
                <a:cubicBezTo>
                  <a:pt x="1736" y="2289"/>
                  <a:pt x="1759" y="2236"/>
                  <a:pt x="1812" y="2200"/>
                </a:cubicBezTo>
                <a:cubicBezTo>
                  <a:pt x="1847" y="2148"/>
                  <a:pt x="1882" y="2095"/>
                  <a:pt x="1917" y="2043"/>
                </a:cubicBezTo>
                <a:cubicBezTo>
                  <a:pt x="1924" y="2033"/>
                  <a:pt x="1939" y="2031"/>
                  <a:pt x="1948" y="2022"/>
                </a:cubicBezTo>
                <a:cubicBezTo>
                  <a:pt x="1960" y="2010"/>
                  <a:pt x="1970" y="1994"/>
                  <a:pt x="1980" y="1980"/>
                </a:cubicBezTo>
                <a:cubicBezTo>
                  <a:pt x="1994" y="1959"/>
                  <a:pt x="2007" y="1938"/>
                  <a:pt x="2021" y="1917"/>
                </a:cubicBezTo>
                <a:cubicBezTo>
                  <a:pt x="2027" y="1908"/>
                  <a:pt x="2025" y="1894"/>
                  <a:pt x="2032" y="1885"/>
                </a:cubicBezTo>
                <a:cubicBezTo>
                  <a:pt x="2040" y="1875"/>
                  <a:pt x="2053" y="1872"/>
                  <a:pt x="2063" y="1865"/>
                </a:cubicBezTo>
                <a:cubicBezTo>
                  <a:pt x="2117" y="1783"/>
                  <a:pt x="2048" y="1879"/>
                  <a:pt x="2116" y="1812"/>
                </a:cubicBezTo>
                <a:cubicBezTo>
                  <a:pt x="2165" y="1764"/>
                  <a:pt x="2106" y="1792"/>
                  <a:pt x="2168" y="1770"/>
                </a:cubicBezTo>
                <a:cubicBezTo>
                  <a:pt x="2255" y="1640"/>
                  <a:pt x="2172" y="1778"/>
                  <a:pt x="2231" y="1634"/>
                </a:cubicBezTo>
                <a:cubicBezTo>
                  <a:pt x="2246" y="1598"/>
                  <a:pt x="2266" y="1564"/>
                  <a:pt x="2283" y="1529"/>
                </a:cubicBezTo>
                <a:cubicBezTo>
                  <a:pt x="2313" y="1469"/>
                  <a:pt x="2314" y="1393"/>
                  <a:pt x="2336" y="1330"/>
                </a:cubicBezTo>
                <a:cubicBezTo>
                  <a:pt x="2348" y="1258"/>
                  <a:pt x="2375" y="1211"/>
                  <a:pt x="2398" y="1142"/>
                </a:cubicBezTo>
                <a:cubicBezTo>
                  <a:pt x="2425" y="1061"/>
                  <a:pt x="2431" y="950"/>
                  <a:pt x="2482" y="880"/>
                </a:cubicBezTo>
                <a:cubicBezTo>
                  <a:pt x="2491" y="868"/>
                  <a:pt x="2505" y="861"/>
                  <a:pt x="2514" y="849"/>
                </a:cubicBezTo>
                <a:cubicBezTo>
                  <a:pt x="2551" y="802"/>
                  <a:pt x="2557" y="781"/>
                  <a:pt x="2587" y="733"/>
                </a:cubicBezTo>
                <a:cubicBezTo>
                  <a:pt x="2630" y="666"/>
                  <a:pt x="2679" y="610"/>
                  <a:pt x="2723" y="545"/>
                </a:cubicBezTo>
                <a:cubicBezTo>
                  <a:pt x="2732" y="532"/>
                  <a:pt x="2736" y="516"/>
                  <a:pt x="2744" y="503"/>
                </a:cubicBezTo>
                <a:cubicBezTo>
                  <a:pt x="2757" y="481"/>
                  <a:pt x="2786" y="440"/>
                  <a:pt x="2786" y="440"/>
                </a:cubicBezTo>
                <a:cubicBezTo>
                  <a:pt x="2806" y="378"/>
                  <a:pt x="2784" y="435"/>
                  <a:pt x="2838" y="346"/>
                </a:cubicBezTo>
                <a:cubicBezTo>
                  <a:pt x="2874" y="286"/>
                  <a:pt x="2871" y="229"/>
                  <a:pt x="2933" y="189"/>
                </a:cubicBezTo>
                <a:cubicBezTo>
                  <a:pt x="2980" y="117"/>
                  <a:pt x="2950" y="133"/>
                  <a:pt x="3006" y="116"/>
                </a:cubicBezTo>
                <a:cubicBezTo>
                  <a:pt x="3046" y="89"/>
                  <a:pt x="3062" y="94"/>
                  <a:pt x="3090" y="53"/>
                </a:cubicBezTo>
                <a:cubicBezTo>
                  <a:pt x="3103" y="12"/>
                  <a:pt x="3092" y="29"/>
                  <a:pt x="3121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5" name="Freeform 7"/>
          <p:cNvSpPr>
            <a:spLocks/>
          </p:cNvSpPr>
          <p:nvPr/>
        </p:nvSpPr>
        <p:spPr bwMode="auto">
          <a:xfrm>
            <a:off x="4838700" y="1430338"/>
            <a:ext cx="935038" cy="995362"/>
          </a:xfrm>
          <a:custGeom>
            <a:avLst/>
            <a:gdLst>
              <a:gd name="T0" fmla="*/ 0 w 589"/>
              <a:gd name="T1" fmla="*/ 492 h 627"/>
              <a:gd name="T2" fmla="*/ 10 w 589"/>
              <a:gd name="T3" fmla="*/ 460 h 627"/>
              <a:gd name="T4" fmla="*/ 41 w 589"/>
              <a:gd name="T5" fmla="*/ 471 h 627"/>
              <a:gd name="T6" fmla="*/ 104 w 589"/>
              <a:gd name="T7" fmla="*/ 513 h 627"/>
              <a:gd name="T8" fmla="*/ 303 w 589"/>
              <a:gd name="T9" fmla="*/ 544 h 627"/>
              <a:gd name="T10" fmla="*/ 366 w 589"/>
              <a:gd name="T11" fmla="*/ 565 h 627"/>
              <a:gd name="T12" fmla="*/ 439 w 589"/>
              <a:gd name="T13" fmla="*/ 607 h 627"/>
              <a:gd name="T14" fmla="*/ 544 w 589"/>
              <a:gd name="T15" fmla="*/ 597 h 627"/>
              <a:gd name="T16" fmla="*/ 481 w 589"/>
              <a:gd name="T17" fmla="*/ 419 h 627"/>
              <a:gd name="T18" fmla="*/ 387 w 589"/>
              <a:gd name="T19" fmla="*/ 303 h 627"/>
              <a:gd name="T20" fmla="*/ 418 w 589"/>
              <a:gd name="T21" fmla="*/ 115 h 627"/>
              <a:gd name="T22" fmla="*/ 439 w 589"/>
              <a:gd name="T23" fmla="*/ 62 h 627"/>
              <a:gd name="T24" fmla="*/ 460 w 589"/>
              <a:gd name="T25" fmla="*/ 0 h 627"/>
              <a:gd name="T26" fmla="*/ 492 w 589"/>
              <a:gd name="T27" fmla="*/ 10 h 627"/>
              <a:gd name="T28" fmla="*/ 523 w 589"/>
              <a:gd name="T29" fmla="*/ 2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9" h="627">
                <a:moveTo>
                  <a:pt x="0" y="492"/>
                </a:moveTo>
                <a:cubicBezTo>
                  <a:pt x="3" y="481"/>
                  <a:pt x="0" y="465"/>
                  <a:pt x="10" y="460"/>
                </a:cubicBezTo>
                <a:cubicBezTo>
                  <a:pt x="20" y="455"/>
                  <a:pt x="31" y="466"/>
                  <a:pt x="41" y="471"/>
                </a:cubicBezTo>
                <a:cubicBezTo>
                  <a:pt x="63" y="483"/>
                  <a:pt x="83" y="499"/>
                  <a:pt x="104" y="513"/>
                </a:cubicBezTo>
                <a:cubicBezTo>
                  <a:pt x="151" y="544"/>
                  <a:pt x="271" y="542"/>
                  <a:pt x="303" y="544"/>
                </a:cubicBezTo>
                <a:cubicBezTo>
                  <a:pt x="324" y="551"/>
                  <a:pt x="350" y="549"/>
                  <a:pt x="366" y="565"/>
                </a:cubicBezTo>
                <a:cubicBezTo>
                  <a:pt x="408" y="607"/>
                  <a:pt x="383" y="593"/>
                  <a:pt x="439" y="607"/>
                </a:cubicBezTo>
                <a:cubicBezTo>
                  <a:pt x="474" y="604"/>
                  <a:pt x="525" y="627"/>
                  <a:pt x="544" y="597"/>
                </a:cubicBezTo>
                <a:cubicBezTo>
                  <a:pt x="589" y="527"/>
                  <a:pt x="543" y="438"/>
                  <a:pt x="481" y="419"/>
                </a:cubicBezTo>
                <a:cubicBezTo>
                  <a:pt x="425" y="381"/>
                  <a:pt x="447" y="344"/>
                  <a:pt x="387" y="303"/>
                </a:cubicBezTo>
                <a:cubicBezTo>
                  <a:pt x="394" y="234"/>
                  <a:pt x="397" y="179"/>
                  <a:pt x="418" y="115"/>
                </a:cubicBezTo>
                <a:cubicBezTo>
                  <a:pt x="424" y="97"/>
                  <a:pt x="432" y="80"/>
                  <a:pt x="439" y="62"/>
                </a:cubicBezTo>
                <a:cubicBezTo>
                  <a:pt x="446" y="42"/>
                  <a:pt x="460" y="0"/>
                  <a:pt x="460" y="0"/>
                </a:cubicBezTo>
                <a:cubicBezTo>
                  <a:pt x="471" y="3"/>
                  <a:pt x="481" y="6"/>
                  <a:pt x="492" y="10"/>
                </a:cubicBezTo>
                <a:cubicBezTo>
                  <a:pt x="502" y="13"/>
                  <a:pt x="523" y="21"/>
                  <a:pt x="523" y="2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6" name="Freeform 8"/>
          <p:cNvSpPr>
            <a:spLocks/>
          </p:cNvSpPr>
          <p:nvPr/>
        </p:nvSpPr>
        <p:spPr bwMode="auto">
          <a:xfrm>
            <a:off x="4854575" y="1420813"/>
            <a:ext cx="681038" cy="739775"/>
          </a:xfrm>
          <a:custGeom>
            <a:avLst/>
            <a:gdLst>
              <a:gd name="T0" fmla="*/ 0 w 429"/>
              <a:gd name="T1" fmla="*/ 466 h 466"/>
              <a:gd name="T2" fmla="*/ 52 w 429"/>
              <a:gd name="T3" fmla="*/ 215 h 466"/>
              <a:gd name="T4" fmla="*/ 105 w 429"/>
              <a:gd name="T5" fmla="*/ 142 h 466"/>
              <a:gd name="T6" fmla="*/ 429 w 429"/>
              <a:gd name="T7" fmla="*/ 48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9" h="466">
                <a:moveTo>
                  <a:pt x="0" y="466"/>
                </a:moveTo>
                <a:cubicBezTo>
                  <a:pt x="8" y="362"/>
                  <a:pt x="13" y="305"/>
                  <a:pt x="52" y="215"/>
                </a:cubicBezTo>
                <a:cubicBezTo>
                  <a:pt x="70" y="174"/>
                  <a:pt x="58" y="157"/>
                  <a:pt x="105" y="142"/>
                </a:cubicBezTo>
                <a:cubicBezTo>
                  <a:pt x="149" y="0"/>
                  <a:pt x="286" y="48"/>
                  <a:pt x="429" y="4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7" name="Freeform 9"/>
          <p:cNvSpPr>
            <a:spLocks/>
          </p:cNvSpPr>
          <p:nvPr/>
        </p:nvSpPr>
        <p:spPr bwMode="auto">
          <a:xfrm>
            <a:off x="5619750" y="-282575"/>
            <a:ext cx="614363" cy="1762125"/>
          </a:xfrm>
          <a:custGeom>
            <a:avLst/>
            <a:gdLst>
              <a:gd name="T0" fmla="*/ 10 w 387"/>
              <a:gd name="T1" fmla="*/ 1110 h 1110"/>
              <a:gd name="T2" fmla="*/ 73 w 387"/>
              <a:gd name="T3" fmla="*/ 932 h 1110"/>
              <a:gd name="T4" fmla="*/ 125 w 387"/>
              <a:gd name="T5" fmla="*/ 723 h 1110"/>
              <a:gd name="T6" fmla="*/ 188 w 387"/>
              <a:gd name="T7" fmla="*/ 628 h 1110"/>
              <a:gd name="T8" fmla="*/ 220 w 387"/>
              <a:gd name="T9" fmla="*/ 565 h 1110"/>
              <a:gd name="T10" fmla="*/ 241 w 387"/>
              <a:gd name="T11" fmla="*/ 482 h 1110"/>
              <a:gd name="T12" fmla="*/ 283 w 387"/>
              <a:gd name="T13" fmla="*/ 419 h 1110"/>
              <a:gd name="T14" fmla="*/ 324 w 387"/>
              <a:gd name="T15" fmla="*/ 157 h 1110"/>
              <a:gd name="T16" fmla="*/ 387 w 387"/>
              <a:gd name="T17" fmla="*/ 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110">
                <a:moveTo>
                  <a:pt x="10" y="1110"/>
                </a:moveTo>
                <a:cubicBezTo>
                  <a:pt x="17" y="1042"/>
                  <a:pt x="0" y="958"/>
                  <a:pt x="73" y="932"/>
                </a:cubicBezTo>
                <a:cubicBezTo>
                  <a:pt x="97" y="865"/>
                  <a:pt x="94" y="786"/>
                  <a:pt x="125" y="723"/>
                </a:cubicBezTo>
                <a:cubicBezTo>
                  <a:pt x="142" y="689"/>
                  <a:pt x="175" y="664"/>
                  <a:pt x="188" y="628"/>
                </a:cubicBezTo>
                <a:cubicBezTo>
                  <a:pt x="203" y="585"/>
                  <a:pt x="193" y="606"/>
                  <a:pt x="220" y="565"/>
                </a:cubicBezTo>
                <a:cubicBezTo>
                  <a:pt x="227" y="537"/>
                  <a:pt x="225" y="506"/>
                  <a:pt x="241" y="482"/>
                </a:cubicBezTo>
                <a:cubicBezTo>
                  <a:pt x="255" y="461"/>
                  <a:pt x="283" y="419"/>
                  <a:pt x="283" y="419"/>
                </a:cubicBezTo>
                <a:cubicBezTo>
                  <a:pt x="300" y="332"/>
                  <a:pt x="275" y="231"/>
                  <a:pt x="324" y="157"/>
                </a:cubicBezTo>
                <a:cubicBezTo>
                  <a:pt x="374" y="82"/>
                  <a:pt x="387" y="83"/>
                  <a:pt x="387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0" y="1600200"/>
            <a:ext cx="40465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海人民</a:t>
            </a:r>
            <a:r>
              <a:rPr lang="en-US" altLang="en-US" sz="3600" dirty="0"/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Garamond" pitchFamily="-128" charset="0"/>
              </a:rPr>
              <a:t>,</a:t>
            </a:r>
            <a:br>
              <a:rPr lang="en-US" altLang="en-US" sz="3600" b="1" dirty="0">
                <a:solidFill>
                  <a:srgbClr val="FF0000"/>
                </a:solidFill>
                <a:latin typeface="Garamond" pitchFamily="-128" charset="0"/>
              </a:rPr>
            </a:br>
            <a:r>
              <a:rPr lang="en-US" altLang="en-US" sz="3600" b="1" dirty="0">
                <a:solidFill>
                  <a:srgbClr val="FF0000"/>
                </a:solidFill>
                <a:latin typeface="Garamond" pitchFamily="-128" charset="0"/>
              </a:rPr>
              <a:t>The “</a:t>
            </a:r>
            <a:r>
              <a:rPr lang="en-US" altLang="en-US" sz="3600" b="1" dirty="0" err="1">
                <a:solidFill>
                  <a:srgbClr val="FF0000"/>
                </a:solidFill>
                <a:latin typeface="Garamond" pitchFamily="-128" charset="0"/>
              </a:rPr>
              <a:t>ians</a:t>
            </a:r>
            <a:r>
              <a:rPr lang="en-US" altLang="en-US" sz="3600" b="1" dirty="0">
                <a:solidFill>
                  <a:srgbClr val="FF0000"/>
                </a:solidFill>
                <a:latin typeface="Garamond" pitchFamily="-128" charset="0"/>
              </a:rPr>
              <a:t>” (mostly)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867400" y="1600200"/>
            <a:ext cx="3203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沙漠民族</a:t>
            </a:r>
            <a:r>
              <a:rPr lang="en-US" altLang="en-US" sz="3600">
                <a:solidFill>
                  <a:srgbClr val="0000CC"/>
                </a:solidFill>
              </a:rPr>
              <a:t> </a:t>
            </a:r>
            <a:r>
              <a:rPr lang="en-US" altLang="en-US" sz="3600" b="1">
                <a:solidFill>
                  <a:srgbClr val="0000CC"/>
                </a:solidFill>
                <a:latin typeface="Garamond" pitchFamily="-128" charset="0"/>
              </a:rPr>
              <a:t>,</a:t>
            </a:r>
            <a:br>
              <a:rPr lang="en-US" altLang="en-US" sz="3600" b="1">
                <a:solidFill>
                  <a:srgbClr val="0000CC"/>
                </a:solidFill>
                <a:latin typeface="Garamond" pitchFamily="-128" charset="0"/>
              </a:rPr>
            </a:br>
            <a:r>
              <a:rPr lang="en-US" altLang="en-US" sz="3600" b="1">
                <a:solidFill>
                  <a:schemeClr val="bg1"/>
                </a:solidFill>
                <a:latin typeface="Garamond" pitchFamily="-128" charset="0"/>
              </a:rPr>
              <a:t>The “ites”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0" y="58674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埃及人</a:t>
            </a:r>
            <a:r>
              <a:rPr lang="en-US" altLang="en-US" sz="36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533400" y="49530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非利士人</a:t>
            </a:r>
            <a:endParaRPr lang="en-US" altLang="en-US" sz="3600">
              <a:solidFill>
                <a:srgbClr val="FF3300"/>
              </a:solidFill>
            </a:endParaRP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2590800" y="-152400"/>
            <a:ext cx="3108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腓尼基人</a:t>
            </a:r>
            <a:r>
              <a:rPr lang="en-US" alt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6400800" y="-152400"/>
            <a:ext cx="2027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叙利</a:t>
            </a:r>
            <a:r>
              <a:rPr lang="ja-JP" altLang="en-US" sz="3600" b="1">
                <a:solidFill>
                  <a:srgbClr val="FF3300"/>
                </a:solidFill>
                <a:ea typeface="华文细黑" pitchFamily="-128" charset="-122"/>
              </a:rPr>
              <a:t>亚</a:t>
            </a: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人</a:t>
            </a:r>
            <a:r>
              <a:rPr lang="en-US" altLang="en-US" sz="36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2971800" y="13716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FF3300"/>
                </a:solidFill>
                <a:ea typeface="华文细黑" pitchFamily="-128" charset="-122"/>
              </a:rPr>
              <a:t>罗马</a:t>
            </a:r>
            <a:r>
              <a:rPr lang="en-US" altLang="en-US"/>
              <a:t> 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1295400" y="3962400"/>
            <a:ext cx="2417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FF3300"/>
                </a:solidFill>
                <a:ea typeface="华文细黑" pitchFamily="-128" charset="-122"/>
              </a:rPr>
              <a:t>亚</a:t>
            </a: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述人</a:t>
            </a:r>
            <a:r>
              <a:rPr lang="en-US" altLang="en-US" sz="36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1066800" y="2971800"/>
            <a:ext cx="3108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巴比</a:t>
            </a:r>
            <a:r>
              <a:rPr lang="ja-JP" altLang="en-US" sz="3600" b="1">
                <a:solidFill>
                  <a:srgbClr val="FF3300"/>
                </a:solidFill>
                <a:ea typeface="华文细黑" pitchFamily="-128" charset="-122"/>
              </a:rPr>
              <a:t>伦</a:t>
            </a: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人</a:t>
            </a:r>
            <a:r>
              <a:rPr lang="en-US" altLang="en-US"/>
              <a:t> 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3886200" y="3657600"/>
            <a:ext cx="2379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以色列人</a:t>
            </a:r>
            <a:r>
              <a:rPr lang="en-US" altLang="en-US" sz="360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6324600" y="3660775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亚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扪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r>
              <a:rPr lang="en-US" altLang="en-US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6172200" y="5260975"/>
            <a:ext cx="2379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摩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押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endParaRPr lang="en-US" altLang="en-US" sz="3600">
              <a:solidFill>
                <a:srgbClr val="0000CC"/>
              </a:solidFill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6096000" y="6248400"/>
            <a:ext cx="2643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以</a:t>
            </a: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东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8458200" y="76200"/>
            <a:ext cx="685800" cy="51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t" hangingPunct="0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3429000" y="4651375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耶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布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斯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r>
              <a:rPr lang="en-US" altLang="en-US" sz="360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2362200" y="6248400"/>
            <a:ext cx="2643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亚玛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力人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 rot="1185376">
            <a:off x="3884613" y="2436813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lnSpc>
                <a:spcPct val="50000"/>
              </a:lnSpc>
              <a:spcBef>
                <a:spcPct val="50000"/>
              </a:spcBef>
            </a:pPr>
            <a:r>
              <a:rPr lang="ja-JP" altLang="en-US" sz="3600" b="1">
                <a:solidFill>
                  <a:srgbClr val="CC3399"/>
                </a:solidFill>
                <a:ea typeface="ＭＳ Ｐゴシック" pitchFamily="-128" charset="-128"/>
              </a:rPr>
              <a:t>迦南人</a:t>
            </a:r>
            <a:endParaRPr lang="en-US" altLang="en-US" sz="3600" b="1">
              <a:solidFill>
                <a:srgbClr val="CC3399"/>
              </a:solidFill>
            </a:endParaRP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4495800" y="2819400"/>
            <a:ext cx="2379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亚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摩利人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3276600" y="5489575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赫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r>
              <a:rPr lang="en-US" altLang="en-US" sz="360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autoUpdateAnimBg="0"/>
      <p:bldP spid="58379" grpId="0" autoUpdateAnimBg="0"/>
      <p:bldP spid="58380" grpId="0" autoUpdateAnimBg="0"/>
      <p:bldP spid="58381" grpId="0" autoUpdateAnimBg="0"/>
      <p:bldP spid="58382" grpId="0" autoUpdateAnimBg="0"/>
      <p:bldP spid="58383" grpId="0" autoUpdateAnimBg="0"/>
      <p:bldP spid="58384" grpId="0" autoUpdateAnimBg="0"/>
      <p:bldP spid="58385" grpId="0" autoUpdateAnimBg="0"/>
      <p:bldP spid="58386" grpId="0" autoUpdateAnimBg="0"/>
      <p:bldP spid="58387" grpId="0" autoUpdateAnimBg="0"/>
      <p:bldP spid="58388" grpId="0" autoUpdateAnimBg="0"/>
      <p:bldP spid="58389" grpId="0" autoUpdateAnimBg="0"/>
      <p:bldP spid="58390" grpId="0" autoUpdateAnimBg="0"/>
      <p:bldP spid="58392" grpId="0" autoUpdateAnimBg="0"/>
      <p:bldP spid="58393" grpId="0" autoUpdateAnimBg="0"/>
      <p:bldP spid="58394" grpId="0" autoUpdateAnimBg="0"/>
      <p:bldP spid="58395" grpId="0" autoUpdateAnimBg="0"/>
      <p:bldP spid="5839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96400" cy="7010400"/>
          </a:xfrm>
          <a:ln/>
        </p:spPr>
      </p:pic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2971800" cy="1066800"/>
          </a:xfrm>
          <a:solidFill>
            <a:srgbClr val="FF0000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b="0">
                <a:ea typeface="ＭＳ Ｐゴシック" pitchFamily="-128" charset="-128"/>
              </a:rPr>
              <a:t>左方</a:t>
            </a:r>
            <a:endParaRPr lang="en-US" altLang="en-US" b="0" dirty="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5867400" y="457200"/>
            <a:ext cx="2895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9pPr>
          </a:lstStyle>
          <a:p>
            <a:r>
              <a:rPr lang="ja-JP" altLang="en-US" b="0">
                <a:ea typeface="ＭＳ Ｐゴシック" pitchFamily="-128" charset="-128"/>
              </a:rPr>
              <a:t>右</a:t>
            </a:r>
            <a:r>
              <a:rPr lang="ja-JP" altLang="en-US" b="0">
                <a:ea typeface="华文细黑" pitchFamily="-128" charset="-122"/>
              </a:rPr>
              <a:t>边</a:t>
            </a:r>
            <a:endParaRPr lang="en-US" altLang="en-US" b="0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971800" y="457200"/>
            <a:ext cx="2895600" cy="11906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ja-JP" altLang="en-US" sz="3600" b="1">
                <a:ea typeface="ＭＳ Ｐゴシック" pitchFamily="-128" charset="-128"/>
              </a:rPr>
              <a:t>他</a:t>
            </a:r>
            <a:r>
              <a:rPr lang="ja-JP" altLang="en-US" sz="3600" b="1">
                <a:ea typeface="华文细黑" pitchFamily="-128" charset="-122"/>
              </a:rPr>
              <a:t>们</a:t>
            </a:r>
            <a:r>
              <a:rPr lang="ja-JP" altLang="en-US" sz="3600" b="1">
                <a:ea typeface="ＭＳ Ｐゴシック" pitchFamily="-128" charset="-128"/>
              </a:rPr>
              <a:t>居住在哪里</a:t>
            </a:r>
            <a:r>
              <a:rPr lang="en-US" altLang="en-US"/>
              <a:t> </a:t>
            </a:r>
          </a:p>
        </p:txBody>
      </p:sp>
      <p:sp>
        <p:nvSpPr>
          <p:cNvPr id="59398" name="Freeform 6"/>
          <p:cNvSpPr>
            <a:spLocks/>
          </p:cNvSpPr>
          <p:nvPr/>
        </p:nvSpPr>
        <p:spPr bwMode="auto">
          <a:xfrm>
            <a:off x="-100013" y="2193925"/>
            <a:ext cx="4954588" cy="5086350"/>
          </a:xfrm>
          <a:custGeom>
            <a:avLst/>
            <a:gdLst>
              <a:gd name="T0" fmla="*/ 0 w 3121"/>
              <a:gd name="T1" fmla="*/ 3195 h 3204"/>
              <a:gd name="T2" fmla="*/ 189 w 3121"/>
              <a:gd name="T3" fmla="*/ 3174 h 3204"/>
              <a:gd name="T4" fmla="*/ 252 w 3121"/>
              <a:gd name="T5" fmla="*/ 3132 h 3204"/>
              <a:gd name="T6" fmla="*/ 283 w 3121"/>
              <a:gd name="T7" fmla="*/ 3111 h 3204"/>
              <a:gd name="T8" fmla="*/ 335 w 3121"/>
              <a:gd name="T9" fmla="*/ 3048 h 3204"/>
              <a:gd name="T10" fmla="*/ 608 w 3121"/>
              <a:gd name="T11" fmla="*/ 2975 h 3204"/>
              <a:gd name="T12" fmla="*/ 828 w 3121"/>
              <a:gd name="T13" fmla="*/ 2901 h 3204"/>
              <a:gd name="T14" fmla="*/ 911 w 3121"/>
              <a:gd name="T15" fmla="*/ 2880 h 3204"/>
              <a:gd name="T16" fmla="*/ 1068 w 3121"/>
              <a:gd name="T17" fmla="*/ 2776 h 3204"/>
              <a:gd name="T18" fmla="*/ 1362 w 3121"/>
              <a:gd name="T19" fmla="*/ 2723 h 3204"/>
              <a:gd name="T20" fmla="*/ 1466 w 3121"/>
              <a:gd name="T21" fmla="*/ 2681 h 3204"/>
              <a:gd name="T22" fmla="*/ 1602 w 3121"/>
              <a:gd name="T23" fmla="*/ 2566 h 3204"/>
              <a:gd name="T24" fmla="*/ 1634 w 3121"/>
              <a:gd name="T25" fmla="*/ 2482 h 3204"/>
              <a:gd name="T26" fmla="*/ 1707 w 3121"/>
              <a:gd name="T27" fmla="*/ 2346 h 3204"/>
              <a:gd name="T28" fmla="*/ 1812 w 3121"/>
              <a:gd name="T29" fmla="*/ 2200 h 3204"/>
              <a:gd name="T30" fmla="*/ 1917 w 3121"/>
              <a:gd name="T31" fmla="*/ 2043 h 3204"/>
              <a:gd name="T32" fmla="*/ 1948 w 3121"/>
              <a:gd name="T33" fmla="*/ 2022 h 3204"/>
              <a:gd name="T34" fmla="*/ 1980 w 3121"/>
              <a:gd name="T35" fmla="*/ 1980 h 3204"/>
              <a:gd name="T36" fmla="*/ 2021 w 3121"/>
              <a:gd name="T37" fmla="*/ 1917 h 3204"/>
              <a:gd name="T38" fmla="*/ 2032 w 3121"/>
              <a:gd name="T39" fmla="*/ 1885 h 3204"/>
              <a:gd name="T40" fmla="*/ 2063 w 3121"/>
              <a:gd name="T41" fmla="*/ 1865 h 3204"/>
              <a:gd name="T42" fmla="*/ 2116 w 3121"/>
              <a:gd name="T43" fmla="*/ 1812 h 3204"/>
              <a:gd name="T44" fmla="*/ 2168 w 3121"/>
              <a:gd name="T45" fmla="*/ 1770 h 3204"/>
              <a:gd name="T46" fmla="*/ 2231 w 3121"/>
              <a:gd name="T47" fmla="*/ 1634 h 3204"/>
              <a:gd name="T48" fmla="*/ 2283 w 3121"/>
              <a:gd name="T49" fmla="*/ 1529 h 3204"/>
              <a:gd name="T50" fmla="*/ 2336 w 3121"/>
              <a:gd name="T51" fmla="*/ 1330 h 3204"/>
              <a:gd name="T52" fmla="*/ 2398 w 3121"/>
              <a:gd name="T53" fmla="*/ 1142 h 3204"/>
              <a:gd name="T54" fmla="*/ 2482 w 3121"/>
              <a:gd name="T55" fmla="*/ 880 h 3204"/>
              <a:gd name="T56" fmla="*/ 2514 w 3121"/>
              <a:gd name="T57" fmla="*/ 849 h 3204"/>
              <a:gd name="T58" fmla="*/ 2587 w 3121"/>
              <a:gd name="T59" fmla="*/ 733 h 3204"/>
              <a:gd name="T60" fmla="*/ 2723 w 3121"/>
              <a:gd name="T61" fmla="*/ 545 h 3204"/>
              <a:gd name="T62" fmla="*/ 2744 w 3121"/>
              <a:gd name="T63" fmla="*/ 503 h 3204"/>
              <a:gd name="T64" fmla="*/ 2786 w 3121"/>
              <a:gd name="T65" fmla="*/ 440 h 3204"/>
              <a:gd name="T66" fmla="*/ 2838 w 3121"/>
              <a:gd name="T67" fmla="*/ 346 h 3204"/>
              <a:gd name="T68" fmla="*/ 2933 w 3121"/>
              <a:gd name="T69" fmla="*/ 189 h 3204"/>
              <a:gd name="T70" fmla="*/ 3006 w 3121"/>
              <a:gd name="T71" fmla="*/ 116 h 3204"/>
              <a:gd name="T72" fmla="*/ 3090 w 3121"/>
              <a:gd name="T73" fmla="*/ 53 h 3204"/>
              <a:gd name="T74" fmla="*/ 3121 w 3121"/>
              <a:gd name="T75" fmla="*/ 0 h 3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21" h="3204">
                <a:moveTo>
                  <a:pt x="0" y="3195"/>
                </a:moveTo>
                <a:cubicBezTo>
                  <a:pt x="63" y="3191"/>
                  <a:pt x="133" y="3204"/>
                  <a:pt x="189" y="3174"/>
                </a:cubicBezTo>
                <a:cubicBezTo>
                  <a:pt x="211" y="3162"/>
                  <a:pt x="231" y="3146"/>
                  <a:pt x="252" y="3132"/>
                </a:cubicBezTo>
                <a:cubicBezTo>
                  <a:pt x="262" y="3125"/>
                  <a:pt x="283" y="3111"/>
                  <a:pt x="283" y="3111"/>
                </a:cubicBezTo>
                <a:cubicBezTo>
                  <a:pt x="298" y="3064"/>
                  <a:pt x="285" y="3083"/>
                  <a:pt x="335" y="3048"/>
                </a:cubicBezTo>
                <a:cubicBezTo>
                  <a:pt x="429" y="2982"/>
                  <a:pt x="485" y="2984"/>
                  <a:pt x="608" y="2975"/>
                </a:cubicBezTo>
                <a:cubicBezTo>
                  <a:pt x="676" y="2940"/>
                  <a:pt x="754" y="2920"/>
                  <a:pt x="828" y="2901"/>
                </a:cubicBezTo>
                <a:cubicBezTo>
                  <a:pt x="853" y="2895"/>
                  <a:pt x="887" y="2893"/>
                  <a:pt x="911" y="2880"/>
                </a:cubicBezTo>
                <a:cubicBezTo>
                  <a:pt x="958" y="2854"/>
                  <a:pt x="1016" y="2793"/>
                  <a:pt x="1068" y="2776"/>
                </a:cubicBezTo>
                <a:cubicBezTo>
                  <a:pt x="1200" y="2732"/>
                  <a:pt x="1200" y="2734"/>
                  <a:pt x="1362" y="2723"/>
                </a:cubicBezTo>
                <a:cubicBezTo>
                  <a:pt x="1402" y="2713"/>
                  <a:pt x="1428" y="2695"/>
                  <a:pt x="1466" y="2681"/>
                </a:cubicBezTo>
                <a:cubicBezTo>
                  <a:pt x="1510" y="2638"/>
                  <a:pt x="1573" y="2624"/>
                  <a:pt x="1602" y="2566"/>
                </a:cubicBezTo>
                <a:cubicBezTo>
                  <a:pt x="1615" y="2539"/>
                  <a:pt x="1621" y="2509"/>
                  <a:pt x="1634" y="2482"/>
                </a:cubicBezTo>
                <a:cubicBezTo>
                  <a:pt x="1655" y="2436"/>
                  <a:pt x="1684" y="2391"/>
                  <a:pt x="1707" y="2346"/>
                </a:cubicBezTo>
                <a:cubicBezTo>
                  <a:pt x="1736" y="2289"/>
                  <a:pt x="1759" y="2236"/>
                  <a:pt x="1812" y="2200"/>
                </a:cubicBezTo>
                <a:cubicBezTo>
                  <a:pt x="1847" y="2148"/>
                  <a:pt x="1882" y="2095"/>
                  <a:pt x="1917" y="2043"/>
                </a:cubicBezTo>
                <a:cubicBezTo>
                  <a:pt x="1924" y="2033"/>
                  <a:pt x="1939" y="2031"/>
                  <a:pt x="1948" y="2022"/>
                </a:cubicBezTo>
                <a:cubicBezTo>
                  <a:pt x="1960" y="2010"/>
                  <a:pt x="1970" y="1994"/>
                  <a:pt x="1980" y="1980"/>
                </a:cubicBezTo>
                <a:cubicBezTo>
                  <a:pt x="1994" y="1959"/>
                  <a:pt x="2007" y="1938"/>
                  <a:pt x="2021" y="1917"/>
                </a:cubicBezTo>
                <a:cubicBezTo>
                  <a:pt x="2027" y="1908"/>
                  <a:pt x="2025" y="1894"/>
                  <a:pt x="2032" y="1885"/>
                </a:cubicBezTo>
                <a:cubicBezTo>
                  <a:pt x="2040" y="1875"/>
                  <a:pt x="2053" y="1872"/>
                  <a:pt x="2063" y="1865"/>
                </a:cubicBezTo>
                <a:cubicBezTo>
                  <a:pt x="2117" y="1783"/>
                  <a:pt x="2048" y="1879"/>
                  <a:pt x="2116" y="1812"/>
                </a:cubicBezTo>
                <a:cubicBezTo>
                  <a:pt x="2165" y="1764"/>
                  <a:pt x="2106" y="1792"/>
                  <a:pt x="2168" y="1770"/>
                </a:cubicBezTo>
                <a:cubicBezTo>
                  <a:pt x="2255" y="1640"/>
                  <a:pt x="2172" y="1778"/>
                  <a:pt x="2231" y="1634"/>
                </a:cubicBezTo>
                <a:cubicBezTo>
                  <a:pt x="2246" y="1598"/>
                  <a:pt x="2266" y="1564"/>
                  <a:pt x="2283" y="1529"/>
                </a:cubicBezTo>
                <a:cubicBezTo>
                  <a:pt x="2313" y="1469"/>
                  <a:pt x="2314" y="1393"/>
                  <a:pt x="2336" y="1330"/>
                </a:cubicBezTo>
                <a:cubicBezTo>
                  <a:pt x="2348" y="1258"/>
                  <a:pt x="2375" y="1211"/>
                  <a:pt x="2398" y="1142"/>
                </a:cubicBezTo>
                <a:cubicBezTo>
                  <a:pt x="2425" y="1061"/>
                  <a:pt x="2431" y="950"/>
                  <a:pt x="2482" y="880"/>
                </a:cubicBezTo>
                <a:cubicBezTo>
                  <a:pt x="2491" y="868"/>
                  <a:pt x="2505" y="861"/>
                  <a:pt x="2514" y="849"/>
                </a:cubicBezTo>
                <a:cubicBezTo>
                  <a:pt x="2551" y="802"/>
                  <a:pt x="2557" y="781"/>
                  <a:pt x="2587" y="733"/>
                </a:cubicBezTo>
                <a:cubicBezTo>
                  <a:pt x="2630" y="666"/>
                  <a:pt x="2679" y="610"/>
                  <a:pt x="2723" y="545"/>
                </a:cubicBezTo>
                <a:cubicBezTo>
                  <a:pt x="2732" y="532"/>
                  <a:pt x="2736" y="516"/>
                  <a:pt x="2744" y="503"/>
                </a:cubicBezTo>
                <a:cubicBezTo>
                  <a:pt x="2757" y="481"/>
                  <a:pt x="2786" y="440"/>
                  <a:pt x="2786" y="440"/>
                </a:cubicBezTo>
                <a:cubicBezTo>
                  <a:pt x="2806" y="378"/>
                  <a:pt x="2784" y="435"/>
                  <a:pt x="2838" y="346"/>
                </a:cubicBezTo>
                <a:cubicBezTo>
                  <a:pt x="2874" y="286"/>
                  <a:pt x="2871" y="229"/>
                  <a:pt x="2933" y="189"/>
                </a:cubicBezTo>
                <a:cubicBezTo>
                  <a:pt x="2980" y="117"/>
                  <a:pt x="2950" y="133"/>
                  <a:pt x="3006" y="116"/>
                </a:cubicBezTo>
                <a:cubicBezTo>
                  <a:pt x="3046" y="89"/>
                  <a:pt x="3062" y="94"/>
                  <a:pt x="3090" y="53"/>
                </a:cubicBezTo>
                <a:cubicBezTo>
                  <a:pt x="3103" y="12"/>
                  <a:pt x="3092" y="29"/>
                  <a:pt x="3121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399" name="Freeform 7"/>
          <p:cNvSpPr>
            <a:spLocks/>
          </p:cNvSpPr>
          <p:nvPr/>
        </p:nvSpPr>
        <p:spPr bwMode="auto">
          <a:xfrm>
            <a:off x="4838700" y="1430338"/>
            <a:ext cx="935038" cy="995362"/>
          </a:xfrm>
          <a:custGeom>
            <a:avLst/>
            <a:gdLst>
              <a:gd name="T0" fmla="*/ 0 w 589"/>
              <a:gd name="T1" fmla="*/ 492 h 627"/>
              <a:gd name="T2" fmla="*/ 10 w 589"/>
              <a:gd name="T3" fmla="*/ 460 h 627"/>
              <a:gd name="T4" fmla="*/ 41 w 589"/>
              <a:gd name="T5" fmla="*/ 471 h 627"/>
              <a:gd name="T6" fmla="*/ 104 w 589"/>
              <a:gd name="T7" fmla="*/ 513 h 627"/>
              <a:gd name="T8" fmla="*/ 303 w 589"/>
              <a:gd name="T9" fmla="*/ 544 h 627"/>
              <a:gd name="T10" fmla="*/ 366 w 589"/>
              <a:gd name="T11" fmla="*/ 565 h 627"/>
              <a:gd name="T12" fmla="*/ 439 w 589"/>
              <a:gd name="T13" fmla="*/ 607 h 627"/>
              <a:gd name="T14" fmla="*/ 544 w 589"/>
              <a:gd name="T15" fmla="*/ 597 h 627"/>
              <a:gd name="T16" fmla="*/ 481 w 589"/>
              <a:gd name="T17" fmla="*/ 419 h 627"/>
              <a:gd name="T18" fmla="*/ 387 w 589"/>
              <a:gd name="T19" fmla="*/ 303 h 627"/>
              <a:gd name="T20" fmla="*/ 418 w 589"/>
              <a:gd name="T21" fmla="*/ 115 h 627"/>
              <a:gd name="T22" fmla="*/ 439 w 589"/>
              <a:gd name="T23" fmla="*/ 62 h 627"/>
              <a:gd name="T24" fmla="*/ 460 w 589"/>
              <a:gd name="T25" fmla="*/ 0 h 627"/>
              <a:gd name="T26" fmla="*/ 492 w 589"/>
              <a:gd name="T27" fmla="*/ 10 h 627"/>
              <a:gd name="T28" fmla="*/ 523 w 589"/>
              <a:gd name="T29" fmla="*/ 2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9" h="627">
                <a:moveTo>
                  <a:pt x="0" y="492"/>
                </a:moveTo>
                <a:cubicBezTo>
                  <a:pt x="3" y="481"/>
                  <a:pt x="0" y="465"/>
                  <a:pt x="10" y="460"/>
                </a:cubicBezTo>
                <a:cubicBezTo>
                  <a:pt x="20" y="455"/>
                  <a:pt x="31" y="466"/>
                  <a:pt x="41" y="471"/>
                </a:cubicBezTo>
                <a:cubicBezTo>
                  <a:pt x="63" y="483"/>
                  <a:pt x="83" y="499"/>
                  <a:pt x="104" y="513"/>
                </a:cubicBezTo>
                <a:cubicBezTo>
                  <a:pt x="151" y="544"/>
                  <a:pt x="271" y="542"/>
                  <a:pt x="303" y="544"/>
                </a:cubicBezTo>
                <a:cubicBezTo>
                  <a:pt x="324" y="551"/>
                  <a:pt x="350" y="549"/>
                  <a:pt x="366" y="565"/>
                </a:cubicBezTo>
                <a:cubicBezTo>
                  <a:pt x="408" y="607"/>
                  <a:pt x="383" y="593"/>
                  <a:pt x="439" y="607"/>
                </a:cubicBezTo>
                <a:cubicBezTo>
                  <a:pt x="474" y="604"/>
                  <a:pt x="525" y="627"/>
                  <a:pt x="544" y="597"/>
                </a:cubicBezTo>
                <a:cubicBezTo>
                  <a:pt x="589" y="527"/>
                  <a:pt x="543" y="438"/>
                  <a:pt x="481" y="419"/>
                </a:cubicBezTo>
                <a:cubicBezTo>
                  <a:pt x="425" y="381"/>
                  <a:pt x="447" y="344"/>
                  <a:pt x="387" y="303"/>
                </a:cubicBezTo>
                <a:cubicBezTo>
                  <a:pt x="394" y="234"/>
                  <a:pt x="397" y="179"/>
                  <a:pt x="418" y="115"/>
                </a:cubicBezTo>
                <a:cubicBezTo>
                  <a:pt x="424" y="97"/>
                  <a:pt x="432" y="80"/>
                  <a:pt x="439" y="62"/>
                </a:cubicBezTo>
                <a:cubicBezTo>
                  <a:pt x="446" y="42"/>
                  <a:pt x="460" y="0"/>
                  <a:pt x="460" y="0"/>
                </a:cubicBezTo>
                <a:cubicBezTo>
                  <a:pt x="471" y="3"/>
                  <a:pt x="481" y="6"/>
                  <a:pt x="492" y="10"/>
                </a:cubicBezTo>
                <a:cubicBezTo>
                  <a:pt x="502" y="13"/>
                  <a:pt x="523" y="21"/>
                  <a:pt x="523" y="2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>
            <a:off x="4854575" y="1420813"/>
            <a:ext cx="681038" cy="739775"/>
          </a:xfrm>
          <a:custGeom>
            <a:avLst/>
            <a:gdLst>
              <a:gd name="T0" fmla="*/ 0 w 429"/>
              <a:gd name="T1" fmla="*/ 466 h 466"/>
              <a:gd name="T2" fmla="*/ 52 w 429"/>
              <a:gd name="T3" fmla="*/ 215 h 466"/>
              <a:gd name="T4" fmla="*/ 105 w 429"/>
              <a:gd name="T5" fmla="*/ 142 h 466"/>
              <a:gd name="T6" fmla="*/ 429 w 429"/>
              <a:gd name="T7" fmla="*/ 48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9" h="466">
                <a:moveTo>
                  <a:pt x="0" y="466"/>
                </a:moveTo>
                <a:cubicBezTo>
                  <a:pt x="8" y="362"/>
                  <a:pt x="13" y="305"/>
                  <a:pt x="52" y="215"/>
                </a:cubicBezTo>
                <a:cubicBezTo>
                  <a:pt x="70" y="174"/>
                  <a:pt x="58" y="157"/>
                  <a:pt x="105" y="142"/>
                </a:cubicBezTo>
                <a:cubicBezTo>
                  <a:pt x="149" y="0"/>
                  <a:pt x="286" y="48"/>
                  <a:pt x="429" y="4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>
            <a:off x="5619750" y="-282575"/>
            <a:ext cx="614363" cy="1762125"/>
          </a:xfrm>
          <a:custGeom>
            <a:avLst/>
            <a:gdLst>
              <a:gd name="T0" fmla="*/ 10 w 387"/>
              <a:gd name="T1" fmla="*/ 1110 h 1110"/>
              <a:gd name="T2" fmla="*/ 73 w 387"/>
              <a:gd name="T3" fmla="*/ 932 h 1110"/>
              <a:gd name="T4" fmla="*/ 125 w 387"/>
              <a:gd name="T5" fmla="*/ 723 h 1110"/>
              <a:gd name="T6" fmla="*/ 188 w 387"/>
              <a:gd name="T7" fmla="*/ 628 h 1110"/>
              <a:gd name="T8" fmla="*/ 220 w 387"/>
              <a:gd name="T9" fmla="*/ 565 h 1110"/>
              <a:gd name="T10" fmla="*/ 241 w 387"/>
              <a:gd name="T11" fmla="*/ 482 h 1110"/>
              <a:gd name="T12" fmla="*/ 283 w 387"/>
              <a:gd name="T13" fmla="*/ 419 h 1110"/>
              <a:gd name="T14" fmla="*/ 324 w 387"/>
              <a:gd name="T15" fmla="*/ 157 h 1110"/>
              <a:gd name="T16" fmla="*/ 387 w 387"/>
              <a:gd name="T17" fmla="*/ 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110">
                <a:moveTo>
                  <a:pt x="10" y="1110"/>
                </a:moveTo>
                <a:cubicBezTo>
                  <a:pt x="17" y="1042"/>
                  <a:pt x="0" y="958"/>
                  <a:pt x="73" y="932"/>
                </a:cubicBezTo>
                <a:cubicBezTo>
                  <a:pt x="97" y="865"/>
                  <a:pt x="94" y="786"/>
                  <a:pt x="125" y="723"/>
                </a:cubicBezTo>
                <a:cubicBezTo>
                  <a:pt x="142" y="689"/>
                  <a:pt x="175" y="664"/>
                  <a:pt x="188" y="628"/>
                </a:cubicBezTo>
                <a:cubicBezTo>
                  <a:pt x="203" y="585"/>
                  <a:pt x="193" y="606"/>
                  <a:pt x="220" y="565"/>
                </a:cubicBezTo>
                <a:cubicBezTo>
                  <a:pt x="227" y="537"/>
                  <a:pt x="225" y="506"/>
                  <a:pt x="241" y="482"/>
                </a:cubicBezTo>
                <a:cubicBezTo>
                  <a:pt x="255" y="461"/>
                  <a:pt x="283" y="419"/>
                  <a:pt x="283" y="419"/>
                </a:cubicBezTo>
                <a:cubicBezTo>
                  <a:pt x="300" y="332"/>
                  <a:pt x="275" y="231"/>
                  <a:pt x="324" y="157"/>
                </a:cubicBezTo>
                <a:cubicBezTo>
                  <a:pt x="374" y="82"/>
                  <a:pt x="387" y="83"/>
                  <a:pt x="387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8458200" y="76200"/>
            <a:ext cx="685800" cy="51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t" hangingPunct="0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 rot="1628620">
            <a:off x="3822700" y="19050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800080"/>
                </a:solidFill>
                <a:ea typeface="ＭＳ Ｐゴシック" pitchFamily="-128" charset="-128"/>
              </a:rPr>
              <a:t>迦南人</a:t>
            </a:r>
            <a:endParaRPr lang="en-US" altLang="en-US" sz="3600" b="1">
              <a:solidFill>
                <a:srgbClr val="800080"/>
              </a:solidFill>
            </a:endParaRP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3581400" y="3810000"/>
            <a:ext cx="2379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亚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摩利人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2362200" y="6369050"/>
            <a:ext cx="2643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亚玛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力人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3276600" y="5257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赫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0" y="1828800"/>
            <a:ext cx="2895600" cy="3378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altLang="en-US" b="1">
              <a:latin typeface="Garamond" pitchFamily="-12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ＭＳ Ｐゴシック" pitchFamily="-128" charset="-128"/>
              </a:rPr>
              <a:t>民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數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記</a:t>
            </a:r>
            <a:r>
              <a:rPr lang="en-US" altLang="en-US" b="1"/>
              <a:t> 13:29</a:t>
            </a:r>
            <a:r>
              <a:rPr lang="en-US" altLang="en-US"/>
              <a:t> </a:t>
            </a:r>
            <a:endParaRPr lang="en-US" altLang="en-US" b="1"/>
          </a:p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华文细黑" pitchFamily="-128" charset="-122"/>
              </a:rPr>
              <a:t>亚</a:t>
            </a:r>
            <a:r>
              <a:rPr lang="en-US" altLang="en-US" b="1"/>
              <a:t> </a:t>
            </a:r>
            <a:r>
              <a:rPr lang="ja-JP" altLang="en-US" b="1">
                <a:ea typeface="华文细黑" pitchFamily="-128" charset="-122"/>
              </a:rPr>
              <a:t>玛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力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人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住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在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南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地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；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赫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人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、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耶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布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斯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人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、</a:t>
            </a:r>
            <a:r>
              <a:rPr lang="en-US" altLang="en-US" b="1"/>
              <a:t> </a:t>
            </a:r>
            <a:r>
              <a:rPr lang="ja-JP" altLang="en-US" b="1">
                <a:ea typeface="华文细黑" pitchFamily="-128" charset="-122"/>
              </a:rPr>
              <a:t>亚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摩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利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人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、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住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在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山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地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；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迦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南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人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住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在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海</a:t>
            </a:r>
            <a:r>
              <a:rPr lang="en-US" altLang="en-US" b="1"/>
              <a:t> </a:t>
            </a:r>
            <a:r>
              <a:rPr lang="ja-JP" altLang="en-US" b="1">
                <a:ea typeface="华文细黑" pitchFamily="-128" charset="-122"/>
              </a:rPr>
              <a:t>边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并</a:t>
            </a:r>
            <a:r>
              <a:rPr lang="en-US" altLang="en-US" b="1"/>
              <a:t> </a:t>
            </a:r>
            <a:r>
              <a:rPr lang="ja-JP" altLang="en-US" b="1">
                <a:ea typeface="华文细黑" pitchFamily="-128" charset="-122"/>
              </a:rPr>
              <a:t>约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但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河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旁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。</a:t>
            </a:r>
            <a:r>
              <a:rPr lang="en-US" altLang="en-US"/>
              <a:t> 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 rot="-4214128">
            <a:off x="2416175" y="3419475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en-US" altLang="en-US" sz="3600" b="1">
                <a:solidFill>
                  <a:srgbClr val="731D57"/>
                </a:solidFill>
                <a:latin typeface="Garamond" pitchFamily="-128" charset="0"/>
              </a:rPr>
              <a:t>Canaanites</a:t>
            </a: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 rot="5513674">
            <a:off x="4244975" y="3756025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800080"/>
                </a:solidFill>
                <a:ea typeface="ＭＳ Ｐゴシック" pitchFamily="-128" charset="-128"/>
              </a:rPr>
              <a:t>迦南人</a:t>
            </a:r>
            <a:endParaRPr lang="en-US" altLang="en-US" sz="3600" b="1">
              <a:solidFill>
                <a:srgbClr val="800080"/>
              </a:solidFill>
            </a:endParaRP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3429000" y="4510088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耶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布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斯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8" grpId="0" autoUpdateAnimBg="0"/>
      <p:bldP spid="59419" grpId="0" autoUpdateAnimBg="0"/>
      <p:bldP spid="59421" grpId="0" autoUpdateAnimBg="0"/>
      <p:bldP spid="59422" grpId="0" autoUpdateAnimBg="0"/>
      <p:bldP spid="59425" grpId="0" autoUpdateAnimBg="0"/>
      <p:bldP spid="59426" grpId="0" autoUpdateAnimBg="0"/>
      <p:bldP spid="5942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96400" cy="6858000"/>
          </a:xfrm>
          <a:ln/>
        </p:spPr>
      </p:pic>
      <p:sp>
        <p:nvSpPr>
          <p:cNvPr id="60422" name="Freeform 6"/>
          <p:cNvSpPr>
            <a:spLocks/>
          </p:cNvSpPr>
          <p:nvPr/>
        </p:nvSpPr>
        <p:spPr bwMode="auto">
          <a:xfrm>
            <a:off x="-100013" y="2193925"/>
            <a:ext cx="4954588" cy="5086350"/>
          </a:xfrm>
          <a:custGeom>
            <a:avLst/>
            <a:gdLst>
              <a:gd name="T0" fmla="*/ 0 w 3121"/>
              <a:gd name="T1" fmla="*/ 3195 h 3204"/>
              <a:gd name="T2" fmla="*/ 189 w 3121"/>
              <a:gd name="T3" fmla="*/ 3174 h 3204"/>
              <a:gd name="T4" fmla="*/ 252 w 3121"/>
              <a:gd name="T5" fmla="*/ 3132 h 3204"/>
              <a:gd name="T6" fmla="*/ 283 w 3121"/>
              <a:gd name="T7" fmla="*/ 3111 h 3204"/>
              <a:gd name="T8" fmla="*/ 335 w 3121"/>
              <a:gd name="T9" fmla="*/ 3048 h 3204"/>
              <a:gd name="T10" fmla="*/ 608 w 3121"/>
              <a:gd name="T11" fmla="*/ 2975 h 3204"/>
              <a:gd name="T12" fmla="*/ 828 w 3121"/>
              <a:gd name="T13" fmla="*/ 2901 h 3204"/>
              <a:gd name="T14" fmla="*/ 911 w 3121"/>
              <a:gd name="T15" fmla="*/ 2880 h 3204"/>
              <a:gd name="T16" fmla="*/ 1068 w 3121"/>
              <a:gd name="T17" fmla="*/ 2776 h 3204"/>
              <a:gd name="T18" fmla="*/ 1362 w 3121"/>
              <a:gd name="T19" fmla="*/ 2723 h 3204"/>
              <a:gd name="T20" fmla="*/ 1466 w 3121"/>
              <a:gd name="T21" fmla="*/ 2681 h 3204"/>
              <a:gd name="T22" fmla="*/ 1602 w 3121"/>
              <a:gd name="T23" fmla="*/ 2566 h 3204"/>
              <a:gd name="T24" fmla="*/ 1634 w 3121"/>
              <a:gd name="T25" fmla="*/ 2482 h 3204"/>
              <a:gd name="T26" fmla="*/ 1707 w 3121"/>
              <a:gd name="T27" fmla="*/ 2346 h 3204"/>
              <a:gd name="T28" fmla="*/ 1812 w 3121"/>
              <a:gd name="T29" fmla="*/ 2200 h 3204"/>
              <a:gd name="T30" fmla="*/ 1917 w 3121"/>
              <a:gd name="T31" fmla="*/ 2043 h 3204"/>
              <a:gd name="T32" fmla="*/ 1948 w 3121"/>
              <a:gd name="T33" fmla="*/ 2022 h 3204"/>
              <a:gd name="T34" fmla="*/ 1980 w 3121"/>
              <a:gd name="T35" fmla="*/ 1980 h 3204"/>
              <a:gd name="T36" fmla="*/ 2021 w 3121"/>
              <a:gd name="T37" fmla="*/ 1917 h 3204"/>
              <a:gd name="T38" fmla="*/ 2032 w 3121"/>
              <a:gd name="T39" fmla="*/ 1885 h 3204"/>
              <a:gd name="T40" fmla="*/ 2063 w 3121"/>
              <a:gd name="T41" fmla="*/ 1865 h 3204"/>
              <a:gd name="T42" fmla="*/ 2116 w 3121"/>
              <a:gd name="T43" fmla="*/ 1812 h 3204"/>
              <a:gd name="T44" fmla="*/ 2168 w 3121"/>
              <a:gd name="T45" fmla="*/ 1770 h 3204"/>
              <a:gd name="T46" fmla="*/ 2231 w 3121"/>
              <a:gd name="T47" fmla="*/ 1634 h 3204"/>
              <a:gd name="T48" fmla="*/ 2283 w 3121"/>
              <a:gd name="T49" fmla="*/ 1529 h 3204"/>
              <a:gd name="T50" fmla="*/ 2336 w 3121"/>
              <a:gd name="T51" fmla="*/ 1330 h 3204"/>
              <a:gd name="T52" fmla="*/ 2398 w 3121"/>
              <a:gd name="T53" fmla="*/ 1142 h 3204"/>
              <a:gd name="T54" fmla="*/ 2482 w 3121"/>
              <a:gd name="T55" fmla="*/ 880 h 3204"/>
              <a:gd name="T56" fmla="*/ 2514 w 3121"/>
              <a:gd name="T57" fmla="*/ 849 h 3204"/>
              <a:gd name="T58" fmla="*/ 2587 w 3121"/>
              <a:gd name="T59" fmla="*/ 733 h 3204"/>
              <a:gd name="T60" fmla="*/ 2723 w 3121"/>
              <a:gd name="T61" fmla="*/ 545 h 3204"/>
              <a:gd name="T62" fmla="*/ 2744 w 3121"/>
              <a:gd name="T63" fmla="*/ 503 h 3204"/>
              <a:gd name="T64" fmla="*/ 2786 w 3121"/>
              <a:gd name="T65" fmla="*/ 440 h 3204"/>
              <a:gd name="T66" fmla="*/ 2838 w 3121"/>
              <a:gd name="T67" fmla="*/ 346 h 3204"/>
              <a:gd name="T68" fmla="*/ 2933 w 3121"/>
              <a:gd name="T69" fmla="*/ 189 h 3204"/>
              <a:gd name="T70" fmla="*/ 3006 w 3121"/>
              <a:gd name="T71" fmla="*/ 116 h 3204"/>
              <a:gd name="T72" fmla="*/ 3090 w 3121"/>
              <a:gd name="T73" fmla="*/ 53 h 3204"/>
              <a:gd name="T74" fmla="*/ 3121 w 3121"/>
              <a:gd name="T75" fmla="*/ 0 h 3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21" h="3204">
                <a:moveTo>
                  <a:pt x="0" y="3195"/>
                </a:moveTo>
                <a:cubicBezTo>
                  <a:pt x="63" y="3191"/>
                  <a:pt x="133" y="3204"/>
                  <a:pt x="189" y="3174"/>
                </a:cubicBezTo>
                <a:cubicBezTo>
                  <a:pt x="211" y="3162"/>
                  <a:pt x="231" y="3146"/>
                  <a:pt x="252" y="3132"/>
                </a:cubicBezTo>
                <a:cubicBezTo>
                  <a:pt x="262" y="3125"/>
                  <a:pt x="283" y="3111"/>
                  <a:pt x="283" y="3111"/>
                </a:cubicBezTo>
                <a:cubicBezTo>
                  <a:pt x="298" y="3064"/>
                  <a:pt x="285" y="3083"/>
                  <a:pt x="335" y="3048"/>
                </a:cubicBezTo>
                <a:cubicBezTo>
                  <a:pt x="429" y="2982"/>
                  <a:pt x="485" y="2984"/>
                  <a:pt x="608" y="2975"/>
                </a:cubicBezTo>
                <a:cubicBezTo>
                  <a:pt x="676" y="2940"/>
                  <a:pt x="754" y="2920"/>
                  <a:pt x="828" y="2901"/>
                </a:cubicBezTo>
                <a:cubicBezTo>
                  <a:pt x="853" y="2895"/>
                  <a:pt x="887" y="2893"/>
                  <a:pt x="911" y="2880"/>
                </a:cubicBezTo>
                <a:cubicBezTo>
                  <a:pt x="958" y="2854"/>
                  <a:pt x="1016" y="2793"/>
                  <a:pt x="1068" y="2776"/>
                </a:cubicBezTo>
                <a:cubicBezTo>
                  <a:pt x="1200" y="2732"/>
                  <a:pt x="1200" y="2734"/>
                  <a:pt x="1362" y="2723"/>
                </a:cubicBezTo>
                <a:cubicBezTo>
                  <a:pt x="1402" y="2713"/>
                  <a:pt x="1428" y="2695"/>
                  <a:pt x="1466" y="2681"/>
                </a:cubicBezTo>
                <a:cubicBezTo>
                  <a:pt x="1510" y="2638"/>
                  <a:pt x="1573" y="2624"/>
                  <a:pt x="1602" y="2566"/>
                </a:cubicBezTo>
                <a:cubicBezTo>
                  <a:pt x="1615" y="2539"/>
                  <a:pt x="1621" y="2509"/>
                  <a:pt x="1634" y="2482"/>
                </a:cubicBezTo>
                <a:cubicBezTo>
                  <a:pt x="1655" y="2436"/>
                  <a:pt x="1684" y="2391"/>
                  <a:pt x="1707" y="2346"/>
                </a:cubicBezTo>
                <a:cubicBezTo>
                  <a:pt x="1736" y="2289"/>
                  <a:pt x="1759" y="2236"/>
                  <a:pt x="1812" y="2200"/>
                </a:cubicBezTo>
                <a:cubicBezTo>
                  <a:pt x="1847" y="2148"/>
                  <a:pt x="1882" y="2095"/>
                  <a:pt x="1917" y="2043"/>
                </a:cubicBezTo>
                <a:cubicBezTo>
                  <a:pt x="1924" y="2033"/>
                  <a:pt x="1939" y="2031"/>
                  <a:pt x="1948" y="2022"/>
                </a:cubicBezTo>
                <a:cubicBezTo>
                  <a:pt x="1960" y="2010"/>
                  <a:pt x="1970" y="1994"/>
                  <a:pt x="1980" y="1980"/>
                </a:cubicBezTo>
                <a:cubicBezTo>
                  <a:pt x="1994" y="1959"/>
                  <a:pt x="2007" y="1938"/>
                  <a:pt x="2021" y="1917"/>
                </a:cubicBezTo>
                <a:cubicBezTo>
                  <a:pt x="2027" y="1908"/>
                  <a:pt x="2025" y="1894"/>
                  <a:pt x="2032" y="1885"/>
                </a:cubicBezTo>
                <a:cubicBezTo>
                  <a:pt x="2040" y="1875"/>
                  <a:pt x="2053" y="1872"/>
                  <a:pt x="2063" y="1865"/>
                </a:cubicBezTo>
                <a:cubicBezTo>
                  <a:pt x="2117" y="1783"/>
                  <a:pt x="2048" y="1879"/>
                  <a:pt x="2116" y="1812"/>
                </a:cubicBezTo>
                <a:cubicBezTo>
                  <a:pt x="2165" y="1764"/>
                  <a:pt x="2106" y="1792"/>
                  <a:pt x="2168" y="1770"/>
                </a:cubicBezTo>
                <a:cubicBezTo>
                  <a:pt x="2255" y="1640"/>
                  <a:pt x="2172" y="1778"/>
                  <a:pt x="2231" y="1634"/>
                </a:cubicBezTo>
                <a:cubicBezTo>
                  <a:pt x="2246" y="1598"/>
                  <a:pt x="2266" y="1564"/>
                  <a:pt x="2283" y="1529"/>
                </a:cubicBezTo>
                <a:cubicBezTo>
                  <a:pt x="2313" y="1469"/>
                  <a:pt x="2314" y="1393"/>
                  <a:pt x="2336" y="1330"/>
                </a:cubicBezTo>
                <a:cubicBezTo>
                  <a:pt x="2348" y="1258"/>
                  <a:pt x="2375" y="1211"/>
                  <a:pt x="2398" y="1142"/>
                </a:cubicBezTo>
                <a:cubicBezTo>
                  <a:pt x="2425" y="1061"/>
                  <a:pt x="2431" y="950"/>
                  <a:pt x="2482" y="880"/>
                </a:cubicBezTo>
                <a:cubicBezTo>
                  <a:pt x="2491" y="868"/>
                  <a:pt x="2505" y="861"/>
                  <a:pt x="2514" y="849"/>
                </a:cubicBezTo>
                <a:cubicBezTo>
                  <a:pt x="2551" y="802"/>
                  <a:pt x="2557" y="781"/>
                  <a:pt x="2587" y="733"/>
                </a:cubicBezTo>
                <a:cubicBezTo>
                  <a:pt x="2630" y="666"/>
                  <a:pt x="2679" y="610"/>
                  <a:pt x="2723" y="545"/>
                </a:cubicBezTo>
                <a:cubicBezTo>
                  <a:pt x="2732" y="532"/>
                  <a:pt x="2736" y="516"/>
                  <a:pt x="2744" y="503"/>
                </a:cubicBezTo>
                <a:cubicBezTo>
                  <a:pt x="2757" y="481"/>
                  <a:pt x="2786" y="440"/>
                  <a:pt x="2786" y="440"/>
                </a:cubicBezTo>
                <a:cubicBezTo>
                  <a:pt x="2806" y="378"/>
                  <a:pt x="2784" y="435"/>
                  <a:pt x="2838" y="346"/>
                </a:cubicBezTo>
                <a:cubicBezTo>
                  <a:pt x="2874" y="286"/>
                  <a:pt x="2871" y="229"/>
                  <a:pt x="2933" y="189"/>
                </a:cubicBezTo>
                <a:cubicBezTo>
                  <a:pt x="2980" y="117"/>
                  <a:pt x="2950" y="133"/>
                  <a:pt x="3006" y="116"/>
                </a:cubicBezTo>
                <a:cubicBezTo>
                  <a:pt x="3046" y="89"/>
                  <a:pt x="3062" y="94"/>
                  <a:pt x="3090" y="53"/>
                </a:cubicBezTo>
                <a:cubicBezTo>
                  <a:pt x="3103" y="12"/>
                  <a:pt x="3092" y="29"/>
                  <a:pt x="3121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23" name="Freeform 7"/>
          <p:cNvSpPr>
            <a:spLocks/>
          </p:cNvSpPr>
          <p:nvPr/>
        </p:nvSpPr>
        <p:spPr bwMode="auto">
          <a:xfrm>
            <a:off x="4838700" y="1430338"/>
            <a:ext cx="935038" cy="995362"/>
          </a:xfrm>
          <a:custGeom>
            <a:avLst/>
            <a:gdLst>
              <a:gd name="T0" fmla="*/ 0 w 589"/>
              <a:gd name="T1" fmla="*/ 492 h 627"/>
              <a:gd name="T2" fmla="*/ 10 w 589"/>
              <a:gd name="T3" fmla="*/ 460 h 627"/>
              <a:gd name="T4" fmla="*/ 41 w 589"/>
              <a:gd name="T5" fmla="*/ 471 h 627"/>
              <a:gd name="T6" fmla="*/ 104 w 589"/>
              <a:gd name="T7" fmla="*/ 513 h 627"/>
              <a:gd name="T8" fmla="*/ 303 w 589"/>
              <a:gd name="T9" fmla="*/ 544 h 627"/>
              <a:gd name="T10" fmla="*/ 366 w 589"/>
              <a:gd name="T11" fmla="*/ 565 h 627"/>
              <a:gd name="T12" fmla="*/ 439 w 589"/>
              <a:gd name="T13" fmla="*/ 607 h 627"/>
              <a:gd name="T14" fmla="*/ 544 w 589"/>
              <a:gd name="T15" fmla="*/ 597 h 627"/>
              <a:gd name="T16" fmla="*/ 481 w 589"/>
              <a:gd name="T17" fmla="*/ 419 h 627"/>
              <a:gd name="T18" fmla="*/ 387 w 589"/>
              <a:gd name="T19" fmla="*/ 303 h 627"/>
              <a:gd name="T20" fmla="*/ 418 w 589"/>
              <a:gd name="T21" fmla="*/ 115 h 627"/>
              <a:gd name="T22" fmla="*/ 439 w 589"/>
              <a:gd name="T23" fmla="*/ 62 h 627"/>
              <a:gd name="T24" fmla="*/ 460 w 589"/>
              <a:gd name="T25" fmla="*/ 0 h 627"/>
              <a:gd name="T26" fmla="*/ 492 w 589"/>
              <a:gd name="T27" fmla="*/ 10 h 627"/>
              <a:gd name="T28" fmla="*/ 523 w 589"/>
              <a:gd name="T29" fmla="*/ 2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9" h="627">
                <a:moveTo>
                  <a:pt x="0" y="492"/>
                </a:moveTo>
                <a:cubicBezTo>
                  <a:pt x="3" y="481"/>
                  <a:pt x="0" y="465"/>
                  <a:pt x="10" y="460"/>
                </a:cubicBezTo>
                <a:cubicBezTo>
                  <a:pt x="20" y="455"/>
                  <a:pt x="31" y="466"/>
                  <a:pt x="41" y="471"/>
                </a:cubicBezTo>
                <a:cubicBezTo>
                  <a:pt x="63" y="483"/>
                  <a:pt x="83" y="499"/>
                  <a:pt x="104" y="513"/>
                </a:cubicBezTo>
                <a:cubicBezTo>
                  <a:pt x="151" y="544"/>
                  <a:pt x="271" y="542"/>
                  <a:pt x="303" y="544"/>
                </a:cubicBezTo>
                <a:cubicBezTo>
                  <a:pt x="324" y="551"/>
                  <a:pt x="350" y="549"/>
                  <a:pt x="366" y="565"/>
                </a:cubicBezTo>
                <a:cubicBezTo>
                  <a:pt x="408" y="607"/>
                  <a:pt x="383" y="593"/>
                  <a:pt x="439" y="607"/>
                </a:cubicBezTo>
                <a:cubicBezTo>
                  <a:pt x="474" y="604"/>
                  <a:pt x="525" y="627"/>
                  <a:pt x="544" y="597"/>
                </a:cubicBezTo>
                <a:cubicBezTo>
                  <a:pt x="589" y="527"/>
                  <a:pt x="543" y="438"/>
                  <a:pt x="481" y="419"/>
                </a:cubicBezTo>
                <a:cubicBezTo>
                  <a:pt x="425" y="381"/>
                  <a:pt x="447" y="344"/>
                  <a:pt x="387" y="303"/>
                </a:cubicBezTo>
                <a:cubicBezTo>
                  <a:pt x="394" y="234"/>
                  <a:pt x="397" y="179"/>
                  <a:pt x="418" y="115"/>
                </a:cubicBezTo>
                <a:cubicBezTo>
                  <a:pt x="424" y="97"/>
                  <a:pt x="432" y="80"/>
                  <a:pt x="439" y="62"/>
                </a:cubicBezTo>
                <a:cubicBezTo>
                  <a:pt x="446" y="42"/>
                  <a:pt x="460" y="0"/>
                  <a:pt x="460" y="0"/>
                </a:cubicBezTo>
                <a:cubicBezTo>
                  <a:pt x="471" y="3"/>
                  <a:pt x="481" y="6"/>
                  <a:pt x="492" y="10"/>
                </a:cubicBezTo>
                <a:cubicBezTo>
                  <a:pt x="502" y="13"/>
                  <a:pt x="523" y="21"/>
                  <a:pt x="523" y="2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24" name="Freeform 8"/>
          <p:cNvSpPr>
            <a:spLocks/>
          </p:cNvSpPr>
          <p:nvPr/>
        </p:nvSpPr>
        <p:spPr bwMode="auto">
          <a:xfrm>
            <a:off x="4854575" y="1420813"/>
            <a:ext cx="681038" cy="739775"/>
          </a:xfrm>
          <a:custGeom>
            <a:avLst/>
            <a:gdLst>
              <a:gd name="T0" fmla="*/ 0 w 429"/>
              <a:gd name="T1" fmla="*/ 466 h 466"/>
              <a:gd name="T2" fmla="*/ 52 w 429"/>
              <a:gd name="T3" fmla="*/ 215 h 466"/>
              <a:gd name="T4" fmla="*/ 105 w 429"/>
              <a:gd name="T5" fmla="*/ 142 h 466"/>
              <a:gd name="T6" fmla="*/ 429 w 429"/>
              <a:gd name="T7" fmla="*/ 48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9" h="466">
                <a:moveTo>
                  <a:pt x="0" y="466"/>
                </a:moveTo>
                <a:cubicBezTo>
                  <a:pt x="8" y="362"/>
                  <a:pt x="13" y="305"/>
                  <a:pt x="52" y="215"/>
                </a:cubicBezTo>
                <a:cubicBezTo>
                  <a:pt x="70" y="174"/>
                  <a:pt x="58" y="157"/>
                  <a:pt x="105" y="142"/>
                </a:cubicBezTo>
                <a:cubicBezTo>
                  <a:pt x="149" y="0"/>
                  <a:pt x="286" y="48"/>
                  <a:pt x="429" y="4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25" name="Freeform 9"/>
          <p:cNvSpPr>
            <a:spLocks/>
          </p:cNvSpPr>
          <p:nvPr/>
        </p:nvSpPr>
        <p:spPr bwMode="auto">
          <a:xfrm>
            <a:off x="5619750" y="-282575"/>
            <a:ext cx="614363" cy="1762125"/>
          </a:xfrm>
          <a:custGeom>
            <a:avLst/>
            <a:gdLst>
              <a:gd name="T0" fmla="*/ 10 w 387"/>
              <a:gd name="T1" fmla="*/ 1110 h 1110"/>
              <a:gd name="T2" fmla="*/ 73 w 387"/>
              <a:gd name="T3" fmla="*/ 932 h 1110"/>
              <a:gd name="T4" fmla="*/ 125 w 387"/>
              <a:gd name="T5" fmla="*/ 723 h 1110"/>
              <a:gd name="T6" fmla="*/ 188 w 387"/>
              <a:gd name="T7" fmla="*/ 628 h 1110"/>
              <a:gd name="T8" fmla="*/ 220 w 387"/>
              <a:gd name="T9" fmla="*/ 565 h 1110"/>
              <a:gd name="T10" fmla="*/ 241 w 387"/>
              <a:gd name="T11" fmla="*/ 482 h 1110"/>
              <a:gd name="T12" fmla="*/ 283 w 387"/>
              <a:gd name="T13" fmla="*/ 419 h 1110"/>
              <a:gd name="T14" fmla="*/ 324 w 387"/>
              <a:gd name="T15" fmla="*/ 157 h 1110"/>
              <a:gd name="T16" fmla="*/ 387 w 387"/>
              <a:gd name="T17" fmla="*/ 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110">
                <a:moveTo>
                  <a:pt x="10" y="1110"/>
                </a:moveTo>
                <a:cubicBezTo>
                  <a:pt x="17" y="1042"/>
                  <a:pt x="0" y="958"/>
                  <a:pt x="73" y="932"/>
                </a:cubicBezTo>
                <a:cubicBezTo>
                  <a:pt x="97" y="865"/>
                  <a:pt x="94" y="786"/>
                  <a:pt x="125" y="723"/>
                </a:cubicBezTo>
                <a:cubicBezTo>
                  <a:pt x="142" y="689"/>
                  <a:pt x="175" y="664"/>
                  <a:pt x="188" y="628"/>
                </a:cubicBezTo>
                <a:cubicBezTo>
                  <a:pt x="203" y="585"/>
                  <a:pt x="193" y="606"/>
                  <a:pt x="220" y="565"/>
                </a:cubicBezTo>
                <a:cubicBezTo>
                  <a:pt x="227" y="537"/>
                  <a:pt x="225" y="506"/>
                  <a:pt x="241" y="482"/>
                </a:cubicBezTo>
                <a:cubicBezTo>
                  <a:pt x="255" y="461"/>
                  <a:pt x="283" y="419"/>
                  <a:pt x="283" y="419"/>
                </a:cubicBezTo>
                <a:cubicBezTo>
                  <a:pt x="300" y="332"/>
                  <a:pt x="275" y="231"/>
                  <a:pt x="324" y="157"/>
                </a:cubicBezTo>
                <a:cubicBezTo>
                  <a:pt x="374" y="82"/>
                  <a:pt x="387" y="83"/>
                  <a:pt x="387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8458200" y="76200"/>
            <a:ext cx="685800" cy="51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t" hangingPunct="0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 rot="1628620">
            <a:off x="3670300" y="1979613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800080"/>
                </a:solidFill>
                <a:ea typeface="ＭＳ Ｐゴシック" pitchFamily="-128" charset="-128"/>
              </a:rPr>
              <a:t>迦南人</a:t>
            </a:r>
            <a:endParaRPr lang="en-US" altLang="en-US" sz="3600" b="1">
              <a:solidFill>
                <a:srgbClr val="800080"/>
              </a:solidFill>
              <a:latin typeface="Garamond" pitchFamily="-128" charset="0"/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3657600" y="3810000"/>
            <a:ext cx="2379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亚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摩利人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2362200" y="6216650"/>
            <a:ext cx="2643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亚玛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力人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3352800" y="5257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赫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0" y="1524000"/>
            <a:ext cx="2895600" cy="26776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ＭＳ Ｐゴシック" pitchFamily="-128" charset="-128"/>
              </a:rPr>
              <a:t>創</a:t>
            </a:r>
            <a:r>
              <a:rPr lang="en-US" altLang="en-US" b="1" dirty="0"/>
              <a:t> </a:t>
            </a:r>
            <a:r>
              <a:rPr lang="ja-JP" altLang="en-US" b="1">
                <a:ea typeface="ＭＳ Ｐゴシック" pitchFamily="-128" charset="-128"/>
              </a:rPr>
              <a:t>世</a:t>
            </a:r>
            <a:r>
              <a:rPr lang="en-US" altLang="en-US" b="1" dirty="0"/>
              <a:t> </a:t>
            </a:r>
            <a:r>
              <a:rPr lang="ja-JP" altLang="en-US" b="1">
                <a:ea typeface="ＭＳ Ｐゴシック" pitchFamily="-128" charset="-128"/>
              </a:rPr>
              <a:t>記</a:t>
            </a:r>
            <a:r>
              <a:rPr lang="en-US" altLang="en-US" dirty="0"/>
              <a:t> </a:t>
            </a:r>
            <a:r>
              <a:rPr lang="en-US" altLang="en-US" b="1" dirty="0">
                <a:latin typeface="Garamond" pitchFamily="-128" charset="0"/>
              </a:rPr>
              <a:t>15:13-16</a:t>
            </a:r>
          </a:p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ＭＳ Ｐゴシック" pitchFamily="-128" charset="-128"/>
              </a:rPr>
              <a:t>上帝</a:t>
            </a:r>
            <a:r>
              <a:rPr lang="ja-JP" altLang="en-US" b="1">
                <a:ea typeface="华文细黑" pitchFamily="-128" charset="-122"/>
              </a:rPr>
              <a:t>对亚</a:t>
            </a:r>
            <a:r>
              <a:rPr lang="ja-JP" altLang="en-US" b="1">
                <a:ea typeface="ＭＳ Ｐゴシック" pitchFamily="-128" charset="-128"/>
              </a:rPr>
              <a:t>伯拉罕</a:t>
            </a:r>
            <a:r>
              <a:rPr lang="en-US" altLang="en-US" dirty="0"/>
              <a:t> </a:t>
            </a:r>
            <a:endParaRPr lang="en-US" altLang="en-US" b="1" dirty="0">
              <a:latin typeface="Garamond" pitchFamily="-12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altLang="en-US" b="1" dirty="0">
                <a:latin typeface="Garamond" pitchFamily="-128" charset="0"/>
              </a:rPr>
              <a:t>ca. 2050 BC</a:t>
            </a:r>
          </a:p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ＭＳ Ｐゴシック" pitchFamily="-128" charset="-128"/>
              </a:rPr>
              <a:t>埃及奴役</a:t>
            </a:r>
            <a:r>
              <a:rPr lang="zh-CN" altLang="en-US" b="1" dirty="0">
                <a:ea typeface="ＭＳ Ｐゴシック" pitchFamily="-128" charset="-128"/>
              </a:rPr>
              <a:t>之前</a:t>
            </a:r>
            <a:r>
              <a:rPr lang="en-US" altLang="en-US" dirty="0"/>
              <a:t> </a:t>
            </a:r>
            <a:endParaRPr lang="en-US" altLang="en-US" b="1" dirty="0">
              <a:latin typeface="Garamond" pitchFamily="-12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华文细黑" pitchFamily="-128" charset="-122"/>
              </a:rPr>
              <a:t>鉴</a:t>
            </a:r>
            <a:r>
              <a:rPr lang="ja-JP" altLang="en-US" b="1">
                <a:ea typeface="ＭＳ Ｐゴシック" pitchFamily="-128" charset="-128"/>
              </a:rPr>
              <a:t>于在迦南</a:t>
            </a:r>
            <a:r>
              <a:rPr lang="en-US" altLang="en-US" dirty="0"/>
              <a:t> 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 rot="-4214128">
            <a:off x="2432844" y="3510757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lnSpc>
                <a:spcPct val="50000"/>
              </a:lnSpc>
              <a:spcBef>
                <a:spcPct val="50000"/>
              </a:spcBef>
            </a:pPr>
            <a:r>
              <a:rPr lang="ja-JP" altLang="en-US" sz="3600" b="1">
                <a:solidFill>
                  <a:srgbClr val="800080"/>
                </a:solidFill>
                <a:ea typeface="ＭＳ Ｐゴシック" pitchFamily="-128" charset="-128"/>
              </a:rPr>
              <a:t>迦南人</a:t>
            </a:r>
            <a:endParaRPr lang="en-US" altLang="en-US" sz="3600" b="1">
              <a:solidFill>
                <a:srgbClr val="800080"/>
              </a:solidFill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 rot="5513674">
            <a:off x="4349750" y="3678238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800080"/>
                </a:solidFill>
                <a:ea typeface="ＭＳ Ｐゴシック" pitchFamily="-128" charset="-128"/>
              </a:rPr>
              <a:t>迦南人</a:t>
            </a:r>
            <a:endParaRPr lang="en-US" altLang="en-US" sz="3600" b="1">
              <a:solidFill>
                <a:srgbClr val="800080"/>
              </a:solidFill>
            </a:endParaRP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3505200" y="4510088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耶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布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斯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219200" y="381000"/>
            <a:ext cx="69342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ja-JP" altLang="en-US" sz="3200" b="1">
                <a:ea typeface="华文细黑" pitchFamily="-128" charset="-122"/>
              </a:rPr>
              <a:t>这</a:t>
            </a:r>
            <a:r>
              <a:rPr lang="ja-JP" altLang="en-US" sz="3200" b="1">
                <a:ea typeface="ＭＳ Ｐゴシック" pitchFamily="-128" charset="-128"/>
              </a:rPr>
              <a:t>些圣</a:t>
            </a:r>
            <a:r>
              <a:rPr lang="ja-JP" altLang="en-US" sz="3200" b="1">
                <a:ea typeface="华文细黑" pitchFamily="-128" charset="-122"/>
              </a:rPr>
              <a:t>经经</a:t>
            </a:r>
            <a:r>
              <a:rPr lang="ja-JP" altLang="en-US" sz="3200" b="1">
                <a:ea typeface="ＭＳ Ｐゴシック" pitchFamily="-128" charset="-128"/>
              </a:rPr>
              <a:t>文怎么教</a:t>
            </a:r>
            <a:r>
              <a:rPr lang="ja-JP" altLang="en-US" sz="3200" b="1">
                <a:ea typeface="华文细黑" pitchFamily="-128" charset="-122"/>
              </a:rPr>
              <a:t>导</a:t>
            </a:r>
            <a:r>
              <a:rPr lang="en-US" altLang="en-US" dirty="0"/>
              <a:t> </a:t>
            </a:r>
            <a:r>
              <a:rPr lang="ja-JP" altLang="en-US" sz="3200" b="1">
                <a:ea typeface="ＭＳ Ｐゴシック" pitchFamily="-128" charset="-128"/>
              </a:rPr>
              <a:t>我</a:t>
            </a:r>
            <a:r>
              <a:rPr lang="ja-JP" altLang="en-US" sz="3200" b="1">
                <a:ea typeface="华文细黑" pitchFamily="-128" charset="-122"/>
              </a:rPr>
              <a:t>们</a:t>
            </a:r>
            <a:r>
              <a:rPr lang="ja-JP" altLang="en-US" sz="3200" b="1">
                <a:ea typeface="ＭＳ Ｐゴシック" pitchFamily="-128" charset="-128"/>
              </a:rPr>
              <a:t>上帝和人</a:t>
            </a:r>
            <a:r>
              <a:rPr lang="zh-CN" altLang="en-US" sz="3200" b="1" dirty="0">
                <a:ea typeface="ＭＳ Ｐゴシック" pitchFamily="-128" charset="-128"/>
              </a:rPr>
              <a:t>之间的</a:t>
            </a:r>
            <a:r>
              <a:rPr lang="ja-JP" altLang="en-US" sz="3200" b="1">
                <a:ea typeface="ＭＳ Ｐゴシック" pitchFamily="-128" charset="-128"/>
              </a:rPr>
              <a:t>关系</a:t>
            </a:r>
            <a:r>
              <a:rPr lang="en-US" altLang="en-US" dirty="0"/>
              <a:t> </a:t>
            </a:r>
            <a:r>
              <a:rPr lang="ja-JP" altLang="en-US" sz="3200" b="1">
                <a:ea typeface="ＭＳ Ｐゴシック" pitchFamily="-128" charset="-128"/>
              </a:rPr>
              <a:t>？</a:t>
            </a:r>
            <a:r>
              <a:rPr lang="en-US" altLang="en-US" sz="3200" dirty="0"/>
              <a:t> 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6324600" y="1524000"/>
            <a:ext cx="2895600" cy="26776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ＭＳ Ｐゴシック" pitchFamily="-128" charset="-128"/>
              </a:rPr>
              <a:t>申</a:t>
            </a:r>
            <a:r>
              <a:rPr lang="en-US" altLang="en-US" b="1" dirty="0"/>
              <a:t> </a:t>
            </a:r>
            <a:r>
              <a:rPr lang="ja-JP" altLang="en-US" b="1">
                <a:ea typeface="ＭＳ Ｐゴシック" pitchFamily="-128" charset="-128"/>
              </a:rPr>
              <a:t>命</a:t>
            </a:r>
            <a:r>
              <a:rPr lang="en-US" altLang="en-US" b="1" dirty="0"/>
              <a:t> </a:t>
            </a:r>
            <a:r>
              <a:rPr lang="ja-JP" altLang="en-US" b="1">
                <a:ea typeface="ＭＳ Ｐゴシック" pitchFamily="-128" charset="-128"/>
              </a:rPr>
              <a:t>記</a:t>
            </a:r>
            <a:r>
              <a:rPr lang="en-US" altLang="en-US" dirty="0"/>
              <a:t> </a:t>
            </a:r>
            <a:r>
              <a:rPr lang="en-US" altLang="en-US" b="1" dirty="0">
                <a:latin typeface="Garamond" pitchFamily="-128" charset="0"/>
              </a:rPr>
              <a:t>7:1-11</a:t>
            </a:r>
          </a:p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ＭＳ Ｐゴシック" pitchFamily="-128" charset="-128"/>
              </a:rPr>
              <a:t>摩西向以色列</a:t>
            </a:r>
            <a:r>
              <a:rPr lang="en-US" altLang="en-US" dirty="0"/>
              <a:t> </a:t>
            </a:r>
            <a:endParaRPr lang="en-US" altLang="en-US" b="1" dirty="0">
              <a:latin typeface="Garamond" pitchFamily="-12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altLang="en-US" b="1" dirty="0">
                <a:latin typeface="Garamond" pitchFamily="-128" charset="0"/>
              </a:rPr>
              <a:t>1405 BC</a:t>
            </a:r>
          </a:p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ＭＳ Ｐゴシック" pitchFamily="-128" charset="-128"/>
              </a:rPr>
              <a:t>埃及奴役</a:t>
            </a:r>
            <a:r>
              <a:rPr lang="en-US" altLang="en-US" dirty="0"/>
              <a:t> </a:t>
            </a:r>
            <a:r>
              <a:rPr lang="zh-CN" altLang="en-US" dirty="0"/>
              <a:t>之后</a:t>
            </a:r>
            <a:endParaRPr lang="en-US" altLang="en-US" b="1" dirty="0">
              <a:latin typeface="Garamond" pitchFamily="-12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华文细黑" pitchFamily="-128" charset="-122"/>
              </a:rPr>
              <a:t>鉴</a:t>
            </a:r>
            <a:r>
              <a:rPr lang="ja-JP" altLang="en-US" b="1">
                <a:ea typeface="ＭＳ Ｐゴシック" pitchFamily="-128" charset="-128"/>
              </a:rPr>
              <a:t>于在尼泊山</a:t>
            </a:r>
            <a:r>
              <a:rPr lang="en-US" altLang="en-US" dirty="0"/>
              <a:t> </a:t>
            </a:r>
          </a:p>
        </p:txBody>
      </p:sp>
      <p:sp>
        <p:nvSpPr>
          <p:cNvPr id="60437" name="WordArt 21"/>
          <p:cNvSpPr>
            <a:spLocks noChangeArrowheads="1" noChangeShapeType="1" noTextEdit="1"/>
          </p:cNvSpPr>
          <p:nvPr/>
        </p:nvSpPr>
        <p:spPr bwMode="auto">
          <a:xfrm>
            <a:off x="6096000" y="4495800"/>
            <a:ext cx="16764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Mt. Nebo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utoUpdateAnimBg="0"/>
      <p:bldP spid="60428" grpId="0" autoUpdateAnimBg="0"/>
      <p:bldP spid="60429" grpId="0" autoUpdateAnimBg="0"/>
      <p:bldP spid="60430" grpId="0" autoUpdateAnimBg="0"/>
      <p:bldP spid="60432" grpId="0" autoUpdateAnimBg="0"/>
      <p:bldP spid="60433" grpId="0" autoUpdateAnimBg="0"/>
      <p:bldP spid="6043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hlink"/>
            </a:outerShdw>
          </a:effectLst>
        </p:spPr>
        <p:txBody>
          <a:bodyPr/>
          <a:lstStyle/>
          <a:p>
            <a:r>
              <a:rPr lang="en-US" altLang="en-US" b="1" dirty="0" err="1">
                <a:solidFill>
                  <a:schemeClr val="tx1"/>
                </a:solidFill>
              </a:rPr>
              <a:t>亚摩利人</a:t>
            </a:r>
            <a:endParaRPr lang="en-US" altLang="en-US" b="1" dirty="0">
              <a:solidFill>
                <a:srgbClr val="CC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ja-JP" altLang="en-US" sz="2800">
                <a:ea typeface="ＭＳ Ｐゴシック" pitchFamily="-128" charset="-128"/>
              </a:rPr>
              <a:t>身份</a:t>
            </a:r>
            <a:r>
              <a:rPr lang="en-US" altLang="en-US" sz="2800" dirty="0"/>
              <a:t> </a:t>
            </a:r>
            <a:endParaRPr lang="en-US" altLang="en-US" sz="1800" dirty="0">
              <a:cs typeface="Times New Roman" pitchFamily="-128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en-US" altLang="en-US" sz="1400" dirty="0">
              <a:cs typeface="Times New Roman" pitchFamily="-12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ja-JP" altLang="en-US" sz="2800">
                <a:ea typeface="ＭＳ Ｐゴシック" pitchFamily="-128" charset="-128"/>
              </a:rPr>
              <a:t>地形</a:t>
            </a:r>
            <a:endParaRPr lang="en-US" altLang="en-US" sz="2800" dirty="0">
              <a:cs typeface="Times New Roman" pitchFamily="-128" charset="0"/>
            </a:endParaRPr>
          </a:p>
          <a:p>
            <a:pPr marL="609600" indent="-609600" algn="just">
              <a:lnSpc>
                <a:spcPct val="80000"/>
              </a:lnSpc>
              <a:buFont typeface="Wingdings" pitchFamily="-128" charset="2"/>
              <a:buNone/>
            </a:pPr>
            <a:endParaRPr lang="en-US" altLang="en-US" sz="1400" dirty="0">
              <a:cs typeface="Times New Roman" pitchFamily="-12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ja-JP" altLang="en-US" sz="2800">
                <a:ea typeface="华文细黑" pitchFamily="-128" charset="-122"/>
              </a:rPr>
              <a:t>亚</a:t>
            </a:r>
            <a:r>
              <a:rPr lang="ja-JP" altLang="en-US" sz="2800">
                <a:ea typeface="ＭＳ Ｐゴシック" pitchFamily="-128" charset="-128"/>
              </a:rPr>
              <a:t>摩利人的</a:t>
            </a:r>
            <a:r>
              <a:rPr lang="ja-JP" altLang="en-US" sz="2800">
                <a:ea typeface="华文细黑" pitchFamily="-128" charset="-122"/>
              </a:rPr>
              <a:t>势</a:t>
            </a:r>
            <a:r>
              <a:rPr lang="ja-JP" altLang="en-US" sz="2800">
                <a:ea typeface="ＭＳ Ｐゴシック" pitchFamily="-128" charset="-128"/>
              </a:rPr>
              <a:t>力</a:t>
            </a:r>
            <a:endParaRPr lang="en-US" altLang="en-US" sz="2800" dirty="0"/>
          </a:p>
          <a:p>
            <a:pPr marL="609600" indent="-609600">
              <a:lnSpc>
                <a:spcPct val="80000"/>
              </a:lnSpc>
            </a:pPr>
            <a:endParaRPr lang="en-US" altLang="en-US" sz="2800" dirty="0">
              <a:cs typeface="Times New Roman" pitchFamily="-128" charset="0"/>
            </a:endParaRPr>
          </a:p>
          <a:p>
            <a:pPr marL="1371600" lvl="2" indent="-457200">
              <a:lnSpc>
                <a:spcPct val="80000"/>
              </a:lnSpc>
            </a:pPr>
            <a:r>
              <a:rPr lang="ja-JP" altLang="en-US" sz="2000">
                <a:ea typeface="ＭＳ Ｐゴシック" pitchFamily="-128" charset="-128"/>
              </a:rPr>
              <a:t>给我们的</a:t>
            </a:r>
            <a:r>
              <a:rPr lang="ja-JP" altLang="en-US" sz="2000">
                <a:ea typeface="华文细黑" pitchFamily="-128" charset="-122"/>
              </a:rPr>
              <a:t>经验</a:t>
            </a:r>
            <a:r>
              <a:rPr lang="ja-JP" altLang="en-US" sz="2000">
                <a:ea typeface="ＭＳ Ｐゴシック" pitchFamily="-128" charset="-128"/>
              </a:rPr>
              <a:t>教</a:t>
            </a:r>
            <a:r>
              <a:rPr lang="ja-JP" altLang="en-US" sz="2000">
                <a:ea typeface="华文细黑" pitchFamily="-128" charset="-122"/>
              </a:rPr>
              <a:t>训</a:t>
            </a:r>
            <a:r>
              <a:rPr lang="en-US" altLang="en-US" sz="2000" dirty="0"/>
              <a:t> </a:t>
            </a:r>
            <a:endParaRPr lang="en-US" altLang="en-US" sz="1400" dirty="0">
              <a:cs typeface="Times New Roman" pitchFamily="-128" charset="0"/>
            </a:endParaRPr>
          </a:p>
          <a:p>
            <a:pPr marL="990600" lvl="1" indent="-533400">
              <a:lnSpc>
                <a:spcPct val="80000"/>
              </a:lnSpc>
            </a:pPr>
            <a:endParaRPr lang="en-US" altLang="en-US" sz="1400" dirty="0">
              <a:cs typeface="Times New Roman" pitchFamily="-12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ja-JP" altLang="en-US" sz="2800">
                <a:ea typeface="华文细黑" pitchFamily="-128" charset="-122"/>
              </a:rPr>
              <a:t>联系到</a:t>
            </a:r>
            <a:r>
              <a:rPr lang="ja-JP" altLang="en-US" sz="2800">
                <a:ea typeface="ＭＳ Ｐゴシック" pitchFamily="-128" charset="-128"/>
              </a:rPr>
              <a:t>巴比</a:t>
            </a:r>
            <a:r>
              <a:rPr lang="ja-JP" altLang="en-US" sz="2800">
                <a:ea typeface="华文细黑" pitchFamily="-128" charset="-122"/>
              </a:rPr>
              <a:t>伦</a:t>
            </a:r>
            <a:r>
              <a:rPr lang="ja-JP" altLang="en-US" sz="2800">
                <a:ea typeface="ＭＳ Ｐゴシック" pitchFamily="-128" charset="-128"/>
              </a:rPr>
              <a:t>人</a:t>
            </a:r>
            <a:r>
              <a:rPr lang="en-US" altLang="en-US" sz="2800" dirty="0"/>
              <a:t> </a:t>
            </a:r>
            <a:endParaRPr lang="en-US" altLang="en-US" sz="2800" dirty="0">
              <a:cs typeface="Times New Roman" pitchFamily="-128" charset="0"/>
            </a:endParaRPr>
          </a:p>
          <a:p>
            <a:pPr marL="1371600" lvl="2" indent="-457200">
              <a:lnSpc>
                <a:spcPct val="80000"/>
              </a:lnSpc>
            </a:pPr>
            <a:r>
              <a:rPr lang="ja-JP" altLang="en-US" sz="2000">
                <a:ea typeface="ＭＳ Ｐゴシック" pitchFamily="-128" charset="-128"/>
              </a:rPr>
              <a:t>重要性</a:t>
            </a:r>
            <a:r>
              <a:rPr lang="en-US" altLang="en-US" sz="2000" dirty="0"/>
              <a:t> </a:t>
            </a:r>
            <a:endParaRPr lang="en-US" altLang="en-US" sz="2000" dirty="0">
              <a:cs typeface="Times New Roman" pitchFamily="-128" charset="0"/>
            </a:endParaRPr>
          </a:p>
          <a:p>
            <a:pPr marL="1371600" lvl="2" indent="-457200">
              <a:lnSpc>
                <a:spcPct val="80000"/>
              </a:lnSpc>
            </a:pPr>
            <a:r>
              <a:rPr lang="ja-JP" altLang="en-US" sz="2000">
                <a:ea typeface="ＭＳ Ｐゴシック" pitchFamily="-128" charset="-128"/>
              </a:rPr>
              <a:t>宗教</a:t>
            </a:r>
            <a:r>
              <a:rPr lang="en-US" altLang="en-US" sz="2000" dirty="0"/>
              <a:t> </a:t>
            </a:r>
            <a:endParaRPr lang="en-US" altLang="en-US" sz="2000" dirty="0">
              <a:cs typeface="Times New Roman" pitchFamily="-128" charset="0"/>
            </a:endParaRPr>
          </a:p>
          <a:p>
            <a:pPr marL="1371600" lvl="2" indent="-457200">
              <a:lnSpc>
                <a:spcPct val="80000"/>
              </a:lnSpc>
            </a:pPr>
            <a:r>
              <a:rPr lang="ja-JP" altLang="en-US" sz="2000">
                <a:ea typeface="华文细黑" pitchFamily="-128" charset="-122"/>
              </a:rPr>
              <a:t>给我们的验</a:t>
            </a:r>
            <a:r>
              <a:rPr lang="ja-JP" altLang="en-US" sz="2000">
                <a:ea typeface="ＭＳ Ｐゴシック" pitchFamily="-128" charset="-128"/>
              </a:rPr>
              <a:t>教</a:t>
            </a:r>
            <a:r>
              <a:rPr lang="ja-JP" altLang="en-US" sz="2000">
                <a:ea typeface="华文细黑" pitchFamily="-128" charset="-122"/>
              </a:rPr>
              <a:t>训</a:t>
            </a:r>
            <a:r>
              <a:rPr lang="en-US" altLang="en-US" sz="2000" dirty="0"/>
              <a:t> </a:t>
            </a:r>
            <a:endParaRPr lang="en-US" altLang="en-US" sz="1000" dirty="0">
              <a:cs typeface="Times New Roman" pitchFamily="-128" charset="0"/>
            </a:endParaRPr>
          </a:p>
          <a:p>
            <a:pPr marL="609600" indent="-609600">
              <a:lnSpc>
                <a:spcPct val="80000"/>
              </a:lnSpc>
            </a:pPr>
            <a:endParaRPr lang="en-US" altLang="en-US" sz="1400" dirty="0">
              <a:cs typeface="Times New Roman" pitchFamily="-12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900" y="1828800"/>
            <a:ext cx="35941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305800" y="15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741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ja-JP" altLang="en-US" sz="5400" b="1" dirty="0">
                <a:solidFill>
                  <a:srgbClr val="FFCC00"/>
                </a:solidFill>
                <a:ea typeface="ＭＳ Ｐゴシック" pitchFamily="34" charset="-128"/>
                <a:cs typeface="Arial" pitchFamily="34" charset="0"/>
              </a:rPr>
              <a:t>谁</a:t>
            </a:r>
            <a:r>
              <a:rPr lang="ja-JP" altLang="en-US" sz="5400" b="1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是亚摩利人</a:t>
            </a:r>
            <a:r>
              <a:rPr lang="en-US" altLang="en-US" sz="5400" b="1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5486400"/>
            <a:ext cx="3962400" cy="1752600"/>
          </a:xfrm>
        </p:spPr>
        <p:txBody>
          <a:bodyPr/>
          <a:lstStyle/>
          <a:p>
            <a:pPr algn="ctr">
              <a:buFont typeface="Wingdings" pitchFamily="-128" charset="2"/>
              <a:buNone/>
            </a:pPr>
            <a:r>
              <a:rPr lang="zh-CN" altLang="en-US" sz="3600" b="1" kern="1200" dirty="0">
                <a:solidFill>
                  <a:schemeClr val="folHlink"/>
                </a:solidFill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亚摩利人</a:t>
            </a:r>
            <a:endParaRPr lang="en-US" altLang="en-US" sz="3600" b="1" kern="1200" dirty="0">
              <a:solidFill>
                <a:schemeClr val="folHlink"/>
              </a:solidFill>
              <a:effectLst>
                <a:glow rad="279400">
                  <a:schemeClr val="bg2">
                    <a:alpha val="75000"/>
                  </a:schemeClr>
                </a:glow>
              </a:effectLst>
              <a:latin typeface="Arial"/>
              <a:ea typeface="ＭＳ Ｐゴシック" charset="0"/>
              <a:cs typeface="Arial"/>
            </a:endParaRPr>
          </a:p>
          <a:p>
            <a:pPr algn="ctr">
              <a:buFont typeface="Wingdings" pitchFamily="-128" charset="2"/>
              <a:buNone/>
            </a:pPr>
            <a:endParaRPr lang="en-US" altLang="en-US" dirty="0">
              <a:solidFill>
                <a:srgbClr val="FF3300"/>
              </a:solidFill>
              <a:cs typeface="Times New Roman" pitchFamily="-128" charset="0"/>
            </a:endParaRPr>
          </a:p>
          <a:p>
            <a:pPr algn="ctr">
              <a:buFont typeface="Wingdings" pitchFamily="-128" charset="2"/>
              <a:buNone/>
            </a:pPr>
            <a:r>
              <a:rPr lang="en-US" altLang="en-US" sz="2000" dirty="0">
                <a:solidFill>
                  <a:srgbClr val="FF3300"/>
                </a:solidFill>
                <a:cs typeface="Times New Roman" pitchFamily="-128" charset="0"/>
              </a:rPr>
              <a:t>		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276600" y="1219200"/>
            <a:ext cx="52578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None/>
            </a:pPr>
            <a:r>
              <a:rPr lang="ja-JP" altLang="en-US" sz="2800" b="1" dirty="0"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含之后裔</a:t>
            </a:r>
            <a:r>
              <a:rPr lang="en-US" altLang="en-US" sz="2800" b="1" dirty="0"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562600" y="2366963"/>
            <a:ext cx="1688283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None/>
            </a:pPr>
            <a:r>
              <a:rPr lang="zh-CN" altLang="en-US" sz="3600" b="1" dirty="0">
                <a:solidFill>
                  <a:schemeClr val="folHlink"/>
                </a:solidFill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含</a:t>
            </a:r>
            <a:endParaRPr lang="en-US" altLang="zh-CN" sz="3600" b="1" dirty="0">
              <a:solidFill>
                <a:schemeClr val="folHlink"/>
              </a:solidFill>
              <a:effectLst>
                <a:glow rad="279400">
                  <a:schemeClr val="bg2">
                    <a:alpha val="75000"/>
                  </a:schemeClr>
                </a:glow>
              </a:effectLst>
              <a:latin typeface="Arial"/>
              <a:ea typeface="ＭＳ Ｐゴシック" charset="0"/>
              <a:cs typeface="Arial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None/>
            </a:pPr>
            <a:r>
              <a:rPr lang="en-US" altLang="en-US" sz="1600" b="1" dirty="0">
                <a:cs typeface="Times New Roman" pitchFamily="-128" charset="0"/>
              </a:rPr>
              <a:t>(</a:t>
            </a:r>
            <a:r>
              <a:rPr lang="ja-JP" altLang="en-US" sz="1600" b="1" dirty="0">
                <a:ea typeface="ヒラギノ明朝 ProN W3" pitchFamily="-128" charset="-128"/>
              </a:rPr>
              <a:t>創</a:t>
            </a:r>
            <a:r>
              <a:rPr lang="en-US" altLang="en-US" sz="1600" b="1" dirty="0">
                <a:cs typeface="Times New Roman" pitchFamily="-128" charset="0"/>
              </a:rPr>
              <a:t> </a:t>
            </a:r>
            <a:r>
              <a:rPr lang="ja-JP" altLang="en-US" sz="1600" b="1" dirty="0">
                <a:ea typeface="ヒラギノ明朝 ProN W3" pitchFamily="-128" charset="-128"/>
              </a:rPr>
              <a:t>世</a:t>
            </a:r>
            <a:r>
              <a:rPr lang="en-US" altLang="en-US" sz="1600" b="1" dirty="0">
                <a:cs typeface="Times New Roman" pitchFamily="-128" charset="0"/>
              </a:rPr>
              <a:t> </a:t>
            </a:r>
            <a:r>
              <a:rPr lang="ja-JP" altLang="en-US" sz="1600" b="1" dirty="0">
                <a:ea typeface="ヒラギノ明朝 ProN W3" pitchFamily="-128" charset="-128"/>
              </a:rPr>
              <a:t>記</a:t>
            </a:r>
            <a:r>
              <a:rPr lang="en-US" altLang="en-US" sz="1600" b="1" dirty="0">
                <a:cs typeface="Times New Roman" pitchFamily="-128" charset="0"/>
              </a:rPr>
              <a:t>  10:1,6)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076056" y="3763963"/>
            <a:ext cx="2261369" cy="167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None/>
            </a:pPr>
            <a:r>
              <a:rPr lang="ja-JP" altLang="en-US" sz="3600" b="1" dirty="0">
                <a:solidFill>
                  <a:schemeClr val="folHlink"/>
                </a:solidFill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迦南人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None/>
            </a:pPr>
            <a:r>
              <a:rPr lang="en-US" altLang="en-US" sz="1600" b="1" dirty="0">
                <a:cs typeface="Times New Roman" pitchFamily="-128" charset="0"/>
              </a:rPr>
              <a:t>(</a:t>
            </a:r>
            <a:r>
              <a:rPr lang="ja-JP" altLang="en-US" sz="1600" b="1" dirty="0">
                <a:ea typeface="ヒラギノ明朝 ProN W3" pitchFamily="-128" charset="-128"/>
              </a:rPr>
              <a:t>創</a:t>
            </a:r>
            <a:r>
              <a:rPr lang="en-US" altLang="en-US" sz="1600" b="1" dirty="0">
                <a:cs typeface="Times New Roman" pitchFamily="-128" charset="0"/>
              </a:rPr>
              <a:t> </a:t>
            </a:r>
            <a:r>
              <a:rPr lang="ja-JP" altLang="en-US" sz="1600" b="1" dirty="0">
                <a:ea typeface="ヒラギノ明朝 ProN W3" pitchFamily="-128" charset="-128"/>
              </a:rPr>
              <a:t>世</a:t>
            </a:r>
            <a:r>
              <a:rPr lang="en-US" altLang="en-US" sz="1600" b="1" dirty="0">
                <a:cs typeface="Times New Roman" pitchFamily="-128" charset="0"/>
              </a:rPr>
              <a:t> </a:t>
            </a:r>
            <a:r>
              <a:rPr lang="ja-JP" altLang="en-US" sz="1600" b="1" dirty="0">
                <a:ea typeface="ヒラギノ明朝 ProN W3" pitchFamily="-128" charset="-128"/>
              </a:rPr>
              <a:t>記</a:t>
            </a:r>
            <a:r>
              <a:rPr lang="en-US" altLang="en-US" sz="1600" b="1" dirty="0">
                <a:cs typeface="Times New Roman" pitchFamily="-128" charset="0"/>
              </a:rPr>
              <a:t>  10:15-18)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None/>
            </a:pPr>
            <a:endParaRPr lang="en-US" altLang="en-US" dirty="0">
              <a:cs typeface="Times New Roman" pitchFamily="-12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None/>
            </a:pPr>
            <a:r>
              <a:rPr lang="en-US" altLang="en-US" dirty="0">
                <a:cs typeface="Times New Roman" pitchFamily="-128" charset="0"/>
              </a:rPr>
              <a:t> 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7297339" y="2795534"/>
            <a:ext cx="609600" cy="1143000"/>
          </a:xfrm>
          <a:prstGeom prst="curvedLeftArrow">
            <a:avLst>
              <a:gd name="adj1" fmla="val 37500"/>
              <a:gd name="adj2" fmla="val 75000"/>
              <a:gd name="adj3" fmla="val 3333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8001000" y="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17, 89</a:t>
            </a: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7239000" y="4343400"/>
            <a:ext cx="609600" cy="1143000"/>
          </a:xfrm>
          <a:prstGeom prst="curvedLeftArrow">
            <a:avLst>
              <a:gd name="adj1" fmla="val 37500"/>
              <a:gd name="adj2" fmla="val 75000"/>
              <a:gd name="adj3" fmla="val 3333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 advAuto="0"/>
      <p:bldP spid="20490" grpId="0" autoUpdateAnimBg="0"/>
      <p:bldP spid="20484" grpId="0" autoUpdateAnimBg="0"/>
      <p:bldP spid="20485" grpId="0" autoUpdateAnimBg="0"/>
      <p:bldP spid="20491" grpId="0" animBg="1" autoUpdateAnimBg="0"/>
      <p:bldP spid="2049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741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4572000" cy="1143000"/>
          </a:xfrm>
        </p:spPr>
        <p:txBody>
          <a:bodyPr/>
          <a:lstStyle/>
          <a:p>
            <a:r>
              <a:rPr lang="en-US" altLang="en-US" sz="2800" dirty="0">
                <a:cs typeface="Times New Roman" pitchFamily="-128" charset="0"/>
              </a:rPr>
              <a:t> </a:t>
            </a:r>
            <a:r>
              <a:rPr lang="ja-JP" altLang="en-US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亚摩利</a:t>
            </a:r>
            <a:r>
              <a:rPr lang="ja-JP" altLang="en-US" sz="32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的意思</a:t>
            </a:r>
            <a:r>
              <a:rPr lang="en-US" altLang="en-US" sz="32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;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143000"/>
            <a:ext cx="55626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1) </a:t>
            </a:r>
            <a:r>
              <a:rPr lang="ja-JP" altLang="en-US" b="1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高地</a:t>
            </a:r>
            <a:r>
              <a:rPr lang="ja-JP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人</a:t>
            </a:r>
            <a:r>
              <a:rPr lang="en-US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dirty="0"/>
              <a:t>    </a:t>
            </a:r>
            <a:r>
              <a:rPr lang="en-US" altLang="en-US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-  </a:t>
            </a:r>
            <a:r>
              <a:rPr lang="ja-JP" altLang="en-US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占领山区地形的土地</a:t>
            </a:r>
            <a:r>
              <a:rPr lang="en-US" altLang="en-US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sz="2000" dirty="0"/>
              <a:t>         (</a:t>
            </a:r>
            <a:r>
              <a:rPr lang="en-US" altLang="en-US" sz="2000" dirty="0" err="1"/>
              <a:t>民数记</a:t>
            </a:r>
            <a:r>
              <a:rPr lang="en-US" altLang="en-US" sz="2000" dirty="0"/>
              <a:t> 13:29; </a:t>
            </a:r>
            <a:r>
              <a:rPr lang="ja-JP" altLang="en-US" sz="2000" dirty="0">
                <a:ea typeface="ＭＳ Ｐゴシック" pitchFamily="-128" charset="-128"/>
              </a:rPr>
              <a:t>申</a:t>
            </a:r>
            <a:r>
              <a:rPr lang="en-US" altLang="en-US" sz="2000" dirty="0"/>
              <a:t> </a:t>
            </a:r>
            <a:r>
              <a:rPr lang="ja-JP" altLang="en-US" sz="2000" dirty="0">
                <a:ea typeface="ＭＳ Ｐゴシック" pitchFamily="-128" charset="-128"/>
              </a:rPr>
              <a:t>命</a:t>
            </a:r>
            <a:r>
              <a:rPr lang="en-US" altLang="en-US" sz="2000" dirty="0"/>
              <a:t> </a:t>
            </a:r>
            <a:r>
              <a:rPr lang="ja-JP" altLang="en-US" sz="2000" dirty="0">
                <a:ea typeface="ＭＳ Ｐゴシック" pitchFamily="-128" charset="-128"/>
              </a:rPr>
              <a:t>記</a:t>
            </a:r>
            <a:r>
              <a:rPr lang="en-US" altLang="en-US" sz="2000" dirty="0"/>
              <a:t> 1:7,19-20)</a:t>
            </a:r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2) “</a:t>
            </a:r>
            <a:r>
              <a:rPr lang="ja-JP" altLang="en-US" b="1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至</a:t>
            </a:r>
            <a:r>
              <a:rPr lang="en-US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高</a:t>
            </a:r>
            <a:r>
              <a:rPr lang="en-US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[</a:t>
            </a:r>
            <a:r>
              <a:rPr lang="ja-JP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威武</a:t>
            </a:r>
            <a:r>
              <a:rPr lang="en-US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] </a:t>
            </a:r>
            <a:r>
              <a:rPr lang="ja-JP" altLang="en-US" b="1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者</a:t>
            </a:r>
            <a:r>
              <a:rPr lang="en-US" altLang="ja-JP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"</a:t>
            </a:r>
            <a:endParaRPr lang="en-US" altLang="en-US" b="1" dirty="0">
              <a:solidFill>
                <a:srgbClr val="FFCC00"/>
              </a:solidFill>
              <a:effectLst>
                <a:glow rad="330200">
                  <a:schemeClr val="bg2">
                    <a:alpha val="87000"/>
                  </a:schemeClr>
                </a:glow>
              </a:effectLst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dirty="0"/>
              <a:t>     </a:t>
            </a:r>
            <a:r>
              <a:rPr lang="en-US" altLang="en-US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- </a:t>
            </a:r>
            <a:r>
              <a:rPr lang="ja-JP" altLang="en-US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他们可怕的军事实力</a:t>
            </a:r>
            <a:r>
              <a:rPr lang="en-US" altLang="en-US" sz="2800" dirty="0"/>
              <a:t> </a:t>
            </a:r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sz="2800" dirty="0"/>
              <a:t>		</a:t>
            </a:r>
            <a:r>
              <a:rPr lang="en-US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(</a:t>
            </a:r>
            <a:r>
              <a:rPr lang="ja-JP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申</a:t>
            </a:r>
            <a:r>
              <a:rPr lang="en-US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命</a:t>
            </a:r>
            <a:r>
              <a:rPr lang="en-US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記</a:t>
            </a:r>
            <a:r>
              <a:rPr lang="en-US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1:44) </a:t>
            </a:r>
            <a:r>
              <a:rPr lang="en-US" altLang="en-US" sz="1800" b="1" dirty="0" err="1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或</a:t>
            </a:r>
            <a:endParaRPr lang="en-US" altLang="en-US" sz="1800" b="1" dirty="0">
              <a:effectLst>
                <a:glow rad="330200">
                  <a:schemeClr val="bg2">
                    <a:alpha val="87000"/>
                  </a:schemeClr>
                </a:glow>
              </a:effectLst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dirty="0"/>
              <a:t>     </a:t>
            </a:r>
            <a:r>
              <a:rPr lang="en-US" altLang="en-US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- </a:t>
            </a:r>
            <a:r>
              <a:rPr lang="ja-JP" altLang="en-US" sz="2800" b="1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他们伟大的地位</a:t>
            </a:r>
            <a:r>
              <a:rPr lang="en-US" altLang="en-US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         (</a:t>
            </a:r>
            <a:r>
              <a:rPr lang="ja-JP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民</a:t>
            </a:r>
            <a:r>
              <a:rPr lang="en-US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數</a:t>
            </a:r>
            <a:r>
              <a:rPr lang="en-US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記</a:t>
            </a:r>
            <a:r>
              <a:rPr lang="en-US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 13:33)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04800" y="5486400"/>
            <a:ext cx="2371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-128" charset="0"/>
              </a:rPr>
              <a:t> </a:t>
            </a:r>
            <a:r>
              <a:rPr lang="en-US" altLang="en-US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-128" charset="0"/>
              </a:rPr>
              <a:t>“</a:t>
            </a:r>
            <a:r>
              <a:rPr lang="ja-JP" altLang="en-US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至</a:t>
            </a:r>
            <a:r>
              <a:rPr lang="en-US" altLang="en-US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ja-JP" alt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高</a:t>
            </a:r>
            <a:r>
              <a:rPr lang="en-US" alt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ja-JP" altLang="en-US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者</a:t>
            </a:r>
            <a:r>
              <a:rPr lang="en-US" altLang="en-US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en-US"/>
              <a:t> </a:t>
            </a:r>
          </a:p>
        </p:txBody>
      </p:sp>
      <p:pic>
        <p:nvPicPr>
          <p:cNvPr id="9221" name="Picture 5" descr="bd05219_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2574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828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785225" y="2206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0010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 advAuto="1000"/>
      <p:bldP spid="922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0"/>
            <a:ext cx="3581400" cy="914400"/>
          </a:xfrm>
        </p:spPr>
        <p:txBody>
          <a:bodyPr/>
          <a:lstStyle/>
          <a:p>
            <a:r>
              <a:rPr lang="ja-JP" altLang="en-US" sz="4000">
                <a:solidFill>
                  <a:srgbClr val="FFCC00"/>
                </a:solidFill>
                <a:ea typeface="ＭＳ Ｐゴシック" pitchFamily="-128" charset="-128"/>
              </a:rPr>
              <a:t>地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形</a:t>
            </a:r>
            <a:r>
              <a:rPr lang="en-US" altLang="en-US" sz="4000" dirty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914400"/>
            <a:ext cx="4495800" cy="594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b="1">
                <a:ea typeface="ＭＳ Ｐゴシック" pitchFamily="-128" charset="-128"/>
              </a:rPr>
              <a:t>占</a:t>
            </a:r>
            <a:r>
              <a:rPr lang="ja-JP" altLang="en-US" b="1">
                <a:ea typeface="华文细黑" pitchFamily="-128" charset="-122"/>
              </a:rPr>
              <a:t>领乐</a:t>
            </a:r>
            <a:r>
              <a:rPr lang="ja-JP" altLang="en-US" b="1">
                <a:ea typeface="ＭＳ Ｐゴシック" pitchFamily="-128" charset="-128"/>
              </a:rPr>
              <a:t>土西部的死海</a:t>
            </a:r>
            <a:r>
              <a:rPr lang="en-US" altLang="en-US" dirty="0"/>
              <a:t> </a:t>
            </a:r>
            <a:endParaRPr lang="en-US" altLang="en-US" sz="2400" b="1" dirty="0">
              <a:cs typeface="Times New Roman" pitchFamily="-128" charset="0"/>
            </a:endParaRPr>
          </a:p>
          <a:p>
            <a:pPr>
              <a:lnSpc>
                <a:spcPct val="80000"/>
              </a:lnSpc>
              <a:buFont typeface="Wingdings" pitchFamily="-128" charset="2"/>
              <a:buNone/>
            </a:pPr>
            <a:endParaRPr lang="en-US" altLang="en-US" sz="2400" b="1" dirty="0">
              <a:cs typeface="Times New Roman" pitchFamily="-128" charset="0"/>
            </a:endParaRPr>
          </a:p>
          <a:p>
            <a:pPr>
              <a:lnSpc>
                <a:spcPct val="80000"/>
              </a:lnSpc>
            </a:pPr>
            <a:r>
              <a:rPr lang="ja-JP" altLang="en-US" b="1">
                <a:ea typeface="ＭＳ Ｐゴシック" pitchFamily="-128" charset="-128"/>
              </a:rPr>
              <a:t>在犹太山区被列</a:t>
            </a:r>
            <a:r>
              <a:rPr lang="ja-JP" altLang="en-US" b="1">
                <a:ea typeface="华文细黑" pitchFamily="-128" charset="-122"/>
              </a:rPr>
              <a:t>为</a:t>
            </a:r>
            <a:r>
              <a:rPr lang="ja-JP" altLang="en-US" b="1">
                <a:ea typeface="ＭＳ Ｐゴシック" pitchFamily="-128" charset="-128"/>
              </a:rPr>
              <a:t>了</a:t>
            </a:r>
            <a:r>
              <a:rPr lang="en-US" altLang="en-US" b="1" dirty="0"/>
              <a:t>“</a:t>
            </a:r>
            <a:r>
              <a:rPr lang="ja-JP" altLang="en-US" b="1">
                <a:ea typeface="华文细黑" pitchFamily="-128" charset="-122"/>
              </a:rPr>
              <a:t>亚</a:t>
            </a:r>
            <a:r>
              <a:rPr lang="ja-JP" altLang="en-US" b="1">
                <a:ea typeface="ＭＳ Ｐゴシック" pitchFamily="-128" charset="-128"/>
              </a:rPr>
              <a:t>摩利的山城</a:t>
            </a:r>
            <a:r>
              <a:rPr lang="en-US" altLang="en-US" b="1" dirty="0"/>
              <a:t>”</a:t>
            </a:r>
            <a:r>
              <a:rPr lang="en-US" altLang="en-US" dirty="0"/>
              <a:t> </a:t>
            </a:r>
            <a:r>
              <a:rPr lang="en-US" altLang="en-US" sz="2400" b="1" dirty="0">
                <a:cs typeface="Times New Roman" pitchFamily="-128" charset="0"/>
              </a:rPr>
              <a:t>(</a:t>
            </a:r>
            <a:r>
              <a:rPr lang="ja-JP" altLang="en-US" sz="2400" b="1">
                <a:ea typeface="ヒラギノ明朝 ProN W3" pitchFamily="-128" charset="-128"/>
              </a:rPr>
              <a:t>申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命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記</a:t>
            </a:r>
            <a:r>
              <a:rPr lang="en-US" altLang="en-US" sz="2400" b="1" dirty="0">
                <a:cs typeface="Times New Roman" pitchFamily="-128" charset="0"/>
              </a:rPr>
              <a:t> 7,19,20)</a:t>
            </a:r>
          </a:p>
          <a:p>
            <a:pPr>
              <a:lnSpc>
                <a:spcPct val="80000"/>
              </a:lnSpc>
            </a:pPr>
            <a:endParaRPr lang="en-US" altLang="en-US" sz="2400" b="1" dirty="0">
              <a:cs typeface="Times New Roman" pitchFamily="-128" charset="0"/>
            </a:endParaRPr>
          </a:p>
          <a:p>
            <a:pPr>
              <a:lnSpc>
                <a:spcPct val="80000"/>
              </a:lnSpc>
              <a:buFont typeface="Wingdings" pitchFamily="-128" charset="2"/>
              <a:buNone/>
            </a:pPr>
            <a:endParaRPr lang="en-US" altLang="en-US" sz="2400" b="1" dirty="0">
              <a:cs typeface="Times New Roman" pitchFamily="-128" charset="0"/>
            </a:endParaRPr>
          </a:p>
          <a:p>
            <a:pPr>
              <a:lnSpc>
                <a:spcPct val="80000"/>
              </a:lnSpc>
            </a:pPr>
            <a:r>
              <a:rPr lang="ja-JP" altLang="en-US" b="1">
                <a:ea typeface="ＭＳ Ｐゴシック" pitchFamily="-128" charset="-128"/>
              </a:rPr>
              <a:t>从死海的西部直到希伯</a:t>
            </a:r>
            <a:r>
              <a:rPr lang="ja-JP" altLang="en-US" b="1">
                <a:ea typeface="华文细黑" pitchFamily="-128" charset="-122"/>
              </a:rPr>
              <a:t>仑</a:t>
            </a:r>
            <a:r>
              <a:rPr lang="en-US" altLang="en-US" dirty="0"/>
              <a:t> </a:t>
            </a:r>
            <a:r>
              <a:rPr lang="en-US" altLang="en-US" sz="2400" b="1" dirty="0">
                <a:cs typeface="Times New Roman" pitchFamily="-128" charset="0"/>
              </a:rPr>
              <a:t>(</a:t>
            </a:r>
            <a:r>
              <a:rPr lang="ja-JP" altLang="en-US" sz="2400" b="1">
                <a:ea typeface="ヒラギノ明朝 ProN W3" pitchFamily="-128" charset="-128"/>
              </a:rPr>
              <a:t>創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世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記</a:t>
            </a:r>
            <a:r>
              <a:rPr lang="en-US" altLang="en-US" sz="2400" b="1" dirty="0">
                <a:cs typeface="Times New Roman" pitchFamily="-128" charset="0"/>
              </a:rPr>
              <a:t> 14:7) (</a:t>
            </a:r>
            <a:r>
              <a:rPr lang="ja-JP" altLang="en-US" sz="2400" b="1">
                <a:ea typeface="ヒラギノ明朝 ProN W3" pitchFamily="-128" charset="-128"/>
              </a:rPr>
              <a:t>創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世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記</a:t>
            </a:r>
            <a:r>
              <a:rPr lang="en-US" altLang="en-US" sz="2400" b="1" dirty="0">
                <a:cs typeface="Times New Roman" pitchFamily="-128" charset="0"/>
              </a:rPr>
              <a:t> 13:8, </a:t>
            </a:r>
            <a:r>
              <a:rPr lang="ja-JP" altLang="en-US" sz="2400" b="1">
                <a:ea typeface="ヒラギノ明朝 ProN W3" pitchFamily="-128" charset="-128"/>
              </a:rPr>
              <a:t>申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命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記</a:t>
            </a:r>
            <a:r>
              <a:rPr lang="en-US" altLang="en-US" sz="2400" b="1" dirty="0">
                <a:cs typeface="Times New Roman" pitchFamily="-128" charset="0"/>
              </a:rPr>
              <a:t> 3:8, 4:46-48), </a:t>
            </a:r>
            <a:r>
              <a:rPr lang="ja-JP" altLang="en-US" sz="2400" b="1">
                <a:ea typeface="ＭＳ Ｐゴシック" pitchFamily="-128" charset="-128"/>
              </a:rPr>
              <a:t>包括基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列和</a:t>
            </a:r>
            <a:r>
              <a:rPr lang="zh-CN" altLang="en-US" sz="2400" b="1" dirty="0">
                <a:ea typeface="ＭＳ Ｐゴシック" pitchFamily="-128" charset="-128"/>
              </a:rPr>
              <a:t>巴珊</a:t>
            </a:r>
            <a:r>
              <a:rPr lang="en-US" altLang="en-US" sz="2400" b="1" dirty="0">
                <a:cs typeface="Times New Roman" pitchFamily="-128" charset="0"/>
              </a:rPr>
              <a:t> (</a:t>
            </a:r>
            <a:r>
              <a:rPr lang="ja-JP" altLang="en-US" sz="2400" b="1">
                <a:ea typeface="ヒラギノ明朝 ProN W3" pitchFamily="-128" charset="-128"/>
              </a:rPr>
              <a:t>申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命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記</a:t>
            </a:r>
            <a:r>
              <a:rPr lang="en-US" altLang="en-US" sz="2400" b="1" dirty="0">
                <a:cs typeface="Times New Roman" pitchFamily="-128" charset="0"/>
              </a:rPr>
              <a:t> 3:10), </a:t>
            </a:r>
            <a:r>
              <a:rPr lang="en-US" altLang="en-US" sz="2400" b="1" dirty="0" err="1">
                <a:cs typeface="Times New Roman" pitchFamily="-128" charset="0"/>
              </a:rPr>
              <a:t>以及</a:t>
            </a:r>
            <a:r>
              <a:rPr lang="ja-JP" altLang="en-US" sz="2400" b="1">
                <a:ea typeface="华文细黑" pitchFamily="-128" charset="-122"/>
              </a:rPr>
              <a:t>约</a:t>
            </a:r>
            <a:r>
              <a:rPr lang="ja-JP" altLang="en-US" sz="2400" b="1">
                <a:ea typeface="ＭＳ Ｐゴシック" pitchFamily="-128" charset="-128"/>
              </a:rPr>
              <a:t>旦河东部的约旦</a:t>
            </a:r>
            <a:r>
              <a:rPr lang="zh-CN" altLang="en-US" sz="2400" b="1" dirty="0">
                <a:ea typeface="ＭＳ Ｐゴシック" pitchFamily="-128" charset="-128"/>
              </a:rPr>
              <a:t>河谷</a:t>
            </a:r>
            <a:r>
              <a:rPr lang="en-US" altLang="en-US" sz="2400" b="1" dirty="0"/>
              <a:t>, </a:t>
            </a:r>
            <a:r>
              <a:rPr lang="en-US" altLang="en-US" sz="2400" b="1" dirty="0">
                <a:cs typeface="Times New Roman" pitchFamily="-128" charset="0"/>
              </a:rPr>
              <a:t>(</a:t>
            </a:r>
            <a:r>
              <a:rPr lang="ja-JP" altLang="en-US" sz="2400" b="1">
                <a:ea typeface="ヒラギノ明朝 ProN W3" pitchFamily="-128" charset="-128"/>
              </a:rPr>
              <a:t>申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命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記</a:t>
            </a:r>
            <a:r>
              <a:rPr lang="en-US" altLang="en-US" sz="2400" b="1" dirty="0">
                <a:cs typeface="Times New Roman" pitchFamily="-128" charset="0"/>
              </a:rPr>
              <a:t> 4:49),</a:t>
            </a:r>
            <a:r>
              <a:rPr lang="en-US" altLang="en-US" sz="2400" b="1" dirty="0"/>
              <a:t>“</a:t>
            </a:r>
            <a:r>
              <a:rPr lang="ja-JP" altLang="en-US" sz="2400" b="1">
                <a:ea typeface="华文细黑" pitchFamily="-128" charset="-122"/>
              </a:rPr>
              <a:t>亚</a:t>
            </a:r>
            <a:r>
              <a:rPr lang="ja-JP" altLang="en-US" sz="2400" b="1">
                <a:ea typeface="ＭＳ Ｐゴシック" pitchFamily="-128" charset="-128"/>
              </a:rPr>
              <a:t>摩利人的两个国王</a:t>
            </a:r>
            <a:r>
              <a:rPr lang="en-US" altLang="en-US" sz="2400" b="1" dirty="0"/>
              <a:t>,”</a:t>
            </a:r>
            <a:r>
              <a:rPr lang="en-US" altLang="en-US" sz="2400" dirty="0"/>
              <a:t> </a:t>
            </a:r>
            <a:r>
              <a:rPr lang="ja-JP" altLang="en-US" sz="2400" b="1">
                <a:ea typeface="ＭＳ Ｐゴシック" pitchFamily="-128" charset="-128"/>
              </a:rPr>
              <a:t>西宏和噩的土地</a:t>
            </a:r>
            <a:r>
              <a:rPr lang="en-US" altLang="en-US" sz="2400" b="1" dirty="0">
                <a:cs typeface="Times New Roman" pitchFamily="-128" charset="0"/>
              </a:rPr>
              <a:t>(</a:t>
            </a:r>
            <a:r>
              <a:rPr lang="ja-JP" altLang="en-US" sz="2400" b="1">
                <a:ea typeface="ヒラギノ明朝 ProN W3" pitchFamily="-128" charset="-128"/>
              </a:rPr>
              <a:t>申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命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記</a:t>
            </a:r>
            <a:r>
              <a:rPr lang="en-US" altLang="en-US" sz="2400" b="1" dirty="0">
                <a:cs typeface="Times New Roman" pitchFamily="-128" charset="0"/>
              </a:rPr>
              <a:t> 31:4; </a:t>
            </a:r>
            <a:r>
              <a:rPr lang="ja-JP" altLang="en-US" sz="2400" b="1">
                <a:ea typeface="ヒラギノ明朝 ProN W3" pitchFamily="-128" charset="-128"/>
              </a:rPr>
              <a:t>約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書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亞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記</a:t>
            </a:r>
            <a:r>
              <a:rPr lang="en-US" altLang="en-US" sz="2400" b="1" dirty="0">
                <a:cs typeface="Times New Roman" pitchFamily="-128" charset="0"/>
              </a:rPr>
              <a:t> 2:10, 9:10).</a:t>
            </a:r>
          </a:p>
          <a:p>
            <a:pPr>
              <a:lnSpc>
                <a:spcPct val="80000"/>
              </a:lnSpc>
            </a:pPr>
            <a:endParaRPr lang="en-US" altLang="en-US" sz="2400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8513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143000" y="0"/>
            <a:ext cx="3048000" cy="5867400"/>
          </a:xfrm>
          <a:prstGeom prst="ellips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 flipV="1">
            <a:off x="3657600" y="5257800"/>
            <a:ext cx="9144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838200" y="5029200"/>
            <a:ext cx="762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1600200" y="152400"/>
            <a:ext cx="609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8458200" y="76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1000"/>
      <p:bldP spid="14341" grpId="0" animBg="1"/>
      <p:bldP spid="14345" grpId="0" animBg="1"/>
      <p:bldP spid="14348" grpId="0" animBg="1"/>
      <p:bldP spid="14352" grpId="0" animBg="1"/>
    </p:bldLst>
  </p:timing>
</p:sld>
</file>

<file path=ppt/theme/theme1.xml><?xml version="1.0" encoding="utf-8"?>
<a:theme xmlns:a="http://schemas.openxmlformats.org/drawingml/2006/main" name="Soaring">
  <a:themeElements>
    <a:clrScheme name="">
      <a:dk1>
        <a:srgbClr val="000000"/>
      </a:dk1>
      <a:lt1>
        <a:srgbClr val="FFFFFF"/>
      </a:lt1>
      <a:dk2>
        <a:srgbClr val="0000FF"/>
      </a:dk2>
      <a:lt2>
        <a:srgbClr val="FF00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2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2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2348</TotalTime>
  <Words>990</Words>
  <Application>Microsoft Macintosh PowerPoint</Application>
  <PresentationFormat>On-screen Show (4:3)</PresentationFormat>
  <Paragraphs>249</Paragraphs>
  <Slides>24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Arial Black</vt:lpstr>
      <vt:lpstr>Book Antiqua</vt:lpstr>
      <vt:lpstr>Garamond</vt:lpstr>
      <vt:lpstr>Times</vt:lpstr>
      <vt:lpstr>Times New Roman</vt:lpstr>
      <vt:lpstr>Wingdings</vt:lpstr>
      <vt:lpstr>Soaring</vt:lpstr>
      <vt:lpstr>Stream</vt:lpstr>
      <vt:lpstr>21_Default Design</vt:lpstr>
      <vt:lpstr>5_Orbit</vt:lpstr>
      <vt:lpstr>33_Default Design</vt:lpstr>
      <vt:lpstr>Image</vt:lpstr>
      <vt:lpstr>亚摩利人</vt:lpstr>
      <vt:lpstr>雅弗，含和闪的后代</vt:lpstr>
      <vt:lpstr>左方 </vt:lpstr>
      <vt:lpstr>左方</vt:lpstr>
      <vt:lpstr>PowerPoint Presentation</vt:lpstr>
      <vt:lpstr>亚摩利人</vt:lpstr>
      <vt:lpstr>谁是亚摩利人?</vt:lpstr>
      <vt:lpstr> 亚摩利的意思; </vt:lpstr>
      <vt:lpstr>地形 </vt:lpstr>
      <vt:lpstr>强大的亚摩利 </vt:lpstr>
      <vt:lpstr>给我们的一个教训?</vt:lpstr>
      <vt:lpstr>亚摩利人的势力 </vt:lpstr>
      <vt:lpstr>强大的亚摩利人 </vt:lpstr>
      <vt:lpstr>给我们的经验教训 </vt:lpstr>
      <vt:lpstr>PowerPoint Presentation</vt:lpstr>
      <vt:lpstr>联系到巴比伦人 </vt:lpstr>
      <vt:lpstr>联系到巴比伦人 </vt:lpstr>
      <vt:lpstr> 联系到巴比伦人 </vt:lpstr>
      <vt:lpstr>含义 </vt:lpstr>
      <vt:lpstr>宗教 </vt:lpstr>
      <vt:lpstr>宗教 </vt:lpstr>
      <vt:lpstr>给我们的经验教训  </vt:lpstr>
      <vt:lpstr>Black</vt:lpstr>
      <vt:lpstr>旧约全书背景链接地址 BibleStudyDownloads.org</vt:lpstr>
    </vt:vector>
  </TitlesOfParts>
  <Company>SengKang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</dc:title>
  <dc:creator>Anchorvale</dc:creator>
  <cp:lastModifiedBy>Rick Griffith</cp:lastModifiedBy>
  <cp:revision>195</cp:revision>
  <dcterms:created xsi:type="dcterms:W3CDTF">2003-09-16T14:04:10Z</dcterms:created>
  <dcterms:modified xsi:type="dcterms:W3CDTF">2019-11-15T05:19:44Z</dcterms:modified>
</cp:coreProperties>
</file>