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79" r:id="rId3"/>
    <p:sldMasterId id="2147483704" r:id="rId4"/>
  </p:sldMasterIdLst>
  <p:notesMasterIdLst>
    <p:notesMasterId r:id="rId65"/>
  </p:notesMasterIdLst>
  <p:sldIdLst>
    <p:sldId id="312" r:id="rId5"/>
    <p:sldId id="279" r:id="rId6"/>
    <p:sldId id="316" r:id="rId7"/>
    <p:sldId id="280" r:id="rId8"/>
    <p:sldId id="317" r:id="rId9"/>
    <p:sldId id="281" r:id="rId10"/>
    <p:sldId id="318" r:id="rId11"/>
    <p:sldId id="282" r:id="rId12"/>
    <p:sldId id="319" r:id="rId13"/>
    <p:sldId id="283" r:id="rId14"/>
    <p:sldId id="320" r:id="rId15"/>
    <p:sldId id="284" r:id="rId16"/>
    <p:sldId id="321" r:id="rId17"/>
    <p:sldId id="285" r:id="rId18"/>
    <p:sldId id="256" r:id="rId19"/>
    <p:sldId id="257" r:id="rId20"/>
    <p:sldId id="290" r:id="rId21"/>
    <p:sldId id="259" r:id="rId22"/>
    <p:sldId id="258" r:id="rId23"/>
    <p:sldId id="260" r:id="rId24"/>
    <p:sldId id="263" r:id="rId25"/>
    <p:sldId id="265" r:id="rId26"/>
    <p:sldId id="306" r:id="rId27"/>
    <p:sldId id="266" r:id="rId28"/>
    <p:sldId id="268" r:id="rId29"/>
    <p:sldId id="264" r:id="rId30"/>
    <p:sldId id="267" r:id="rId31"/>
    <p:sldId id="275" r:id="rId32"/>
    <p:sldId id="308" r:id="rId33"/>
    <p:sldId id="289" r:id="rId34"/>
    <p:sldId id="273" r:id="rId35"/>
    <p:sldId id="311" r:id="rId36"/>
    <p:sldId id="303" r:id="rId37"/>
    <p:sldId id="304" r:id="rId38"/>
    <p:sldId id="305" r:id="rId39"/>
    <p:sldId id="278" r:id="rId40"/>
    <p:sldId id="314" r:id="rId41"/>
    <p:sldId id="310" r:id="rId42"/>
    <p:sldId id="269" r:id="rId43"/>
    <p:sldId id="272" r:id="rId44"/>
    <p:sldId id="262" r:id="rId45"/>
    <p:sldId id="270" r:id="rId46"/>
    <p:sldId id="276" r:id="rId47"/>
    <p:sldId id="277" r:id="rId48"/>
    <p:sldId id="274" r:id="rId49"/>
    <p:sldId id="288" r:id="rId50"/>
    <p:sldId id="291" r:id="rId51"/>
    <p:sldId id="292" r:id="rId52"/>
    <p:sldId id="293" r:id="rId53"/>
    <p:sldId id="313" r:id="rId54"/>
    <p:sldId id="295" r:id="rId55"/>
    <p:sldId id="296" r:id="rId56"/>
    <p:sldId id="297" r:id="rId57"/>
    <p:sldId id="298" r:id="rId58"/>
    <p:sldId id="299" r:id="rId59"/>
    <p:sldId id="300" r:id="rId60"/>
    <p:sldId id="301" r:id="rId61"/>
    <p:sldId id="302" r:id="rId62"/>
    <p:sldId id="287" r:id="rId63"/>
    <p:sldId id="322" r:id="rId6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mn-ea"/>
        <a:cs typeface="+mn-cs"/>
      </a:defRPr>
    </a:lvl1pPr>
    <a:lvl2pPr marL="457200" algn="l" rtl="0" fontAlgn="base">
      <a:spcBef>
        <a:spcPct val="0"/>
      </a:spcBef>
      <a:spcAft>
        <a:spcPct val="0"/>
      </a:spcAft>
      <a:defRPr sz="2800" kern="1200">
        <a:solidFill>
          <a:schemeClr val="tx1"/>
        </a:solidFill>
        <a:latin typeface="Times New Roman" charset="0"/>
        <a:ea typeface="+mn-ea"/>
        <a:cs typeface="+mn-cs"/>
      </a:defRPr>
    </a:lvl2pPr>
    <a:lvl3pPr marL="914400" algn="l" rtl="0" fontAlgn="base">
      <a:spcBef>
        <a:spcPct val="0"/>
      </a:spcBef>
      <a:spcAft>
        <a:spcPct val="0"/>
      </a:spcAft>
      <a:defRPr sz="2800" kern="1200">
        <a:solidFill>
          <a:schemeClr val="tx1"/>
        </a:solidFill>
        <a:latin typeface="Times New Roman" charset="0"/>
        <a:ea typeface="+mn-ea"/>
        <a:cs typeface="+mn-cs"/>
      </a:defRPr>
    </a:lvl3pPr>
    <a:lvl4pPr marL="1371600" algn="l" rtl="0" fontAlgn="base">
      <a:spcBef>
        <a:spcPct val="0"/>
      </a:spcBef>
      <a:spcAft>
        <a:spcPct val="0"/>
      </a:spcAft>
      <a:defRPr sz="2800" kern="1200">
        <a:solidFill>
          <a:schemeClr val="tx1"/>
        </a:solidFill>
        <a:latin typeface="Times New Roman" charset="0"/>
        <a:ea typeface="+mn-ea"/>
        <a:cs typeface="+mn-cs"/>
      </a:defRPr>
    </a:lvl4pPr>
    <a:lvl5pPr marL="1828800" algn="l" rtl="0" fontAlgn="base">
      <a:spcBef>
        <a:spcPct val="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2800" kern="1200">
        <a:solidFill>
          <a:schemeClr val="tx1"/>
        </a:solidFill>
        <a:latin typeface="Times New Roman" charset="0"/>
        <a:ea typeface="+mn-ea"/>
        <a:cs typeface="+mn-cs"/>
      </a:defRPr>
    </a:lvl6pPr>
    <a:lvl7pPr marL="2743200" algn="l" defTabSz="914400" rtl="0" eaLnBrk="1" latinLnBrk="0" hangingPunct="1">
      <a:defRPr sz="2800" kern="1200">
        <a:solidFill>
          <a:schemeClr val="tx1"/>
        </a:solidFill>
        <a:latin typeface="Times New Roman" charset="0"/>
        <a:ea typeface="+mn-ea"/>
        <a:cs typeface="+mn-cs"/>
      </a:defRPr>
    </a:lvl7pPr>
    <a:lvl8pPr marL="3200400" algn="l" defTabSz="914400" rtl="0" eaLnBrk="1" latinLnBrk="0" hangingPunct="1">
      <a:defRPr sz="2800" kern="1200">
        <a:solidFill>
          <a:schemeClr val="tx1"/>
        </a:solidFill>
        <a:latin typeface="Times New Roman" charset="0"/>
        <a:ea typeface="+mn-ea"/>
        <a:cs typeface="+mn-cs"/>
      </a:defRPr>
    </a:lvl8pPr>
    <a:lvl9pPr marL="3657600" algn="l" defTabSz="914400" rtl="0" eaLnBrk="1" latinLnBrk="0" hangingPunct="1">
      <a:defRPr sz="28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02A"/>
    <a:srgbClr val="B2B2B2"/>
    <a:srgbClr val="003399"/>
    <a:srgbClr val="376D6C"/>
    <a:srgbClr val="FF0066"/>
    <a:srgbClr val="00FF00"/>
    <a:srgbClr val="FFFF00"/>
    <a:srgbClr val="D6009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39" autoAdjust="0"/>
    <p:restoredTop sz="94567" autoAdjust="0"/>
  </p:normalViewPr>
  <p:slideViewPr>
    <p:cSldViewPr>
      <p:cViewPr>
        <p:scale>
          <a:sx n="60" d="100"/>
          <a:sy n="60" d="100"/>
        </p:scale>
        <p:origin x="11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Narrow" charset="0"/>
              </a:defRPr>
            </a:lvl1pPr>
          </a:lstStyle>
          <a:p>
            <a:endParaRPr lang="en-US" altLang="en-US"/>
          </a:p>
        </p:txBody>
      </p:sp>
      <p:sp>
        <p:nvSpPr>
          <p:cNvPr id="147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Narrow" charset="0"/>
              </a:defRPr>
            </a:lvl1pPr>
          </a:lstStyle>
          <a:p>
            <a:endParaRPr lang="en-US" alt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7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Narrow" charset="0"/>
              </a:defRPr>
            </a:lvl1pPr>
          </a:lstStyle>
          <a:p>
            <a:endParaRPr lang="en-US" altLang="en-US"/>
          </a:p>
        </p:txBody>
      </p:sp>
      <p:sp>
        <p:nvSpPr>
          <p:cNvPr id="147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fld id="{889A232B-BB3C-4CBD-B117-0DBD60275630}" type="slidenum">
              <a:rPr lang="en-US" altLang="en-US"/>
              <a:pPr/>
              <a:t>‹#›</a:t>
            </a:fld>
            <a:endParaRPr lang="en-US" altLang="en-US"/>
          </a:p>
        </p:txBody>
      </p:sp>
    </p:spTree>
    <p:extLst>
      <p:ext uri="{BB962C8B-B14F-4D97-AF65-F5344CB8AC3E}">
        <p14:creationId xmlns:p14="http://schemas.microsoft.com/office/powerpoint/2010/main" val="85790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EBB56-7368-4F27-93B6-0348C6F2D8C5}" type="slidenum">
              <a:rPr lang="en-US" altLang="en-US"/>
              <a:pPr/>
              <a:t>1</a:t>
            </a:fld>
            <a:endParaRPr lang="en-US" alt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pPr/>
              <a:t>10</a:t>
            </a:fld>
            <a:endParaRPr lang="en-US" alt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solidFill>
                  <a:prstClr val="black"/>
                </a:solidFill>
              </a:rPr>
              <a:pPr/>
              <a:t>11</a:t>
            </a:fld>
            <a:endParaRPr lang="en-US" altLang="en-US">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pPr/>
              <a:t>12</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solidFill>
                  <a:prstClr val="black"/>
                </a:solidFill>
              </a:rPr>
              <a:pPr/>
              <a:t>13</a:t>
            </a:fld>
            <a:endParaRPr lang="en-US" altLang="en-US">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FE367-C28F-45B0-83B4-D1552FD81B67}" type="slidenum">
              <a:rPr lang="en-US" altLang="en-US"/>
              <a:pPr/>
              <a:t>14</a:t>
            </a:fld>
            <a:endParaRPr lang="en-US" alt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1F9E3-9073-42DC-99F7-E547871AF965}" type="slidenum">
              <a:rPr lang="en-US" altLang="en-US"/>
              <a:pPr/>
              <a:t>15</a:t>
            </a:fld>
            <a:endParaRPr lang="en-US" alt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6DE95-999A-4937-8057-1A9664F3EBEF}" type="slidenum">
              <a:rPr lang="en-US" altLang="en-US"/>
              <a:pPr/>
              <a:t>16</a:t>
            </a:fld>
            <a:endParaRPr lang="en-US" alt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A7C27-7254-4956-A13C-982BB9138E7E}" type="slidenum">
              <a:rPr lang="en-US" altLang="en-US"/>
              <a:pPr/>
              <a:t>17</a:t>
            </a:fld>
            <a:endParaRPr lang="en-US" alt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FA92-CF25-4869-BA75-A7439A856AEF}" type="slidenum">
              <a:rPr lang="en-US" altLang="en-US"/>
              <a:pPr/>
              <a:t>18</a:t>
            </a:fld>
            <a:endParaRPr lang="en-US" alt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0FFE9-CC48-4C02-B8B8-AD6EB4E6958C}" type="slidenum">
              <a:rPr lang="en-US" altLang="en-US"/>
              <a:pPr/>
              <a:t>19</a:t>
            </a:fld>
            <a:endParaRPr lang="en-US" alt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pPr/>
              <a:t>2</a:t>
            </a:fld>
            <a:endParaRPr lang="en-US" alt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14797-6F68-440A-8252-143730113C67}" type="slidenum">
              <a:rPr lang="en-US" altLang="en-US"/>
              <a:pPr/>
              <a:t>20</a:t>
            </a:fld>
            <a:endParaRPr lang="en-US" alt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FE65C-4AD8-49B3-BB38-A32825F07494}" type="slidenum">
              <a:rPr lang="en-US" altLang="en-US"/>
              <a:pPr/>
              <a:t>21</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49017-FF80-466E-85C4-77EE53EDECF6}" type="slidenum">
              <a:rPr lang="en-US" altLang="en-US"/>
              <a:pPr/>
              <a:t>22</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8BCADC-D9B7-469F-B755-13BA6122F570}" type="slidenum">
              <a:rPr lang="en-US" altLang="en-US"/>
              <a:pPr/>
              <a:t>23</a:t>
            </a:fld>
            <a:endParaRPr lang="en-US" alt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7E92C-B33C-46E0-A286-935A22BEEFD0}" type="slidenum">
              <a:rPr lang="en-US" altLang="en-US"/>
              <a:pPr/>
              <a:t>24</a:t>
            </a:fld>
            <a:endParaRPr lang="en-US" alt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D248B5-9237-4905-AB71-B8625C2DE1D2}" type="slidenum">
              <a:rPr lang="en-US" altLang="en-US"/>
              <a:pPr/>
              <a:t>25</a:t>
            </a:fld>
            <a:endParaRPr lang="en-US" alt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36E7E-624C-4B21-BEAE-1923F3EF4458}" type="slidenum">
              <a:rPr lang="en-US" altLang="en-US"/>
              <a:pPr/>
              <a:t>26</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41E2E-A3AC-4FCA-B5E3-D84C365CCC8D}" type="slidenum">
              <a:rPr lang="en-US" altLang="en-US"/>
              <a:pPr/>
              <a:t>27</a:t>
            </a:fld>
            <a:endParaRPr lang="en-US" alt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9A463-8036-4456-8548-72296FA88954}" type="slidenum">
              <a:rPr lang="en-US" altLang="en-US"/>
              <a:pPr/>
              <a:t>28</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83822-0E95-483C-B43A-3D22FAB95777}" type="slidenum">
              <a:rPr lang="en-US" altLang="en-US"/>
              <a:pPr/>
              <a:t>29</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solidFill>
                  <a:prstClr val="black"/>
                </a:solidFill>
              </a:rPr>
              <a:pPr/>
              <a:t>3</a:t>
            </a:fld>
            <a:endParaRPr lang="en-US" altLang="en-US">
              <a:solidFill>
                <a:prstClr val="black"/>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71DF6-2282-4568-80D1-4E3D1AB8BBE8}" type="slidenum">
              <a:rPr lang="en-US" altLang="en-US"/>
              <a:pPr/>
              <a:t>30</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D2C2F-7A68-4204-9276-4B577FF13DA1}" type="slidenum">
              <a:rPr lang="en-US" altLang="en-US"/>
              <a:pPr/>
              <a:t>31</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A05DF-D82C-4C5C-BE8C-04C133777B81}" type="slidenum">
              <a:rPr lang="en-US" altLang="en-US"/>
              <a:pPr/>
              <a:t>32</a:t>
            </a:fld>
            <a:endParaRPr lang="en-US" alt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C9B82-CBF5-4BBA-9741-285F52D1BCB7}" type="slidenum">
              <a:rPr lang="en-US" altLang="en-US"/>
              <a:pPr/>
              <a:t>33</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817C7-B6D3-4BA0-9C39-217F6A5D87B6}" type="slidenum">
              <a:rPr lang="en-US" altLang="en-US"/>
              <a:pPr/>
              <a:t>34</a:t>
            </a:fld>
            <a:endParaRPr lang="en-US" alt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E14FA-33DC-4469-8D21-499D8A5B6D20}" type="slidenum">
              <a:rPr lang="en-US" altLang="en-US"/>
              <a:pPr/>
              <a:t>35</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BAR Nov/Dec 1999</a:t>
            </a:r>
          </a:p>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A9A2-3F0A-498E-95C4-D2BA6A1F6B6D}" type="slidenum">
              <a:rPr lang="en-US" altLang="en-US"/>
              <a:pPr/>
              <a:t>36</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37</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AC261-5F1E-4884-8C50-6B8A21D036AB}" type="slidenum">
              <a:rPr lang="en-US" altLang="en-US"/>
              <a:pPr/>
              <a:t>38</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D5D95-812B-4790-BE17-59F66141D19A}" type="slidenum">
              <a:rPr lang="en-US" altLang="en-US"/>
              <a:pPr/>
              <a:t>39</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pPr/>
              <a:t>4</a:t>
            </a:fld>
            <a:endParaRPr lang="en-US" alt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9AD2D-B02E-41B0-ADBB-4A0732972ED7}" type="slidenum">
              <a:rPr lang="en-US" altLang="en-US"/>
              <a:pPr/>
              <a:t>40</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BC23E-CF3B-4459-9E60-16BDA16E2DE9}" type="slidenum">
              <a:rPr lang="en-US" altLang="en-US"/>
              <a:pPr/>
              <a:t>41</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EF59A-39EA-41DA-9AAF-1C98080FFE1A}" type="slidenum">
              <a:rPr lang="en-US" altLang="en-US"/>
              <a:pPr/>
              <a:t>42</a:t>
            </a:fld>
            <a:endParaRPr lang="en-US" alt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1796A-C075-40E6-8737-95F9BF9CCD8D}" type="slidenum">
              <a:rPr lang="en-US" altLang="en-US"/>
              <a:pPr/>
              <a:t>43</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EA4B6-AF90-45DC-9094-F28288D44D36}" type="slidenum">
              <a:rPr lang="en-US" altLang="en-US"/>
              <a:pPr/>
              <a:t>44</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3BD29-0747-44DE-ABC3-BE75315D1EFA}" type="slidenum">
              <a:rPr lang="en-US" altLang="en-US"/>
              <a:pPr/>
              <a:t>45</a:t>
            </a:fld>
            <a:endParaRPr lang="en-US"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EE4CB-F85C-4C52-B8C6-9957B4A95438}" type="slidenum">
              <a:rPr lang="en-US" altLang="en-US"/>
              <a:pPr/>
              <a:t>46</a:t>
            </a:fld>
            <a:endParaRPr lang="en-US" alt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32E7A-70AD-4ACE-B488-2B0731178CCB}" type="slidenum">
              <a:rPr lang="en-US" altLang="en-US"/>
              <a:pPr/>
              <a:t>47</a:t>
            </a:fld>
            <a:endParaRPr lang="en-US" alt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8AB40-DCFC-4FA5-A3C6-377949ED24FD}" type="slidenum">
              <a:rPr lang="en-US" altLang="en-US"/>
              <a:pPr/>
              <a:t>48</a:t>
            </a:fld>
            <a:endParaRPr lang="en-US" alt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54B60-2113-4EA4-891D-C66177B715DD}" type="slidenum">
              <a:rPr lang="en-US" altLang="en-US"/>
              <a:pPr/>
              <a:t>49</a:t>
            </a:fld>
            <a:endParaRPr lang="en-US" alt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solidFill>
                  <a:prstClr val="black"/>
                </a:solidFill>
              </a:rPr>
              <a:pPr/>
              <a:t>5</a:t>
            </a:fld>
            <a:endParaRPr lang="en-US" altLang="en-US">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5E546-6826-45E0-B9DD-E16559613A09}" type="slidenum">
              <a:rPr lang="en-US" altLang="en-US"/>
              <a:pPr/>
              <a:t>50</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011DA-5FF5-4D00-8780-C5925B9CC8AF}" type="slidenum">
              <a:rPr lang="en-US" altLang="en-US"/>
              <a:pPr/>
              <a:t>51</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F7095-7249-40B7-B2DF-83A988135088}" type="slidenum">
              <a:rPr lang="en-US" altLang="en-US"/>
              <a:pPr/>
              <a:t>52</a:t>
            </a:fld>
            <a:endParaRPr lang="en-US"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5A5A44-A6BF-4A04-BE6D-01FC4BAAE88E}" type="slidenum">
              <a:rPr lang="en-US" altLang="en-US"/>
              <a:pPr/>
              <a:t>53</a:t>
            </a:fld>
            <a:endParaRPr lang="en-US" alt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2B53A-FF83-49B7-B45C-A9F968DCE3C7}" type="slidenum">
              <a:rPr lang="en-US" altLang="en-US"/>
              <a:pPr/>
              <a:t>54</a:t>
            </a:fld>
            <a:endParaRPr lang="en-US"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10BD3-8178-47F7-B51B-0619F5B6C347}" type="slidenum">
              <a:rPr lang="en-US" altLang="en-US"/>
              <a:pPr/>
              <a:t>55</a:t>
            </a:fld>
            <a:endParaRPr lang="en-US" alt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CEA7E-B0D0-48C1-BD0A-11D01170AFD1}" type="slidenum">
              <a:rPr lang="en-US" altLang="en-US"/>
              <a:pPr/>
              <a:t>56</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A77A9-5340-4F23-A09E-367BD00CA65B}" type="slidenum">
              <a:rPr lang="en-US" altLang="en-US"/>
              <a:pPr/>
              <a:t>57</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C3596-AB3A-4668-943E-E1D2BCCEF84D}" type="slidenum">
              <a:rPr lang="en-US" altLang="en-US"/>
              <a:pPr/>
              <a:t>58</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E625E-13E0-48C4-98CB-E27FF76FA131}" type="slidenum">
              <a:rPr lang="en-US" altLang="en-US"/>
              <a:pPr/>
              <a:t>59</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pPr/>
              <a:t>6</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NT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solidFill>
                  <a:prstClr val="black"/>
                </a:solidFill>
              </a:rPr>
              <a:pPr/>
              <a:t>7</a:t>
            </a:fld>
            <a:endParaRPr lang="en-US" alt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pPr/>
              <a:t>8</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solidFill>
                  <a:prstClr val="black"/>
                </a:solidFill>
              </a:rPr>
              <a:pPr/>
              <a:t>9</a:t>
            </a:fld>
            <a:endParaRPr lang="en-US" altLang="en-US">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1" name="Group 61"/>
          <p:cNvGrpSpPr>
            <a:grpSpLocks/>
          </p:cNvGrpSpPr>
          <p:nvPr/>
        </p:nvGrpSpPr>
        <p:grpSpPr bwMode="auto">
          <a:xfrm>
            <a:off x="0" y="-12700"/>
            <a:ext cx="9156700" cy="6870700"/>
            <a:chOff x="0" y="-8"/>
            <a:chExt cx="5768" cy="4328"/>
          </a:xfrm>
        </p:grpSpPr>
        <p:sp>
          <p:nvSpPr>
            <p:cNvPr id="30779" name="Rectangle 59"/>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1"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4"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5"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6"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7"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8"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9"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0"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1"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2"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3"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4"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5"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6"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7"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8"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9"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40"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0770"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sp>
          <p:nvSpPr>
            <p:cNvPr id="30772" name="Rectangle 52"/>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77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782" name="Group 62"/>
          <p:cNvGrpSpPr>
            <a:grpSpLocks/>
          </p:cNvGrpSpPr>
          <p:nvPr/>
        </p:nvGrpSpPr>
        <p:grpSpPr bwMode="auto">
          <a:xfrm>
            <a:off x="762000" y="3352800"/>
            <a:ext cx="457200" cy="457200"/>
            <a:chOff x="480" y="2112"/>
            <a:chExt cx="288" cy="288"/>
          </a:xfrm>
        </p:grpSpPr>
        <p:sp>
          <p:nvSpPr>
            <p:cNvPr id="30777"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8" name="Oval 58"/>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pPr lvl="0"/>
            <a:r>
              <a:rPr lang="en-US" altLang="en-US" noProof="0" smtClean="0"/>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30785" name="Rectangle 65"/>
          <p:cNvSpPr>
            <a:spLocks noGrp="1" noChangeArrowheads="1"/>
          </p:cNvSpPr>
          <p:nvPr>
            <p:ph type="dt" sz="quarter" idx="2"/>
          </p:nvPr>
        </p:nvSpPr>
        <p:spPr>
          <a:xfrm>
            <a:off x="685800" y="6342063"/>
            <a:ext cx="1905000" cy="457200"/>
          </a:xfrm>
        </p:spPr>
        <p:txBody>
          <a:bodyPr/>
          <a:lstStyle>
            <a:lvl1pPr>
              <a:defRPr/>
            </a:lvl1pPr>
          </a:lstStyle>
          <a:p>
            <a:endParaRPr lang="en-US" altLang="en-US"/>
          </a:p>
        </p:txBody>
      </p:sp>
      <p:sp>
        <p:nvSpPr>
          <p:cNvPr id="30786" name="Rectangle 66"/>
          <p:cNvSpPr>
            <a:spLocks noGrp="1" noChangeArrowheads="1"/>
          </p:cNvSpPr>
          <p:nvPr>
            <p:ph type="ftr" sz="quarter" idx="3"/>
          </p:nvPr>
        </p:nvSpPr>
        <p:spPr>
          <a:xfrm>
            <a:off x="3124200" y="6342063"/>
            <a:ext cx="2895600" cy="457200"/>
          </a:xfrm>
        </p:spPr>
        <p:txBody>
          <a:bodyPr/>
          <a:lstStyle>
            <a:lvl1pPr>
              <a:defRPr/>
            </a:lvl1pPr>
          </a:lstStyle>
          <a:p>
            <a:endParaRPr lang="en-US" altLang="en-US"/>
          </a:p>
        </p:txBody>
      </p:sp>
      <p:sp>
        <p:nvSpPr>
          <p:cNvPr id="30787" name="Rectangle 67"/>
          <p:cNvSpPr>
            <a:spLocks noGrp="1" noChangeArrowheads="1"/>
          </p:cNvSpPr>
          <p:nvPr>
            <p:ph type="sldNum" sz="quarter" idx="4"/>
          </p:nvPr>
        </p:nvSpPr>
        <p:spPr>
          <a:xfrm>
            <a:off x="7086600" y="6342063"/>
            <a:ext cx="1905000" cy="457200"/>
          </a:xfrm>
        </p:spPr>
        <p:txBody>
          <a:bodyPr/>
          <a:lstStyle>
            <a:lvl1pPr>
              <a:defRPr/>
            </a:lvl1pPr>
          </a:lstStyle>
          <a:p>
            <a:fld id="{21BC9A5C-C9AD-4424-8FA5-30BE180412A9}"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6"/>
                                        </p:tgtEl>
                                        <p:attrNameLst>
                                          <p:attrName>style.visibility</p:attrName>
                                        </p:attrNameLst>
                                      </p:cBhvr>
                                      <p:to>
                                        <p:strVal val="visible"/>
                                      </p:to>
                                    </p:set>
                                    <p:animEffect transition="in" filter="wipe(left)">
                                      <p:cBhvr>
                                        <p:cTn id="7" dur="500"/>
                                        <p:tgtEl>
                                          <p:spTgt spid="3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4875C6-DB81-42D5-812B-C9F50BBAFC78}" type="slidenum">
              <a:rPr lang="en-US" altLang="en-US"/>
              <a:pPr/>
              <a:t>‹#›</a:t>
            </a:fld>
            <a:endParaRPr lang="en-US" altLang="en-US"/>
          </a:p>
        </p:txBody>
      </p:sp>
    </p:spTree>
    <p:extLst>
      <p:ext uri="{BB962C8B-B14F-4D97-AF65-F5344CB8AC3E}">
        <p14:creationId xmlns:p14="http://schemas.microsoft.com/office/powerpoint/2010/main" val="386709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E58313A-C01A-4950-90F8-14A6286334C3}" type="slidenum">
              <a:rPr lang="en-US" altLang="en-US"/>
              <a:pPr/>
              <a:t>‹#›</a:t>
            </a:fld>
            <a:endParaRPr lang="en-US" altLang="en-US"/>
          </a:p>
        </p:txBody>
      </p:sp>
    </p:spTree>
    <p:extLst>
      <p:ext uri="{BB962C8B-B14F-4D97-AF65-F5344CB8AC3E}">
        <p14:creationId xmlns:p14="http://schemas.microsoft.com/office/powerpoint/2010/main" val="3951050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54774297-7C85-451B-93A8-5D9576CE0A88}" type="slidenum">
              <a:rPr lang="en-US" altLang="en-US"/>
              <a:pPr/>
              <a:t>‹#›</a:t>
            </a:fld>
            <a:endParaRPr lang="en-US" altLang="en-US"/>
          </a:p>
        </p:txBody>
      </p:sp>
    </p:spTree>
    <p:extLst>
      <p:ext uri="{BB962C8B-B14F-4D97-AF65-F5344CB8AC3E}">
        <p14:creationId xmlns:p14="http://schemas.microsoft.com/office/powerpoint/2010/main" val="1654603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EF6A94F4-59E8-44F7-82C9-7F14BE05FB20}" type="slidenum">
              <a:rPr lang="en-US" altLang="en-US"/>
              <a:pPr/>
              <a:t>‹#›</a:t>
            </a:fld>
            <a:endParaRPr lang="en-US" altLang="en-US"/>
          </a:p>
        </p:txBody>
      </p:sp>
    </p:spTree>
    <p:extLst>
      <p:ext uri="{BB962C8B-B14F-4D97-AF65-F5344CB8AC3E}">
        <p14:creationId xmlns:p14="http://schemas.microsoft.com/office/powerpoint/2010/main" val="1605610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A6545675-4E9C-4B77-91B2-41173135B9D6}" type="slidenum">
              <a:rPr lang="en-US" altLang="en-US"/>
              <a:pPr/>
              <a:t>‹#›</a:t>
            </a:fld>
            <a:endParaRPr lang="en-US" altLang="en-US"/>
          </a:p>
        </p:txBody>
      </p:sp>
    </p:spTree>
    <p:extLst>
      <p:ext uri="{BB962C8B-B14F-4D97-AF65-F5344CB8AC3E}">
        <p14:creationId xmlns:p14="http://schemas.microsoft.com/office/powerpoint/2010/main" val="316787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6A6A2797-93EF-4287-9B1A-E792D5009288}" type="slidenum">
              <a:rPr lang="en-US" altLang="en-US"/>
              <a:pPr/>
              <a:t>‹#›</a:t>
            </a:fld>
            <a:endParaRPr lang="en-US" altLang="en-US"/>
          </a:p>
        </p:txBody>
      </p:sp>
    </p:spTree>
    <p:extLst>
      <p:ext uri="{BB962C8B-B14F-4D97-AF65-F5344CB8AC3E}">
        <p14:creationId xmlns:p14="http://schemas.microsoft.com/office/powerpoint/2010/main" val="334737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8B5D92-A4F5-4EEA-B8FA-96F3008B49D2}" type="slidenum">
              <a:rPr lang="en-US" altLang="en-US"/>
              <a:pPr/>
              <a:t>‹#›</a:t>
            </a:fld>
            <a:endParaRPr lang="en-US" altLang="en-US"/>
          </a:p>
        </p:txBody>
      </p:sp>
    </p:spTree>
    <p:extLst>
      <p:ext uri="{BB962C8B-B14F-4D97-AF65-F5344CB8AC3E}">
        <p14:creationId xmlns:p14="http://schemas.microsoft.com/office/powerpoint/2010/main" val="357016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F6CD75-E315-4FF1-8191-82A83A2C3DCE}" type="slidenum">
              <a:rPr lang="en-US" altLang="en-US"/>
              <a:pPr/>
              <a:t>‹#›</a:t>
            </a:fld>
            <a:endParaRPr lang="en-US" altLang="en-US"/>
          </a:p>
        </p:txBody>
      </p:sp>
    </p:spTree>
    <p:extLst>
      <p:ext uri="{BB962C8B-B14F-4D97-AF65-F5344CB8AC3E}">
        <p14:creationId xmlns:p14="http://schemas.microsoft.com/office/powerpoint/2010/main" val="161947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C52195-A75E-458A-9908-562E3FCFB954}" type="slidenum">
              <a:rPr lang="en-US" altLang="en-US"/>
              <a:pPr/>
              <a:t>‹#›</a:t>
            </a:fld>
            <a:endParaRPr lang="en-US" altLang="en-US"/>
          </a:p>
        </p:txBody>
      </p:sp>
    </p:spTree>
    <p:extLst>
      <p:ext uri="{BB962C8B-B14F-4D97-AF65-F5344CB8AC3E}">
        <p14:creationId xmlns:p14="http://schemas.microsoft.com/office/powerpoint/2010/main" val="198983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8781AD-33DC-477D-A54C-9C6FD35E5324}" type="slidenum">
              <a:rPr lang="en-US" altLang="en-US"/>
              <a:pPr/>
              <a:t>‹#›</a:t>
            </a:fld>
            <a:endParaRPr lang="en-US" altLang="en-US"/>
          </a:p>
        </p:txBody>
      </p:sp>
    </p:spTree>
    <p:extLst>
      <p:ext uri="{BB962C8B-B14F-4D97-AF65-F5344CB8AC3E}">
        <p14:creationId xmlns:p14="http://schemas.microsoft.com/office/powerpoint/2010/main" val="239902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CB4513-3F1E-4032-88FB-D495981E3865}" type="slidenum">
              <a:rPr lang="en-US" altLang="en-US"/>
              <a:pPr/>
              <a:t>‹#›</a:t>
            </a:fld>
            <a:endParaRPr lang="en-US" altLang="en-US"/>
          </a:p>
        </p:txBody>
      </p:sp>
    </p:spTree>
    <p:extLst>
      <p:ext uri="{BB962C8B-B14F-4D97-AF65-F5344CB8AC3E}">
        <p14:creationId xmlns:p14="http://schemas.microsoft.com/office/powerpoint/2010/main" val="2368360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4C3FCB0-EFCD-44A8-9C4B-65F8E4D3DD18}" type="slidenum">
              <a:rPr lang="en-US" altLang="en-US"/>
              <a:pPr/>
              <a:t>‹#›</a:t>
            </a:fld>
            <a:endParaRPr lang="en-US" altLang="en-US"/>
          </a:p>
        </p:txBody>
      </p:sp>
    </p:spTree>
    <p:extLst>
      <p:ext uri="{BB962C8B-B14F-4D97-AF65-F5344CB8AC3E}">
        <p14:creationId xmlns:p14="http://schemas.microsoft.com/office/powerpoint/2010/main" val="383481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AF3C36E-335B-4A38-9657-28477E91A9E4}" type="slidenum">
              <a:rPr lang="en-US" altLang="en-US"/>
              <a:pPr/>
              <a:t>‹#›</a:t>
            </a:fld>
            <a:endParaRPr lang="en-US" altLang="en-US"/>
          </a:p>
        </p:txBody>
      </p:sp>
    </p:spTree>
    <p:extLst>
      <p:ext uri="{BB962C8B-B14F-4D97-AF65-F5344CB8AC3E}">
        <p14:creationId xmlns:p14="http://schemas.microsoft.com/office/powerpoint/2010/main" val="138708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3012CB1-3677-40E2-8905-8D964F25AABE}" type="slidenum">
              <a:rPr lang="en-US" altLang="en-US"/>
              <a:pPr/>
              <a:t>‹#›</a:t>
            </a:fld>
            <a:endParaRPr lang="en-US" altLang="en-US"/>
          </a:p>
        </p:txBody>
      </p:sp>
    </p:spTree>
    <p:extLst>
      <p:ext uri="{BB962C8B-B14F-4D97-AF65-F5344CB8AC3E}">
        <p14:creationId xmlns:p14="http://schemas.microsoft.com/office/powerpoint/2010/main" val="195640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A519B0-EF9F-4D2F-8E79-6C0992B877E5}" type="slidenum">
              <a:rPr lang="en-US" altLang="en-US"/>
              <a:pPr/>
              <a:t>‹#›</a:t>
            </a:fld>
            <a:endParaRPr lang="en-US" altLang="en-US"/>
          </a:p>
        </p:txBody>
      </p:sp>
    </p:spTree>
    <p:extLst>
      <p:ext uri="{BB962C8B-B14F-4D97-AF65-F5344CB8AC3E}">
        <p14:creationId xmlns:p14="http://schemas.microsoft.com/office/powerpoint/2010/main" val="1113603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064197A-A33D-4184-A82C-CE0D56D86178}" type="slidenum">
              <a:rPr lang="en-US" altLang="en-US"/>
              <a:pPr/>
              <a:t>‹#›</a:t>
            </a:fld>
            <a:endParaRPr lang="en-US" altLang="en-US"/>
          </a:p>
        </p:txBody>
      </p:sp>
    </p:spTree>
    <p:extLst>
      <p:ext uri="{BB962C8B-B14F-4D97-AF65-F5344CB8AC3E}">
        <p14:creationId xmlns:p14="http://schemas.microsoft.com/office/powerpoint/2010/main" val="9459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3FEE10E-B119-4D62-9749-3F0E3835E8BF}" type="slidenum">
              <a:rPr lang="en-US" altLang="en-US"/>
              <a:pPr/>
              <a:t>‹#›</a:t>
            </a:fld>
            <a:endParaRPr lang="en-US" altLang="en-US"/>
          </a:p>
        </p:txBody>
      </p:sp>
    </p:spTree>
    <p:extLst>
      <p:ext uri="{BB962C8B-B14F-4D97-AF65-F5344CB8AC3E}">
        <p14:creationId xmlns:p14="http://schemas.microsoft.com/office/powerpoint/2010/main" val="3726109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CC54AB-A46A-4E7A-AA25-4D20E9832B08}" type="slidenum">
              <a:rPr lang="en-US" altLang="en-US"/>
              <a:pPr/>
              <a:t>‹#›</a:t>
            </a:fld>
            <a:endParaRPr lang="en-US" altLang="en-US"/>
          </a:p>
        </p:txBody>
      </p:sp>
    </p:spTree>
    <p:extLst>
      <p:ext uri="{BB962C8B-B14F-4D97-AF65-F5344CB8AC3E}">
        <p14:creationId xmlns:p14="http://schemas.microsoft.com/office/powerpoint/2010/main" val="115787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2416457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350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276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54F965-8C24-44B8-ADCA-B36AF39CF238}" type="slidenum">
              <a:rPr lang="en-US" altLang="en-US"/>
              <a:pPr/>
              <a:t>‹#›</a:t>
            </a:fld>
            <a:endParaRPr lang="en-US" altLang="en-US"/>
          </a:p>
        </p:txBody>
      </p:sp>
    </p:spTree>
    <p:extLst>
      <p:ext uri="{BB962C8B-B14F-4D97-AF65-F5344CB8AC3E}">
        <p14:creationId xmlns:p14="http://schemas.microsoft.com/office/powerpoint/2010/main" val="2495250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836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522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0663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9433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0643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7558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4593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3628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3639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3491E782-714D-994B-815D-C19D5A02A2AF}" type="slidenum">
              <a:rPr lang="en-US"/>
              <a:pPr>
                <a:defRPr/>
              </a:pPr>
              <a:t>‹#›</a:t>
            </a:fld>
            <a:endParaRPr lang="en-US"/>
          </a:p>
        </p:txBody>
      </p:sp>
    </p:spTree>
    <p:extLst>
      <p:ext uri="{BB962C8B-B14F-4D97-AF65-F5344CB8AC3E}">
        <p14:creationId xmlns:p14="http://schemas.microsoft.com/office/powerpoint/2010/main" val="86601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711EEE-7A5C-44D2-A530-8668314178F8}" type="slidenum">
              <a:rPr lang="en-US" altLang="en-US"/>
              <a:pPr/>
              <a:t>‹#›</a:t>
            </a:fld>
            <a:endParaRPr lang="en-US" altLang="en-US"/>
          </a:p>
        </p:txBody>
      </p:sp>
    </p:spTree>
    <p:extLst>
      <p:ext uri="{BB962C8B-B14F-4D97-AF65-F5344CB8AC3E}">
        <p14:creationId xmlns:p14="http://schemas.microsoft.com/office/powerpoint/2010/main" val="121590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64341FD5-A852-0D4E-924C-B3ECBB162BB3}" type="slidenum">
              <a:rPr lang="en-US"/>
              <a:pPr>
                <a:defRPr/>
              </a:pPr>
              <a:t>‹#›</a:t>
            </a:fld>
            <a:endParaRPr lang="en-US"/>
          </a:p>
        </p:txBody>
      </p:sp>
    </p:spTree>
    <p:extLst>
      <p:ext uri="{BB962C8B-B14F-4D97-AF65-F5344CB8AC3E}">
        <p14:creationId xmlns:p14="http://schemas.microsoft.com/office/powerpoint/2010/main" val="3671031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0760F4BD-7461-964A-95A1-B8413CA6A273}" type="slidenum">
              <a:rPr lang="en-US"/>
              <a:pPr>
                <a:defRPr/>
              </a:pPr>
              <a:t>‹#›</a:t>
            </a:fld>
            <a:endParaRPr lang="en-US"/>
          </a:p>
        </p:txBody>
      </p:sp>
    </p:spTree>
    <p:extLst>
      <p:ext uri="{BB962C8B-B14F-4D97-AF65-F5344CB8AC3E}">
        <p14:creationId xmlns:p14="http://schemas.microsoft.com/office/powerpoint/2010/main" val="1224222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069E8537-9F6D-7F49-A661-D16FA6F04CA6}" type="slidenum">
              <a:rPr lang="en-US"/>
              <a:pPr>
                <a:defRPr/>
              </a:pPr>
              <a:t>‹#›</a:t>
            </a:fld>
            <a:endParaRPr lang="en-US"/>
          </a:p>
        </p:txBody>
      </p:sp>
    </p:spTree>
    <p:extLst>
      <p:ext uri="{BB962C8B-B14F-4D97-AF65-F5344CB8AC3E}">
        <p14:creationId xmlns:p14="http://schemas.microsoft.com/office/powerpoint/2010/main" val="536706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E57CF1E5-81B2-0945-9ED1-BC7E2A3D8876}" type="slidenum">
              <a:rPr lang="en-US"/>
              <a:pPr>
                <a:defRPr/>
              </a:pPr>
              <a:t>‹#›</a:t>
            </a:fld>
            <a:endParaRPr lang="en-US"/>
          </a:p>
        </p:txBody>
      </p:sp>
    </p:spTree>
    <p:extLst>
      <p:ext uri="{BB962C8B-B14F-4D97-AF65-F5344CB8AC3E}">
        <p14:creationId xmlns:p14="http://schemas.microsoft.com/office/powerpoint/2010/main" val="1266974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86BA4A87-ADCA-4C4C-90D6-B85E5B8DBD52}" type="slidenum">
              <a:rPr lang="en-US"/>
              <a:pPr>
                <a:defRPr/>
              </a:pPr>
              <a:t>‹#›</a:t>
            </a:fld>
            <a:endParaRPr lang="en-US"/>
          </a:p>
        </p:txBody>
      </p:sp>
    </p:spTree>
    <p:extLst>
      <p:ext uri="{BB962C8B-B14F-4D97-AF65-F5344CB8AC3E}">
        <p14:creationId xmlns:p14="http://schemas.microsoft.com/office/powerpoint/2010/main" val="3532897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63E69A2D-0417-024E-A19F-EB26F81953CD}" type="slidenum">
              <a:rPr lang="en-US"/>
              <a:pPr>
                <a:defRPr/>
              </a:pPr>
              <a:t>‹#›</a:t>
            </a:fld>
            <a:endParaRPr lang="en-US"/>
          </a:p>
        </p:txBody>
      </p:sp>
    </p:spTree>
    <p:extLst>
      <p:ext uri="{BB962C8B-B14F-4D97-AF65-F5344CB8AC3E}">
        <p14:creationId xmlns:p14="http://schemas.microsoft.com/office/powerpoint/2010/main" val="2558816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C4327A6C-F7E6-6F43-9DCA-B1CA20C4DDE5}" type="slidenum">
              <a:rPr lang="en-US"/>
              <a:pPr>
                <a:defRPr/>
              </a:pPr>
              <a:t>‹#›</a:t>
            </a:fld>
            <a:endParaRPr lang="en-US"/>
          </a:p>
        </p:txBody>
      </p:sp>
    </p:spTree>
    <p:extLst>
      <p:ext uri="{BB962C8B-B14F-4D97-AF65-F5344CB8AC3E}">
        <p14:creationId xmlns:p14="http://schemas.microsoft.com/office/powerpoint/2010/main" val="2482517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7AE0CEAE-7739-A84E-B600-0522917910A3}" type="slidenum">
              <a:rPr lang="en-US"/>
              <a:pPr>
                <a:defRPr/>
              </a:pPr>
              <a:t>‹#›</a:t>
            </a:fld>
            <a:endParaRPr lang="en-US"/>
          </a:p>
        </p:txBody>
      </p:sp>
    </p:spTree>
    <p:extLst>
      <p:ext uri="{BB962C8B-B14F-4D97-AF65-F5344CB8AC3E}">
        <p14:creationId xmlns:p14="http://schemas.microsoft.com/office/powerpoint/2010/main" val="93731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B0D61811-E1E6-834D-B1A6-E630D75E917E}" type="slidenum">
              <a:rPr lang="en-US"/>
              <a:pPr>
                <a:defRPr/>
              </a:pPr>
              <a:t>‹#›</a:t>
            </a:fld>
            <a:endParaRPr lang="en-US"/>
          </a:p>
        </p:txBody>
      </p:sp>
    </p:spTree>
    <p:extLst>
      <p:ext uri="{BB962C8B-B14F-4D97-AF65-F5344CB8AC3E}">
        <p14:creationId xmlns:p14="http://schemas.microsoft.com/office/powerpoint/2010/main" val="1300262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FC1B25F1-25A5-8146-968A-9E17EAE8B14F}" type="slidenum">
              <a:rPr lang="en-US"/>
              <a:pPr>
                <a:defRPr/>
              </a:pPr>
              <a:t>‹#›</a:t>
            </a:fld>
            <a:endParaRPr lang="en-US"/>
          </a:p>
        </p:txBody>
      </p:sp>
    </p:spTree>
    <p:extLst>
      <p:ext uri="{BB962C8B-B14F-4D97-AF65-F5344CB8AC3E}">
        <p14:creationId xmlns:p14="http://schemas.microsoft.com/office/powerpoint/2010/main" val="298357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A5A2C84-5843-4A94-AB48-915CB97DF294}" type="slidenum">
              <a:rPr lang="en-US" altLang="en-US"/>
              <a:pPr/>
              <a:t>‹#›</a:t>
            </a:fld>
            <a:endParaRPr lang="en-US" altLang="en-US"/>
          </a:p>
        </p:txBody>
      </p:sp>
    </p:spTree>
    <p:extLst>
      <p:ext uri="{BB962C8B-B14F-4D97-AF65-F5344CB8AC3E}">
        <p14:creationId xmlns:p14="http://schemas.microsoft.com/office/powerpoint/2010/main" val="39618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BB2F9F3-5042-4EE5-A4E5-180B6E80F841}" type="slidenum">
              <a:rPr lang="en-US" altLang="en-US"/>
              <a:pPr/>
              <a:t>‹#›</a:t>
            </a:fld>
            <a:endParaRPr lang="en-US" altLang="en-US"/>
          </a:p>
        </p:txBody>
      </p:sp>
    </p:spTree>
    <p:extLst>
      <p:ext uri="{BB962C8B-B14F-4D97-AF65-F5344CB8AC3E}">
        <p14:creationId xmlns:p14="http://schemas.microsoft.com/office/powerpoint/2010/main" val="229910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A4FABB4-3F65-4471-9C43-EA29A104CEE4}" type="slidenum">
              <a:rPr lang="en-US" altLang="en-US"/>
              <a:pPr/>
              <a:t>‹#›</a:t>
            </a:fld>
            <a:endParaRPr lang="en-US" altLang="en-US"/>
          </a:p>
        </p:txBody>
      </p:sp>
    </p:spTree>
    <p:extLst>
      <p:ext uri="{BB962C8B-B14F-4D97-AF65-F5344CB8AC3E}">
        <p14:creationId xmlns:p14="http://schemas.microsoft.com/office/powerpoint/2010/main" val="28785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FCCD3A5-01A9-4A55-B5A2-794DAC5A9F05}" type="slidenum">
              <a:rPr lang="en-US" altLang="en-US"/>
              <a:pPr/>
              <a:t>‹#›</a:t>
            </a:fld>
            <a:endParaRPr lang="en-US" altLang="en-US"/>
          </a:p>
        </p:txBody>
      </p:sp>
    </p:spTree>
    <p:extLst>
      <p:ext uri="{BB962C8B-B14F-4D97-AF65-F5344CB8AC3E}">
        <p14:creationId xmlns:p14="http://schemas.microsoft.com/office/powerpoint/2010/main" val="117539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69CC9B2-5601-448A-9967-7544EA1FDC16}" type="slidenum">
              <a:rPr lang="en-US" altLang="en-US"/>
              <a:pPr/>
              <a:t>‹#›</a:t>
            </a:fld>
            <a:endParaRPr lang="en-US" altLang="en-US"/>
          </a:p>
        </p:txBody>
      </p:sp>
    </p:spTree>
    <p:extLst>
      <p:ext uri="{BB962C8B-B14F-4D97-AF65-F5344CB8AC3E}">
        <p14:creationId xmlns:p14="http://schemas.microsoft.com/office/powerpoint/2010/main" val="426156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3608" name="Group 56"/>
          <p:cNvGrpSpPr>
            <a:grpSpLocks/>
          </p:cNvGrpSpPr>
          <p:nvPr/>
        </p:nvGrpSpPr>
        <p:grpSpPr bwMode="auto">
          <a:xfrm>
            <a:off x="0" y="-12700"/>
            <a:ext cx="9156700" cy="6870700"/>
            <a:chOff x="0" y="-8"/>
            <a:chExt cx="5768" cy="4328"/>
          </a:xfrm>
        </p:grpSpPr>
        <p:sp>
          <p:nvSpPr>
            <p:cNvPr id="23606" name="Rectangle 54"/>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02"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5"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6"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7"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8"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9"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0"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1"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2"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3"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4"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5"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6"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7"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8"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9"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0"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1"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360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3609" name="Rectangle 5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3610" name="Rectangle 5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76B31637-AD2B-4638-AB5E-6D463C88603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charset="0"/>
        </a:defRPr>
      </a:lvl2pPr>
      <a:lvl3pPr algn="l" rtl="0" fontAlgn="base">
        <a:spcBef>
          <a:spcPct val="0"/>
        </a:spcBef>
        <a:spcAft>
          <a:spcPct val="0"/>
        </a:spcAft>
        <a:defRPr sz="4400">
          <a:solidFill>
            <a:schemeClr val="tx2"/>
          </a:solidFill>
          <a:latin typeface="Arial Narrow" charset="0"/>
        </a:defRPr>
      </a:lvl3pPr>
      <a:lvl4pPr algn="l" rtl="0" fontAlgn="base">
        <a:spcBef>
          <a:spcPct val="0"/>
        </a:spcBef>
        <a:spcAft>
          <a:spcPct val="0"/>
        </a:spcAft>
        <a:defRPr sz="4400">
          <a:solidFill>
            <a:schemeClr val="tx2"/>
          </a:solidFill>
          <a:latin typeface="Arial Narrow" charset="0"/>
        </a:defRPr>
      </a:lvl4pPr>
      <a:lvl5pPr algn="l" rtl="0" fontAlgn="base">
        <a:spcBef>
          <a:spcPct val="0"/>
        </a:spcBef>
        <a:spcAft>
          <a:spcPct val="0"/>
        </a:spcAft>
        <a:defRPr sz="4400">
          <a:solidFill>
            <a:schemeClr val="tx2"/>
          </a:solidFill>
          <a:latin typeface="Arial Narrow" charset="0"/>
        </a:defRPr>
      </a:lvl5pPr>
      <a:lvl6pPr marL="457200" algn="l" rtl="0" fontAlgn="base">
        <a:spcBef>
          <a:spcPct val="0"/>
        </a:spcBef>
        <a:spcAft>
          <a:spcPct val="0"/>
        </a:spcAft>
        <a:defRPr sz="4400">
          <a:solidFill>
            <a:schemeClr val="tx2"/>
          </a:solidFill>
          <a:latin typeface="Arial Narrow" charset="0"/>
        </a:defRPr>
      </a:lvl6pPr>
      <a:lvl7pPr marL="914400" algn="l" rtl="0" fontAlgn="base">
        <a:spcBef>
          <a:spcPct val="0"/>
        </a:spcBef>
        <a:spcAft>
          <a:spcPct val="0"/>
        </a:spcAft>
        <a:defRPr sz="4400">
          <a:solidFill>
            <a:schemeClr val="tx2"/>
          </a:solidFill>
          <a:latin typeface="Arial Narrow" charset="0"/>
        </a:defRPr>
      </a:lvl7pPr>
      <a:lvl8pPr marL="1371600" algn="l" rtl="0" fontAlgn="base">
        <a:spcBef>
          <a:spcPct val="0"/>
        </a:spcBef>
        <a:spcAft>
          <a:spcPct val="0"/>
        </a:spcAft>
        <a:defRPr sz="4400">
          <a:solidFill>
            <a:schemeClr val="tx2"/>
          </a:solidFill>
          <a:latin typeface="Arial Narrow" charset="0"/>
        </a:defRPr>
      </a:lvl8pPr>
      <a:lvl9pPr marL="1828800" algn="l" rtl="0" fontAlgn="base">
        <a:spcBef>
          <a:spcPct val="0"/>
        </a:spcBef>
        <a:spcAft>
          <a:spcPct val="0"/>
        </a:spcAft>
        <a:defRPr sz="4400">
          <a:solidFill>
            <a:schemeClr val="tx2"/>
          </a:solidFill>
          <a:latin typeface="Arial Narrow" charset="0"/>
        </a:defRPr>
      </a:lvl9pPr>
    </p:titleStyle>
    <p:bodyStyle>
      <a:lvl1pPr marL="342900" indent="-342900" algn="l" rtl="0" fontAlgn="base">
        <a:spcBef>
          <a:spcPct val="20000"/>
        </a:spcBef>
        <a:spcAft>
          <a:spcPct val="0"/>
        </a:spcAft>
        <a:buClr>
          <a:schemeClr val="accent2"/>
        </a:buClr>
        <a:buSzPct val="80000"/>
        <a:buFont typeface="Wingdings" charset="2"/>
        <a:buBlip>
          <a:blip r:embed="rId18"/>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charset="2"/>
        <a:buBlip>
          <a:blip r:embed="rId19"/>
        </a:buBlip>
        <a:defRPr sz="2800">
          <a:solidFill>
            <a:schemeClr val="tx1"/>
          </a:solidFill>
          <a:latin typeface="+mn-lt"/>
        </a:defRPr>
      </a:lvl2pPr>
      <a:lvl3pPr marL="1143000" indent="-228600" algn="l" rtl="0" fontAlgn="base">
        <a:spcBef>
          <a:spcPct val="20000"/>
        </a:spcBef>
        <a:spcAft>
          <a:spcPct val="0"/>
        </a:spcAft>
        <a:buClr>
          <a:schemeClr val="hlink"/>
        </a:buClr>
        <a:buSzPct val="60000"/>
        <a:buFont typeface="Wingdings" charset="2"/>
        <a:buChar char="l"/>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6748B4C-FB6A-487D-8EB8-2EF0C8050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ea typeface="ＭＳ Ｐゴシック" charset="0"/>
              </a:rPr>
              <a:pPr>
                <a:defRPr/>
              </a:pPr>
              <a:t>‹#›</a:t>
            </a:fld>
            <a:endParaRPr lang="en-US">
              <a:ea typeface="ＭＳ Ｐゴシック" charset="0"/>
            </a:endParaRPr>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44562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latin typeface="Arial" charset="0"/>
                <a:ea typeface="MS PGothic" charset="0"/>
                <a:cs typeface="MS PGothic" charset="0"/>
              </a:defRPr>
            </a:lvl1pPr>
          </a:lstStyle>
          <a:p>
            <a:pPr>
              <a:defRPr/>
            </a:pPr>
            <a:fld id="{2992D573-DACA-6149-AFAC-334CC95A977C}" type="slidenum">
              <a:rPr lang="en-US"/>
              <a:pPr>
                <a:defRPr/>
              </a:pPr>
              <a:t>‹#›</a:t>
            </a:fld>
            <a:endParaRPr lang="en-US"/>
          </a:p>
        </p:txBody>
      </p:sp>
    </p:spTree>
    <p:extLst>
      <p:ext uri="{BB962C8B-B14F-4D97-AF65-F5344CB8AC3E}">
        <p14:creationId xmlns:p14="http://schemas.microsoft.com/office/powerpoint/2010/main" val="265123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www.bib-arch.org/bswb_BAR/bswbba2901f3.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hyperlink" Target="http://www.bib-arch.org/bswb_BAR/bswbbar2806abouttext.html" TargetMode="Externa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www.ipgroup.com/sadigh/images/bible.jpg&amp;imgrefurl=http://www.ipgroup.com/sadigh/bible1.htm&amp;h=428&amp;w=390&amp;prev=/images?q%3DBiblical%2Bartifacts%26svnum%3D10%26hl%3Den%26lr%3D%26ie%3DUTF-8%26oe%3DUTF-8"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1.xml"/><Relationship Id="rId7"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hyperlink" Target="http://images.google.com/imgres?imgurl=www.bbcnet.edu/library/images/clipart/books3.jpg&amp;imgrefurl=http://www.bbcnet.edu/library/about/about.htm&amp;h=70&amp;w=107&amp;prev=/images?q%3DBiblical%2Bartifacts%26start%3D20%26svnum%3D10%26hl%3Den%26lr%3D%26ie%3DUTF-8%26oe%3DUTF-8%26sa%3DN"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7.wmf"/></Relationships>
</file>

<file path=ppt/slides/_rels/slide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images.google.com/imgres?imgurl=www.clemusart.com/archive/pharaoh/rosetta/coloring/295a.gif&amp;imgrefurl=http://www.clemusart.com/archive/pharaoh/rosetta/coloring/color99.html&amp;h=174&amp;w=176&amp;prev=/images?q%3Drosetta%2BStone%26start%3D100%26svnum%3D10%26hl%3Den%26lr%3D%26ie%3DUTF-8%26oe%3DUTF-8%26sa%3DN" TargetMode="External"/><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images.google.com/imgres?imgurl=www.bgst.edu.sg/realia/o17mid.jpg&amp;imgrefurl=http://www.bgst.edu.sg/realia/rosetta.htm&amp;h=-1&amp;w=-1&amp;prev=/images?q%3Drosetta%2BStone%26start%3D80%26svnum%3D10%26hl%3Den%26lr%3D%26ie%3DUTF-8%26oe%3DUTF-8%26sa%3DN" TargetMode="External"/><Relationship Id="rId11" Type="http://schemas.openxmlformats.org/officeDocument/2006/relationships/image" Target="../media/image24.jpeg"/><Relationship Id="rId5" Type="http://schemas.openxmlformats.org/officeDocument/2006/relationships/image" Target="../media/image21.jpeg"/><Relationship Id="rId10" Type="http://schemas.openxmlformats.org/officeDocument/2006/relationships/hyperlink" Target="http://images.google.com/imgres?imgurl=www.cevi.be/cevi/links/Picts/rosetta.gif&amp;imgrefurl=http://www.cevi.be/cevi/links/spotlight/1199taal.htm&amp;h=236&amp;w=338&amp;prev=/images?q%3Drosetta%2BStone%26start%3D60%26svnum%3D10%26hl%3Den%26lr%3D%26ie%3DUTF-8%26oe%3DUTF-8%26sa%3DN" TargetMode="External"/><Relationship Id="rId4" Type="http://schemas.openxmlformats.org/officeDocument/2006/relationships/hyperlink" Target="http://images.google.com/imgres?imgurl=www.bgst.edu.sg/realia/o17top.jpg&amp;imgrefurl=http://www.bgst.edu.sg/realia/rosetta.htm&amp;h=480&amp;w=640&amp;prev=/images?q%3Drosetta%2BStone%26start%3D80%26svnum%3D10%26hl%3Den%26lr%3D%26ie%3DUTF-8%26oe%3DUTF-8%26sa%3DN" TargetMode="External"/><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3D1%26category%3DPR&amp;h=140&amp;w=106&amp;prev=/images?q%3DBiblical%2BArchaeology%2BReview%26start%3D20%26svnum%3D10%26hl%3Den%26lr%3D%26ie%3DUTF-8%26oe%3DUTF-8%26sa%3DN" TargetMode="External"/><Relationship Id="rId13" Type="http://schemas.openxmlformats.org/officeDocument/2006/relationships/image" Target="../media/image30.png"/><Relationship Id="rId3" Type="http://schemas.openxmlformats.org/officeDocument/2006/relationships/image" Target="../media/image19.wmf"/><Relationship Id="rId7" Type="http://schemas.openxmlformats.org/officeDocument/2006/relationships/image" Target="../media/image26.jpeg"/><Relationship Id="rId12"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3DBiblical%2BArchaeology%2BReview%26start%3D20%26svnum%3D10%26hl%3Den%26lr%3D%26ie%3DUTF-8%26oe%3DUTF-8%26sa%3DN" TargetMode="External"/><Relationship Id="rId11" Type="http://schemas.openxmlformats.org/officeDocument/2006/relationships/image" Target="../media/image28.jpeg"/><Relationship Id="rId5" Type="http://schemas.openxmlformats.org/officeDocument/2006/relationships/image" Target="../media/image25.jpeg"/><Relationship Id="rId10" Type="http://schemas.openxmlformats.org/officeDocument/2006/relationships/hyperlink" Target="http://images.google.com/imgres?imgurl=www.valuemags.com/images/magazine/biblicalarchaeology.jpg&amp;imgrefurl=http://www.valuemags.com/home/details.asp?MagID%3D121&amp;h=120&amp;w=100&amp;prev=/images?q%3DBiblical%2BArchaeology%2BReview%26start%3D20%26svnum%3D10%26hl%3Den%26lr%3D%26ie%3DUTF-8%26oe%3DUTF-8%26sa%3DN" TargetMode="External"/><Relationship Id="rId4" Type="http://schemas.openxmlformats.org/officeDocument/2006/relationships/hyperlink" Target="http://images.google.com/imgres?imgurl=www.bacjrr.org/amazon/gifs/judaica/bar.jpg&amp;imgrefurl=http://www.bacjrr.org/amazon/judaica.htm&amp;h=150&amp;w=112&amp;prev=/images?q%3DBiblical%2BArchaeology%2BReview%26start%3D20%26svnum%3D10%26hl%3Den%26lr%3D%26ie%3DUTF-8%26oe%3DUTF-8%26sa%3DN" TargetMode="External"/><Relationship Id="rId9" Type="http://schemas.openxmlformats.org/officeDocument/2006/relationships/image" Target="../media/image27.jpeg"/><Relationship Id="rId1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hyperlink" Target="http://images.google.com/imgres?imgurl=www.arabia.com/getimage/0,4918,22763,00.jpg&amp;imgrefurl=http://www.arabia.com/life/article/english/0,11827,28667,00.html&amp;h=145&amp;w=220&amp;prev=/images?q%3DBiblical%2Bartifacts%26svnum%3D10%26hl%3Den%26lr%3D%26ie%3DUTF-8%26oe%3DUTF-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7.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3D%2Bsite:www.bibarch.com%2B%22Pottery%2BTypes%22%26svnum%3D10%26hl%3Den%26lr%3D%26ie%3DUTF-8%26oe%3DUTF-8" TargetMode="External"/><Relationship Id="rId13" Type="http://schemas.openxmlformats.org/officeDocument/2006/relationships/hyperlink" Target="http://images.google.com/imgres?imgurl=www.bibarch.com/Images/4-e.jpg&amp;imgrefurl=http://www.bibarch.com/Concepts/pottery_chart.htm&amp;h=599&amp;w=407&amp;prev=/images?q%3D%22Pottery%2BTypes%22%26svnum%3D10%26hl%3Den%26lr%3D%26ie%3DUTF-8%26oe%3DUTF-8" TargetMode="External"/><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3D%22Pottery%2BTypes%22%26svnum%3D10%26hl%3Den%26lr%3D%26ie%3DUTF-8%26oe%3DUTF-8%26sa%3DN" TargetMode="External"/><Relationship Id="rId11" Type="http://schemas.openxmlformats.org/officeDocument/2006/relationships/hyperlink" Target="http://images.google.com/imgres?imgurl=www.bibarch.com/Images/3-f.jpg&amp;imgrefurl=http://www.bibarch.com/Concepts/pottery_chart.htm&amp;h=549&amp;w=314&amp;prev=/images?q%3D%22Pottery%2BTypes%22%26svnum%3D10%26hl%3Den%26lr%3D%26ie%3DUTF-8%26oe%3DUTF-8" TargetMode="External"/><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hyperlink" Target="http://images.google.com/imgres?imgurl=www.bibarch.com/Images/3-a.jpg&amp;imgrefurl=http://www.bibarch.com/Concepts/pottery_chart.htm&amp;h=-1&amp;w=-1&amp;prev=/images?q%3D%22Pottery%2BTypes%22%26svnum%3D10%26hl%3Den%26lr%3D%26ie%3DUTF-8%26oe%3DUTF-8%26sa%3DN" TargetMode="External"/><Relationship Id="rId9" Type="http://schemas.openxmlformats.org/officeDocument/2006/relationships/image" Target="../media/image37.jpeg"/><Relationship Id="rId1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56.wmf"/><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3D%22Excavation%2BSites%22%26start%3D40%26svnum%3D10%26hl%3Den%26lr%3D%26ie%3DUTF-8%26oe%3DUTF-8%26sa%3D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9.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3DEdward%2BRobinson%26start%3D40%26svnum%3D10%26hl%3Den%26lr%3D%26ie%3DUTF-8%26oe%3DUTF-8%26sa%3D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39.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p:txBody>
      </p:sp>
      <p:pic>
        <p:nvPicPr>
          <p:cNvPr id="158723" name="Picture 3" descr="j023246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158724" name="Picture 4"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en-US" altLang="zh-TW" sz="8000">
              <a:ea typeface="新細明體"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062153" y="762000"/>
            <a:ext cx="505779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a:t>
            </a:r>
            <a:r>
              <a:rPr lang="en-US" altLang="zh-TW" sz="4000" dirty="0">
                <a:ea typeface="新細明體" charset="-120"/>
              </a:rPr>
              <a:t>;</a:t>
            </a:r>
          </a:p>
          <a:p>
            <a:pPr algn="ctr" eaLnBrk="0" hangingPunct="0"/>
            <a:endParaRPr lang="en-US" altLang="zh-TW" sz="4000" dirty="0">
              <a:ea typeface="新細明體" charset="-120"/>
            </a:endParaRPr>
          </a:p>
        </p:txBody>
      </p:sp>
    </p:spTree>
  </p:cSld>
  <p:clrMapOvr>
    <a:masterClrMapping/>
  </p:clrMapOvr>
  <p:transition spd="med">
    <p:checke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318633" y="762000"/>
            <a:ext cx="454483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眾  </a:t>
            </a:r>
            <a:r>
              <a:rPr lang="zh-TW" altLang="en-US" sz="4000" dirty="0">
                <a:solidFill>
                  <a:srgbClr val="EAEAEA"/>
                </a:solidFill>
                <a:ea typeface="新細明體" charset="-120"/>
              </a:rPr>
              <a:t>山  跪  拜</a:t>
            </a:r>
          </a:p>
          <a:p>
            <a:pPr algn="ctr" eaLnBrk="0" hangingPunct="0"/>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000925651"/>
      </p:ext>
    </p:extLst>
  </p:cSld>
  <p:clrMapOvr>
    <a:masterClrMapping/>
  </p:clrMapOvr>
  <p:transition spd="med">
    <p:checke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1596470" y="228600"/>
            <a:ext cx="5827236"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p>
          <a:p>
            <a:pPr algn="ctr" eaLnBrk="0" hangingPunct="0"/>
            <a:r>
              <a:rPr lang="zh-TW" altLang="en-US" sz="4000" dirty="0">
                <a:ea typeface="新細明體" charset="-120"/>
              </a:rPr>
              <a:t>我  要  永  遠  的  愛  你，</a:t>
            </a:r>
            <a:endParaRPr lang="en-US" altLang="zh-TW" sz="4000" dirty="0">
              <a:ea typeface="新細明體" charset="-120"/>
            </a:endParaRPr>
          </a:p>
          <a:p>
            <a:pPr algn="ctr" eaLnBrk="0" hangingPunct="0"/>
            <a:r>
              <a:rPr lang="zh-TW" altLang="en-US" sz="4000" dirty="0">
                <a:ea typeface="新細明體" charset="-120"/>
              </a:rPr>
              <a:t>我  要  永  遠  堅  定，</a:t>
            </a:r>
          </a:p>
          <a:p>
            <a:pPr algn="ctr" eaLnBrk="0" hangingPunct="0"/>
            <a:endParaRPr lang="en-US" altLang="zh-TW" sz="4000" dirty="0">
              <a:ea typeface="新細明體" charset="-120"/>
            </a:endParaRPr>
          </a:p>
        </p:txBody>
      </p:sp>
    </p:spTree>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2622392" y="228600"/>
            <a:ext cx="3775393" cy="378565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與  </a:t>
            </a:r>
            <a:r>
              <a:rPr lang="zh-TW" altLang="en-US" sz="4000" dirty="0">
                <a:solidFill>
                  <a:srgbClr val="EAEAEA"/>
                </a:solidFill>
                <a:ea typeface="新細明體" charset="-120"/>
              </a:rPr>
              <a:t>你  的  應  許</a:t>
            </a:r>
          </a:p>
          <a:p>
            <a:pPr algn="ctr" eaLnBrk="0" hangingPunct="0"/>
            <a:r>
              <a:rPr lang="zh-TW" altLang="en-US" sz="4000" dirty="0">
                <a:solidFill>
                  <a:srgbClr val="EAEAEA"/>
                </a:solidFill>
                <a:ea typeface="新細明體" charset="-120"/>
              </a:rPr>
              <a:t>無 一  事  能</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    相  比。</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648824102"/>
      </p:ext>
    </p:extLst>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spd="med">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a:p>
            <a:endParaRPr lang="en-US" altLang="zh-TW" sz="3600">
              <a:ea typeface="新細明體" charset="-120"/>
            </a:endParaRPr>
          </a:p>
        </p:txBody>
      </p:sp>
      <p:pic>
        <p:nvPicPr>
          <p:cNvPr id="61464" name="Picture 24" descr="j023246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61466"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zh-TW" altLang="en-US" sz="4800">
              <a:ea typeface="新細明體"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dist="35921" dir="2700000" algn="ctr" rotWithShape="0">
              <a:schemeClr val="bg2"/>
            </a:outerShdw>
          </a:effectLst>
        </p:spPr>
        <p:txBody>
          <a:bodyPr/>
          <a:lstStyle/>
          <a:p>
            <a:r>
              <a:rPr lang="zh-TW" altLang="en-US" sz="3200">
                <a:ea typeface="新細明體" charset="-120"/>
              </a:rPr>
              <a:t>最近發現一個關鍵 </a:t>
            </a:r>
            <a:r>
              <a:rPr lang="en-US" altLang="zh-TW" sz="3200">
                <a:ea typeface="新細明體" charset="-120"/>
              </a:rPr>
              <a:t>(BAR 11</a:t>
            </a:r>
            <a:r>
              <a:rPr lang="zh-TW" altLang="en-US" sz="3200">
                <a:ea typeface="新細明體" charset="-120"/>
              </a:rPr>
              <a:t>月</a:t>
            </a:r>
            <a:r>
              <a:rPr lang="en-US" altLang="zh-TW" sz="3200">
                <a:ea typeface="新細明體" charset="-120"/>
              </a:rPr>
              <a:t>/12</a:t>
            </a:r>
            <a:r>
              <a:rPr lang="zh-TW" altLang="en-US" sz="3200">
                <a:ea typeface="新細明體" charset="-120"/>
              </a:rPr>
              <a:t>月</a:t>
            </a:r>
            <a:r>
              <a:rPr lang="en-US" altLang="zh-TW" sz="3200">
                <a:ea typeface="新細明體" charset="-120"/>
              </a:rPr>
              <a:t>2002)…</a:t>
            </a:r>
          </a:p>
        </p:txBody>
      </p:sp>
      <p:pic>
        <p:nvPicPr>
          <p:cNvPr id="62471"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09600" y="1143000"/>
            <a:ext cx="3128963"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2477" name="Group 13"/>
          <p:cNvGrpSpPr>
            <a:grpSpLocks/>
          </p:cNvGrpSpPr>
          <p:nvPr/>
        </p:nvGrpSpPr>
        <p:grpSpPr bwMode="auto">
          <a:xfrm>
            <a:off x="1943100" y="2263775"/>
            <a:ext cx="5257800" cy="2697163"/>
            <a:chOff x="0" y="0"/>
            <a:chExt cx="3312" cy="1699"/>
          </a:xfrm>
        </p:grpSpPr>
        <p:sp>
          <p:nvSpPr>
            <p:cNvPr id="62472" name="Rectangle 8"/>
            <p:cNvSpPr>
              <a:spLocks noChangeArrowheads="1"/>
            </p:cNvSpPr>
            <p:nvPr/>
          </p:nvSpPr>
          <p:spPr bwMode="auto">
            <a:xfrm>
              <a:off x="0" y="0"/>
              <a:ext cx="33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62476" name="Group 12"/>
            <p:cNvGrpSpPr>
              <a:grpSpLocks/>
            </p:cNvGrpSpPr>
            <p:nvPr/>
          </p:nvGrpSpPr>
          <p:grpSpPr bwMode="auto">
            <a:xfrm>
              <a:off x="0" y="0"/>
              <a:ext cx="1186" cy="1699"/>
              <a:chOff x="-58" y="0"/>
              <a:chExt cx="1186" cy="1699"/>
            </a:xfrm>
          </p:grpSpPr>
          <p:sp>
            <p:nvSpPr>
              <p:cNvPr id="62473" name="Rectangle 9"/>
              <p:cNvSpPr>
                <a:spLocks noChangeArrowheads="1"/>
              </p:cNvSpPr>
              <p:nvPr/>
            </p:nvSpPr>
            <p:spPr bwMode="auto">
              <a:xfrm>
                <a:off x="0" y="0"/>
                <a:ext cx="1128" cy="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hlinkClick r:id="rId5"/>
                  </a:rPr>
                  <a:t>  </a:t>
                </a:r>
                <a:r>
                  <a:rPr lang="zh-TW" altLang="en-US" sz="12300">
                    <a:latin typeface="Arial Narrow" charset="0"/>
                    <a:ea typeface="新細明體" charset="-120"/>
                  </a:rPr>
                  <a:t> </a:t>
                </a:r>
                <a:r>
                  <a:rPr lang="zh-TW" altLang="en-US" sz="2400">
                    <a:latin typeface="Arial Narrow" charset="0"/>
                    <a:ea typeface="新細明體" charset="-120"/>
                  </a:rPr>
                  <a:t>                    </a:t>
                </a:r>
              </a:p>
            </p:txBody>
          </p:sp>
          <p:sp>
            <p:nvSpPr>
              <p:cNvPr id="62475" name="Rectangle 11"/>
              <p:cNvSpPr>
                <a:spLocks noChangeArrowheads="1"/>
              </p:cNvSpPr>
              <p:nvPr/>
            </p:nvSpPr>
            <p:spPr bwMode="auto">
              <a:xfrm>
                <a:off x="-58" y="259"/>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981200"/>
            <a:ext cx="7239000" cy="4959350"/>
          </a:xfrm>
          <a:prstGeom prst="rect">
            <a:avLst/>
          </a:prstGeom>
          <a:noFill/>
          <a:extLst>
            <a:ext uri="{909E8E84-426E-40DD-AFC4-6F175D3DCCD1}">
              <a14:hiddenFill xmlns:a14="http://schemas.microsoft.com/office/drawing/2010/main">
                <a:solidFill>
                  <a:srgbClr val="FFFFFF"/>
                </a:solidFill>
              </a14:hiddenFill>
            </a:ext>
          </a:extLst>
        </p:spPr>
      </p:pic>
      <p:sp>
        <p:nvSpPr>
          <p:cNvPr id="62482" name="Text Box 18"/>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ea typeface="新細明體" charset="-120"/>
              </a:rPr>
              <a:t>This is the earliest reference to Jesus outside the Bible!</a:t>
            </a:r>
          </a:p>
        </p:txBody>
      </p:sp>
      <p:sp>
        <p:nvSpPr>
          <p:cNvPr id="62483" name="Text Box 19"/>
          <p:cNvSpPr txBox="1">
            <a:spLocks noChangeArrowheads="1"/>
          </p:cNvSpPr>
          <p:nvPr/>
        </p:nvSpPr>
        <p:spPr bwMode="auto">
          <a:xfrm rot="-582935">
            <a:off x="147638" y="1014413"/>
            <a:ext cx="6477000" cy="1920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6000">
                <a:latin typeface="Stencil" charset="0"/>
                <a:ea typeface="新細明體" charset="-120"/>
              </a:rPr>
              <a:t>以色列文物局被認為偽造</a:t>
            </a:r>
            <a:r>
              <a:rPr lang="en-US" altLang="zh-TW" sz="6000">
                <a:latin typeface="Stencil" charset="0"/>
                <a:ea typeface="新細明體" charset="-120"/>
              </a:rPr>
              <a:t>(2003/6</a:t>
            </a:r>
            <a:r>
              <a:rPr lang="zh-TW" altLang="en-US" sz="6000">
                <a:latin typeface="Stencil" charset="0"/>
                <a:ea typeface="新細明體" charset="-120"/>
              </a:rPr>
              <a:t>月</a:t>
            </a:r>
            <a:r>
              <a:rPr lang="en-US" altLang="zh-TW" sz="6000">
                <a:latin typeface="Stencil" charset="0"/>
                <a:ea typeface="新細明體" charset="-120"/>
              </a:rPr>
              <a:t>)</a:t>
            </a:r>
          </a:p>
        </p:txBody>
      </p:sp>
      <p:sp>
        <p:nvSpPr>
          <p:cNvPr id="62484" name="Text Box 20"/>
          <p:cNvSpPr txBox="1">
            <a:spLocks noChangeArrowheads="1"/>
          </p:cNvSpPr>
          <p:nvPr/>
        </p:nvSpPr>
        <p:spPr bwMode="auto">
          <a:xfrm>
            <a:off x="7164388" y="2133600"/>
            <a:ext cx="1600200" cy="3944938"/>
          </a:xfrm>
          <a:prstGeom prst="rect">
            <a:avLst/>
          </a:prstGeom>
          <a:solidFill>
            <a:schemeClr val="bg2"/>
          </a:solidFill>
          <a:ln w="9525">
            <a:solidFill>
              <a:srgbClr val="E62B1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b="1">
                <a:latin typeface="Arial" charset="0"/>
                <a:ea typeface="新細明體" charset="-120"/>
              </a:rPr>
              <a:t>讀</a:t>
            </a:r>
            <a:r>
              <a:rPr lang="en-US" altLang="zh-TW" b="1">
                <a:latin typeface="Arial" charset="0"/>
                <a:ea typeface="新細明體" charset="-120"/>
              </a:rPr>
              <a:t>”</a:t>
            </a:r>
            <a:r>
              <a:rPr lang="zh-TW" altLang="en-US" b="1">
                <a:latin typeface="Arial" charset="0"/>
                <a:ea typeface="新細明體" charset="-120"/>
              </a:rPr>
              <a:t>雅各是約瑟的兒子，是耶穌的弟弟。</a:t>
            </a:r>
            <a:r>
              <a:rPr lang="en-US" altLang="zh-TW" b="1">
                <a:latin typeface="Arial" charset="0"/>
                <a:ea typeface="新細明體" charset="-120"/>
              </a:rPr>
              <a:t>”</a:t>
            </a:r>
          </a:p>
          <a:p>
            <a:endParaRPr lang="en-US" altLang="zh-TW" b="1">
              <a:latin typeface="Arial" charset="0"/>
              <a:ea typeface="新細明體" charset="-120"/>
            </a:endParaRPr>
          </a:p>
          <a:p>
            <a:endParaRPr lang="en-US" altLang="zh-TW" b="1">
              <a:latin typeface="Arial" charset="0"/>
              <a:ea typeface="新細明體" charset="-120"/>
            </a:endParaRPr>
          </a:p>
          <a:p>
            <a:endParaRPr lang="en-US" altLang="zh-TW" b="1">
              <a:latin typeface="Arial" charset="0"/>
              <a:ea typeface="新細明體" charset="-120"/>
            </a:endParaRPr>
          </a:p>
        </p:txBody>
      </p:sp>
      <p:sp>
        <p:nvSpPr>
          <p:cNvPr id="62486" name="Text Box 22"/>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205a</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dist="35921" dir="2700000" algn="ctr" rotWithShape="0">
              <a:schemeClr val="bg2"/>
            </a:outerShdw>
          </a:effectLst>
        </p:spPr>
        <p:txBody>
          <a:bodyPr/>
          <a:lstStyle/>
          <a:p>
            <a:r>
              <a:rPr lang="en-US" altLang="zh-TW" sz="2000">
                <a:ea typeface="新細明體" charset="-120"/>
              </a:rPr>
              <a:t/>
            </a:r>
            <a:br>
              <a:rPr lang="en-US" altLang="zh-TW" sz="2000">
                <a:ea typeface="新細明體" charset="-120"/>
              </a:rPr>
            </a:br>
            <a:r>
              <a:rPr lang="zh-TW" altLang="en-US" sz="2800">
                <a:ea typeface="新細明體" charset="-120"/>
              </a:rPr>
              <a:t>該亞法的藏骨盒</a:t>
            </a:r>
            <a:br>
              <a:rPr lang="zh-TW" altLang="en-US" sz="2800">
                <a:ea typeface="新細明體" charset="-120"/>
              </a:rPr>
            </a:br>
            <a:r>
              <a:rPr lang="en-US" altLang="zh-TW" sz="2800">
                <a:ea typeface="新細明體" charset="-120"/>
              </a:rPr>
              <a:t>(BAR 1992/9</a:t>
            </a:r>
            <a:r>
              <a:rPr lang="zh-TW" altLang="en-US" sz="2800">
                <a:ea typeface="新細明體" charset="-120"/>
              </a:rPr>
              <a:t>月</a:t>
            </a:r>
            <a:r>
              <a:rPr lang="en-US" altLang="zh-TW" sz="2800">
                <a:ea typeface="新細明體" charset="-120"/>
              </a:rPr>
              <a:t>-10</a:t>
            </a:r>
            <a:r>
              <a:rPr lang="zh-TW" altLang="en-US" sz="2800">
                <a:ea typeface="新細明體" charset="-120"/>
              </a:rPr>
              <a:t>月</a:t>
            </a:r>
            <a:r>
              <a:rPr lang="en-US" altLang="zh-TW" sz="2800">
                <a:ea typeface="新細明體" charset="-120"/>
              </a:rPr>
              <a:t>)</a:t>
            </a:r>
            <a:br>
              <a:rPr lang="en-US" altLang="zh-TW" sz="2800">
                <a:ea typeface="新細明體" charset="-120"/>
              </a:rPr>
            </a:br>
            <a:endParaRPr lang="en-US" altLang="zh-TW" sz="2800">
              <a:ea typeface="新細明體" charset="-120"/>
            </a:endParaRPr>
          </a:p>
        </p:txBody>
      </p:sp>
      <p:sp>
        <p:nvSpPr>
          <p:cNvPr id="124931" name="Rectangle 3"/>
          <p:cNvSpPr>
            <a:spLocks noGrp="1" noChangeArrowheads="1"/>
          </p:cNvSpPr>
          <p:nvPr>
            <p:ph type="body" idx="1"/>
          </p:nvPr>
        </p:nvSpPr>
        <p:spPr>
          <a:xfrm>
            <a:off x="685800" y="3505200"/>
            <a:ext cx="2514600" cy="2819400"/>
          </a:xfrm>
          <a:effectLst>
            <a:outerShdw dist="35921" dir="2700000" algn="ctr" rotWithShape="0">
              <a:schemeClr val="bg2"/>
            </a:outerShdw>
          </a:effectLst>
        </p:spPr>
        <p:txBody>
          <a:bodyPr/>
          <a:lstStyle/>
          <a:p>
            <a:pPr>
              <a:lnSpc>
                <a:spcPct val="90000"/>
              </a:lnSpc>
            </a:pPr>
            <a:r>
              <a:rPr lang="zh-TW" altLang="en-US">
                <a:ea typeface="新細明體" charset="-120"/>
              </a:rPr>
              <a:t>     在這發現前，在聖經以外沒有證據證明它的存在。</a:t>
            </a:r>
          </a:p>
          <a:p>
            <a:pPr>
              <a:lnSpc>
                <a:spcPct val="90000"/>
              </a:lnSpc>
            </a:pPr>
            <a:endParaRPr lang="en-US" altLang="zh-TW">
              <a:ea typeface="新細明體" charset="-120"/>
            </a:endParaRPr>
          </a:p>
          <a:p>
            <a:pPr>
              <a:lnSpc>
                <a:spcPct val="90000"/>
              </a:lnSpc>
            </a:pPr>
            <a:endParaRPr lang="en-US" altLang="zh-TW">
              <a:ea typeface="新細明體" charset="-120"/>
            </a:endParaRPr>
          </a:p>
          <a:p>
            <a:pPr>
              <a:lnSpc>
                <a:spcPct val="90000"/>
              </a:lnSpc>
            </a:pPr>
            <a:endParaRPr lang="en-US" altLang="zh-TW">
              <a:ea typeface="新細明體" charset="-120"/>
            </a:endParaRPr>
          </a:p>
        </p:txBody>
      </p:sp>
      <p:pic>
        <p:nvPicPr>
          <p:cNvPr id="124932" name="Picture 4" descr="Caiaphas Ossuar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30588" y="0"/>
            <a:ext cx="5713412"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4515" name="Rectangle 3"/>
          <p:cNvSpPr>
            <a:spLocks noGrp="1" noChangeArrowheads="1"/>
          </p:cNvSpPr>
          <p:nvPr>
            <p:ph type="body" idx="1"/>
          </p:nvPr>
        </p:nvSpPr>
        <p:spPr>
          <a:xfrm>
            <a:off x="381000" y="2133600"/>
            <a:ext cx="8610600" cy="4724400"/>
          </a:xfrm>
          <a:effectLst>
            <a:outerShdw dist="35921" dir="2700000" algn="ctr" rotWithShape="0">
              <a:schemeClr val="bg2"/>
            </a:outerShdw>
          </a:effectLst>
        </p:spPr>
        <p:txBody>
          <a:bodyPr/>
          <a:lstStyle/>
          <a:p>
            <a:pPr marL="609600" indent="-211138">
              <a:lnSpc>
                <a:spcPct val="90000"/>
              </a:lnSpc>
              <a:buFont typeface="Wingdings" charset="2"/>
              <a:buNone/>
            </a:pPr>
            <a:endParaRPr lang="en-US" altLang="zh-TW">
              <a:ea typeface="SimSun" pitchFamily="2" charset="-122"/>
            </a:endParaRPr>
          </a:p>
          <a:p>
            <a:pPr marL="609600" indent="-211138">
              <a:lnSpc>
                <a:spcPct val="90000"/>
              </a:lnSpc>
              <a:buFont typeface="Wingdings" charset="2"/>
              <a:buNone/>
            </a:pPr>
            <a:r>
              <a:rPr lang="zh-TW" altLang="en-US">
                <a:ea typeface="SimSun" pitchFamily="2" charset="-122"/>
              </a:rPr>
              <a:t>  </a:t>
            </a:r>
            <a:r>
              <a:rPr lang="en-US" altLang="zh-TW">
                <a:ea typeface="SimSun" pitchFamily="2" charset="-122"/>
              </a:rPr>
              <a:t>“</a:t>
            </a:r>
            <a:r>
              <a:rPr lang="zh-TW" altLang="en-US">
                <a:ea typeface="SimSun" pitchFamily="2" charset="-122"/>
              </a:rPr>
              <a:t>聖經考古學</a:t>
            </a:r>
            <a:r>
              <a:rPr lang="en-US" altLang="zh-TW">
                <a:ea typeface="SimSun" pitchFamily="2" charset="-122"/>
              </a:rPr>
              <a:t>”</a:t>
            </a:r>
            <a:r>
              <a:rPr lang="zh-TW" altLang="en-US">
                <a:ea typeface="SimSun" pitchFamily="2" charset="-122"/>
              </a:rPr>
              <a:t>是選擇與聖經的時代，和敘述有有關</a:t>
            </a:r>
            <a:r>
              <a:rPr lang="zh-TW" altLang="en-US">
                <a:ea typeface="新細明體" charset="-120"/>
              </a:rPr>
              <a:t>巴勒斯坦和鄰近的國家。它們包含</a:t>
            </a:r>
            <a:r>
              <a:rPr lang="zh-CN" altLang="en-US">
                <a:ea typeface="SimSun" pitchFamily="2" charset="-122"/>
              </a:rPr>
              <a:t>遺址</a:t>
            </a:r>
            <a:r>
              <a:rPr lang="zh-TW" altLang="en-US">
                <a:ea typeface="SimSun" pitchFamily="2" charset="-122"/>
              </a:rPr>
              <a:t>的建築物，藝術，碑文和各種人工的製品。來幫助明白歷史，希伯來的傳統的風俗習，和不同的民族對他們的影響</a:t>
            </a:r>
            <a:r>
              <a:rPr lang="zh-TW" altLang="en-US">
                <a:ea typeface="新細明體" charset="-120"/>
              </a:rPr>
              <a:t>如埃及人，腓尼基人，敘利亞人，亞述人，</a:t>
            </a:r>
          </a:p>
          <a:p>
            <a:pPr marL="609600" indent="-211138">
              <a:lnSpc>
                <a:spcPct val="90000"/>
              </a:lnSpc>
              <a:buFont typeface="Wingdings" charset="2"/>
              <a:buNone/>
            </a:pPr>
            <a:r>
              <a:rPr lang="zh-TW" altLang="en-US">
                <a:ea typeface="新細明體" charset="-120"/>
              </a:rPr>
              <a:t>   和巴比倫人等。</a:t>
            </a:r>
            <a:endParaRPr lang="en-US" altLang="zh-CN">
              <a:ea typeface="SimSun" pitchFamily="2" charset="-122"/>
            </a:endParaRPr>
          </a:p>
          <a:p>
            <a:pPr marL="609600" indent="-211138">
              <a:lnSpc>
                <a:spcPct val="90000"/>
              </a:lnSpc>
              <a:buFont typeface="Wingdings" charset="2"/>
              <a:buNone/>
            </a:pPr>
            <a:r>
              <a:rPr lang="en-US" altLang="zh-CN" sz="1800">
                <a:ea typeface="SimSun" pitchFamily="2" charset="-122"/>
              </a:rPr>
              <a:t/>
            </a:r>
            <a:br>
              <a:rPr lang="en-US" altLang="zh-CN" sz="1800">
                <a:ea typeface="SimSun" pitchFamily="2" charset="-122"/>
              </a:rPr>
            </a:br>
            <a:r>
              <a:rPr lang="en-US" altLang="zh-CN" sz="1800">
                <a:ea typeface="SimSun" pitchFamily="2" charset="-122"/>
              </a:rPr>
              <a:t>--D. J. Wiseman, “Archaeology,” </a:t>
            </a:r>
            <a:r>
              <a:rPr lang="en-US" altLang="zh-CN" sz="1800" i="1">
                <a:ea typeface="SimSun" pitchFamily="2" charset="-122"/>
              </a:rPr>
              <a:t>New Bible Dictionary</a:t>
            </a:r>
            <a:r>
              <a:rPr lang="en-US" altLang="zh-CN" sz="1800">
                <a:ea typeface="SimSun" pitchFamily="2" charset="-122"/>
              </a:rPr>
              <a:t>, 2d ed. (Wheaton: Tyndale, 1982), 70</a:t>
            </a:r>
            <a:endParaRPr lang="en-US" altLang="zh-TW" sz="1800">
              <a:ea typeface="SimSun" pitchFamily="2" charset="-122"/>
            </a:endParaRPr>
          </a:p>
        </p:txBody>
      </p:sp>
      <p:sp>
        <p:nvSpPr>
          <p:cNvPr id="64517" name="Text Box 5"/>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3491" name="Rectangle 3"/>
          <p:cNvSpPr>
            <a:spLocks noGrp="1" noChangeArrowheads="1"/>
          </p:cNvSpPr>
          <p:nvPr>
            <p:ph type="body" sz="half" idx="1"/>
          </p:nvPr>
        </p:nvSpPr>
        <p:spPr>
          <a:xfrm>
            <a:off x="685800" y="1981200"/>
            <a:ext cx="7772400" cy="4114800"/>
          </a:xfrm>
          <a:effectLst>
            <a:outerShdw dist="35921" dir="2700000" algn="ctr" rotWithShape="0">
              <a:schemeClr val="bg2"/>
            </a:outerShdw>
          </a:effectLst>
        </p:spPr>
        <p:txBody>
          <a:bodyPr/>
          <a:lstStyle/>
          <a:p>
            <a:pPr marL="609600" indent="-609600"/>
            <a:r>
              <a:rPr lang="zh-TW" altLang="en-US" sz="2800">
                <a:ea typeface="新細明體" charset="-120"/>
              </a:rPr>
              <a:t>這個字本身</a:t>
            </a:r>
            <a:endParaRPr lang="en-US" altLang="zh-TW" sz="2800">
              <a:latin typeface="Bwgrkl" charset="0"/>
              <a:ea typeface="新細明體" charset="-120"/>
            </a:endParaRPr>
          </a:p>
          <a:p>
            <a:pPr marL="990600" lvl="1" indent="-533400"/>
            <a:r>
              <a:rPr lang="zh-TW" altLang="en-US" sz="2400">
                <a:ea typeface="新細明體" charset="-120"/>
              </a:rPr>
              <a:t>希臘文意思</a:t>
            </a:r>
            <a:r>
              <a:rPr lang="en-US" altLang="zh-TW" sz="2400">
                <a:ea typeface="新細明體" charset="-120"/>
              </a:rPr>
              <a:t>:  arche (</a:t>
            </a:r>
            <a:r>
              <a:rPr lang="zh-TW" altLang="en-US" sz="2400">
                <a:ea typeface="新細明體" charset="-120"/>
              </a:rPr>
              <a:t>古老的</a:t>
            </a:r>
            <a:r>
              <a:rPr lang="en-US" altLang="zh-TW" sz="2400">
                <a:ea typeface="新細明體" charset="-120"/>
              </a:rPr>
              <a:t>)+logos (</a:t>
            </a:r>
            <a:r>
              <a:rPr lang="zh-TW" altLang="en-US" sz="2400">
                <a:ea typeface="新細明體" charset="-120"/>
              </a:rPr>
              <a:t>訊息</a:t>
            </a:r>
            <a:r>
              <a:rPr lang="en-US" altLang="zh-TW" sz="2400">
                <a:ea typeface="新細明體" charset="-120"/>
              </a:rPr>
              <a:t>)</a:t>
            </a:r>
          </a:p>
          <a:p>
            <a:pPr marL="990600" lvl="1" indent="-533400"/>
            <a:r>
              <a:rPr lang="en-US" altLang="zh-TW" sz="2400">
                <a:ea typeface="新細明體" charset="-120"/>
              </a:rPr>
              <a:t>“ </a:t>
            </a:r>
            <a:r>
              <a:rPr lang="zh-TW" altLang="en-US" sz="2000">
                <a:ea typeface="新細明體" charset="-120"/>
              </a:rPr>
              <a:t>考古學</a:t>
            </a:r>
            <a:r>
              <a:rPr lang="en-US" altLang="zh-TW" sz="2000">
                <a:ea typeface="新細明體" charset="-120"/>
              </a:rPr>
              <a:t>= “</a:t>
            </a:r>
            <a:r>
              <a:rPr lang="zh-TW" altLang="en-US" sz="2400">
                <a:ea typeface="新細明體" charset="-120"/>
              </a:rPr>
              <a:t>古老的消息</a:t>
            </a:r>
            <a:endParaRPr lang="en-US" altLang="zh-TW" sz="2400">
              <a:ea typeface="新細明體" charset="-120"/>
            </a:endParaRPr>
          </a:p>
          <a:p>
            <a:pPr marL="609600" indent="-609600"/>
            <a:r>
              <a:rPr lang="zh-TW" altLang="en-US" sz="2800">
                <a:ea typeface="新細明體" charset="-120"/>
              </a:rPr>
              <a:t>一些定義</a:t>
            </a:r>
          </a:p>
          <a:p>
            <a:pPr marL="990600" lvl="1" indent="-533400"/>
            <a:r>
              <a:rPr lang="zh-TW" altLang="en-US" sz="2400">
                <a:ea typeface="SimSun" pitchFamily="2" charset="-122"/>
              </a:rPr>
              <a:t>是一門研究歷史的科學，主要是透過有系統的挖掘，在早期人類文化遺跡上的研究。</a:t>
            </a:r>
          </a:p>
          <a:p>
            <a:pPr marL="990600" lvl="1" indent="-533400">
              <a:buFont typeface="Wingdings" charset="2"/>
              <a:buNone/>
            </a:pPr>
            <a:endParaRPr lang="en-US" altLang="zh-CN" sz="2400">
              <a:ea typeface="SimSun" pitchFamily="2" charset="-122"/>
            </a:endParaRPr>
          </a:p>
          <a:p>
            <a:pPr marL="990600" lvl="1" indent="-533400"/>
            <a:r>
              <a:rPr lang="zh-TW" altLang="en-US" sz="2400">
                <a:ea typeface="SimSun" pitchFamily="2" charset="-122"/>
              </a:rPr>
              <a:t>科學性的研究遺跡，早期人類的生活和活動，</a:t>
            </a:r>
            <a:r>
              <a:rPr lang="en-US" altLang="zh-TW" sz="2400">
                <a:ea typeface="SimSun" pitchFamily="2" charset="-122"/>
              </a:rPr>
              <a:t>(</a:t>
            </a:r>
            <a:r>
              <a:rPr lang="zh-TW" altLang="en-US" sz="2400">
                <a:ea typeface="SimSun" pitchFamily="2" charset="-122"/>
              </a:rPr>
              <a:t>如化石，遺骸，墓碑</a:t>
            </a:r>
            <a:r>
              <a:rPr lang="en-US" altLang="zh-TW" sz="2400">
                <a:ea typeface="SimSun" pitchFamily="2" charset="-122"/>
              </a:rPr>
              <a:t>)</a:t>
            </a:r>
            <a:r>
              <a:rPr lang="zh-TW" altLang="en-US" sz="2400">
                <a:ea typeface="SimSun" pitchFamily="2" charset="-122"/>
              </a:rPr>
              <a:t>。</a:t>
            </a:r>
            <a:r>
              <a:rPr lang="en-US" altLang="zh-TW" sz="2400">
                <a:ea typeface="SimSun" pitchFamily="2" charset="-122"/>
              </a:rPr>
              <a:t>(</a:t>
            </a:r>
            <a:r>
              <a:rPr lang="zh-TW" altLang="en-US" sz="2400">
                <a:ea typeface="SimSun" pitchFamily="2" charset="-122"/>
              </a:rPr>
              <a:t>韋氏字典</a:t>
            </a:r>
            <a:r>
              <a:rPr lang="en-US" altLang="zh-TW" sz="2400">
                <a:ea typeface="SimSun" pitchFamily="2" charset="-122"/>
              </a:rPr>
              <a:t>)</a:t>
            </a:r>
          </a:p>
        </p:txBody>
      </p:sp>
      <p:pic>
        <p:nvPicPr>
          <p:cNvPr id="63492" name="Picture 4" descr="j0158101"/>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248400" y="457200"/>
            <a:ext cx="1820863" cy="99536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strips(upRight)">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63491">
                                            <p:txEl>
                                              <p:charRg st="16" end="49"/>
                                            </p:txEl>
                                          </p:spTgt>
                                        </p:tgtEl>
                                        <p:attrNameLst>
                                          <p:attrName>style.visibility</p:attrName>
                                        </p:attrNameLst>
                                      </p:cBhvr>
                                      <p:to>
                                        <p:strVal val="visible"/>
                                      </p:to>
                                    </p:set>
                                    <p:animEffect transition="in" filter="strips(upRight)">
                                      <p:cBhvr>
                                        <p:cTn id="12" dur="500"/>
                                        <p:tgtEl>
                                          <p:spTgt spid="63491">
                                            <p:txEl>
                                              <p:charRg st="16" end="4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63491">
                                            <p:txEl>
                                              <p:charRg st="49" end="96"/>
                                            </p:txEl>
                                          </p:spTgt>
                                        </p:tgtEl>
                                        <p:attrNameLst>
                                          <p:attrName>style.visibility</p:attrName>
                                        </p:attrNameLst>
                                      </p:cBhvr>
                                      <p:to>
                                        <p:strVal val="visible"/>
                                      </p:to>
                                    </p:set>
                                    <p:animEffect transition="in" filter="strips(upRight)">
                                      <p:cBhvr>
                                        <p:cTn id="17" dur="500"/>
                                        <p:tgtEl>
                                          <p:spTgt spid="63491">
                                            <p:txEl>
                                              <p:charRg st="49" end="9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63491">
                                            <p:txEl>
                                              <p:pRg st="2" end="2"/>
                                            </p:txEl>
                                          </p:spTgt>
                                        </p:tgtEl>
                                        <p:attrNameLst>
                                          <p:attrName>style.visibility</p:attrName>
                                        </p:attrNameLst>
                                      </p:cBhvr>
                                      <p:to>
                                        <p:strVal val="visible"/>
                                      </p:to>
                                    </p:set>
                                    <p:animEffect transition="in" filter="strips(upRight)">
                                      <p:cBhvr>
                                        <p:cTn id="22" dur="500"/>
                                        <p:tgtEl>
                                          <p:spTgt spid="634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63491">
                                            <p:txEl>
                                              <p:pRg st="3" end="3"/>
                                            </p:txEl>
                                          </p:spTgt>
                                        </p:tgtEl>
                                        <p:attrNameLst>
                                          <p:attrName>style.visibility</p:attrName>
                                        </p:attrNameLst>
                                      </p:cBhvr>
                                      <p:to>
                                        <p:strVal val="visible"/>
                                      </p:to>
                                    </p:set>
                                    <p:animEffect transition="in" filter="strips(upRight)">
                                      <p:cBhvr>
                                        <p:cTn id="27" dur="500"/>
                                        <p:tgtEl>
                                          <p:spTgt spid="6349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63491">
                                            <p:txEl>
                                              <p:pRg st="4" end="4"/>
                                            </p:txEl>
                                          </p:spTgt>
                                        </p:tgtEl>
                                        <p:attrNameLst>
                                          <p:attrName>style.visibility</p:attrName>
                                        </p:attrNameLst>
                                      </p:cBhvr>
                                      <p:to>
                                        <p:strVal val="visible"/>
                                      </p:to>
                                    </p:set>
                                    <p:anim from="(-#ppt_w/2)" to="(#ppt_x)" calcmode="lin" valueType="num">
                                      <p:cBhvr>
                                        <p:cTn id="32" dur="600" fill="hold">
                                          <p:stCondLst>
                                            <p:cond delay="0"/>
                                          </p:stCondLst>
                                        </p:cTn>
                                        <p:tgtEl>
                                          <p:spTgt spid="63491">
                                            <p:txEl>
                                              <p:pRg st="4" end="4"/>
                                            </p:txEl>
                                          </p:spTgt>
                                        </p:tgtEl>
                                        <p:attrNameLst>
                                          <p:attrName>ppt_x</p:attrName>
                                        </p:attrNameLst>
                                      </p:cBhvr>
                                    </p:anim>
                                    <p:anim from="0" to="-1.0" calcmode="lin" valueType="num">
                                      <p:cBhvr>
                                        <p:cTn id="33" dur="200" decel="50000" autoRev="1" fill="hold">
                                          <p:stCondLst>
                                            <p:cond delay="600"/>
                                          </p:stCondLst>
                                        </p:cTn>
                                        <p:tgtEl>
                                          <p:spTgt spid="63491">
                                            <p:txEl>
                                              <p:pRg st="4" end="4"/>
                                            </p:txEl>
                                          </p:spTgt>
                                        </p:tgtEl>
                                        <p:attrNameLst>
                                          <p:attrName>xshear</p:attrName>
                                        </p:attrNameLst>
                                      </p:cBhvr>
                                    </p:anim>
                                    <p:animScale>
                                      <p:cBhvr>
                                        <p:cTn id="34" dur="200" decel="100000" autoRev="1" fill="hold">
                                          <p:stCondLst>
                                            <p:cond delay="600"/>
                                          </p:stCondLst>
                                        </p:cTn>
                                        <p:tgtEl>
                                          <p:spTgt spid="63491">
                                            <p:txEl>
                                              <p:pRg st="4" end="4"/>
                                            </p:txEl>
                                          </p:spTgt>
                                        </p:tgtEl>
                                      </p:cBhvr>
                                      <p:from x="100000" y="100000"/>
                                      <p:to x="80000" y="100000"/>
                                    </p:animScale>
                                    <p:anim by="(#ppt_h/3+#ppt_w*0.1)" calcmode="lin" valueType="num">
                                      <p:cBhvr additive="sum">
                                        <p:cTn id="35" dur="200" decel="100000" autoRev="1" fill="hold">
                                          <p:stCondLst>
                                            <p:cond delay="600"/>
                                          </p:stCondLst>
                                        </p:cTn>
                                        <p:tgtEl>
                                          <p:spTgt spid="63491">
                                            <p:txEl>
                                              <p:pRg st="4" end="4"/>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63491">
                                            <p:txEl>
                                              <p:charRg st="134" end="134"/>
                                            </p:txEl>
                                          </p:spTgt>
                                        </p:tgtEl>
                                        <p:attrNameLst>
                                          <p:attrName>style.visibility</p:attrName>
                                        </p:attrNameLst>
                                      </p:cBhvr>
                                      <p:to>
                                        <p:strVal val="visible"/>
                                      </p:to>
                                    </p:set>
                                    <p:anim from="(-#ppt_w/2)" to="(#ppt_x)" calcmode="lin" valueType="num">
                                      <p:cBhvr>
                                        <p:cTn id="40" dur="600" fill="hold">
                                          <p:stCondLst>
                                            <p:cond delay="0"/>
                                          </p:stCondLst>
                                        </p:cTn>
                                        <p:tgtEl>
                                          <p:spTgt spid="63491">
                                            <p:txEl>
                                              <p:charRg st="134" end="134"/>
                                            </p:txEl>
                                          </p:spTgt>
                                        </p:tgtEl>
                                        <p:attrNameLst>
                                          <p:attrName>ppt_x</p:attrName>
                                        </p:attrNameLst>
                                      </p:cBhvr>
                                    </p:anim>
                                    <p:anim from="0" to="-1.0" calcmode="lin" valueType="num">
                                      <p:cBhvr>
                                        <p:cTn id="41" dur="200" decel="50000" autoRev="1" fill="hold">
                                          <p:stCondLst>
                                            <p:cond delay="600"/>
                                          </p:stCondLst>
                                        </p:cTn>
                                        <p:tgtEl>
                                          <p:spTgt spid="63491">
                                            <p:txEl>
                                              <p:charRg st="134" end="134"/>
                                            </p:txEl>
                                          </p:spTgt>
                                        </p:tgtEl>
                                        <p:attrNameLst>
                                          <p:attrName>xshear</p:attrName>
                                        </p:attrNameLst>
                                      </p:cBhvr>
                                    </p:anim>
                                    <p:animScale>
                                      <p:cBhvr>
                                        <p:cTn id="42" dur="200" decel="100000" autoRev="1" fill="hold">
                                          <p:stCondLst>
                                            <p:cond delay="600"/>
                                          </p:stCondLst>
                                        </p:cTn>
                                        <p:tgtEl>
                                          <p:spTgt spid="63491">
                                            <p:txEl>
                                              <p:charRg st="134" end="134"/>
                                            </p:txEl>
                                          </p:spTgt>
                                        </p:tgtEl>
                                      </p:cBhvr>
                                      <p:from x="100000" y="100000"/>
                                      <p:to x="80000" y="100000"/>
                                    </p:animScale>
                                    <p:anim by="(#ppt_h/3+#ppt_w*0.1)" calcmode="lin" valueType="num">
                                      <p:cBhvr additive="sum">
                                        <p:cTn id="43" dur="200" decel="100000" autoRev="1" fill="hold">
                                          <p:stCondLst>
                                            <p:cond delay="600"/>
                                          </p:stCondLst>
                                        </p:cTn>
                                        <p:tgtEl>
                                          <p:spTgt spid="63491">
                                            <p:txEl>
                                              <p:charRg st="134" end="13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932945" y="4572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p>
          <a:p>
            <a:pPr algn="ctr" eaLnBrk="0" hangingPunct="0"/>
            <a:r>
              <a:rPr lang="zh-TW" altLang="en-US" sz="4000" dirty="0">
                <a:ea typeface="新細明體" charset="-120"/>
              </a:rPr>
              <a:t>你 奇 妙 全 能 的 大 愛</a:t>
            </a:r>
          </a:p>
          <a:p>
            <a:pPr algn="ctr" eaLnBrk="0" hangingPunct="0"/>
            <a:r>
              <a:rPr lang="zh-TW" altLang="en-US" sz="4000" dirty="0">
                <a:ea typeface="新細明體" charset="-120"/>
              </a:rPr>
              <a:t>  </a:t>
            </a:r>
          </a:p>
        </p:txBody>
      </p:sp>
    </p:spTree>
  </p:cSld>
  <p:clrMapOvr>
    <a:masterClrMapping/>
  </p:clrMapOvr>
  <p:transition spd="med">
    <p:split orient="ver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考古學的術語</a:t>
            </a:r>
          </a:p>
        </p:txBody>
      </p:sp>
      <p:sp>
        <p:nvSpPr>
          <p:cNvPr id="66563" name="Rectangle 3"/>
          <p:cNvSpPr>
            <a:spLocks noGrp="1" noChangeArrowheads="1"/>
          </p:cNvSpPr>
          <p:nvPr>
            <p:ph type="body" sz="half" idx="1"/>
          </p:nvPr>
        </p:nvSpPr>
        <p:spPr>
          <a:xfrm>
            <a:off x="685800" y="1828800"/>
            <a:ext cx="5029200" cy="1752600"/>
          </a:xfrm>
          <a:effectLst>
            <a:outerShdw dist="35921" dir="2700000" algn="ctr" rotWithShape="0">
              <a:schemeClr val="bg2"/>
            </a:outerShdw>
          </a:effectLst>
        </p:spPr>
        <p:txBody>
          <a:bodyPr/>
          <a:lstStyle/>
          <a:p>
            <a:r>
              <a:rPr lang="zh-TW" altLang="en-US" sz="2800">
                <a:ea typeface="新細明體" charset="-120"/>
              </a:rPr>
              <a:t>物件的分類</a:t>
            </a:r>
          </a:p>
          <a:p>
            <a:pPr lvl="1"/>
            <a:r>
              <a:rPr lang="zh-TW" altLang="en-US" sz="2400">
                <a:ea typeface="新細明體" charset="-120"/>
              </a:rPr>
              <a:t>人工製品</a:t>
            </a:r>
            <a:r>
              <a:rPr lang="en-US" altLang="zh-TW" sz="2400">
                <a:ea typeface="新細明體" charset="-120"/>
              </a:rPr>
              <a:t>(</a:t>
            </a:r>
            <a:r>
              <a:rPr lang="zh-TW" altLang="en-US" sz="2400">
                <a:ea typeface="新細明體" charset="-120"/>
              </a:rPr>
              <a:t>希律王的燈</a:t>
            </a:r>
            <a:r>
              <a:rPr lang="en-US" altLang="zh-TW" sz="2400">
                <a:ea typeface="新細明體" charset="-120"/>
              </a:rPr>
              <a:t>)</a:t>
            </a:r>
          </a:p>
          <a:p>
            <a:pPr lvl="1"/>
            <a:r>
              <a:rPr lang="zh-TW" altLang="en-US" sz="2400">
                <a:ea typeface="新細明體" charset="-120"/>
              </a:rPr>
              <a:t>銘文</a:t>
            </a:r>
          </a:p>
        </p:txBody>
      </p:sp>
      <p:pic>
        <p:nvPicPr>
          <p:cNvPr id="66567" name="Picture 7" descr="bible">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943600" y="527050"/>
            <a:ext cx="2871788" cy="313055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Black_Obelisk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959100"/>
            <a:ext cx="2438400" cy="3975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11"/>
          <p:cNvSpPr txBox="1">
            <a:spLocks noChangeArrowheads="1"/>
          </p:cNvSpPr>
          <p:nvPr/>
        </p:nvSpPr>
        <p:spPr bwMode="auto">
          <a:xfrm>
            <a:off x="5486400" y="6035675"/>
            <a:ext cx="3124200" cy="2139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TW" altLang="en-US" sz="2400">
                <a:ea typeface="新細明體" charset="-120"/>
              </a:rPr>
              <a:t>色爾幔撒的</a:t>
            </a:r>
          </a:p>
          <a:p>
            <a:pPr algn="ctr">
              <a:spcBef>
                <a:spcPct val="50000"/>
              </a:spcBef>
            </a:pPr>
            <a:r>
              <a:rPr lang="zh-TW" altLang="en-US" sz="2400">
                <a:ea typeface="新細明體" charset="-120"/>
              </a:rPr>
              <a:t>黑色石塔</a:t>
            </a:r>
            <a:endParaRPr lang="en-US" altLang="zh-TW" sz="2400">
              <a:ea typeface="新細明體" charset="-120"/>
            </a:endParaRPr>
          </a:p>
          <a:p>
            <a:pPr algn="ctr">
              <a:spcBef>
                <a:spcPct val="50000"/>
              </a:spcBef>
            </a:pPr>
            <a:endParaRPr lang="zh-TW" altLang="en-US" sz="2400">
              <a:ea typeface="新細明體" charset="-120"/>
            </a:endParaRPr>
          </a:p>
          <a:p>
            <a:pPr algn="ctr">
              <a:spcBef>
                <a:spcPct val="50000"/>
              </a:spcBef>
            </a:pPr>
            <a:endParaRPr lang="en-US" altLang="zh-TW" sz="2400">
              <a:ea typeface="新細明體" charset="-120"/>
            </a:endParaRPr>
          </a:p>
        </p:txBody>
      </p:sp>
      <p:sp>
        <p:nvSpPr>
          <p:cNvPr id="66572" name="Text Box 12"/>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0" y="0"/>
            <a:ext cx="7772400" cy="1143000"/>
          </a:xfrm>
          <a:noFill/>
          <a:ln/>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3600">
                <a:ea typeface="新細明體" charset="-120"/>
              </a:rPr>
              <a:t>考古學的術語</a:t>
            </a:r>
            <a:endParaRPr lang="en-US" altLang="zh-TW" sz="3600">
              <a:ea typeface="新細明體" charset="-120"/>
            </a:endParaRPr>
          </a:p>
        </p:txBody>
      </p:sp>
      <p:sp>
        <p:nvSpPr>
          <p:cNvPr id="71683" name="Rectangle 3"/>
          <p:cNvSpPr>
            <a:spLocks noGrp="1" noChangeArrowheads="1"/>
          </p:cNvSpPr>
          <p:nvPr>
            <p:ph type="body" sz="half" idx="1"/>
          </p:nvPr>
        </p:nvSpPr>
        <p:spPr>
          <a:xfrm>
            <a:off x="304800" y="6019800"/>
            <a:ext cx="8839200" cy="838200"/>
          </a:xfrm>
          <a:effectLst>
            <a:outerShdw dist="35921" dir="2700000" algn="ctr" rotWithShape="0">
              <a:schemeClr val="bg2"/>
            </a:outerShdw>
          </a:effectLst>
        </p:spPr>
        <p:txBody>
          <a:bodyPr/>
          <a:lstStyle/>
          <a:p>
            <a:pPr marL="0" indent="0" algn="ctr">
              <a:buFont typeface="Wingdings" charset="2"/>
              <a:buNone/>
            </a:pPr>
            <a:r>
              <a:rPr lang="zh-TW" altLang="en-US" sz="2000">
                <a:ea typeface="SimSun" pitchFamily="2" charset="-122"/>
              </a:rPr>
              <a:t>古代巴勒斯坦的遺丘，圖樣的描繪顯示挖掘的方法和</a:t>
            </a:r>
            <a:endParaRPr lang="en-US" altLang="zh-TW" sz="2000" b="1" i="1">
              <a:ea typeface="SimSun" pitchFamily="2" charset="-122"/>
            </a:endParaRPr>
          </a:p>
          <a:p>
            <a:pPr marL="0" indent="0" algn="ctr">
              <a:buFont typeface="Wingdings" charset="2"/>
              <a:buNone/>
            </a:pPr>
            <a:r>
              <a:rPr lang="zh-TW" altLang="en-US" sz="2000">
                <a:ea typeface="新細明體" charset="-120"/>
              </a:rPr>
              <a:t>每一層的岩層的工作</a:t>
            </a:r>
          </a:p>
        </p:txBody>
      </p:sp>
      <p:sp>
        <p:nvSpPr>
          <p:cNvPr id="71685" name="Rectangle 5"/>
          <p:cNvSpPr>
            <a:spLocks noChangeArrowheads="1"/>
          </p:cNvSpPr>
          <p:nvPr/>
        </p:nvSpPr>
        <p:spPr bwMode="auto">
          <a:xfrm>
            <a:off x="2843213" y="908050"/>
            <a:ext cx="4535487" cy="21161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4"/>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5"/>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en-US" altLang="zh-TW" sz="3200">
                <a:ea typeface="新細明體" charset="-120"/>
              </a:rPr>
              <a:t>    </a:t>
            </a:r>
            <a:r>
              <a:rPr lang="zh-TW" altLang="en-US" sz="3200">
                <a:ea typeface="新細明體" charset="-120"/>
              </a:rPr>
              <a:t>挖掘的專門用語</a:t>
            </a:r>
          </a:p>
          <a:p>
            <a:pPr lvl="1"/>
            <a:r>
              <a:rPr lang="zh-TW" altLang="en-US" sz="2800">
                <a:ea typeface="新細明體" charset="-120"/>
              </a:rPr>
              <a:t>遺丘</a:t>
            </a:r>
          </a:p>
          <a:p>
            <a:pPr lvl="1"/>
            <a:r>
              <a:rPr lang="zh-TW" altLang="en-US" sz="2800">
                <a:ea typeface="新細明體" charset="-120"/>
              </a:rPr>
              <a:t>岩層</a:t>
            </a:r>
            <a:endParaRPr lang="en-US" altLang="zh-TW" sz="2800">
              <a:ea typeface="新細明體" charset="-120"/>
            </a:endParaRPr>
          </a:p>
          <a:p>
            <a:pPr lvl="1">
              <a:buFont typeface="Wingdings" charset="2"/>
              <a:buNone/>
            </a:pPr>
            <a:r>
              <a:rPr lang="en-US" altLang="zh-TW" sz="2800">
                <a:ea typeface="新細明體" charset="-120"/>
              </a:rPr>
              <a:t>   </a:t>
            </a:r>
          </a:p>
        </p:txBody>
      </p:sp>
      <p:sp>
        <p:nvSpPr>
          <p:cNvPr id="71694" name="Text Box 14"/>
          <p:cNvSpPr txBox="1">
            <a:spLocks noChangeArrowheads="1"/>
          </p:cNvSpPr>
          <p:nvPr/>
        </p:nvSpPr>
        <p:spPr bwMode="auto">
          <a:xfrm>
            <a:off x="6096000" y="533400"/>
            <a:ext cx="281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zh-TW" altLang="en-US" sz="2400">
              <a:ea typeface="新細明體" charset="-120"/>
            </a:endParaRPr>
          </a:p>
        </p:txBody>
      </p:sp>
      <p:pic>
        <p:nvPicPr>
          <p:cNvPr id="71696" name="Picture 16" descr="books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676400"/>
            <a:ext cx="1905000" cy="12620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1697" name="Text Box 17"/>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graphicFrame>
        <p:nvGraphicFramePr>
          <p:cNvPr id="71698" name="Object 18"/>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spid="_x0000_s71704" name="Document" r:id="rId8" imgW="5690616" imgH="1825752" progId="Word.Document.8">
                  <p:embed/>
                </p:oleObj>
              </mc:Choice>
              <mc:Fallback>
                <p:oleObj name="Document" r:id="rId8" imgW="5690616" imgH="1825752" progId="Word.Document.8">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3" end="3"/>
                                            </p:txEl>
                                          </p:spTgt>
                                        </p:tgtEl>
                                        <p:attrNameLst>
                                          <p:attrName>style.visibility</p:attrName>
                                        </p:attrNameLst>
                                      </p:cBhvr>
                                      <p:to>
                                        <p:strVal val="visible"/>
                                      </p:to>
                                    </p:set>
                                    <p:animEffect transition="in" filter="dissolve">
                                      <p:cBhvr>
                                        <p:cTn id="22" dur="500"/>
                                        <p:tgtEl>
                                          <p:spTgt spid="716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聖經考古學的歷史</a:t>
            </a:r>
          </a:p>
        </p:txBody>
      </p:sp>
      <p:sp>
        <p:nvSpPr>
          <p:cNvPr id="75779" name="Rectangle 3"/>
          <p:cNvSpPr>
            <a:spLocks noGrp="1" noChangeArrowheads="1"/>
          </p:cNvSpPr>
          <p:nvPr>
            <p:ph type="body" sz="half" idx="1"/>
          </p:nvPr>
        </p:nvSpPr>
        <p:spPr>
          <a:xfrm>
            <a:off x="685800" y="1981200"/>
            <a:ext cx="8153400" cy="4343400"/>
          </a:xfrm>
          <a:effectLst>
            <a:outerShdw dist="35921" dir="2700000" algn="ctr" rotWithShape="0">
              <a:schemeClr val="bg2"/>
            </a:outerShdw>
          </a:effectLst>
        </p:spPr>
        <p:txBody>
          <a:bodyPr/>
          <a:lstStyle/>
          <a:p>
            <a:r>
              <a:rPr lang="en-US" altLang="zh-TW" sz="2800">
                <a:ea typeface="新細明體" charset="-120"/>
              </a:rPr>
              <a:t>    </a:t>
            </a:r>
            <a:r>
              <a:rPr lang="zh-TW" altLang="en-US" sz="2800">
                <a:ea typeface="新細明體" charset="-120"/>
              </a:rPr>
              <a:t>意外發現</a:t>
            </a:r>
            <a:r>
              <a:rPr lang="en-US" altLang="zh-TW" sz="2800">
                <a:ea typeface="新細明體" charset="-120"/>
              </a:rPr>
              <a:t>:</a:t>
            </a:r>
            <a:r>
              <a:rPr lang="zh-TW" altLang="en-US" sz="2800">
                <a:ea typeface="新細明體" charset="-120"/>
              </a:rPr>
              <a:t>羅塞達石</a:t>
            </a:r>
            <a:r>
              <a:rPr lang="en-US" altLang="zh-TW" sz="2800">
                <a:ea typeface="新細明體" charset="-120"/>
              </a:rPr>
              <a:t>(1799 </a:t>
            </a:r>
            <a:r>
              <a:rPr lang="zh-TW" altLang="en-US" sz="2800">
                <a:ea typeface="新細明體" charset="-120"/>
              </a:rPr>
              <a:t>年</a:t>
            </a:r>
            <a:r>
              <a:rPr lang="en-US" altLang="zh-TW" sz="2800">
                <a:ea typeface="新細明體" charset="-120"/>
              </a:rPr>
              <a:t>)</a:t>
            </a:r>
          </a:p>
        </p:txBody>
      </p:sp>
      <p:pic>
        <p:nvPicPr>
          <p:cNvPr id="75780" name="Picture 4" descr="j024045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7010400" y="381000"/>
            <a:ext cx="1809750" cy="134620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2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663" y="76200"/>
            <a:ext cx="5062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7" name="Picture 3" descr="o17to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81475" cy="315277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4"/>
          <p:cNvSpPr>
            <a:spLocks noGrp="1" noChangeArrowheads="1"/>
          </p:cNvSpPr>
          <p:nvPr>
            <p:ph type="title"/>
          </p:nvPr>
        </p:nvSpPr>
        <p:spPr>
          <a:xfrm>
            <a:off x="4419600" y="533400"/>
            <a:ext cx="4724400" cy="1143000"/>
          </a:xfrm>
          <a:effectLst>
            <a:outerShdw dist="107763" dir="18900000" algn="ctr" rotWithShape="0">
              <a:schemeClr val="bg2">
                <a:alpha val="50000"/>
              </a:schemeClr>
            </a:outerShdw>
          </a:effectLst>
        </p:spPr>
        <p:txBody>
          <a:bodyPr/>
          <a:lstStyle/>
          <a:p>
            <a:pPr algn="r"/>
            <a:r>
              <a:rPr lang="zh-TW" altLang="en-US" sz="4000" b="1">
                <a:ea typeface="新細明體" charset="-120"/>
              </a:rPr>
              <a:t>羅塞達石</a:t>
            </a:r>
          </a:p>
        </p:txBody>
      </p:sp>
      <p:sp>
        <p:nvSpPr>
          <p:cNvPr id="149509" name="Rectangle 5"/>
          <p:cNvSpPr>
            <a:spLocks noGrp="1" noChangeArrowheads="1"/>
          </p:cNvSpPr>
          <p:nvPr>
            <p:ph type="body" sz="half" idx="1"/>
          </p:nvPr>
        </p:nvSpPr>
        <p:spPr>
          <a:xfrm>
            <a:off x="4114800" y="1981200"/>
            <a:ext cx="5029200" cy="1981200"/>
          </a:xfrm>
          <a:effectLst>
            <a:outerShdw dist="107763" dir="18900000" algn="ctr" rotWithShape="0">
              <a:schemeClr val="bg2"/>
            </a:outerShdw>
          </a:effectLst>
        </p:spPr>
        <p:txBody>
          <a:bodyPr/>
          <a:lstStyle/>
          <a:p>
            <a:r>
              <a:rPr lang="zh-TW" altLang="en-US" b="1">
                <a:effectLst>
                  <a:outerShdw blurRad="38100" dist="38100" dir="2700000" algn="tl">
                    <a:srgbClr val="000000"/>
                  </a:outerShdw>
                </a:effectLst>
                <a:ea typeface="新細明體" charset="-120"/>
              </a:rPr>
              <a:t>明白埃及象形符號的關鍵</a:t>
            </a:r>
          </a:p>
        </p:txBody>
      </p:sp>
      <p:pic>
        <p:nvPicPr>
          <p:cNvPr id="149510" name="Picture 6" descr="o17mi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97200"/>
            <a:ext cx="4267200" cy="3216275"/>
          </a:xfrm>
          <a:prstGeom prst="rect">
            <a:avLst/>
          </a:prstGeom>
          <a:noFill/>
          <a:extLst>
            <a:ext uri="{909E8E84-426E-40DD-AFC4-6F175D3DCCD1}">
              <a14:hiddenFill xmlns:a14="http://schemas.microsoft.com/office/drawing/2010/main">
                <a:solidFill>
                  <a:srgbClr val="FFFFFF"/>
                </a:solidFill>
              </a14:hiddenFill>
            </a:ext>
          </a:extLst>
        </p:spPr>
      </p:pic>
      <p:sp>
        <p:nvSpPr>
          <p:cNvPr id="149511" name="Rectangle 7"/>
          <p:cNvSpPr>
            <a:spLocks noChangeArrowheads="1"/>
          </p:cNvSpPr>
          <p:nvPr/>
        </p:nvSpPr>
        <p:spPr bwMode="auto">
          <a:xfrm>
            <a:off x="-152400" y="1371600"/>
            <a:ext cx="4038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上層</a:t>
            </a:r>
            <a:r>
              <a:rPr lang="en-US" altLang="zh-TW">
                <a:solidFill>
                  <a:srgbClr val="FFFF00"/>
                </a:solidFill>
                <a:ea typeface="新細明體" charset="-120"/>
              </a:rPr>
              <a:t>:</a:t>
            </a:r>
            <a:br>
              <a:rPr lang="en-US" altLang="zh-TW">
                <a:solidFill>
                  <a:srgbClr val="FFFF00"/>
                </a:solidFill>
                <a:ea typeface="新細明體" charset="-120"/>
              </a:rPr>
            </a:br>
            <a:r>
              <a:rPr lang="zh-TW" altLang="en-US">
                <a:solidFill>
                  <a:srgbClr val="FFFF00"/>
                </a:solidFill>
                <a:ea typeface="新細明體" charset="-120"/>
              </a:rPr>
              <a:t>象形符號</a:t>
            </a:r>
          </a:p>
        </p:txBody>
      </p:sp>
      <p:sp>
        <p:nvSpPr>
          <p:cNvPr id="149512" name="Rectangle 8"/>
          <p:cNvSpPr>
            <a:spLocks noChangeArrowheads="1"/>
          </p:cNvSpPr>
          <p:nvPr/>
        </p:nvSpPr>
        <p:spPr bwMode="auto">
          <a:xfrm>
            <a:off x="-76200" y="3733800"/>
            <a:ext cx="4038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中層</a:t>
            </a:r>
            <a:r>
              <a:rPr lang="en-US" altLang="zh-TW">
                <a:solidFill>
                  <a:srgbClr val="FFFF00"/>
                </a:solidFill>
                <a:ea typeface="新細明體" charset="-120"/>
              </a:rPr>
              <a:t>:</a:t>
            </a:r>
            <a:br>
              <a:rPr lang="en-US" altLang="zh-TW">
                <a:solidFill>
                  <a:srgbClr val="FFFF00"/>
                </a:solidFill>
                <a:ea typeface="新細明體" charset="-120"/>
              </a:rPr>
            </a:br>
            <a:r>
              <a:rPr lang="zh-TW" altLang="en-US">
                <a:solidFill>
                  <a:srgbClr val="FFFF00"/>
                </a:solidFill>
                <a:ea typeface="新細明體" charset="-120"/>
              </a:rPr>
              <a:t>埃及民眾</a:t>
            </a:r>
          </a:p>
        </p:txBody>
      </p:sp>
      <p:sp>
        <p:nvSpPr>
          <p:cNvPr id="149513" name="Rectangle 9"/>
          <p:cNvSpPr>
            <a:spLocks noChangeArrowheads="1"/>
          </p:cNvSpPr>
          <p:nvPr/>
        </p:nvSpPr>
        <p:spPr bwMode="auto">
          <a:xfrm>
            <a:off x="0" y="6019800"/>
            <a:ext cx="4038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底層</a:t>
            </a:r>
            <a:r>
              <a:rPr lang="en-US" altLang="zh-TW">
                <a:solidFill>
                  <a:srgbClr val="FFFF00"/>
                </a:solidFill>
                <a:ea typeface="新細明體" charset="-120"/>
              </a:rPr>
              <a:t>:</a:t>
            </a:r>
            <a:r>
              <a:rPr lang="zh-TW" altLang="en-US">
                <a:solidFill>
                  <a:srgbClr val="FFFF00"/>
                </a:solidFill>
                <a:ea typeface="新細明體" charset="-120"/>
              </a:rPr>
              <a:t>希腊人</a:t>
            </a:r>
          </a:p>
        </p:txBody>
      </p:sp>
      <p:pic>
        <p:nvPicPr>
          <p:cNvPr id="149514" name="Picture 10" descr="295a">
            <a:hlinkClick r:id="rId8"/>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a:xfrm>
            <a:off x="2362200" y="0"/>
            <a:ext cx="1905000" cy="188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5" name="AutoShape 11"/>
          <p:cNvSpPr>
            <a:spLocks noChangeArrowheads="1"/>
          </p:cNvSpPr>
          <p:nvPr/>
        </p:nvSpPr>
        <p:spPr bwMode="auto">
          <a:xfrm rot="-5400000">
            <a:off x="1714500" y="56769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516" name="AutoShape 12"/>
          <p:cNvSpPr>
            <a:spLocks noChangeArrowheads="1"/>
          </p:cNvSpPr>
          <p:nvPr/>
        </p:nvSpPr>
        <p:spPr bwMode="auto">
          <a:xfrm rot="-5400000">
            <a:off x="1714500" y="26670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49517" name="Picture 13" descr="rosetta">
            <a:hlinkClick r:id="rId10"/>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t="-717"/>
          <a:stretch>
            <a:fillRect/>
          </a:stretch>
        </p:blipFill>
        <p:spPr bwMode="auto">
          <a:xfrm>
            <a:off x="7162800" y="3733800"/>
            <a:ext cx="1981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49521" name="Text Box 17"/>
          <p:cNvSpPr txBox="1">
            <a:spLocks noChangeArrowheads="1"/>
          </p:cNvSpPr>
          <p:nvPr/>
        </p:nvSpPr>
        <p:spPr bwMode="auto">
          <a:xfrm>
            <a:off x="8229600" y="762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87c-d</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9517"/>
                                        </p:tgtEl>
                                        <p:attrNameLst>
                                          <p:attrName>style.visibility</p:attrName>
                                        </p:attrNameLst>
                                      </p:cBhvr>
                                      <p:to>
                                        <p:strVal val="visible"/>
                                      </p:to>
                                    </p:set>
                                    <p:animEffect transition="in" filter="strips(downRight)">
                                      <p:cBhvr>
                                        <p:cTn id="7" dur="500"/>
                                        <p:tgtEl>
                                          <p:spTgt spid="149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dissolve">
                                      <p:cBhvr>
                                        <p:cTn id="17" dur="5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9515"/>
                                        </p:tgtEl>
                                        <p:attrNameLst>
                                          <p:attrName>style.visibility</p:attrName>
                                        </p:attrNameLst>
                                      </p:cBhvr>
                                      <p:to>
                                        <p:strVal val="visible"/>
                                      </p:to>
                                    </p:set>
                                    <p:animEffect transition="in" filter="wipe(down)">
                                      <p:cBhvr>
                                        <p:cTn id="22" dur="500"/>
                                        <p:tgtEl>
                                          <p:spTgt spid="1495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9512"/>
                                        </p:tgtEl>
                                        <p:attrNameLst>
                                          <p:attrName>style.visibility</p:attrName>
                                        </p:attrNameLst>
                                      </p:cBhvr>
                                      <p:to>
                                        <p:strVal val="visible"/>
                                      </p:to>
                                    </p:set>
                                    <p:animEffect transition="in" filter="wipe(down)">
                                      <p:cBhvr>
                                        <p:cTn id="25" dur="500"/>
                                        <p:tgtEl>
                                          <p:spTgt spid="1495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9516"/>
                                        </p:tgtEl>
                                        <p:attrNameLst>
                                          <p:attrName>style.visibility</p:attrName>
                                        </p:attrNameLst>
                                      </p:cBhvr>
                                      <p:to>
                                        <p:strVal val="visible"/>
                                      </p:to>
                                    </p:set>
                                    <p:animEffect transition="in" filter="wipe(down)">
                                      <p:cBhvr>
                                        <p:cTn id="30" dur="500"/>
                                        <p:tgtEl>
                                          <p:spTgt spid="149516"/>
                                        </p:tgtEl>
                                      </p:cBhvr>
                                    </p:animEffect>
                                  </p:childTnLst>
                                </p:cTn>
                              </p:par>
                              <p:par>
                                <p:cTn id="31" presetID="9" presetClass="entr" presetSubtype="0" fill="hold" nodeType="withEffect">
                                  <p:stCondLst>
                                    <p:cond delay="0"/>
                                  </p:stCondLst>
                                  <p:childTnLst>
                                    <p:set>
                                      <p:cBhvr>
                                        <p:cTn id="32" dur="1" fill="hold">
                                          <p:stCondLst>
                                            <p:cond delay="0"/>
                                          </p:stCondLst>
                                        </p:cTn>
                                        <p:tgtEl>
                                          <p:spTgt spid="149507"/>
                                        </p:tgtEl>
                                        <p:attrNameLst>
                                          <p:attrName>style.visibility</p:attrName>
                                        </p:attrNameLst>
                                      </p:cBhvr>
                                      <p:to>
                                        <p:strVal val="visible"/>
                                      </p:to>
                                    </p:set>
                                    <p:animEffect transition="in" filter="dissolve">
                                      <p:cBhvr>
                                        <p:cTn id="33" dur="500"/>
                                        <p:tgtEl>
                                          <p:spTgt spid="14950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9511"/>
                                        </p:tgtEl>
                                        <p:attrNameLst>
                                          <p:attrName>style.visibility</p:attrName>
                                        </p:attrNameLst>
                                      </p:cBhvr>
                                      <p:to>
                                        <p:strVal val="visible"/>
                                      </p:to>
                                    </p:set>
                                    <p:animEffect transition="in" filter="wipe(down)">
                                      <p:cBhvr>
                                        <p:cTn id="36"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聖經考古的歷史</a:t>
            </a:r>
          </a:p>
        </p:txBody>
      </p:sp>
      <p:sp>
        <p:nvSpPr>
          <p:cNvPr id="76803" name="Rectangle 3"/>
          <p:cNvSpPr>
            <a:spLocks noGrp="1" noChangeArrowheads="1"/>
          </p:cNvSpPr>
          <p:nvPr>
            <p:ph type="body" sz="half" idx="1"/>
          </p:nvPr>
        </p:nvSpPr>
        <p:spPr>
          <a:xfrm>
            <a:off x="685800" y="1981200"/>
            <a:ext cx="4038600" cy="4191000"/>
          </a:xfrm>
          <a:effectLst>
            <a:outerShdw dist="35921" dir="2700000" algn="ctr" rotWithShape="0">
              <a:schemeClr val="bg2"/>
            </a:outerShdw>
          </a:effectLst>
        </p:spPr>
        <p:txBody>
          <a:bodyPr/>
          <a:lstStyle/>
          <a:p>
            <a:pPr>
              <a:lnSpc>
                <a:spcPct val="90000"/>
              </a:lnSpc>
            </a:pPr>
            <a:r>
              <a:rPr lang="zh-TW" altLang="en-US" sz="2800">
                <a:ea typeface="新細明體" charset="-120"/>
              </a:rPr>
              <a:t>意外發現</a:t>
            </a:r>
            <a:r>
              <a:rPr lang="en-US" altLang="zh-TW" sz="2800">
                <a:ea typeface="新細明體" charset="-120"/>
              </a:rPr>
              <a:t>:</a:t>
            </a:r>
            <a:r>
              <a:rPr lang="zh-TW" altLang="en-US" sz="2800">
                <a:ea typeface="新細明體" charset="-120"/>
              </a:rPr>
              <a:t>羅塞達</a:t>
            </a:r>
            <a:r>
              <a:rPr lang="en-US" altLang="zh-TW" sz="2800">
                <a:ea typeface="新細明體" charset="-120"/>
              </a:rPr>
              <a:t>(1799)</a:t>
            </a:r>
          </a:p>
          <a:p>
            <a:pPr>
              <a:lnSpc>
                <a:spcPct val="90000"/>
              </a:lnSpc>
            </a:pPr>
            <a:r>
              <a:rPr lang="zh-TW" altLang="en-US" sz="2800">
                <a:ea typeface="新細明體" charset="-120"/>
              </a:rPr>
              <a:t>表層</a:t>
            </a:r>
            <a:r>
              <a:rPr lang="en-US" altLang="zh-TW" sz="2800">
                <a:ea typeface="新細明體" charset="-120"/>
              </a:rPr>
              <a:t>:</a:t>
            </a:r>
            <a:r>
              <a:rPr lang="zh-TW" altLang="en-US" sz="2800">
                <a:ea typeface="新細明體" charset="-120"/>
              </a:rPr>
              <a:t>愛德華羅拔士</a:t>
            </a:r>
            <a:r>
              <a:rPr lang="en-US" altLang="zh-TW" sz="2800">
                <a:ea typeface="新細明體" charset="-120"/>
              </a:rPr>
              <a:t>&amp;</a:t>
            </a:r>
            <a:r>
              <a:rPr lang="zh-TW" altLang="en-US" sz="2800">
                <a:ea typeface="新細明體" charset="-120"/>
              </a:rPr>
              <a:t>伊利史密斯</a:t>
            </a:r>
            <a:r>
              <a:rPr lang="en-US" altLang="zh-TW" sz="2800">
                <a:ea typeface="新細明體" charset="-120"/>
              </a:rPr>
              <a:t>(1838)</a:t>
            </a:r>
          </a:p>
          <a:p>
            <a:pPr>
              <a:lnSpc>
                <a:spcPct val="90000"/>
              </a:lnSpc>
            </a:pPr>
            <a:r>
              <a:rPr lang="zh-TW" altLang="en-US" sz="2800">
                <a:ea typeface="新細明體" charset="-120"/>
              </a:rPr>
              <a:t>挖掘</a:t>
            </a:r>
            <a:r>
              <a:rPr lang="en-US" altLang="zh-TW" sz="2800">
                <a:ea typeface="新細明體" charset="-120"/>
              </a:rPr>
              <a:t>:</a:t>
            </a:r>
            <a:r>
              <a:rPr lang="zh-TW" altLang="en-US" sz="2800">
                <a:ea typeface="新細明體" charset="-120"/>
              </a:rPr>
              <a:t>迪索斯在耶路撒冷</a:t>
            </a:r>
            <a:r>
              <a:rPr lang="en-US" altLang="zh-TW" sz="2800">
                <a:ea typeface="新細明體" charset="-120"/>
              </a:rPr>
              <a:t>(1863)</a:t>
            </a:r>
            <a:endParaRPr lang="zh-TW" altLang="en-US" sz="2800">
              <a:ea typeface="新細明體" charset="-120"/>
            </a:endParaRPr>
          </a:p>
          <a:p>
            <a:pPr>
              <a:lnSpc>
                <a:spcPct val="90000"/>
              </a:lnSpc>
            </a:pPr>
            <a:r>
              <a:rPr lang="zh-TW" altLang="en-US" sz="2800">
                <a:solidFill>
                  <a:srgbClr val="FF99CC"/>
                </a:solidFill>
                <a:ea typeface="新細明體" charset="-120"/>
              </a:rPr>
              <a:t>推廣</a:t>
            </a:r>
            <a:r>
              <a:rPr lang="en-US" altLang="zh-TW" sz="2800">
                <a:ea typeface="新細明體" charset="-120"/>
              </a:rPr>
              <a:t>:</a:t>
            </a:r>
            <a:r>
              <a:rPr lang="zh-TW" altLang="en-US" sz="2800">
                <a:ea typeface="新細明體" charset="-120"/>
              </a:rPr>
              <a:t>聖經考古評</a:t>
            </a:r>
            <a:r>
              <a:rPr lang="en-US" altLang="zh-TW" sz="2800">
                <a:ea typeface="新細明體" charset="-120"/>
              </a:rPr>
              <a:t>(1975)</a:t>
            </a:r>
          </a:p>
        </p:txBody>
      </p:sp>
      <p:pic>
        <p:nvPicPr>
          <p:cNvPr id="76804" name="Picture 4" descr="j0240453"/>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7010400" y="609600"/>
            <a:ext cx="1809750" cy="134620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b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495800" y="4343400"/>
            <a:ext cx="1423988" cy="18923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barcover987">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953000"/>
            <a:ext cx="1474788" cy="1905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3" name="Picture 13" descr="front_thumb">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9725" y="3886200"/>
            <a:ext cx="1296988" cy="1709738"/>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7" name="Picture 17" descr="biblicalarchaeology">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743200"/>
            <a:ext cx="1474788" cy="1752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9" name="Picture 19" descr="flame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5181600"/>
            <a:ext cx="1131888" cy="16764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21" name="Picture 21" descr="BAReview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6286500"/>
            <a:ext cx="1828800" cy="5715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23" name="Picture 23" descr="d0ljdz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514600"/>
            <a:ext cx="1260475" cy="169545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6824" name="Text Box 2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1"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1"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1"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1"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1"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挖掘地點</a:t>
            </a:r>
            <a:br>
              <a:rPr lang="zh-TW" altLang="en-US" sz="4000">
                <a:ea typeface="新細明體" charset="-120"/>
              </a:rPr>
            </a:br>
            <a:endParaRPr lang="zh-TW" altLang="en-US" sz="4000">
              <a:ea typeface="新細明體" charset="-120"/>
            </a:endParaRPr>
          </a:p>
        </p:txBody>
      </p:sp>
      <p:pic>
        <p:nvPicPr>
          <p:cNvPr id="78859" name="Picture 11" descr="0,4918,22763,00">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0" y="609600"/>
            <a:ext cx="3460750" cy="2295525"/>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3" name="Group 15"/>
          <p:cNvGrpSpPr>
            <a:grpSpLocks/>
          </p:cNvGrpSpPr>
          <p:nvPr/>
        </p:nvGrpSpPr>
        <p:grpSpPr bwMode="auto">
          <a:xfrm>
            <a:off x="990600" y="4038600"/>
            <a:ext cx="5541963" cy="2573338"/>
            <a:chOff x="624" y="2544"/>
            <a:chExt cx="3491" cy="1621"/>
          </a:xfrm>
        </p:grpSpPr>
        <p:pic>
          <p:nvPicPr>
            <p:cNvPr id="78861" name="Picture 13" descr="Siloam Inscri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544"/>
              <a:ext cx="3491" cy="13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8862" name="Text Box 14"/>
            <p:cNvSpPr txBox="1">
              <a:spLocks noChangeArrowheads="1"/>
            </p:cNvSpPr>
            <p:nvPr/>
          </p:nvSpPr>
          <p:spPr bwMode="auto">
            <a:xfrm>
              <a:off x="2590" y="3867"/>
              <a:ext cx="1076" cy="2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a:ea typeface="新細明體" charset="-120"/>
                </a:rPr>
                <a:t>西羅亞碑文</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3741" name="Object 13"/>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spid="_x0000_s73747" name="Document" r:id="rId4" imgW="5690616" imgH="1825752" progId="Word.Document.8">
                  <p:embed/>
                </p:oleObj>
              </mc:Choice>
              <mc:Fallback>
                <p:oleObj name="Document" r:id="rId4" imgW="5690616" imgH="1825752" progId="Word.Document.8">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方法</a:t>
            </a:r>
          </a:p>
        </p:txBody>
      </p:sp>
      <p:sp>
        <p:nvSpPr>
          <p:cNvPr id="73731" name="Rectangle 3"/>
          <p:cNvSpPr>
            <a:spLocks noGrp="1" noChangeArrowheads="1"/>
          </p:cNvSpPr>
          <p:nvPr>
            <p:ph type="body" sz="half" idx="1"/>
          </p:nvPr>
        </p:nvSpPr>
        <p:spPr>
          <a:xfrm>
            <a:off x="457200" y="1981200"/>
            <a:ext cx="4724400" cy="1371600"/>
          </a:xfrm>
          <a:effectLst>
            <a:outerShdw dist="35921" dir="2700000" algn="ctr" rotWithShape="0">
              <a:schemeClr val="bg2"/>
            </a:outerShdw>
          </a:effectLst>
        </p:spPr>
        <p:txBody>
          <a:bodyPr/>
          <a:lstStyle/>
          <a:p>
            <a:r>
              <a:rPr lang="zh-TW" altLang="en-US">
                <a:ea typeface="新細明體" charset="-120"/>
              </a:rPr>
              <a:t>探測</a:t>
            </a:r>
            <a:r>
              <a:rPr lang="en-US" altLang="zh-TW">
                <a:ea typeface="新細明體" charset="-120"/>
              </a:rPr>
              <a:t>(</a:t>
            </a:r>
            <a:r>
              <a:rPr lang="zh-TW" altLang="en-US">
                <a:ea typeface="新細明體" charset="-120"/>
              </a:rPr>
              <a:t>縱向</a:t>
            </a:r>
            <a:r>
              <a:rPr lang="en-US" altLang="zh-TW">
                <a:ea typeface="新細明體" charset="-120"/>
              </a:rPr>
              <a:t>)</a:t>
            </a:r>
          </a:p>
          <a:p>
            <a:r>
              <a:rPr lang="zh-TW" altLang="en-US">
                <a:ea typeface="新細明體" charset="-120"/>
              </a:rPr>
              <a:t>階梯式溝渠</a:t>
            </a:r>
            <a:r>
              <a:rPr lang="en-US" altLang="zh-TW">
                <a:ea typeface="新細明體" charset="-120"/>
              </a:rPr>
              <a:t>(</a:t>
            </a:r>
            <a:r>
              <a:rPr lang="zh-TW" altLang="en-US">
                <a:ea typeface="新細明體" charset="-120"/>
              </a:rPr>
              <a:t>部分的顯示</a:t>
            </a:r>
            <a:r>
              <a:rPr lang="en-US" altLang="zh-TW">
                <a:ea typeface="新細明體" charset="-120"/>
              </a:rPr>
              <a:t>)</a:t>
            </a:r>
          </a:p>
        </p:txBody>
      </p:sp>
      <p:sp>
        <p:nvSpPr>
          <p:cNvPr id="73734" name="Rectangle 6"/>
          <p:cNvSpPr>
            <a:spLocks noGrp="1" noChangeArrowheads="1"/>
          </p:cNvSpPr>
          <p:nvPr>
            <p:ph type="body" sz="half" idx="2"/>
          </p:nvPr>
        </p:nvSpPr>
        <p:spPr>
          <a:xfrm>
            <a:off x="4953000" y="1981200"/>
            <a:ext cx="4191000" cy="1295400"/>
          </a:xfrm>
          <a:effectLst>
            <a:outerShdw dist="35921" dir="2700000" algn="ctr" rotWithShape="0">
              <a:schemeClr val="bg2"/>
            </a:outerShdw>
          </a:effectLst>
        </p:spPr>
        <p:txBody>
          <a:bodyPr/>
          <a:lstStyle/>
          <a:p>
            <a:pPr>
              <a:lnSpc>
                <a:spcPct val="90000"/>
              </a:lnSpc>
            </a:pPr>
            <a:r>
              <a:rPr lang="zh-TW" altLang="en-US">
                <a:ea typeface="新細明體" charset="-120"/>
              </a:rPr>
              <a:t>分層</a:t>
            </a:r>
            <a:r>
              <a:rPr lang="en-US" altLang="zh-TW">
                <a:ea typeface="新細明體" charset="-120"/>
              </a:rPr>
              <a:t>(</a:t>
            </a:r>
            <a:r>
              <a:rPr lang="zh-TW" altLang="en-US">
                <a:ea typeface="新細明體" charset="-120"/>
              </a:rPr>
              <a:t>整個的左邊</a:t>
            </a:r>
            <a:r>
              <a:rPr lang="en-US" altLang="zh-TW">
                <a:ea typeface="新細明體" charset="-120"/>
              </a:rPr>
              <a:t>)</a:t>
            </a:r>
          </a:p>
          <a:p>
            <a:pPr>
              <a:lnSpc>
                <a:spcPct val="90000"/>
              </a:lnSpc>
            </a:pPr>
            <a:r>
              <a:rPr lang="zh-TW" altLang="en-US">
                <a:ea typeface="新細明體" charset="-120"/>
              </a:rPr>
              <a:t>用碳</a:t>
            </a:r>
            <a:r>
              <a:rPr lang="en-US" altLang="zh-TW">
                <a:ea typeface="新細明體" charset="-120"/>
              </a:rPr>
              <a:t>-14</a:t>
            </a:r>
            <a:r>
              <a:rPr lang="zh-TW" altLang="en-US">
                <a:ea typeface="新細明體" charset="-120"/>
              </a:rPr>
              <a:t>測試</a:t>
            </a:r>
          </a:p>
          <a:p>
            <a:pPr>
              <a:lnSpc>
                <a:spcPct val="90000"/>
              </a:lnSpc>
            </a:pPr>
            <a:endParaRPr lang="zh-TW" altLang="en-US">
              <a:ea typeface="新細明體" charset="-120"/>
            </a:endParaRPr>
          </a:p>
        </p:txBody>
      </p:sp>
      <p:sp>
        <p:nvSpPr>
          <p:cNvPr id="73732" name="Rectangle 4"/>
          <p:cNvSpPr>
            <a:spLocks noChangeArrowheads="1"/>
          </p:cNvSpPr>
          <p:nvPr/>
        </p:nvSpPr>
        <p:spPr bwMode="auto">
          <a:xfrm>
            <a:off x="533400" y="6019800"/>
            <a:ext cx="8610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2"/>
              </a:buClr>
              <a:buSzPct val="80000"/>
              <a:buFont typeface="Wingdings" charset="2"/>
              <a:buBlip>
                <a:blip r:embed="rId6"/>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7"/>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pPr algn="ctr">
              <a:buFont typeface="Wingdings" charset="2"/>
              <a:buNone/>
            </a:pPr>
            <a:r>
              <a:rPr lang="zh-TW" altLang="en-US" sz="2000">
                <a:ea typeface="SimSun" pitchFamily="2" charset="-122"/>
              </a:rPr>
              <a:t>古代巴勒斯坦的遺丘，圖樣的描繪顯示挖掘的方法和</a:t>
            </a:r>
            <a:endParaRPr lang="en-US" altLang="zh-TW" sz="2000">
              <a:ea typeface="SimSun" pitchFamily="2" charset="-122"/>
            </a:endParaRPr>
          </a:p>
          <a:p>
            <a:pPr algn="ctr">
              <a:buFont typeface="Wingdings" charset="2"/>
              <a:buNone/>
            </a:pPr>
            <a:r>
              <a:rPr lang="zh-TW" altLang="en-US" sz="2000">
                <a:ea typeface="SimSun" pitchFamily="2" charset="-122"/>
              </a:rPr>
              <a:t>每一層的岩層的工作</a:t>
            </a:r>
            <a:endParaRPr lang="en-US" altLang="zh-TW" sz="2000">
              <a:ea typeface="SimSun" pitchFamily="2" charset="-122"/>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40" name="Text Box 12"/>
          <p:cNvSpPr txBox="1">
            <a:spLocks noChangeArrowheads="1"/>
          </p:cNvSpPr>
          <p:nvPr/>
        </p:nvSpPr>
        <p:spPr bwMode="auto">
          <a:xfrm>
            <a:off x="7848600" y="76200"/>
            <a:ext cx="12001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197-198</a:t>
            </a:r>
            <a:endParaRPr lang="en-US" altLang="zh-TW" sz="24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down)">
                                      <p:cBhvr>
                                        <p:cTn id="7" dur="500"/>
                                        <p:tgtEl>
                                          <p:spTgt spid="73731">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735"/>
                                        </p:tgtEl>
                                        <p:attrNameLst>
                                          <p:attrName>style.visibility</p:attrName>
                                        </p:attrNameLst>
                                      </p:cBhvr>
                                      <p:to>
                                        <p:strVal val="visible"/>
                                      </p:to>
                                    </p:set>
                                    <p:animEffect transition="in" filter="wipe(up)">
                                      <p:cBhvr>
                                        <p:cTn id="11" dur="500"/>
                                        <p:tgtEl>
                                          <p:spTgt spid="737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3731">
                                            <p:txEl>
                                              <p:pRg st="1" end="1"/>
                                            </p:txEl>
                                          </p:spTgt>
                                        </p:tgtEl>
                                        <p:attrNameLst>
                                          <p:attrName>style.visibility</p:attrName>
                                        </p:attrNameLst>
                                      </p:cBhvr>
                                      <p:to>
                                        <p:strVal val="visible"/>
                                      </p:to>
                                    </p:set>
                                    <p:animEffect transition="in" filter="wipe(down)">
                                      <p:cBhvr>
                                        <p:cTn id="16" dur="500"/>
                                        <p:tgtEl>
                                          <p:spTgt spid="73731">
                                            <p:txEl>
                                              <p:pRg st="1" end="1"/>
                                            </p:txEl>
                                          </p:spTgt>
                                        </p:tgtEl>
                                      </p:cBhvr>
                                    </p:animEffect>
                                  </p:childTnLst>
                                </p:cTn>
                              </p:par>
                            </p:childTnLst>
                          </p:cTn>
                        </p:par>
                        <p:par>
                          <p:cTn id="17" fill="hold" nodeType="afterGroup">
                            <p:stCondLst>
                              <p:cond delay="500"/>
                            </p:stCondLst>
                            <p:childTnLst>
                              <p:par>
                                <p:cTn id="18" presetID="15" presetClass="entr" presetSubtype="0" fill="hold" grpId="0" nodeType="afterEffect">
                                  <p:stCondLst>
                                    <p:cond delay="0"/>
                                  </p:stCondLst>
                                  <p:childTnLst>
                                    <p:set>
                                      <p:cBhvr>
                                        <p:cTn id="19" dur="1" fill="hold">
                                          <p:stCondLst>
                                            <p:cond delay="0"/>
                                          </p:stCondLst>
                                        </p:cTn>
                                        <p:tgtEl>
                                          <p:spTgt spid="73738"/>
                                        </p:tgtEl>
                                        <p:attrNameLst>
                                          <p:attrName>style.visibility</p:attrName>
                                        </p:attrNameLst>
                                      </p:cBhvr>
                                      <p:to>
                                        <p:strVal val="visible"/>
                                      </p:to>
                                    </p:set>
                                    <p:anim calcmode="lin" valueType="num">
                                      <p:cBhvr>
                                        <p:cTn id="20" dur="1000" fill="hold"/>
                                        <p:tgtEl>
                                          <p:spTgt spid="73738"/>
                                        </p:tgtEl>
                                        <p:attrNameLst>
                                          <p:attrName>ppt_w</p:attrName>
                                        </p:attrNameLst>
                                      </p:cBhvr>
                                      <p:tavLst>
                                        <p:tav tm="0">
                                          <p:val>
                                            <p:fltVal val="0"/>
                                          </p:val>
                                        </p:tav>
                                        <p:tav tm="100000">
                                          <p:val>
                                            <p:strVal val="#ppt_w"/>
                                          </p:val>
                                        </p:tav>
                                      </p:tavLst>
                                    </p:anim>
                                    <p:anim calcmode="lin" valueType="num">
                                      <p:cBhvr>
                                        <p:cTn id="21" dur="1000" fill="hold"/>
                                        <p:tgtEl>
                                          <p:spTgt spid="73738"/>
                                        </p:tgtEl>
                                        <p:attrNameLst>
                                          <p:attrName>ppt_h</p:attrName>
                                        </p:attrNameLst>
                                      </p:cBhvr>
                                      <p:tavLst>
                                        <p:tav tm="0">
                                          <p:val>
                                            <p:fltVal val="0"/>
                                          </p:val>
                                        </p:tav>
                                        <p:tav tm="100000">
                                          <p:val>
                                            <p:strVal val="#ppt_h"/>
                                          </p:val>
                                        </p:tav>
                                      </p:tavLst>
                                    </p:anim>
                                    <p:anim calcmode="lin" valueType="num">
                                      <p:cBhvr>
                                        <p:cTn id="22"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3734">
                                            <p:txEl>
                                              <p:pRg st="0" end="0"/>
                                            </p:txEl>
                                          </p:spTgt>
                                        </p:tgtEl>
                                        <p:attrNameLst>
                                          <p:attrName>style.visibility</p:attrName>
                                        </p:attrNameLst>
                                      </p:cBhvr>
                                      <p:to>
                                        <p:strVal val="visible"/>
                                      </p:to>
                                    </p:set>
                                    <p:animEffect transition="in" filter="dissolve">
                                      <p:cBhvr>
                                        <p:cTn id="28" dur="500"/>
                                        <p:tgtEl>
                                          <p:spTgt spid="73734">
                                            <p:txEl>
                                              <p:pRg st="0" end="0"/>
                                            </p:txEl>
                                          </p:spTgt>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7373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3734">
                                            <p:txEl>
                                              <p:pRg st="1" end="1"/>
                                            </p:txEl>
                                          </p:spTgt>
                                        </p:tgtEl>
                                        <p:attrNameLst>
                                          <p:attrName>style.visibility</p:attrName>
                                        </p:attrNameLst>
                                      </p:cBhvr>
                                      <p:to>
                                        <p:strVal val="visible"/>
                                      </p:to>
                                    </p:set>
                                    <p:animEffect transition="in" filter="dissolve">
                                      <p:cBhvr>
                                        <p:cTn id="36" dur="500"/>
                                        <p:tgtEl>
                                          <p:spTgt spid="737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4" grpId="0" build="p" autoUpdateAnimBg="0"/>
      <p:bldP spid="73735" grpId="0" animBg="1"/>
      <p:bldP spid="73738" grpId="0" animBg="1"/>
      <p:bldP spid="737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30850"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826" name="Rectangle 2"/>
          <p:cNvSpPr>
            <a:spLocks noGrp="1" noChangeArrowheads="1"/>
          </p:cNvSpPr>
          <p:nvPr>
            <p:ph type="title" sz="quarter"/>
          </p:nvPr>
        </p:nvSpPr>
        <p:spPr>
          <a:xfrm>
            <a:off x="5638800" y="838200"/>
            <a:ext cx="3505200" cy="762000"/>
          </a:xfrm>
          <a:effectLst>
            <a:outerShdw dist="35921" dir="2700000" algn="ctr" rotWithShape="0">
              <a:schemeClr val="bg2"/>
            </a:outerShdw>
          </a:effectLst>
        </p:spPr>
        <p:txBody>
          <a:bodyPr/>
          <a:lstStyle/>
          <a:p>
            <a:r>
              <a:rPr lang="zh-TW" altLang="en-US" sz="4000">
                <a:ea typeface="新細明體" charset="-120"/>
              </a:rPr>
              <a:t>陶器分析</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val="0"/>
              </a:ext>
            </a:extLst>
          </a:blip>
          <a:srcRect/>
          <a:stretch>
            <a:fillRect/>
          </a:stretch>
        </p:blipFill>
        <p:spPr>
          <a:xfrm>
            <a:off x="7289800" y="5486400"/>
            <a:ext cx="1473200" cy="10668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val="0"/>
              </a:ext>
            </a:extLst>
          </a:blip>
          <a:srcRect/>
          <a:stretch>
            <a:fillRect/>
          </a:stretch>
        </p:blipFill>
        <p:spPr>
          <a:xfrm>
            <a:off x="7289800" y="3962400"/>
            <a:ext cx="1447800" cy="13589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val="0"/>
              </a:ext>
            </a:extLst>
          </a:blip>
          <a:srcRect/>
          <a:stretch>
            <a:fillRect/>
          </a:stretch>
        </p:blipFill>
        <p:spPr>
          <a:xfrm>
            <a:off x="5994400" y="5486400"/>
            <a:ext cx="1143000" cy="10668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val="0"/>
              </a:ext>
            </a:extLst>
          </a:blip>
          <a:srcRect/>
          <a:stretch>
            <a:fillRect/>
          </a:stretch>
        </p:blipFill>
        <p:spPr>
          <a:xfrm>
            <a:off x="5994400" y="3962400"/>
            <a:ext cx="1143000" cy="13716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2" descr="3-f">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5513" y="1798638"/>
            <a:ext cx="1131887" cy="1973262"/>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7858" name="Picture 34" descr="4-e">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0" y="1752600"/>
            <a:ext cx="1376363" cy="20193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860" name="Text Box 3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199</a:t>
            </a:r>
            <a:endParaRPr lang="en-US" altLang="zh-TW" sz="2400">
              <a:ea typeface="新細明體"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0" name="Group 4"/>
          <p:cNvGrpSpPr>
            <a:grpSpLocks/>
          </p:cNvGrpSpPr>
          <p:nvPr/>
        </p:nvGrpSpPr>
        <p:grpSpPr bwMode="auto">
          <a:xfrm>
            <a:off x="4648200" y="1143000"/>
            <a:ext cx="685800" cy="5148263"/>
            <a:chOff x="2736" y="576"/>
            <a:chExt cx="288" cy="1974"/>
          </a:xfrm>
        </p:grpSpPr>
        <p:sp>
          <p:nvSpPr>
            <p:cNvPr id="106501" name="Text Box 5"/>
            <p:cNvSpPr txBox="1">
              <a:spLocks noChangeArrowheads="1"/>
            </p:cNvSpPr>
            <p:nvPr/>
          </p:nvSpPr>
          <p:spPr bwMode="auto">
            <a:xfrm>
              <a:off x="2736" y="57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2" name="Text Box 6"/>
            <p:cNvSpPr txBox="1">
              <a:spLocks noChangeArrowheads="1"/>
            </p:cNvSpPr>
            <p:nvPr/>
          </p:nvSpPr>
          <p:spPr bwMode="auto">
            <a:xfrm>
              <a:off x="2736" y="1152"/>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3" name="Text Box 7"/>
            <p:cNvSpPr txBox="1">
              <a:spLocks noChangeArrowheads="1"/>
            </p:cNvSpPr>
            <p:nvPr/>
          </p:nvSpPr>
          <p:spPr bwMode="auto">
            <a:xfrm>
              <a:off x="2736" y="864"/>
              <a:ext cx="288"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4" name="Text Box 8"/>
            <p:cNvSpPr txBox="1">
              <a:spLocks noChangeArrowheads="1"/>
            </p:cNvSpPr>
            <p:nvPr/>
          </p:nvSpPr>
          <p:spPr bwMode="auto">
            <a:xfrm>
              <a:off x="2736" y="1440"/>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5" name="Text Box 9"/>
            <p:cNvSpPr txBox="1">
              <a:spLocks noChangeArrowheads="1"/>
            </p:cNvSpPr>
            <p:nvPr/>
          </p:nvSpPr>
          <p:spPr bwMode="auto">
            <a:xfrm>
              <a:off x="2736" y="201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6" name="Text Box 10"/>
            <p:cNvSpPr txBox="1">
              <a:spLocks noChangeArrowheads="1"/>
            </p:cNvSpPr>
            <p:nvPr/>
          </p:nvSpPr>
          <p:spPr bwMode="auto">
            <a:xfrm>
              <a:off x="2736" y="1728"/>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7" name="Text Box 11"/>
            <p:cNvSpPr txBox="1">
              <a:spLocks noChangeArrowheads="1"/>
            </p:cNvSpPr>
            <p:nvPr/>
          </p:nvSpPr>
          <p:spPr bwMode="auto">
            <a:xfrm>
              <a:off x="2736" y="2304"/>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grpSp>
      <p:pic>
        <p:nvPicPr>
          <p:cNvPr id="106508" name="Picture 12" descr="filis~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3810000" cy="53514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06509" name="Picture 13" descr="fil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533775" cy="52578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06510" name="Text Box 14"/>
          <p:cNvSpPr txBox="1">
            <a:spLocks noChangeArrowheads="1"/>
          </p:cNvSpPr>
          <p:nvPr/>
        </p:nvSpPr>
        <p:spPr bwMode="auto">
          <a:xfrm>
            <a:off x="1042988" y="188913"/>
            <a:ext cx="5734050" cy="727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4000">
                <a:solidFill>
                  <a:srgbClr val="FFFF00"/>
                </a:solidFill>
                <a:ea typeface="新細明體" charset="-120"/>
              </a:rPr>
              <a:t>             菲利士人的陶器</a:t>
            </a:r>
          </a:p>
        </p:txBody>
      </p:sp>
      <p:sp>
        <p:nvSpPr>
          <p:cNvPr id="106511" name="Text Box 15"/>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106</a:t>
            </a:r>
            <a:endParaRPr lang="en-US" altLang="zh-TW" sz="2400">
              <a:ea typeface="新細明體" charset="-12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zh-TW" altLang="en-US">
                <a:ea typeface="新細明體" charset="-120"/>
              </a:rPr>
              <a:t>發現古代的耶利哥</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163504" y="457200"/>
            <a:ext cx="6724918"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我 </a:t>
            </a:r>
            <a:r>
              <a:rPr lang="zh-TW" altLang="en-US" sz="4000" dirty="0">
                <a:solidFill>
                  <a:srgbClr val="EAEAEA"/>
                </a:solidFill>
                <a:ea typeface="新細明體" charset="-120"/>
              </a:rPr>
              <a:t>的 安 慰，我 的 避 難 所，</a:t>
            </a: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p>
          <a:p>
            <a:pPr algn="ctr" eaLnBrk="0" hangingPunct="0"/>
            <a:r>
              <a:rPr lang="zh-TW" altLang="en-US" sz="4000" dirty="0">
                <a:solidFill>
                  <a:srgbClr val="EAEAEA"/>
                </a:solidFill>
                <a:ea typeface="新細明體" charset="-120"/>
              </a:rPr>
              <a:t>永 遠 不 住 的 敬 拜 你。</a:t>
            </a:r>
          </a:p>
        </p:txBody>
      </p:sp>
    </p:spTree>
    <p:extLst>
      <p:ext uri="{BB962C8B-B14F-4D97-AF65-F5344CB8AC3E}">
        <p14:creationId xmlns:p14="http://schemas.microsoft.com/office/powerpoint/2010/main" val="4061342365"/>
      </p:ext>
    </p:extLst>
  </p:cSld>
  <p:clrMapOvr>
    <a:masterClrMapping/>
  </p:clrMapOvr>
  <p:transition spd="med">
    <p:split orient="vert"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3906" name="Rectangle 2"/>
          <p:cNvSpPr>
            <a:spLocks noGrp="1" noChangeArrowheads="1"/>
          </p:cNvSpPr>
          <p:nvPr>
            <p:ph type="title"/>
          </p:nvPr>
        </p:nvSpPr>
        <p:spPr>
          <a:xfrm>
            <a:off x="685800" y="0"/>
            <a:ext cx="7773988" cy="1268413"/>
          </a:xfrm>
          <a:effectLst>
            <a:outerShdw dist="35921" dir="2700000" algn="ctr" rotWithShape="0">
              <a:schemeClr val="bg2"/>
            </a:outerShdw>
          </a:effectLst>
        </p:spPr>
        <p:txBody>
          <a:bodyPr/>
          <a:lstStyle/>
          <a:p>
            <a:r>
              <a:rPr lang="zh-TW" altLang="en-US" sz="4000">
                <a:ea typeface="新細明體" charset="-120"/>
              </a:rPr>
              <a:t>聖經神學的價值</a:t>
            </a:r>
          </a:p>
        </p:txBody>
      </p:sp>
      <p:sp>
        <p:nvSpPr>
          <p:cNvPr id="123907" name="Rectangle 3"/>
          <p:cNvSpPr>
            <a:spLocks noGrp="1" noChangeArrowheads="1"/>
          </p:cNvSpPr>
          <p:nvPr>
            <p:ph type="body" sz="half" idx="1"/>
          </p:nvPr>
        </p:nvSpPr>
        <p:spPr>
          <a:xfrm>
            <a:off x="685800" y="2438400"/>
            <a:ext cx="4114800" cy="1143000"/>
          </a:xfrm>
          <a:effectLst>
            <a:outerShdw dist="35921" dir="2700000" algn="ctr" rotWithShape="0">
              <a:schemeClr val="bg2"/>
            </a:outerShdw>
          </a:effectLst>
        </p:spPr>
        <p:txBody>
          <a:bodyPr/>
          <a:lstStyle/>
          <a:p>
            <a:pPr>
              <a:lnSpc>
                <a:spcPct val="90000"/>
              </a:lnSpc>
            </a:pPr>
            <a:r>
              <a:rPr lang="en-US" altLang="zh-TW" sz="2000">
                <a:ea typeface="新細明體" charset="-120"/>
              </a:rPr>
              <a:t>   </a:t>
            </a:r>
          </a:p>
          <a:p>
            <a:pPr>
              <a:lnSpc>
                <a:spcPct val="90000"/>
              </a:lnSpc>
              <a:buFont typeface="Wingdings" charset="2"/>
              <a:buNone/>
            </a:pPr>
            <a:r>
              <a:rPr lang="en-US" altLang="zh-TW" sz="2000">
                <a:ea typeface="新細明體" charset="-120"/>
              </a:rPr>
              <a:t>    </a:t>
            </a:r>
            <a:r>
              <a:rPr lang="zh-TW" altLang="en-US" sz="2000">
                <a:ea typeface="新細明體" charset="-120"/>
              </a:rPr>
              <a:t>證實聖經歷史</a:t>
            </a:r>
            <a:r>
              <a:rPr lang="en-US" altLang="zh-TW" sz="2000">
                <a:ea typeface="新細明體" charset="-120"/>
              </a:rPr>
              <a:t>(</a:t>
            </a:r>
            <a:r>
              <a:rPr lang="zh-TW" altLang="en-US" sz="2000">
                <a:ea typeface="新細明體" charset="-120"/>
              </a:rPr>
              <a:t>參考舊約聖經</a:t>
            </a:r>
          </a:p>
          <a:p>
            <a:pPr>
              <a:lnSpc>
                <a:spcPct val="90000"/>
              </a:lnSpc>
              <a:buFont typeface="Wingdings" charset="2"/>
              <a:buNone/>
            </a:pPr>
            <a:r>
              <a:rPr lang="zh-TW" altLang="en-US" sz="2000">
                <a:ea typeface="新細明體" charset="-120"/>
              </a:rPr>
              <a:t>    背景 </a:t>
            </a:r>
            <a:r>
              <a:rPr lang="en-US" altLang="zh-TW" sz="2000">
                <a:ea typeface="新細明體" charset="-120"/>
              </a:rPr>
              <a:t>P. 201-4)</a:t>
            </a:r>
          </a:p>
          <a:p>
            <a:pPr>
              <a:lnSpc>
                <a:spcPct val="90000"/>
              </a:lnSpc>
              <a:buFont typeface="Wingdings" charset="2"/>
              <a:buNone/>
            </a:pPr>
            <a:endParaRPr lang="en-US" altLang="zh-TW" sz="2000">
              <a:ea typeface="新細明體" charset="-120"/>
            </a:endParaRPr>
          </a:p>
        </p:txBody>
      </p:sp>
      <p:sp>
        <p:nvSpPr>
          <p:cNvPr id="123911" name="Text Box 7"/>
          <p:cNvSpPr txBox="1">
            <a:spLocks noChangeArrowheads="1"/>
          </p:cNvSpPr>
          <p:nvPr/>
        </p:nvSpPr>
        <p:spPr bwMode="auto">
          <a:xfrm>
            <a:off x="7848600" y="76200"/>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200, 206</a:t>
            </a:r>
            <a:endParaRPr lang="en-US" altLang="zh-TW" sz="2400">
              <a:solidFill>
                <a:schemeClr val="bg2"/>
              </a:solidFill>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14"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390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3907">
                                            <p:txEl>
                                              <p:pRg st="2" end="2"/>
                                            </p:txEl>
                                          </p:spTgt>
                                        </p:tgtEl>
                                        <p:attrNameLst>
                                          <p:attrName>style.visibility</p:attrName>
                                        </p:attrNameLst>
                                      </p:cBhvr>
                                      <p:to>
                                        <p:strVal val="visible"/>
                                      </p:to>
                                    </p:set>
                                    <p:anim calcmode="discrete" valueType="clr">
                                      <p:cBhvr override="childStyle">
                                        <p:cTn id="21" dur="80"/>
                                        <p:tgtEl>
                                          <p:spTgt spid="1239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390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39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sp>
        <p:nvSpPr>
          <p:cNvPr id="89091" name="Rectangle 3"/>
          <p:cNvSpPr>
            <a:spLocks noGrp="1" noChangeArrowheads="1"/>
          </p:cNvSpPr>
          <p:nvPr>
            <p:ph type="body" sz="half" idx="1"/>
          </p:nvPr>
        </p:nvSpPr>
        <p:spPr>
          <a:xfrm>
            <a:off x="685800" y="1981200"/>
            <a:ext cx="7696200" cy="762000"/>
          </a:xfrm>
          <a:effectLst>
            <a:outerShdw dist="35921" dir="2700000" algn="ctr" rotWithShape="0">
              <a:schemeClr val="bg2"/>
            </a:outerShdw>
          </a:effectLst>
        </p:spPr>
        <p:txBody>
          <a:bodyPr/>
          <a:lstStyle/>
          <a:p>
            <a:r>
              <a:rPr lang="zh-TW" altLang="en-US" sz="2800">
                <a:ea typeface="新細明體" charset="-120"/>
              </a:rPr>
              <a:t>黑海居住之地</a:t>
            </a:r>
            <a:r>
              <a:rPr lang="en-US" altLang="zh-TW" sz="2800">
                <a:ea typeface="新細明體" charset="-120"/>
              </a:rPr>
              <a:t>(</a:t>
            </a:r>
            <a:r>
              <a:rPr lang="zh-TW" altLang="en-US" sz="2800">
                <a:ea typeface="新細明體" charset="-120"/>
              </a:rPr>
              <a:t>參照舊約聖經背景，</a:t>
            </a:r>
            <a:r>
              <a:rPr lang="en-US" altLang="zh-TW" sz="2800">
                <a:ea typeface="新細明體" charset="-120"/>
              </a:rPr>
              <a:t>P. 211a)</a:t>
            </a:r>
          </a:p>
        </p:txBody>
      </p:sp>
      <p:sp>
        <p:nvSpPr>
          <p:cNvPr id="89105" name="Text Box 1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89106" name="WordArt 1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The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8" name="Picture 2" descr="place of trumpeting 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867400" cy="26130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7699" name="Rectangle 3"/>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pic>
        <p:nvPicPr>
          <p:cNvPr id="157701" name="Picture 5" descr="place of trump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3730625"/>
            <a:ext cx="2322512" cy="31273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7702" name="AutoShape 6"/>
          <p:cNvSpPr>
            <a:spLocks noChangeArrowheads="1"/>
          </p:cNvSpPr>
          <p:nvPr/>
        </p:nvSpPr>
        <p:spPr bwMode="auto">
          <a:xfrm rot="10800000" flipH="1">
            <a:off x="6156325" y="2205038"/>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57703" name="Text Box 7"/>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206</a:t>
            </a:r>
            <a:endParaRPr lang="en-US" altLang="zh-TW" sz="2400">
              <a:ea typeface="新細明體" charset="-120"/>
            </a:endParaRPr>
          </a:p>
        </p:txBody>
      </p:sp>
      <p:sp>
        <p:nvSpPr>
          <p:cNvPr id="157700" name="Rectangle 4"/>
          <p:cNvSpPr>
            <a:spLocks noGrp="1" noChangeArrowheads="1"/>
          </p:cNvSpPr>
          <p:nvPr>
            <p:ph type="body" sz="half" idx="1"/>
          </p:nvPr>
        </p:nvSpPr>
        <p:spPr>
          <a:xfrm>
            <a:off x="539750" y="2924175"/>
            <a:ext cx="5859463" cy="3933825"/>
          </a:xfrm>
          <a:effectLst>
            <a:outerShdw dist="35921" dir="2700000" algn="ctr" rotWithShape="0">
              <a:schemeClr val="bg2"/>
            </a:outerShdw>
          </a:effectLst>
        </p:spPr>
        <p:txBody>
          <a:bodyPr/>
          <a:lstStyle/>
          <a:p>
            <a:pPr>
              <a:buFont typeface="Wingdings" charset="2"/>
              <a:buNone/>
            </a:pPr>
            <a:endParaRPr lang="zh-TW" altLang="en-US" sz="2800">
              <a:ea typeface="新細明體" charset="-120"/>
            </a:endParaRPr>
          </a:p>
          <a:p>
            <a:r>
              <a:rPr lang="zh-TW" altLang="en-US" sz="2800">
                <a:ea typeface="新細明體" charset="-120"/>
              </a:rPr>
              <a:t>吹號之地</a:t>
            </a:r>
            <a:r>
              <a:rPr lang="en-US" altLang="zh-TW" sz="2800">
                <a:ea typeface="新細明體" charset="-120"/>
              </a:rPr>
              <a:t>(</a:t>
            </a:r>
            <a:r>
              <a:rPr lang="zh-TW" altLang="en-US" sz="2800">
                <a:ea typeface="新細明體" charset="-120"/>
              </a:rPr>
              <a:t>參考舊約聖經背景，</a:t>
            </a:r>
            <a:r>
              <a:rPr lang="en-US" altLang="zh-TW" sz="2800">
                <a:ea typeface="新細明體" charset="-120"/>
              </a:rPr>
              <a:t>P.211)</a:t>
            </a:r>
          </a:p>
          <a:p>
            <a:r>
              <a:rPr lang="zh-TW" altLang="en-US" sz="2800">
                <a:ea typeface="新細明體" charset="-120"/>
              </a:rPr>
              <a:t>基訓之泉的牆和門</a:t>
            </a:r>
            <a:r>
              <a:rPr lang="en-US" altLang="zh-TW" sz="2800">
                <a:ea typeface="新細明體" charset="-120"/>
              </a:rPr>
              <a:t>(</a:t>
            </a:r>
            <a:r>
              <a:rPr lang="zh-TW" altLang="en-US" sz="2800">
                <a:ea typeface="新細明體" charset="-120"/>
              </a:rPr>
              <a:t>西元</a:t>
            </a:r>
            <a:r>
              <a:rPr lang="en-US" altLang="zh-TW" sz="2800">
                <a:ea typeface="新細明體" charset="-120"/>
              </a:rPr>
              <a:t>1999</a:t>
            </a:r>
            <a:r>
              <a:rPr lang="zh-TW" altLang="en-US" sz="2800">
                <a:ea typeface="新細明體" charset="-120"/>
              </a:rPr>
              <a:t>，參考舊約聖經背景，</a:t>
            </a:r>
            <a:r>
              <a:rPr lang="en-US" altLang="zh-TW" sz="2800">
                <a:ea typeface="新細明體" charset="-120"/>
              </a:rPr>
              <a:t>P.33-34)</a:t>
            </a:r>
          </a:p>
        </p:txBody>
      </p:sp>
      <p:sp>
        <p:nvSpPr>
          <p:cNvPr id="157704" name="WordArt 8"/>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1" end="1"/>
                                            </p:txEl>
                                          </p:spTgt>
                                        </p:tgtEl>
                                        <p:attrNameLst>
                                          <p:attrName>style.visibility</p:attrName>
                                        </p:attrNameLst>
                                      </p:cBhvr>
                                      <p:to>
                                        <p:strVal val="visible"/>
                                      </p:to>
                                    </p:set>
                                  </p:childTnLst>
                                </p:cTn>
                              </p:par>
                            </p:childTnLst>
                          </p:cTn>
                        </p:par>
                        <p:par>
                          <p:cTn id="7" fill="hold" nodeType="afterGroup">
                            <p:stCondLst>
                              <p:cond delay="1500"/>
                            </p:stCondLst>
                            <p:childTnLst>
                              <p:par>
                                <p:cTn id="8" presetID="9" presetClass="entr" presetSubtype="0" fill="hold" grpId="0"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00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dist="35921" dir="2700000" algn="ctr" rotWithShape="0">
              <a:schemeClr val="bg2"/>
            </a:outerShdw>
          </a:effectLst>
        </p:spPr>
        <p:txBody>
          <a:bodyPr/>
          <a:lstStyle/>
          <a:p>
            <a:r>
              <a:rPr lang="zh-TW" altLang="en-US" sz="2800">
                <a:ea typeface="新細明體" charset="-120"/>
              </a:rPr>
              <a:t>黑海聚居之地 </a:t>
            </a:r>
            <a:r>
              <a:rPr lang="en-US" altLang="zh-TW" sz="2800">
                <a:ea typeface="新細明體" charset="-120"/>
              </a:rPr>
              <a:t>( </a:t>
            </a:r>
            <a:r>
              <a:rPr lang="zh-TW" altLang="en-US" sz="2800">
                <a:ea typeface="新細明體" charset="-120"/>
              </a:rPr>
              <a:t>舊約背景，</a:t>
            </a:r>
            <a:r>
              <a:rPr lang="en-US" altLang="zh-TW" sz="2800">
                <a:ea typeface="新細明體" charset="-120"/>
              </a:rPr>
              <a:t>P. 211a)</a:t>
            </a:r>
            <a:endParaRPr lang="zh-TW" altLang="en-US" sz="2800">
              <a:ea typeface="新細明體" charset="-120"/>
            </a:endParaRPr>
          </a:p>
          <a:p>
            <a:r>
              <a:rPr lang="zh-TW" altLang="en-US" sz="2800">
                <a:ea typeface="新細明體" charset="-120"/>
              </a:rPr>
              <a:t>吹號之地 </a:t>
            </a:r>
            <a:r>
              <a:rPr lang="en-US" altLang="zh-TW" sz="2800">
                <a:ea typeface="新細明體" charset="-120"/>
              </a:rPr>
              <a:t>(</a:t>
            </a:r>
            <a:r>
              <a:rPr lang="zh-TW" altLang="en-US" sz="2800">
                <a:ea typeface="新細明體" charset="-120"/>
              </a:rPr>
              <a:t>舊約背景，</a:t>
            </a:r>
            <a:r>
              <a:rPr lang="en-US" altLang="zh-TW" sz="2800">
                <a:ea typeface="新細明體" charset="-120"/>
              </a:rPr>
              <a:t>P. 211)</a:t>
            </a:r>
          </a:p>
          <a:p>
            <a:r>
              <a:rPr lang="zh-TW" altLang="en-US" sz="2400">
                <a:ea typeface="新細明體" charset="-120"/>
              </a:rPr>
              <a:t>基訓之泉和牆及門</a:t>
            </a:r>
            <a:r>
              <a:rPr lang="en-US" altLang="zh-TW" sz="2400">
                <a:ea typeface="新細明體" charset="-120"/>
              </a:rPr>
              <a:t> (1999</a:t>
            </a:r>
            <a:r>
              <a:rPr lang="zh-TW" altLang="en-US" sz="2400">
                <a:ea typeface="新細明體" charset="-120"/>
              </a:rPr>
              <a:t>，舊約背景，</a:t>
            </a:r>
            <a:r>
              <a:rPr lang="en-US" altLang="zh-TW" sz="2400">
                <a:ea typeface="新細明體" charset="-120"/>
              </a:rPr>
              <a:t>P. 33-34)</a:t>
            </a:r>
            <a:endParaRPr lang="en-US" altLang="zh-TW" sz="2800">
              <a:ea typeface="新細明體" charset="-120"/>
            </a:endParaRPr>
          </a:p>
          <a:p>
            <a:r>
              <a:rPr lang="zh-TW" altLang="en-US" sz="2800">
                <a:ea typeface="新細明體" charset="-120"/>
              </a:rPr>
              <a:t>希西家之隧道和華倫的坑井 </a:t>
            </a:r>
            <a:r>
              <a:rPr lang="en-US" altLang="zh-TW" sz="2800">
                <a:ea typeface="新細明體" charset="-120"/>
              </a:rPr>
              <a:t>(</a:t>
            </a:r>
            <a:r>
              <a:rPr lang="zh-TW" altLang="en-US" sz="2800">
                <a:ea typeface="新細明體" charset="-120"/>
              </a:rPr>
              <a:t>舊約背景，</a:t>
            </a:r>
            <a:r>
              <a:rPr lang="en-US" altLang="zh-TW" sz="2800">
                <a:ea typeface="新細明體" charset="-120"/>
              </a:rPr>
              <a:t>P. 31)</a:t>
            </a:r>
          </a:p>
          <a:p>
            <a:endParaRPr lang="zh-TW" altLang="en-US" sz="2800">
              <a:ea typeface="新細明體" charset="-120"/>
            </a:endParaRPr>
          </a:p>
        </p:txBody>
      </p:sp>
      <p:sp>
        <p:nvSpPr>
          <p:cNvPr id="144388" name="Text Box 4"/>
          <p:cNvSpPr txBox="1">
            <a:spLocks noChangeArrowheads="1"/>
          </p:cNvSpPr>
          <p:nvPr/>
        </p:nvSpPr>
        <p:spPr bwMode="auto">
          <a:xfrm>
            <a:off x="1219200" y="6402388"/>
            <a:ext cx="2622550" cy="473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a:ea typeface="新細明體" charset="-120"/>
              </a:rPr>
              <a:t>便尼哈山墓之壁畫</a:t>
            </a:r>
          </a:p>
        </p:txBody>
      </p:sp>
      <p:pic>
        <p:nvPicPr>
          <p:cNvPr id="144389" name="Picture 5" descr="stone5_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143000" y="4038600"/>
            <a:ext cx="3810000" cy="245745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ChangeArrowheads="1"/>
          </p:cNvSpPr>
          <p:nvPr>
            <p:ph type="title"/>
          </p:nvPr>
        </p:nvSpPr>
        <p:spPr>
          <a:xfrm>
            <a:off x="685800" y="-76200"/>
            <a:ext cx="77724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聖經歷史的證實</a:t>
            </a:r>
          </a:p>
        </p:txBody>
      </p:sp>
      <p:sp>
        <p:nvSpPr>
          <p:cNvPr id="144391" name="Text Box 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144392"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5257800" y="609600"/>
            <a:ext cx="3429000" cy="1219200"/>
          </a:xfrm>
          <a:effectLst>
            <a:outerShdw dist="35921" dir="2700000" algn="ctr" rotWithShape="0">
              <a:schemeClr val="bg2"/>
            </a:outerShdw>
          </a:effectLst>
        </p:spPr>
        <p:txBody>
          <a:bodyPr/>
          <a:lstStyle/>
          <a:p>
            <a:r>
              <a:rPr lang="zh-TW" altLang="en-US" sz="4000">
                <a:ea typeface="新細明體" charset="-120"/>
              </a:rPr>
              <a:t>希西家的隧道</a:t>
            </a:r>
          </a:p>
        </p:txBody>
      </p:sp>
      <p:pic>
        <p:nvPicPr>
          <p:cNvPr id="145411" name="Picture 3" descr="Hezekiah's 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514600"/>
            <a:ext cx="4305300" cy="4419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45412" name="Picture 4" descr="Hezekiah's Tunnel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5413" name="Line 5"/>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145414" name="Text Box 6"/>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30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ezekiah's Tunnel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46435" name="Picture 3" descr="Hezekiah's Tunnel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0"/>
            <a:ext cx="5410200" cy="69437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6436" name="Rectangle 4"/>
          <p:cNvSpPr>
            <a:spLocks noGrp="1" noChangeArrowheads="1"/>
          </p:cNvSpPr>
          <p:nvPr>
            <p:ph type="title"/>
          </p:nvPr>
        </p:nvSpPr>
        <p:spPr>
          <a:xfrm>
            <a:off x="5715000" y="914400"/>
            <a:ext cx="3429000" cy="5334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華倫之坑井</a:t>
            </a:r>
          </a:p>
        </p:txBody>
      </p:sp>
      <p:pic>
        <p:nvPicPr>
          <p:cNvPr id="146437" name="Picture 5" descr="Warren's Shaft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35225"/>
            <a:ext cx="5410200" cy="44227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146438" name="Group 6"/>
          <p:cNvGrpSpPr>
            <a:grpSpLocks/>
          </p:cNvGrpSpPr>
          <p:nvPr/>
        </p:nvGrpSpPr>
        <p:grpSpPr bwMode="auto">
          <a:xfrm rot="339438">
            <a:off x="2894013" y="1230313"/>
            <a:ext cx="4267200" cy="3733800"/>
            <a:chOff x="1824" y="336"/>
            <a:chExt cx="2544" cy="2784"/>
          </a:xfrm>
        </p:grpSpPr>
        <p:sp>
          <p:nvSpPr>
            <p:cNvPr id="146439" name="Line 7"/>
            <p:cNvSpPr>
              <a:spLocks noChangeShapeType="1"/>
            </p:cNvSpPr>
            <p:nvPr/>
          </p:nvSpPr>
          <p:spPr bwMode="auto">
            <a:xfrm flipH="1">
              <a:off x="1824" y="336"/>
              <a:ext cx="1920" cy="134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146440"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grpSp>
      <p:sp>
        <p:nvSpPr>
          <p:cNvPr id="146441" name="Rectangle 9"/>
          <p:cNvSpPr>
            <a:spLocks noRot="1" noChangeArrowheads="1"/>
          </p:cNvSpPr>
          <p:nvPr/>
        </p:nvSpPr>
        <p:spPr bwMode="auto">
          <a:xfrm>
            <a:off x="8153400" y="152400"/>
            <a:ext cx="914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r>
              <a:rPr lang="en-US" altLang="zh-TW" sz="2400" b="1">
                <a:ea typeface="新細明體" charset="-120"/>
              </a:rPr>
              <a:t>31-34</a:t>
            </a:r>
            <a:endParaRPr lang="en-US" altLang="zh-TW" sz="2800">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46438"/>
                                        </p:tgtEl>
                                        <p:attrNameLst>
                                          <p:attrName>style.visibility</p:attrName>
                                        </p:attrNameLst>
                                      </p:cBhvr>
                                      <p:to>
                                        <p:strVal val="visible"/>
                                      </p:to>
                                    </p:set>
                                    <p:animEffect transition="in" filter="wipe(up)">
                                      <p:cBhvr>
                                        <p:cTn id="25"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60198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經文的傳遞</a:t>
            </a:r>
          </a:p>
        </p:txBody>
      </p:sp>
      <p:sp>
        <p:nvSpPr>
          <p:cNvPr id="109571" name="Rectangle 3"/>
          <p:cNvSpPr>
            <a:spLocks noGrp="1" noChangeArrowheads="1"/>
          </p:cNvSpPr>
          <p:nvPr>
            <p:ph type="body" sz="half" idx="1"/>
          </p:nvPr>
        </p:nvSpPr>
        <p:spPr>
          <a:xfrm>
            <a:off x="684213" y="1268413"/>
            <a:ext cx="4572000" cy="533400"/>
          </a:xfrm>
          <a:effectLst>
            <a:outerShdw dist="38100" algn="ctr" rotWithShape="0">
              <a:schemeClr val="bg2">
                <a:alpha val="50000"/>
              </a:schemeClr>
            </a:outerShdw>
          </a:effectLst>
        </p:spPr>
        <p:txBody>
          <a:bodyPr/>
          <a:lstStyle/>
          <a:p>
            <a:pPr lvl="1">
              <a:lnSpc>
                <a:spcPct val="80000"/>
              </a:lnSpc>
            </a:pPr>
            <a:r>
              <a:rPr lang="zh-TW" altLang="en-US">
                <a:ea typeface="新細明體" charset="-120"/>
              </a:rPr>
              <a:t>馬所拉的以賽亞古巻</a:t>
            </a:r>
          </a:p>
          <a:p>
            <a:pPr>
              <a:lnSpc>
                <a:spcPct val="80000"/>
              </a:lnSpc>
              <a:buFont typeface="Wingdings" charset="2"/>
              <a:buNone/>
            </a:pPr>
            <a:endParaRPr lang="en-US" altLang="zh-TW" sz="2800">
              <a:ea typeface="新細明體" charset="-120"/>
            </a:endParaRPr>
          </a:p>
          <a:p>
            <a:pPr>
              <a:lnSpc>
                <a:spcPct val="80000"/>
              </a:lnSpc>
              <a:buFont typeface="Wingdings" charset="2"/>
              <a:buNone/>
            </a:pPr>
            <a:endParaRPr lang="en-US" altLang="zh-TW" sz="1600">
              <a:ea typeface="新細明體" charset="-120"/>
            </a:endParaRPr>
          </a:p>
        </p:txBody>
      </p:sp>
      <p:pic>
        <p:nvPicPr>
          <p:cNvPr id="109573" name="Picture 5" descr="ds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extLst>
            <a:ext uri="{909E8E84-426E-40DD-AFC4-6F175D3DCCD1}">
              <a14:hiddenFill xmlns:a14="http://schemas.microsoft.com/office/drawing/2010/main">
                <a:solidFill>
                  <a:srgbClr val="FFFFFF"/>
                </a:solidFill>
              </a14:hiddenFill>
            </a:ext>
          </a:extLst>
        </p:spPr>
      </p:pic>
      <p:pic>
        <p:nvPicPr>
          <p:cNvPr id="109581" name="Picture 13" descr="psalm-b"/>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9584" name="Picture 16" descr="ishscrl"/>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extLst>
            <a:ext uri="{909E8E84-426E-40DD-AFC4-6F175D3DCCD1}">
              <a14:hiddenFill xmlns:a14="http://schemas.microsoft.com/office/drawing/2010/main">
                <a:solidFill>
                  <a:srgbClr val="FFFFFF"/>
                </a:solidFill>
              </a14:hiddenFill>
            </a:ext>
          </a:extLst>
        </p:spPr>
      </p:pic>
      <p:sp>
        <p:nvSpPr>
          <p:cNvPr id="109585" name="Text Box 17"/>
          <p:cNvSpPr txBox="1">
            <a:spLocks noChangeArrowheads="1"/>
          </p:cNvSpPr>
          <p:nvPr/>
        </p:nvSpPr>
        <p:spPr bwMode="auto">
          <a:xfrm>
            <a:off x="0" y="2852738"/>
            <a:ext cx="3460750" cy="1408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b="1">
                <a:ea typeface="新細明體" charset="-120"/>
              </a:rPr>
              <a:t>公元</a:t>
            </a:r>
            <a:r>
              <a:rPr lang="en-US" altLang="zh-TW" b="1">
                <a:ea typeface="新細明體" charset="-120"/>
              </a:rPr>
              <a:t>800</a:t>
            </a:r>
            <a:r>
              <a:rPr lang="zh-TW" altLang="en-US" b="1">
                <a:ea typeface="新細明體" charset="-120"/>
              </a:rPr>
              <a:t>年發現以賽亞古巻</a:t>
            </a:r>
          </a:p>
          <a:p>
            <a:endParaRPr lang="zh-TW" altLang="en-US" b="1">
              <a:ea typeface="新細明體" charset="-120"/>
            </a:endParaRPr>
          </a:p>
        </p:txBody>
      </p:sp>
      <p:sp>
        <p:nvSpPr>
          <p:cNvPr id="109587" name="Text Box 19"/>
          <p:cNvSpPr txBox="1">
            <a:spLocks noChangeArrowheads="1"/>
          </p:cNvSpPr>
          <p:nvPr/>
        </p:nvSpPr>
        <p:spPr bwMode="auto">
          <a:xfrm>
            <a:off x="539750" y="3933825"/>
            <a:ext cx="2665413" cy="1835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b="1">
                <a:ea typeface="新細明體" charset="-120"/>
              </a:rPr>
              <a:t>西元前</a:t>
            </a:r>
            <a:r>
              <a:rPr lang="en-US" altLang="zh-TW" b="1">
                <a:ea typeface="新細明體" charset="-120"/>
              </a:rPr>
              <a:t>200</a:t>
            </a:r>
            <a:r>
              <a:rPr lang="zh-TW" altLang="en-US" b="1">
                <a:ea typeface="新細明體" charset="-120"/>
              </a:rPr>
              <a:t>年發現以賽亞古巻</a:t>
            </a:r>
          </a:p>
          <a:p>
            <a:endParaRPr lang="zh-TW" altLang="en-US" b="1">
              <a:ea typeface="新細明體" charset="-120"/>
            </a:endParaRPr>
          </a:p>
          <a:p>
            <a:endParaRPr lang="zh-TW" altLang="en-US">
              <a:ea typeface="新細明體" charset="-120"/>
            </a:endParaRPr>
          </a:p>
        </p:txBody>
      </p:sp>
      <p:sp>
        <p:nvSpPr>
          <p:cNvPr id="109588" name="Text Box 20"/>
          <p:cNvSpPr txBox="1">
            <a:spLocks noChangeArrowheads="1"/>
          </p:cNvSpPr>
          <p:nvPr/>
        </p:nvSpPr>
        <p:spPr bwMode="auto">
          <a:xfrm>
            <a:off x="3733800" y="3581400"/>
            <a:ext cx="1447800" cy="981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TW" altLang="en-US" b="1">
                <a:ea typeface="新細明體" charset="-120"/>
              </a:rPr>
              <a:t>早</a:t>
            </a:r>
          </a:p>
          <a:p>
            <a:pPr algn="ctr"/>
            <a:r>
              <a:rPr lang="en-US" altLang="zh-TW" b="1">
                <a:ea typeface="新細明體" charset="-120"/>
              </a:rPr>
              <a:t>   100</a:t>
            </a:r>
            <a:r>
              <a:rPr lang="zh-TW" altLang="en-US" b="1">
                <a:ea typeface="新細明體" charset="-120"/>
              </a:rPr>
              <a:t>年</a:t>
            </a:r>
          </a:p>
        </p:txBody>
      </p:sp>
      <p:sp>
        <p:nvSpPr>
          <p:cNvPr id="109589" name="AutoShape 21"/>
          <p:cNvSpPr>
            <a:spLocks/>
          </p:cNvSpPr>
          <p:nvPr/>
        </p:nvSpPr>
        <p:spPr bwMode="auto">
          <a:xfrm>
            <a:off x="3276600" y="3429000"/>
            <a:ext cx="609600" cy="1512888"/>
          </a:xfrm>
          <a:prstGeom prst="rightBrace">
            <a:avLst>
              <a:gd name="adj1" fmla="val 20681"/>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591" name="Rectangle 23"/>
          <p:cNvSpPr>
            <a:spLocks noChangeArrowheads="1"/>
          </p:cNvSpPr>
          <p:nvPr/>
        </p:nvSpPr>
        <p:spPr bwMode="auto">
          <a:xfrm>
            <a:off x="304800" y="5410200"/>
            <a:ext cx="4191000" cy="609600"/>
          </a:xfrm>
          <a:prstGeom prst="rect">
            <a:avLst/>
          </a:prstGeom>
          <a:noFill/>
          <a:ln>
            <a:noFill/>
          </a:ln>
          <a:effectLst>
            <a:outerShdw dist="381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6"/>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7"/>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zh-TW" altLang="en-US" sz="3200" b="1">
                <a:ea typeface="新細明體" charset="-120"/>
              </a:rPr>
              <a:t>死海以賽亞古巻</a:t>
            </a:r>
          </a:p>
        </p:txBody>
      </p:sp>
      <p:sp>
        <p:nvSpPr>
          <p:cNvPr id="109593" name="Text Box 25"/>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207</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10 letters = </a:t>
            </a:r>
            <a:r>
              <a:rPr lang="en-US" sz="2400" b="1" dirty="0">
                <a:solidFill>
                  <a:srgbClr val="FFCC00"/>
                </a:solidFill>
                <a:latin typeface="Arial" pitchFamily="-105" charset="0"/>
                <a:ea typeface="ＭＳ Ｐゴシック" charset="0"/>
              </a:rPr>
              <a:t>spelling</a:t>
            </a:r>
            <a:r>
              <a:rPr lang="en-US" sz="2400" b="1" dirty="0">
                <a:solidFill>
                  <a:srgbClr val="FFFFFF"/>
                </a:solidFill>
                <a:latin typeface="Arial" pitchFamily="-105" charset="0"/>
                <a:ea typeface="ＭＳ Ｐゴシック" charset="0"/>
              </a:rPr>
              <a:t> differences</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  4 letters = </a:t>
            </a:r>
            <a:r>
              <a:rPr lang="en-US" sz="2400" b="1" dirty="0">
                <a:solidFill>
                  <a:srgbClr val="FFCC00"/>
                </a:solidFill>
                <a:latin typeface="Arial" pitchFamily="-105" charset="0"/>
                <a:ea typeface="ＭＳ Ｐゴシック" charset="0"/>
              </a:rPr>
              <a:t>stylistic</a:t>
            </a:r>
            <a:r>
              <a:rPr lang="en-US" sz="2400" b="1" dirty="0">
                <a:solidFill>
                  <a:srgbClr val="FFFFFF"/>
                </a:solidFill>
                <a:latin typeface="Arial" pitchFamily="-105" charset="0"/>
                <a:ea typeface="ＭＳ Ｐゴシック" charset="0"/>
              </a:rPr>
              <a:t> changes</a:t>
            </a:r>
          </a:p>
          <a:p>
            <a:pPr eaLnBrk="0" hangingPunct="0">
              <a:spcBef>
                <a:spcPct val="50000"/>
              </a:spcBef>
              <a:buFont typeface="Arial" pitchFamily="-105" charset="0"/>
              <a:buNone/>
              <a:defRPr/>
            </a:pPr>
            <a:r>
              <a:rPr lang="en-US" sz="2400" b="1" u="sng" dirty="0">
                <a:solidFill>
                  <a:srgbClr val="FFFFFF"/>
                </a:solidFill>
                <a:latin typeface="Arial" pitchFamily="-105" charset="0"/>
                <a:ea typeface="ＭＳ Ｐゴシック" charset="0"/>
              </a:rPr>
              <a:t>  3 letters = </a:t>
            </a:r>
            <a:r>
              <a:rPr lang="en-US" sz="2400" b="1" u="sng" dirty="0">
                <a:solidFill>
                  <a:srgbClr val="FFCC00"/>
                </a:solidFill>
                <a:latin typeface="Arial" pitchFamily="-105" charset="0"/>
                <a:ea typeface="ＭＳ Ｐゴシック" charset="0"/>
              </a:rPr>
              <a:t>added word</a:t>
            </a:r>
            <a:r>
              <a:rPr lang="en-US" sz="2400" b="1" u="sng" dirty="0">
                <a:solidFill>
                  <a:srgbClr val="FFFFFF"/>
                </a:solidFill>
                <a:latin typeface="Arial" pitchFamily="-105" charset="0"/>
                <a:ea typeface="ＭＳ Ｐゴシック" charset="0"/>
              </a:rPr>
              <a:t> for "light" (vs. 11)</a:t>
            </a:r>
            <a:endParaRPr lang="en-US" sz="2400" b="1" dirty="0">
              <a:solidFill>
                <a:srgbClr val="FFFFFF"/>
              </a:solidFill>
              <a:latin typeface="Arial" pitchFamily="-105" charset="0"/>
              <a:ea typeface="ＭＳ Ｐゴシック" charset="0"/>
            </a:endParaRP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2000" b="1">
                <a:solidFill>
                  <a:srgbClr val="FFFFFF"/>
                </a:solidFill>
                <a:latin typeface="26" charset="0"/>
                <a:ea typeface="ＭＳ Ｐゴシック" charset="0"/>
              </a:rPr>
              <a:t>Geisler &amp; Nix, </a:t>
            </a:r>
            <a:r>
              <a:rPr lang="en-US" sz="2000" b="1" i="1">
                <a:solidFill>
                  <a:srgbClr val="FFFFFF"/>
                </a:solidFill>
                <a:latin typeface="26" charset="0"/>
                <a:ea typeface="ＭＳ Ｐゴシック" charset="0"/>
              </a:rPr>
              <a:t>Intro to the NT</a:t>
            </a:r>
            <a:r>
              <a:rPr lang="en-US" sz="2000" b="1">
                <a:solidFill>
                  <a:srgbClr val="FFFFFF"/>
                </a:solidFill>
                <a:latin typeface="26" charset="0"/>
                <a:ea typeface="ＭＳ Ｐゴシック"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AD 1000</a:t>
            </a:r>
          </a:p>
        </p:txBody>
      </p:sp>
    </p:spTree>
    <p:extLst>
      <p:ext uri="{BB962C8B-B14F-4D97-AF65-F5344CB8AC3E}">
        <p14:creationId xmlns:p14="http://schemas.microsoft.com/office/powerpoint/2010/main" val="391911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4636" name="Rectangle 12"/>
          <p:cNvSpPr>
            <a:spLocks noGrp="1" noChangeArrowheads="1"/>
          </p:cNvSpPr>
          <p:nvPr>
            <p:ph type="title" idx="4294967295"/>
          </p:nvPr>
        </p:nvSpPr>
        <p:spPr>
          <a:xfrm>
            <a:off x="228600" y="152400"/>
            <a:ext cx="4267200" cy="1981200"/>
          </a:xfrm>
        </p:spPr>
        <p:txBody>
          <a:bodyPr/>
          <a:lstStyle/>
          <a:p>
            <a:r>
              <a:rPr lang="en-US" altLang="zh-TW">
                <a:ea typeface="新細明體" charset="-120"/>
              </a:rPr>
              <a:t>Better Interpretation of Scripture</a:t>
            </a:r>
          </a:p>
        </p:txBody>
      </p:sp>
      <p:pic>
        <p:nvPicPr>
          <p:cNvPr id="154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96838"/>
            <a:ext cx="5334001" cy="69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13" y="0"/>
            <a:ext cx="4725987" cy="683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2"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633" name="Rectangle 9"/>
          <p:cNvSpPr>
            <a:spLocks noChangeArrowheads="1"/>
          </p:cNvSpPr>
          <p:nvPr/>
        </p:nvSpPr>
        <p:spPr bwMode="auto">
          <a:xfrm>
            <a:off x="-541338" y="981075"/>
            <a:ext cx="4495801"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sz="4400">
                <a:solidFill>
                  <a:schemeClr val="tx2"/>
                </a:solidFill>
                <a:latin typeface="Times New Roman" charset="0"/>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r>
              <a:rPr lang="zh-TW" altLang="en-US" sz="4000" b="1">
                <a:solidFill>
                  <a:schemeClr val="bg1"/>
                </a:solidFill>
                <a:latin typeface="Arial Narrow" charset="0"/>
                <a:ea typeface="新細明體" charset="-120"/>
              </a:rPr>
              <a:t>更佳說明經文</a:t>
            </a: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solidFill>
                  <a:schemeClr val="bg1"/>
                </a:solidFill>
                <a:effectLst>
                  <a:outerShdw blurRad="38100" dist="38100" dir="2700000" algn="tl">
                    <a:srgbClr val="000000"/>
                  </a:outerShdw>
                </a:effectLst>
                <a:ea typeface="新細明體" charset="-120"/>
              </a:rPr>
              <a:t>208 (b) 3</a:t>
            </a:r>
            <a:endParaRPr lang="en-US" altLang="zh-TW">
              <a:solidFill>
                <a:schemeClr val="bg1"/>
              </a:solidFill>
              <a:effectLst>
                <a:outerShdw blurRad="38100" dist="38100" dir="2700000" algn="tl">
                  <a:srgbClr val="000000"/>
                </a:outerShdw>
              </a:effectLst>
              <a:ea typeface="新細明體" charset="-120"/>
            </a:endParaRPr>
          </a:p>
        </p:txBody>
      </p:sp>
      <p:sp>
        <p:nvSpPr>
          <p:cNvPr id="154629" name="Text Box 5"/>
          <p:cNvSpPr txBox="1">
            <a:spLocks noChangeArrowheads="1"/>
          </p:cNvSpPr>
          <p:nvPr/>
        </p:nvSpPr>
        <p:spPr bwMode="auto">
          <a:xfrm rot="21659249">
            <a:off x="3138488" y="1844675"/>
            <a:ext cx="1493837" cy="1331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TW" altLang="en-US" sz="3200" b="1">
                <a:solidFill>
                  <a:schemeClr val="bg1"/>
                </a:solidFill>
                <a:ea typeface="新細明體" charset="-120"/>
              </a:rPr>
              <a:t>夏瑣</a:t>
            </a:r>
          </a:p>
          <a:p>
            <a:pPr>
              <a:spcBef>
                <a:spcPct val="50000"/>
              </a:spcBef>
            </a:pPr>
            <a:endParaRPr lang="en-US" altLang="zh-TW" sz="3200" b="1">
              <a:solidFill>
                <a:schemeClr val="bg1"/>
              </a:solidFill>
              <a:ea typeface="新細明體" charset="-12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fade">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a:xfrm>
            <a:off x="685800" y="304800"/>
            <a:ext cx="7772400" cy="1143000"/>
          </a:xfrm>
        </p:spPr>
        <p:txBody>
          <a:bodyPr/>
          <a:lstStyle/>
          <a:p>
            <a:r>
              <a:rPr lang="zh-TW" altLang="en-US">
                <a:ea typeface="新細明體" charset="-120"/>
              </a:rPr>
              <a:t>聖經考古學的價值</a:t>
            </a:r>
            <a:endParaRPr lang="en-US" altLang="zh-TW">
              <a:ea typeface="新細明體" charset="-120"/>
            </a:endParaRPr>
          </a:p>
        </p:txBody>
      </p:sp>
      <p:sp>
        <p:nvSpPr>
          <p:cNvPr id="81923" name="Rectangle 3"/>
          <p:cNvSpPr>
            <a:spLocks noGrp="1" noChangeArrowheads="1"/>
          </p:cNvSpPr>
          <p:nvPr>
            <p:ph type="body" sz="half" idx="1"/>
          </p:nvPr>
        </p:nvSpPr>
        <p:spPr>
          <a:xfrm>
            <a:off x="685800" y="1828800"/>
            <a:ext cx="4724400" cy="4267200"/>
          </a:xfrm>
          <a:effectLst>
            <a:outerShdw dist="35921" dir="2700000" algn="ctr" rotWithShape="0">
              <a:schemeClr val="bg2"/>
            </a:outerShdw>
          </a:effectLst>
        </p:spPr>
        <p:txBody>
          <a:bodyPr/>
          <a:lstStyle/>
          <a:p>
            <a:r>
              <a:rPr lang="zh-TW" altLang="en-US" sz="2800">
                <a:ea typeface="新細明體" charset="-120"/>
              </a:rPr>
              <a:t>聖經歷史的證實</a:t>
            </a:r>
            <a:r>
              <a:rPr lang="en-US" altLang="zh-TW" sz="2800">
                <a:ea typeface="新細明體" charset="-120"/>
              </a:rPr>
              <a:t>(</a:t>
            </a:r>
            <a:r>
              <a:rPr lang="zh-TW" altLang="en-US" sz="2800">
                <a:ea typeface="新細明體" charset="-120"/>
              </a:rPr>
              <a:t>舊約聖經背景</a:t>
            </a:r>
            <a:r>
              <a:rPr lang="en-US" altLang="zh-TW" sz="2800">
                <a:ea typeface="新細明體" charset="-120"/>
              </a:rPr>
              <a:t>P.201-4</a:t>
            </a:r>
            <a:r>
              <a:rPr lang="en-US" altLang="zh-TW" sz="1800">
                <a:ea typeface="新細明體" charset="-120"/>
              </a:rPr>
              <a:t>)</a:t>
            </a:r>
          </a:p>
          <a:p>
            <a:r>
              <a:rPr lang="zh-TW" altLang="en-US" sz="2800">
                <a:ea typeface="新細明體" charset="-120"/>
              </a:rPr>
              <a:t>經文傳遞的證實</a:t>
            </a:r>
          </a:p>
          <a:p>
            <a:r>
              <a:rPr lang="zh-TW" altLang="en-US" sz="2800">
                <a:ea typeface="新細明體" charset="-120"/>
              </a:rPr>
              <a:t>瞭解經文的翻譯 </a:t>
            </a:r>
          </a:p>
          <a:p>
            <a:r>
              <a:rPr lang="zh-TW" altLang="en-US" sz="2800">
                <a:ea typeface="新細明體" charset="-120"/>
              </a:rPr>
              <a:t>成為以色列</a:t>
            </a:r>
            <a:r>
              <a:rPr lang="en-US" altLang="zh-TW" sz="2800">
                <a:ea typeface="新細明體" charset="-120"/>
              </a:rPr>
              <a:t>&amp;</a:t>
            </a:r>
            <a:r>
              <a:rPr lang="zh-TW" altLang="en-US" sz="2800">
                <a:ea typeface="新細明體" charset="-120"/>
              </a:rPr>
              <a:t>她的鄰國的收入來源</a:t>
            </a:r>
          </a:p>
        </p:txBody>
      </p:sp>
      <p:pic>
        <p:nvPicPr>
          <p:cNvPr id="81925"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4724400"/>
            <a:ext cx="3962400" cy="1981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31" name="Text Box 11"/>
          <p:cNvSpPr txBox="1">
            <a:spLocks noChangeArrowheads="1"/>
          </p:cNvSpPr>
          <p:nvPr/>
        </p:nvSpPr>
        <p:spPr bwMode="auto">
          <a:xfrm>
            <a:off x="8153400" y="76200"/>
            <a:ext cx="9906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206-8</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554203" y="457200"/>
            <a:ext cx="441659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 </a:t>
            </a:r>
            <a:r>
              <a:rPr lang="en-US" altLang="zh-TW" sz="4000" dirty="0" smtClean="0">
                <a:ea typeface="新細明體" charset="-120"/>
              </a:rPr>
              <a:t>;</a:t>
            </a:r>
            <a:endParaRPr lang="en-US" altLang="zh-TW" sz="4000" dirty="0">
              <a:ea typeface="新細明體" charset="-120"/>
            </a:endParaRPr>
          </a:p>
        </p:txBody>
      </p:sp>
    </p:spTree>
  </p:cSld>
  <p:clrMapOvr>
    <a:masterClrMapping/>
  </p:clrMapOvr>
  <p:transition spd="med">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聖經考古學的危險</a:t>
            </a:r>
          </a:p>
        </p:txBody>
      </p:sp>
      <p:sp>
        <p:nvSpPr>
          <p:cNvPr id="88067" name="Rectangle 3"/>
          <p:cNvSpPr>
            <a:spLocks noGrp="1" noChangeArrowheads="1"/>
          </p:cNvSpPr>
          <p:nvPr>
            <p:ph type="body" sz="half" idx="1"/>
          </p:nvPr>
        </p:nvSpPr>
        <p:spPr>
          <a:xfrm>
            <a:off x="457200" y="1905000"/>
            <a:ext cx="8610600" cy="4876800"/>
          </a:xfrm>
          <a:effectLst>
            <a:outerShdw dist="35921" dir="2700000" algn="ctr" rotWithShape="0">
              <a:schemeClr val="bg2"/>
            </a:outerShdw>
          </a:effectLst>
        </p:spPr>
        <p:txBody>
          <a:bodyPr/>
          <a:lstStyle/>
          <a:p>
            <a:r>
              <a:rPr lang="zh-TW" altLang="en-US" b="1">
                <a:solidFill>
                  <a:srgbClr val="DDD02A"/>
                </a:solidFill>
                <a:ea typeface="新細明體" charset="-120"/>
              </a:rPr>
              <a:t>優先次序</a:t>
            </a:r>
            <a:r>
              <a:rPr lang="en-US" altLang="zh-TW">
                <a:ea typeface="新細明體" charset="-120"/>
              </a:rPr>
              <a:t>:</a:t>
            </a:r>
            <a:r>
              <a:rPr lang="zh-TW" altLang="en-US">
                <a:ea typeface="新細明體" charset="-120"/>
              </a:rPr>
              <a:t>是否先接受聖經或考古學</a:t>
            </a:r>
            <a:r>
              <a:rPr lang="en-US" altLang="zh-TW">
                <a:ea typeface="新細明體" charset="-120"/>
              </a:rPr>
              <a:t>?</a:t>
            </a:r>
          </a:p>
          <a:p>
            <a:r>
              <a:rPr lang="zh-TW" altLang="en-US" b="1">
                <a:solidFill>
                  <a:srgbClr val="DDD02A"/>
                </a:solidFill>
                <a:ea typeface="新細明體" charset="-120"/>
              </a:rPr>
              <a:t>主觀性</a:t>
            </a:r>
            <a:r>
              <a:rPr lang="en-US" altLang="zh-TW">
                <a:ea typeface="新細明體" charset="-120"/>
              </a:rPr>
              <a:t>:</a:t>
            </a:r>
            <a:r>
              <a:rPr lang="zh-TW" altLang="en-US">
                <a:ea typeface="新細明體" charset="-120"/>
              </a:rPr>
              <a:t>偏見是自由主義及保守主義同樣問題</a:t>
            </a:r>
          </a:p>
          <a:p>
            <a:r>
              <a:rPr lang="zh-TW" altLang="en-US" b="1">
                <a:solidFill>
                  <a:srgbClr val="DDD02A"/>
                </a:solidFill>
                <a:ea typeface="新細明體" charset="-120"/>
              </a:rPr>
              <a:t>不完全的記錄</a:t>
            </a:r>
            <a:r>
              <a:rPr lang="en-US" altLang="zh-TW">
                <a:ea typeface="新細明體" charset="-120"/>
              </a:rPr>
              <a:t>:</a:t>
            </a:r>
            <a:r>
              <a:rPr lang="zh-TW" altLang="en-US">
                <a:ea typeface="新細明體" charset="-120"/>
              </a:rPr>
              <a:t>大部份聖經的內容不能被考古學證實。</a:t>
            </a:r>
          </a:p>
        </p:txBody>
      </p:sp>
      <p:pic>
        <p:nvPicPr>
          <p:cNvPr id="8806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5334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6"/>
          <p:cNvSpPr txBox="1">
            <a:spLocks noChangeArrowheads="1"/>
          </p:cNvSpPr>
          <p:nvPr/>
        </p:nvSpPr>
        <p:spPr bwMode="auto">
          <a:xfrm>
            <a:off x="7924800" y="76200"/>
            <a:ext cx="12192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209-210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spid="_x0000_s68618" name="Photo Editor Photo" r:id="rId4" imgW="2743438" imgH="2324301" progId="MSPhotoEd.3">
                  <p:embed/>
                </p:oleObj>
              </mc:Choice>
              <mc:Fallback>
                <p:oleObj name="Photo Editor Photo" r:id="rId4" imgW="2743438" imgH="232430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82947" name="Rectangle 3"/>
          <p:cNvSpPr>
            <a:spLocks noGrp="1" noChangeArrowheads="1"/>
          </p:cNvSpPr>
          <p:nvPr>
            <p:ph type="body" sz="half" idx="1"/>
          </p:nvPr>
        </p:nvSpPr>
        <p:spPr>
          <a:xfrm>
            <a:off x="381000" y="1981200"/>
            <a:ext cx="8763000" cy="4876800"/>
          </a:xfrm>
          <a:effectLst>
            <a:outerShdw dist="35921" dir="2700000" algn="ctr" rotWithShape="0">
              <a:schemeClr val="bg2"/>
            </a:outerShdw>
          </a:effectLst>
        </p:spPr>
        <p:txBody>
          <a:bodyPr/>
          <a:lstStyle/>
          <a:p>
            <a:pPr>
              <a:lnSpc>
                <a:spcPct val="90000"/>
              </a:lnSpc>
            </a:pPr>
            <a:r>
              <a:rPr lang="zh-TW" altLang="en-US" sz="24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p>
          <a:p>
            <a:pPr>
              <a:lnSpc>
                <a:spcPct val="90000"/>
              </a:lnSpc>
            </a:pPr>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400">
              <a:ea typeface="新細明體" charset="-120"/>
            </a:endParaRPr>
          </a:p>
          <a:p>
            <a:pPr>
              <a:lnSpc>
                <a:spcPct val="90000"/>
              </a:lnSpc>
            </a:pPr>
            <a:r>
              <a:rPr lang="zh-TW" altLang="en-US" sz="2800" b="1">
                <a:solidFill>
                  <a:srgbClr val="DDD02A"/>
                </a:solidFill>
                <a:ea typeface="新細明體" charset="-120"/>
              </a:rPr>
              <a:t>不完全的記錄</a:t>
            </a:r>
            <a:r>
              <a:rPr lang="en-US" altLang="zh-TW" sz="2800">
                <a:ea typeface="新細明體" charset="-120"/>
              </a:rPr>
              <a:t>:</a:t>
            </a:r>
            <a:r>
              <a:rPr lang="zh-TW" altLang="en-US" sz="2800">
                <a:ea typeface="新細明體" charset="-120"/>
              </a:rPr>
              <a:t>大部份聖經的內容不能被考古學證實。</a:t>
            </a:r>
            <a:endParaRPr lang="en-US" altLang="zh-TW" sz="2400">
              <a:ea typeface="新細明體" charset="-120"/>
            </a:endParaRPr>
          </a:p>
          <a:p>
            <a:pPr>
              <a:lnSpc>
                <a:spcPct val="90000"/>
              </a:lnSpc>
            </a:pPr>
            <a:r>
              <a:rPr lang="zh-TW" altLang="en-US" sz="2400" b="1">
                <a:solidFill>
                  <a:srgbClr val="DDD02A"/>
                </a:solidFill>
                <a:ea typeface="新細明體" charset="-120"/>
              </a:rPr>
              <a:t>複雜性</a:t>
            </a:r>
            <a:r>
              <a:rPr lang="en-US" altLang="zh-TW" sz="2400">
                <a:ea typeface="新細明體" charset="-120"/>
              </a:rPr>
              <a:t>:</a:t>
            </a:r>
            <a:r>
              <a:rPr lang="zh-TW" altLang="en-US" sz="2400">
                <a:ea typeface="新細明體" charset="-120"/>
              </a:rPr>
              <a:t>聖經考古學是一門最老最復雜層面最小獲得證明的典型</a:t>
            </a:r>
          </a:p>
        </p:txBody>
      </p:sp>
      <p:pic>
        <p:nvPicPr>
          <p:cNvPr id="829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6096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6896100" y="577850"/>
            <a:ext cx="17938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3600" b="1">
                <a:solidFill>
                  <a:srgbClr val="00FF00"/>
                </a:solidFill>
                <a:effectLst>
                  <a:outerShdw blurRad="38100" dist="38100" dir="2700000" algn="tl">
                    <a:srgbClr val="000000"/>
                  </a:outerShdw>
                </a:effectLst>
                <a:ea typeface="新細明體" charset="-120"/>
              </a:rPr>
              <a:t>大 袞 廟</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81000"/>
            <a:ext cx="6705600" cy="13716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108547" name="Rectangle 3"/>
          <p:cNvSpPr>
            <a:spLocks noGrp="1" noChangeArrowheads="1"/>
          </p:cNvSpPr>
          <p:nvPr>
            <p:ph type="body" sz="half" idx="1"/>
          </p:nvPr>
        </p:nvSpPr>
        <p:spPr>
          <a:xfrm>
            <a:off x="381000" y="1752600"/>
            <a:ext cx="8763000" cy="4876800"/>
          </a:xfrm>
          <a:effectLst>
            <a:outerShdw dist="35921" dir="2700000" algn="ctr" rotWithShape="0">
              <a:schemeClr val="bg2"/>
            </a:outerShdw>
          </a:effectLst>
        </p:spPr>
        <p:txBody>
          <a:bodyPr/>
          <a:lstStyle/>
          <a:p>
            <a:r>
              <a:rPr lang="zh-TW" altLang="en-US" sz="28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endParaRPr lang="en-US" altLang="zh-TW" sz="2800">
              <a:ea typeface="新細明體" charset="-120"/>
            </a:endParaRPr>
          </a:p>
          <a:p>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800">
              <a:ea typeface="新細明體" charset="-120"/>
            </a:endParaRPr>
          </a:p>
          <a:p>
            <a:r>
              <a:rPr lang="zh-TW" altLang="en-US" sz="2800" b="1">
                <a:solidFill>
                  <a:srgbClr val="DDD02A"/>
                </a:solidFill>
                <a:ea typeface="新細明體" charset="-120"/>
              </a:rPr>
              <a:t>不完全</a:t>
            </a:r>
            <a:r>
              <a:rPr lang="zh-TW" altLang="en-US" sz="2800">
                <a:ea typeface="新細明體" charset="-120"/>
              </a:rPr>
              <a:t>的記錄</a:t>
            </a:r>
            <a:r>
              <a:rPr lang="en-US" altLang="zh-TW" sz="2800">
                <a:ea typeface="新細明體" charset="-120"/>
              </a:rPr>
              <a:t>:</a:t>
            </a:r>
            <a:r>
              <a:rPr lang="zh-TW" altLang="en-US" sz="2800">
                <a:ea typeface="新細明體" charset="-120"/>
              </a:rPr>
              <a:t>大部份聖經的內容不能被考古學證實。</a:t>
            </a:r>
            <a:endParaRPr lang="en-US" altLang="zh-TW" sz="2800">
              <a:ea typeface="新細明體" charset="-120"/>
            </a:endParaRPr>
          </a:p>
          <a:p>
            <a:r>
              <a:rPr lang="zh-TW" altLang="en-US" sz="2800" b="1">
                <a:solidFill>
                  <a:srgbClr val="DDD02A"/>
                </a:solidFill>
                <a:ea typeface="新細明體" charset="-120"/>
              </a:rPr>
              <a:t>複雜性</a:t>
            </a:r>
            <a:r>
              <a:rPr lang="en-US" altLang="zh-TW" sz="2800">
                <a:ea typeface="新細明體" charset="-120"/>
              </a:rPr>
              <a:t>:</a:t>
            </a:r>
            <a:r>
              <a:rPr lang="zh-TW" altLang="en-US" sz="2800">
                <a:ea typeface="新細明體" charset="-120"/>
              </a:rPr>
              <a:t>聖經考古學是一門最老最復雜層面最小獲得證明的典型</a:t>
            </a:r>
            <a:endParaRPr lang="en-US" altLang="zh-TW" sz="2800">
              <a:ea typeface="新細明體" charset="-120"/>
            </a:endParaRPr>
          </a:p>
          <a:p>
            <a:r>
              <a:rPr lang="zh-TW" altLang="en-US" sz="2800" b="1">
                <a:solidFill>
                  <a:srgbClr val="DDD02A"/>
                </a:solidFill>
                <a:ea typeface="新細明體" charset="-120"/>
              </a:rPr>
              <a:t>有限護教學的價值</a:t>
            </a:r>
            <a:r>
              <a:rPr lang="en-US" altLang="zh-TW" sz="2800">
                <a:ea typeface="新細明體" charset="-120"/>
              </a:rPr>
              <a:t>:</a:t>
            </a:r>
            <a:r>
              <a:rPr lang="zh-TW" altLang="en-US" sz="2800">
                <a:ea typeface="新細明體" charset="-120"/>
              </a:rPr>
              <a:t>它不能證實神的同在或在基督裏產生信心</a:t>
            </a:r>
          </a:p>
        </p:txBody>
      </p:sp>
      <p:pic>
        <p:nvPicPr>
          <p:cNvPr id="1085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429500" y="3810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考古學能否證明摩西接受了十誡</a:t>
            </a:r>
            <a:r>
              <a:rPr lang="en-US" altLang="zh-TW" sz="4000">
                <a:ea typeface="新細明體" charset="-120"/>
              </a:rPr>
              <a:t>?</a:t>
            </a:r>
          </a:p>
        </p:txBody>
      </p:sp>
      <p:pic>
        <p:nvPicPr>
          <p:cNvPr id="96263" name="Picture 7" descr="ten-commandments-sti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4876800" cy="37369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dist="35921" dir="2700000" algn="ctr" rotWithShape="0">
              <a:schemeClr val="bg2"/>
            </a:outerShdw>
          </a:effectLst>
        </p:spPr>
        <p:txBody>
          <a:bodyPr/>
          <a:lstStyle/>
          <a:p>
            <a:r>
              <a:rPr lang="zh-TW" altLang="en-US" sz="4000">
                <a:ea typeface="新細明體" charset="-120"/>
              </a:rPr>
              <a:t>聖經考古學的將來</a:t>
            </a:r>
          </a:p>
        </p:txBody>
      </p:sp>
      <p:sp>
        <p:nvSpPr>
          <p:cNvPr id="122883" name="Rectangle 3"/>
          <p:cNvSpPr>
            <a:spLocks noGrp="1" noChangeArrowheads="1"/>
          </p:cNvSpPr>
          <p:nvPr>
            <p:ph type="body" idx="1"/>
          </p:nvPr>
        </p:nvSpPr>
        <p:spPr>
          <a:xfrm>
            <a:off x="609600" y="1600200"/>
            <a:ext cx="4648200" cy="4495800"/>
          </a:xfrm>
          <a:effectLst>
            <a:outerShdw dist="35921" dir="2700000" algn="ctr" rotWithShape="0">
              <a:schemeClr val="bg2"/>
            </a:outerShdw>
          </a:effectLst>
        </p:spPr>
        <p:txBody>
          <a:bodyPr/>
          <a:lstStyle/>
          <a:p>
            <a:r>
              <a:rPr lang="zh-TW" altLang="en-US">
                <a:ea typeface="新細明體" charset="-120"/>
              </a:rPr>
              <a:t>挖掘耶路撒冷的西牆</a:t>
            </a:r>
          </a:p>
          <a:p>
            <a:r>
              <a:rPr lang="zh-TW" altLang="en-US">
                <a:ea typeface="新細明體" charset="-120"/>
              </a:rPr>
              <a:t>考古學從沒有中止</a:t>
            </a:r>
          </a:p>
        </p:txBody>
      </p:sp>
      <p:pic>
        <p:nvPicPr>
          <p:cNvPr id="122884" name="Picture 4" descr="archeological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13" y="0"/>
            <a:ext cx="4002087"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dist="35921" dir="2700000" algn="ctr" rotWithShape="0">
              <a:schemeClr val="bg2"/>
            </a:outerShdw>
          </a:effectLst>
        </p:spPr>
        <p:txBody>
          <a:bodyPr/>
          <a:lstStyle/>
          <a:p>
            <a:r>
              <a:rPr lang="en-US" altLang="zh-TW" sz="4000" i="1">
                <a:ea typeface="新細明體" charset="-120"/>
              </a:rPr>
              <a:t>BAR</a:t>
            </a:r>
            <a:br>
              <a:rPr lang="en-US" altLang="zh-TW" sz="4000" i="1">
                <a:ea typeface="新細明體" charset="-120"/>
              </a:rPr>
            </a:br>
            <a:r>
              <a:rPr lang="zh-TW" altLang="en-US" sz="3200" i="1">
                <a:ea typeface="新細明體" charset="-120"/>
              </a:rPr>
              <a:t>聖經考古學評論</a:t>
            </a:r>
          </a:p>
        </p:txBody>
      </p:sp>
      <p:sp>
        <p:nvSpPr>
          <p:cNvPr id="125955" name="Rectangle 3"/>
          <p:cNvSpPr>
            <a:spLocks noGrp="1" noChangeArrowheads="1"/>
          </p:cNvSpPr>
          <p:nvPr>
            <p:ph type="body" idx="1"/>
          </p:nvPr>
        </p:nvSpPr>
        <p:spPr>
          <a:xfrm>
            <a:off x="5410200" y="1981200"/>
            <a:ext cx="3276600" cy="4114800"/>
          </a:xfrm>
          <a:effectLst>
            <a:outerShdw dist="35921" dir="2700000" algn="ctr" rotWithShape="0">
              <a:schemeClr val="bg2"/>
            </a:outerShdw>
          </a:effectLst>
        </p:spPr>
        <p:txBody>
          <a:bodyPr/>
          <a:lstStyle/>
          <a:p>
            <a:r>
              <a:rPr lang="zh-TW" altLang="en-US">
                <a:ea typeface="新細明體" charset="-120"/>
              </a:rPr>
              <a:t>最受歡迎的考古學雜誌從</a:t>
            </a:r>
            <a:r>
              <a:rPr lang="en-US" altLang="zh-TW">
                <a:ea typeface="新細明體" charset="-120"/>
              </a:rPr>
              <a:t>1975</a:t>
            </a:r>
            <a:r>
              <a:rPr lang="zh-TW" altLang="en-US">
                <a:ea typeface="新細明體" charset="-120"/>
              </a:rPr>
              <a:t>年開始發行。</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1125">
            <a:off x="381000" y="152400"/>
            <a:ext cx="5157788" cy="7086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7"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3800" y="188913"/>
            <a:ext cx="3276600" cy="1143000"/>
          </a:xfrm>
          <a:effectLst>
            <a:outerShdw dist="35921" dir="2700000" algn="ctr" rotWithShape="0">
              <a:schemeClr val="bg2"/>
            </a:outerShdw>
          </a:effectLst>
        </p:spPr>
        <p:txBody>
          <a:bodyPr/>
          <a:lstStyle/>
          <a:p>
            <a:r>
              <a:rPr lang="zh-TW" altLang="en-US" sz="4800" b="1" i="1">
                <a:solidFill>
                  <a:srgbClr val="FF3399"/>
                </a:solidFill>
                <a:ea typeface="新細明體" charset="-120"/>
              </a:rPr>
              <a:t>十大發現</a:t>
            </a:r>
          </a:p>
        </p:txBody>
      </p:sp>
      <p:sp>
        <p:nvSpPr>
          <p:cNvPr id="126979" name="Rectangle 3"/>
          <p:cNvSpPr>
            <a:spLocks noGrp="1" noChangeArrowheads="1"/>
          </p:cNvSpPr>
          <p:nvPr>
            <p:ph type="body" idx="1"/>
          </p:nvPr>
        </p:nvSpPr>
        <p:spPr>
          <a:xfrm>
            <a:off x="5181600" y="1752600"/>
            <a:ext cx="3276600" cy="4114800"/>
          </a:xfrm>
          <a:effectLst>
            <a:outerShdw dist="35921" dir="2700000" algn="ctr" rotWithShape="0">
              <a:schemeClr val="bg2"/>
            </a:outerShdw>
          </a:effectLst>
        </p:spPr>
        <p:txBody>
          <a:bodyPr/>
          <a:lstStyle/>
          <a:p>
            <a:pPr fontAlgn="ctr">
              <a:buFont typeface="Wingdings" charset="2"/>
              <a:buNone/>
            </a:pPr>
            <a:r>
              <a:rPr lang="zh-TW" altLang="en-US">
                <a:ea typeface="新細明體" charset="-120"/>
              </a:rPr>
              <a:t>   </a:t>
            </a:r>
            <a:r>
              <a:rPr lang="zh-TW" altLang="en-US">
                <a:solidFill>
                  <a:srgbClr val="DDD02A"/>
                </a:solidFill>
                <a:ea typeface="新細明體" charset="-120"/>
              </a:rPr>
              <a:t>麥克哥根在</a:t>
            </a:r>
            <a:r>
              <a:rPr lang="en-US" altLang="zh-TW">
                <a:solidFill>
                  <a:srgbClr val="DDD02A"/>
                </a:solidFill>
                <a:ea typeface="新細明體" charset="-120"/>
              </a:rPr>
              <a:t>BAR</a:t>
            </a:r>
          </a:p>
          <a:p>
            <a:pPr fontAlgn="ctr">
              <a:buFont typeface="Wingdings" charset="2"/>
              <a:buNone/>
            </a:pPr>
            <a:r>
              <a:rPr lang="zh-TW" altLang="en-US">
                <a:solidFill>
                  <a:srgbClr val="DDD02A"/>
                </a:solidFill>
                <a:ea typeface="新細明體" charset="-120"/>
              </a:rPr>
              <a:t>   的文章中強調</a:t>
            </a:r>
          </a:p>
          <a:p>
            <a:pPr fontAlgn="ctr">
              <a:buFont typeface="Wingdings" charset="2"/>
              <a:buNone/>
            </a:pPr>
            <a:r>
              <a:rPr lang="zh-TW" altLang="en-US">
                <a:solidFill>
                  <a:srgbClr val="DDD02A"/>
                </a:solidFill>
                <a:ea typeface="新細明體" charset="-120"/>
              </a:rPr>
              <a:t>   十大，中東最</a:t>
            </a:r>
          </a:p>
          <a:p>
            <a:pPr fontAlgn="ctr">
              <a:buFont typeface="Wingdings" charset="2"/>
              <a:buNone/>
            </a:pPr>
            <a:r>
              <a:rPr lang="zh-TW" altLang="en-US">
                <a:solidFill>
                  <a:srgbClr val="DDD02A"/>
                </a:solidFill>
                <a:ea typeface="新細明體" charset="-120"/>
              </a:rPr>
              <a:t>   重要的文物發</a:t>
            </a:r>
          </a:p>
          <a:p>
            <a:pPr fontAlgn="ctr">
              <a:buFont typeface="Wingdings" charset="2"/>
              <a:buNone/>
            </a:pPr>
            <a:r>
              <a:rPr lang="zh-TW" altLang="en-US">
                <a:solidFill>
                  <a:srgbClr val="DDD02A"/>
                </a:solidFill>
                <a:ea typeface="新細明體" charset="-120"/>
              </a:rPr>
              <a:t>   現</a:t>
            </a:r>
            <a:r>
              <a:rPr lang="en-US" altLang="zh-TW">
                <a:solidFill>
                  <a:srgbClr val="DDD02A"/>
                </a:solidFill>
                <a:ea typeface="新細明體" charset="-120"/>
              </a:rPr>
              <a:t>(1995</a:t>
            </a:r>
            <a:r>
              <a:rPr lang="zh-TW" altLang="en-US">
                <a:solidFill>
                  <a:srgbClr val="DDD02A"/>
                </a:solidFill>
                <a:ea typeface="新細明體" charset="-120"/>
              </a:rPr>
              <a:t>年</a:t>
            </a:r>
            <a:r>
              <a:rPr lang="en-US" altLang="zh-TW">
                <a:solidFill>
                  <a:srgbClr val="DDD02A"/>
                </a:solidFill>
                <a:ea typeface="新細明體" charset="-120"/>
              </a:rPr>
              <a:t>5</a:t>
            </a:r>
            <a:r>
              <a:rPr lang="zh-TW" altLang="en-US">
                <a:solidFill>
                  <a:srgbClr val="DDD02A"/>
                </a:solidFill>
                <a:ea typeface="新細明體" charset="-120"/>
              </a:rPr>
              <a:t>月</a:t>
            </a:r>
            <a:r>
              <a:rPr lang="en-US" altLang="zh-TW">
                <a:solidFill>
                  <a:srgbClr val="DDD02A"/>
                </a:solidFill>
                <a:ea typeface="新細明體" charset="-120"/>
              </a:rPr>
              <a:t>-6</a:t>
            </a:r>
          </a:p>
          <a:p>
            <a:pPr fontAlgn="ctr">
              <a:buFont typeface="Wingdings" charset="2"/>
              <a:buNone/>
            </a:pPr>
            <a:r>
              <a:rPr lang="zh-TW" altLang="en-US">
                <a:solidFill>
                  <a:srgbClr val="DDD02A"/>
                </a:solidFill>
                <a:ea typeface="新細明體" charset="-120"/>
              </a:rPr>
              <a:t>   月 </a:t>
            </a:r>
            <a:r>
              <a:rPr lang="en-US" altLang="zh-TW">
                <a:solidFill>
                  <a:srgbClr val="DDD02A"/>
                </a:solidFill>
                <a:ea typeface="新細明體" charset="-120"/>
              </a:rPr>
              <a:t>)  </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8609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2"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66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2" name="Rectangle 2"/>
          <p:cNvSpPr>
            <a:spLocks noGrp="1" noChangeArrowheads="1"/>
          </p:cNvSpPr>
          <p:nvPr>
            <p:ph type="title"/>
          </p:nvPr>
        </p:nvSpPr>
        <p:spPr>
          <a:xfrm>
            <a:off x="6011863" y="620713"/>
            <a:ext cx="2819400" cy="10795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en-US" altLang="zh-TW" sz="4000">
                <a:solidFill>
                  <a:srgbClr val="FFFF00"/>
                </a:solidFill>
                <a:ea typeface="新細明體" charset="-120"/>
              </a:rPr>
              <a:t>#1 </a:t>
            </a:r>
            <a:r>
              <a:rPr lang="zh-TW" altLang="en-US" sz="4000" b="1" i="1">
                <a:solidFill>
                  <a:srgbClr val="FFFF00"/>
                </a:solidFill>
                <a:ea typeface="新細明體" charset="-120"/>
              </a:rPr>
              <a:t>吉加墨的史詩的碑文</a:t>
            </a:r>
          </a:p>
        </p:txBody>
      </p:sp>
      <p:sp>
        <p:nvSpPr>
          <p:cNvPr id="128003" name="Rectangle 3"/>
          <p:cNvSpPr>
            <a:spLocks noGrp="1" noChangeArrowheads="1"/>
          </p:cNvSpPr>
          <p:nvPr>
            <p:ph type="body" idx="1"/>
          </p:nvPr>
        </p:nvSpPr>
        <p:spPr>
          <a:xfrm>
            <a:off x="6227763" y="1989138"/>
            <a:ext cx="2590800" cy="3886200"/>
          </a:xfrm>
          <a:effectLst>
            <a:outerShdw dist="35921" dir="2700000" algn="ctr" rotWithShape="0">
              <a:schemeClr val="bg2"/>
            </a:outerShdw>
          </a:effectLst>
        </p:spPr>
        <p:txBody>
          <a:bodyPr/>
          <a:lstStyle/>
          <a:p>
            <a:pPr fontAlgn="ctr">
              <a:lnSpc>
                <a:spcPct val="90000"/>
              </a:lnSpc>
            </a:pPr>
            <a:r>
              <a:rPr lang="zh-TW" altLang="en-US">
                <a:ea typeface="新細明體" charset="-120"/>
              </a:rPr>
              <a:t>伊拉克的尼</a:t>
            </a:r>
          </a:p>
          <a:p>
            <a:pPr fontAlgn="ctr">
              <a:lnSpc>
                <a:spcPct val="90000"/>
              </a:lnSpc>
              <a:buFont typeface="Wingdings" charset="2"/>
              <a:buNone/>
            </a:pPr>
            <a:r>
              <a:rPr lang="zh-TW" altLang="en-US">
                <a:ea typeface="新細明體" charset="-120"/>
              </a:rPr>
              <a:t>    尼微</a:t>
            </a:r>
          </a:p>
          <a:p>
            <a:pPr fontAlgn="ctr">
              <a:lnSpc>
                <a:spcPct val="90000"/>
              </a:lnSpc>
            </a:pPr>
            <a:r>
              <a:rPr lang="zh-TW" altLang="en-US">
                <a:ea typeface="新細明體" charset="-120"/>
              </a:rPr>
              <a:t>西元前</a:t>
            </a:r>
            <a:r>
              <a:rPr lang="en-US" altLang="zh-TW">
                <a:ea typeface="新細明體" charset="-120"/>
              </a:rPr>
              <a:t>650</a:t>
            </a:r>
          </a:p>
          <a:p>
            <a:pPr fontAlgn="ctr">
              <a:lnSpc>
                <a:spcPct val="90000"/>
              </a:lnSpc>
              <a:buFont typeface="Wingdings" charset="2"/>
              <a:buNone/>
            </a:pPr>
            <a:r>
              <a:rPr lang="zh-TW" altLang="en-US">
                <a:ea typeface="新細明體" charset="-120"/>
              </a:rPr>
              <a:t>    年</a:t>
            </a:r>
          </a:p>
          <a:p>
            <a:pPr fontAlgn="ctr">
              <a:lnSpc>
                <a:spcPct val="90000"/>
              </a:lnSpc>
            </a:pPr>
            <a:r>
              <a:rPr lang="zh-TW" altLang="en-US">
                <a:ea typeface="新細明體" charset="-120"/>
              </a:rPr>
              <a:t>與創世紀</a:t>
            </a:r>
            <a:r>
              <a:rPr lang="en-US" altLang="zh-TW">
                <a:ea typeface="新細明體" charset="-120"/>
              </a:rPr>
              <a:t>6-</a:t>
            </a:r>
          </a:p>
          <a:p>
            <a:pPr fontAlgn="ctr">
              <a:lnSpc>
                <a:spcPct val="90000"/>
              </a:lnSpc>
              <a:buFont typeface="Wingdings" charset="2"/>
              <a:buNone/>
            </a:pPr>
            <a:r>
              <a:rPr lang="en-US" altLang="zh-TW">
                <a:ea typeface="新細明體" charset="-120"/>
              </a:rPr>
              <a:t>    9</a:t>
            </a:r>
            <a:r>
              <a:rPr lang="zh-TW" altLang="en-US">
                <a:ea typeface="新細明體" charset="-120"/>
              </a:rPr>
              <a:t>章相同的洪水故事</a:t>
            </a:r>
          </a:p>
        </p:txBody>
      </p:sp>
      <p:sp>
        <p:nvSpPr>
          <p:cNvPr id="128005"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 to="" calcmode="lin" valueType="num">
                                      <p:cBhvr>
                                        <p:cTn id="22" dur="1" fill="hold"/>
                                        <p:tgtEl>
                                          <p:spTgt spid="12800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to="" calcmode="lin" valueType="num">
                                      <p:cBhvr>
                                        <p:cTn id="27" dur="1" fill="hold"/>
                                        <p:tgtEl>
                                          <p:spTgt spid="12800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 to="" calcmode="lin" valueType="num">
                                      <p:cBhvr>
                                        <p:cTn id="32" dur="1" fill="hold"/>
                                        <p:tgtEl>
                                          <p:spTgt spid="1280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810683" y="457200"/>
            <a:ext cx="3903633"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眾 </a:t>
            </a:r>
            <a:r>
              <a:rPr lang="zh-TW" altLang="en-US" sz="4000" dirty="0">
                <a:solidFill>
                  <a:srgbClr val="EAEAEA"/>
                </a:solidFill>
                <a:ea typeface="新細明體" charset="-120"/>
              </a:rPr>
              <a:t>山 跪 拜</a:t>
            </a:r>
          </a:p>
          <a:p>
            <a:pPr algn="ctr" eaLnBrk="0" hangingPunct="0"/>
            <a:r>
              <a:rPr lang="en-US" altLang="zh-TW" sz="4000" dirty="0">
                <a:solidFill>
                  <a:srgbClr val="EAEAEA"/>
                </a:solidFill>
                <a:ea typeface="新細明體" charset="-120"/>
              </a:rPr>
              <a:t> </a:t>
            </a:r>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p:txBody>
      </p:sp>
    </p:spTree>
    <p:extLst>
      <p:ext uri="{BB962C8B-B14F-4D97-AF65-F5344CB8AC3E}">
        <p14:creationId xmlns:p14="http://schemas.microsoft.com/office/powerpoint/2010/main" val="180487920"/>
      </p:ext>
    </p:extLst>
  </p:cSld>
  <p:clrMapOvr>
    <a:masterClrMapping/>
  </p:clrMapOvr>
  <p:transition spd="med">
    <p:strips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290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95288" y="979488"/>
            <a:ext cx="9144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Rectangle 4"/>
          <p:cNvSpPr>
            <a:spLocks noGrp="1" noChangeArrowheads="1"/>
          </p:cNvSpPr>
          <p:nvPr>
            <p:ph type="title"/>
          </p:nvPr>
        </p:nvSpPr>
        <p:spPr>
          <a:xfrm>
            <a:off x="533400" y="-304800"/>
            <a:ext cx="76962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en-US" altLang="zh-TW" sz="4000">
                <a:solidFill>
                  <a:srgbClr val="DDD02A"/>
                </a:solidFill>
                <a:ea typeface="新細明體" charset="-120"/>
              </a:rPr>
              <a:t>#2</a:t>
            </a:r>
            <a:r>
              <a:rPr lang="en-US" altLang="zh-TW" sz="4000">
                <a:ea typeface="新細明體" charset="-120"/>
              </a:rPr>
              <a:t>  </a:t>
            </a:r>
            <a:r>
              <a:rPr lang="zh-TW" altLang="en-US" b="1" i="1">
                <a:solidFill>
                  <a:srgbClr val="FFFF00"/>
                </a:solidFill>
                <a:ea typeface="新細明體" charset="-120"/>
              </a:rPr>
              <a:t>便尼哈山的壁畫</a:t>
            </a:r>
          </a:p>
        </p:txBody>
      </p:sp>
      <p:sp>
        <p:nvSpPr>
          <p:cNvPr id="165893"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219</a:t>
            </a:r>
          </a:p>
        </p:txBody>
      </p:sp>
      <p:sp>
        <p:nvSpPr>
          <p:cNvPr id="165894" name="Rectangle 6"/>
          <p:cNvSpPr>
            <a:spLocks noGrp="1" noChangeArrowheads="1"/>
          </p:cNvSpPr>
          <p:nvPr>
            <p:ph type="body" idx="1"/>
          </p:nvPr>
        </p:nvSpPr>
        <p:spPr>
          <a:xfrm>
            <a:off x="179388" y="908050"/>
            <a:ext cx="7696200" cy="2971800"/>
          </a:xfrm>
          <a:effectLst>
            <a:outerShdw dist="35921" dir="2700000" algn="ctr" rotWithShape="0">
              <a:schemeClr val="bg2"/>
            </a:outerShdw>
          </a:effectLst>
        </p:spPr>
        <p:txBody>
          <a:bodyPr/>
          <a:lstStyle/>
          <a:p>
            <a:pPr fontAlgn="ctr"/>
            <a:r>
              <a:rPr lang="zh-TW" altLang="en-US" sz="2800" i="1">
                <a:ea typeface="新細明體" charset="-120"/>
              </a:rPr>
              <a:t>埃及</a:t>
            </a:r>
          </a:p>
          <a:p>
            <a:pPr fontAlgn="ctr"/>
            <a:r>
              <a:rPr lang="zh-TW" altLang="en-US" sz="2800" i="1">
                <a:ea typeface="新細明體" charset="-120"/>
              </a:rPr>
              <a:t>西元前</a:t>
            </a:r>
            <a:r>
              <a:rPr lang="en-US" altLang="zh-TW" sz="2800" i="1">
                <a:ea typeface="新細明體" charset="-120"/>
              </a:rPr>
              <a:t>1850</a:t>
            </a:r>
            <a:r>
              <a:rPr lang="zh-TW" altLang="en-US" sz="2800" i="1">
                <a:ea typeface="新細明體" charset="-120"/>
              </a:rPr>
              <a:t>年</a:t>
            </a:r>
          </a:p>
          <a:p>
            <a:pPr fontAlgn="ctr"/>
            <a:r>
              <a:rPr lang="zh-TW" altLang="en-US" sz="2800" i="1">
                <a:ea typeface="新細明體" charset="-120"/>
              </a:rPr>
              <a:t>證實以色列人在埃及經商</a:t>
            </a:r>
            <a:endParaRPr lang="en-US" altLang="zh-TW" sz="2800" i="1">
              <a:ea typeface="新細明體" charset="-120"/>
            </a:endParaRPr>
          </a:p>
          <a:p>
            <a:pPr lvl="1" fontAlgn="ctr"/>
            <a:r>
              <a:rPr lang="zh-TW" altLang="en-US" i="1">
                <a:ea typeface="新細明體" charset="-120"/>
              </a:rPr>
              <a:t>約瑟的故事 </a:t>
            </a:r>
            <a:r>
              <a:rPr lang="en-US" altLang="zh-TW" i="1">
                <a:ea typeface="新細明體" charset="-120"/>
              </a:rPr>
              <a:t>(</a:t>
            </a:r>
            <a:r>
              <a:rPr lang="zh-TW" altLang="en-US" i="1">
                <a:ea typeface="新細明體" charset="-120"/>
              </a:rPr>
              <a:t>創 </a:t>
            </a:r>
            <a:r>
              <a:rPr lang="en-US" altLang="zh-TW" i="1">
                <a:ea typeface="新細明體" charset="-120"/>
              </a:rPr>
              <a:t>37-50</a:t>
            </a:r>
            <a:r>
              <a:rPr lang="zh-TW" altLang="en-US" i="1">
                <a:ea typeface="新細明體" charset="-120"/>
              </a:rPr>
              <a:t>章</a:t>
            </a:r>
            <a:r>
              <a:rPr lang="en-US" altLang="zh-TW" i="1">
                <a:ea typeface="新細明體" charset="-120"/>
              </a:rPr>
              <a:t>)</a:t>
            </a:r>
          </a:p>
          <a:p>
            <a:pPr lvl="1" fontAlgn="ctr"/>
            <a:r>
              <a:rPr lang="zh-TW" altLang="en-US" i="1">
                <a:ea typeface="新細明體" charset="-120"/>
              </a:rPr>
              <a:t>所羅門的妻子</a:t>
            </a:r>
            <a:r>
              <a:rPr lang="en-US" altLang="zh-TW" i="1">
                <a:ea typeface="新細明體" charset="-120"/>
              </a:rPr>
              <a:t>(</a:t>
            </a:r>
            <a:r>
              <a:rPr lang="zh-TW" altLang="en-US" i="1">
                <a:ea typeface="新細明體" charset="-120"/>
              </a:rPr>
              <a:t>王上</a:t>
            </a:r>
            <a:r>
              <a:rPr lang="en-US" altLang="zh-TW" i="1">
                <a:ea typeface="新細明體" charset="-120"/>
              </a:rPr>
              <a:t>9:16)</a:t>
            </a:r>
            <a:r>
              <a:rPr lang="zh-TW" altLang="en-US" i="1">
                <a:ea typeface="新細明體" charset="-120"/>
              </a:rPr>
              <a:t>等</a:t>
            </a:r>
          </a:p>
        </p:txBody>
      </p:sp>
      <p:sp>
        <p:nvSpPr>
          <p:cNvPr id="165895" name="Freeform 7"/>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5896" name="Text Box 8"/>
          <p:cNvSpPr txBox="1">
            <a:spLocks noChangeArrowheads="1"/>
          </p:cNvSpPr>
          <p:nvPr/>
        </p:nvSpPr>
        <p:spPr bwMode="auto">
          <a:xfrm>
            <a:off x="5867400" y="2492375"/>
            <a:ext cx="3048000" cy="1219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TW" altLang="en-US" sz="2400" b="1">
                <a:latin typeface="Arial" charset="0"/>
                <a:ea typeface="新細明體" charset="-120"/>
              </a:rPr>
              <a:t>二個</a:t>
            </a:r>
            <a:r>
              <a:rPr lang="zh-TW" altLang="en-US" sz="2400">
                <a:ea typeface="新細明體" charset="-120"/>
              </a:rPr>
              <a:t>埃及人帶著隊伍</a:t>
            </a:r>
            <a:r>
              <a:rPr lang="en-US" altLang="zh-TW" sz="2400">
                <a:ea typeface="新細明體" charset="-120"/>
              </a:rPr>
              <a:t>(</a:t>
            </a:r>
            <a:r>
              <a:rPr lang="zh-TW" altLang="en-US" sz="2400">
                <a:ea typeface="新細明體" charset="-120"/>
              </a:rPr>
              <a:t>沒有鬍鬚</a:t>
            </a:r>
            <a:r>
              <a:rPr lang="en-US" altLang="zh-TW" sz="2400">
                <a:ea typeface="新細明體" charset="-120"/>
              </a:rPr>
              <a:t>)</a:t>
            </a:r>
          </a:p>
          <a:p>
            <a:pPr algn="ctr"/>
            <a:endParaRPr lang="en-US" altLang="zh-TW" sz="2400">
              <a:ea typeface="新細明體" charset="-120"/>
            </a:endParaRPr>
          </a:p>
        </p:txBody>
      </p:sp>
      <p:sp>
        <p:nvSpPr>
          <p:cNvPr id="165897" name="Text Box 9"/>
          <p:cNvSpPr txBox="1">
            <a:spLocks noChangeArrowheads="1"/>
          </p:cNvSpPr>
          <p:nvPr/>
        </p:nvSpPr>
        <p:spPr bwMode="auto">
          <a:xfrm>
            <a:off x="1692275" y="3644900"/>
            <a:ext cx="3581400" cy="8540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ctr"/>
            <a:r>
              <a:rPr lang="zh-TW" altLang="en-US" sz="2400" b="1">
                <a:latin typeface="Arial" charset="0"/>
                <a:ea typeface="新細明體" charset="-120"/>
              </a:rPr>
              <a:t>八個富裕的亞洲男人和四個女人跟隨</a:t>
            </a:r>
            <a:r>
              <a:rPr lang="en-US" altLang="zh-TW" sz="2400" b="1">
                <a:latin typeface="Arial" charset="0"/>
                <a:ea typeface="新細明體" charset="-120"/>
              </a:rPr>
              <a:t>(</a:t>
            </a:r>
            <a:r>
              <a:rPr lang="zh-TW" altLang="en-US" sz="2400" b="1">
                <a:ea typeface="新細明體" charset="-120"/>
              </a:rPr>
              <a:t>沒有鬍鬚</a:t>
            </a:r>
            <a:r>
              <a:rPr lang="en-US" altLang="zh-TW" sz="2400" b="1">
                <a:ea typeface="新細明體"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nimBg="1"/>
      <p:bldP spid="165896" grpId="0" autoUpdateAnimBg="0"/>
      <p:bldP spid="16589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8"/>
            <a:ext cx="9144000" cy="69357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170" name="Rectangle 2"/>
          <p:cNvSpPr>
            <a:spLocks noGrp="1" noChangeArrowheads="1"/>
          </p:cNvSpPr>
          <p:nvPr>
            <p:ph type="title"/>
          </p:nvPr>
        </p:nvSpPr>
        <p:spPr>
          <a:xfrm>
            <a:off x="2339975" y="0"/>
            <a:ext cx="5638800" cy="1143000"/>
          </a:xfrm>
          <a:effectLst>
            <a:outerShdw dist="35921" dir="2700000" algn="ctr" rotWithShape="0">
              <a:schemeClr val="bg2"/>
            </a:outerShdw>
          </a:effectLst>
        </p:spPr>
        <p:txBody>
          <a:bodyPr/>
          <a:lstStyle/>
          <a:p>
            <a:r>
              <a:rPr lang="en-US" altLang="zh-TW" sz="5400" b="1" i="1">
                <a:solidFill>
                  <a:srgbClr val="00FF00"/>
                </a:solidFill>
                <a:ea typeface="新細明體" charset="-120"/>
              </a:rPr>
              <a:t>#3  </a:t>
            </a:r>
            <a:r>
              <a:rPr lang="zh-TW" altLang="en-US" sz="5400" b="1" i="1">
                <a:solidFill>
                  <a:srgbClr val="00FF00"/>
                </a:solidFill>
                <a:ea typeface="新細明體" charset="-120"/>
              </a:rPr>
              <a:t>基色高地</a:t>
            </a:r>
            <a:endParaRPr lang="en-US" altLang="zh-TW" sz="5400" b="1" i="1">
              <a:solidFill>
                <a:srgbClr val="00FF00"/>
              </a:solidFill>
              <a:ea typeface="新細明體" charset="-120"/>
            </a:endParaRPr>
          </a:p>
        </p:txBody>
      </p:sp>
      <p:sp>
        <p:nvSpPr>
          <p:cNvPr id="135171" name="Rectangle 3"/>
          <p:cNvSpPr>
            <a:spLocks noGrp="1" noChangeArrowheads="1"/>
          </p:cNvSpPr>
          <p:nvPr>
            <p:ph type="body" idx="1"/>
          </p:nvPr>
        </p:nvSpPr>
        <p:spPr>
          <a:xfrm>
            <a:off x="1403350" y="1628775"/>
            <a:ext cx="6705600" cy="4114800"/>
          </a:xfrm>
          <a:noFill/>
          <a:effectLst>
            <a:outerShdw dist="35921" dir="2700000" algn="ctr" rotWithShape="0">
              <a:schemeClr val="bg2"/>
            </a:outerShdw>
          </a:effectLst>
          <a:extLst>
            <a:ext uri="{909E8E84-426E-40DD-AFC4-6F175D3DCCD1}">
              <a14:hiddenFill xmlns:a14="http://schemas.microsoft.com/office/drawing/2010/main">
                <a:gradFill rotWithShape="1">
                  <a:gsLst>
                    <a:gs pos="0">
                      <a:schemeClr val="accent1">
                        <a:alpha val="71001"/>
                      </a:schemeClr>
                    </a:gs>
                    <a:gs pos="100000">
                      <a:schemeClr val="accent1">
                        <a:gamma/>
                        <a:shade val="46275"/>
                        <a:invGamma/>
                        <a:alpha val="60001"/>
                      </a:schemeClr>
                    </a:gs>
                  </a:gsLst>
                  <a:lin ang="5400000" scaled="1"/>
                </a:gradFill>
              </a14:hiddenFill>
            </a:ext>
          </a:extLst>
        </p:spPr>
        <p:txBody>
          <a:bodyPr/>
          <a:lstStyle/>
          <a:p>
            <a:pPr fontAlgn="ctr"/>
            <a:r>
              <a:rPr lang="zh-TW" altLang="en-US" sz="2800" i="1">
                <a:solidFill>
                  <a:srgbClr val="FFFF00"/>
                </a:solidFill>
                <a:ea typeface="新細明體" charset="-120"/>
              </a:rPr>
              <a:t>靠近以色列的特拉維夫</a:t>
            </a:r>
          </a:p>
          <a:p>
            <a:pPr fontAlgn="ctr"/>
            <a:r>
              <a:rPr lang="zh-TW" altLang="en-US" sz="2800" i="1">
                <a:solidFill>
                  <a:srgbClr val="FFFF00"/>
                </a:solidFill>
                <a:ea typeface="新細明體" charset="-120"/>
              </a:rPr>
              <a:t>西元前</a:t>
            </a:r>
            <a:r>
              <a:rPr lang="en-US" altLang="zh-TW" sz="2800" i="1">
                <a:solidFill>
                  <a:srgbClr val="FFFF00"/>
                </a:solidFill>
                <a:ea typeface="新細明體" charset="-120"/>
              </a:rPr>
              <a:t>1600</a:t>
            </a:r>
            <a:r>
              <a:rPr lang="zh-TW" altLang="en-US" sz="2800" i="1">
                <a:solidFill>
                  <a:srgbClr val="FFFF00"/>
                </a:solidFill>
                <a:ea typeface="新細明體" charset="-120"/>
              </a:rPr>
              <a:t>年</a:t>
            </a:r>
          </a:p>
          <a:p>
            <a:pPr fontAlgn="ctr"/>
            <a:r>
              <a:rPr lang="zh-TW" altLang="en-US" sz="2800" i="1">
                <a:solidFill>
                  <a:srgbClr val="FFFF00"/>
                </a:solidFill>
                <a:ea typeface="新細明體" charset="-120"/>
              </a:rPr>
              <a:t>用石頭立約</a:t>
            </a:r>
            <a:endParaRPr lang="en-US" altLang="zh-TW" sz="2800" i="1">
              <a:solidFill>
                <a:srgbClr val="FFFF00"/>
              </a:solidFill>
              <a:ea typeface="新細明體" charset="-120"/>
            </a:endParaRPr>
          </a:p>
          <a:p>
            <a:pPr lvl="1" fontAlgn="ctr"/>
            <a:r>
              <a:rPr lang="zh-TW" altLang="en-US" i="1">
                <a:solidFill>
                  <a:srgbClr val="FFFF00"/>
                </a:solidFill>
                <a:ea typeface="新細明體" charset="-120"/>
              </a:rPr>
              <a:t>雅各</a:t>
            </a:r>
            <a:r>
              <a:rPr lang="en-US" altLang="zh-TW" i="1">
                <a:solidFill>
                  <a:srgbClr val="FFFF00"/>
                </a:solidFill>
                <a:ea typeface="新細明體" charset="-120"/>
              </a:rPr>
              <a:t>&amp;</a:t>
            </a:r>
            <a:r>
              <a:rPr lang="zh-TW" altLang="en-US" i="1">
                <a:solidFill>
                  <a:srgbClr val="FFFF00"/>
                </a:solidFill>
                <a:ea typeface="新細明體" charset="-120"/>
              </a:rPr>
              <a:t>拉班 </a:t>
            </a:r>
            <a:r>
              <a:rPr lang="en-US" altLang="zh-TW" i="1">
                <a:solidFill>
                  <a:srgbClr val="FFFF00"/>
                </a:solidFill>
                <a:ea typeface="新細明體" charset="-120"/>
              </a:rPr>
              <a:t>(</a:t>
            </a:r>
            <a:r>
              <a:rPr lang="zh-TW" altLang="en-US" i="1">
                <a:solidFill>
                  <a:srgbClr val="FFFF00"/>
                </a:solidFill>
                <a:ea typeface="新細明體" charset="-120"/>
              </a:rPr>
              <a:t>創 </a:t>
            </a:r>
            <a:r>
              <a:rPr lang="en-US" altLang="zh-TW" i="1">
                <a:solidFill>
                  <a:srgbClr val="FFFF00"/>
                </a:solidFill>
                <a:ea typeface="新細明體" charset="-120"/>
              </a:rPr>
              <a:t>31:43-54)</a:t>
            </a:r>
          </a:p>
          <a:p>
            <a:pPr lvl="1" fontAlgn="ctr"/>
            <a:r>
              <a:rPr lang="zh-TW" altLang="en-US" i="1">
                <a:solidFill>
                  <a:srgbClr val="FFFF00"/>
                </a:solidFill>
                <a:ea typeface="新細明體" charset="-120"/>
              </a:rPr>
              <a:t>約書亞再一次立約 </a:t>
            </a:r>
            <a:r>
              <a:rPr lang="en-US" altLang="zh-TW" i="1">
                <a:solidFill>
                  <a:srgbClr val="FFFF00"/>
                </a:solidFill>
                <a:ea typeface="新細明體" charset="-120"/>
              </a:rPr>
              <a:t>(</a:t>
            </a:r>
            <a:r>
              <a:rPr lang="zh-TW" altLang="en-US" i="1">
                <a:solidFill>
                  <a:srgbClr val="FFFF00"/>
                </a:solidFill>
                <a:ea typeface="新細明體" charset="-120"/>
              </a:rPr>
              <a:t>書 </a:t>
            </a:r>
            <a:r>
              <a:rPr lang="en-US" altLang="zh-TW" i="1">
                <a:solidFill>
                  <a:srgbClr val="FFFF00"/>
                </a:solidFill>
                <a:ea typeface="新細明體" charset="-120"/>
              </a:rPr>
              <a:t>24:25-27)</a:t>
            </a:r>
          </a:p>
        </p:txBody>
      </p:sp>
      <p:sp>
        <p:nvSpPr>
          <p:cNvPr id="13517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447800" y="0"/>
            <a:ext cx="7696200" cy="1476375"/>
          </a:xfrm>
          <a:effectLst>
            <a:outerShdw dist="35921" dir="2700000" algn="ctr" rotWithShape="0">
              <a:schemeClr val="bg2"/>
            </a:outerShdw>
          </a:effectLst>
        </p:spPr>
        <p:txBody>
          <a:bodyPr/>
          <a:lstStyle/>
          <a:p>
            <a:r>
              <a:rPr lang="en-US" altLang="zh-TW" sz="6000" b="1" i="1">
                <a:solidFill>
                  <a:srgbClr val="FFFF00"/>
                </a:solidFill>
                <a:ea typeface="新細明體" charset="-120"/>
              </a:rPr>
              <a:t>#4  </a:t>
            </a:r>
            <a:r>
              <a:rPr lang="zh-TW" altLang="en-US" sz="6000" b="1" i="1">
                <a:solidFill>
                  <a:srgbClr val="FFFF00"/>
                </a:solidFill>
                <a:ea typeface="新細明體" charset="-120"/>
              </a:rPr>
              <a:t>刀 柄</a:t>
            </a:r>
          </a:p>
        </p:txBody>
      </p:sp>
      <p:sp>
        <p:nvSpPr>
          <p:cNvPr id="136195" name="Rectangle 3"/>
          <p:cNvSpPr>
            <a:spLocks noGrp="1" noChangeArrowheads="1"/>
          </p:cNvSpPr>
          <p:nvPr>
            <p:ph type="body" idx="1"/>
          </p:nvPr>
        </p:nvSpPr>
        <p:spPr>
          <a:xfrm>
            <a:off x="611188" y="1700213"/>
            <a:ext cx="7696200" cy="2743200"/>
          </a:xfrm>
          <a:effectLst>
            <a:outerShdw dist="35921" dir="2700000" algn="ctr" rotWithShape="0">
              <a:schemeClr val="bg2"/>
            </a:outerShdw>
          </a:effectLst>
        </p:spPr>
        <p:txBody>
          <a:bodyPr/>
          <a:lstStyle/>
          <a:p>
            <a:pPr fontAlgn="ctr"/>
            <a:r>
              <a:rPr lang="zh-TW" altLang="en-US" i="1">
                <a:solidFill>
                  <a:schemeClr val="tx2"/>
                </a:solidFill>
                <a:ea typeface="新細明體" charset="-120"/>
              </a:rPr>
              <a:t>以色列的米吉多</a:t>
            </a:r>
          </a:p>
          <a:p>
            <a:pPr fontAlgn="ctr"/>
            <a:r>
              <a:rPr lang="zh-TW" altLang="en-US" i="1">
                <a:solidFill>
                  <a:schemeClr val="tx2"/>
                </a:solidFill>
                <a:ea typeface="新細明體" charset="-120"/>
              </a:rPr>
              <a:t>西元前</a:t>
            </a:r>
            <a:r>
              <a:rPr lang="en-US" altLang="zh-TW" i="1">
                <a:solidFill>
                  <a:schemeClr val="tx2"/>
                </a:solidFill>
                <a:ea typeface="新細明體" charset="-120"/>
              </a:rPr>
              <a:t>1250</a:t>
            </a:r>
            <a:r>
              <a:rPr lang="zh-TW" altLang="en-US" i="1">
                <a:solidFill>
                  <a:schemeClr val="tx2"/>
                </a:solidFill>
                <a:ea typeface="新細明體" charset="-120"/>
              </a:rPr>
              <a:t>年</a:t>
            </a:r>
          </a:p>
          <a:p>
            <a:pPr fontAlgn="ctr"/>
            <a:r>
              <a:rPr lang="zh-TW" altLang="en-US" i="1">
                <a:solidFill>
                  <a:schemeClr val="tx2"/>
                </a:solidFill>
                <a:ea typeface="新細明體" charset="-120"/>
              </a:rPr>
              <a:t>顯示埃及人控制米吉多和豪華的迦南人的王宮如同所羅門一樣的豪華</a:t>
            </a:r>
            <a:r>
              <a:rPr lang="en-US" altLang="zh-TW" i="1">
                <a:solidFill>
                  <a:schemeClr val="tx2"/>
                </a:solidFill>
                <a:ea typeface="新細明體" charset="-120"/>
              </a:rPr>
              <a:t>(</a:t>
            </a:r>
            <a:r>
              <a:rPr lang="zh-TW" altLang="en-US" i="1">
                <a:solidFill>
                  <a:schemeClr val="tx2"/>
                </a:solidFill>
                <a:ea typeface="新細明體" charset="-120"/>
              </a:rPr>
              <a:t>王上</a:t>
            </a:r>
            <a:r>
              <a:rPr lang="en-US" altLang="zh-TW" i="1">
                <a:solidFill>
                  <a:schemeClr val="tx2"/>
                </a:solidFill>
                <a:ea typeface="新細明體" charset="-120"/>
              </a:rPr>
              <a:t>6:23-28;</a:t>
            </a:r>
            <a:r>
              <a:rPr lang="zh-TW" altLang="en-US" i="1">
                <a:solidFill>
                  <a:schemeClr val="tx2"/>
                </a:solidFill>
                <a:ea typeface="新細明體" charset="-120"/>
              </a:rPr>
              <a:t>出 </a:t>
            </a:r>
            <a:r>
              <a:rPr lang="en-US" altLang="zh-TW" i="1">
                <a:solidFill>
                  <a:schemeClr val="tx2"/>
                </a:solidFill>
                <a:ea typeface="新細明體" charset="-120"/>
              </a:rPr>
              <a:t>25:17-22)</a:t>
            </a:r>
            <a:r>
              <a:rPr lang="en-US" altLang="zh-TW" i="1">
                <a:solidFill>
                  <a:srgbClr val="FF0066"/>
                </a:solidFill>
                <a:ea typeface="新細明體" charset="-120"/>
              </a:rPr>
              <a:t> </a:t>
            </a:r>
          </a:p>
          <a:p>
            <a:endParaRPr lang="en-US" altLang="zh-TW" i="1">
              <a:solidFill>
                <a:srgbClr val="FF0066"/>
              </a:solidFill>
              <a:ea typeface="新細明體" charset="-120"/>
            </a:endParaRPr>
          </a:p>
        </p:txBody>
      </p:sp>
      <p:sp>
        <p:nvSpPr>
          <p:cNvPr id="13619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t="3421"/>
          <a:stretch>
            <a:fillRect/>
          </a:stretch>
        </p:blipFill>
        <p:spPr bwMode="auto">
          <a:xfrm>
            <a:off x="22225" y="4724400"/>
            <a:ext cx="9121775"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0" y="0"/>
            <a:ext cx="5943600" cy="838200"/>
          </a:xfrm>
          <a:solidFill>
            <a:schemeClr val="bg2"/>
          </a:solidFill>
          <a:effectLst>
            <a:outerShdw dist="35921" dir="2700000" algn="ctr" rotWithShape="0">
              <a:schemeClr val="bg2"/>
            </a:outerShdw>
          </a:effectLst>
        </p:spPr>
        <p:txBody>
          <a:bodyPr/>
          <a:lstStyle/>
          <a:p>
            <a:pPr>
              <a:buFontTx/>
              <a:buChar char="•"/>
            </a:pPr>
            <a:r>
              <a:rPr lang="en-US" altLang="zh-TW" sz="5400" b="1" i="1">
                <a:solidFill>
                  <a:srgbClr val="FFFF00"/>
                </a:solidFill>
                <a:ea typeface="新細明體" charset="-120"/>
              </a:rPr>
              <a:t>#5  </a:t>
            </a:r>
            <a:r>
              <a:rPr lang="zh-TW" altLang="en-US" sz="5400" b="1" i="1">
                <a:solidFill>
                  <a:srgbClr val="FFFF00"/>
                </a:solidFill>
                <a:ea typeface="新細明體" charset="-120"/>
              </a:rPr>
              <a:t>生殖之女神</a:t>
            </a:r>
          </a:p>
        </p:txBody>
      </p:sp>
      <p:sp>
        <p:nvSpPr>
          <p:cNvPr id="137219" name="Rectangle 3"/>
          <p:cNvSpPr>
            <a:spLocks noGrp="1" noChangeArrowheads="1"/>
          </p:cNvSpPr>
          <p:nvPr>
            <p:ph type="body" idx="1"/>
          </p:nvPr>
        </p:nvSpPr>
        <p:spPr>
          <a:xfrm>
            <a:off x="533400" y="1066800"/>
            <a:ext cx="4572000" cy="5791200"/>
          </a:xfrm>
          <a:effectLst>
            <a:outerShdw dist="35921" dir="2700000" algn="ctr" rotWithShape="0">
              <a:schemeClr val="bg2"/>
            </a:outerShdw>
          </a:effectLst>
        </p:spPr>
        <p:txBody>
          <a:bodyPr/>
          <a:lstStyle/>
          <a:p>
            <a:r>
              <a:rPr lang="zh-TW" altLang="en-US">
                <a:ea typeface="新細明體" charset="-120"/>
              </a:rPr>
              <a:t>敘利亞的拉斯沙拉</a:t>
            </a:r>
            <a:r>
              <a:rPr lang="en-US" altLang="zh-TW">
                <a:ea typeface="新細明體" charset="-120"/>
              </a:rPr>
              <a:t>(</a:t>
            </a:r>
            <a:r>
              <a:rPr lang="zh-TW" altLang="en-US">
                <a:ea typeface="新細明體" charset="-120"/>
              </a:rPr>
              <a:t>在古代的游加利</a:t>
            </a:r>
            <a:r>
              <a:rPr lang="en-US" altLang="zh-TW">
                <a:ea typeface="新細明體" charset="-120"/>
              </a:rPr>
              <a:t>)</a:t>
            </a:r>
          </a:p>
          <a:p>
            <a:r>
              <a:rPr lang="zh-TW" altLang="en-US">
                <a:ea typeface="新細明體" charset="-120"/>
              </a:rPr>
              <a:t>西元前</a:t>
            </a:r>
            <a:r>
              <a:rPr lang="en-US" altLang="zh-TW">
                <a:ea typeface="新細明體" charset="-120"/>
              </a:rPr>
              <a:t>1300</a:t>
            </a:r>
            <a:r>
              <a:rPr lang="zh-TW" altLang="en-US">
                <a:ea typeface="新細明體" charset="-120"/>
              </a:rPr>
              <a:t>年</a:t>
            </a:r>
          </a:p>
          <a:p>
            <a:r>
              <a:rPr lang="en-US" altLang="zh-TW">
                <a:ea typeface="新細明體" charset="-120"/>
              </a:rPr>
              <a:t>1928</a:t>
            </a:r>
            <a:r>
              <a:rPr lang="zh-TW" altLang="en-US">
                <a:ea typeface="新細明體" charset="-120"/>
              </a:rPr>
              <a:t>年在游加利之地的發現，   顯示於西北閃族文化有緊密的相聯接。</a:t>
            </a:r>
          </a:p>
          <a:p>
            <a:r>
              <a:rPr lang="zh-TW" altLang="en-US">
                <a:ea typeface="新細明體" charset="-120"/>
              </a:rPr>
              <a:t>亞斯他</a:t>
            </a:r>
            <a:r>
              <a:rPr lang="en-US" altLang="zh-TW">
                <a:ea typeface="新細明體" charset="-120"/>
              </a:rPr>
              <a:t>(</a:t>
            </a:r>
            <a:r>
              <a:rPr lang="zh-TW" altLang="en-US">
                <a:ea typeface="新細明體" charset="-120"/>
              </a:rPr>
              <a:t>聖潔的女神</a:t>
            </a:r>
            <a:r>
              <a:rPr lang="en-US" altLang="zh-TW">
                <a:ea typeface="新細明體" charset="-120"/>
              </a:rPr>
              <a:t>) </a:t>
            </a:r>
            <a:r>
              <a:rPr lang="zh-TW" altLang="en-US">
                <a:ea typeface="新細明體" charset="-120"/>
              </a:rPr>
              <a:t>被稱為</a:t>
            </a:r>
            <a:r>
              <a:rPr lang="en-US" altLang="zh-TW">
                <a:ea typeface="新細明體" charset="-120"/>
              </a:rPr>
              <a:t>”</a:t>
            </a:r>
            <a:r>
              <a:rPr lang="zh-TW" altLang="en-US">
                <a:ea typeface="新細明體" charset="-120"/>
              </a:rPr>
              <a:t>天后</a:t>
            </a:r>
            <a:r>
              <a:rPr lang="en-US" altLang="zh-TW">
                <a:ea typeface="新細明體" charset="-120"/>
              </a:rPr>
              <a:t>”</a:t>
            </a:r>
            <a:r>
              <a:rPr lang="zh-TW" altLang="en-US">
                <a:ea typeface="新細明體" charset="-120"/>
              </a:rPr>
              <a:t>，並在以色列敬拜 </a:t>
            </a:r>
            <a:r>
              <a:rPr lang="en-US" altLang="zh-TW">
                <a:ea typeface="新細明體" charset="-120"/>
              </a:rPr>
              <a:t>(</a:t>
            </a:r>
            <a:r>
              <a:rPr lang="zh-TW" altLang="en-US">
                <a:ea typeface="新細明體" charset="-120"/>
              </a:rPr>
              <a:t>耶</a:t>
            </a:r>
            <a:r>
              <a:rPr lang="en-US" altLang="zh-TW">
                <a:ea typeface="新細明體" charset="-120"/>
              </a:rPr>
              <a:t>7:18;44:17-19)</a:t>
            </a:r>
          </a:p>
          <a:p>
            <a:pPr>
              <a:buFont typeface="Wingdings" charset="2"/>
              <a:buNone/>
            </a:pPr>
            <a:endParaRPr lang="zh-TW" altLang="en-US">
              <a:ea typeface="新細明體" charset="-120"/>
            </a:endParaRPr>
          </a:p>
        </p:txBody>
      </p:sp>
      <p:sp>
        <p:nvSpPr>
          <p:cNvPr id="137220" name="Text Box 4"/>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1"/>
                </a:solidFill>
                <a:ea typeface="新細明體" charset="-120"/>
              </a:rPr>
              <a:t>222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7219">
                                            <p:txEl>
                                              <p:charRg st="0" end="36"/>
                                            </p:txEl>
                                          </p:spTgt>
                                        </p:tgtEl>
                                        <p:attrNameLst>
                                          <p:attrName>style.visibility</p:attrName>
                                        </p:attrNameLst>
                                      </p:cBhvr>
                                      <p:to>
                                        <p:strVal val="visible"/>
                                      </p:to>
                                    </p:set>
                                    <p:animEffect transition="in" filter="wipe(down)">
                                      <p:cBhvr>
                                        <p:cTn id="7" dur="500"/>
                                        <p:tgtEl>
                                          <p:spTgt spid="137219">
                                            <p:txEl>
                                              <p:charRg st="0" end="3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7219">
                                            <p:txEl>
                                              <p:charRg st="36" end="44"/>
                                            </p:txEl>
                                          </p:spTgt>
                                        </p:tgtEl>
                                        <p:attrNameLst>
                                          <p:attrName>style.visibility</p:attrName>
                                        </p:attrNameLst>
                                      </p:cBhvr>
                                      <p:to>
                                        <p:strVal val="visible"/>
                                      </p:to>
                                    </p:set>
                                    <p:animEffect transition="in" filter="wipe(down)">
                                      <p:cBhvr>
                                        <p:cTn id="12" dur="500"/>
                                        <p:tgtEl>
                                          <p:spTgt spid="137219">
                                            <p:txEl>
                                              <p:charRg st="36" end="4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wipe(down)">
                                      <p:cBhvr>
                                        <p:cTn id="17" dur="500"/>
                                        <p:tgtEl>
                                          <p:spTgt spid="137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7219">
                                            <p:txEl>
                                              <p:charRg st="108" end="108"/>
                                            </p:txEl>
                                          </p:spTgt>
                                        </p:tgtEl>
                                        <p:attrNameLst>
                                          <p:attrName>style.visibility</p:attrName>
                                        </p:attrNameLst>
                                      </p:cBhvr>
                                      <p:to>
                                        <p:strVal val="visible"/>
                                      </p:to>
                                    </p:set>
                                    <p:animEffect transition="in" filter="wipe(down)">
                                      <p:cBhvr>
                                        <p:cTn id="22" dur="500"/>
                                        <p:tgtEl>
                                          <p:spTgt spid="137219">
                                            <p:txEl>
                                              <p:charRg st="108" end="10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795963" y="549275"/>
            <a:ext cx="34925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#6 </a:t>
            </a:r>
            <a:r>
              <a:rPr lang="zh-TW" altLang="en-US" sz="5400" b="1" i="1">
                <a:solidFill>
                  <a:srgbClr val="FFFF00"/>
                </a:solidFill>
                <a:ea typeface="新細明體" charset="-120"/>
              </a:rPr>
              <a:t>基遍池</a:t>
            </a:r>
          </a:p>
        </p:txBody>
      </p:sp>
      <p:sp>
        <p:nvSpPr>
          <p:cNvPr id="138243" name="Rectangle 3"/>
          <p:cNvSpPr>
            <a:spLocks noGrp="1" noChangeArrowheads="1"/>
          </p:cNvSpPr>
          <p:nvPr>
            <p:ph type="body" idx="1"/>
          </p:nvPr>
        </p:nvSpPr>
        <p:spPr>
          <a:xfrm>
            <a:off x="5791200" y="1981200"/>
            <a:ext cx="3352800" cy="4876800"/>
          </a:xfrm>
          <a:effectLst>
            <a:outerShdw dist="35921" dir="2700000" algn="ctr" rotWithShape="0">
              <a:schemeClr val="bg2"/>
            </a:outerShdw>
          </a:effectLst>
        </p:spPr>
        <p:txBody>
          <a:bodyPr/>
          <a:lstStyle/>
          <a:p>
            <a:r>
              <a:rPr lang="zh-TW" altLang="en-US">
                <a:ea typeface="新細明體" charset="-120"/>
              </a:rPr>
              <a:t>在耶路撒冷以北</a:t>
            </a:r>
            <a:r>
              <a:rPr lang="en-US" altLang="zh-TW">
                <a:ea typeface="新細明體" charset="-120"/>
              </a:rPr>
              <a:t>10</a:t>
            </a:r>
            <a:r>
              <a:rPr lang="zh-TW" altLang="en-US">
                <a:ea typeface="新細明體" charset="-120"/>
              </a:rPr>
              <a:t>公里處</a:t>
            </a:r>
            <a:endParaRPr lang="en-US" altLang="zh-TW">
              <a:ea typeface="新細明體" charset="-120"/>
            </a:endParaRPr>
          </a:p>
          <a:p>
            <a:r>
              <a:rPr lang="zh-TW" altLang="en-US">
                <a:ea typeface="新細明體" charset="-120"/>
              </a:rPr>
              <a:t>西元前</a:t>
            </a:r>
            <a:r>
              <a:rPr lang="en-US" altLang="zh-TW">
                <a:ea typeface="新細明體" charset="-120"/>
              </a:rPr>
              <a:t>1050</a:t>
            </a:r>
            <a:r>
              <a:rPr lang="zh-TW" altLang="en-US">
                <a:ea typeface="新細明體" charset="-120"/>
              </a:rPr>
              <a:t>年</a:t>
            </a:r>
          </a:p>
          <a:p>
            <a:r>
              <a:rPr lang="zh-TW" altLang="en-US">
                <a:ea typeface="新細明體" charset="-120"/>
              </a:rPr>
              <a:t>這池記载於撒</a:t>
            </a:r>
            <a:r>
              <a:rPr lang="en-US" altLang="zh-TW">
                <a:ea typeface="新細明體" charset="-120"/>
              </a:rPr>
              <a:t>2:13</a:t>
            </a:r>
            <a:r>
              <a:rPr lang="zh-TW" altLang="en-US">
                <a:ea typeface="新細明體" charset="-120"/>
              </a:rPr>
              <a:t>，</a:t>
            </a:r>
          </a:p>
          <a:p>
            <a:pPr>
              <a:buFont typeface="Wingdings" charset="2"/>
              <a:buNone/>
            </a:pPr>
            <a:r>
              <a:rPr lang="zh-TW" altLang="en-US">
                <a:ea typeface="新細明體" charset="-120"/>
              </a:rPr>
              <a:t>     耶 </a:t>
            </a:r>
            <a:r>
              <a:rPr lang="en-US" altLang="zh-TW">
                <a:ea typeface="新細明體" charset="-120"/>
              </a:rPr>
              <a:t>41:12</a:t>
            </a:r>
          </a:p>
          <a:p>
            <a:r>
              <a:rPr lang="zh-TW" altLang="en-US">
                <a:ea typeface="新細明體" charset="-120"/>
              </a:rPr>
              <a:t>這圖顯示基遍池先進的土木工程</a:t>
            </a:r>
          </a:p>
        </p:txBody>
      </p:sp>
      <p:sp>
        <p:nvSpPr>
          <p:cNvPr id="138244"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223</a:t>
            </a:r>
          </a:p>
        </p:txBody>
      </p:sp>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86438"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8243">
                                            <p:txEl>
                                              <p:pRg st="4" end="4"/>
                                            </p:txEl>
                                          </p:spTgt>
                                        </p:tgtEl>
                                        <p:attrNameLst>
                                          <p:attrName>style.visibility</p:attrName>
                                        </p:attrNameLst>
                                      </p:cBhvr>
                                      <p:to>
                                        <p:strVal val="visible"/>
                                      </p:to>
                                    </p:set>
                                    <p:anim calcmode="lin" valueType="num">
                                      <p:cBhvr>
                                        <p:cTn id="39"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82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8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sp>
        <p:nvSpPr>
          <p:cNvPr id="139268"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224</a:t>
            </a:r>
          </a:p>
        </p:txBody>
      </p:sp>
      <p:pic>
        <p:nvPicPr>
          <p:cNvPr id="139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350"/>
            <a:ext cx="7848600" cy="6851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6" name="Rectangle 2"/>
          <p:cNvSpPr>
            <a:spLocks noGrp="1" noChangeArrowheads="1"/>
          </p:cNvSpPr>
          <p:nvPr>
            <p:ph type="title"/>
          </p:nvPr>
        </p:nvSpPr>
        <p:spPr>
          <a:xfrm>
            <a:off x="0" y="1125538"/>
            <a:ext cx="4953000" cy="1143000"/>
          </a:xfrm>
          <a:effectLst>
            <a:outerShdw dist="35921" dir="2700000" algn="ctr" rotWithShape="0">
              <a:schemeClr val="bg2"/>
            </a:outerShdw>
          </a:effectLst>
        </p:spPr>
        <p:txBody>
          <a:bodyPr/>
          <a:lstStyle/>
          <a:p>
            <a:r>
              <a:rPr lang="en-US" altLang="zh-TW" sz="6000" b="1" i="1">
                <a:solidFill>
                  <a:srgbClr val="FFFF00"/>
                </a:solidFill>
                <a:ea typeface="新細明體" charset="-120"/>
              </a:rPr>
              <a:t>#7 </a:t>
            </a:r>
            <a:r>
              <a:rPr lang="zh-TW" altLang="en-US" sz="6000" b="1" i="1">
                <a:solidFill>
                  <a:srgbClr val="FFFF00"/>
                </a:solidFill>
                <a:ea typeface="新細明體" charset="-120"/>
              </a:rPr>
              <a:t>別是巴的壇</a:t>
            </a:r>
          </a:p>
        </p:txBody>
      </p:sp>
      <p:sp>
        <p:nvSpPr>
          <p:cNvPr id="139267" name="Rectangle 3"/>
          <p:cNvSpPr>
            <a:spLocks noGrp="1" noChangeArrowheads="1"/>
          </p:cNvSpPr>
          <p:nvPr>
            <p:ph type="body" idx="1"/>
          </p:nvPr>
        </p:nvSpPr>
        <p:spPr>
          <a:xfrm>
            <a:off x="1042988" y="2565400"/>
            <a:ext cx="4953000" cy="4114800"/>
          </a:xfrm>
          <a:effectLst>
            <a:outerShdw dist="35921" dir="2700000" algn="ctr" rotWithShape="0">
              <a:schemeClr val="bg2"/>
            </a:outerShdw>
          </a:effectLst>
        </p:spPr>
        <p:txBody>
          <a:bodyPr/>
          <a:lstStyle/>
          <a:p>
            <a:pPr fontAlgn="ctr"/>
            <a:r>
              <a:rPr lang="zh-TW" altLang="en-US">
                <a:ea typeface="新細明體" charset="-120"/>
              </a:rPr>
              <a:t>在古代以色列的南方的遠處，並靠近別是巴</a:t>
            </a:r>
          </a:p>
          <a:p>
            <a:pPr fontAlgn="ctr"/>
            <a:r>
              <a:rPr lang="zh-TW" altLang="en-US">
                <a:ea typeface="新細明體" charset="-120"/>
              </a:rPr>
              <a:t>西元前</a:t>
            </a:r>
            <a:r>
              <a:rPr lang="en-US" altLang="zh-TW">
                <a:ea typeface="新細明體" charset="-120"/>
              </a:rPr>
              <a:t>750</a:t>
            </a:r>
            <a:r>
              <a:rPr lang="zh-TW" altLang="en-US">
                <a:ea typeface="新細明體" charset="-120"/>
              </a:rPr>
              <a:t>年</a:t>
            </a:r>
          </a:p>
          <a:p>
            <a:pPr fontAlgn="ctr"/>
            <a:r>
              <a:rPr lang="zh-TW" altLang="en-US">
                <a:ea typeface="新細明體" charset="-120"/>
              </a:rPr>
              <a:t>寬</a:t>
            </a:r>
            <a:r>
              <a:rPr lang="en-US" altLang="zh-TW">
                <a:ea typeface="新細明體" charset="-120"/>
              </a:rPr>
              <a:t>(63”x63”)</a:t>
            </a:r>
            <a:r>
              <a:rPr lang="zh-TW" altLang="en-US">
                <a:ea typeface="新細明體" charset="-120"/>
              </a:rPr>
              <a:t>的祭壇的角。</a:t>
            </a:r>
            <a:r>
              <a:rPr lang="en-US" altLang="zh-TW">
                <a:ea typeface="新細明體" charset="-120"/>
              </a:rPr>
              <a:t>(</a:t>
            </a:r>
            <a:r>
              <a:rPr lang="zh-TW" altLang="en-US">
                <a:ea typeface="新細明體" charset="-120"/>
              </a:rPr>
              <a:t>出 </a:t>
            </a:r>
            <a:r>
              <a:rPr lang="en-US" altLang="zh-TW">
                <a:ea typeface="新細明體" charset="-120"/>
              </a:rPr>
              <a:t>29:12; </a:t>
            </a:r>
            <a:r>
              <a:rPr lang="zh-TW" altLang="en-US">
                <a:ea typeface="新細明體" charset="-120"/>
              </a:rPr>
              <a:t>王上 </a:t>
            </a:r>
            <a:r>
              <a:rPr lang="en-US" altLang="zh-TW">
                <a:ea typeface="新細明體" charset="-120"/>
              </a:rPr>
              <a:t>1:51</a:t>
            </a:r>
            <a:r>
              <a:rPr lang="zh-TW" altLang="en-US">
                <a:ea typeface="新細明體" charset="-120"/>
              </a:rPr>
              <a:t>，</a:t>
            </a:r>
            <a:r>
              <a:rPr lang="en-US" altLang="zh-TW">
                <a:ea typeface="新細明體" charset="-120"/>
              </a:rPr>
              <a:t>2:28)</a:t>
            </a:r>
          </a:p>
          <a:p>
            <a:pPr fontAlgn="ctr"/>
            <a:r>
              <a:rPr lang="zh-TW" altLang="en-US">
                <a:ea typeface="新細明體" charset="-120"/>
              </a:rPr>
              <a:t>在出 </a:t>
            </a:r>
            <a:r>
              <a:rPr lang="en-US" altLang="zh-TW">
                <a:ea typeface="新細明體" charset="-120"/>
              </a:rPr>
              <a:t>20:25 </a:t>
            </a:r>
            <a:r>
              <a:rPr lang="zh-TW" altLang="en-US">
                <a:ea typeface="新細明體" charset="-120"/>
              </a:rPr>
              <a:t>記载不可用鑿過的石頭來築壇</a:t>
            </a:r>
          </a:p>
        </p:txBody>
      </p:sp>
      <p:sp>
        <p:nvSpPr>
          <p:cNvPr id="139271" name="Rectangle 7"/>
          <p:cNvSpPr>
            <a:spLocks noChangeArrowheads="1"/>
          </p:cNvSpPr>
          <p:nvPr/>
        </p:nvSpPr>
        <p:spPr bwMode="auto">
          <a:xfrm>
            <a:off x="6477000" y="-152400"/>
            <a:ext cx="152400" cy="990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225</a:t>
            </a:r>
          </a:p>
        </p:txBody>
      </p:sp>
      <p:pic>
        <p:nvPicPr>
          <p:cNvPr id="140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370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290" name="Rectangle 2"/>
          <p:cNvSpPr>
            <a:spLocks noGrp="1" noChangeArrowheads="1"/>
          </p:cNvSpPr>
          <p:nvPr>
            <p:ph type="title"/>
          </p:nvPr>
        </p:nvSpPr>
        <p:spPr>
          <a:xfrm>
            <a:off x="900113" y="457200"/>
            <a:ext cx="7740650" cy="1692275"/>
          </a:xfrm>
          <a:effectLst>
            <a:outerShdw dist="35921" dir="2700000" algn="ctr" rotWithShape="0">
              <a:schemeClr val="bg2"/>
            </a:outerShdw>
          </a:effectLst>
        </p:spPr>
        <p:txBody>
          <a:bodyPr/>
          <a:lstStyle/>
          <a:p>
            <a:r>
              <a:rPr lang="en-US" altLang="zh-TW" sz="6000" b="1" i="1">
                <a:solidFill>
                  <a:srgbClr val="FFFF00"/>
                </a:solidFill>
                <a:ea typeface="新細明體" charset="-120"/>
              </a:rPr>
              <a:t>                   #8  </a:t>
            </a:r>
            <a:r>
              <a:rPr lang="zh-TW" altLang="en-US" sz="6000" b="1" i="1">
                <a:solidFill>
                  <a:srgbClr val="FFFF00"/>
                </a:solidFill>
                <a:ea typeface="新細明體" charset="-120"/>
              </a:rPr>
              <a:t>銀色經巻</a:t>
            </a:r>
            <a:br>
              <a:rPr lang="zh-TW" altLang="en-US" sz="6000" b="1" i="1">
                <a:solidFill>
                  <a:srgbClr val="FFFF00"/>
                </a:solidFill>
                <a:ea typeface="新細明體" charset="-120"/>
              </a:rPr>
            </a:br>
            <a:r>
              <a:rPr lang="zh-TW" altLang="en-US" sz="6000" b="1" i="1">
                <a:solidFill>
                  <a:srgbClr val="FFFF00"/>
                </a:solidFill>
                <a:ea typeface="新細明體" charset="-120"/>
              </a:rPr>
              <a:t>                        護身符</a:t>
            </a:r>
          </a:p>
        </p:txBody>
      </p:sp>
      <p:sp>
        <p:nvSpPr>
          <p:cNvPr id="140291" name="Rectangle 3"/>
          <p:cNvSpPr>
            <a:spLocks noGrp="1" noChangeArrowheads="1"/>
          </p:cNvSpPr>
          <p:nvPr>
            <p:ph type="body" idx="1"/>
          </p:nvPr>
        </p:nvSpPr>
        <p:spPr>
          <a:xfrm>
            <a:off x="4724400" y="2438400"/>
            <a:ext cx="3276600" cy="4114800"/>
          </a:xfrm>
          <a:effectLst>
            <a:outerShdw dist="35921" dir="2700000" algn="ctr" rotWithShape="0">
              <a:schemeClr val="bg2"/>
            </a:outerShdw>
          </a:effectLst>
        </p:spPr>
        <p:txBody>
          <a:bodyPr/>
          <a:lstStyle/>
          <a:p>
            <a:r>
              <a:rPr lang="zh-TW" altLang="en-US">
                <a:ea typeface="新細明體" charset="-120"/>
              </a:rPr>
              <a:t>欣嫩子谷靠近耶路撒冷</a:t>
            </a:r>
          </a:p>
          <a:p>
            <a:r>
              <a:rPr lang="zh-TW" altLang="en-US">
                <a:ea typeface="新細明體" charset="-120"/>
              </a:rPr>
              <a:t>西元前</a:t>
            </a:r>
            <a:r>
              <a:rPr lang="en-US" altLang="zh-TW">
                <a:ea typeface="新細明體" charset="-120"/>
              </a:rPr>
              <a:t>650-400</a:t>
            </a:r>
            <a:r>
              <a:rPr lang="zh-TW" altLang="en-US">
                <a:ea typeface="新細明體" charset="-120"/>
              </a:rPr>
              <a:t>年</a:t>
            </a:r>
          </a:p>
          <a:p>
            <a:r>
              <a:rPr lang="zh-TW" altLang="en-US">
                <a:ea typeface="新細明體" charset="-120"/>
              </a:rPr>
              <a:t>是最早的聖經經文的碑文</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294" name="Text Box 6" descr="50%"/>
          <p:cNvSpPr txBox="1">
            <a:spLocks noChangeArrowheads="1"/>
          </p:cNvSpPr>
          <p:nvPr/>
        </p:nvSpPr>
        <p:spPr bwMode="auto">
          <a:xfrm rot="-24366">
            <a:off x="250825" y="0"/>
            <a:ext cx="3886200" cy="6759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pattFill prst="pct50">
                  <a:fgClr>
                    <a:schemeClr val="bg2">
                      <a:alpha val="50999"/>
                    </a:schemeClr>
                  </a:fgClr>
                  <a:bgClr>
                    <a:srgbClr val="FFFFFF">
                      <a:alpha val="57001"/>
                    </a:srgbClr>
                  </a:bgClr>
                </a:patt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61963" indent="-461963">
              <a:defRPr sz="2400">
                <a:solidFill>
                  <a:schemeClr val="tx1"/>
                </a:solidFill>
                <a:latin typeface="Arial Narrow" charset="0"/>
              </a:defRPr>
            </a:lvl1pPr>
            <a:lvl2pPr marL="576263">
              <a:defRPr sz="2400">
                <a:solidFill>
                  <a:schemeClr val="tx1"/>
                </a:solidFill>
                <a:latin typeface="Arial Narrow" charset="0"/>
              </a:defRPr>
            </a:lvl2pPr>
            <a:lvl3pPr>
              <a:defRPr sz="2400">
                <a:solidFill>
                  <a:schemeClr val="tx1"/>
                </a:solidFill>
                <a:latin typeface="Arial Narrow" charset="0"/>
              </a:defRPr>
            </a:lvl3pPr>
            <a:lvl4pPr>
              <a:defRPr sz="2400">
                <a:solidFill>
                  <a:schemeClr val="tx1"/>
                </a:solidFill>
                <a:latin typeface="Arial Narrow" charset="0"/>
              </a:defRPr>
            </a:lvl4pPr>
            <a:lvl5pPr>
              <a:defRPr sz="2400">
                <a:solidFill>
                  <a:schemeClr val="tx1"/>
                </a:solidFill>
                <a:latin typeface="Arial Narrow" charset="0"/>
              </a:defRPr>
            </a:lvl5pPr>
            <a:lvl6pPr fontAlgn="base">
              <a:spcBef>
                <a:spcPct val="0"/>
              </a:spcBef>
              <a:spcAft>
                <a:spcPct val="0"/>
              </a:spcAft>
              <a:defRPr sz="2400">
                <a:solidFill>
                  <a:schemeClr val="tx1"/>
                </a:solidFill>
                <a:latin typeface="Arial Narrow" charset="0"/>
              </a:defRPr>
            </a:lvl6pPr>
            <a:lvl7pPr fontAlgn="base">
              <a:spcBef>
                <a:spcPct val="0"/>
              </a:spcBef>
              <a:spcAft>
                <a:spcPct val="0"/>
              </a:spcAft>
              <a:defRPr sz="2400">
                <a:solidFill>
                  <a:schemeClr val="tx1"/>
                </a:solidFill>
                <a:latin typeface="Arial Narrow" charset="0"/>
              </a:defRPr>
            </a:lvl7pPr>
            <a:lvl8pPr fontAlgn="base">
              <a:spcBef>
                <a:spcPct val="0"/>
              </a:spcBef>
              <a:spcAft>
                <a:spcPct val="0"/>
              </a:spcAft>
              <a:defRPr sz="2400">
                <a:solidFill>
                  <a:schemeClr val="tx1"/>
                </a:solidFill>
                <a:latin typeface="Arial Narrow" charset="0"/>
              </a:defRPr>
            </a:lvl8pPr>
            <a:lvl9pPr fontAlgn="base">
              <a:spcBef>
                <a:spcPct val="0"/>
              </a:spcBef>
              <a:spcAft>
                <a:spcPct val="0"/>
              </a:spcAft>
              <a:defRPr sz="2400">
                <a:solidFill>
                  <a:schemeClr val="tx1"/>
                </a:solidFill>
                <a:latin typeface="Arial Narrow" charset="0"/>
              </a:defRPr>
            </a:lvl9pPr>
          </a:lstStyle>
          <a:p>
            <a:r>
              <a:rPr lang="zh-TW" altLang="en-US" sz="2800" b="1" i="1">
                <a:solidFill>
                  <a:srgbClr val="FFFFFF"/>
                </a:solidFill>
                <a:effectLst>
                  <a:outerShdw blurRad="38100" dist="38100" dir="2700000" algn="tl">
                    <a:srgbClr val="000000"/>
                  </a:outerShdw>
                </a:effectLst>
                <a:latin typeface="Geneva" charset="0"/>
                <a:ea typeface="新細明體" charset="-120"/>
              </a:rPr>
              <a:t>耶和華對摩西說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你要告訴亞倫和他的兒子說</a:t>
            </a:r>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你們要這樣為以色列人祝福，對他們說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願耶和華賜福與你，保護與你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願耶和華使他的臉光照你，賜恩給你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願耶和華敞臉垂顧你，賜你平安。</a:t>
            </a:r>
          </a:p>
          <a:p>
            <a:r>
              <a:rPr lang="zh-TW" altLang="en-US" sz="2800" b="1" i="1">
                <a:solidFill>
                  <a:srgbClr val="FFFFFF"/>
                </a:solidFill>
                <a:effectLst>
                  <a:outerShdw blurRad="38100" dist="38100" dir="2700000" algn="tl">
                    <a:srgbClr val="000000"/>
                  </a:outerShdw>
                </a:effectLst>
                <a:latin typeface="Geneva" charset="0"/>
                <a:ea typeface="新細明體" charset="-120"/>
              </a:rPr>
              <a:t>他們要這樣奉我的名以色列人祝福，我也要為他們祝福。</a:t>
            </a:r>
            <a:endParaRPr lang="en-US" altLang="zh-TW" sz="2800" b="1" i="1">
              <a:solidFill>
                <a:srgbClr val="FFFFFF"/>
              </a:solidFill>
              <a:effectLst>
                <a:outerShdw blurRad="38100" dist="38100" dir="2700000" algn="tl">
                  <a:srgbClr val="000000"/>
                </a:outerShdw>
              </a:effectLst>
              <a:latin typeface="Times New Roman" charset="0"/>
              <a:ea typeface="新細明體" charset="-120"/>
            </a:endParaRPr>
          </a:p>
          <a:p>
            <a:pPr algn="r"/>
            <a:r>
              <a:rPr lang="en-US" altLang="zh-TW" sz="2800" b="1" i="1">
                <a:solidFill>
                  <a:srgbClr val="FFFFFF"/>
                </a:solidFill>
                <a:effectLst>
                  <a:outerShdw blurRad="38100" dist="38100" dir="2700000" algn="tl">
                    <a:srgbClr val="000000"/>
                  </a:outerShdw>
                </a:effectLst>
                <a:latin typeface="Times New Roman" charset="0"/>
                <a:ea typeface="新細明體" charset="-120"/>
              </a:rPr>
              <a:t>(</a:t>
            </a:r>
            <a:r>
              <a:rPr lang="zh-TW" altLang="en-US" sz="2800" b="1" i="1">
                <a:solidFill>
                  <a:srgbClr val="FFFFFF"/>
                </a:solidFill>
                <a:effectLst>
                  <a:outerShdw blurRad="38100" dist="38100" dir="2700000" algn="tl">
                    <a:srgbClr val="000000"/>
                  </a:outerShdw>
                </a:effectLst>
                <a:latin typeface="Times New Roman" charset="0"/>
                <a:ea typeface="新細明體" charset="-120"/>
              </a:rPr>
              <a:t>民</a:t>
            </a:r>
            <a:r>
              <a:rPr lang="en-US" altLang="zh-TW" sz="2800" b="1" i="1">
                <a:solidFill>
                  <a:srgbClr val="FFFFFF"/>
                </a:solidFill>
                <a:effectLst>
                  <a:outerShdw blurRad="38100" dist="38100" dir="2700000" algn="tl">
                    <a:srgbClr val="000000"/>
                  </a:outerShdw>
                </a:effectLst>
                <a:latin typeface="Times New Roman" charset="0"/>
                <a:ea typeface="新細明體" charset="-120"/>
              </a:rPr>
              <a:t>6:22-27)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518025" y="0"/>
            <a:ext cx="470217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4" name="Rectangle 2"/>
          <p:cNvSpPr>
            <a:spLocks noGrp="1" noChangeArrowheads="1"/>
          </p:cNvSpPr>
          <p:nvPr>
            <p:ph type="title"/>
          </p:nvPr>
        </p:nvSpPr>
        <p:spPr>
          <a:xfrm>
            <a:off x="539750" y="260350"/>
            <a:ext cx="32766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#9 </a:t>
            </a:r>
            <a:r>
              <a:rPr lang="zh-TW" altLang="en-US" sz="5400" b="1" i="1">
                <a:solidFill>
                  <a:srgbClr val="FFFF00"/>
                </a:solidFill>
                <a:ea typeface="新細明體" charset="-120"/>
              </a:rPr>
              <a:t>馬賽達</a:t>
            </a:r>
          </a:p>
        </p:txBody>
      </p:sp>
      <p:sp>
        <p:nvSpPr>
          <p:cNvPr id="141315" name="Rectangle 3"/>
          <p:cNvSpPr>
            <a:spLocks noGrp="1" noChangeArrowheads="1"/>
          </p:cNvSpPr>
          <p:nvPr>
            <p:ph type="body" idx="1"/>
          </p:nvPr>
        </p:nvSpPr>
        <p:spPr>
          <a:xfrm>
            <a:off x="762000" y="1676400"/>
            <a:ext cx="3352800" cy="4191000"/>
          </a:xfrm>
          <a:effectLst>
            <a:outerShdw dist="35921" dir="2700000" algn="ctr" rotWithShape="0">
              <a:schemeClr val="bg2"/>
            </a:outerShdw>
          </a:effectLst>
        </p:spPr>
        <p:txBody>
          <a:bodyPr/>
          <a:lstStyle/>
          <a:p>
            <a:pPr fontAlgn="ctr">
              <a:lnSpc>
                <a:spcPct val="80000"/>
              </a:lnSpc>
            </a:pPr>
            <a:r>
              <a:rPr lang="zh-TW" altLang="en-US" sz="2400" b="1">
                <a:ea typeface="新細明體" charset="-120"/>
              </a:rPr>
              <a:t>在死海的西南岸</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西元前</a:t>
            </a:r>
            <a:r>
              <a:rPr lang="en-US" altLang="zh-TW" sz="2400" b="1">
                <a:ea typeface="新細明體" charset="-120"/>
              </a:rPr>
              <a:t>150</a:t>
            </a:r>
            <a:r>
              <a:rPr lang="zh-TW" altLang="en-US" sz="2400" b="1">
                <a:ea typeface="新細明體" charset="-120"/>
              </a:rPr>
              <a:t>年</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可能是大衛的山寨所</a:t>
            </a:r>
          </a:p>
          <a:p>
            <a:pPr fontAlgn="ctr">
              <a:lnSpc>
                <a:spcPct val="80000"/>
              </a:lnSpc>
              <a:buFont typeface="Wingdings" charset="2"/>
              <a:buNone/>
            </a:pPr>
            <a:r>
              <a:rPr lang="zh-TW" altLang="en-US" sz="2400" b="1">
                <a:ea typeface="新細明體" charset="-120"/>
              </a:rPr>
              <a:t>     </a:t>
            </a:r>
          </a:p>
          <a:p>
            <a:pPr fontAlgn="ctr">
              <a:lnSpc>
                <a:spcPct val="80000"/>
              </a:lnSpc>
              <a:buFont typeface="Wingdings" charset="2"/>
              <a:buNone/>
            </a:pPr>
            <a:r>
              <a:rPr lang="zh-TW" altLang="en-US" sz="2400" b="1">
                <a:ea typeface="新細明體" charset="-120"/>
              </a:rPr>
              <a:t>     在之地的據點</a:t>
            </a:r>
            <a:r>
              <a:rPr lang="en-US" altLang="zh-TW" sz="2400" b="1">
                <a:ea typeface="新細明體" charset="-120"/>
              </a:rPr>
              <a:t>(</a:t>
            </a:r>
            <a:r>
              <a:rPr lang="zh-TW" altLang="en-US" sz="2400" b="1">
                <a:ea typeface="新細明體" charset="-120"/>
              </a:rPr>
              <a:t>撒上 </a:t>
            </a:r>
          </a:p>
          <a:p>
            <a:pPr fontAlgn="ctr">
              <a:lnSpc>
                <a:spcPct val="80000"/>
              </a:lnSpc>
              <a:buFont typeface="Wingdings" charset="2"/>
              <a:buNone/>
            </a:pPr>
            <a:r>
              <a:rPr lang="en-US" altLang="zh-TW" sz="2400" b="1">
                <a:ea typeface="新細明體" charset="-120"/>
              </a:rPr>
              <a:t>     </a:t>
            </a:r>
          </a:p>
          <a:p>
            <a:pPr fontAlgn="ctr">
              <a:lnSpc>
                <a:spcPct val="80000"/>
              </a:lnSpc>
              <a:buFont typeface="Wingdings" charset="2"/>
              <a:buNone/>
            </a:pPr>
            <a:r>
              <a:rPr lang="en-US" altLang="zh-TW" sz="2400" b="1">
                <a:ea typeface="新細明體" charset="-120"/>
              </a:rPr>
              <a:t>      22:4-5)</a:t>
            </a:r>
          </a:p>
        </p:txBody>
      </p:sp>
      <p:sp>
        <p:nvSpPr>
          <p:cNvPr id="14131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anim calcmode="lin" valueType="num">
                                      <p:cBhvr>
                                        <p:cTn id="8" dur="20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2" end="2"/>
                                            </p:txEl>
                                          </p:spTgt>
                                        </p:tgtEl>
                                        <p:attrNameLst>
                                          <p:attrName>style.visibility</p:attrName>
                                        </p:attrNameLst>
                                      </p:cBhvr>
                                      <p:to>
                                        <p:strVal val="visible"/>
                                      </p:to>
                                    </p:set>
                                    <p:animEffect transition="in" filter="fade">
                                      <p:cBhvr>
                                        <p:cTn id="14" dur="2000"/>
                                        <p:tgtEl>
                                          <p:spTgt spid="141315">
                                            <p:txEl>
                                              <p:pRg st="2" end="2"/>
                                            </p:txEl>
                                          </p:spTgt>
                                        </p:tgtEl>
                                      </p:cBhvr>
                                    </p:animEffect>
                                    <p:anim calcmode="lin" valueType="num">
                                      <p:cBhvr>
                                        <p:cTn id="15" dur="20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4" end="4"/>
                                            </p:txEl>
                                          </p:spTgt>
                                        </p:tgtEl>
                                        <p:attrNameLst>
                                          <p:attrName>style.visibility</p:attrName>
                                        </p:attrNameLst>
                                      </p:cBhvr>
                                      <p:to>
                                        <p:strVal val="visible"/>
                                      </p:to>
                                    </p:set>
                                    <p:animEffect transition="in" filter="fade">
                                      <p:cBhvr>
                                        <p:cTn id="21" dur="2000"/>
                                        <p:tgtEl>
                                          <p:spTgt spid="141315">
                                            <p:txEl>
                                              <p:pRg st="4" end="4"/>
                                            </p:txEl>
                                          </p:spTgt>
                                        </p:tgtEl>
                                      </p:cBhvr>
                                    </p:animEffect>
                                    <p:anim calcmode="lin" valueType="num">
                                      <p:cBhvr>
                                        <p:cTn id="22" dur="2000" fill="hold"/>
                                        <p:tgtEl>
                                          <p:spTgt spid="141315">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131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141315">
                                            <p:txEl>
                                              <p:pRg st="5" end="5"/>
                                            </p:txEl>
                                          </p:spTgt>
                                        </p:tgtEl>
                                        <p:attrNameLst>
                                          <p:attrName>style.visibility</p:attrName>
                                        </p:attrNameLst>
                                      </p:cBhvr>
                                      <p:to>
                                        <p:strVal val="visible"/>
                                      </p:to>
                                    </p:set>
                                    <p:animEffect transition="in" filter="fade">
                                      <p:cBhvr>
                                        <p:cTn id="28" dur="2000"/>
                                        <p:tgtEl>
                                          <p:spTgt spid="141315">
                                            <p:txEl>
                                              <p:pRg st="5" end="5"/>
                                            </p:txEl>
                                          </p:spTgt>
                                        </p:tgtEl>
                                      </p:cBhvr>
                                    </p:animEffect>
                                    <p:anim calcmode="lin" valueType="num">
                                      <p:cBhvr>
                                        <p:cTn id="29" dur="2000" fill="hold"/>
                                        <p:tgtEl>
                                          <p:spTgt spid="141315">
                                            <p:txEl>
                                              <p:pRg st="5" end="5"/>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4131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iterate type="lt">
                                    <p:tmPct val="10000"/>
                                  </p:iterate>
                                  <p:childTnLst>
                                    <p:set>
                                      <p:cBhvr>
                                        <p:cTn id="34" dur="1" fill="hold">
                                          <p:stCondLst>
                                            <p:cond delay="0"/>
                                          </p:stCondLst>
                                        </p:cTn>
                                        <p:tgtEl>
                                          <p:spTgt spid="141315">
                                            <p:txEl>
                                              <p:pRg st="6" end="6"/>
                                            </p:txEl>
                                          </p:spTgt>
                                        </p:tgtEl>
                                        <p:attrNameLst>
                                          <p:attrName>style.visibility</p:attrName>
                                        </p:attrNameLst>
                                      </p:cBhvr>
                                      <p:to>
                                        <p:strVal val="visible"/>
                                      </p:to>
                                    </p:set>
                                    <p:animEffect transition="in" filter="fade">
                                      <p:cBhvr>
                                        <p:cTn id="35" dur="2000"/>
                                        <p:tgtEl>
                                          <p:spTgt spid="141315">
                                            <p:txEl>
                                              <p:pRg st="6" end="6"/>
                                            </p:txEl>
                                          </p:spTgt>
                                        </p:tgtEl>
                                      </p:cBhvr>
                                    </p:animEffect>
                                    <p:anim calcmode="lin" valueType="num">
                                      <p:cBhvr>
                                        <p:cTn id="36" dur="2000" fill="hold"/>
                                        <p:tgtEl>
                                          <p:spTgt spid="141315">
                                            <p:txEl>
                                              <p:pRg st="6" end="6"/>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131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nodeType="clickEffect">
                                  <p:stCondLst>
                                    <p:cond delay="0"/>
                                  </p:stCondLst>
                                  <p:iterate type="lt">
                                    <p:tmPct val="10000"/>
                                  </p:iterate>
                                  <p:childTnLst>
                                    <p:set>
                                      <p:cBhvr>
                                        <p:cTn id="41" dur="1" fill="hold">
                                          <p:stCondLst>
                                            <p:cond delay="0"/>
                                          </p:stCondLst>
                                        </p:cTn>
                                        <p:tgtEl>
                                          <p:spTgt spid="141315">
                                            <p:txEl>
                                              <p:pRg st="7" end="7"/>
                                            </p:txEl>
                                          </p:spTgt>
                                        </p:tgtEl>
                                        <p:attrNameLst>
                                          <p:attrName>style.visibility</p:attrName>
                                        </p:attrNameLst>
                                      </p:cBhvr>
                                      <p:to>
                                        <p:strVal val="visible"/>
                                      </p:to>
                                    </p:set>
                                    <p:animEffect transition="in" filter="fade">
                                      <p:cBhvr>
                                        <p:cTn id="42" dur="2000"/>
                                        <p:tgtEl>
                                          <p:spTgt spid="141315">
                                            <p:txEl>
                                              <p:pRg st="7" end="7"/>
                                            </p:txEl>
                                          </p:spTgt>
                                        </p:tgtEl>
                                      </p:cBhvr>
                                    </p:animEffect>
                                    <p:anim calcmode="lin" valueType="num">
                                      <p:cBhvr>
                                        <p:cTn id="43" dur="2000" fill="hold"/>
                                        <p:tgtEl>
                                          <p:spTgt spid="141315">
                                            <p:txEl>
                                              <p:pRg st="7" end="7"/>
                                            </p:txEl>
                                          </p:spTgt>
                                        </p:tgtEl>
                                        <p:attrNameLst>
                                          <p:attrName>ppt_w</p:attrName>
                                        </p:attrNameLst>
                                      </p:cBhvr>
                                      <p:tavLst>
                                        <p:tav tm="0" fmla="#ppt_w*sin(2.5*pi*$)">
                                          <p:val>
                                            <p:fltVal val="0"/>
                                          </p:val>
                                        </p:tav>
                                        <p:tav tm="100000">
                                          <p:val>
                                            <p:fltVal val="1"/>
                                          </p:val>
                                        </p:tav>
                                      </p:tavLst>
                                    </p:anim>
                                    <p:anim calcmode="lin" valueType="num">
                                      <p:cBhvr>
                                        <p:cTn id="44" dur="2000" fill="hold"/>
                                        <p:tgtEl>
                                          <p:spTgt spid="14131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nodeType="clickEffect">
                                  <p:stCondLst>
                                    <p:cond delay="0"/>
                                  </p:stCondLst>
                                  <p:iterate type="lt">
                                    <p:tmPct val="10000"/>
                                  </p:iterate>
                                  <p:childTnLst>
                                    <p:set>
                                      <p:cBhvr>
                                        <p:cTn id="48" dur="1" fill="hold">
                                          <p:stCondLst>
                                            <p:cond delay="0"/>
                                          </p:stCondLst>
                                        </p:cTn>
                                        <p:tgtEl>
                                          <p:spTgt spid="141315">
                                            <p:txEl>
                                              <p:pRg st="8" end="8"/>
                                            </p:txEl>
                                          </p:spTgt>
                                        </p:tgtEl>
                                        <p:attrNameLst>
                                          <p:attrName>style.visibility</p:attrName>
                                        </p:attrNameLst>
                                      </p:cBhvr>
                                      <p:to>
                                        <p:strVal val="visible"/>
                                      </p:to>
                                    </p:set>
                                    <p:animEffect transition="in" filter="fade">
                                      <p:cBhvr>
                                        <p:cTn id="49" dur="2000"/>
                                        <p:tgtEl>
                                          <p:spTgt spid="141315">
                                            <p:txEl>
                                              <p:pRg st="8" end="8"/>
                                            </p:txEl>
                                          </p:spTgt>
                                        </p:tgtEl>
                                      </p:cBhvr>
                                    </p:animEffect>
                                    <p:anim calcmode="lin" valueType="num">
                                      <p:cBhvr>
                                        <p:cTn id="50" dur="2000" fill="hold"/>
                                        <p:tgtEl>
                                          <p:spTgt spid="141315">
                                            <p:txEl>
                                              <p:pRg st="8" end="8"/>
                                            </p:txEl>
                                          </p:spTgt>
                                        </p:tgtEl>
                                        <p:attrNameLst>
                                          <p:attrName>ppt_w</p:attrName>
                                        </p:attrNameLst>
                                      </p:cBhvr>
                                      <p:tavLst>
                                        <p:tav tm="0" fmla="#ppt_w*sin(2.5*pi*$)">
                                          <p:val>
                                            <p:fltVal val="0"/>
                                          </p:val>
                                        </p:tav>
                                        <p:tav tm="100000">
                                          <p:val>
                                            <p:fltVal val="1"/>
                                          </p:val>
                                        </p:tav>
                                      </p:tavLst>
                                    </p:anim>
                                    <p:anim calcmode="lin" valueType="num">
                                      <p:cBhvr>
                                        <p:cTn id="51" dur="2000" fill="hold"/>
                                        <p:tgtEl>
                                          <p:spTgt spid="14131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nodeType="clickEffect">
                                  <p:stCondLst>
                                    <p:cond delay="0"/>
                                  </p:stCondLst>
                                  <p:iterate type="lt">
                                    <p:tmPct val="10000"/>
                                  </p:iterate>
                                  <p:childTnLst>
                                    <p:set>
                                      <p:cBhvr>
                                        <p:cTn id="55" dur="1" fill="hold">
                                          <p:stCondLst>
                                            <p:cond delay="0"/>
                                          </p:stCondLst>
                                        </p:cTn>
                                        <p:tgtEl>
                                          <p:spTgt spid="141315">
                                            <p:txEl>
                                              <p:charRg st="35" end="43"/>
                                            </p:txEl>
                                          </p:spTgt>
                                        </p:tgtEl>
                                        <p:attrNameLst>
                                          <p:attrName>style.visibility</p:attrName>
                                        </p:attrNameLst>
                                      </p:cBhvr>
                                      <p:to>
                                        <p:strVal val="visible"/>
                                      </p:to>
                                    </p:set>
                                    <p:animEffect transition="in" filter="fade">
                                      <p:cBhvr>
                                        <p:cTn id="56" dur="2000"/>
                                        <p:tgtEl>
                                          <p:spTgt spid="141315">
                                            <p:txEl>
                                              <p:charRg st="35" end="43"/>
                                            </p:txEl>
                                          </p:spTgt>
                                        </p:tgtEl>
                                      </p:cBhvr>
                                    </p:animEffect>
                                    <p:anim calcmode="lin" valueType="num">
                                      <p:cBhvr>
                                        <p:cTn id="57" dur="2000" fill="hold"/>
                                        <p:tgtEl>
                                          <p:spTgt spid="141315">
                                            <p:txEl>
                                              <p:charRg st="35" end="43"/>
                                            </p:txEl>
                                          </p:spTgt>
                                        </p:tgtEl>
                                        <p:attrNameLst>
                                          <p:attrName>ppt_w</p:attrName>
                                        </p:attrNameLst>
                                      </p:cBhvr>
                                      <p:tavLst>
                                        <p:tav tm="0" fmla="#ppt_w*sin(2.5*pi*$)">
                                          <p:val>
                                            <p:fltVal val="0"/>
                                          </p:val>
                                        </p:tav>
                                        <p:tav tm="100000">
                                          <p:val>
                                            <p:fltVal val="1"/>
                                          </p:val>
                                        </p:tav>
                                      </p:tavLst>
                                    </p:anim>
                                    <p:anim calcmode="lin" valueType="num">
                                      <p:cBhvr>
                                        <p:cTn id="58" dur="2000" fill="hold"/>
                                        <p:tgtEl>
                                          <p:spTgt spid="141315">
                                            <p:txEl>
                                              <p:charRg st="35" end="4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9144000" cy="705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8" name="Rectangle 2"/>
          <p:cNvSpPr>
            <a:spLocks noGrp="1" noChangeArrowheads="1"/>
          </p:cNvSpPr>
          <p:nvPr>
            <p:ph type="title"/>
          </p:nvPr>
        </p:nvSpPr>
        <p:spPr>
          <a:xfrm>
            <a:off x="4343400" y="609600"/>
            <a:ext cx="3276600" cy="1143000"/>
          </a:xfrm>
          <a:effectLst>
            <a:outerShdw dist="35921" dir="2700000" algn="ctr" rotWithShape="0">
              <a:schemeClr val="bg2"/>
            </a:outerShdw>
          </a:effectLst>
        </p:spPr>
        <p:txBody>
          <a:bodyPr/>
          <a:lstStyle/>
          <a:p>
            <a:r>
              <a:rPr lang="en-US" altLang="zh-TW" sz="4000">
                <a:solidFill>
                  <a:srgbClr val="FFFF00"/>
                </a:solidFill>
                <a:ea typeface="新細明體" charset="-120"/>
              </a:rPr>
              <a:t>#</a:t>
            </a:r>
            <a:r>
              <a:rPr lang="en-US" altLang="zh-TW" sz="4000" b="1" i="1">
                <a:solidFill>
                  <a:srgbClr val="FFFF00"/>
                </a:solidFill>
                <a:ea typeface="新細明體" charset="-120"/>
              </a:rPr>
              <a:t>10</a:t>
            </a:r>
            <a:r>
              <a:rPr lang="en-US" altLang="zh-TW" sz="4000" b="1" i="1">
                <a:ea typeface="新細明體" charset="-120"/>
              </a:rPr>
              <a:t> </a:t>
            </a:r>
            <a:r>
              <a:rPr lang="zh-TW" altLang="en-US" sz="5400" b="1" i="1">
                <a:solidFill>
                  <a:srgbClr val="FFFF00"/>
                </a:solidFill>
                <a:ea typeface="新細明體" charset="-120"/>
              </a:rPr>
              <a:t>摩西的                   地圖</a:t>
            </a:r>
          </a:p>
        </p:txBody>
      </p:sp>
      <p:sp>
        <p:nvSpPr>
          <p:cNvPr id="142339" name="Rectangle 3"/>
          <p:cNvSpPr>
            <a:spLocks noGrp="1" noChangeArrowheads="1"/>
          </p:cNvSpPr>
          <p:nvPr>
            <p:ph type="body" idx="1"/>
          </p:nvPr>
        </p:nvSpPr>
        <p:spPr>
          <a:xfrm>
            <a:off x="4191000" y="1981200"/>
            <a:ext cx="3276600" cy="4114800"/>
          </a:xfrm>
          <a:effectLst>
            <a:outerShdw dist="35921" dir="2700000" algn="ctr" rotWithShape="0">
              <a:schemeClr val="bg2"/>
            </a:outerShdw>
          </a:effectLst>
        </p:spPr>
        <p:txBody>
          <a:bodyPr/>
          <a:lstStyle/>
          <a:p>
            <a:r>
              <a:rPr lang="zh-TW" altLang="en-US">
                <a:ea typeface="新細明體" charset="-120"/>
              </a:rPr>
              <a:t>在約旦的馬達巴</a:t>
            </a:r>
          </a:p>
          <a:p>
            <a:r>
              <a:rPr lang="zh-TW" altLang="en-US">
                <a:ea typeface="新細明體" charset="-120"/>
              </a:rPr>
              <a:t>西元</a:t>
            </a:r>
            <a:r>
              <a:rPr lang="en-US" altLang="zh-TW">
                <a:ea typeface="新細明體" charset="-120"/>
              </a:rPr>
              <a:t>550</a:t>
            </a:r>
            <a:r>
              <a:rPr lang="zh-TW" altLang="en-US">
                <a:ea typeface="新細明體" charset="-120"/>
              </a:rPr>
              <a:t>年</a:t>
            </a:r>
          </a:p>
          <a:p>
            <a:r>
              <a:rPr lang="zh-TW" altLang="en-US">
                <a:ea typeface="新細明體" charset="-120"/>
              </a:rPr>
              <a:t>是在耶路撒冷最古舊的地圖</a:t>
            </a:r>
          </a:p>
        </p:txBody>
      </p:sp>
      <p:sp>
        <p:nvSpPr>
          <p:cNvPr id="142340"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solidFill>
                  <a:schemeClr val="bg2"/>
                </a:solidFill>
                <a:ea typeface="新細明體" charset="-120"/>
              </a:rPr>
              <a:t>227</a:t>
            </a:r>
          </a:p>
        </p:txBody>
      </p:sp>
      <p:pic>
        <p:nvPicPr>
          <p:cNvPr id="142342" name="Picture 6" descr="card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859" name="Rectangle 3"/>
          <p:cNvSpPr>
            <a:spLocks noGrp="1" noChangeArrowheads="1"/>
          </p:cNvSpPr>
          <p:nvPr>
            <p:ph type="title" idx="4294967295"/>
          </p:nvPr>
        </p:nvSpPr>
        <p:spPr/>
        <p:txBody>
          <a:bodyPr/>
          <a:lstStyle/>
          <a:p>
            <a:pPr algn="ctr"/>
            <a:r>
              <a:rPr lang="en-US" altLang="en-US">
                <a:solidFill>
                  <a:schemeClr val="bg2"/>
                </a:solidFill>
              </a:rPr>
              <a:t>Black</a:t>
            </a:r>
            <a:endParaRPr lang="en-US" altLang="en-US"/>
          </a:p>
        </p:txBody>
      </p:sp>
    </p:spTree>
  </p:cSld>
  <p:clrMapOvr>
    <a:masterClrMapping/>
  </p:clrMapOvr>
  <p:transition spd="med">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2239953" y="457200"/>
            <a:ext cx="5057795"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endParaRPr lang="en-US" altLang="zh-TW" sz="4000" dirty="0">
              <a:ea typeface="新細明體" charset="-120"/>
            </a:endParaRPr>
          </a:p>
          <a:p>
            <a:pPr algn="ctr" eaLnBrk="0" hangingPunct="0"/>
            <a:r>
              <a:rPr lang="zh-TW" altLang="en-US" sz="4000" dirty="0">
                <a:ea typeface="新細明體" charset="-120"/>
              </a:rPr>
              <a:t>我 要 永 遠 的 愛 你，</a:t>
            </a:r>
          </a:p>
          <a:p>
            <a:pPr algn="ctr" eaLnBrk="0" hangingPunct="0"/>
            <a:r>
              <a:rPr lang="zh-TW" altLang="en-US" sz="4000" dirty="0">
                <a:ea typeface="新細明體" charset="-120"/>
              </a:rPr>
              <a:t>我 要 永 遠 堅 定</a:t>
            </a:r>
            <a:r>
              <a:rPr lang="zh-TW" altLang="en-US" sz="4000" dirty="0" smtClean="0">
                <a:ea typeface="新細明體" charset="-12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新约全书背景链接地址 </a:t>
            </a:r>
            <a:r>
              <a:rPr lang="zh-CN" altLang="en-US" sz="2800" b="1" dirty="0" smtClean="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14754421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3137634" y="457200"/>
            <a:ext cx="3262432"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無 一 事 能</a:t>
            </a:r>
          </a:p>
          <a:p>
            <a:pPr algn="ctr" eaLnBrk="0" hangingPunct="0"/>
            <a:r>
              <a:rPr lang="zh-TW" altLang="en-US" sz="4000" dirty="0" smtClean="0">
                <a:solidFill>
                  <a:srgbClr val="EAEAEA"/>
                </a:solidFill>
                <a:ea typeface="新細明體" charset="-120"/>
              </a:rPr>
              <a:t>與 你 的 應 許</a:t>
            </a:r>
          </a:p>
          <a:p>
            <a:pPr algn="ctr" eaLnBrk="0" hangingPunct="0"/>
            <a:r>
              <a:rPr lang="zh-TW" altLang="en-US" sz="4000" dirty="0" smtClean="0">
                <a:solidFill>
                  <a:srgbClr val="EAEAEA"/>
                </a:solidFill>
                <a:ea typeface="新細明體" charset="-120"/>
              </a:rPr>
              <a:t>     相 比。</a:t>
            </a:r>
            <a:endParaRPr lang="zh-TW" altLang="en-US" sz="4000" dirty="0">
              <a:solidFill>
                <a:srgbClr val="EAEAEA"/>
              </a:solidFill>
              <a:ea typeface="新細明體" charset="-120"/>
            </a:endParaRPr>
          </a:p>
        </p:txBody>
      </p:sp>
    </p:spTree>
    <p:extLst>
      <p:ext uri="{BB962C8B-B14F-4D97-AF65-F5344CB8AC3E}">
        <p14:creationId xmlns:p14="http://schemas.microsoft.com/office/powerpoint/2010/main" val="42937893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2009145" y="3048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endParaRPr lang="en-US" altLang="zh-TW" sz="4000" dirty="0">
              <a:ea typeface="新細明體" charset="-120"/>
            </a:endParaRPr>
          </a:p>
          <a:p>
            <a:pPr algn="ctr" eaLnBrk="0" hangingPunct="0"/>
            <a:r>
              <a:rPr lang="zh-TW" altLang="en-US" sz="4000" dirty="0">
                <a:ea typeface="新細明體" charset="-120"/>
              </a:rPr>
              <a:t>你 奇 妙 全 能 的 大 愛</a:t>
            </a:r>
          </a:p>
          <a:p>
            <a:pPr algn="ctr" eaLnBrk="0" hangingPunct="0"/>
            <a:endParaRPr lang="zh-TW" altLang="en-US" sz="4000" dirty="0">
              <a:ea typeface="新細明體" charset="-120"/>
            </a:endParaRPr>
          </a:p>
        </p:txBody>
      </p:sp>
    </p:spTree>
  </p:cSld>
  <p:clrMapOvr>
    <a:masterClrMapping/>
  </p:clrMapOvr>
  <p:transition spd="med">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1239704" y="304800"/>
            <a:ext cx="6724918"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我 </a:t>
            </a:r>
            <a:r>
              <a:rPr lang="zh-TW" altLang="en-US" sz="4000" dirty="0">
                <a:solidFill>
                  <a:srgbClr val="EAEAEA"/>
                </a:solidFill>
                <a:ea typeface="新細明體" charset="-120"/>
              </a:rPr>
              <a:t>的 安 慰，我 的 避 難 所，</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永 遠 不 住 的 敬 拜 你。</a:t>
            </a:r>
            <a:endParaRPr lang="en-US" altLang="zh-TW" sz="4000" dirty="0">
              <a:solidFill>
                <a:srgbClr val="EAEAEA"/>
              </a:solidFill>
              <a:ea typeface="新細明體" charset="-120"/>
            </a:endParaRPr>
          </a:p>
          <a:p>
            <a:pPr algn="ctr" eaLnBrk="0" hangingPunct="0"/>
            <a:endParaRPr lang="zh-TW" altLang="en-US" sz="4000" dirty="0">
              <a:solidFill>
                <a:srgbClr val="EAEAEA"/>
              </a:solidFill>
              <a:ea typeface="新細明體" charset="-120"/>
            </a:endParaRPr>
          </a:p>
        </p:txBody>
      </p:sp>
    </p:spTree>
    <p:extLst>
      <p:ext uri="{BB962C8B-B14F-4D97-AF65-F5344CB8AC3E}">
        <p14:creationId xmlns:p14="http://schemas.microsoft.com/office/powerpoint/2010/main" val="3135654080"/>
      </p:ext>
    </p:extLst>
  </p:cSld>
  <p:clrMapOvr>
    <a:masterClrMapping/>
  </p:clrMapOvr>
  <p:transition spd="med">
    <p:randomBar dir="vert"/>
  </p:transition>
  <p:timing>
    <p:tnLst>
      <p:par>
        <p:cTn id="1" dur="indefinite" restart="never" nodeType="tmRoot"/>
      </p:par>
    </p:tnLst>
  </p:timing>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5495</TotalTime>
  <Words>2449</Words>
  <Application>Microsoft Office PowerPoint</Application>
  <PresentationFormat>On-screen Show (4:3)</PresentationFormat>
  <Paragraphs>353</Paragraphs>
  <Slides>60</Slides>
  <Notes>60</Notes>
  <HiddenSlides>1</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60</vt:i4>
      </vt:variant>
    </vt:vector>
  </HeadingPairs>
  <TitlesOfParts>
    <vt:vector size="66" baseType="lpstr">
      <vt:lpstr>Topo</vt:lpstr>
      <vt:lpstr>Default Design</vt:lpstr>
      <vt:lpstr>14 Literary 2 - Dead Sea Scrolls</vt:lpstr>
      <vt:lpstr>20_Default Design</vt:lpstr>
      <vt:lpstr>Document</vt:lpstr>
      <vt:lpstr>Photo Editor Photo</vt:lpstr>
      <vt:lpstr>聖經考古學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聖經考古學</vt:lpstr>
      <vt:lpstr>最近發現一個關鍵 (BAR 11月/12月2002)…</vt:lpstr>
      <vt:lpstr> 該亞法的藏骨盒 (BAR 1992/9月-10月) </vt:lpstr>
      <vt:lpstr>什麼是考古學?</vt:lpstr>
      <vt:lpstr>什麼是考古學?</vt:lpstr>
      <vt:lpstr> 考古學的術語</vt:lpstr>
      <vt:lpstr> 考古學的術語</vt:lpstr>
      <vt:lpstr> 聖經考古學的歷史</vt:lpstr>
      <vt:lpstr>羅塞達石</vt:lpstr>
      <vt:lpstr> 聖經考古的歷史</vt:lpstr>
      <vt:lpstr>挖掘地點 </vt:lpstr>
      <vt:lpstr>方法</vt:lpstr>
      <vt:lpstr>陶器分析</vt:lpstr>
      <vt:lpstr>PowerPoint Presentation</vt:lpstr>
      <vt:lpstr>發現古代的耶利哥</vt:lpstr>
      <vt:lpstr>聖經神學的價值</vt:lpstr>
      <vt:lpstr>聖經歷史的證實</vt:lpstr>
      <vt:lpstr>聖經歷史的證實</vt:lpstr>
      <vt:lpstr> 聖經歷史的證實</vt:lpstr>
      <vt:lpstr>希西家的隧道</vt:lpstr>
      <vt:lpstr> 華倫之坑井</vt:lpstr>
      <vt:lpstr> 經文的傳遞</vt:lpstr>
      <vt:lpstr>ISAIAH: QUMRAN v. THE MASORETES</vt:lpstr>
      <vt:lpstr>Better Interpretation of Scripture</vt:lpstr>
      <vt:lpstr>聖經考古學的價值</vt:lpstr>
      <vt:lpstr> 聖經考古學的危險</vt:lpstr>
      <vt:lpstr>PowerPoint Presentation</vt:lpstr>
      <vt:lpstr> 聖經考古學的危險</vt:lpstr>
      <vt:lpstr>PowerPoint Presentation</vt:lpstr>
      <vt:lpstr> 聖經考古學的危險</vt:lpstr>
      <vt:lpstr>考古學能否證明摩西接受了十誡?</vt:lpstr>
      <vt:lpstr>聖經考古學的將來</vt:lpstr>
      <vt:lpstr>BAR 聖經考古學評論</vt:lpstr>
      <vt:lpstr>十大發現</vt:lpstr>
      <vt:lpstr> #1 吉加墨的史詩的碑文</vt:lpstr>
      <vt:lpstr> #2  便尼哈山的壁畫</vt:lpstr>
      <vt:lpstr>#3  基色高地</vt:lpstr>
      <vt:lpstr>#4  刀 柄</vt:lpstr>
      <vt:lpstr>#5  生殖之女神</vt:lpstr>
      <vt:lpstr>#6 基遍池</vt:lpstr>
      <vt:lpstr>#7 別是巴的壇</vt:lpstr>
      <vt:lpstr>                   #8  銀色經巻                         護身符</vt:lpstr>
      <vt:lpstr>#9 馬賽達</vt:lpstr>
      <vt:lpstr>#10 摩西的                   地圖</vt:lpstr>
      <vt:lpstr>Black</vt:lpstr>
      <vt:lpstr>新约全书背景链接地址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Sarah</cp:lastModifiedBy>
  <cp:revision>233</cp:revision>
  <cp:lastPrinted>2009-04-22T19:24:48Z</cp:lastPrinted>
  <dcterms:created xsi:type="dcterms:W3CDTF">2002-10-30T04:11:34Z</dcterms:created>
  <dcterms:modified xsi:type="dcterms:W3CDTF">2017-04-11T16:20:43Z</dcterms:modified>
</cp:coreProperties>
</file>