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xml" ContentType="application/vnd.openxmlformats-officedocument.themeOverride+xml"/>
  <Override PartName="/ppt/notesSlides/notesSlide6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 id="2147483733" r:id="rId5"/>
    <p:sldMasterId id="2147483796" r:id="rId6"/>
    <p:sldMasterId id="2147483808" r:id="rId7"/>
    <p:sldMasterId id="2147483831" r:id="rId8"/>
    <p:sldMasterId id="2147483843" r:id="rId9"/>
    <p:sldMasterId id="2147483855" r:id="rId10"/>
    <p:sldMasterId id="2147483867" r:id="rId11"/>
    <p:sldMasterId id="2147483879" r:id="rId12"/>
    <p:sldMasterId id="2147483891" r:id="rId13"/>
    <p:sldMasterId id="2147483904" r:id="rId14"/>
    <p:sldMasterId id="2147483906" r:id="rId15"/>
    <p:sldMasterId id="2147483919" r:id="rId16"/>
    <p:sldMasterId id="2147483942" r:id="rId17"/>
  </p:sldMasterIdLst>
  <p:notesMasterIdLst>
    <p:notesMasterId r:id="rId160"/>
  </p:notesMasterIdLst>
  <p:sldIdLst>
    <p:sldId id="256" r:id="rId18"/>
    <p:sldId id="257" r:id="rId19"/>
    <p:sldId id="258" r:id="rId20"/>
    <p:sldId id="259" r:id="rId21"/>
    <p:sldId id="260" r:id="rId22"/>
    <p:sldId id="261" r:id="rId23"/>
    <p:sldId id="39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99" r:id="rId39"/>
    <p:sldId id="295" r:id="rId40"/>
    <p:sldId id="400" r:id="rId41"/>
    <p:sldId id="401"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402" r:id="rId72"/>
    <p:sldId id="328" r:id="rId73"/>
    <p:sldId id="262" r:id="rId74"/>
    <p:sldId id="263" r:id="rId75"/>
    <p:sldId id="264" r:id="rId76"/>
    <p:sldId id="265" r:id="rId77"/>
    <p:sldId id="275" r:id="rId78"/>
    <p:sldId id="403"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404" r:id="rId126"/>
    <p:sldId id="405" r:id="rId127"/>
    <p:sldId id="406" r:id="rId128"/>
    <p:sldId id="407" r:id="rId129"/>
    <p:sldId id="408" r:id="rId130"/>
    <p:sldId id="409" r:id="rId131"/>
    <p:sldId id="410" r:id="rId132"/>
    <p:sldId id="411" r:id="rId133"/>
    <p:sldId id="276" r:id="rId134"/>
    <p:sldId id="266" r:id="rId135"/>
    <p:sldId id="267" r:id="rId136"/>
    <p:sldId id="268" r:id="rId137"/>
    <p:sldId id="269" r:id="rId138"/>
    <p:sldId id="270" r:id="rId139"/>
    <p:sldId id="271" r:id="rId140"/>
    <p:sldId id="412" r:id="rId141"/>
    <p:sldId id="385" r:id="rId142"/>
    <p:sldId id="386" r:id="rId143"/>
    <p:sldId id="387" r:id="rId144"/>
    <p:sldId id="388" r:id="rId145"/>
    <p:sldId id="389" r:id="rId146"/>
    <p:sldId id="390" r:id="rId147"/>
    <p:sldId id="391" r:id="rId148"/>
    <p:sldId id="392" r:id="rId149"/>
    <p:sldId id="393" r:id="rId150"/>
    <p:sldId id="394" r:id="rId151"/>
    <p:sldId id="413" r:id="rId152"/>
    <p:sldId id="272" r:id="rId153"/>
    <p:sldId id="273" r:id="rId154"/>
    <p:sldId id="274" r:id="rId155"/>
    <p:sldId id="277" r:id="rId156"/>
    <p:sldId id="278" r:id="rId157"/>
    <p:sldId id="396" r:id="rId158"/>
    <p:sldId id="414" r:id="rId1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398"/>
            <p14:sldId id="280"/>
            <p14:sldId id="281"/>
            <p14:sldId id="282"/>
            <p14:sldId id="283"/>
            <p14:sldId id="284"/>
            <p14:sldId id="285"/>
            <p14:sldId id="286"/>
            <p14:sldId id="287"/>
            <p14:sldId id="288"/>
            <p14:sldId id="289"/>
            <p14:sldId id="290"/>
            <p14:sldId id="291"/>
            <p14:sldId id="292"/>
            <p14:sldId id="293"/>
            <p14:sldId id="399"/>
            <p14:sldId id="295"/>
            <p14:sldId id="400"/>
            <p14:sldId id="401"/>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402"/>
            <p14:sldId id="328"/>
          </p14:sldIdLst>
        </p14:section>
        <p14:section name="F. Instruction Concerning Wealth" id="{2034B58C-80E5-465F-A946-4D8E92F41EF2}">
          <p14:sldIdLst>
            <p14:sldId id="262"/>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403"/>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404"/>
            <p14:sldId id="405"/>
            <p14:sldId id="406"/>
            <p14:sldId id="407"/>
            <p14:sldId id="408"/>
            <p14:sldId id="409"/>
            <p14:sldId id="410"/>
            <p14:sldId id="411"/>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412"/>
            <p14:sldId id="385"/>
            <p14:sldId id="386"/>
            <p14:sldId id="387"/>
            <p14:sldId id="388"/>
            <p14:sldId id="389"/>
            <p14:sldId id="390"/>
            <p14:sldId id="391"/>
            <p14:sldId id="392"/>
            <p14:sldId id="393"/>
            <p14:sldId id="394"/>
            <p14:sldId id="413"/>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396"/>
            <p14:sldId id="4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2" d="100"/>
          <a:sy n="72" d="100"/>
        </p:scale>
        <p:origin x="1350" y="72"/>
      </p:cViewPr>
      <p:guideLst/>
    </p:cSldViewPr>
  </p:slideViewPr>
  <p:notesTextViewPr>
    <p:cViewPr>
      <p:scale>
        <a:sx n="1" d="1"/>
        <a:sy n="1" d="1"/>
      </p:scale>
      <p:origin x="0" y="0"/>
    </p:cViewPr>
  </p:notesTextViewPr>
  <p:sorterViewPr>
    <p:cViewPr varScale="1">
      <p:scale>
        <a:sx n="100" d="100"/>
        <a:sy n="100" d="100"/>
      </p:scale>
      <p:origin x="0" y="-1106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slide" Target="slides/slide137.xml"/><Relationship Id="rId159" Type="http://schemas.openxmlformats.org/officeDocument/2006/relationships/slide" Target="slides/slide142.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notesMaster" Target="notesMasters/notesMaster1.xml"/><Relationship Id="rId165" Type="http://schemas.microsoft.com/office/2015/10/relationships/revisionInfo" Target="revisionInfo.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slide" Target="slides/slide134.xml"/><Relationship Id="rId156" Type="http://schemas.openxmlformats.org/officeDocument/2006/relationships/slide" Target="slides/slide139.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05/03/2018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EF764E-7AAE-4EF1-BD18-C7BCFCDD43A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80578"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itchFamily="34" charset="0"/>
                <a:ea typeface="ＭＳ Ｐゴシック" pitchFamily="34" charset="-128"/>
              </a:rPr>
              <a:t>路加</a:t>
            </a:r>
            <a:r>
              <a:rPr lang="en-US" altLang="en-US">
                <a:latin typeface="Arial" pitchFamily="34" charset="0"/>
                <a:ea typeface="ＭＳ Ｐゴシック" pitchFamily="34" charset="-128"/>
              </a:rPr>
              <a:t> 15 v 8: Woman wonders where she may have lost it.</a:t>
            </a:r>
          </a:p>
        </p:txBody>
      </p:sp>
    </p:spTree>
    <p:extLst>
      <p:ext uri="{BB962C8B-B14F-4D97-AF65-F5344CB8AC3E}">
        <p14:creationId xmlns:p14="http://schemas.microsoft.com/office/powerpoint/2010/main" val="130706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a:t>
            </a:r>
            <a:r>
              <a:rPr lang="en-US" dirty="0">
                <a:ea typeface="ＭＳ Ｐゴシック" charset="0"/>
                <a:cs typeface="ＭＳ Ｐゴシック" charset="0"/>
              </a:rPr>
              <a:t>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1250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460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05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908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a:t>
            </a:r>
            <a:r>
              <a:rPr lang="en-US" dirty="0">
                <a:ea typeface="ＭＳ Ｐゴシック" charset="0"/>
                <a:cs typeface="ＭＳ Ｐゴシック" charset="0"/>
              </a:rPr>
              <a:t>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3549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81344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052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262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9383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1931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2746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82760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2847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7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6555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8169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457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0797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64291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4113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52852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Arial"/>
              <a:buChar char="•"/>
              <a:defRPr/>
            </a:pPr>
            <a:r>
              <a:rPr lang="en-US" sz="1200" b="1" dirty="0">
                <a:solidFill>
                  <a:srgbClr val="FFFFFF"/>
                </a:solidFill>
                <a:effectLst>
                  <a:glow rad="139700">
                    <a:schemeClr val="tx1">
                      <a:alpha val="90000"/>
                    </a:schemeClr>
                  </a:glow>
                </a:effectLst>
              </a:rPr>
              <a:t>Jesus loved these two sisters who lived in Bethany, close to Jerusalem (11:5).</a:t>
            </a:r>
          </a:p>
          <a:p>
            <a:pPr marL="457200" indent="-457200">
              <a:buFont typeface="Arial"/>
              <a:buChar char="•"/>
              <a:defRPr/>
            </a:pPr>
            <a:r>
              <a:rPr lang="en-US" sz="1200" b="1" dirty="0">
                <a:solidFill>
                  <a:srgbClr val="FFFFFF"/>
                </a:solidFill>
                <a:effectLst>
                  <a:glow rad="139700">
                    <a:schemeClr val="tx1">
                      <a:alpha val="90000"/>
                    </a:schemeClr>
                  </a:glow>
                </a:effectLst>
              </a:rPr>
              <a:t>They had already believed in Him </a:t>
            </a:r>
            <a:br>
              <a:rPr lang="en-US" sz="1200" b="1" dirty="0">
                <a:solidFill>
                  <a:srgbClr val="FFFFFF"/>
                </a:solidFill>
                <a:effectLst>
                  <a:glow rad="139700">
                    <a:schemeClr val="tx1">
                      <a:alpha val="90000"/>
                    </a:schemeClr>
                  </a:glow>
                </a:effectLst>
              </a:rPr>
            </a:br>
            <a:r>
              <a:rPr lang="en-US" sz="1200" b="1" dirty="0">
                <a:solidFill>
                  <a:srgbClr val="FFFFFF"/>
                </a:solidFill>
                <a:effectLst>
                  <a:glow rad="139700">
                    <a:schemeClr val="tx1">
                      <a:alpha val="90000"/>
                    </a:schemeClr>
                  </a:glow>
                </a:effectLst>
              </a:rPr>
              <a:t>("Lord" in 11:3; cf. 11:27).</a:t>
            </a:r>
          </a:p>
          <a:p>
            <a:pPr marL="457200" indent="-457200">
              <a:buFont typeface="Arial"/>
              <a:buChar char="•"/>
              <a:defRPr/>
            </a:pPr>
            <a:r>
              <a:rPr lang="en-US" sz="1200" b="1" dirty="0">
                <a:solidFill>
                  <a:srgbClr val="FFFFFF"/>
                </a:solidFill>
                <a:effectLst>
                  <a:glow rad="139700">
                    <a:schemeClr val="tx1">
                      <a:alpha val="90000"/>
                    </a:schemeClr>
                  </a:glow>
                </a:effectLst>
              </a:rPr>
              <a:t>Mary later anointed Him for his burial in worship (11:2; cf. 12:1-8).</a:t>
            </a:r>
          </a:p>
          <a:p>
            <a:r>
              <a:rPr lang="zh-CN" altLang="en-US" sz="1200" kern="1200" dirty="0">
                <a:solidFill>
                  <a:schemeClr val="tx1"/>
                </a:solidFill>
                <a:latin typeface="Times New Roman" charset="0"/>
                <a:ea typeface="ＭＳ Ｐゴシック" charset="-128"/>
                <a:cs typeface="ＭＳ Ｐゴシック" charset="-128"/>
              </a:rPr>
              <a:t>这马利亚就是那用香膏抹主</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FEDC5D-C70B-A543-B1C9-D79EFF165696}"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4003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cap="none" normalizeH="0" baseline="0" dirty="0">
                <a:ln>
                  <a:noFill/>
                </a:ln>
                <a:solidFill>
                  <a:srgbClr val="FFFFFF"/>
                </a:solidFill>
                <a:effectLst/>
                <a:latin typeface="Arial" pitchFamily="34" charset="0"/>
                <a:ea typeface="MS Mincho" pitchFamily="49" charset="-128"/>
              </a:rPr>
              <a:t>Tested her faith whether He could raise Lazarus (23), claimed to be the resurrection and life (25), and asked if she believed (26) </a:t>
            </a:r>
          </a:p>
          <a:p>
            <a:r>
              <a:rPr lang="zh-CN" altLang="en-US" dirty="0"/>
              <a:t>考验她对耶稣能否救活拉撒路的信心（</a:t>
            </a:r>
            <a:r>
              <a:rPr lang="en-US" altLang="zh-CN" dirty="0"/>
              <a:t>23</a:t>
            </a:r>
            <a:r>
              <a:rPr lang="zh-CN" altLang="en-US" dirty="0"/>
              <a:t>），称有能力起死回生（</a:t>
            </a:r>
            <a:r>
              <a:rPr lang="en-US" altLang="zh-CN" dirty="0"/>
              <a:t>25</a:t>
            </a:r>
            <a:r>
              <a:rPr lang="zh-CN" altLang="en-US" dirty="0"/>
              <a:t>），问她是否相信（</a:t>
            </a:r>
            <a:r>
              <a:rPr lang="en-US" altLang="zh-CN" dirty="0"/>
              <a:t>26</a:t>
            </a:r>
            <a:r>
              <a:rPr lang="zh-CN" altLang="en-US"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FEDC5D-C70B-A543-B1C9-D79EFF165696}"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1111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2956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9863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59322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13379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0640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0296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9638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30964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5214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9526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009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90C07B8C-B72B-4E2E-B651-26563F5CFA79}" type="slidenum">
              <a:rPr lang="en-US" altLang="en-US"/>
              <a:pPr/>
              <a:t>‹#›</a:t>
            </a:fld>
            <a:endParaRPr lang="en-US" altLang="en-US"/>
          </a:p>
        </p:txBody>
      </p:sp>
    </p:spTree>
    <p:extLst>
      <p:ext uri="{BB962C8B-B14F-4D97-AF65-F5344CB8AC3E}">
        <p14:creationId xmlns:p14="http://schemas.microsoft.com/office/powerpoint/2010/main" val="3104802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EE1921AE-E142-482A-98E9-AEABF189B197}" type="slidenum">
              <a:rPr lang="en-US" altLang="en-US"/>
              <a:pPr/>
              <a:t>‹#›</a:t>
            </a:fld>
            <a:endParaRPr lang="en-US" altLang="en-US"/>
          </a:p>
        </p:txBody>
      </p:sp>
    </p:spTree>
    <p:extLst>
      <p:ext uri="{BB962C8B-B14F-4D97-AF65-F5344CB8AC3E}">
        <p14:creationId xmlns:p14="http://schemas.microsoft.com/office/powerpoint/2010/main" val="9098625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E669710A-A563-4F97-82CD-C3010EBEBDB8}" type="slidenum">
              <a:rPr lang="en-US" altLang="en-US"/>
              <a:pPr/>
              <a:t>‹#›</a:t>
            </a:fld>
            <a:endParaRPr lang="en-US" altLang="en-US"/>
          </a:p>
        </p:txBody>
      </p:sp>
    </p:spTree>
    <p:extLst>
      <p:ext uri="{BB962C8B-B14F-4D97-AF65-F5344CB8AC3E}">
        <p14:creationId xmlns:p14="http://schemas.microsoft.com/office/powerpoint/2010/main" val="3358055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8" name="Footer Placeholder 7"/>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9" name="Slide Number Placeholder 8"/>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100211DB-564B-4D9B-A5B6-BBD38C126A87}" type="slidenum">
              <a:rPr lang="en-US" altLang="en-US"/>
              <a:pPr/>
              <a:t>‹#›</a:t>
            </a:fld>
            <a:endParaRPr lang="en-US" altLang="en-US"/>
          </a:p>
        </p:txBody>
      </p:sp>
    </p:spTree>
    <p:extLst>
      <p:ext uri="{BB962C8B-B14F-4D97-AF65-F5344CB8AC3E}">
        <p14:creationId xmlns:p14="http://schemas.microsoft.com/office/powerpoint/2010/main" val="1624007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4" name="Footer Placeholder 3"/>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Slide Number Placeholder 4"/>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8F46C2F7-BE85-48F7-B0AE-91EDB98D2FAB}" type="slidenum">
              <a:rPr lang="en-US" altLang="en-US"/>
              <a:pPr/>
              <a:t>‹#›</a:t>
            </a:fld>
            <a:endParaRPr lang="en-US" altLang="en-US"/>
          </a:p>
        </p:txBody>
      </p:sp>
    </p:spTree>
    <p:extLst>
      <p:ext uri="{BB962C8B-B14F-4D97-AF65-F5344CB8AC3E}">
        <p14:creationId xmlns:p14="http://schemas.microsoft.com/office/powerpoint/2010/main" val="3829070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3" name="Footer Placeholder 2"/>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4"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2C5C2EE4-2085-43D2-921B-BFB33B35A55D}" type="slidenum">
              <a:rPr lang="en-US" altLang="en-US"/>
              <a:pPr/>
              <a:t>‹#›</a:t>
            </a:fld>
            <a:endParaRPr lang="en-US" altLang="en-US"/>
          </a:p>
        </p:txBody>
      </p:sp>
    </p:spTree>
    <p:extLst>
      <p:ext uri="{BB962C8B-B14F-4D97-AF65-F5344CB8AC3E}">
        <p14:creationId xmlns:p14="http://schemas.microsoft.com/office/powerpoint/2010/main" val="18776985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775C8DA2-8DD1-4CE3-A7B4-2CA5AA6930A4}" type="slidenum">
              <a:rPr lang="en-US" altLang="en-US"/>
              <a:pPr/>
              <a:t>‹#›</a:t>
            </a:fld>
            <a:endParaRPr lang="en-US" altLang="en-US"/>
          </a:p>
        </p:txBody>
      </p:sp>
    </p:spTree>
    <p:extLst>
      <p:ext uri="{BB962C8B-B14F-4D97-AF65-F5344CB8AC3E}">
        <p14:creationId xmlns:p14="http://schemas.microsoft.com/office/powerpoint/2010/main" val="3461263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A49479C9-B00F-44EF-BA74-D81E4A293F88}" type="slidenum">
              <a:rPr lang="en-US" altLang="en-US"/>
              <a:pPr/>
              <a:t>‹#›</a:t>
            </a:fld>
            <a:endParaRPr lang="en-US" altLang="en-US"/>
          </a:p>
        </p:txBody>
      </p:sp>
    </p:spTree>
    <p:extLst>
      <p:ext uri="{BB962C8B-B14F-4D97-AF65-F5344CB8AC3E}">
        <p14:creationId xmlns:p14="http://schemas.microsoft.com/office/powerpoint/2010/main" val="22589865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13BA0A72-41C1-473F-A088-CE566BC29F48}" type="slidenum">
              <a:rPr lang="en-US" altLang="en-US"/>
              <a:pPr/>
              <a:t>‹#›</a:t>
            </a:fld>
            <a:endParaRPr lang="en-US" altLang="en-US"/>
          </a:p>
        </p:txBody>
      </p:sp>
    </p:spTree>
    <p:extLst>
      <p:ext uri="{BB962C8B-B14F-4D97-AF65-F5344CB8AC3E}">
        <p14:creationId xmlns:p14="http://schemas.microsoft.com/office/powerpoint/2010/main" val="37035024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25A17348-D9AA-40E6-BA3C-9CC039119D67}" type="slidenum">
              <a:rPr lang="en-US" altLang="en-US"/>
              <a:pPr/>
              <a:t>‹#›</a:t>
            </a:fld>
            <a:endParaRPr lang="en-US" altLang="en-US"/>
          </a:p>
        </p:txBody>
      </p:sp>
    </p:spTree>
    <p:extLst>
      <p:ext uri="{BB962C8B-B14F-4D97-AF65-F5344CB8AC3E}">
        <p14:creationId xmlns:p14="http://schemas.microsoft.com/office/powerpoint/2010/main" val="364002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3/5/2018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8925765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3/5/2018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8904934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3/5/2018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240601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3/5/2018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898564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3/5/2018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22882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3/5/2018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725758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3/5/2018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7950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3/5/2018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8736276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3/5/2018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6941660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3/5/2018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98050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3/5/2018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6378414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775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12676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2980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537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16591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59666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0845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40512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752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55546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0821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DDCFBC9-6C76-1A4C-A68F-50AEC8D7784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6495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AA91A8-189E-D64D-BF78-33D1B5FB8F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905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3FCEABF-8CCE-0C40-AD2B-F743F9904F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580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BF841B1-AA5B-E145-8133-808329DA23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4023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D8855AC-62F8-E742-B6AC-25A42CE20A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833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A758C95-5938-FA4B-9321-B5650158C3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055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A0401BF-86C3-5C42-8276-64C1199C92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198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0BB768-E1B2-0841-9DE4-E42D3F5224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88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B754BA-DC0A-8E43-93FC-6DBA2B4A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344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C5FD2B4-3DEE-0843-8DCD-F437BE8B5A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5956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E23DA4-76CC-A04C-9A4C-1467E8EA13F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91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6285202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4943325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423696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5615092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1286977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2760158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164829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05/03/2018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3554944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987096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6350311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3710042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3/5/2018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795671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14590642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8803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22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0840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054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05/03/2018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98214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0874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2319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5147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8938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6072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3191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4249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6234114"/>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504094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05/03/2018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201956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666614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080948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031440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479634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150360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71696653"/>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9205887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121201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16296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05/03/2018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4421586"/>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8852859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26127757"/>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423456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632050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999729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04056893"/>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8824870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45090403"/>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592733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6836693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7831765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8880116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3136525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721678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7308848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489917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057981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8832887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84964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654021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05/03/2018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05/03/2018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05/03/2018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05/03/2018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05/03/2018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615BAF0D-A2C6-463E-BA86-9293C68302B3}" type="slidenum">
              <a:rPr lang="en-US" altLang="en-US"/>
              <a:pPr/>
              <a:t>‹#›</a:t>
            </a:fld>
            <a:endParaRPr lang="en-US" altLang="en-US"/>
          </a:p>
        </p:txBody>
      </p:sp>
    </p:spTree>
    <p:extLst>
      <p:ext uri="{BB962C8B-B14F-4D97-AF65-F5344CB8AC3E}">
        <p14:creationId xmlns:p14="http://schemas.microsoft.com/office/powerpoint/2010/main" val="359841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theme" Target="../theme/theme16.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7.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8.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05/03/2018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3/5/2018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79193680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0092068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DCD7E4-86BC-C74E-880A-E1A4A1DC98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503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34184212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a:defRPr/>
            </a:pPr>
            <a:fld id="{B1AA8B02-3AE1-2B45-9843-293FB48D368D}" type="slidenum">
              <a:rPr lang="en-US"/>
              <a:pPr>
                <a:defRPr/>
              </a:pPr>
              <a:t>‹#›</a:t>
            </a:fld>
            <a:endParaRPr lang="en-US"/>
          </a:p>
        </p:txBody>
      </p:sp>
    </p:spTree>
    <p:extLst>
      <p:ext uri="{BB962C8B-B14F-4D97-AF65-F5344CB8AC3E}">
        <p14:creationId xmlns:p14="http://schemas.microsoft.com/office/powerpoint/2010/main" val="3470602208"/>
      </p:ext>
    </p:extLst>
  </p:cSld>
  <p:clrMap bg1="dk2" tx1="lt1" bg2="dk1" tx2="lt2" accent1="accent1" accent2="accent2" accent3="accent3" accent4="accent4" accent5="accent5" accent6="accent6" hlink="hlink" folHlink="folHlink"/>
  <p:sldLayoutIdLst>
    <p:sldLayoutId id="214748390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7803022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03564330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70678798"/>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05/03/2018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eaLnBrk="0" fontAlgn="base" hangingPunct="0">
              <a:spcBef>
                <a:spcPct val="0"/>
              </a:spcBef>
              <a:spcAft>
                <a:spcPct val="0"/>
              </a:spcAft>
            </a:pPr>
            <a:fld id="{48F4CF22-45A1-4AC9-8C1C-23D6858A6E9B}" type="slidenum">
              <a:rPr lang="en-US" altLang="en-US"/>
              <a:pPr eaLnBrk="0" fontAlgn="base" hangingPunct="0">
                <a:spcBef>
                  <a:spcPct val="0"/>
                </a:spcBef>
                <a:spcAft>
                  <a:spcPct val="0"/>
                </a:spcAft>
              </a:pPr>
              <a:t>‹#›</a:t>
            </a:fld>
            <a:endParaRPr lang="en-US" altLang="en-US"/>
          </a:p>
        </p:txBody>
      </p:sp>
    </p:spTree>
    <p:extLst>
      <p:ext uri="{BB962C8B-B14F-4D97-AF65-F5344CB8AC3E}">
        <p14:creationId xmlns:p14="http://schemas.microsoft.com/office/powerpoint/2010/main" val="256853663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7.jpeg"/><Relationship Id="rId1" Type="http://schemas.openxmlformats.org/officeDocument/2006/relationships/slideLayout" Target="../slideLayouts/slideLayout67.xml"/><Relationship Id="rId4" Type="http://schemas.openxmlformats.org/officeDocument/2006/relationships/hyperlink" Target="http://www.lumo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7.xml"/><Relationship Id="rId1" Type="http://schemas.openxmlformats.org/officeDocument/2006/relationships/themeOverride" Target="../theme/themeOverride1.xml"/><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37.xml"/><Relationship Id="rId1" Type="http://schemas.openxmlformats.org/officeDocument/2006/relationships/themeOverride" Target="../theme/themeOverride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37.xml"/><Relationship Id="rId1" Type="http://schemas.openxmlformats.org/officeDocument/2006/relationships/themeOverride" Target="../theme/themeOverride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37.xml"/><Relationship Id="rId1" Type="http://schemas.openxmlformats.org/officeDocument/2006/relationships/themeOverride" Target="../theme/themeOverride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5.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3.jpeg"/><Relationship Id="rId1" Type="http://schemas.openxmlformats.org/officeDocument/2006/relationships/slideLayout" Target="../slideLayouts/slideLayout156.xml"/><Relationship Id="rId4" Type="http://schemas.openxmlformats.org/officeDocument/2006/relationships/image" Target="../media/image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7.xml"/><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0.xml"/><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2.xml"/><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3.xml"/><Relationship Id="rId1" Type="http://schemas.openxmlformats.org/officeDocument/2006/relationships/slideLayout" Target="../slideLayouts/slideLayout62.xml"/></Relationships>
</file>

<file path=ppt/slides/_rels/slide1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7.jpeg"/><Relationship Id="rId1" Type="http://schemas.openxmlformats.org/officeDocument/2006/relationships/slideLayout" Target="../slideLayouts/slideLayout168.xml"/><Relationship Id="rId4" Type="http://schemas.openxmlformats.org/officeDocument/2006/relationships/hyperlink" Target="http://www.lumoproject.com/"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200.xml"/><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99.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5.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5.xml"/><Relationship Id="rId5" Type="http://schemas.openxmlformats.org/officeDocument/2006/relationships/image" Target="../media/image4.jpeg"/><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Preparation  of  the  Disciples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120-137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ministers privately to the twelve disciples to prepare them for the ministries they will have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11F3E994-2271-460A-8B9D-1E2DB60D844F}"/>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8331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8505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1078478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3" name="Picture 3" descr="Screen Shot 2013-03-18 at 7.35.59 AM.png"/>
          <p:cNvPicPr>
            <a:picLocks noChangeAspect="1"/>
          </p:cNvPicPr>
          <p:nvPr/>
        </p:nvPicPr>
        <p:blipFill>
          <a:blip r:embed="rId4"/>
          <a:srcRect t="4729"/>
          <a:stretch>
            <a:fillRect/>
          </a:stretch>
        </p:blipFill>
        <p:spPr bwMode="auto">
          <a:xfrm>
            <a:off x="0" y="973138"/>
            <a:ext cx="9144000" cy="5637212"/>
          </a:xfrm>
          <a:prstGeom prst="rect">
            <a:avLst/>
          </a:prstGeom>
          <a:noFill/>
          <a:ln w="9525">
            <a:noFill/>
            <a:miter lim="800000"/>
            <a:headEnd/>
            <a:tailEnd/>
          </a:ln>
        </p:spPr>
      </p:pic>
      <p:sp>
        <p:nvSpPr>
          <p:cNvPr id="2" name="Title 1"/>
          <p:cNvSpPr>
            <a:spLocks noGrp="1"/>
          </p:cNvSpPr>
          <p:nvPr>
            <p:ph type="title"/>
          </p:nvPr>
        </p:nvSpPr>
        <p:spPr>
          <a:xfrm>
            <a:off x="0" y="130622"/>
            <a:ext cx="9144000" cy="7060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sz="4000" b="1" dirty="0">
                <a:solidFill>
                  <a:srgbClr val="FFFFFF"/>
                </a:solidFill>
                <a:effectLst>
                  <a:glow rad="139700">
                    <a:schemeClr val="tx1">
                      <a:alpha val="90000"/>
                    </a:schemeClr>
                  </a:glow>
                </a:effectLst>
                <a:ea typeface="ＭＳ Ｐゴシック" pitchFamily="-108" charset="-128"/>
              </a:rPr>
              <a:t>耶稣</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马利亚</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和</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马大</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约翰</a:t>
            </a:r>
            <a:r>
              <a:rPr lang="en-US" sz="4000" b="1" dirty="0">
                <a:solidFill>
                  <a:srgbClr val="FFFFFF"/>
                </a:solidFill>
                <a:effectLst>
                  <a:glow rad="139700">
                    <a:schemeClr val="tx1">
                      <a:alpha val="90000"/>
                    </a:schemeClr>
                  </a:glow>
                </a:effectLst>
                <a:ea typeface="ＭＳ Ｐゴシック" pitchFamily="-108" charset="-128"/>
              </a:rPr>
              <a:t>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7200" marR="0" lvl="0" indent="-457200" algn="ctr" defTabSz="914400" rtl="0" eaLnBrk="0" fontAlgn="base" latinLnBrk="0" hangingPunct="0">
              <a:lnSpc>
                <a:spcPct val="100000"/>
              </a:lnSpc>
              <a:spcBef>
                <a:spcPct val="0"/>
              </a:spcBef>
              <a:spcAft>
                <a:spcPct val="0"/>
              </a:spcAft>
              <a:buClrTx/>
              <a:buSzTx/>
              <a:buFont typeface="Arial"/>
              <a:buChar char="•"/>
              <a:tabLst/>
              <a:defRPr/>
            </a:pPr>
            <a:r>
              <a:rPr kumimoji="0" lang="zh-CN" altLang="en-US" sz="3200" b="1" i="0" u="none" strike="noStrike" kern="1200" cap="none" spc="0" normalizeH="0" baseline="0" noProof="0" dirty="0">
                <a:ln>
                  <a:noFill/>
                </a:ln>
                <a:solidFill>
                  <a:srgbClr val="FFFFFF"/>
                </a:solidFill>
                <a:effectLst>
                  <a:glow rad="139700">
                    <a:srgbClr val="000000"/>
                  </a:glow>
                </a:effectLst>
                <a:uLnTx/>
                <a:uFillTx/>
                <a:latin typeface="Arial"/>
                <a:ea typeface="ＭＳ Ｐゴシック" pitchFamily="-108" charset="-128"/>
              </a:rPr>
              <a:t>耶稣素来爱马大、和他妹子、并拉撒路</a:t>
            </a:r>
            <a:r>
              <a:rPr kumimoji="0" lang="zh-CN" altLang="en-US" sz="3200" b="0" i="0" u="none" strike="noStrike" kern="1200" cap="none" spc="0" normalizeH="0" baseline="0" noProof="0" dirty="0">
                <a:ln>
                  <a:noFill/>
                </a:ln>
                <a:solidFill>
                  <a:srgbClr val="FFFFFF"/>
                </a:solidFill>
                <a:effectLst>
                  <a:glow rad="139700">
                    <a:srgbClr val="000000"/>
                  </a:glow>
                </a:effectLst>
                <a:uLnTx/>
                <a:uFillTx/>
                <a:latin typeface="Arial"/>
                <a:ea typeface="ＭＳ Ｐゴシック" pitchFamily="-108" charset="-128"/>
              </a:rPr>
              <a:t>。 </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(11:5)</a:t>
            </a:r>
          </a:p>
          <a:p>
            <a:pPr marL="457200" marR="0" lvl="0" indent="-457200" algn="ctr" defTabSz="914400" rtl="0" eaLnBrk="0" fontAlgn="base" latinLnBrk="0" hangingPunct="0">
              <a:lnSpc>
                <a:spcPct val="100000"/>
              </a:lnSpc>
              <a:spcBef>
                <a:spcPct val="0"/>
              </a:spcBef>
              <a:spcAft>
                <a:spcPct val="0"/>
              </a:spcAft>
              <a:buClrTx/>
              <a:buSzTx/>
              <a:buFont typeface="Arial"/>
              <a:buChar char="•"/>
              <a:tabLst/>
              <a:defRPr/>
            </a:pPr>
            <a:r>
              <a:rPr kumimoji="0" lang="zh-CN" alt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他们已经信了祂</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a:t>
            </a:r>
            <a:r>
              <a:rPr kumimoji="0" lang="zh-CN" alt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主</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 </a:t>
            </a:r>
            <a:r>
              <a:rPr kumimoji="0" lang="zh-CN" alt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在</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 11:3; cf. 11:27).</a:t>
            </a:r>
          </a:p>
          <a:p>
            <a:pPr marL="457200" marR="0" lvl="0" indent="-457200" algn="ctr" defTabSz="914400" rtl="0" eaLnBrk="0" fontAlgn="base" latinLnBrk="0" hangingPunct="0">
              <a:lnSpc>
                <a:spcPct val="100000"/>
              </a:lnSpc>
              <a:spcBef>
                <a:spcPct val="0"/>
              </a:spcBef>
              <a:spcAft>
                <a:spcPct val="0"/>
              </a:spcAft>
              <a:buClrTx/>
              <a:buSzTx/>
              <a:buFont typeface="Arial"/>
              <a:buChar char="•"/>
              <a:tabLst/>
              <a:defRPr/>
            </a:pPr>
            <a:r>
              <a:rPr kumimoji="0" lang="zh-CN" altLang="en-US" sz="3200" b="1" i="0" u="none" strike="noStrike" kern="1200" cap="none" spc="0" normalizeH="0" baseline="0" noProof="0" dirty="0">
                <a:ln>
                  <a:noFill/>
                </a:ln>
                <a:solidFill>
                  <a:srgbClr val="FFFFFF"/>
                </a:solidFill>
                <a:effectLst>
                  <a:glow rad="139700">
                    <a:srgbClr val="000000"/>
                  </a:glow>
                </a:effectLst>
                <a:uLnTx/>
                <a:uFillTx/>
                <a:latin typeface="Arial"/>
                <a:ea typeface="ＭＳ Ｐゴシック" pitchFamily="-108" charset="-128"/>
              </a:rPr>
              <a:t>这马利亚就是后来在葬礼用香膏抹主</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 (11:2; cf. 12:1-8).</a:t>
            </a:r>
          </a:p>
        </p:txBody>
      </p:sp>
    </p:spTree>
    <p:extLst>
      <p:ext uri="{BB962C8B-B14F-4D97-AF65-F5344CB8AC3E}">
        <p14:creationId xmlns:p14="http://schemas.microsoft.com/office/powerpoint/2010/main" val="3328548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7" name="Picture 4" descr="Screen Shot 2013-03-18 at 7.31.31 AM.png"/>
          <p:cNvPicPr>
            <a:picLocks noChangeAspect="1"/>
          </p:cNvPicPr>
          <p:nvPr/>
        </p:nvPicPr>
        <p:blipFill>
          <a:blip r:embed="rId3"/>
          <a:srcRect/>
          <a:stretch>
            <a:fillRect/>
          </a:stretch>
        </p:blipFill>
        <p:spPr bwMode="auto">
          <a:xfrm>
            <a:off x="0" y="1096963"/>
            <a:ext cx="9144000" cy="5761037"/>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3064751027"/>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pic>
        <p:nvPicPr>
          <p:cNvPr id="471042" name="Picture 2" descr="Screen Shot 2013-03-18 at 7.49.05 AM.png"/>
          <p:cNvPicPr>
            <a:picLocks noChangeAspect="1"/>
          </p:cNvPicPr>
          <p:nvPr/>
        </p:nvPicPr>
        <p:blipFill>
          <a:blip r:embed="rId3"/>
          <a:srcRect/>
          <a:stretch>
            <a:fillRect/>
          </a:stretch>
        </p:blipFill>
        <p:spPr bwMode="auto">
          <a:xfrm>
            <a:off x="0" y="1052513"/>
            <a:ext cx="9144000" cy="5449887"/>
          </a:xfrm>
          <a:prstGeom prst="rect">
            <a:avLst/>
          </a:prstGeom>
          <a:noFill/>
          <a:ln w="9525">
            <a:noFill/>
            <a:miter lim="800000"/>
            <a:headEnd/>
            <a:tailEnd/>
          </a:ln>
        </p:spPr>
      </p:pic>
    </p:spTree>
    <p:extLst>
      <p:ext uri="{BB962C8B-B14F-4D97-AF65-F5344CB8AC3E}">
        <p14:creationId xmlns:p14="http://schemas.microsoft.com/office/powerpoint/2010/main" val="2635905821"/>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2065" name="Picture 3" descr="Screen Shot 2013-03-18 at 7.33.19 AM.png"/>
          <p:cNvPicPr>
            <a:picLocks noChangeAspect="1"/>
          </p:cNvPicPr>
          <p:nvPr/>
        </p:nvPicPr>
        <p:blipFill>
          <a:blip r:embed="rId3"/>
          <a:srcRect/>
          <a:stretch>
            <a:fillRect/>
          </a:stretch>
        </p:blipFill>
        <p:spPr bwMode="auto">
          <a:xfrm>
            <a:off x="-23813" y="1571625"/>
            <a:ext cx="9144001" cy="52578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和</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1961174065"/>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nvPr>
        </p:nvGraphicFramePr>
        <p:xfrm>
          <a:off x="0" y="549275"/>
          <a:ext cx="9144000" cy="6489382"/>
        </p:xfrm>
        <a:graphic>
          <a:graphicData uri="http://schemas.openxmlformats.org/drawingml/2006/table">
            <a:tbl>
              <a:tblPr/>
              <a:tblGrid>
                <a:gridCol w="165576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事件</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马大</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68128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走向耶稣</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即刻去找耶稣（</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上）</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私自“去做”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迟缓及呆在家里（</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下），然后公然在外带有更多情感的</a:t>
                      </a:r>
                      <a:endParaRPr kumimoji="0" lang="en-US" sz="3200" b="1" i="0" u="none" strike="noStrike" cap="none" normalizeH="0" baseline="0" dirty="0">
                        <a:ln>
                          <a:noFill/>
                        </a:ln>
                        <a:solidFill>
                          <a:srgbClr val="FFFFFF"/>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5840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对耶稣说的话</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埋怨但有信心（</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21</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a:t>
                      </a:r>
                      <a:endParaRPr kumimoji="0" lang="en-US" altLang="zh-CN"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埋怨但很敬虔</a:t>
                      </a:r>
                      <a:r>
                        <a:rPr kumimoji="0" lang="en-US" sz="3200" b="1" i="0" u="none" strike="noStrike" cap="none" normalizeH="0" baseline="0" dirty="0">
                          <a:ln>
                            <a:noFill/>
                          </a:ln>
                          <a:solidFill>
                            <a:srgbClr val="FFFFFF"/>
                          </a:solidFill>
                          <a:effectLst/>
                          <a:latin typeface="Arial" pitchFamily="34" charset="0"/>
                          <a:ea typeface="MS Mincho" pitchFamily="49" charset="-128"/>
                        </a:rPr>
                        <a:t>(32)</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rPr>
                        <a:t>疑虑的话</a:t>
                      </a:r>
                      <a:endParaRPr kumimoji="0" 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没有立刻活过来的希望</a:t>
                      </a:r>
                      <a:r>
                        <a:rPr kumimoji="0" lang="en-US" sz="3200" b="1" i="0" u="none" strike="noStrike" cap="none" normalizeH="0" baseline="0" dirty="0">
                          <a:ln>
                            <a:noFill/>
                          </a:ln>
                          <a:solidFill>
                            <a:srgbClr val="FFFFFF"/>
                          </a:solidFill>
                          <a:effectLst/>
                          <a:latin typeface="Arial" pitchFamily="34" charset="0"/>
                          <a:ea typeface="MS Mincho" pitchFamily="49"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pitchFamily="34" charset="0"/>
                          <a:ea typeface="MS Mincho" pitchFamily="49" charset="-128"/>
                        </a:rPr>
                        <a:t>(24, 39) </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无</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310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3112"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rPr>
              <a:t>##</a:t>
            </a: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612402133"/>
      </p:ext>
    </p:extLst>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nvPr>
        </p:nvGraphicFramePr>
        <p:xfrm>
          <a:off x="0" y="549275"/>
          <a:ext cx="9144000" cy="6581775"/>
        </p:xfrm>
        <a:graphic>
          <a:graphicData uri="http://schemas.openxmlformats.org/drawingml/2006/table">
            <a:tbl>
              <a:tblPr/>
              <a:tblGrid>
                <a:gridCol w="1784350">
                  <a:extLst>
                    <a:ext uri="{9D8B030D-6E8A-4147-A177-3AD203B41FA5}">
                      <a16:colId xmlns:a16="http://schemas.microsoft.com/office/drawing/2014/main" val="20000"/>
                    </a:ext>
                  </a:extLst>
                </a:gridCol>
                <a:gridCol w="3830638">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事件</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马大</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耶酥的反应</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r>
                        <a:rPr lang="zh-CN" altLang="en-US" sz="2800" baseline="0" dirty="0">
                          <a:solidFill>
                            <a:schemeClr val="bg1"/>
                          </a:solidFill>
                        </a:rPr>
                        <a:t>考验她对耶稣能否救活拉撒路的信心（</a:t>
                      </a:r>
                      <a:r>
                        <a:rPr lang="en-US" altLang="zh-CN" sz="2800" baseline="0" dirty="0">
                          <a:solidFill>
                            <a:schemeClr val="bg1"/>
                          </a:solidFill>
                        </a:rPr>
                        <a:t>23</a:t>
                      </a:r>
                      <a:r>
                        <a:rPr lang="zh-CN" altLang="en-US" sz="2800" baseline="0" dirty="0">
                          <a:solidFill>
                            <a:schemeClr val="bg1"/>
                          </a:solidFill>
                        </a:rPr>
                        <a:t>），称有能力起死回生（</a:t>
                      </a:r>
                      <a:r>
                        <a:rPr lang="en-US" altLang="zh-CN" sz="2800" baseline="0" dirty="0">
                          <a:solidFill>
                            <a:schemeClr val="bg1"/>
                          </a:solidFill>
                        </a:rPr>
                        <a:t>25</a:t>
                      </a:r>
                      <a:r>
                        <a:rPr lang="zh-CN" altLang="en-US" sz="2800" baseline="0" dirty="0">
                          <a:solidFill>
                            <a:schemeClr val="bg1"/>
                          </a:solidFill>
                        </a:rPr>
                        <a:t>），问她是否相信（</a:t>
                      </a:r>
                      <a:r>
                        <a:rPr lang="en-US" altLang="zh-CN" sz="2800" baseline="0" dirty="0">
                          <a:solidFill>
                            <a:schemeClr val="bg1"/>
                          </a:solidFill>
                        </a:rPr>
                        <a:t>26</a:t>
                      </a:r>
                      <a:r>
                        <a:rPr lang="zh-CN" altLang="en-US" sz="2800" baseline="0" dirty="0">
                          <a:solidFill>
                            <a:schemeClr val="bg1"/>
                          </a:solidFill>
                        </a:rPr>
                        <a:t>）</a:t>
                      </a:r>
                      <a:endParaRPr lang="en-US" sz="2800" baseline="0" dirty="0">
                        <a:solidFill>
                          <a:schemeClr val="bg1"/>
                        </a:solidFill>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没考验她</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祂问尸体在哪儿（</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34</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就哭了（</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35</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7973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对基督信心的宣扬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两次</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基督能医治</a:t>
                      </a:r>
                      <a:r>
                        <a:rPr kumimoji="0" lang="en-US" sz="2800" b="1" i="0" u="none" strike="noStrike" cap="none" normalizeH="0" baseline="0" dirty="0">
                          <a:ln>
                            <a:noFill/>
                          </a:ln>
                          <a:solidFill>
                            <a:srgbClr val="FFFFFF"/>
                          </a:solidFill>
                          <a:effectLst/>
                          <a:latin typeface="Arial" pitchFamily="34" charset="0"/>
                          <a:ea typeface="MS Mincho" pitchFamily="49" charset="-128"/>
                        </a:rPr>
                        <a:t>  (21)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以及</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你是弥撒亚</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神子</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从神</a:t>
                      </a:r>
                      <a:r>
                        <a:rPr kumimoji="0" lang="en-US" sz="2800" b="1" i="0" u="none" strike="noStrike" cap="none" normalizeH="0" baseline="0" dirty="0">
                          <a:ln>
                            <a:noFill/>
                          </a:ln>
                          <a:solidFill>
                            <a:srgbClr val="FFFFFF"/>
                          </a:solidFill>
                          <a:effectLst/>
                          <a:latin typeface="Arial" pitchFamily="34" charset="0"/>
                          <a:ea typeface="MS Mincho" pitchFamily="49" charset="-128"/>
                        </a:rPr>
                        <a:t>" (27)</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信心的证实</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仍有怀疑，埋怨尸体发臭</a:t>
                      </a:r>
                      <a:r>
                        <a:rPr kumimoji="0" lang="en-US" sz="2800" b="1" i="0" u="none" strike="noStrike" cap="none" normalizeH="0" baseline="0" dirty="0">
                          <a:ln>
                            <a:noFill/>
                          </a:ln>
                          <a:solidFill>
                            <a:srgbClr val="FFFFFF"/>
                          </a:solidFill>
                          <a:effectLst/>
                          <a:latin typeface="Arial" pitchFamily="34" charset="0"/>
                          <a:ea typeface="MS Mincho" pitchFamily="49" charset="-128"/>
                        </a:rPr>
                        <a:t>(39)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对安慰的话没听到</a:t>
                      </a:r>
                      <a:r>
                        <a:rPr kumimoji="0" lang="en-US" sz="2800" b="1" i="0" u="none" strike="noStrike" cap="none" normalizeH="0" baseline="0" dirty="0">
                          <a:ln>
                            <a:noFill/>
                          </a:ln>
                          <a:solidFill>
                            <a:srgbClr val="FFFFFF"/>
                          </a:solidFill>
                          <a:effectLst/>
                          <a:latin typeface="Arial" pitchFamily="34" charset="0"/>
                          <a:ea typeface="MS Mincho" pitchFamily="49" charset="-128"/>
                        </a:rPr>
                        <a:t> </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带来信的众人</a:t>
                      </a:r>
                      <a:r>
                        <a:rPr kumimoji="0" lang="en-US" sz="2800" b="1" i="0" u="none" strike="noStrike" cap="none" normalizeH="0" baseline="0" dirty="0">
                          <a:ln>
                            <a:noFill/>
                          </a:ln>
                          <a:solidFill>
                            <a:srgbClr val="FFFFFF"/>
                          </a:solidFill>
                          <a:effectLst/>
                          <a:latin typeface="Arial" pitchFamily="34" charset="0"/>
                          <a:ea typeface="MS Mincho" pitchFamily="49" charset="-128"/>
                        </a:rPr>
                        <a:t>(45)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但有些出卖耶稣给法利赛人</a:t>
                      </a:r>
                      <a:r>
                        <a:rPr kumimoji="0" lang="en-US" sz="2800" b="1" i="0" u="none" strike="noStrike" cap="none" normalizeH="0" baseline="0" dirty="0">
                          <a:ln>
                            <a:noFill/>
                          </a:ln>
                          <a:solidFill>
                            <a:srgbClr val="FFFFFF"/>
                          </a:solidFill>
                          <a:effectLst/>
                          <a:latin typeface="Arial" pitchFamily="34" charset="0"/>
                          <a:ea typeface="MS Mincho" pitchFamily="49" charset="-128"/>
                        </a:rPr>
                        <a:t> (46)</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4130"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4134"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rPr>
              <a:t>##</a:t>
            </a: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70316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Pct val="75000"/>
              <a:buFont typeface="Wingdings" charset="0"/>
              <a:buNone/>
              <a:tabLst/>
              <a:defRPr/>
            </a:pPr>
            <a:r>
              <a:rPr kumimoji="0" lang="zh-TW" altLang="en-US"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不</a:t>
            </a:r>
            <a:r>
              <a:rPr kumimoji="0" lang="en-US" altLang="zh-TW"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 </a:t>
            </a:r>
            <a:r>
              <a:rPr kumimoji="0" lang="zh-TW" altLang="en-US"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在路加福音并没有提她的名</a:t>
            </a:r>
            <a:r>
              <a:rPr kumimoji="0" lang="en-US" altLang="zh-TW"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 </a:t>
            </a:r>
            <a:r>
              <a:rPr kumimoji="0" lang="zh-TW" altLang="en-US"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但在其他福音书是清楚的写明她是伯大尼的马利亚</a:t>
            </a:r>
          </a:p>
        </p:txBody>
      </p:sp>
    </p:spTree>
    <p:extLst>
      <p:ext uri="{BB962C8B-B14F-4D97-AF65-F5344CB8AC3E}">
        <p14:creationId xmlns:p14="http://schemas.microsoft.com/office/powerpoint/2010/main" val="166438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11:45-54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miracle of Lazarus' restoration results in confirmation of the disciples' faith, several new believers, and further rejection of Christ in the planning of His death by the religious leaders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568679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Concerning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commends a cleansed leper for his thankfulness and condemns the other nine cleansed lepers for their lack of indebtedness to remind the disciples of their indebtedness to Him and to contrast Israel's rejection of His blessings with the gratefulness the nation should have shown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03399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Concerning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although the kingdom and King are among them He was rejected and would suddenly return in judgment of Israel at the Second Advent to take away the unsaved from the earth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8669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people should persist in prayer for the kingdom even though it had been postponed and one who trusts God’s provision for sin in Him as the Lamb of God must offer that acceptable prayer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426189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19:1-12;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the only exception to God's prohibition of divorce involves the cancellation of the marriage contract in the Jewish betrothal period, thus avoiding the Pharisee debate about divorce and escaping the trap to slander Herod for marrying his brother's wife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122270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19:13-15;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10:13-16;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blesses little children to illustrate to the disciples that confidence and trust in Christ are necessary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19:16-20; 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19:32-45;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shows the impossibility of entering the kingdom through riches to refute the Pharisaical belief that material wealth indicates divine approval and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富有的青年向耶稣问问题</a:t>
            </a:r>
            <a:endParaRPr kumimoji="0" lang="en-US" sz="4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 </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19:16-30; </a:t>
            </a: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 </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10:17-31; </a:t>
            </a: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 </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9430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775952288"/>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20:17-28;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10:32-45;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announces His coming death and resurrection to His disciples to instruct them about the importance of being servants rather than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Concerning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20:29-34;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10:46-52;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688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heals two blind men as illustrations of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Concerning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reiterates the postponement of the kingdom but also encourages any individual trusting in His person that his entrance into the kingdom is guaranteed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563046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19:1-10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7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accepts the corrupt but repentant Zacchaeus to show that He would forgive anyone who places faith in Him, thus allowing them to enter the kingdom by simple faith</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9601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Instruction Concerning the Postponed Kingdom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19:11-28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instructs the disciples through the parable of the man of noble birth how the kingdom had been postponed until Christ returns at the Second Advent to judge Israel</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631120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withdraws from Judea so that He might die by crucifixion at God's appointed time rather than being stoned prematurely by mob, because all doors for ministry are closed in Judea, and so that He might instruct His disciples how to minister in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zh-CN" altLang="en-US" sz="6000" dirty="0">
                <a:latin typeface="Arial" charset="0"/>
                <a:ea typeface="Osaka" charset="0"/>
                <a:cs typeface="Arial" charset="0"/>
              </a:rPr>
              <a:t>路加</a:t>
            </a:r>
            <a:r>
              <a:rPr lang="en-US" sz="6000" dirty="0">
                <a:latin typeface="Arial" charset="0"/>
                <a:ea typeface="Osaka" charset="0"/>
                <a:cs typeface="Arial" charset="0"/>
              </a:rPr>
              <a:t>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我 告 诉 你 们 ，</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a:t>
            </a:r>
            <a:r>
              <a:rPr kumimoji="0" lang="zh-CN" altLang="en-US" sz="2000" b="1" i="0" u="none" strike="noStrike" kern="1200" cap="none" spc="0" normalizeH="0" baseline="0" noProof="0" dirty="0">
                <a:ln>
                  <a:noFill/>
                </a:ln>
                <a:solidFill>
                  <a:srgbClr val="FFFF00"/>
                </a:solidFill>
                <a:effectLst/>
                <a:uLnTx/>
                <a:uFillTx/>
                <a:latin typeface="Arial"/>
                <a:cs typeface="Arial" charset="0"/>
              </a:rPr>
              <a:t>一 个 罪 人 悔 改 </a:t>
            </a:r>
            <a:r>
              <a:rPr kumimoji="0" lang="zh-CN" altLang="en-US" sz="2000" b="1" i="0" u="none" strike="noStrike" kern="1200" cap="none" spc="0" normalizeH="0" baseline="0" noProof="0" dirty="0">
                <a:ln>
                  <a:noFill/>
                </a:ln>
                <a:solidFill>
                  <a:srgbClr val="FFFFFF"/>
                </a:solidFill>
                <a:effectLst/>
                <a:uLnTx/>
                <a:uFillTx/>
                <a:latin typeface="Arial"/>
                <a:cs typeface="Arial" charset="0"/>
              </a:rPr>
              <a:t>，</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在 天 上 也 要 </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这 样 为 他 欢 喜 ， </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较 比 为 九 十 九 个 、不 用 悔 改 的 义 人</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欢 喜 更 大 。</a:t>
            </a:r>
            <a:endParaRPr kumimoji="0" lang="en-US" sz="2000" b="1" i="0" u="none" strike="noStrike" kern="1200" cap="none" spc="0" normalizeH="0" baseline="0" noProof="0" dirty="0">
              <a:ln>
                <a:noFill/>
              </a:ln>
              <a:solidFill>
                <a:srgbClr val="FFFFFF"/>
              </a:solidFill>
              <a:effectLst/>
              <a:uLnTx/>
              <a:uFillTx/>
              <a:latin typeface="Arial"/>
              <a:cs typeface="Arial"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a:cs typeface="Arial" charset="0"/>
              </a:rPr>
              <a:t>Adapted from Logos Bible Software</a:t>
            </a:r>
          </a:p>
        </p:txBody>
      </p:sp>
    </p:spTree>
    <p:extLst>
      <p:ext uri="{BB962C8B-B14F-4D97-AF65-F5344CB8AC3E}">
        <p14:creationId xmlns:p14="http://schemas.microsoft.com/office/powerpoint/2010/main" val="317035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916113"/>
            <a:ext cx="6948488" cy="193899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两个儿子的比喻</a:t>
            </a:r>
            <a:endParaRPr kumimoji="0" lang="en-US" altLang="zh-CN" sz="66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a:t>
            </a:r>
            <a:r>
              <a:rPr kumimoji="0" lang="zh-CN"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浪子</a:t>
            </a:r>
            <a:r>
              <a:rPr kumimoji="0" lang="en-US"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a:t>
            </a:r>
          </a:p>
        </p:txBody>
      </p:sp>
      <p:pic>
        <p:nvPicPr>
          <p:cNvPr id="444419"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27088" y="4581525"/>
            <a:ext cx="3383234"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44450" dist="38100" dir="2700000" sx="102000" sy="102000" algn="tl">
                    <a:srgbClr val="000000"/>
                  </a:outerShdw>
                </a:effectLst>
                <a:uLnTx/>
                <a:uFillTx/>
                <a:latin typeface="Arial" pitchFamily="34" charset="0"/>
                <a:ea typeface="ＭＳ Ｐゴシック" pitchFamily="34" charset="-128"/>
                <a:cs typeface="+mn-cs"/>
              </a:rPr>
              <a:t>路加</a:t>
            </a:r>
            <a:r>
              <a:rPr kumimoji="0" lang="en-US" altLang="en-US" sz="4000" b="1" i="0" u="none" strike="noStrike" kern="1200" cap="none" spc="0" normalizeH="0" baseline="0" noProof="0" dirty="0">
                <a:ln>
                  <a:noFill/>
                </a:ln>
                <a:solidFill>
                  <a:srgbClr val="FFFFFF"/>
                </a:solidFill>
                <a:effectLst>
                  <a:outerShdw blurRad="44450" dist="38100" dir="2700000" sx="102000" sy="102000" algn="tl">
                    <a:srgbClr val="000000"/>
                  </a:outerShdw>
                </a:effectLst>
                <a:uLnTx/>
                <a:uFillTx/>
                <a:latin typeface="Arial" pitchFamily="34" charset="0"/>
                <a:ea typeface="ＭＳ Ｐゴシック" pitchFamily="34" charset="-128"/>
                <a:cs typeface="+mn-cs"/>
              </a:rPr>
              <a:t> 15:11-32</a:t>
            </a:r>
          </a:p>
        </p:txBody>
      </p:sp>
      <p:grpSp>
        <p:nvGrpSpPr>
          <p:cNvPr id="7" name="Group 6"/>
          <p:cNvGrpSpPr/>
          <p:nvPr/>
        </p:nvGrpSpPr>
        <p:grpSpPr>
          <a:xfrm>
            <a:off x="6084168" y="4293096"/>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a:cs typeface="+mn-cs"/>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a:ea typeface="ＭＳ Ｐゴシック"/>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a:ea typeface="ＭＳ Ｐゴシック"/>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a:ea typeface="ＭＳ Ｐゴシック"/>
                  <a:cs typeface="+mn-cs"/>
                </a:rPr>
                <a:t>图片</a:t>
              </a:r>
            </a:p>
          </p:txBody>
        </p:sp>
      </p:grpSp>
    </p:spTree>
    <p:extLst>
      <p:ext uri="{BB962C8B-B14F-4D97-AF65-F5344CB8AC3E}">
        <p14:creationId xmlns:p14="http://schemas.microsoft.com/office/powerpoint/2010/main" val="5529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Israel as a nation has rejected Christ, He invites individuals to decide for Him and enjoy the kingdom in order to encourage those who were fearful due to His rejection and to prepare the apostles for 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teaches that the Pharisees would not enter the kingdom because of their physical relation to Abraham but would be excluded while "unworthy Jews" and Gentiles will enter by faith so that the Pharisees would understand that response to Christ's invitation guaranteed blessing, not just being invited</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14:25-35</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that, in view of Israel's rejection, being His disciple involves a decision of the will to reject every other authority, count the cost, and then identify with Christ so that one would not profess discipleship then later defect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532873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advises the use of material wealth for eternal rather than temporal investments to motivate the disciples to renounce material gain in favor of becoming servants of God and to caution against the Pharisaical perspective of trusting money as a basis for eternal security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99935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instructs His disciple that they could hate Pharisaical teachings without hating the Pharisees themselves to assure that the disciples' attitudes against them would not prevent anyone from coming to Christ or limit their ability to forgive another believer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4330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Concerning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reminded His disciples that responsibility to Him as servants of the Master are never fulfilled so that they would realize that obedience is their minimal duty to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8525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God's Attitude Toward Sinners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7251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15:1-32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the Pharisees believed that God hated and withdrew from sinners Jesus told three parables to emphasize God's love for sinners which seeks them out and experiences great joy in their repentance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raises Lazarus from the dead in order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11:1-44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restores life to Lazarus so as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1107788"/>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耶稣使拉撒路复活</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11:1–12:2</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New Roman" charset="0"/>
                  <a:ea typeface="ＭＳ Ｐゴシック" charset="0"/>
                </a:rPr>
                <a:t>免费</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New Roman" charset="0"/>
                  <a:ea typeface="ＭＳ Ｐゴシック" charset="0"/>
                </a:rPr>
                <a:t>圣经</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New Roman" charset="0"/>
                  <a:ea typeface="ＭＳ Ｐゴシック" charset="0"/>
                </a:rPr>
                <a:t>图片</a:t>
              </a:r>
            </a:p>
          </p:txBody>
        </p:sp>
      </p:grpSp>
    </p:spTree>
    <p:extLst>
      <p:ext uri="{BB962C8B-B14F-4D97-AF65-F5344CB8AC3E}">
        <p14:creationId xmlns:p14="http://schemas.microsoft.com/office/powerpoint/2010/main" val="2286166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2698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95513" y="3573463"/>
            <a:ext cx="6948487" cy="1107996"/>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228600">
                    <a:srgbClr val="000000"/>
                  </a:glow>
                </a:effectLst>
                <a:uLnTx/>
                <a:uFillTx/>
                <a:latin typeface="Arial" pitchFamily="34" charset="0"/>
                <a:ea typeface="ＭＳ Ｐゴシック" pitchFamily="34" charset="-128"/>
                <a:cs typeface="+mn-cs"/>
              </a:rPr>
              <a:t>失银币的比喻</a:t>
            </a:r>
            <a:endParaRPr kumimoji="0" lang="en-US" altLang="en-US" sz="6600" b="1" i="0" u="none" strike="noStrike" kern="1200" cap="none" spc="0" normalizeH="0" baseline="0" noProof="0" dirty="0">
              <a:ln>
                <a:noFill/>
              </a:ln>
              <a:solidFill>
                <a:srgbClr val="6BCBF4"/>
              </a:solidFill>
              <a:effectLst>
                <a:glow rad="228600">
                  <a:srgbClr val="000000"/>
                </a:glow>
              </a:effectLst>
              <a:uLnTx/>
              <a:uFillTx/>
              <a:latin typeface="Arial" pitchFamily="34" charset="0"/>
              <a:ea typeface="ＭＳ Ｐゴシック" pitchFamily="34" charset="-128"/>
              <a:cs typeface="+mn-cs"/>
            </a:endParaRPr>
          </a:p>
        </p:txBody>
      </p:sp>
      <p:sp>
        <p:nvSpPr>
          <p:cNvPr id="4" name="TextBox 3"/>
          <p:cNvSpPr txBox="1"/>
          <p:nvPr/>
        </p:nvSpPr>
        <p:spPr>
          <a:xfrm>
            <a:off x="3492500" y="5300663"/>
            <a:ext cx="3126177"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28600">
                    <a:srgbClr val="000000"/>
                  </a:glow>
                </a:effectLst>
                <a:uLnTx/>
                <a:uFillTx/>
                <a:latin typeface="Arial" pitchFamily="34" charset="0"/>
                <a:ea typeface="ＭＳ Ｐゴシック" pitchFamily="34" charset="-128"/>
                <a:cs typeface="+mn-cs"/>
              </a:rPr>
              <a:t>路加</a:t>
            </a:r>
            <a:r>
              <a:rPr kumimoji="0" lang="en-US" altLang="en-US" sz="4000" b="1" i="0" u="none" strike="noStrike" kern="1200" cap="none" spc="0" normalizeH="0" baseline="0" noProof="0" dirty="0">
                <a:ln>
                  <a:noFill/>
                </a:ln>
                <a:solidFill>
                  <a:srgbClr val="FFFFFF"/>
                </a:solidFill>
                <a:effectLst>
                  <a:glow rad="228600">
                    <a:srgbClr val="000000"/>
                  </a:glow>
                </a:effectLst>
                <a:uLnTx/>
                <a:uFillTx/>
                <a:latin typeface="Arial" pitchFamily="34" charset="0"/>
                <a:ea typeface="ＭＳ Ｐゴシック" pitchFamily="34" charset="-128"/>
                <a:cs typeface="+mn-cs"/>
              </a:rPr>
              <a:t> 15:8-10</a:t>
            </a:r>
          </a:p>
        </p:txBody>
      </p:sp>
      <p:pic>
        <p:nvPicPr>
          <p:cNvPr id="40550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23528" y="18864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a:ea typeface="ＭＳ Ｐゴシック"/>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a:ea typeface="ＭＳ Ｐゴシック"/>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a:ea typeface="ＭＳ Ｐゴシック"/>
                  <a:cs typeface="+mn-cs"/>
                </a:rPr>
                <a:t>图片</a:t>
              </a:r>
            </a:p>
          </p:txBody>
        </p:sp>
      </p:grpSp>
    </p:spTree>
    <p:extLst>
      <p:ext uri="{BB962C8B-B14F-4D97-AF65-F5344CB8AC3E}">
        <p14:creationId xmlns:p14="http://schemas.microsoft.com/office/powerpoint/2010/main" val="674246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688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35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97</TotalTime>
  <Words>2244</Words>
  <Application>Microsoft Office PowerPoint</Application>
  <PresentationFormat>On-screen Show (4:3)</PresentationFormat>
  <Paragraphs>246</Paragraphs>
  <Slides>142</Slides>
  <Notes>74</Notes>
  <HiddenSlides>25</HiddenSlides>
  <MMClips>0</MMClips>
  <ScaleCrop>false</ScaleCrop>
  <HeadingPairs>
    <vt:vector size="6" baseType="variant">
      <vt:variant>
        <vt:lpstr>Fonts Used</vt:lpstr>
      </vt:variant>
      <vt:variant>
        <vt:i4>16</vt:i4>
      </vt:variant>
      <vt:variant>
        <vt:lpstr>Theme</vt:lpstr>
      </vt:variant>
      <vt:variant>
        <vt:i4>17</vt:i4>
      </vt:variant>
      <vt:variant>
        <vt:lpstr>Slide Titles</vt:lpstr>
      </vt:variant>
      <vt:variant>
        <vt:i4>142</vt:i4>
      </vt:variant>
    </vt:vector>
  </HeadingPairs>
  <TitlesOfParts>
    <vt:vector size="175" baseType="lpstr">
      <vt:lpstr>Avenir Black</vt:lpstr>
      <vt:lpstr>DejaVu Sans</vt:lpstr>
      <vt:lpstr>等线</vt:lpstr>
      <vt:lpstr>Geneva</vt:lpstr>
      <vt:lpstr>MS Mincho</vt:lpstr>
      <vt:lpstr>MS PGothic</vt:lpstr>
      <vt:lpstr>MS PGothic</vt:lpstr>
      <vt:lpstr>Osaka</vt:lpstr>
      <vt:lpstr>SimSun</vt:lpstr>
      <vt:lpstr>SimSun</vt:lpstr>
      <vt:lpstr>Arial</vt:lpstr>
      <vt:lpstr>Calibri</vt:lpstr>
      <vt:lpstr>Calibri Light</vt:lpstr>
      <vt:lpstr>Times</vt:lpstr>
      <vt:lpstr>Times New Roman</vt:lpstr>
      <vt:lpstr>Wingdings</vt:lpstr>
      <vt:lpstr>Office Theme</vt:lpstr>
      <vt:lpstr>1_Office Theme</vt:lpstr>
      <vt:lpstr>2_Blank Presentation</vt:lpstr>
      <vt:lpstr>5_Blank Presentation</vt:lpstr>
      <vt:lpstr>14_Blank Presentation</vt:lpstr>
      <vt:lpstr>8_Blank Presentation</vt:lpstr>
      <vt:lpstr>10_Office Theme</vt:lpstr>
      <vt:lpstr>3_Orbit</vt:lpstr>
      <vt:lpstr>3_Blank Presentation</vt:lpstr>
      <vt:lpstr>3_Office Theme</vt:lpstr>
      <vt:lpstr>10_Blank Presentation</vt:lpstr>
      <vt:lpstr>3_Default Design</vt:lpstr>
      <vt:lpstr>2_Office Theme</vt:lpstr>
      <vt:lpstr>Mountain</vt:lpstr>
      <vt:lpstr>12_Default Design</vt:lpstr>
      <vt:lpstr>11_Office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路加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 马利亚 和 马大 (约翰 11)</vt:lpstr>
      <vt:lpstr>马大 (约翰 11)</vt:lpstr>
      <vt:lpstr>马利亚 (约翰 11)</vt:lpstr>
      <vt:lpstr>马利亚 和 马大 (约翰 11)</vt:lpstr>
      <vt:lpstr>马大和马利亚的对比   约翰 11</vt:lpstr>
      <vt:lpstr>马大和马利亚的对比   约翰 11</vt:lpstr>
      <vt:lpstr>那个献上真哪哒香膏的女人是抹大拉的马利亚吗?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Sarah</cp:lastModifiedBy>
  <cp:revision>14</cp:revision>
  <dcterms:created xsi:type="dcterms:W3CDTF">2018-02-05T03:13:19Z</dcterms:created>
  <dcterms:modified xsi:type="dcterms:W3CDTF">2018-03-05T06:56:28Z</dcterms:modified>
</cp:coreProperties>
</file>