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  <p:sldMasterId id="2147483825" r:id="rId3"/>
    <p:sldMasterId id="2147483850" r:id="rId4"/>
    <p:sldMasterId id="2147483862" r:id="rId5"/>
    <p:sldMasterId id="2147483876" r:id="rId6"/>
    <p:sldMasterId id="2147483892" r:id="rId7"/>
    <p:sldMasterId id="2147483904" r:id="rId8"/>
    <p:sldMasterId id="2147483916" r:id="rId9"/>
    <p:sldMasterId id="2147483929" r:id="rId10"/>
    <p:sldMasterId id="2147483943" r:id="rId11"/>
    <p:sldMasterId id="2147483957" r:id="rId12"/>
  </p:sldMasterIdLst>
  <p:notesMasterIdLst>
    <p:notesMasterId r:id="rId34"/>
  </p:notesMasterIdLst>
  <p:sldIdLst>
    <p:sldId id="261" r:id="rId13"/>
    <p:sldId id="284" r:id="rId14"/>
    <p:sldId id="285" r:id="rId15"/>
    <p:sldId id="287" r:id="rId16"/>
    <p:sldId id="286" r:id="rId17"/>
    <p:sldId id="265" r:id="rId18"/>
    <p:sldId id="262" r:id="rId19"/>
    <p:sldId id="288" r:id="rId20"/>
    <p:sldId id="289" r:id="rId21"/>
    <p:sldId id="278" r:id="rId22"/>
    <p:sldId id="290" r:id="rId23"/>
    <p:sldId id="291" r:id="rId24"/>
    <p:sldId id="292" r:id="rId25"/>
    <p:sldId id="293" r:id="rId26"/>
    <p:sldId id="268" r:id="rId27"/>
    <p:sldId id="270" r:id="rId28"/>
    <p:sldId id="271" r:id="rId29"/>
    <p:sldId id="267" r:id="rId30"/>
    <p:sldId id="257" r:id="rId31"/>
    <p:sldId id="274" r:id="rId32"/>
    <p:sldId id="29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B3FE"/>
    <a:srgbClr val="E8E8E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12" y="-10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1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84286F-3FCE-2943-8ADE-342F82DA4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07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111" charset="-128"/>
        <a:cs typeface="ＭＳ Ｐゴシック" pitchFamily="-111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64E1D7-0266-5B45-AB79-0FBDCD6616C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B9993E4-D7EB-F949-832B-ED90B436AA03}" type="slidenum">
              <a:rPr lang="en-GB" sz="1200">
                <a:solidFill>
                  <a:prstClr val="white"/>
                </a:solidFill>
              </a:rPr>
              <a:pPr/>
              <a:t>11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1096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9187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944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What is life</a:t>
            </a:r>
            <a:r>
              <a:rPr lang="fr-FR">
                <a:latin typeface="Times New Roman" charset="0"/>
                <a:ea typeface="ＭＳ Ｐゴシック" charset="0"/>
                <a:cs typeface="ＭＳ Ｐゴシック" charset="0"/>
              </a:rPr>
              <a:t>'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 most important question? (Get answers from class)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It matters little how you answer most questions in life, but this one is the key one that affects now and eternity.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How do you personally answer each of these other questions?</a:t>
            </a:r>
          </a:p>
        </p:txBody>
      </p:sp>
      <p:sp>
        <p:nvSpPr>
          <p:cNvPr id="989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64323F9-CF03-E646-8618-703276788807}" type="slidenum">
              <a:rPr lang="en-GB" sz="1200">
                <a:solidFill>
                  <a:prstClr val="white"/>
                </a:solidFill>
              </a:rPr>
              <a:pPr/>
              <a:t>12</a:t>
            </a:fld>
            <a:endParaRPr lang="en-GB" sz="120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838200B7-A729-A246-B8F8-C6072D21BCD9}" type="slidenum">
              <a:rPr lang="en-US" sz="1200">
                <a:solidFill>
                  <a:prstClr val="black"/>
                </a:solidFill>
                <a:latin typeface="Arial" charset="0"/>
              </a:rPr>
              <a:pPr algn="r"/>
              <a:t>13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00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solidFill>
            <a:srgbClr val="FFFFFF"/>
          </a:solidFill>
          <a:ln/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54513"/>
            <a:ext cx="5011738" cy="41275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50" tIns="44975" rIns="89950" bIns="44975"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280A1CF-13B5-B944-B384-B9114E24D413}" type="slidenum">
              <a:rPr lang="en-GB" sz="1200">
                <a:solidFill>
                  <a:prstClr val="white"/>
                </a:solidFill>
              </a:rPr>
              <a:pPr/>
              <a:t>14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99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1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B5057C-D611-B747-97DE-9F315945E883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E328B1-53BB-8149-B981-1506C014F98F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4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31C60D-2B36-584F-A651-D84267B38FB9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21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Future (Eschatology) 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EF714E68-CD9A-4625-80E0-F962C8594B7E}" type="slidenum">
              <a:rPr lang="en-GB" sz="1200">
                <a:solidFill>
                  <a:prstClr val="white"/>
                </a:solidFill>
              </a:rPr>
              <a:pPr/>
              <a:t>2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7505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/>
            <a:fld id="{F1EAA5B7-7E34-4B91-8E5C-1B815CE1F683}" type="slidenum">
              <a:rPr lang="en-US" sz="1200">
                <a:solidFill>
                  <a:prstClr val="black"/>
                </a:solidFill>
                <a:latin typeface="Arial" pitchFamily="34" charset="0"/>
                <a:cs typeface="+mn-cs"/>
              </a:rPr>
              <a:pPr algn="r"/>
              <a:t>2</a:t>
            </a:fld>
            <a:endParaRPr lang="en-US" sz="120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7505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05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/>
            <a:fld id="{D401D25B-114E-4C51-8815-EC4D2418F296}" type="slidenum">
              <a:rPr lang="en-US" sz="1200">
                <a:solidFill>
                  <a:srgbClr val="000000"/>
                </a:solidFill>
                <a:latin typeface="Arial" pitchFamily="34" charset="0"/>
                <a:cs typeface="+mn-cs"/>
              </a:rPr>
              <a:pPr algn="r"/>
              <a:t>3</a:t>
            </a:fld>
            <a:endParaRPr lang="en-US" sz="12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ED5EDC7-FA7F-4043-80BF-5A0BA55F2415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840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823339-BCFC-E543-82F8-FBA8A71E338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1BA1F2-4D4A-544C-9350-73A7E1658E4E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46B95352-91D1-1B48-96B3-5C22856E2077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 algn="r"/>
              <a:t>8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8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5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/>
            <a:fld id="{9EF9C870-AB86-4158-A523-79CC05EFD8A9}" type="slidenum">
              <a:rPr lang="en-US" sz="1200">
                <a:solidFill>
                  <a:prstClr val="black"/>
                </a:solidFill>
                <a:latin typeface="Arial" pitchFamily="34" charset="0"/>
                <a:cs typeface="+mn-cs"/>
              </a:rPr>
              <a:pPr algn="r"/>
              <a:t>9</a:t>
            </a:fld>
            <a:endParaRPr lang="en-US" sz="120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solidFill>
            <a:srgbClr val="FFFFFF"/>
          </a:solidFill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54513"/>
            <a:ext cx="5011738" cy="41275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50" tIns="44975" rIns="89950" bIns="4497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49006F9-D4E7-A040-94B9-9AF3793661CE}" type="slidenum">
              <a:rPr lang="en-US" sz="1200">
                <a:solidFill>
                  <a:prstClr val="black"/>
                </a:solidFill>
                <a:latin typeface="Arial" charset="0"/>
              </a:rPr>
              <a:pPr algn="r"/>
              <a:t>10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946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46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NLT adds </a:t>
            </a:r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"feast"</a:t>
            </a:r>
            <a:r>
              <a:rPr lang="en-US" baseline="0" smtClean="0">
                <a:latin typeface="Times New Roman" charset="0"/>
                <a:ea typeface="ＭＳ Ｐゴシック" charset="0"/>
                <a:cs typeface="ＭＳ Ｐゴシック" charset="0"/>
              </a:rPr>
              <a:t> to 19:7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65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AB5B-B2FB-F442-B29C-FB333A0E0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9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AF1D1-51EF-7745-90AE-59F5AA327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183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731F4672-C430-BF42-99D2-C4704970AF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464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4C0556E6-B0C0-B14D-9CC5-5B6325F446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16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266ECB10-E168-8E45-8E2C-BB421E4009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240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83C7BA50-8FD3-B142-808B-359F375A2E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808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7DD72D09-FCAC-3E47-BF0E-2D3531A6F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65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B6322071-C475-1240-B8E7-EDE681740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71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62684-FBD6-734E-983D-60F1DC6112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963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6FD92-7D3F-8D4E-872A-1534E62619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535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5CA9F-F440-964D-A925-5E009A7C2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37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BB2B3-95BA-7249-B8BA-C9DF19569D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8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A0AF3-5F36-6141-A600-908720E06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471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671C7-A728-1C47-AD85-F93C1D4AF2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714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9E4CF-F1DA-4449-862B-B2440C440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9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B9C6E-E51B-3945-AEED-8C6916395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803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095B7-2B7A-6444-A913-554896CD6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981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4300B-DCEC-BA43-B062-AEBC9BBA6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063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61581-C4E8-BC4A-90C2-18714FC360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565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56AE7-C21C-9946-924E-AEA3138AB1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417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38BDE-98B0-DF49-8D0B-3E54A87977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63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1060B-7784-464C-B151-B99FEFD64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081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46A1-B38D-3147-845C-ABBC4C465E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2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10392-FC9C-F546-82FE-9C791C5B3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34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B9C82-07FD-CE4F-BA86-417A5D1D6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956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77843-20D1-594F-83E6-D86DC29B27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161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43C9-A40B-A54A-ABFF-4839B3162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147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2CD6B-61CF-1F4B-A031-A03CC79BE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802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54FD1-BEF4-6F47-9C02-2838B57B1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3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7525-7970-B44F-8C24-B21F82FC03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9966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8B8A-3F9F-AD47-8B30-675F76762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191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7FEDB-5848-DA47-BB6A-83F80EA7A9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091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1A1FA-E421-9349-8557-55724CE7ED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42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C500-2FF2-7C42-9F0B-DFEC83D119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82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2B162-995D-374D-8314-301CCCF3B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801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78F21-F95A-2040-8AD3-6B55E4DAD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425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822C-117F-EC4C-A226-3ED541EDA3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638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charset="0"/>
              </a:defRPr>
            </a:lvl1pPr>
          </a:lstStyle>
          <a:p>
            <a:pPr>
              <a:defRPr/>
            </a:pPr>
            <a:fld id="{912AB7AE-D34C-B849-99EC-1C5B44E5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0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75B27-FA40-4B42-B9F3-90460BFF9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6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F6913-2A1C-F046-9EAB-137EECBE2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03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DB53-D7B9-AD44-B2D2-AE5968C03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06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C8ED8-4B94-4F4F-AE64-C84D30BC9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70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C0148-8D80-084E-8F1D-D4F9BCC25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37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35B9-7172-6B4A-9BBD-886440E55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0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BA1E4-0DB4-9446-B4B4-54E7BEF98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74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461C9-D2DD-3447-AC81-1BCEDB624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10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E79BF-D597-EA44-9EFB-38D3AC3D9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72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B7049-9E21-124C-B361-C4EDF1E28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49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2337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36005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97140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54652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9631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2618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5133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B4E37-C469-134D-A507-D911FAFD7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86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3481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2609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98032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892DC-F289-4047-BB2C-B9AC806A8D79}" type="slidenum">
              <a:rPr lang="en-US">
                <a:solidFill>
                  <a:srgbClr val="FFFF66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51076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4F7FC-A9E2-594A-9E1E-B60D874B9A6C}" type="slidenum">
              <a:rPr lang="en-US">
                <a:solidFill>
                  <a:srgbClr val="FFFF66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35177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B0CE5-2F6C-FC43-A759-F9C88984CC25}" type="slidenum">
              <a:rPr lang="en-US">
                <a:solidFill>
                  <a:srgbClr val="FFFF66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79104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F07F-5A73-2647-9233-4FD53681F3A3}" type="slidenum">
              <a:rPr lang="en-US">
                <a:solidFill>
                  <a:srgbClr val="FFFF66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85243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C21C6-F0F5-6A41-8F8F-20F2B7A49B66}" type="slidenum">
              <a:rPr lang="en-US">
                <a:solidFill>
                  <a:srgbClr val="FFFF66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96622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D74C0-9672-484E-B95D-07BAE0C45D8C}" type="slidenum">
              <a:rPr lang="en-US">
                <a:solidFill>
                  <a:srgbClr val="FFFF66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05294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2E125-A4C1-2745-9337-65B3348F80B7}" type="slidenum">
              <a:rPr lang="en-US">
                <a:solidFill>
                  <a:srgbClr val="FFFF66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6304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7E394-7D5E-B644-8ABC-B7628B4C2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62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13B3E-7E28-4C48-8771-7E9A20FB3A84}" type="slidenum">
              <a:rPr lang="en-US">
                <a:solidFill>
                  <a:srgbClr val="FFFF66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649177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9E26C-AEDD-2F41-AC32-F213A90CD682}" type="slidenum">
              <a:rPr lang="en-US">
                <a:solidFill>
                  <a:srgbClr val="FFFF66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60664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58784-B5FB-3149-9E0E-4D993273800E}" type="slidenum">
              <a:rPr lang="en-US">
                <a:solidFill>
                  <a:srgbClr val="FFFF66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4458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DB06-8A3E-FB47-8369-2F311DB5B7C7}" type="slidenum">
              <a:rPr lang="en-US">
                <a:solidFill>
                  <a:srgbClr val="FFFF66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707748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6280C-7CFB-AA45-90CD-BC7DDF3B5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404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49A5-5EC4-5648-925F-1E2687881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095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63A17-4870-9845-B4DA-A98062374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8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119B6-02AE-6543-8AA0-2935C698A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62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63DA3-2469-F941-8308-BD7714E38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6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65155-C3CF-D740-AF18-D9401A2BA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7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0521E-317A-4840-9FCD-C00C7C149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953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E9B9A-9E6D-0349-8331-247F2BF75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65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1B82-588C-5447-89B0-66E42864C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472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7FC42-6755-B844-88C2-57697E95B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67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D2568-13D5-9F47-8D9F-43FED1EE5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981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C2F4E-EC39-E64B-AD61-85FC0707C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51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C7551-215F-7640-9EB5-9CECF2E2D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068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A28CC-2447-134D-BB1B-790134D24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038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96817-6F82-45E8-BA85-D316B515180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99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BBDD5-8BBC-4681-8C7B-9C431746BB7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599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0AEE2-7A4D-4C99-990A-2A5AC86FA67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5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87DC6-CE1C-6A4D-8F2A-EEE6437AA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929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6A0CD-4580-478D-96A8-2D0B73C1A2B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78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DE0D6-E87F-410F-9EB8-DCAC5337057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630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3038A-CD5F-42BC-91C9-E2ABA77B789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182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A7E61-7C89-461E-A2B3-910B0D4D78C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702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509A6-3E80-4F0C-82CB-0E9EA5865E7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48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C1371-F84A-42A0-B4F6-7F5C60779C6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383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C77EE-1380-436E-B066-F7FC574881C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146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4F4AE-E3A2-47EA-8159-A56209BF01E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43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DB697-0A05-4E0B-94FE-7994146F151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473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9F247-8EFF-4DB3-A4A2-935C3D3D432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4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6B14-11F4-EF49-8493-0C886E97C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329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795722A0-DF06-44B3-935A-5D9154E2D9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114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5097389-2D1E-4BE7-AE2B-087F910ACE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885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45A71-5841-4011-AD34-6F6689C2DC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138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93465-39E4-4FC6-9767-21BAD5BE95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94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0D1D4-479F-4EB1-A747-0DDDEE6977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220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1B7FB-2BAF-4410-A6C3-5248ADD20D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916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C815C-763D-487F-AC85-1B9EDC836F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838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CA121-682E-43CE-8D38-C76C999AE9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032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E2518-A66E-4B11-9052-9D6B7EB3FC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89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9D4BC-29EF-4E6C-941A-1367932ED5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7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114D3-9692-3B4A-9C08-D1CBA21D5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57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6FE31-9777-47BA-9532-360A20A228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680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117AE-17AF-4347-9B2F-D6B2BD9459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53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0F5EF-3109-497D-A97C-91195070F9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063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0C5F6-7F56-074A-8749-263C275EAA7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49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FA544-36C6-EA46-BF8F-79BCECDF836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561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1E35-7897-584B-B6E2-12C111B6264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876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D37E7-96C7-8946-A2B0-C9EAD29E3A8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900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39939-E465-A240-8AB3-E849C379F07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559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6E7AF-797F-5A40-83AF-C49E3B079AE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133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B08FC-7768-A74C-AE3B-FBB2B74C14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5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DFB73-4E56-8C43-8336-5A93E3334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733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6706F-4ED8-6241-97AF-D3EA3CE7596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534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DB11C-1B51-3D4E-8752-87B3701FD0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551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621D-0FED-7B44-B908-41AC783977F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471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72675-9259-DA44-A3EF-660F40AF90B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221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pitchFamily="22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pitchFamily="22" charset="0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D88C004B-4F42-0244-AEF7-44B85B2EEC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688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F275EE90-5833-6C46-B5D1-964F201B05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463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046B1B09-1FD3-3244-A2F1-F7B3585D0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535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3D0529C3-6068-AA40-8EE0-3E72D2715A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96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B96EB218-8205-8248-A0A8-24532AA8E0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008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7F27A3D6-24A2-A94C-B255-69F797A148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5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18.xml"/><Relationship Id="rId14" Type="http://schemas.openxmlformats.org/officeDocument/2006/relationships/theme" Target="../theme/theme10.xml"/><Relationship Id="rId1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theme" Target="../theme/theme11.xml"/><Relationship Id="rId1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Relationship Id="rId2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theme" Target="../theme/theme5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0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1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1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455531E-FE89-C64B-84BE-DCDA69270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4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65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65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65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65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65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65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65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65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6EBD7CCA-09C6-3A43-A9D6-1B1181224C3F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366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28" y="44624"/>
            <a:ext cx="90707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1086487F-A443-774C-B771-167E7F98E6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6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02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fld id="{8F9CF485-B5B5-1C4A-B2FB-D745284B4FB6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2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11" charset="-128"/>
          <a:cs typeface="ＭＳ Ｐゴシック" pitchFamily="-111" charset="-128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67BEA196-51E2-EA44-8C11-052E6BA78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540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pPr>
              <a:defRPr/>
            </a:pPr>
            <a:fld id="{39B376BA-B4FD-A74C-97A8-0F8712BD55F6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984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8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400">
          <a:solidFill>
            <a:schemeClr val="tx1"/>
          </a:solidFill>
          <a:latin typeface="Arial"/>
          <a:ea typeface="Geneva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-111" charset="2"/>
        <a:buChar char="R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-111" charset="2"/>
        <a:buChar char="R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-111" charset="2"/>
        <a:buChar char="R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-111" charset="2"/>
        <a:buChar char="R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1989A2FD-06B4-D54C-9D73-46E65C112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3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fld id="{D4F5E788-C1A5-4026-BB5E-DACD1872547B}" type="slidenum">
              <a:rPr lang="en-US" altLang="zh-CN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42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0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11627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2 w 1722"/>
                <a:gd name="T1" fmla="*/ 61 h 66"/>
                <a:gd name="T2" fmla="*/ 1712 w 1722"/>
                <a:gd name="T3" fmla="*/ 55 h 66"/>
                <a:gd name="T4" fmla="*/ 0 w 1722"/>
                <a:gd name="T5" fmla="*/ 0 h 66"/>
                <a:gd name="T6" fmla="*/ 0 w 1722"/>
                <a:gd name="T7" fmla="*/ 43 h 66"/>
                <a:gd name="T8" fmla="*/ 1712 w 1722"/>
                <a:gd name="T9" fmla="*/ 61 h 66"/>
                <a:gd name="T10" fmla="*/ 1712 w 1722"/>
                <a:gd name="T11" fmla="*/ 6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11629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0 w 975"/>
                <a:gd name="T1" fmla="*/ 48 h 101"/>
                <a:gd name="T2" fmla="*/ 97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0 w 975"/>
                <a:gd name="T9" fmla="*/ 48 h 101"/>
                <a:gd name="T10" fmla="*/ 97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111630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1 w 2141"/>
                <a:gd name="T7" fmla="*/ 0 h 198"/>
                <a:gd name="T8" fmla="*/ 213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11632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7 w 2517"/>
                <a:gd name="T1" fmla="*/ 276 h 276"/>
                <a:gd name="T2" fmla="*/ 2502 w 2517"/>
                <a:gd name="T3" fmla="*/ 204 h 276"/>
                <a:gd name="T4" fmla="*/ 2245 w 2517"/>
                <a:gd name="T5" fmla="*/ 0 h 276"/>
                <a:gd name="T6" fmla="*/ 0 w 2517"/>
                <a:gd name="T7" fmla="*/ 276 h 276"/>
                <a:gd name="T8" fmla="*/ 2167 w 2517"/>
                <a:gd name="T9" fmla="*/ 276 h 276"/>
                <a:gd name="T10" fmla="*/ 216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11634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4 w 729"/>
                <a:gd name="T7" fmla="*/ 240 h 240"/>
                <a:gd name="T8" fmla="*/ 72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11636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4 w 729"/>
                <a:gd name="T1" fmla="*/ 318 h 318"/>
                <a:gd name="T2" fmla="*/ 72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4 w 729"/>
                <a:gd name="T9" fmla="*/ 318 h 318"/>
                <a:gd name="T10" fmla="*/ 72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11640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11642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11646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11649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11651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grpSp>
          <p:nvGrpSpPr>
            <p:cNvPr id="111660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1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latin typeface="Arial" pitchFamily="34" charset="0"/>
                  <a:ea typeface="ＭＳ Ｐゴシック"/>
                </a:endParaRPr>
              </a:p>
            </p:txBody>
          </p:sp>
          <p:sp>
            <p:nvSpPr>
              <p:cNvPr id="31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latin typeface="Arial" pitchFamily="34" charset="0"/>
                  <a:ea typeface="ＭＳ Ｐゴシック"/>
                </a:endParaRPr>
              </a:p>
            </p:txBody>
          </p:sp>
        </p:grpSp>
      </p:grpSp>
      <p:sp>
        <p:nvSpPr>
          <p:cNvPr id="111619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1620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>
              <a:ea typeface="MS PGothic" pitchFamily="34" charset="-128"/>
            </a:endParaRP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>
              <a:ea typeface="MS PGothic" pitchFamily="34" charset="-128"/>
            </a:endParaRPr>
          </a:p>
        </p:txBody>
      </p:sp>
      <p:sp>
        <p:nvSpPr>
          <p:cNvPr id="31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14461A3C-30D2-4EE1-9260-66CA90590906}" type="slidenum">
              <a:rPr lang="en-US">
                <a:ea typeface="MS PGothic" pitchFamily="34" charset="-128"/>
              </a:rPr>
              <a:pPr/>
              <a:t>‹#›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97907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1" charset="2"/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1" charset="2"/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1" charset="2"/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1" charset="2"/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7E8E06E-3B9E-8445-8898-BB3FC71FC468}" type="slidenum">
              <a:rPr lang="en-US" altLang="zh-CN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5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512011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512013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512014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512016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512018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512020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512024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512026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512030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512033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512035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</a:endParaRPr>
            </a:p>
          </p:txBody>
        </p:sp>
        <p:grpSp>
          <p:nvGrpSpPr>
            <p:cNvPr id="3793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pitchFamily="22" charset="0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pitchFamily="22" charset="0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eaLnBrk="1" hangingPunct="1"/>
            <a:endParaRPr lang="en-US" smtClean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eaLnBrk="1" hangingPunct="1"/>
            <a:endParaRPr lang="en-US" smtClean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eaLnBrk="1" hangingPunct="1"/>
            <a:fld id="{BA7AF211-0C0A-9142-B9AB-EC23EC5CBE45}" type="slidenum">
              <a:rPr lang="en-US" smtClean="0"/>
              <a:pPr eaLnBrk="1" hangingPunct="1"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24081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19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3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Relationship Id="rId11" Type="http://schemas.openxmlformats.org/officeDocument/2006/relationships/image" Target="../media/image16.emf"/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Jesus second comi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9413"/>
            <a:ext cx="4405313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zh-CN" altLang="en-US" sz="4000" b="1" dirty="0">
                <a:latin typeface="Arial" charset="0"/>
                <a:ea typeface="ＭＳ Ｐゴシック" charset="0"/>
                <a:cs typeface="Arial" charset="0"/>
              </a:rPr>
              <a:t>羔羊的婚礼与婚宴</a:t>
            </a:r>
            <a:endParaRPr lang="en-US" sz="40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cs typeface="Arial" charset="0"/>
              </a:rPr>
              <a:t>77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9263" y="4876800"/>
            <a:ext cx="82438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6000" b="1" i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cs typeface="Arial" charset="0"/>
              </a:rPr>
              <a:t>末世论</a:t>
            </a:r>
            <a:endParaRPr lang="en-US" sz="2000" b="1" i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4450"/>
            <a:ext cx="8325097" cy="811213"/>
          </a:xfrm>
          <a:effectLst>
            <a:outerShdw blurRad="38100" dist="25398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zh-CN" altLang="en-US" sz="3200" b="1" dirty="0">
                <a:latin typeface="Arial" charset="0"/>
                <a:ea typeface="ＭＳ Ｐゴシック" charset="0"/>
              </a:rPr>
              <a:t>婚礼和婚宴的对比（启示录</a:t>
            </a:r>
            <a:r>
              <a:rPr lang="en-US" altLang="zh-CN" sz="3200" b="1" dirty="0">
                <a:latin typeface="Arial" charset="0"/>
                <a:ea typeface="ＭＳ Ｐゴシック" charset="0"/>
              </a:rPr>
              <a:t>19</a:t>
            </a:r>
            <a:r>
              <a:rPr lang="zh-CN" altLang="en-US" sz="3200" b="1" dirty="0">
                <a:latin typeface="Arial" charset="0"/>
                <a:ea typeface="ＭＳ Ｐゴシック" charset="0"/>
              </a:rPr>
              <a:t>章）</a:t>
            </a:r>
            <a:endParaRPr lang="en-US" sz="4000" b="1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631806"/>
              </p:ext>
            </p:extLst>
          </p:nvPr>
        </p:nvGraphicFramePr>
        <p:xfrm>
          <a:off x="-36513" y="908050"/>
          <a:ext cx="9180512" cy="5248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686"/>
                <a:gridCol w="2891821"/>
                <a:gridCol w="3795005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象征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婚礼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节期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经节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/>
                          <a:cs typeface="Arial"/>
                        </a:rPr>
                        <a:t>7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/>
                          <a:cs typeface="Arial"/>
                        </a:rPr>
                        <a:t>9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语法时态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过去的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现在的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参与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教会为新娘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以色列为客人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时段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大灾难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千禧年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地点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天堂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地上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特征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婚礼，行列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朋友受邀参加婚宴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解释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新娘（教会）被领到父家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新娘（教会）被介绍给朋友（以色列）</a:t>
                      </a:r>
                    </a:p>
                    <a:p>
                      <a:endParaRPr lang="zh-CN" altLang="en-US" sz="2400" b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经文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罗 </a:t>
                      </a:r>
                      <a:r>
                        <a:rPr lang="en-US" sz="2400" b="1" dirty="0" smtClean="0">
                          <a:latin typeface="Arial"/>
                          <a:cs typeface="Arial"/>
                        </a:rPr>
                        <a:t>7:1-4; </a:t>
                      </a:r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林前</a:t>
                      </a:r>
                      <a:r>
                        <a:rPr lang="en-US" sz="2400" b="1" dirty="0" smtClean="0">
                          <a:latin typeface="Arial"/>
                          <a:cs typeface="Arial"/>
                        </a:rPr>
                        <a:t>6:17; </a:t>
                      </a:r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林后</a:t>
                      </a:r>
                      <a:r>
                        <a:rPr lang="en-US" sz="2400" b="1" dirty="0" smtClean="0">
                          <a:latin typeface="Arial"/>
                          <a:cs typeface="Arial"/>
                        </a:rPr>
                        <a:t>11:2; </a:t>
                      </a:r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弗 </a:t>
                      </a:r>
                      <a:r>
                        <a:rPr lang="en-US" sz="2400" b="1" dirty="0" smtClean="0">
                          <a:latin typeface="Arial"/>
                          <a:cs typeface="Arial"/>
                        </a:rPr>
                        <a:t>5:27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赛 </a:t>
                      </a:r>
                      <a:r>
                        <a:rPr lang="en-US" sz="2400" b="1" dirty="0" smtClean="0">
                          <a:latin typeface="Arial"/>
                          <a:cs typeface="Arial"/>
                        </a:rPr>
                        <a:t>25:6-8; </a:t>
                      </a:r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太 </a:t>
                      </a:r>
                      <a:r>
                        <a:rPr lang="en-US" sz="2400" b="1" dirty="0" smtClean="0">
                          <a:latin typeface="Arial"/>
                          <a:cs typeface="Arial"/>
                        </a:rPr>
                        <a:t>8:11; 26:29; </a:t>
                      </a:r>
                      <a:r>
                        <a:rPr lang="zh-CN" altLang="en-US" sz="2400" b="1" dirty="0" smtClean="0">
                          <a:latin typeface="Arial"/>
                          <a:cs typeface="Arial"/>
                        </a:rPr>
                        <a:t>路 </a:t>
                      </a:r>
                      <a:r>
                        <a:rPr lang="en-US" sz="2400" b="1" dirty="0" smtClean="0">
                          <a:latin typeface="Arial"/>
                          <a:cs typeface="Arial"/>
                        </a:rPr>
                        <a:t>12:35-37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8454097" y="64606"/>
            <a:ext cx="69527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77a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8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82" name="Picture 1" descr="Rev 19 Jesus-K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80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6514" y="5157788"/>
            <a:ext cx="6652154" cy="170021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l">
              <a:defRPr/>
            </a:pPr>
            <a:r>
              <a:rPr lang="zh-TW" altLang="en-US" sz="3600" b="1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zh-TW" sz="3600" b="1" dirty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zh-TW" altLang="en-US" sz="3600" b="1" dirty="0">
                <a:latin typeface="Arial" charset="0"/>
                <a:ea typeface="ＭＳ Ｐゴシック" charset="0"/>
                <a:cs typeface="ＭＳ Ｐゴシック" charset="0"/>
              </a:rPr>
              <a:t>有 一 匹 白 马，骑 在 马 上 的 称 为 诚 信 真 实</a:t>
            </a:r>
            <a:r>
              <a:rPr lang="en-US" altLang="zh-TW" sz="3600" b="1" dirty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en-US" altLang="zh-TW" sz="3600" b="1" dirty="0" smtClean="0">
                <a:latin typeface="Arial" charset="0"/>
                <a:ea typeface="ＭＳ Ｐゴシック" charset="0"/>
                <a:cs typeface="ＭＳ Ｐゴシック" charset="0"/>
              </a:rPr>
              <a:t>” (19</a:t>
            </a:r>
            <a:r>
              <a:rPr lang="en-US" altLang="zh-TW" sz="3600" b="1" dirty="0">
                <a:latin typeface="Arial" charset="0"/>
                <a:ea typeface="ＭＳ Ｐゴシック" charset="0"/>
                <a:cs typeface="ＭＳ Ｐゴシック" charset="0"/>
              </a:rPr>
              <a:t>:11)</a:t>
            </a: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8393622" y="64606"/>
            <a:ext cx="69527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417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3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10201"/>
              </a:gs>
              <a:gs pos="100000">
                <a:schemeClr val="accent2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3" y="188913"/>
            <a:ext cx="8099425" cy="936625"/>
          </a:xfr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>
              <a:defRPr/>
            </a:pPr>
            <a:r>
              <a:rPr lang="zh-CN" altLang="en-US" sz="4800" b="1" dirty="0" smtClean="0"/>
              <a:t>生命中最重要的问题：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47650" y="1052513"/>
            <a:ext cx="7673975" cy="863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l">
              <a:defRPr/>
            </a:pPr>
            <a:r>
              <a:rPr lang="zh-CN" altLang="en-US" sz="4800" b="1" dirty="0" smtClean="0">
                <a:solidFill>
                  <a:srgbClr val="FFFFFF"/>
                </a:solidFill>
              </a:rPr>
              <a:t>与耶稣，</a:t>
            </a:r>
            <a:r>
              <a:rPr lang="zh-CN" altLang="en-US" sz="4800" b="1" dirty="0" smtClean="0">
                <a:solidFill>
                  <a:srgbClr val="FFFF00"/>
                </a:solidFill>
              </a:rPr>
              <a:t>你</a:t>
            </a:r>
            <a:r>
              <a:rPr lang="zh-CN" altLang="en-US" sz="4800" b="1" dirty="0" smtClean="0">
                <a:solidFill>
                  <a:srgbClr val="FFFFFF"/>
                </a:solidFill>
              </a:rPr>
              <a:t>会做什么？</a:t>
            </a:r>
            <a:endParaRPr lang="en-US" sz="4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4463" y="2420938"/>
            <a:ext cx="6588125" cy="5667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l"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耶稣是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上帝</a:t>
            </a: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造人？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4463" y="3179763"/>
            <a:ext cx="6588125" cy="5667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l"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耶稣为你的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罪而死</a:t>
            </a: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4463" y="3938588"/>
            <a:ext cx="6588125" cy="5667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l"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耶稣从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死里复活</a:t>
            </a: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吗？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4463" y="5456238"/>
            <a:ext cx="6588125" cy="5667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l"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耶稣给你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永恒</a:t>
            </a: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的生命吗？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4463" y="4697413"/>
            <a:ext cx="6562725" cy="5667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l"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相信</a:t>
            </a: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耶稣吗？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443663" y="1916113"/>
            <a:ext cx="10080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zh-CN" altLang="en-US" sz="3600" u="sng">
                <a:solidFill>
                  <a:srgbClr val="FFFFFF"/>
                </a:solidFill>
                <a:latin typeface="Arial" charset="0"/>
                <a:cs typeface="Arial" charset="0"/>
              </a:rPr>
              <a:t>是</a:t>
            </a:r>
            <a:endParaRPr lang="en-US" sz="3600" u="sng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451725" y="1916113"/>
            <a:ext cx="1008063" cy="4953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zh-CN" altLang="en-US" sz="36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否</a:t>
            </a:r>
            <a:endParaRPr lang="en-US" sz="36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8459788" y="1916113"/>
            <a:ext cx="612775" cy="4953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b="1" u="sng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07950" y="6215063"/>
            <a:ext cx="7056438" cy="5667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l">
              <a:defRPr/>
            </a:pP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耶稣将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返回</a:t>
            </a: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地球，为你吗？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8334" name="Text Box 37"/>
          <p:cNvSpPr txBox="1">
            <a:spLocks noChangeArrowheads="1"/>
          </p:cNvSpPr>
          <p:nvPr/>
        </p:nvSpPr>
        <p:spPr bwMode="auto">
          <a:xfrm>
            <a:off x="8413750" y="65088"/>
            <a:ext cx="6953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417</a:t>
            </a:r>
          </a:p>
        </p:txBody>
      </p:sp>
    </p:spTree>
    <p:extLst>
      <p:ext uri="{BB962C8B-B14F-4D97-AF65-F5344CB8AC3E}">
        <p14:creationId xmlns:p14="http://schemas.microsoft.com/office/powerpoint/2010/main" val="316336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777" name="Picture 2" descr="Kings of kings on hors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72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2506" y="192135"/>
            <a:ext cx="5601622" cy="1772816"/>
          </a:xfrm>
          <a:extLst/>
        </p:spPr>
        <p:txBody>
          <a:bodyPr/>
          <a:lstStyle/>
          <a:p>
            <a:pPr>
              <a:defRPr/>
            </a:pPr>
            <a:r>
              <a:rPr lang="zh-TW" altLang="en-US" b="1" dirty="0"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</a:rPr>
              <a:t>有一把利剑从他口中吐出来， 他要用这剑击打列国</a:t>
            </a:r>
            <a:endParaRPr lang="en-US" b="1" dirty="0">
              <a:effectLst>
                <a:glow rad="101600">
                  <a:schemeClr val="tx1">
                    <a:alpha val="75000"/>
                  </a:schemeClr>
                </a:glo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4824536"/>
            <a:ext cx="5601622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rPr>
              <a:t>他必用铁杖治理他们； 并且还要踹全能 神烈怒的压酒池</a:t>
            </a:r>
            <a:r>
              <a:rPr lang="en-US" altLang="ja-JP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rPr>
              <a:t>(</a:t>
            </a:r>
            <a:r>
              <a:rPr lang="en-US" altLang="ja-JP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rPr>
              <a:t>19:15).</a:t>
            </a:r>
            <a:endParaRPr lang="en-US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5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 lIns="90000" tIns="46800" rIns="90000" bIns="46800">
            <a:spAutoFit/>
          </a:bodyPr>
          <a:lstStyle/>
          <a:p>
            <a:endParaRPr lang="en-US">
              <a:solidFill>
                <a:srgbClr val="000000"/>
              </a:solidFill>
              <a:latin typeface="Comic Sans MS" charset="0"/>
            </a:endParaRPr>
          </a:p>
        </p:txBody>
      </p:sp>
      <p:pic>
        <p:nvPicPr>
          <p:cNvPr id="570371" name="Picture 2" descr="Rev 19 antichrist thrown in La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4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6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19700" y="3716338"/>
            <a:ext cx="3822700" cy="31178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zh-CN" altLang="en-US" sz="4000" b="1"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到硫磺的火湖里兽和假先知投</a:t>
            </a:r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(19:20)</a:t>
            </a:r>
            <a:endParaRPr lang="en-US" sz="40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70373" name="Picture 1" descr="Rev 19.19 Beast 7 heads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888" y="-26988"/>
            <a:ext cx="4873625" cy="36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0374" name="Text Box 37"/>
          <p:cNvSpPr txBox="1">
            <a:spLocks noChangeArrowheads="1"/>
          </p:cNvSpPr>
          <p:nvPr/>
        </p:nvSpPr>
        <p:spPr bwMode="auto">
          <a:xfrm>
            <a:off x="8413750" y="65088"/>
            <a:ext cx="6953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417</a:t>
            </a:r>
          </a:p>
        </p:txBody>
      </p:sp>
    </p:spTree>
    <p:extLst>
      <p:ext uri="{BB962C8B-B14F-4D97-AF65-F5344CB8AC3E}">
        <p14:creationId xmlns:p14="http://schemas.microsoft.com/office/powerpoint/2010/main" val="327466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East Gat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2700"/>
            <a:ext cx="7772400" cy="1143000"/>
          </a:xfrm>
        </p:spPr>
        <p:txBody>
          <a:bodyPr/>
          <a:lstStyle/>
          <a:p>
            <a:r>
              <a:rPr lang="zh-CN" altLang="en-US" sz="4000" b="1" dirty="0" smtClean="0">
                <a:latin typeface="Arial" charset="0"/>
                <a:ea typeface="ＭＳ Ｐゴシック" charset="0"/>
                <a:cs typeface="Arial" charset="0"/>
              </a:rPr>
              <a:t>东门</a:t>
            </a:r>
            <a:endParaRPr lang="en-US" sz="40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9396" name="Text Box 1028"/>
          <p:cNvSpPr txBox="1">
            <a:spLocks noChangeArrowheads="1"/>
          </p:cNvSpPr>
          <p:nvPr/>
        </p:nvSpPr>
        <p:spPr bwMode="auto">
          <a:xfrm>
            <a:off x="304800" y="1773238"/>
            <a:ext cx="8839200" cy="425501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>
              <a:spcBef>
                <a:spcPts val="900"/>
              </a:spcBef>
            </a:pPr>
            <a:r>
              <a:rPr lang="zh-CN" altLang="en-US" b="1" u="sng" dirty="0" smtClean="0">
                <a:solidFill>
                  <a:schemeClr val="bg1"/>
                </a:solidFill>
              </a:rPr>
              <a:t>以赛亚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>
                <a:solidFill>
                  <a:schemeClr val="bg1"/>
                </a:solidFill>
              </a:rPr>
              <a:t>25:6-8</a:t>
            </a:r>
            <a:endParaRPr lang="en-US" b="1" dirty="0">
              <a:solidFill>
                <a:schemeClr val="bg1"/>
              </a:solidFill>
            </a:endParaRPr>
          </a:p>
          <a:p>
            <a:pPr lvl="2">
              <a:spcBef>
                <a:spcPts val="900"/>
              </a:spcBef>
            </a:pPr>
            <a:r>
              <a:rPr lang="en-US" altLang="zh-CN" sz="3200" b="1" baseline="30000" dirty="0">
                <a:solidFill>
                  <a:schemeClr val="bg1"/>
                </a:solidFill>
              </a:rPr>
              <a:t>6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万</a:t>
            </a:r>
            <a:r>
              <a:rPr lang="zh-CN" altLang="en-US" sz="3200" b="1" dirty="0">
                <a:solidFill>
                  <a:schemeClr val="bg1"/>
                </a:solidFill>
              </a:rPr>
              <a:t>军之耶和华必在这山上为万民摆设丰盛美筵，有陈酒、满髓的肥甘和醇美好酒。 </a:t>
            </a:r>
            <a:endParaRPr lang="en-US" altLang="zh-CN" sz="3200" b="1" dirty="0" smtClean="0">
              <a:solidFill>
                <a:schemeClr val="bg1"/>
              </a:solidFill>
            </a:endParaRPr>
          </a:p>
          <a:p>
            <a:pPr lvl="2">
              <a:spcBef>
                <a:spcPts val="900"/>
              </a:spcBef>
            </a:pPr>
            <a:r>
              <a:rPr lang="en-US" altLang="zh-CN" sz="3200" b="1" baseline="30000" dirty="0" smtClean="0">
                <a:solidFill>
                  <a:schemeClr val="bg1"/>
                </a:solidFill>
              </a:rPr>
              <a:t>7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</a:rPr>
              <a:t>他又必在这山上除灭那遮盖万民的面巾，和那遮盖列国的帕子。 </a:t>
            </a:r>
            <a:endParaRPr lang="en-US" altLang="zh-CN" sz="3200" b="1" dirty="0" smtClean="0">
              <a:solidFill>
                <a:schemeClr val="bg1"/>
              </a:solidFill>
            </a:endParaRPr>
          </a:p>
          <a:p>
            <a:pPr lvl="2">
              <a:spcBef>
                <a:spcPts val="900"/>
              </a:spcBef>
            </a:pPr>
            <a:r>
              <a:rPr lang="en-US" altLang="zh-CN" sz="3200" b="1" baseline="30000" dirty="0" smtClean="0">
                <a:solidFill>
                  <a:schemeClr val="bg1"/>
                </a:solidFill>
              </a:rPr>
              <a:t>8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</a:rPr>
              <a:t>他要吞灭死亡，直到永远；主耶和华必擦去各人脸上的眼泪，又从地上除掉他子民的羞辱；这是耶和华说的。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124200" y="228600"/>
            <a:ext cx="6019800" cy="685800"/>
          </a:xfrm>
          <a:solidFill>
            <a:schemeClr val="accent2"/>
          </a:solidFill>
        </p:spPr>
        <p:txBody>
          <a:bodyPr/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马太 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8:11</a:t>
            </a:r>
            <a:r>
              <a:rPr lang="en-US" sz="3600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; 26:29 </a:t>
            </a:r>
            <a:r>
              <a:rPr lang="en-US" altLang="zh-CN" sz="36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CNV</a:t>
            </a:r>
            <a:endParaRPr lang="en-US" sz="36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1442" name="Rectangle 1027"/>
          <p:cNvSpPr>
            <a:spLocks noChangeArrowheads="1"/>
          </p:cNvSpPr>
          <p:nvPr/>
        </p:nvSpPr>
        <p:spPr bwMode="auto">
          <a:xfrm>
            <a:off x="3124200" y="1371600"/>
            <a:ext cx="5791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ja-JP" altLang="en-US" sz="2800" b="1" dirty="0" smtClean="0">
                <a:solidFill>
                  <a:srgbClr val="191966"/>
                </a:solidFill>
                <a:cs typeface="Arial" charset="0"/>
              </a:rPr>
              <a:t>“</a:t>
            </a:r>
            <a:r>
              <a:rPr lang="zh-CN" altLang="en-US" sz="2800" b="1" dirty="0">
                <a:solidFill>
                  <a:srgbClr val="191966"/>
                </a:solidFill>
                <a:cs typeface="Arial" charset="0"/>
              </a:rPr>
              <a:t>我告诉你们，必有许多人从东从西来到，和亚伯拉罕、以撒、雅各在天国里一起吃饭。</a:t>
            </a:r>
            <a:r>
              <a:rPr lang="ja-JP" altLang="en-US" sz="2800" b="1" dirty="0" smtClean="0">
                <a:solidFill>
                  <a:srgbClr val="191966"/>
                </a:solidFill>
                <a:cs typeface="Arial" charset="0"/>
              </a:rPr>
              <a:t>”</a:t>
            </a:r>
            <a:endParaRPr lang="en-US" sz="2800" b="1" dirty="0">
              <a:solidFill>
                <a:srgbClr val="191966"/>
              </a:solidFill>
              <a:cs typeface="Arial" charset="0"/>
            </a:endParaRPr>
          </a:p>
        </p:txBody>
      </p:sp>
      <p:sp>
        <p:nvSpPr>
          <p:cNvPr id="61443" name="Rectangle 1028"/>
          <p:cNvSpPr>
            <a:spLocks noChangeArrowheads="1"/>
          </p:cNvSpPr>
          <p:nvPr/>
        </p:nvSpPr>
        <p:spPr bwMode="auto">
          <a:xfrm>
            <a:off x="0" y="5105400"/>
            <a:ext cx="8686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ja-JP" altLang="en-US" sz="2800" b="1" dirty="0" smtClean="0">
                <a:solidFill>
                  <a:srgbClr val="FF0000"/>
                </a:solidFill>
                <a:cs typeface="Arial" charset="0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cs typeface="Arial" charset="0"/>
              </a:rPr>
              <a:t>我告诉你们，从今以后我必不再喝这葡萄酒，直到我和你们在我父的国里喝新酒的那一天。</a:t>
            </a:r>
            <a:r>
              <a:rPr lang="ja-JP" altLang="en-US" sz="2800" b="1" dirty="0" smtClean="0">
                <a:solidFill>
                  <a:srgbClr val="FF0000"/>
                </a:solidFill>
                <a:cs typeface="Arial" charset="0"/>
              </a:rPr>
              <a:t>”</a:t>
            </a:r>
            <a:endParaRPr lang="en-US" sz="28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61444" name="Picture 4" descr="the-invita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 descr="Rev 5.5 City Background.jpg"/>
          <p:cNvPicPr>
            <a:picLocks noChangeAspect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848600" cy="762000"/>
          </a:xfrm>
          <a:solidFill>
            <a:srgbClr val="000000"/>
          </a:solidFill>
        </p:spPr>
        <p:txBody>
          <a:bodyPr/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路加 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12:35-38 </a:t>
            </a:r>
            <a:r>
              <a:rPr lang="en-US" altLang="zh-CN" sz="40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CNV</a:t>
            </a:r>
            <a:endParaRPr lang="en-US" sz="4000" b="1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1683" name="Rectangle 1027"/>
          <p:cNvSpPr>
            <a:spLocks noChangeArrowheads="1"/>
          </p:cNvSpPr>
          <p:nvPr/>
        </p:nvSpPr>
        <p:spPr bwMode="auto">
          <a:xfrm>
            <a:off x="304800" y="175260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baseline="30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35</a:t>
            </a:r>
            <a:r>
              <a:rPr lang="ja-JP" altLang="en-US" sz="32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“</a:t>
            </a:r>
            <a:r>
              <a:rPr lang="zh-CN" altLang="en-US" sz="3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你们的腰当束起来，灯也该点着，</a:t>
            </a:r>
            <a:r>
              <a:rPr lang="zh-CN" altLang="en-US" sz="3200" b="1" baseline="30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 </a:t>
            </a:r>
            <a:r>
              <a:rPr lang="en-US" altLang="zh-CN" sz="3200" b="1" baseline="30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36 </a:t>
            </a:r>
            <a:r>
              <a:rPr lang="zh-CN" altLang="en-US" sz="3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像等候自己的主人从婚筵回来一样，好叫你们在主人回来敲门时，立刻给他开门。 </a:t>
            </a:r>
            <a:r>
              <a:rPr lang="en-US" altLang="zh-CN" sz="3200" b="1" baseline="30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37</a:t>
            </a:r>
            <a:r>
              <a:rPr lang="en-US" altLang="zh-CN" sz="3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主人来到了，看见仆人警醒，这些仆人就有福了。我实在告诉你们，主人必亲自束腰，招待他们吃饭，进前来侍候他们。 </a:t>
            </a:r>
            <a:r>
              <a:rPr lang="en-US" altLang="zh-CN" sz="3200" b="1" baseline="30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38</a:t>
            </a:r>
            <a:r>
              <a:rPr lang="en-US" altLang="zh-CN" sz="3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主人也许半夜之前，或天亮之前回来，看见他们这样，这些仆人就有福了。</a:t>
            </a:r>
            <a:endParaRPr lang="en-US" sz="3200" b="1" dirty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jesma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4582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7918450" cy="2016125"/>
          </a:xfrm>
        </p:spPr>
        <p:txBody>
          <a:bodyPr/>
          <a:lstStyle/>
          <a:p>
            <a:r>
              <a:rPr lang="ja-JP" altLang="en-US" sz="3600" b="1" dirty="0" smtClean="0">
                <a:latin typeface="Arial" charset="0"/>
                <a:ea typeface="ＭＳ Ｐゴシック" charset="0"/>
                <a:cs typeface="Arial" charset="0"/>
              </a:rPr>
              <a:t>“</a:t>
            </a:r>
            <a:r>
              <a:rPr lang="zh-CN" altLang="en-US" sz="3600" b="1" dirty="0">
                <a:latin typeface="Arial" charset="0"/>
                <a:ea typeface="ＭＳ Ｐゴシック" charset="0"/>
                <a:cs typeface="Arial" charset="0"/>
              </a:rPr>
              <a:t>把绵羊放在右边，山羊放在左边。</a:t>
            </a:r>
            <a:r>
              <a:rPr lang="ja-JP" altLang="en-US" sz="3600" b="1" dirty="0" smtClean="0">
                <a:latin typeface="Arial" charset="0"/>
                <a:ea typeface="ＭＳ Ｐゴシック" charset="0"/>
                <a:cs typeface="Arial" charset="0"/>
              </a:rPr>
              <a:t>”</a:t>
            </a:r>
            <a:r>
              <a:rPr lang="en-US" altLang="ja-JP" sz="3600" b="1" dirty="0"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altLang="ja-JP" sz="36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zh-CN" altLang="en-US" sz="3600" b="1" dirty="0" smtClean="0">
                <a:latin typeface="Arial" charset="0"/>
                <a:ea typeface="ＭＳ Ｐゴシック" charset="0"/>
                <a:cs typeface="Arial" charset="0"/>
              </a:rPr>
              <a:t>马太 </a:t>
            </a:r>
            <a:r>
              <a:rPr lang="en-US" altLang="ja-JP" sz="3600" b="1" dirty="0" smtClean="0">
                <a:latin typeface="Arial" charset="0"/>
                <a:ea typeface="ＭＳ Ｐゴシック" charset="0"/>
                <a:cs typeface="Arial" charset="0"/>
              </a:rPr>
              <a:t>25:33</a:t>
            </a:r>
            <a:endParaRPr lang="en-US" sz="3600" b="1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800600" y="0"/>
            <a:ext cx="4343400" cy="6858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5538" name="Picture 3" descr="Scro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4806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860032" y="0"/>
            <a:ext cx="4283968" cy="6858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6600" b="1" dirty="0" smtClean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关</a:t>
            </a:r>
            <a:r>
              <a:rPr lang="zh-CN" altLang="en-US" sz="6600" b="1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于婚礼和婚宴的问题？</a:t>
            </a:r>
            <a:r>
              <a:rPr lang="en-SG" sz="6600" dirty="0">
                <a:effectLst/>
              </a:rPr>
              <a:t/>
            </a:r>
            <a:br>
              <a:rPr lang="en-SG" sz="6600" dirty="0">
                <a:effectLst/>
              </a:rPr>
            </a:br>
            <a:endParaRPr lang="en-US" sz="6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569" name="Picture 2" descr="Marriage Arnold 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834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739468" y="-228600"/>
            <a:ext cx="4252131" cy="1390317"/>
          </a:xfrm>
        </p:spPr>
        <p:txBody>
          <a:bodyPr/>
          <a:lstStyle/>
          <a:p>
            <a:pPr algn="r" eaLnBrk="1" hangingPunct="1"/>
            <a:r>
              <a:rPr lang="zh-CN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犹太人传统婚礼的背景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080214" y="1396330"/>
            <a:ext cx="4063785" cy="3921125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zh-CN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婚姻代表基督对教会的爱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zh-CN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弗</a:t>
            </a:r>
            <a:r>
              <a:rPr lang="en-US" altLang="ja-JP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5)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1" charset="-128"/>
              </a:rPr>
              <a:t>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lnSpc>
                <a:spcPct val="90000"/>
              </a:lnSpc>
            </a:pPr>
            <a:r>
              <a:rPr lang="zh-CN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传统婚礼习俗的次序类似教会末世论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015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66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末世论</a:t>
            </a:r>
            <a:r>
              <a:rPr lang="en-US" altLang="zh-CN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•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256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effectLst>
            <a:glow rad="101600">
              <a:schemeClr val="accent1">
                <a:lumMod val="7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7600" y="152400"/>
            <a:ext cx="4953000" cy="1371600"/>
          </a:xfrm>
        </p:spPr>
        <p:txBody>
          <a:bodyPr/>
          <a:lstStyle/>
          <a:p>
            <a:pPr eaLnBrk="1" hangingPunct="1"/>
            <a:r>
              <a:rPr lang="zh-CN" altLang="en-US" smtClean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第一世纪婚礼行列</a:t>
            </a:r>
            <a:endParaRPr 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10200" y="2743200"/>
            <a:ext cx="3657600" cy="3581400"/>
          </a:xfrm>
        </p:spPr>
        <p:txBody>
          <a:bodyPr/>
          <a:lstStyle/>
          <a:p>
            <a:pPr eaLnBrk="1" hangingPunct="1"/>
            <a:r>
              <a:rPr lang="zh-CN" altLang="en-US" sz="3600" b="1" smtClean="0">
                <a:ea typeface="SimSun" pitchFamily="2" charset="-122"/>
              </a:rPr>
              <a:t>新郎的行列代表基督再来时，迎娶他的新娘：教会。信徒被提那时，他会来带信徒到他父家</a:t>
            </a:r>
            <a:r>
              <a:rPr lang="zh-CN" altLang="en-US" sz="2800" b="1" smtClean="0">
                <a:ea typeface="SimSun" pitchFamily="2" charset="-122"/>
              </a:rPr>
              <a:t>。</a:t>
            </a:r>
            <a:endParaRPr lang="en-US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51622" name="Picture 4" descr="wedding proce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7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755900" y="5181600"/>
            <a:ext cx="1627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zh-CN" altLang="en-US" sz="2800" b="1">
                <a:solidFill>
                  <a:srgbClr val="FFFFFF"/>
                </a:solidFill>
                <a:latin typeface="Arial" pitchFamily="34" charset="0"/>
                <a:ea typeface="SimSun" pitchFamily="2" charset="-122"/>
              </a:rPr>
              <a:t>新娘的家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755900" y="1600200"/>
            <a:ext cx="2273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新郎的家</a:t>
            </a:r>
            <a:b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</a:b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(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父家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)</a:t>
            </a:r>
          </a:p>
          <a:p>
            <a:endParaRPr lang="en-US" sz="2800" b="1">
              <a:solidFill>
                <a:srgbClr val="FFFFFF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-326154">
            <a:off x="685800" y="1844675"/>
            <a:ext cx="533400" cy="3886200"/>
          </a:xfrm>
          <a:prstGeom prst="curvedRightArrow">
            <a:avLst>
              <a:gd name="adj1" fmla="val 145714"/>
              <a:gd name="adj2" fmla="val 29142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rot="-326154" flipH="1" flipV="1">
            <a:off x="1828800" y="1219200"/>
            <a:ext cx="533400" cy="3886200"/>
          </a:xfrm>
          <a:prstGeom prst="curvedRightArrow">
            <a:avLst>
              <a:gd name="adj1" fmla="val 145714"/>
              <a:gd name="adj2" fmla="val 291429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612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5" grpId="0"/>
      <p:bldP spid="10246" grpId="0"/>
      <p:bldP spid="10247" grpId="0" animBg="1"/>
      <p:bldP spid="102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632" name="Group 11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506055"/>
              </p:ext>
            </p:extLst>
          </p:nvPr>
        </p:nvGraphicFramePr>
        <p:xfrm>
          <a:off x="-76200" y="533400"/>
          <a:ext cx="9144000" cy="1981200"/>
        </p:xfrm>
        <a:graphic>
          <a:graphicData uri="http://schemas.openxmlformats.org/drawingml/2006/table">
            <a:tbl>
              <a:tblPr/>
              <a:tblGrid>
                <a:gridCol w="930275"/>
                <a:gridCol w="930275"/>
                <a:gridCol w="928688"/>
                <a:gridCol w="930275"/>
                <a:gridCol w="930275"/>
                <a:gridCol w="1162050"/>
                <a:gridCol w="968375"/>
                <a:gridCol w="1181100"/>
                <a:gridCol w="1182687"/>
              </a:tblGrid>
              <a:tr h="198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选举</a:t>
                      </a:r>
                      <a:b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父神选择那些被保存</a:t>
                      </a:r>
                      <a:b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（以弗所书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1:5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，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采购</a:t>
                      </a:r>
                      <a:b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基督支付</a:t>
                      </a:r>
                      <a:b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父</a:t>
                      </a:r>
                      <a:b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他的血赎回教会（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宠物。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1:18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签署</a:t>
                      </a:r>
                      <a:b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新约开始的晚餐杯（路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22:20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endParaRPr kumimoji="0" lang="en-US" altLang="ja-JP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我们的工作</a:t>
                      </a:r>
                      <a:b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为基督的圣洁中</a:t>
                      </a:r>
                      <a:b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教会时代（林后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11:2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基督的就业</a:t>
                      </a:r>
                      <a:b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准备教会天堂的</a:t>
                      </a:r>
                      <a:b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直到他返回（约翰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14:1-3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欢天喜地</a:t>
                      </a:r>
                      <a:b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基督带来</a:t>
                      </a:r>
                      <a:b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教会天堂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在意想不到的时间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 /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呐喊（帖前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4:14-18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。）他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婚礼</a:t>
                      </a:r>
                      <a:b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教会洗净及</a:t>
                      </a:r>
                      <a:b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提出了清白（奖励）</a:t>
                      </a:r>
                      <a:b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在天上（以弗所书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5:26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晚饭来</a:t>
                      </a:r>
                      <a:b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教会与基督联合，与美化他传授的圣洁（启示录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19:7-9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第二次来</a:t>
                      </a:r>
                      <a:b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＆晚餐</a:t>
                      </a:r>
                      <a:b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圣徒与基督返回地球</a:t>
                      </a:r>
                      <a:b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统治（启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19:11-20:6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631" name="Group 11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832916"/>
              </p:ext>
            </p:extLst>
          </p:nvPr>
        </p:nvGraphicFramePr>
        <p:xfrm>
          <a:off x="-76200" y="3810000"/>
          <a:ext cx="9296400" cy="3089250"/>
        </p:xfrm>
        <a:graphic>
          <a:graphicData uri="http://schemas.openxmlformats.org/drawingml/2006/table">
            <a:tbl>
              <a:tblPr/>
              <a:tblGrid>
                <a:gridCol w="1006475"/>
                <a:gridCol w="930275"/>
                <a:gridCol w="928688"/>
                <a:gridCol w="930275"/>
                <a:gridCol w="911225"/>
                <a:gridCol w="1084262"/>
                <a:gridCol w="1171575"/>
                <a:gridCol w="1289050"/>
                <a:gridCol w="1044575"/>
              </a:tblGrid>
              <a:tr h="304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选择</a:t>
                      </a:r>
                      <a:b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（</a:t>
                      </a: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Shiddukhin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b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父亲选择</a:t>
                      </a:r>
                      <a:b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为新娘</a:t>
                      </a:r>
                      <a:b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他的儿子</a:t>
                      </a:r>
                      <a:b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（托比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4.12-13;7.9-13; Ecclesiast7.23;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西拉奇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7.25;2.1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米示拿</a:t>
                      </a: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Kiddushin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采购</a:t>
                      </a:r>
                      <a:b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（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Mohar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b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新郎自付新娘的父亲金，银或服务</a:t>
                      </a:r>
                      <a:b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嫁妆（托比特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8.21; JUB28.2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签署</a:t>
                      </a:r>
                      <a:b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（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Ketubah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b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婚约合同订婚杯（托比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7.14-15;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基德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2.21.2 </a:t>
                      </a: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Ketuboth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开始）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新娘的工作</a:t>
                      </a:r>
                      <a:b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（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Kedeshet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b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维护</a:t>
                      </a:r>
                      <a:b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童贞（除了新郎）一年（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Sotah1.1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米示拿，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55.1;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西拉奇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42.10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Groom</a:t>
                      </a:r>
                      <a:r>
                        <a:rPr kumimoji="0" lang="fr-FR" altLang="ja-JP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'</a:t>
                      </a: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工作</a:t>
                      </a:r>
                      <a:b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（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Huppah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b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在家里准备洞房和地点</a:t>
                      </a:r>
                      <a:b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他的父亲</a:t>
                      </a:r>
                      <a:b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MACC3.56;2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伊诺克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61.2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Procession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</a:t>
                      </a:r>
                      <a:r>
                        <a:rPr kumimoji="0" lang="en-US" sz="11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Nissuim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Groom</a:t>
                      </a:r>
                      <a:r>
                        <a:rPr kumimoji="0" lang="fr-FR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'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 surprise arrival, calls bride &amp; escorts 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her to his 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father</a:t>
                      </a:r>
                      <a:r>
                        <a:rPr kumimoji="0" lang="fr-FR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'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 house</a:t>
                      </a:r>
                      <a:endParaRPr kumimoji="0" lang="en-US" altLang="ja-JP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(Adam &amp; Eve 22.3; 4 Ezra 6.23)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婚礼</a:t>
                      </a:r>
                      <a:b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（舍瓦</a:t>
                      </a: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Brachot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=7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婚的祝福）</a:t>
                      </a:r>
                      <a:b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新娘洗，</a:t>
                      </a:r>
                      <a:b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装饰，由新郎美丽的处女（托比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7.13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）和宣布结婚</a:t>
                      </a: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婚筵</a:t>
                      </a:r>
                      <a:b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交往</a:t>
                      </a:r>
                      <a:b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（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1.1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米示拿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Ketuboth;3 MACC1.19;4.6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）开始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7-14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天的盛宴（托比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8.19-20;9.6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;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给新娘的美丽白色床单和新郎的客人称赞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婚后生活</a:t>
                      </a:r>
                      <a:b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新娘与新郎住在社会一起服事神</a:t>
                      </a:r>
                      <a:b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（创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2:24;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马特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19:4-6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223" name="Rectangle 1130"/>
          <p:cNvSpPr>
            <a:spLocks noChangeArrowheads="1"/>
          </p:cNvSpPr>
          <p:nvPr/>
        </p:nvSpPr>
        <p:spPr bwMode="auto">
          <a:xfrm>
            <a:off x="-581025" y="8186738"/>
            <a:ext cx="1841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100" smtClean="0">
                <a:solidFill>
                  <a:srgbClr val="FFFFFF"/>
                </a:solidFill>
              </a:rPr>
              <a:t/>
            </a:r>
            <a:br>
              <a:rPr lang="en-US" sz="1100" smtClean="0">
                <a:solidFill>
                  <a:srgbClr val="FFFFFF"/>
                </a:solidFill>
              </a:rPr>
            </a:br>
            <a:endParaRPr lang="en-US" sz="1800" smtClean="0">
              <a:solidFill>
                <a:srgbClr val="FFFFFF"/>
              </a:solidFill>
            </a:endParaRPr>
          </a:p>
        </p:txBody>
      </p:sp>
      <p:sp>
        <p:nvSpPr>
          <p:cNvPr id="563225" name="WordArt 1171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5791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zh-TW" altLang="en-US" sz="2800" kern="10" smtClean="0">
                <a:solidFill>
                  <a:srgbClr val="FFC000"/>
                </a:solidFill>
                <a:latin typeface="ＭＳ Ｐゴシック"/>
                <a:ea typeface="ＭＳ Ｐゴシック"/>
                <a:cs typeface="ＭＳ Ｐゴシック"/>
              </a:rPr>
              <a:t>婚姻教会时间轴</a:t>
            </a:r>
            <a:endParaRPr lang="en-US" sz="2800" kern="10" smtClean="0">
              <a:solidFill>
                <a:srgbClr val="FFC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563227" name="Picture 1174" descr="j021277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9144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5" name="Rectangle 53"/>
          <p:cNvSpPr>
            <a:spLocks noChangeArrowheads="1"/>
          </p:cNvSpPr>
          <p:nvPr/>
        </p:nvSpPr>
        <p:spPr bwMode="auto">
          <a:xfrm>
            <a:off x="7696200" y="6611938"/>
            <a:ext cx="1447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900" b="1" smtClean="0">
                <a:solidFill>
                  <a:srgbClr val="FFFFFF"/>
                </a:solidFill>
                <a:cs typeface="Times New Roman" charset="0"/>
              </a:rPr>
              <a:t>10</a:t>
            </a:r>
            <a:r>
              <a:rPr lang="en-US" sz="900" b="1" baseline="30000" smtClean="0">
                <a:solidFill>
                  <a:srgbClr val="FFFFFF"/>
                </a:solidFill>
                <a:cs typeface="Times New Roman" charset="0"/>
              </a:rPr>
              <a:t>th</a:t>
            </a:r>
            <a:r>
              <a:rPr lang="en-US" sz="900" b="1" smtClean="0">
                <a:solidFill>
                  <a:srgbClr val="FFFFFF"/>
                </a:solidFill>
                <a:cs typeface="Times New Roman" charset="0"/>
              </a:rPr>
              <a:t> ed.  14 Apr 2011</a:t>
            </a:r>
            <a:endParaRPr lang="en-US" sz="1000" b="1" smtClean="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563236" name="Text Box 37"/>
          <p:cNvSpPr txBox="1">
            <a:spLocks noChangeArrowheads="1"/>
          </p:cNvSpPr>
          <p:nvPr/>
        </p:nvSpPr>
        <p:spPr bwMode="auto">
          <a:xfrm>
            <a:off x="8413750" y="-36513"/>
            <a:ext cx="695325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415</a:t>
            </a:r>
          </a:p>
        </p:txBody>
      </p:sp>
      <p:sp>
        <p:nvSpPr>
          <p:cNvPr id="5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81000" y="2819400"/>
            <a:ext cx="4876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Marriage &amp; the Church Timeline</a:t>
            </a:r>
          </a:p>
        </p:txBody>
      </p:sp>
      <p:grpSp>
        <p:nvGrpSpPr>
          <p:cNvPr id="52" name="Group 1170"/>
          <p:cNvGrpSpPr>
            <a:grpSpLocks/>
          </p:cNvGrpSpPr>
          <p:nvPr/>
        </p:nvGrpSpPr>
        <p:grpSpPr bwMode="auto">
          <a:xfrm>
            <a:off x="-1143000" y="2446338"/>
            <a:ext cx="10896600" cy="1295400"/>
            <a:chOff x="-720" y="1632"/>
            <a:chExt cx="6864" cy="921"/>
          </a:xfrm>
        </p:grpSpPr>
        <p:sp>
          <p:nvSpPr>
            <p:cNvPr id="53" name="Rectangle 1086"/>
            <p:cNvSpPr>
              <a:spLocks noChangeArrowheads="1"/>
            </p:cNvSpPr>
            <p:nvPr/>
          </p:nvSpPr>
          <p:spPr bwMode="auto">
            <a:xfrm>
              <a:off x="-288" y="2322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54" name="Group 1144"/>
            <p:cNvGrpSpPr>
              <a:grpSpLocks/>
            </p:cNvGrpSpPr>
            <p:nvPr/>
          </p:nvGrpSpPr>
          <p:grpSpPr bwMode="auto">
            <a:xfrm>
              <a:off x="-720" y="1632"/>
              <a:ext cx="6864" cy="912"/>
              <a:chOff x="-672" y="1536"/>
              <a:chExt cx="6768" cy="1152"/>
            </a:xfrm>
          </p:grpSpPr>
          <p:sp>
            <p:nvSpPr>
              <p:cNvPr id="62" name="Rectangle 1142"/>
              <p:cNvSpPr>
                <a:spLocks noChangeArrowheads="1"/>
              </p:cNvSpPr>
              <p:nvPr/>
            </p:nvSpPr>
            <p:spPr bwMode="auto">
              <a:xfrm>
                <a:off x="-672" y="1536"/>
                <a:ext cx="6768" cy="11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Oval 1052"/>
              <p:cNvSpPr>
                <a:spLocks noChangeArrowheads="1"/>
              </p:cNvSpPr>
              <p:nvPr/>
            </p:nvSpPr>
            <p:spPr bwMode="auto">
              <a:xfrm>
                <a:off x="-173" y="1857"/>
                <a:ext cx="461" cy="461"/>
              </a:xfrm>
              <a:prstGeom prst="ellips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1051"/>
              <p:cNvSpPr>
                <a:spLocks noChangeArrowheads="1"/>
              </p:cNvSpPr>
              <p:nvPr/>
            </p:nvSpPr>
            <p:spPr bwMode="auto">
              <a:xfrm>
                <a:off x="-230" y="1819"/>
                <a:ext cx="288" cy="5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Line 1055"/>
              <p:cNvSpPr>
                <a:spLocks noChangeShapeType="1"/>
              </p:cNvSpPr>
              <p:nvPr/>
            </p:nvSpPr>
            <p:spPr bwMode="auto">
              <a:xfrm>
                <a:off x="4262" y="1759"/>
                <a:ext cx="1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grpSp>
            <p:nvGrpSpPr>
              <p:cNvPr id="66" name="Group 1036"/>
              <p:cNvGrpSpPr>
                <a:grpSpLocks/>
              </p:cNvGrpSpPr>
              <p:nvPr/>
            </p:nvGrpSpPr>
            <p:grpSpPr bwMode="auto">
              <a:xfrm>
                <a:off x="2976" y="1785"/>
                <a:ext cx="231" cy="231"/>
                <a:chOff x="-1" y="0"/>
                <a:chExt cx="20002" cy="20000"/>
              </a:xfrm>
            </p:grpSpPr>
            <p:grpSp>
              <p:nvGrpSpPr>
                <p:cNvPr id="76" name="Group 1038"/>
                <p:cNvGrpSpPr>
                  <a:grpSpLocks/>
                </p:cNvGrpSpPr>
                <p:nvPr/>
              </p:nvGrpSpPr>
              <p:grpSpPr bwMode="auto">
                <a:xfrm>
                  <a:off x="-1" y="0"/>
                  <a:ext cx="20002" cy="20000"/>
                  <a:chOff x="-1" y="0"/>
                  <a:chExt cx="20002" cy="20000"/>
                </a:xfrm>
              </p:grpSpPr>
              <p:grpSp>
                <p:nvGrpSpPr>
                  <p:cNvPr id="78" name="Group 1040"/>
                  <p:cNvGrpSpPr>
                    <a:grpSpLocks/>
                  </p:cNvGrpSpPr>
                  <p:nvPr/>
                </p:nvGrpSpPr>
                <p:grpSpPr bwMode="auto">
                  <a:xfrm>
                    <a:off x="-1" y="7993"/>
                    <a:ext cx="20002" cy="12007"/>
                    <a:chOff x="-1" y="0"/>
                    <a:chExt cx="20002" cy="20000"/>
                  </a:xfrm>
                </p:grpSpPr>
                <p:grpSp>
                  <p:nvGrpSpPr>
                    <p:cNvPr id="80" name="Group 10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" y="0"/>
                      <a:ext cx="20002" cy="20000"/>
                      <a:chOff x="-1" y="0"/>
                      <a:chExt cx="20002" cy="20000"/>
                    </a:xfrm>
                  </p:grpSpPr>
                  <p:sp>
                    <p:nvSpPr>
                      <p:cNvPr id="82" name="Oval 10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91" y="6686"/>
                        <a:ext cx="10018" cy="1331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80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83" name="Rectangle 10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" y="0"/>
                        <a:ext cx="20002" cy="1331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80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81" name="Line 10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975" y="6628"/>
                      <a:ext cx="34" cy="668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sm"/>
                      <a:tailEnd type="triangl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  <a:latin typeface="Comic Sans MS" charset="0"/>
                      </a:endParaRPr>
                    </a:p>
                  </p:txBody>
                </p:sp>
              </p:grpSp>
              <p:sp>
                <p:nvSpPr>
                  <p:cNvPr id="79" name="Line 1039"/>
                  <p:cNvSpPr>
                    <a:spLocks noChangeShapeType="1"/>
                  </p:cNvSpPr>
                  <p:nvPr/>
                </p:nvSpPr>
                <p:spPr bwMode="auto">
                  <a:xfrm>
                    <a:off x="4991" y="0"/>
                    <a:ext cx="34" cy="1598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FFFFFF"/>
                      </a:solidFill>
                      <a:latin typeface="Comic Sans MS" charset="0"/>
                    </a:endParaRPr>
                  </a:p>
                </p:txBody>
              </p:sp>
            </p:grpSp>
            <p:sp>
              <p:nvSpPr>
                <p:cNvPr id="77" name="Line 1037"/>
                <p:cNvSpPr>
                  <a:spLocks noChangeShapeType="1"/>
                </p:cNvSpPr>
                <p:nvPr/>
              </p:nvSpPr>
              <p:spPr bwMode="auto">
                <a:xfrm flipV="1">
                  <a:off x="14975" y="0"/>
                  <a:ext cx="34" cy="79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Comic Sans MS" charset="0"/>
                  </a:endParaRPr>
                </a:p>
              </p:txBody>
            </p:sp>
          </p:grpSp>
          <p:grpSp>
            <p:nvGrpSpPr>
              <p:cNvPr id="67" name="Group 1056"/>
              <p:cNvGrpSpPr>
                <a:grpSpLocks/>
              </p:cNvGrpSpPr>
              <p:nvPr/>
            </p:nvGrpSpPr>
            <p:grpSpPr bwMode="auto">
              <a:xfrm>
                <a:off x="518" y="1874"/>
                <a:ext cx="128" cy="240"/>
                <a:chOff x="1" y="0"/>
                <a:chExt cx="19998" cy="20000"/>
              </a:xfrm>
            </p:grpSpPr>
            <p:sp>
              <p:nvSpPr>
                <p:cNvPr id="74" name="Rectangle 1058"/>
                <p:cNvSpPr>
                  <a:spLocks noChangeArrowheads="1"/>
                </p:cNvSpPr>
                <p:nvPr/>
              </p:nvSpPr>
              <p:spPr bwMode="auto">
                <a:xfrm>
                  <a:off x="7477" y="0"/>
                  <a:ext cx="5046" cy="20000"/>
                </a:xfrm>
                <a:prstGeom prst="rect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5" name="Rectangle 1057"/>
                <p:cNvSpPr>
                  <a:spLocks noChangeArrowheads="1"/>
                </p:cNvSpPr>
                <p:nvPr/>
              </p:nvSpPr>
              <p:spPr bwMode="auto">
                <a:xfrm>
                  <a:off x="1" y="5291"/>
                  <a:ext cx="19998" cy="3361"/>
                </a:xfrm>
                <a:prstGeom prst="rect">
                  <a:avLst/>
                </a:prstGeom>
                <a:solidFill>
                  <a:srgbClr val="00000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8" name="Line 1054"/>
              <p:cNvSpPr>
                <a:spLocks noChangeShapeType="1"/>
              </p:cNvSpPr>
              <p:nvPr/>
            </p:nvSpPr>
            <p:spPr bwMode="auto">
              <a:xfrm>
                <a:off x="3170" y="1642"/>
                <a:ext cx="10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sm"/>
                <a:tailEnd type="triangle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  <p:grpSp>
            <p:nvGrpSpPr>
              <p:cNvPr id="69" name="Group 1046"/>
              <p:cNvGrpSpPr>
                <a:grpSpLocks/>
              </p:cNvGrpSpPr>
              <p:nvPr/>
            </p:nvGrpSpPr>
            <p:grpSpPr bwMode="auto">
              <a:xfrm>
                <a:off x="288" y="1819"/>
                <a:ext cx="5760" cy="576"/>
                <a:chOff x="0" y="-87"/>
                <a:chExt cx="20000" cy="20174"/>
              </a:xfrm>
            </p:grpSpPr>
            <p:sp>
              <p:nvSpPr>
                <p:cNvPr id="70" name="Line 1050"/>
                <p:cNvSpPr>
                  <a:spLocks noChangeShapeType="1"/>
                </p:cNvSpPr>
                <p:nvPr/>
              </p:nvSpPr>
              <p:spPr bwMode="auto">
                <a:xfrm>
                  <a:off x="0" y="9993"/>
                  <a:ext cx="18000" cy="14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Comic Sans MS" charset="0"/>
                  </a:endParaRPr>
                </a:p>
              </p:txBody>
            </p:sp>
            <p:grpSp>
              <p:nvGrpSpPr>
                <p:cNvPr id="71" name="Group 1047"/>
                <p:cNvGrpSpPr>
                  <a:grpSpLocks/>
                </p:cNvGrpSpPr>
                <p:nvPr/>
              </p:nvGrpSpPr>
              <p:grpSpPr bwMode="auto">
                <a:xfrm>
                  <a:off x="17999" y="-87"/>
                  <a:ext cx="2001" cy="20174"/>
                  <a:chOff x="0" y="0"/>
                  <a:chExt cx="20000" cy="20000"/>
                </a:xfrm>
              </p:grpSpPr>
              <p:sp>
                <p:nvSpPr>
                  <p:cNvPr id="72" name="Oval 104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999"/>
                    <a:ext cx="18001" cy="1600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ctangle 1048"/>
                  <p:cNvSpPr>
                    <a:spLocks noChangeArrowheads="1"/>
                  </p:cNvSpPr>
                  <p:nvPr/>
                </p:nvSpPr>
                <p:spPr bwMode="auto">
                  <a:xfrm>
                    <a:off x="7996" y="0"/>
                    <a:ext cx="12004" cy="200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8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55" name="Line 1034"/>
            <p:cNvSpPr>
              <a:spLocks noChangeShapeType="1"/>
            </p:cNvSpPr>
            <p:nvPr/>
          </p:nvSpPr>
          <p:spPr bwMode="auto">
            <a:xfrm flipV="1">
              <a:off x="3120" y="1989"/>
              <a:ext cx="1" cy="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omic Sans MS" charset="0"/>
              </a:endParaRPr>
            </a:p>
          </p:txBody>
        </p:sp>
        <p:sp>
          <p:nvSpPr>
            <p:cNvPr id="56" name="Rectangle 1035"/>
            <p:cNvSpPr>
              <a:spLocks noChangeArrowheads="1"/>
            </p:cNvSpPr>
            <p:nvPr/>
          </p:nvSpPr>
          <p:spPr bwMode="auto">
            <a:xfrm>
              <a:off x="1407" y="1939"/>
              <a:ext cx="1568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algn="ctr" eaLnBrk="1" hangingPunct="1"/>
              <a:r>
                <a:rPr lang="en-US" sz="1000" b="1" i="1">
                  <a:solidFill>
                    <a:srgbClr val="000000"/>
                  </a:solidFill>
                  <a:latin typeface="Geneva" charset="0"/>
                  <a:cs typeface="Times New Roman" charset="0"/>
                </a:rPr>
                <a:t>(Church &amp; Christ) Separated</a:t>
              </a:r>
              <a:endParaRPr lang="en-US" sz="1800" b="1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57" name="Rectangle 1031"/>
            <p:cNvSpPr>
              <a:spLocks noChangeArrowheads="1"/>
            </p:cNvSpPr>
            <p:nvPr/>
          </p:nvSpPr>
          <p:spPr bwMode="auto">
            <a:xfrm>
              <a:off x="4290" y="1824"/>
              <a:ext cx="88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algn="ctr" eaLnBrk="1" hangingPunct="1"/>
              <a:r>
                <a:rPr lang="en-US" sz="1600" b="1" dirty="0">
                  <a:solidFill>
                    <a:srgbClr val="000000"/>
                  </a:solidFill>
                  <a:latin typeface="Bauhaus 93" charset="0"/>
                  <a:cs typeface="Times New Roman" charset="0"/>
                </a:rPr>
                <a:t>Millennium</a:t>
              </a:r>
              <a:endParaRPr lang="en-US" sz="18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58" name="Rectangle 1045"/>
            <p:cNvSpPr>
              <a:spLocks noChangeArrowheads="1"/>
            </p:cNvSpPr>
            <p:nvPr/>
          </p:nvSpPr>
          <p:spPr bwMode="auto">
            <a:xfrm>
              <a:off x="1797" y="1789"/>
              <a:ext cx="86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algn="ctr" eaLnBrk="1" hangingPunct="1"/>
              <a:r>
                <a:rPr lang="en-US" sz="1600" b="1">
                  <a:solidFill>
                    <a:srgbClr val="000000"/>
                  </a:solidFill>
                  <a:latin typeface="Script MT Bold" charset="0"/>
                  <a:cs typeface="Times New Roman" charset="0"/>
                </a:rPr>
                <a:t>Church Age</a:t>
              </a:r>
              <a:endParaRPr lang="en-US" sz="1800" b="1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59" name="Rectangle 1053"/>
            <p:cNvSpPr>
              <a:spLocks noChangeArrowheads="1"/>
            </p:cNvSpPr>
            <p:nvPr/>
          </p:nvSpPr>
          <p:spPr bwMode="auto">
            <a:xfrm>
              <a:off x="3177" y="1824"/>
              <a:ext cx="108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1" hangingPunct="1"/>
              <a:r>
                <a:rPr lang="en-US" sz="1600" b="1" dirty="0">
                  <a:solidFill>
                    <a:srgbClr val="000000"/>
                  </a:solidFill>
                  <a:latin typeface="Bauhaus 93" charset="0"/>
                  <a:cs typeface="Times New Roman" charset="0"/>
                </a:rPr>
                <a:t>Tribulation</a:t>
              </a:r>
              <a:endParaRPr lang="en-US" sz="18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60" name="Rectangle 1032"/>
            <p:cNvSpPr>
              <a:spLocks noChangeArrowheads="1"/>
            </p:cNvSpPr>
            <p:nvPr/>
          </p:nvSpPr>
          <p:spPr bwMode="auto">
            <a:xfrm>
              <a:off x="1456" y="2199"/>
              <a:ext cx="1568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algn="ctr" eaLnBrk="1" hangingPunct="1"/>
              <a:r>
                <a:rPr lang="en-US" sz="1000" b="1" i="1">
                  <a:solidFill>
                    <a:srgbClr val="000000"/>
                  </a:solidFill>
                  <a:latin typeface="Geneva" charset="0"/>
                  <a:cs typeface="Times New Roman" charset="0"/>
                </a:rPr>
                <a:t>(Bride &amp; Groom Separated)</a:t>
              </a:r>
              <a:endParaRPr lang="en-US" sz="1800" b="1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61" name="Rectangle 1033"/>
            <p:cNvSpPr>
              <a:spLocks noChangeArrowheads="1"/>
            </p:cNvSpPr>
            <p:nvPr/>
          </p:nvSpPr>
          <p:spPr bwMode="auto">
            <a:xfrm>
              <a:off x="1700" y="2060"/>
              <a:ext cx="108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algn="ctr" eaLnBrk="1" hangingPunct="1"/>
              <a:r>
                <a:rPr lang="en-US" sz="1400" b="1">
                  <a:solidFill>
                    <a:srgbClr val="000000"/>
                  </a:solidFill>
                  <a:latin typeface="Cursive-Elegant" charset="0"/>
                  <a:cs typeface="Times New Roman" charset="0"/>
                </a:rPr>
                <a:t>Betrothal Period</a:t>
              </a:r>
              <a:endParaRPr lang="en-US" sz="1800" b="1">
                <a:solidFill>
                  <a:srgbClr val="000000"/>
                </a:solidFill>
                <a:cs typeface="Times New Roman" charset="0"/>
              </a:endParaRPr>
            </a:p>
          </p:txBody>
        </p:sp>
      </p:grpSp>
      <p:pic>
        <p:nvPicPr>
          <p:cNvPr id="84" name="Picture 1173" descr="j03465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5381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176" descr="j028564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150" y="3124200"/>
            <a:ext cx="6794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1177" descr="j028565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063" y="3048000"/>
            <a:ext cx="490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178" descr="j029393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574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79" descr="j030465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063" y="1981200"/>
            <a:ext cx="7191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180" descr="j031024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3124200"/>
            <a:ext cx="692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185" descr="j021278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1247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186" descr="j028038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9525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3815" y="2442097"/>
            <a:ext cx="1932135" cy="61555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4">
                    <a:lumMod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教会时</a:t>
            </a:r>
            <a:r>
              <a:rPr lang="zh-CN" altLang="en-US" sz="2000" b="1" dirty="0" smtClean="0">
                <a:solidFill>
                  <a:schemeClr val="accent4">
                    <a:lumMod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代</a:t>
            </a:r>
            <a:endParaRPr lang="en-SG" altLang="zh-CN" sz="2000" b="1" dirty="0" smtClean="0">
              <a:solidFill>
                <a:schemeClr val="accent4">
                  <a:lumMod val="2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SG" altLang="zh-CN" sz="1400" b="1" dirty="0" smtClean="0">
                <a:solidFill>
                  <a:schemeClr val="accent4">
                    <a:lumMod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sz="1400" b="1" dirty="0" smtClean="0">
                <a:solidFill>
                  <a:schemeClr val="accent4">
                    <a:lumMod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教</a:t>
            </a:r>
            <a:r>
              <a:rPr lang="zh-CN" altLang="en-US" sz="1400" b="1" dirty="0">
                <a:solidFill>
                  <a:schemeClr val="accent4">
                    <a:lumMod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会和基</a:t>
            </a:r>
            <a:r>
              <a:rPr lang="zh-CN" altLang="en-US" sz="1400" b="1" dirty="0" smtClean="0">
                <a:solidFill>
                  <a:schemeClr val="accent4">
                    <a:lumMod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督</a:t>
            </a:r>
            <a:r>
              <a:rPr lang="en-SG" altLang="zh-CN" sz="1400" b="1" dirty="0" smtClean="0">
                <a:solidFill>
                  <a:schemeClr val="accent4">
                    <a:lumMod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CN" altLang="en-US" sz="1400" b="1" dirty="0" smtClean="0">
                <a:solidFill>
                  <a:schemeClr val="accent4">
                    <a:lumMod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分</a:t>
            </a:r>
            <a:r>
              <a:rPr lang="zh-CN" altLang="en-US" sz="1400" b="1" dirty="0">
                <a:solidFill>
                  <a:schemeClr val="accent4">
                    <a:lumMod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离</a:t>
            </a:r>
            <a:endParaRPr lang="en-SG" sz="1400" b="1" dirty="0">
              <a:solidFill>
                <a:schemeClr val="accent4">
                  <a:lumMod val="2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0109" y="3089936"/>
            <a:ext cx="1593154" cy="61555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accent4">
                    <a:lumMod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订亲</a:t>
            </a:r>
            <a:r>
              <a:rPr lang="zh-CN" altLang="en-US" sz="2000" b="1" dirty="0">
                <a:solidFill>
                  <a:schemeClr val="accent4">
                    <a:lumMod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时期</a:t>
            </a:r>
            <a:endParaRPr lang="en-SG" altLang="zh-CN" sz="2000" b="1" dirty="0" smtClean="0">
              <a:solidFill>
                <a:schemeClr val="accent4">
                  <a:lumMod val="2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1400" b="1" dirty="0" smtClean="0">
                <a:solidFill>
                  <a:schemeClr val="accent4">
                    <a:lumMod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新</a:t>
            </a:r>
            <a:r>
              <a:rPr lang="zh-CN" altLang="en-US" sz="1400" b="1" dirty="0">
                <a:solidFill>
                  <a:schemeClr val="accent4">
                    <a:lumMod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娘和新</a:t>
            </a:r>
            <a:r>
              <a:rPr lang="zh-CN" altLang="en-US" sz="1400" b="1" dirty="0" smtClean="0">
                <a:solidFill>
                  <a:schemeClr val="accent4">
                    <a:lumMod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郎</a:t>
            </a:r>
            <a:r>
              <a:rPr lang="zh-CN" altLang="en-US" sz="1400" b="1" dirty="0">
                <a:solidFill>
                  <a:schemeClr val="accent4">
                    <a:lumMod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分离</a:t>
            </a:r>
            <a:endParaRPr lang="en-SG" sz="1400" b="1" dirty="0">
              <a:solidFill>
                <a:schemeClr val="accent4">
                  <a:lumMod val="2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7125" y="2658505"/>
            <a:ext cx="152021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4">
                    <a:lumMod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大灾难</a:t>
            </a:r>
            <a:endParaRPr lang="en-SG" sz="2000" b="1" dirty="0">
              <a:solidFill>
                <a:schemeClr val="accent4">
                  <a:lumMod val="2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2055" y="2611035"/>
            <a:ext cx="105868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4">
                    <a:lumMod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千禧年</a:t>
            </a:r>
            <a:endParaRPr lang="en-SG" sz="2000" b="1" dirty="0">
              <a:solidFill>
                <a:schemeClr val="accent4">
                  <a:lumMod val="2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0345" y="3883226"/>
            <a:ext cx="777759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婚礼的仪式</a:t>
            </a:r>
            <a:r>
              <a:rPr lang="en-SG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(</a:t>
            </a:r>
            <a:r>
              <a:rPr lang="en-SG" sz="1200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Nissuim</a:t>
            </a:r>
            <a:r>
              <a:rPr lang="en-SG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) </a:t>
            </a:r>
            <a:r>
              <a:rPr lang="zh-CN" altLang="en-US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新郎的惊喜到来</a:t>
            </a:r>
            <a:r>
              <a:rPr lang="en-SG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, </a:t>
            </a:r>
            <a:r>
              <a:rPr lang="zh-CN" altLang="en-US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叫新娘</a:t>
            </a:r>
            <a:r>
              <a:rPr lang="en-SG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, </a:t>
            </a:r>
            <a:r>
              <a:rPr lang="zh-CN" altLang="en-US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然后护送她到他父亲的房子</a:t>
            </a:r>
            <a:r>
              <a:rPr lang="en-SG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 (</a:t>
            </a:r>
            <a:r>
              <a:rPr lang="zh-CN" altLang="en-US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亚当</a:t>
            </a:r>
            <a:r>
              <a:rPr lang="en-SG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zh-CN" altLang="en-US" sz="1200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和</a:t>
            </a:r>
            <a:r>
              <a:rPr lang="en-SG" sz="1200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zh-CN" altLang="en-US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夏娃</a:t>
            </a:r>
            <a:r>
              <a:rPr lang="en-SG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 22.3; 4 </a:t>
            </a:r>
            <a:r>
              <a:rPr lang="zh-CN" altLang="en-US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以斯拉</a:t>
            </a:r>
            <a:r>
              <a:rPr lang="en-SG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6.23)</a:t>
            </a:r>
          </a:p>
        </p:txBody>
      </p:sp>
    </p:spTree>
    <p:extLst>
      <p:ext uri="{BB962C8B-B14F-4D97-AF65-F5344CB8AC3E}">
        <p14:creationId xmlns:p14="http://schemas.microsoft.com/office/powerpoint/2010/main" val="36214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2" descr="img3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013200" cy="1634067"/>
          </a:xfr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“我们会升上天去见他”</a:t>
            </a:r>
          </a:p>
        </p:txBody>
      </p:sp>
    </p:spTree>
    <p:extLst>
      <p:ext uri="{BB962C8B-B14F-4D97-AF65-F5344CB8AC3E}">
        <p14:creationId xmlns:p14="http://schemas.microsoft.com/office/powerpoint/2010/main" val="46154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Last Judgment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2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300192" y="533400"/>
            <a:ext cx="2843808" cy="3327648"/>
          </a:xfrm>
        </p:spPr>
        <p:txBody>
          <a:bodyPr anchor="t"/>
          <a:lstStyle/>
          <a:p>
            <a:r>
              <a:rPr lang="en-US" sz="36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</a:br>
            <a:endParaRPr lang="en-US" sz="40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332656"/>
            <a:ext cx="2434799" cy="258532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西斯廷教堂的 </a:t>
            </a:r>
            <a:r>
              <a:rPr lang="en-US" altLang="zh-CN" sz="5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"</a:t>
            </a:r>
            <a:r>
              <a:rPr lang="zh-CN" altLang="en-US" sz="5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审判</a:t>
            </a:r>
            <a:r>
              <a:rPr lang="en-US" altLang="zh-CN" sz="5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"</a:t>
            </a:r>
            <a:r>
              <a:rPr lang="zh-CN" altLang="en-US" sz="5400" b="1" dirty="0" smtClean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SG" sz="5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026" descr="Jesus second co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5112568" cy="1492250"/>
          </a:xfrm>
        </p:spPr>
        <p:txBody>
          <a:bodyPr/>
          <a:lstStyle/>
          <a:p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基督再来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(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启示录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19:11-20</a:t>
            </a:r>
            <a:b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sz="3200" b="1" dirty="0" smtClean="0">
                <a:latin typeface="Arial" charset="0"/>
                <a:ea typeface="ＭＳ Ｐゴシック" charset="0"/>
                <a:cs typeface="Arial" charset="0"/>
              </a:rPr>
              <a:t>)</a:t>
            </a:r>
            <a:endParaRPr lang="en-US" sz="3200" b="1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26" name="Picture 3" descr="marriagesup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42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609600"/>
            <a:ext cx="3124200" cy="1524000"/>
          </a:xfrm>
          <a:solidFill>
            <a:schemeClr val="bg1"/>
          </a:solidFill>
        </p:spPr>
        <p:txBody>
          <a:bodyPr/>
          <a:lstStyle/>
          <a:p>
            <a:r>
              <a:rPr lang="zh-CN" altLang="en-US" sz="3200" b="1" dirty="0" smtClean="0">
                <a:solidFill>
                  <a:sysClr val="windowText" lastClr="000000"/>
                </a:solidFill>
                <a:latin typeface="SimSun" pitchFamily="2" charset="-122"/>
                <a:ea typeface="SimSun" pitchFamily="2" charset="-122"/>
              </a:rPr>
              <a:t>启示录 </a:t>
            </a:r>
            <a:r>
              <a:rPr lang="en-US" sz="3200" b="1" dirty="0" smtClean="0">
                <a:solidFill>
                  <a:sysClr val="windowText" lastClr="000000"/>
                </a:solidFill>
                <a:latin typeface="SimSun" pitchFamily="2" charset="-122"/>
                <a:ea typeface="SimSun" pitchFamily="2" charset="-122"/>
              </a:rPr>
              <a:t>19:7-9</a:t>
            </a:r>
            <a:r>
              <a:rPr lang="en-US" altLang="zh-CN" sz="3200" b="1" dirty="0" smtClean="0">
                <a:solidFill>
                  <a:sysClr val="windowText" lastClr="000000"/>
                </a:solidFill>
                <a:latin typeface="SimSun" pitchFamily="2" charset="-122"/>
                <a:ea typeface="SimSun" pitchFamily="2" charset="-122"/>
              </a:rPr>
              <a:t> </a:t>
            </a:r>
            <a:br>
              <a:rPr lang="en-US" altLang="zh-CN" sz="3200" b="1" dirty="0" smtClean="0">
                <a:solidFill>
                  <a:sysClr val="windowText" lastClr="000000"/>
                </a:solidFill>
                <a:latin typeface="SimSun" pitchFamily="2" charset="-122"/>
                <a:ea typeface="SimSun" pitchFamily="2" charset="-122"/>
              </a:rPr>
            </a:br>
            <a:r>
              <a:rPr lang="zh-CN" altLang="en-US" sz="3200" b="1" dirty="0" smtClean="0">
                <a:solidFill>
                  <a:sysClr val="windowText" lastClr="000000"/>
                </a:solidFill>
                <a:latin typeface="SimSun" pitchFamily="2" charset="-122"/>
                <a:ea typeface="SimSun" pitchFamily="2" charset="-122"/>
              </a:rPr>
              <a:t>的邀请</a:t>
            </a:r>
            <a:endParaRPr lang="en-US" sz="2400" b="1" dirty="0">
              <a:solidFill>
                <a:sysClr val="windowText" lastClr="000000"/>
              </a:solidFill>
              <a:latin typeface="Stencil" charset="0"/>
              <a:ea typeface="ＭＳ Ｐゴシック" charset="0"/>
              <a:cs typeface="Stencil" charset="0"/>
            </a:endParaRPr>
          </a:p>
        </p:txBody>
      </p:sp>
      <p:sp>
        <p:nvSpPr>
          <p:cNvPr id="564228" name="Text Box 1028"/>
          <p:cNvSpPr txBox="1">
            <a:spLocks noChangeArrowheads="1"/>
          </p:cNvSpPr>
          <p:nvPr/>
        </p:nvSpPr>
        <p:spPr bwMode="auto">
          <a:xfrm>
            <a:off x="5438092" y="-60325"/>
            <a:ext cx="3886436" cy="706860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93663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93663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93663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lvl="2" algn="ctr"/>
            <a:endParaRPr lang="en-US" altLang="zh-TW" sz="4000" b="1" baseline="30000" dirty="0" smtClean="0">
              <a:solidFill>
                <a:sysClr val="windowText" lastClr="000000"/>
              </a:solidFill>
              <a:latin typeface="Arial" charset="0"/>
            </a:endParaRPr>
          </a:p>
          <a:p>
            <a:pPr lvl="2" algn="ctr"/>
            <a:endParaRPr lang="zh-TW" altLang="en-US" sz="4000" b="1" baseline="30000" dirty="0">
              <a:solidFill>
                <a:sysClr val="windowText" lastClr="000000"/>
              </a:solidFill>
              <a:latin typeface="Arial" charset="0"/>
            </a:endParaRPr>
          </a:p>
          <a:p>
            <a:pPr lvl="2" algn="ctr"/>
            <a:r>
              <a:rPr lang="en-US" altLang="zh-TW" sz="4000" b="1" baseline="30000" dirty="0">
                <a:solidFill>
                  <a:sysClr val="windowText" lastClr="000000"/>
                </a:solidFill>
                <a:latin typeface="Arial" charset="0"/>
              </a:rPr>
              <a:t>19</a:t>
            </a:r>
            <a:r>
              <a:rPr lang="zh-TW" altLang="en-US" sz="4000" b="1" baseline="30000" dirty="0">
                <a:solidFill>
                  <a:sysClr val="windowText" lastClr="000000"/>
                </a:solidFill>
                <a:latin typeface="Arial" charset="0"/>
              </a:rPr>
              <a:t>：</a:t>
            </a:r>
            <a:r>
              <a:rPr lang="en-US" altLang="zh-TW" sz="4000" b="1" baseline="30000" dirty="0">
                <a:solidFill>
                  <a:sysClr val="windowText" lastClr="000000"/>
                </a:solidFill>
                <a:latin typeface="Arial" charset="0"/>
              </a:rPr>
              <a:t>7 </a:t>
            </a:r>
            <a:r>
              <a:rPr lang="zh-TW" altLang="en-US" sz="4000" b="1" baseline="30000" dirty="0">
                <a:solidFill>
                  <a:sysClr val="windowText" lastClr="000000"/>
                </a:solidFill>
                <a:latin typeface="Arial" charset="0"/>
              </a:rPr>
              <a:t>我 们 要 欢 喜 快 乐 ， 将 荣 耀 归 给 他 。 因 为 羔 羊 婚 娶 的 时 候 到 了 ， 新 妇 也 自 己 预 备 好 了 。 </a:t>
            </a:r>
            <a:r>
              <a:rPr lang="en-US" altLang="zh-TW" sz="4000" b="1" baseline="30000" dirty="0">
                <a:solidFill>
                  <a:sysClr val="windowText" lastClr="000000"/>
                </a:solidFill>
                <a:latin typeface="Arial" charset="0"/>
              </a:rPr>
              <a:t>19:8  </a:t>
            </a:r>
            <a:r>
              <a:rPr lang="zh-TW" altLang="en-US" sz="4000" b="1" baseline="30000" dirty="0">
                <a:solidFill>
                  <a:sysClr val="windowText" lastClr="000000"/>
                </a:solidFill>
                <a:latin typeface="Arial" charset="0"/>
              </a:rPr>
              <a:t>就 蒙 恩 得 穿 光 明 洁 白 的 细 麻 衣 ， 这 细 麻 衣 就 是 圣 徒 所 行 的 义 。 </a:t>
            </a:r>
            <a:r>
              <a:rPr lang="en-US" altLang="zh-TW" sz="4000" b="1" baseline="30000" dirty="0">
                <a:solidFill>
                  <a:sysClr val="windowText" lastClr="000000"/>
                </a:solidFill>
                <a:latin typeface="Arial" charset="0"/>
              </a:rPr>
              <a:t>19:9  </a:t>
            </a:r>
            <a:r>
              <a:rPr lang="zh-TW" altLang="en-US" sz="4000" b="1" baseline="30000" dirty="0">
                <a:solidFill>
                  <a:sysClr val="windowText" lastClr="000000"/>
                </a:solidFill>
                <a:latin typeface="Arial" charset="0"/>
              </a:rPr>
              <a:t>天 使 吩 咐 我 说 ， 你 要 写 上 ， 凡 被 请 赴 羔 羊 之 婚 筵 的 有 福 了 。 又 对 我 说 ， 这 是 神 真 实 的 话 </a:t>
            </a:r>
            <a:r>
              <a:rPr lang="zh-TW" altLang="en-US" sz="4000" b="1" baseline="30000" dirty="0" smtClean="0">
                <a:solidFill>
                  <a:sysClr val="windowText" lastClr="000000"/>
                </a:solidFill>
                <a:latin typeface="Arial" charset="0"/>
              </a:rPr>
              <a:t>。</a:t>
            </a:r>
            <a:endParaRPr lang="en-GB" altLang="zh-TW" sz="4000" b="1" baseline="30000" dirty="0" smtClean="0">
              <a:solidFill>
                <a:sysClr val="windowText" lastClr="000000"/>
              </a:solidFill>
              <a:latin typeface="Arial" charset="0"/>
            </a:endParaRPr>
          </a:p>
          <a:p>
            <a:pPr lvl="2" algn="ctr"/>
            <a:r>
              <a:rPr lang="zh-TW" altLang="en-US" sz="4000" b="1" baseline="30000" dirty="0" smtClean="0">
                <a:solidFill>
                  <a:sysClr val="windowText" lastClr="000000"/>
                </a:solidFill>
                <a:latin typeface="Arial" charset="0"/>
              </a:rPr>
              <a:t> </a:t>
            </a:r>
            <a:endParaRPr lang="zh-TW" altLang="en-US" sz="4000" b="1" baseline="3000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564229" name="Text Box 37"/>
          <p:cNvSpPr txBox="1">
            <a:spLocks noChangeArrowheads="1"/>
          </p:cNvSpPr>
          <p:nvPr/>
        </p:nvSpPr>
        <p:spPr bwMode="auto">
          <a:xfrm>
            <a:off x="8413750" y="-36513"/>
            <a:ext cx="695325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b="1" smtClean="0">
                <a:solidFill>
                  <a:srgbClr val="FFFFFF"/>
                </a:solidFill>
                <a:latin typeface="Arial" charset="0"/>
                <a:cs typeface="Arial" charset="0"/>
              </a:rPr>
              <a:t>415</a:t>
            </a:r>
          </a:p>
        </p:txBody>
      </p:sp>
    </p:spTree>
    <p:extLst>
      <p:ext uri="{BB962C8B-B14F-4D97-AF65-F5344CB8AC3E}">
        <p14:creationId xmlns:p14="http://schemas.microsoft.com/office/powerpoint/2010/main" val="148941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713" name="Picture 17" descr="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5714" name="Line 2"/>
          <p:cNvSpPr>
            <a:spLocks noChangeShapeType="1"/>
          </p:cNvSpPr>
          <p:nvPr/>
        </p:nvSpPr>
        <p:spPr bwMode="auto">
          <a:xfrm>
            <a:off x="1447800" y="4114800"/>
            <a:ext cx="6705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G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4572000" y="2638425"/>
            <a:ext cx="0" cy="1371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G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755716" name="Text Box 4"/>
          <p:cNvSpPr txBox="1">
            <a:spLocks noChangeArrowheads="1"/>
          </p:cNvSpPr>
          <p:nvPr/>
        </p:nvSpPr>
        <p:spPr bwMode="auto">
          <a:xfrm rot="-5400000">
            <a:off x="-645319" y="3699669"/>
            <a:ext cx="3059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4000" b="1" dirty="0">
                <a:solidFill>
                  <a:srgbClr val="FFFFFF"/>
                </a:solidFill>
                <a:latin typeface="Times New Roman" pitchFamily="18" charset="0"/>
                <a:ea typeface="PMingLiU" pitchFamily="18" charset="-120"/>
                <a:cs typeface="+mn-cs"/>
              </a:rPr>
              <a:t>教会时代 </a:t>
            </a:r>
            <a:endParaRPr lang="en-US" sz="4000" dirty="0">
              <a:solidFill>
                <a:srgbClr val="FFFFFF"/>
              </a:solidFill>
              <a:latin typeface="Times New Roman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429000" y="1295400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4000" b="1">
                <a:solidFill>
                  <a:srgbClr val="00CCFF"/>
                </a:solidFill>
                <a:latin typeface="SimSun" pitchFamily="2" charset="-122"/>
                <a:ea typeface="SimSun" pitchFamily="2" charset="-122"/>
                <a:cs typeface="+mn-cs"/>
              </a:rPr>
              <a:t>主再来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95400" y="19050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4000" b="1">
                <a:solidFill>
                  <a:srgbClr val="00CCFF"/>
                </a:solidFill>
                <a:latin typeface="SimSun" pitchFamily="2" charset="-122"/>
                <a:ea typeface="SimSun" pitchFamily="2" charset="-122"/>
                <a:cs typeface="+mn-cs"/>
              </a:rPr>
              <a:t>被提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828800" y="3276600"/>
            <a:ext cx="251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4000" b="1">
                <a:solidFill>
                  <a:srgbClr val="FFFFFF"/>
                </a:solidFill>
                <a:latin typeface="Times New Roman" pitchFamily="18" charset="0"/>
                <a:ea typeface="PMingLiU" pitchFamily="18" charset="-120"/>
                <a:cs typeface="+mn-cs"/>
              </a:rPr>
              <a:t>磨难 </a:t>
            </a:r>
            <a:endParaRPr lang="en-US" sz="4000" b="1">
              <a:solidFill>
                <a:srgbClr val="000000"/>
              </a:solidFill>
              <a:latin typeface="Times New Roman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905000" y="4267200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66FF"/>
                </a:solidFill>
                <a:latin typeface="Times New Roman" pitchFamily="18" charset="0"/>
                <a:cs typeface="+mn-cs"/>
              </a:rPr>
              <a:t>7 </a:t>
            </a:r>
            <a:r>
              <a:rPr lang="zh-CN" altLang="en-US" sz="4000">
                <a:solidFill>
                  <a:srgbClr val="FF66FF"/>
                </a:solidFill>
                <a:latin typeface="Times New Roman" pitchFamily="18" charset="0"/>
                <a:ea typeface="SimSun" pitchFamily="2" charset="-122"/>
                <a:cs typeface="+mn-cs"/>
              </a:rPr>
              <a:t>年</a:t>
            </a:r>
            <a:endParaRPr lang="zh-CN" altLang="en-US" sz="40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724400" y="3276600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4000" b="1">
                <a:solidFill>
                  <a:srgbClr val="FFFFFF"/>
                </a:solidFill>
                <a:latin typeface="Times New Roman" pitchFamily="18" charset="0"/>
                <a:ea typeface="PMingLiU" pitchFamily="18" charset="-120"/>
                <a:cs typeface="+mn-cs"/>
              </a:rPr>
              <a:t>千禧年</a:t>
            </a:r>
            <a:r>
              <a:rPr lang="zh-TW" altLang="en-US" sz="400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  <a:cs typeface="+mn-cs"/>
              </a:rPr>
              <a:t> 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953000" y="4267200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66FF"/>
                </a:solidFill>
                <a:latin typeface="Times New Roman" pitchFamily="18" charset="0"/>
                <a:cs typeface="+mn-cs"/>
              </a:rPr>
              <a:t>1000 </a:t>
            </a:r>
            <a:r>
              <a:rPr lang="zh-CN" altLang="en-US" sz="4000">
                <a:solidFill>
                  <a:srgbClr val="FF66FF"/>
                </a:solidFill>
                <a:latin typeface="Times New Roman" pitchFamily="18" charset="0"/>
                <a:ea typeface="SimSun" pitchFamily="2" charset="-122"/>
                <a:cs typeface="+mn-cs"/>
              </a:rPr>
              <a:t>年</a:t>
            </a:r>
            <a:endParaRPr lang="zh-CN" altLang="en-US" sz="40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 rot="5400000" flipH="1">
            <a:off x="5925344" y="3944144"/>
            <a:ext cx="495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4000" b="1">
                <a:solidFill>
                  <a:srgbClr val="FFCC00"/>
                </a:solidFill>
                <a:latin typeface="SimSun" pitchFamily="2" charset="-122"/>
                <a:ea typeface="SimSun" pitchFamily="2" charset="-122"/>
                <a:cs typeface="+mn-cs"/>
              </a:rPr>
              <a:t>永远的国度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 rot="5381629">
            <a:off x="6621463" y="5032375"/>
            <a:ext cx="2514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FF0066"/>
                </a:solidFill>
                <a:latin typeface="Times New Roman" pitchFamily="18" charset="0"/>
                <a:ea typeface="SimSun" pitchFamily="2" charset="-122"/>
                <a:cs typeface="+mn-cs"/>
              </a:rPr>
              <a:t>审判</a:t>
            </a:r>
            <a:endParaRPr lang="zh-CN" altLang="en-US" sz="4800" b="1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1449388" y="2514600"/>
            <a:ext cx="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G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1447800" y="3295650"/>
            <a:ext cx="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G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75572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830263"/>
          </a:xfrm>
          <a:noFill/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4800" b="1" dirty="0" smtClean="0">
                <a:solidFill>
                  <a:srgbClr val="FFFF99"/>
                </a:solidFill>
                <a:latin typeface="SimSun" pitchFamily="2" charset="-122"/>
                <a:ea typeface="SimSun" pitchFamily="2" charset="-122"/>
              </a:rPr>
              <a:t>“</a:t>
            </a:r>
            <a:r>
              <a:rPr lang="zh-TW" altLang="en-US" sz="4800" b="1" dirty="0" smtClean="0">
                <a:solidFill>
                  <a:srgbClr val="FFFF99"/>
                </a:solidFill>
                <a:latin typeface="SimSun" pitchFamily="2" charset="-122"/>
                <a:ea typeface="SimSun" pitchFamily="2" charset="-122"/>
              </a:rPr>
              <a:t>大灾难之前</a:t>
            </a:r>
            <a:r>
              <a:rPr lang="en-US" altLang="ja-JP" sz="4800" b="1" dirty="0" smtClean="0">
                <a:solidFill>
                  <a:srgbClr val="FFFF99"/>
                </a:solidFill>
                <a:latin typeface="SimSun" pitchFamily="2" charset="-122"/>
                <a:ea typeface="SimSun" pitchFamily="2" charset="-122"/>
              </a:rPr>
              <a:t>”</a:t>
            </a:r>
            <a:r>
              <a:rPr lang="zh-TW" altLang="en-US" sz="4800" b="1" dirty="0" smtClean="0">
                <a:solidFill>
                  <a:srgbClr val="FFFF99"/>
                </a:solidFill>
                <a:latin typeface="SimSun" pitchFamily="2" charset="-122"/>
                <a:ea typeface="SimSun" pitchFamily="2" charset="-122"/>
              </a:rPr>
              <a:t>被提</a:t>
            </a:r>
            <a:endParaRPr lang="en-US" sz="4800" b="1" dirty="0" smtClean="0">
              <a:solidFill>
                <a:srgbClr val="FFFF99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828800" y="2514600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Times New Roman" pitchFamily="18" charset="0"/>
                <a:cs typeface="+mn-cs"/>
              </a:rPr>
              <a:t>(</a:t>
            </a:r>
            <a:r>
              <a:rPr lang="zh-TW" altLang="en-US" sz="4000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婚礼</a:t>
            </a:r>
            <a:r>
              <a:rPr lang="zh-TW" altLang="en-US" sz="4000">
                <a:solidFill>
                  <a:srgbClr val="FFFFFF"/>
                </a:solidFill>
                <a:latin typeface="Times New Roman" pitchFamily="18" charset="0"/>
                <a:ea typeface="PMingLiU" pitchFamily="18" charset="-120"/>
                <a:cs typeface="+mn-cs"/>
              </a:rPr>
              <a:t> </a:t>
            </a:r>
            <a:r>
              <a:rPr lang="en-US" altLang="ja-JP" sz="4000">
                <a:solidFill>
                  <a:srgbClr val="FFFFFF"/>
                </a:solidFill>
                <a:latin typeface="Times New Roman" pitchFamily="18" charset="0"/>
                <a:ea typeface="PMingLiU" pitchFamily="18" charset="-120"/>
                <a:cs typeface="+mn-cs"/>
              </a:rPr>
              <a:t>)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724400" y="2514600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Times New Roman" pitchFamily="18" charset="0"/>
                <a:cs typeface="+mn-cs"/>
              </a:rPr>
              <a:t>(</a:t>
            </a:r>
            <a:r>
              <a:rPr lang="zh-TW" altLang="en-US" sz="4000" b="1">
                <a:solidFill>
                  <a:srgbClr val="FFFFFF"/>
                </a:solidFill>
                <a:latin typeface="Times New Roman" pitchFamily="18" charset="0"/>
                <a:ea typeface="PMingLiU" pitchFamily="18" charset="-120"/>
                <a:cs typeface="+mn-cs"/>
              </a:rPr>
              <a:t>晚餐</a:t>
            </a:r>
            <a:r>
              <a:rPr lang="zh-TW" altLang="en-US" sz="4000">
                <a:solidFill>
                  <a:srgbClr val="FFFFFF"/>
                </a:solidFill>
                <a:latin typeface="Times New Roman" pitchFamily="18" charset="0"/>
                <a:ea typeface="PMingLiU" pitchFamily="18" charset="-120"/>
                <a:cs typeface="+mn-cs"/>
              </a:rPr>
              <a:t> </a:t>
            </a:r>
            <a:r>
              <a:rPr lang="en-US" altLang="ja-JP" sz="4000">
                <a:solidFill>
                  <a:srgbClr val="FFFFFF"/>
                </a:solidFill>
                <a:latin typeface="Times New Roman" pitchFamily="18" charset="0"/>
                <a:ea typeface="PMingLiU" pitchFamily="18" charset="-120"/>
                <a:cs typeface="+mn-cs"/>
              </a:rPr>
              <a:t>)</a:t>
            </a:r>
            <a:endParaRPr lang="en-US" sz="4000">
              <a:solidFill>
                <a:srgbClr val="000000"/>
              </a:solidFill>
              <a:latin typeface="Times New Roman" pitchFamily="18" charset="0"/>
              <a:ea typeface="PMingLiU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649251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7" grpId="0" autoUpdateAnimBg="0"/>
      <p:bldP spid="18438" grpId="0" autoUpdateAnimBg="0"/>
      <p:bldP spid="18439" grpId="0"/>
      <p:bldP spid="18440" grpId="0" autoUpdateAnimBg="0"/>
      <p:bldP spid="18441" grpId="0"/>
      <p:bldP spid="18442" grpId="0" autoUpdateAnimBg="0"/>
      <p:bldP spid="18443" grpId="0" autoUpdateAnimBg="0"/>
      <p:bldP spid="18444" grpId="0" autoUpdateAnimBg="0"/>
      <p:bldP spid="18445" grpId="0" animBg="1"/>
      <p:bldP spid="18446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ight Fountain">
  <a:themeElements>
    <a:clrScheme name="Light Fountain 1">
      <a:dk1>
        <a:srgbClr val="003366"/>
      </a:dk1>
      <a:lt1>
        <a:srgbClr val="FFFF66"/>
      </a:lt1>
      <a:dk2>
        <a:srgbClr val="B9152F"/>
      </a:dk2>
      <a:lt2>
        <a:srgbClr val="FFFF66"/>
      </a:lt2>
      <a:accent1>
        <a:srgbClr val="3366CC"/>
      </a:accent1>
      <a:accent2>
        <a:srgbClr val="CA314F"/>
      </a:accent2>
      <a:accent3>
        <a:srgbClr val="D9AAAD"/>
      </a:accent3>
      <a:accent4>
        <a:srgbClr val="DADA56"/>
      </a:accent4>
      <a:accent5>
        <a:srgbClr val="ADB8E2"/>
      </a:accent5>
      <a:accent6>
        <a:srgbClr val="B72B47"/>
      </a:accent6>
      <a:hlink>
        <a:srgbClr val="66CCFF"/>
      </a:hlink>
      <a:folHlink>
        <a:srgbClr val="FFE701"/>
      </a:folHlink>
    </a:clrScheme>
    <a:fontScheme name="Light Fountai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ight Fountain 1">
        <a:dk1>
          <a:srgbClr val="003366"/>
        </a:dk1>
        <a:lt1>
          <a:srgbClr val="FFFF66"/>
        </a:lt1>
        <a:dk2>
          <a:srgbClr val="B9152F"/>
        </a:dk2>
        <a:lt2>
          <a:srgbClr val="FFFF66"/>
        </a:lt2>
        <a:accent1>
          <a:srgbClr val="3366CC"/>
        </a:accent1>
        <a:accent2>
          <a:srgbClr val="CA314F"/>
        </a:accent2>
        <a:accent3>
          <a:srgbClr val="D9AAAD"/>
        </a:accent3>
        <a:accent4>
          <a:srgbClr val="DADA56"/>
        </a:accent4>
        <a:accent5>
          <a:srgbClr val="ADB8E2"/>
        </a:accent5>
        <a:accent6>
          <a:srgbClr val="B72B47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MS PGothic"/>
        <a:cs typeface=""/>
      </a:majorFont>
      <a:minorFont>
        <a:latin typeface="Times New Roman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2004:Templates:Presentations:Designs:Light Fountain</Template>
  <TotalTime>864</TotalTime>
  <Words>739</Words>
  <Application>Microsoft Macintosh PowerPoint</Application>
  <PresentationFormat>On-screen Show (4:3)</PresentationFormat>
  <Paragraphs>164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Beam</vt:lpstr>
      <vt:lpstr>Blank Presentation</vt:lpstr>
      <vt:lpstr>Orbit</vt:lpstr>
      <vt:lpstr>1_Light Fountain</vt:lpstr>
      <vt:lpstr>10_Blank Presentation</vt:lpstr>
      <vt:lpstr>81_Blank Presentation</vt:lpstr>
      <vt:lpstr>3_Beam</vt:lpstr>
      <vt:lpstr>4_Blank Presentation</vt:lpstr>
      <vt:lpstr>4_Beam</vt:lpstr>
      <vt:lpstr>45_Blank Presentation</vt:lpstr>
      <vt:lpstr>1_Blank Presentation</vt:lpstr>
      <vt:lpstr>11_Default Design</vt:lpstr>
      <vt:lpstr>羔羊的婚礼与婚宴</vt:lpstr>
      <vt:lpstr>犹太人传统婚礼的背景</vt:lpstr>
      <vt:lpstr>第一世纪婚礼行列</vt:lpstr>
      <vt:lpstr>Marriage &amp; the Church Timeline</vt:lpstr>
      <vt:lpstr>“我们会升上天去见他”</vt:lpstr>
      <vt:lpstr>  </vt:lpstr>
      <vt:lpstr>基督再来 (启示录 19:11-20 )</vt:lpstr>
      <vt:lpstr>启示录 19:7-9  的邀请</vt:lpstr>
      <vt:lpstr>“大灾难之前”被提</vt:lpstr>
      <vt:lpstr>婚礼和婚宴的对比（启示录19章）</vt:lpstr>
      <vt:lpstr>“...有 一 匹 白 马，骑 在 马 上 的 称 为 诚 信 真 实...” (19:11)</vt:lpstr>
      <vt:lpstr>生命中最重要的问题：</vt:lpstr>
      <vt:lpstr>有一把利剑从他口中吐出来， 他要用这剑击打列国</vt:lpstr>
      <vt:lpstr>到硫磺的火湖里兽和假先知投(19:20)</vt:lpstr>
      <vt:lpstr>东门</vt:lpstr>
      <vt:lpstr>马太 8:11; 26:29 CNV</vt:lpstr>
      <vt:lpstr>路加 12:35-38 CNV</vt:lpstr>
      <vt:lpstr>“把绵羊放在右边，山羊放在左边。” 马太 25:33</vt:lpstr>
      <vt:lpstr>关于婚礼和婚宴的问题？ </vt:lpstr>
      <vt:lpstr>Black</vt:lpstr>
      <vt:lpstr>末世论 •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Marriage Supper of the Lamb</dc:title>
  <dc:creator>Rick Griffith</dc:creator>
  <cp:lastModifiedBy>Rick Griffith</cp:lastModifiedBy>
  <cp:revision>63</cp:revision>
  <dcterms:created xsi:type="dcterms:W3CDTF">2009-04-02T13:16:15Z</dcterms:created>
  <dcterms:modified xsi:type="dcterms:W3CDTF">2018-08-28T10:12:47Z</dcterms:modified>
</cp:coreProperties>
</file>