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2.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28" r:id="rId2"/>
    <p:sldMasterId id="2147483741" r:id="rId3"/>
  </p:sldMasterIdLst>
  <p:notesMasterIdLst>
    <p:notesMasterId r:id="rId152"/>
  </p:notesMasterIdLst>
  <p:sldIdLst>
    <p:sldId id="438" r:id="rId4"/>
    <p:sldId id="257" r:id="rId5"/>
    <p:sldId id="259" r:id="rId6"/>
    <p:sldId id="407"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404" r:id="rId30"/>
    <p:sldId id="286" r:id="rId31"/>
    <p:sldId id="426" r:id="rId32"/>
    <p:sldId id="427" r:id="rId33"/>
    <p:sldId id="428" r:id="rId34"/>
    <p:sldId id="290" r:id="rId35"/>
    <p:sldId id="291" r:id="rId36"/>
    <p:sldId id="292" r:id="rId37"/>
    <p:sldId id="429"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430" r:id="rId53"/>
    <p:sldId id="309" r:id="rId54"/>
    <p:sldId id="310" r:id="rId55"/>
    <p:sldId id="311" r:id="rId56"/>
    <p:sldId id="312" r:id="rId57"/>
    <p:sldId id="313"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8" r:id="rId72"/>
    <p:sldId id="409" r:id="rId73"/>
    <p:sldId id="330" r:id="rId74"/>
    <p:sldId id="408" r:id="rId75"/>
    <p:sldId id="332" r:id="rId76"/>
    <p:sldId id="333" r:id="rId77"/>
    <p:sldId id="334" r:id="rId78"/>
    <p:sldId id="335" r:id="rId79"/>
    <p:sldId id="336" r:id="rId80"/>
    <p:sldId id="337" r:id="rId81"/>
    <p:sldId id="338" r:id="rId82"/>
    <p:sldId id="339" r:id="rId83"/>
    <p:sldId id="340" r:id="rId84"/>
    <p:sldId id="341" r:id="rId85"/>
    <p:sldId id="342" r:id="rId86"/>
    <p:sldId id="343" r:id="rId87"/>
    <p:sldId id="344" r:id="rId88"/>
    <p:sldId id="345" r:id="rId89"/>
    <p:sldId id="346" r:id="rId90"/>
    <p:sldId id="347" r:id="rId91"/>
    <p:sldId id="348" r:id="rId92"/>
    <p:sldId id="349" r:id="rId93"/>
    <p:sldId id="350" r:id="rId94"/>
    <p:sldId id="351" r:id="rId95"/>
    <p:sldId id="352" r:id="rId96"/>
    <p:sldId id="353" r:id="rId97"/>
    <p:sldId id="354" r:id="rId98"/>
    <p:sldId id="355" r:id="rId99"/>
    <p:sldId id="356" r:id="rId100"/>
    <p:sldId id="357" r:id="rId101"/>
    <p:sldId id="358" r:id="rId102"/>
    <p:sldId id="359" r:id="rId103"/>
    <p:sldId id="360" r:id="rId104"/>
    <p:sldId id="361" r:id="rId105"/>
    <p:sldId id="362" r:id="rId106"/>
    <p:sldId id="363" r:id="rId107"/>
    <p:sldId id="364" r:id="rId108"/>
    <p:sldId id="365" r:id="rId109"/>
    <p:sldId id="366" r:id="rId110"/>
    <p:sldId id="367" r:id="rId111"/>
    <p:sldId id="368" r:id="rId112"/>
    <p:sldId id="369" r:id="rId113"/>
    <p:sldId id="370" r:id="rId114"/>
    <p:sldId id="371" r:id="rId115"/>
    <p:sldId id="372" r:id="rId116"/>
    <p:sldId id="373" r:id="rId117"/>
    <p:sldId id="374" r:id="rId118"/>
    <p:sldId id="375" r:id="rId119"/>
    <p:sldId id="376" r:id="rId120"/>
    <p:sldId id="377" r:id="rId121"/>
    <p:sldId id="378" r:id="rId122"/>
    <p:sldId id="379" r:id="rId123"/>
    <p:sldId id="380" r:id="rId124"/>
    <p:sldId id="381" r:id="rId125"/>
    <p:sldId id="382" r:id="rId126"/>
    <p:sldId id="383" r:id="rId127"/>
    <p:sldId id="384" r:id="rId128"/>
    <p:sldId id="385" r:id="rId129"/>
    <p:sldId id="386" r:id="rId130"/>
    <p:sldId id="387" r:id="rId131"/>
    <p:sldId id="388" r:id="rId132"/>
    <p:sldId id="389" r:id="rId133"/>
    <p:sldId id="390" r:id="rId134"/>
    <p:sldId id="436" r:id="rId135"/>
    <p:sldId id="437" r:id="rId136"/>
    <p:sldId id="391" r:id="rId137"/>
    <p:sldId id="412" r:id="rId138"/>
    <p:sldId id="424" r:id="rId139"/>
    <p:sldId id="425" r:id="rId140"/>
    <p:sldId id="395" r:id="rId141"/>
    <p:sldId id="396" r:id="rId142"/>
    <p:sldId id="397" r:id="rId143"/>
    <p:sldId id="398" r:id="rId144"/>
    <p:sldId id="399" r:id="rId145"/>
    <p:sldId id="400" r:id="rId146"/>
    <p:sldId id="401" r:id="rId147"/>
    <p:sldId id="402" r:id="rId148"/>
    <p:sldId id="403" r:id="rId149"/>
    <p:sldId id="441" r:id="rId150"/>
    <p:sldId id="442" r:id="rId1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1pPr>
    <a:lvl2pPr marL="0" marR="0" indent="3429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2pPr>
    <a:lvl3pPr marL="0" marR="0" indent="6858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3pPr>
    <a:lvl4pPr marL="0" marR="0" indent="10287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4pPr>
    <a:lvl5pPr marL="0" marR="0" indent="13716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5pPr>
    <a:lvl6pPr marL="0" marR="0" indent="17145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6pPr>
    <a:lvl7pPr marL="0" marR="0" indent="20574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7pPr>
    <a:lvl8pPr marL="0" marR="0" indent="24003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8pPr>
    <a:lvl9pPr marL="0" marR="0" indent="274320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Avenir Next Medium"/>
          <a:ea typeface="Avenir Next Medium"/>
          <a:cs typeface="Avenir Next Medium"/>
        </a:font>
        <a:srgbClr val="5B5854"/>
      </a:tcTxStyle>
      <a:tcStyle>
        <a:tcBdr>
          <a:left>
            <a:ln w="25400" cap="flat">
              <a:solidFill>
                <a:srgbClr val="5B5854"/>
              </a:solidFill>
              <a:custDash>
                <a:ds d="200000" sp="200000"/>
              </a:custDash>
              <a:miter lim="400000"/>
            </a:ln>
          </a:left>
          <a:right>
            <a:ln w="25400" cap="flat">
              <a:solidFill>
                <a:srgbClr val="5B5854"/>
              </a:solidFill>
              <a:custDash>
                <a:ds d="200000" sp="200000"/>
              </a:custDash>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25400" cap="flat">
              <a:solidFill>
                <a:srgbClr val="5B5854"/>
              </a:solidFill>
              <a:custDash>
                <a:ds d="200000" sp="200000"/>
              </a:custDash>
              <a:miter lim="400000"/>
            </a:ln>
          </a:insideV>
        </a:tcBdr>
        <a:fill>
          <a:noFill/>
        </a:fill>
      </a:tcStyle>
    </a:wholeTbl>
    <a:band2H>
      <a:tcTxStyle/>
      <a:tcStyle>
        <a:tcBdr/>
        <a:fill>
          <a:solidFill>
            <a:schemeClr val="accent2">
              <a:hueOff val="-1122706"/>
              <a:satOff val="6504"/>
              <a:lumOff val="15871"/>
              <a:alpha val="17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38100" cap="flat">
              <a:solidFill>
                <a:srgbClr val="5B5854"/>
              </a:solidFill>
              <a:prstDash val="solid"/>
              <a:miter lim="400000"/>
            </a:ln>
          </a:right>
          <a:top>
            <a:ln w="12700" cap="flat">
              <a:solidFill>
                <a:srgbClr val="5B5854"/>
              </a:solidFill>
              <a:prstDash val="solid"/>
              <a:miter lim="400000"/>
            </a:ln>
          </a:top>
          <a:bottom>
            <a:ln w="127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809E35">
              <a:alpha val="10000"/>
            </a:srgbClr>
          </a:solidFill>
        </a:fill>
      </a:tcStyle>
    </a:firstCol>
    <a:la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38100" cap="flat">
              <a:solidFill>
                <a:srgbClr val="5B5854"/>
              </a:solidFill>
              <a:prstDash val="solid"/>
              <a:miter lim="400000"/>
            </a:ln>
          </a:top>
          <a:bottom>
            <a:ln w="12700" cap="flat">
              <a:noFill/>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12700" cap="flat">
              <a:solidFill>
                <a:srgbClr val="5B5854"/>
              </a:solidFill>
              <a:prstDash val="solid"/>
              <a:miter lim="400000"/>
            </a:ln>
          </a:left>
          <a:right>
            <a:ln w="12700" cap="flat">
              <a:solidFill>
                <a:srgbClr val="5B5854"/>
              </a:solidFill>
              <a:prstDash val="solid"/>
              <a:miter lim="400000"/>
            </a:ln>
          </a:right>
          <a:top>
            <a:ln w="12700" cap="flat">
              <a:noFill/>
              <a:miter lim="400000"/>
            </a:ln>
          </a:top>
          <a:bottom>
            <a:ln w="38100" cap="flat">
              <a:solidFill>
                <a:srgbClr val="5B5854"/>
              </a:solidFill>
              <a:prstDash val="solid"/>
              <a:miter lim="400000"/>
            </a:ln>
          </a:bottom>
          <a:insideH>
            <a:ln w="12700" cap="flat">
              <a:solidFill>
                <a:srgbClr val="5B5854"/>
              </a:solidFill>
              <a:prstDash val="solid"/>
              <a:miter lim="400000"/>
            </a:ln>
          </a:insideH>
          <a:insideV>
            <a:ln w="12700" cap="flat">
              <a:solidFill>
                <a:srgbClr val="5B5854"/>
              </a:solidFill>
              <a:prstDash val="solid"/>
              <a:miter lim="400000"/>
            </a:ln>
          </a:insideV>
        </a:tcBdr>
        <a:fill>
          <a:solidFill>
            <a:srgbClr val="619E5C">
              <a:alpha val="15000"/>
            </a:srgbClr>
          </a:solidFill>
        </a:fill>
      </a:tcStyle>
    </a:firstRow>
  </a:tblStyle>
  <a:tblStyle styleId="{C7B018BB-80A7-4F77-B60F-C8B233D01FF8}" styleName="">
    <a:tblBg/>
    <a:wholeTbl>
      <a:tcTxStyle b="off" i="off">
        <a:font>
          <a:latin typeface="Avenir Next Medium"/>
          <a:ea typeface="Avenir Next Medium"/>
          <a:cs typeface="Avenir Next Medium"/>
        </a:font>
        <a:srgbClr val="5B5854"/>
      </a:tcTxStyle>
      <a:tcStyle>
        <a:tcBdr>
          <a:left>
            <a:ln w="12700" cap="flat">
              <a:solidFill>
                <a:srgbClr val="BDBBB3"/>
              </a:solidFill>
              <a:prstDash val="solid"/>
              <a:miter lim="400000"/>
            </a:ln>
          </a:left>
          <a:right>
            <a:ln w="12700" cap="flat">
              <a:solidFill>
                <a:srgbClr val="BDBBB3"/>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noFill/>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noFill/>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n" i="off">
        <a:font>
          <a:latin typeface="Avenir Next Demi Bold"/>
          <a:ea typeface="Avenir Next Demi Bold"/>
          <a:cs typeface="Avenir Next Demi Bold"/>
        </a:font>
        <a:srgbClr val="5B5854"/>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n" i="off">
        <a:font>
          <a:latin typeface="Avenir Next Demi Bold"/>
          <a:ea typeface="Avenir Next Demi Bold"/>
          <a:cs typeface="Avenir Next Demi Bold"/>
        </a:font>
        <a:srgbClr val="5B5854"/>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Avenir Next Medium"/>
          <a:ea typeface="Avenir Next Medium"/>
          <a:cs typeface="Avenir Next Medium"/>
        </a:font>
        <a:srgbClr val="5B5854"/>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n" i="off">
        <a:font>
          <a:latin typeface="Avenir Next Demi Bold"/>
          <a:ea typeface="Avenir Next Demi Bold"/>
          <a:cs typeface="Avenir Next Demi Bold"/>
        </a:font>
        <a:srgbClr val="5B5854"/>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n" i="off">
        <a:font>
          <a:latin typeface="Avenir Next Demi Bold"/>
          <a:ea typeface="Avenir Next Demi Bold"/>
          <a:cs typeface="Avenir Next Demi Bold"/>
        </a:font>
        <a:srgbClr val="5B5854"/>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n" i="off">
        <a:font>
          <a:latin typeface="Avenir Next Demi Bold"/>
          <a:ea typeface="Avenir Next Demi Bold"/>
          <a:cs typeface="Avenir Next Demi Bold"/>
        </a:font>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Avenir Next Medium"/>
          <a:ea typeface="Avenir Next Medium"/>
          <a:cs typeface="Avenir Next Medium"/>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wholeTbl>
    <a:band2H>
      <a:tcTxStyle/>
      <a:tcStyle>
        <a:tcBdr/>
        <a:fill>
          <a:solidFill>
            <a:schemeClr val="accent2">
              <a:hueOff val="-1122706"/>
              <a:satOff val="6504"/>
              <a:lumOff val="15871"/>
              <a:alpha val="12000"/>
            </a:schemeClr>
          </a:solidFill>
        </a:fill>
      </a:tcStyle>
    </a:band2H>
    <a:firstCol>
      <a:tcTxStyle b="on" i="off">
        <a:font>
          <a:latin typeface="Avenir Next Demi Bold"/>
          <a:ea typeface="Avenir Next Demi Bold"/>
          <a:cs typeface="Avenir Next Demi Bold"/>
        </a:font>
        <a:srgbClr val="5B5854"/>
      </a:tcTxStyle>
      <a:tcStyle>
        <a:tcBdr>
          <a:left>
            <a:ln w="12700" cap="flat">
              <a:noFill/>
              <a:miter lim="400000"/>
            </a:ln>
          </a:left>
          <a:right>
            <a:ln w="50800" cap="flat">
              <a:solidFill>
                <a:schemeClr val="accent5">
                  <a:alpha val="75000"/>
                </a:schemeClr>
              </a:solidFill>
              <a:prstDash val="solid"/>
              <a:miter lim="400000"/>
            </a:ln>
          </a:right>
          <a:top>
            <a:ln w="38100" cap="flat">
              <a:solidFill>
                <a:schemeClr val="accent2">
                  <a:hueOff val="-1122706"/>
                  <a:satOff val="6504"/>
                  <a:lumOff val="15871"/>
                  <a:alpha val="64999"/>
                </a:schemeClr>
              </a:solidFill>
              <a:prstDash val="solid"/>
              <a:miter lim="400000"/>
            </a:ln>
          </a:top>
          <a:bottom>
            <a:ln w="38100" cap="flat">
              <a:solidFill>
                <a:schemeClr val="accent2">
                  <a:hueOff val="-1122706"/>
                  <a:satOff val="6504"/>
                  <a:lumOff val="15871"/>
                  <a:alpha val="64999"/>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Col>
    <a:la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50800" cap="flat">
              <a:solidFill>
                <a:schemeClr val="accent5">
                  <a:alpha val="75000"/>
                </a:schemeClr>
              </a:solidFill>
              <a:prstDash val="solid"/>
              <a:miter lim="400000"/>
            </a:ln>
          </a:top>
          <a:bottom>
            <a:ln w="12700" cap="flat">
              <a:noFill/>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lastRow>
    <a:firstRow>
      <a:tcTxStyle b="on" i="off">
        <a:font>
          <a:latin typeface="Avenir Next Demi Bold"/>
          <a:ea typeface="Avenir Next Demi Bold"/>
          <a:cs typeface="Avenir Next Demi Bold"/>
        </a:font>
        <a:srgbClr val="5B5854"/>
      </a:tcTxStyle>
      <a:tcStyle>
        <a:tcBdr>
          <a:left>
            <a:ln w="38100" cap="flat">
              <a:solidFill>
                <a:schemeClr val="accent2">
                  <a:hueOff val="-1122706"/>
                  <a:satOff val="6504"/>
                  <a:lumOff val="15871"/>
                  <a:alpha val="64999"/>
                </a:schemeClr>
              </a:solidFill>
              <a:prstDash val="solid"/>
              <a:miter lim="400000"/>
            </a:ln>
          </a:left>
          <a:right>
            <a:ln w="38100" cap="flat">
              <a:solidFill>
                <a:schemeClr val="accent2">
                  <a:hueOff val="-1122706"/>
                  <a:satOff val="6504"/>
                  <a:lumOff val="15871"/>
                  <a:alpha val="64999"/>
                </a:schemeClr>
              </a:solidFill>
              <a:prstDash val="solid"/>
              <a:miter lim="400000"/>
            </a:ln>
          </a:right>
          <a:top>
            <a:ln w="12700" cap="flat">
              <a:noFill/>
              <a:miter lim="400000"/>
            </a:ln>
          </a:top>
          <a:bottom>
            <a:ln w="50800" cap="flat">
              <a:solidFill>
                <a:schemeClr val="accent5">
                  <a:alpha val="75000"/>
                </a:schemeClr>
              </a:solidFill>
              <a:prstDash val="solid"/>
              <a:miter lim="400000"/>
            </a:ln>
          </a:bottom>
          <a:insideH>
            <a:ln w="38100" cap="flat">
              <a:solidFill>
                <a:schemeClr val="accent2">
                  <a:hueOff val="-1122706"/>
                  <a:satOff val="6504"/>
                  <a:lumOff val="15871"/>
                  <a:alpha val="64999"/>
                </a:schemeClr>
              </a:solidFill>
              <a:prstDash val="solid"/>
              <a:miter lim="400000"/>
            </a:ln>
          </a:insideH>
          <a:insideV>
            <a:ln w="38100" cap="flat">
              <a:solidFill>
                <a:schemeClr val="accent2">
                  <a:hueOff val="-1122706"/>
                  <a:satOff val="6504"/>
                  <a:lumOff val="15871"/>
                  <a:alpha val="64999"/>
                </a:schemeClr>
              </a:solidFill>
              <a:prstDash val="solid"/>
              <a:miter lim="400000"/>
            </a:ln>
          </a:insideV>
        </a:tcBdr>
        <a:fill>
          <a:noFill/>
        </a:fill>
      </a:tcStyle>
    </a:firstRow>
  </a:tblStyle>
  <a:tblStyle styleId="{8F44A2F1-9E1F-4B54-A3A2-5F16C0AD49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D51ADE6A-740E-44AE-83CC-AE7238B6C88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DDDD"/>
          </a:solidFill>
        </a:fill>
      </a:tcStyle>
    </a:wholeTbl>
    <a:band2H>
      <a:tcTxStyle/>
      <a:tcStyle>
        <a:tcBdr/>
        <a:fill>
          <a:solidFill>
            <a:srgbClr val="EFEFEF"/>
          </a:solidFill>
        </a:fill>
      </a:tcStyle>
    </a:band2H>
    <a:firstCol>
      <a:tcTxStyle b="on" i="off">
        <a:fontRef idx="maj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444444"/>
          </a:solidFill>
        </a:fill>
      </a:tcStyle>
    </a:firstRow>
  </a:tblStyle>
  <a:tblStyle styleId="{4A9BC294-FFE2-49D5-8D69-9E1BD2C41BD5}"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4FAFA"/>
          </a:solidFill>
        </a:fill>
      </a:tcStyle>
    </a:wholeTbl>
    <a:band2H>
      <a:tcTxStyle/>
      <a:tcStyle>
        <a:tcBdr/>
        <a:fill>
          <a:solidFill>
            <a:srgbClr val="FAFDFD"/>
          </a:solidFill>
        </a:fill>
      </a:tcStyle>
    </a:band2H>
    <a:firstCol>
      <a:tcTxStyle b="on" i="off">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6E6E9"/>
          </a:solidFill>
        </a:fill>
      </a:tcStyle>
    </a:firstRow>
  </a:tblStyle>
  <a:tblStyle styleId="{BBFC77FB-9ED0-4EC9-95AA-A1379042E648}" styleName="">
    <a:tblBg/>
    <a:wholeTb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a:tcStyle>
        <a:tcBdr/>
        <a:fill>
          <a:solidFill>
            <a:srgbClr val="8C8D8F">
              <a:alpha val="30000"/>
            </a:srgbClr>
          </a:solidFill>
        </a:fill>
      </a:tcStyle>
    </a:band2H>
    <a:firstCol>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
          <a:latin typeface="Gill Sans"/>
          <a:ea typeface="Gill Sans"/>
          <a:cs typeface="Gill Sans"/>
        </a:font>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 styleId="{3DC5C2F9-1CAC-4260-A1DD-9FCDBB877499}" styleName="">
    <a:tblBg/>
    <a:wholeTbl>
      <a:tcTxStyle b="off" i="off">
        <a:font>
          <a:latin typeface="Arial"/>
          <a:ea typeface="Arial"/>
          <a:cs typeface="Arial"/>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Arial"/>
          <a:ea typeface="Arial"/>
          <a:cs typeface="Arial"/>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Arial"/>
          <a:ea typeface="Arial"/>
          <a:cs typeface="Arial"/>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6CBB8FF1-D9AA-43F3-AF6F-95CC898621D3}" styleName="">
    <a:tblBg/>
    <a:wholeTbl>
      <a:tcTxStyle b="off" i="off">
        <a:font>
          <a:latin typeface="Helvetica"/>
          <a:ea typeface="Helvetica"/>
          <a:cs typeface="Helvetic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4D4"/>
          </a:solidFill>
        </a:fill>
      </a:tcStyle>
    </a:wholeTbl>
    <a:band2H>
      <a:tcTxStyle/>
      <a:tcStyle>
        <a:tcBdr/>
        <a:fill>
          <a:solidFill>
            <a:srgbClr val="EBEBEB"/>
          </a:solidFill>
        </a:fill>
      </a:tcStyle>
    </a:band2H>
    <a:firstCol>
      <a:tcTxStyle b="on" i="off">
        <a:font>
          <a:latin typeface="Helvetica"/>
          <a:ea typeface="Helvetica"/>
          <a:cs typeface="Helvetica"/>
        </a:font>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Helvetica"/>
          <a:ea typeface="Helvetica"/>
          <a:cs typeface="Helvetica"/>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6F9BBF8F-10AE-4F74-B9CD-6BE4CC2F3F00}" styleName="">
    <a:tblBg/>
    <a:wholeTbl>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Ref idx="major">
          <a:srgbClr val="E7E7E7"/>
        </a:fontRef>
        <a:srgbClr val="E7E7E7"/>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Ref idx="major">
          <a:srgbClr val="E7E7E7"/>
        </a:fontRef>
        <a:srgbClr val="E7E7E7"/>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89F22C0D-EE75-438A-9D98-D31557D8D8F5}" styleName="">
    <a:tblBg/>
    <a:wholeTbl>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Arial"/>
          <a:ea typeface="Arial"/>
          <a:cs typeface="Arial"/>
        </a:font>
        <a:srgbClr val="000000"/>
      </a:tcTxStyle>
      <a:tcStyle>
        <a:tcBdr>
          <a:left>
            <a:ln w="28575"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Col>
    <a:la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28575"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lastRow>
    <a:firstRow>
      <a:tcTxStyle b="off" i="off">
        <a:font>
          <a:latin typeface="Arial"/>
          <a:ea typeface="Arial"/>
          <a:cs typeface="Arial"/>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8575"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000000">
              <a:alpha val="25000"/>
            </a:srgbClr>
          </a:solidFill>
        </a:fill>
      </a:tcStyle>
    </a:firstRow>
  </a:tblStyle>
  <a:tblStyle styleId="{E96F39BC-9AC6-494D-9159-85B9F068BFEA}" styleName="">
    <a:tblBg/>
    <a:wholeTbl>
      <a:tcTxStyle b="off" i="off">
        <a:font>
          <a:latin typeface="Helvetica Light"/>
          <a:ea typeface="Helvetica Light"/>
          <a:cs typeface="Helvetica Light"/>
        </a:font>
        <a:srgbClr val="000000"/>
      </a:tcTxStyle>
      <a:tcStyle>
        <a:tcBdr>
          <a:left>
            <a:ln w="12700" cap="flat">
              <a:solidFill>
                <a:srgbClr val="3797C6"/>
              </a:solidFill>
              <a:prstDash val="solid"/>
              <a:miter lim="400000"/>
            </a:ln>
          </a:left>
          <a:right>
            <a:ln w="12700" cap="flat">
              <a:solidFill>
                <a:srgbClr val="3797C6"/>
              </a:solidFill>
              <a:prstDash val="solid"/>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FFFFFF"/>
          </a:solidFill>
        </a:fill>
      </a:tcStyle>
    </a:wholeTbl>
    <a:band2H>
      <a:tcTxStyle/>
      <a:tcStyle>
        <a:tcBdr/>
        <a:fill>
          <a:solidFill>
            <a:srgbClr val="E3E5E8"/>
          </a:solidFill>
        </a:fill>
      </a:tcStyle>
    </a:band2H>
    <a:firstCol>
      <a:tcTxStyle b="on" i="off">
        <a:font>
          <a:latin typeface="Helvetica"/>
          <a:ea typeface="Helvetica"/>
          <a:cs typeface="Helvetica"/>
        </a:font>
        <a:srgbClr val="FFFFFF"/>
      </a:tcTxStyle>
      <a:tcStyle>
        <a:tcBdr>
          <a:left>
            <a:ln w="25400" cap="flat">
              <a:solidFill>
                <a:srgbClr val="3797C6"/>
              </a:solidFill>
              <a:prstDash val="solid"/>
              <a:miter lim="400000"/>
            </a:ln>
          </a:left>
          <a:right>
            <a:ln w="12700" cap="flat">
              <a:noFill/>
              <a:miter lim="400000"/>
            </a:ln>
          </a:right>
          <a:top>
            <a:ln w="12700" cap="flat">
              <a:solidFill>
                <a:srgbClr val="3797C6"/>
              </a:solidFill>
              <a:prstDash val="solid"/>
              <a:miter lim="400000"/>
            </a:ln>
          </a:top>
          <a:bottom>
            <a:ln w="12700" cap="flat">
              <a:solidFill>
                <a:srgbClr val="3797C6"/>
              </a:solidFill>
              <a:prstDash val="solid"/>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398CCE"/>
          </a:solidFill>
        </a:fill>
      </a:tcStyle>
    </a:firstCol>
    <a:lastRow>
      <a:tcTxStyle b="off" i="of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25400" cap="flat">
              <a:solidFill>
                <a:srgbClr val="3797C6"/>
              </a:solidFill>
              <a:prstDash val="solid"/>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a:ea typeface="Helvetica"/>
          <a:cs typeface="Helvetica"/>
        </a:font>
        <a:srgbClr val="FFFFFF"/>
      </a:tcTxStyle>
      <a:tcStyle>
        <a:tcBdr>
          <a:left>
            <a:ln w="12700" cap="flat">
              <a:solidFill>
                <a:srgbClr val="3797C6"/>
              </a:solidFill>
              <a:prstDash val="solid"/>
              <a:miter lim="400000"/>
            </a:ln>
          </a:left>
          <a:right>
            <a:ln w="12700" cap="flat">
              <a:solidFill>
                <a:srgbClr val="3797C6"/>
              </a:solidFill>
              <a:prstDash val="solid"/>
              <a:miter lim="400000"/>
            </a:ln>
          </a:right>
          <a:top>
            <a:ln w="25400" cap="flat">
              <a:solidFill>
                <a:srgbClr val="3797C6"/>
              </a:solidFill>
              <a:prstDash val="solid"/>
              <a:miter lim="400000"/>
            </a:ln>
          </a:top>
          <a:bottom>
            <a:ln w="12700" cap="flat">
              <a:noFill/>
              <a:miter lim="400000"/>
            </a:ln>
          </a:bottom>
          <a:insideH>
            <a:ln w="12700" cap="flat">
              <a:solidFill>
                <a:srgbClr val="3797C6"/>
              </a:solidFill>
              <a:prstDash val="solid"/>
              <a:miter lim="400000"/>
            </a:ln>
          </a:insideH>
          <a:insideV>
            <a:ln w="12700" cap="flat">
              <a:solidFill>
                <a:srgbClr val="3797C6"/>
              </a:solidFill>
              <a:prstDash val="solid"/>
              <a:miter lim="400000"/>
            </a:ln>
          </a:insideV>
        </a:tcBdr>
        <a:fill>
          <a:solidFill>
            <a:srgbClr val="0365C0"/>
          </a:solidFill>
        </a:fill>
      </a:tcStyle>
    </a:firstRow>
  </a:tblStyle>
  <a:tblStyle styleId="{A847DA6E-DC3C-47D0-B6E0-6498CF351CE2}" styleName="">
    <a:tblBg/>
    <a:wholeTbl>
      <a:tcTxStyle b="off" i="off">
        <a:font>
          <a:latin typeface="Gill Sans"/>
          <a:ea typeface="Gill Sans"/>
          <a:cs typeface="Gill Sans"/>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a:tcStyle>
        <a:tcBdr/>
        <a:fill>
          <a:solidFill>
            <a:srgbClr val="C5C7C9">
              <a:alpha val="30000"/>
            </a:srgbClr>
          </a:solidFill>
        </a:fill>
      </a:tcStyle>
    </a:band2H>
    <a:firstCol>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
          <a:latin typeface="Gill Sans"/>
          <a:ea typeface="Gill Sans"/>
          <a:cs typeface="Gill Sans"/>
        </a:font>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9530" autoAdjust="0"/>
    <p:restoredTop sz="72104"/>
  </p:normalViewPr>
  <p:slideViewPr>
    <p:cSldViewPr snapToGrid="0">
      <p:cViewPr varScale="1">
        <p:scale>
          <a:sx n="46" d="100"/>
          <a:sy n="46" d="100"/>
        </p:scale>
        <p:origin x="976" y="184"/>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theme" Target="theme/theme1.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tableStyles" Target="tableStyle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presProps" Target="presProps.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viewProps" Target="viewProps.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56" name="Shape 756"/>
          <p:cNvSpPr>
            <a:spLocks noGrp="1" noRot="1" noChangeAspect="1"/>
          </p:cNvSpPr>
          <p:nvPr>
            <p:ph type="sldImg"/>
          </p:nvPr>
        </p:nvSpPr>
        <p:spPr>
          <a:xfrm>
            <a:off x="1143000" y="685800"/>
            <a:ext cx="4572000" cy="3429000"/>
          </a:xfrm>
          <a:prstGeom prst="rect">
            <a:avLst/>
          </a:prstGeom>
        </p:spPr>
        <p:txBody>
          <a:bodyPr/>
          <a:lstStyle/>
          <a:p>
            <a:endParaRPr/>
          </a:p>
        </p:txBody>
      </p:sp>
      <p:sp>
        <p:nvSpPr>
          <p:cNvPr id="757" name="Shape 757"/>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611734986"/>
      </p:ext>
    </p:extLst>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dstacy.blogspot.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ewscientist.com/article/mg15520974.900-deep-waters.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news.nationalgeographic.com/news/2011/03/pictures/110315-nuclear-reactor-japan-tsunami-earthquake-world-photos-meltdown/#/japan-earthquake-tsunami-nuclear-unforgettable-pictures-wave_33291_600x450.jp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news.nationalgeographic.com/news/2011/03/pictures/110315-nuclear-reactor-japan-tsunami-earthquake-world-photos-meltdown/#/japan-earthquake-tsunami-nuclear-unforgettable-pictures-wave_33291_600x450.jpg"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indiana.edu/~geol105/1425chap5.htm"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volcano.und.edu/vwdocs/vwlessons/lessons/Slideshow/Serocks/Sedrock2.html"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smithsonianmag.com/travel/The-Evolutionary-Secrets-Within-the-Messel-PIt-236238851.html%22%20/l%20%22Tales-Pit-turtles-473.jpg"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www.smithsonianmag.com/travel/The-Evolutionary-Secrets-Within-the-Messel-PIt-236238851.html%22%20/l%20%22Tales-Pit-beetle-473.jpg"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www.abc.net.au/science/articles/2004/10/27/1228791.htm"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en.wikipedia.org/wiki/Coprolite"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kywalker.cochise.edu/wellerr/fossil/coprolite/coprolite02.htm" TargetMode="Externa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smithsonianmag.com/smithsonian/issues95/apr95/missoula.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5" Type="http://schemas.openxmlformats.org/officeDocument/2006/relationships/hyperlink" Target="http://www.answersingenesis.org/docs2005/0928megaflood.asp" TargetMode="External"/><Relationship Id="rId4" Type="http://schemas.openxmlformats.org/officeDocument/2006/relationships/hyperlink" Target="http://www.pbs.org/wgbh/nova/megaflood/scablands.htm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3dparks.wr.usgs.gov/coloradoplateau/lexicon/templebutte.htm" TargetMode="External"/><Relationship Id="rId2" Type="http://schemas.openxmlformats.org/officeDocument/2006/relationships/slide" Target="../slides/slide62.xml"/><Relationship Id="rId1" Type="http://schemas.openxmlformats.org/officeDocument/2006/relationships/notesMaster" Target="../notesMasters/notesMaster1.xml"/><Relationship Id="rId4" Type="http://schemas.openxmlformats.org/officeDocument/2006/relationships/hyperlink" Target="http://en.wikipedia.org/wiki/Geology_of_the_Grand_Canyon_area" TargetMode="Externa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answersingenesis.org/about/press/2017/06/28/grand-canyon-scientist-creationist-receives-permits/" TargetMode="External"/><Relationship Id="rId2" Type="http://schemas.openxmlformats.org/officeDocument/2006/relationships/slide" Target="../slides/slide67.xml"/><Relationship Id="rId1" Type="http://schemas.openxmlformats.org/officeDocument/2006/relationships/notesMaster" Target="../notesMasters/notesMaster1.xml"/><Relationship Id="rId4" Type="http://schemas.openxmlformats.org/officeDocument/2006/relationships/hyperlink" Target="https://answersingenesis.org/about/press/2017/05/09/discrimination-lawsuit-filed-christian-geologist-grand-canyon/"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answersingenesis.org/home/area/magazines/docs/v15n1_grandcanyon.asp" TargetMode="External"/><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www.msnbc.msn.com/id/6865664/" TargetMode="External"/><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livescience.com/49097-lava-flows-led-dinosaur-extinction.html" TargetMode="External"/><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volcano.und.nodak.edu/vwdocs/volc_images/north_america/crb.html" TargetMode="External"/><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s://answersingenesis.org/age-of-the-earth/do-varves-tree-rings-radiocarbon-measurements-prove-old-earth/" TargetMode="External"/><Relationship Id="rId2" Type="http://schemas.openxmlformats.org/officeDocument/2006/relationships/slide" Target="../slides/slide91.xml"/><Relationship Id="rId1" Type="http://schemas.openxmlformats.org/officeDocument/2006/relationships/notesMaster" Target="../notesMasters/notesMaster1.xml"/><Relationship Id="rId5" Type="http://schemas.openxmlformats.org/officeDocument/2006/relationships/hyperlink" Target="http://www.pnas.org/content/early/2015/07/15/1504467112" TargetMode="External"/><Relationship Id="rId4" Type="http://schemas.openxmlformats.org/officeDocument/2006/relationships/hyperlink" Target="https://answersingenesis.org/store/product/circular-reasoning-dating-methods/?sku=30-9-672" TargetMode="Externa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www.icr.org/pdf/research/AGUC-14_Poster_Baumgardner.pdf" TargetMode="External"/><Relationship Id="rId2" Type="http://schemas.openxmlformats.org/officeDocument/2006/relationships/slide" Target="../slides/slide102.xml"/><Relationship Id="rId1" Type="http://schemas.openxmlformats.org/officeDocument/2006/relationships/notesMaster" Target="../notesMasters/notesMaster1.xml"/><Relationship Id="rId4" Type="http://schemas.openxmlformats.org/officeDocument/2006/relationships/hyperlink" Target="http://volcano.und.nodak.edu/vwdocs/minerals/diamonds.html"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3" Type="http://schemas.openxmlformats.org/officeDocument/2006/relationships/hyperlink" Target="http://www.billingsgazette.com/index.php?tl=1&amp;display=rednews/2005/09/25/build/nation/52-st-helens.inc" TargetMode="External"/><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volcano.und.edu/vwdocs/volc_images/img_ngauruhoe.html" TargetMode="External"/><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davidsonpress.com/images/misc/Archer.jpg" TargetMode="External"/><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mailto:xheladin@palushi.com" TargetMode="External"/><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answersingenesis.org/noahs-ark/were-insects-on-the-ar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www.icr.org/pdf/research/AGUC-14_Poster_Baumgardner.pdf" TargetMode="External"/><Relationship Id="rId2" Type="http://schemas.openxmlformats.org/officeDocument/2006/relationships/slide" Target="../slides/slide144.xml"/><Relationship Id="rId1" Type="http://schemas.openxmlformats.org/officeDocument/2006/relationships/notesMaster" Target="../notesMasters/notesMaster1.xml"/><Relationship Id="rId4" Type="http://schemas.openxmlformats.org/officeDocument/2006/relationships/hyperlink" Target="http://volcano.und.nodak.edu/vwdocs/minerals/diamonds.html" TargetMode="Externa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Shape 767"/>
          <p:cNvSpPr>
            <a:spLocks noGrp="1" noRot="1" noChangeAspect="1"/>
          </p:cNvSpPr>
          <p:nvPr>
            <p:ph type="sldImg"/>
          </p:nvPr>
        </p:nvSpPr>
        <p:spPr>
          <a:xfrm>
            <a:off x="381000" y="685800"/>
            <a:ext cx="6096000" cy="3429000"/>
          </a:xfrm>
          <a:prstGeom prst="rect">
            <a:avLst/>
          </a:prstGeom>
        </p:spPr>
        <p:txBody>
          <a:bodyPr/>
          <a:lstStyle/>
          <a:p>
            <a:endParaRPr/>
          </a:p>
        </p:txBody>
      </p:sp>
      <p:sp>
        <p:nvSpPr>
          <p:cNvPr id="768" name="Shape 768"/>
          <p:cNvSpPr>
            <a:spLocks noGrp="1"/>
          </p:cNvSpPr>
          <p:nvPr>
            <p:ph type="body" sz="quarter" idx="1"/>
          </p:nvPr>
        </p:nvSpPr>
        <p:spPr>
          <a:prstGeom prst="rect">
            <a:avLst/>
          </a:prstGeom>
        </p:spPr>
        <p:txBody>
          <a:bodyPr/>
          <a:lstStyle/>
          <a:p>
            <a:r>
              <a:t>Editable Text- Use this slide for Translations</a:t>
            </a:r>
          </a:p>
        </p:txBody>
      </p:sp>
    </p:spTree>
    <p:extLst>
      <p:ext uri="{BB962C8B-B14F-4D97-AF65-F5344CB8AC3E}">
        <p14:creationId xmlns:p14="http://schemas.microsoft.com/office/powerpoint/2010/main" val="296225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 name="Shape 881"/>
          <p:cNvSpPr>
            <a:spLocks noGrp="1" noRot="1" noChangeAspect="1"/>
          </p:cNvSpPr>
          <p:nvPr>
            <p:ph type="sldImg"/>
          </p:nvPr>
        </p:nvSpPr>
        <p:spPr>
          <a:xfrm>
            <a:off x="381000" y="685800"/>
            <a:ext cx="6096000" cy="3429000"/>
          </a:xfrm>
          <a:prstGeom prst="rect">
            <a:avLst/>
          </a:prstGeom>
        </p:spPr>
        <p:txBody>
          <a:bodyPr/>
          <a:lstStyle/>
          <a:p>
            <a:endParaRPr/>
          </a:p>
        </p:txBody>
      </p:sp>
      <p:sp>
        <p:nvSpPr>
          <p:cNvPr id="882" name="Shape 882"/>
          <p:cNvSpPr>
            <a:spLocks noGrp="1"/>
          </p:cNvSpPr>
          <p:nvPr>
            <p:ph type="body" sz="quarter" idx="1"/>
          </p:nvPr>
        </p:nvSpPr>
        <p:spPr>
          <a:prstGeom prst="rect">
            <a:avLst/>
          </a:prstGeom>
        </p:spPr>
        <p:txBody>
          <a:bodyPr/>
          <a:lstStyle/>
          <a:p>
            <a:r>
              <a:rPr lang="en-US" dirty="0"/>
              <a:t>Height or Depth of the Flood</a:t>
            </a:r>
            <a:endParaRPr dirty="0"/>
          </a:p>
        </p:txBody>
      </p:sp>
    </p:spTree>
    <p:extLst>
      <p:ext uri="{BB962C8B-B14F-4D97-AF65-F5344CB8AC3E}">
        <p14:creationId xmlns:p14="http://schemas.microsoft.com/office/powerpoint/2010/main" val="40835972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 name="Shape 890"/>
          <p:cNvSpPr>
            <a:spLocks noGrp="1" noRot="1" noChangeAspect="1"/>
          </p:cNvSpPr>
          <p:nvPr>
            <p:ph type="sldImg"/>
          </p:nvPr>
        </p:nvSpPr>
        <p:spPr>
          <a:xfrm>
            <a:off x="381000" y="685800"/>
            <a:ext cx="6096000" cy="3429000"/>
          </a:xfrm>
          <a:prstGeom prst="rect">
            <a:avLst/>
          </a:prstGeom>
        </p:spPr>
        <p:txBody>
          <a:bodyPr/>
          <a:lstStyle/>
          <a:p>
            <a:endParaRPr/>
          </a:p>
        </p:txBody>
      </p:sp>
      <p:sp>
        <p:nvSpPr>
          <p:cNvPr id="891" name="Shape 891"/>
          <p:cNvSpPr>
            <a:spLocks noGrp="1"/>
          </p:cNvSpPr>
          <p:nvPr>
            <p:ph type="body" sz="quarter" idx="1"/>
          </p:nvPr>
        </p:nvSpPr>
        <p:spPr>
          <a:prstGeom prst="rect">
            <a:avLst/>
          </a:prstGeom>
        </p:spPr>
        <p:txBody>
          <a:bodyPr/>
          <a:lstStyle>
            <a:lvl1pPr marL="40640" marR="40640" defTabSz="914400">
              <a:spcBef>
                <a:spcPts val="400"/>
              </a:spcBef>
              <a:defRPr sz="3600">
                <a:uFill>
                  <a:solidFill>
                    <a:srgbClr val="000000"/>
                  </a:solidFill>
                </a:uFill>
                <a:latin typeface="Arial"/>
                <a:ea typeface="Arial"/>
                <a:cs typeface="Arial"/>
                <a:sym typeface="Arial"/>
              </a:defRPr>
            </a:lvl1pPr>
          </a:lstStyle>
          <a:p>
            <a:r>
              <a:t>NASB</a:t>
            </a:r>
          </a:p>
        </p:txBody>
      </p:sp>
    </p:spTree>
    <p:extLst>
      <p:ext uri="{BB962C8B-B14F-4D97-AF65-F5344CB8AC3E}">
        <p14:creationId xmlns:p14="http://schemas.microsoft.com/office/powerpoint/2010/main" val="1389646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4" name="Shape 894"/>
          <p:cNvSpPr>
            <a:spLocks noGrp="1" noRot="1" noChangeAspect="1"/>
          </p:cNvSpPr>
          <p:nvPr>
            <p:ph type="sldImg"/>
          </p:nvPr>
        </p:nvSpPr>
        <p:spPr>
          <a:xfrm>
            <a:off x="381000" y="685800"/>
            <a:ext cx="6096000" cy="3429000"/>
          </a:xfrm>
          <a:prstGeom prst="rect">
            <a:avLst/>
          </a:prstGeom>
        </p:spPr>
        <p:txBody>
          <a:bodyPr/>
          <a:lstStyle/>
          <a:p>
            <a:endParaRPr/>
          </a:p>
        </p:txBody>
      </p:sp>
      <p:sp>
        <p:nvSpPr>
          <p:cNvPr id="895" name="Shape 895"/>
          <p:cNvSpPr>
            <a:spLocks noGrp="1"/>
          </p:cNvSpPr>
          <p:nvPr>
            <p:ph type="body" sz="quarter" idx="1"/>
          </p:nvPr>
        </p:nvSpPr>
        <p:spPr>
          <a:prstGeom prst="rect">
            <a:avLst/>
          </a:prstGeom>
        </p:spPr>
        <p:txBody>
          <a:bodyPr/>
          <a:lstStyle/>
          <a:p>
            <a:pPr marL="40640" marR="40640" defTabSz="914400">
              <a:spcBef>
                <a:spcPts val="400"/>
              </a:spcBef>
              <a:defRPr sz="2000">
                <a:uFill>
                  <a:solidFill>
                    <a:srgbClr val="000000"/>
                  </a:solidFill>
                </a:uFill>
                <a:latin typeface="Arial"/>
                <a:ea typeface="Arial"/>
                <a:cs typeface="Arial"/>
                <a:sym typeface="Arial"/>
              </a:defRPr>
            </a:pPr>
            <a:r>
              <a:rPr dirty="0"/>
              <a:t>Primary source of </a:t>
            </a:r>
            <a:r>
              <a:rPr lang="en-US" dirty="0" err="1"/>
              <a:t>ë</a:t>
            </a:r>
            <a:r>
              <a:rPr dirty="0" err="1"/>
              <a:t>ater</a:t>
            </a:r>
            <a:r>
              <a:rPr dirty="0"/>
              <a:t> </a:t>
            </a:r>
            <a:r>
              <a:rPr lang="en-US" dirty="0" err="1"/>
              <a:t>ë</a:t>
            </a:r>
            <a:r>
              <a:rPr dirty="0" err="1"/>
              <a:t>as</a:t>
            </a:r>
            <a:r>
              <a:rPr dirty="0"/>
              <a:t> probably not rain but the fountains of great deep, because they are mentioned first in Gen. 7:11 and again in 8:2 </a:t>
            </a:r>
            <a:r>
              <a:rPr lang="en-US" dirty="0" err="1"/>
              <a:t>ë</a:t>
            </a:r>
            <a:r>
              <a:rPr dirty="0" err="1"/>
              <a:t>hen</a:t>
            </a:r>
            <a:r>
              <a:rPr dirty="0"/>
              <a:t> God closed the fountains and stopped the rains.</a:t>
            </a:r>
          </a:p>
          <a:p>
            <a:pPr marL="40640" marR="40640" defTabSz="914400">
              <a:spcBef>
                <a:spcPts val="400"/>
              </a:spcBef>
              <a:defRPr sz="1200">
                <a:uFill>
                  <a:solidFill>
                    <a:srgbClr val="000000"/>
                  </a:solidFill>
                </a:uFill>
                <a:latin typeface="Arial"/>
                <a:ea typeface="Arial"/>
                <a:cs typeface="Arial"/>
                <a:sym typeface="Arial"/>
              </a:defRPr>
            </a:pPr>
            <a:r>
              <a:rPr dirty="0"/>
              <a:t>Mudslide in southern California, 2008: </a:t>
            </a:r>
            <a:r>
              <a:rPr u="sng" dirty="0">
                <a:hlinkClick r:id="rId3"/>
              </a:rPr>
              <a:t>http://edstacy.blogspot.com</a:t>
            </a:r>
            <a:r>
              <a:rPr dirty="0"/>
              <a:t>/, accessed 22 Sept 2008</a:t>
            </a:r>
          </a:p>
        </p:txBody>
      </p:sp>
    </p:spTree>
    <p:extLst>
      <p:ext uri="{BB962C8B-B14F-4D97-AF65-F5344CB8AC3E}">
        <p14:creationId xmlns:p14="http://schemas.microsoft.com/office/powerpoint/2010/main" val="493081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 name="Shape 899"/>
          <p:cNvSpPr>
            <a:spLocks noGrp="1" noRot="1" noChangeAspect="1"/>
          </p:cNvSpPr>
          <p:nvPr>
            <p:ph type="sldImg"/>
          </p:nvPr>
        </p:nvSpPr>
        <p:spPr>
          <a:xfrm>
            <a:off x="381000" y="685800"/>
            <a:ext cx="6096000" cy="3429000"/>
          </a:xfrm>
          <a:prstGeom prst="rect">
            <a:avLst/>
          </a:prstGeom>
        </p:spPr>
        <p:txBody>
          <a:bodyPr/>
          <a:lstStyle/>
          <a:p>
            <a:endParaRPr/>
          </a:p>
        </p:txBody>
      </p:sp>
      <p:sp>
        <p:nvSpPr>
          <p:cNvPr id="900" name="Shape 900"/>
          <p:cNvSpPr>
            <a:spLocks noGrp="1"/>
          </p:cNvSpPr>
          <p:nvPr>
            <p:ph type="body" sz="quarter" idx="1"/>
          </p:nvPr>
        </p:nvSpPr>
        <p:spPr>
          <a:prstGeom prst="rect">
            <a:avLst/>
          </a:prstGeom>
        </p:spPr>
        <p:txBody>
          <a:bodyPr/>
          <a:lstStyle/>
          <a:p>
            <a:pPr marL="40640" marR="40640" defTabSz="914400">
              <a:spcBef>
                <a:spcPts val="400"/>
              </a:spcBef>
              <a:defRPr sz="2000">
                <a:uFill>
                  <a:solidFill>
                    <a:srgbClr val="000000"/>
                  </a:solidFill>
                </a:uFill>
                <a:latin typeface="Arial"/>
                <a:ea typeface="Arial"/>
                <a:cs typeface="Arial"/>
                <a:sym typeface="Arial"/>
              </a:defRPr>
            </a:pPr>
            <a:r>
              <a:rPr dirty="0"/>
              <a:t>“great deep” usually refers to ocean in OT.  “fountains” implies </a:t>
            </a:r>
            <a:r>
              <a:rPr lang="en-US" dirty="0" err="1"/>
              <a:t>ë</a:t>
            </a:r>
            <a:r>
              <a:rPr dirty="0" err="1"/>
              <a:t>ater</a:t>
            </a:r>
            <a:r>
              <a:rPr dirty="0"/>
              <a:t> under high pressure and implied high temperature.</a:t>
            </a:r>
          </a:p>
          <a:p>
            <a:pPr marL="40640" marR="40640" defTabSz="914400">
              <a:spcBef>
                <a:spcPts val="400"/>
              </a:spcBef>
              <a:defRPr sz="2000">
                <a:uFill>
                  <a:solidFill>
                    <a:srgbClr val="000000"/>
                  </a:solidFill>
                </a:uFill>
                <a:latin typeface="Arial"/>
                <a:ea typeface="Arial"/>
                <a:cs typeface="Arial"/>
                <a:sym typeface="Arial"/>
              </a:defRPr>
            </a:pPr>
            <a:r>
              <a:rPr dirty="0"/>
              <a:t>One expert geophysicist estimates there is 5x-10x as much </a:t>
            </a:r>
            <a:r>
              <a:rPr lang="en-US" dirty="0" err="1"/>
              <a:t>ë</a:t>
            </a:r>
            <a:r>
              <a:rPr dirty="0" err="1"/>
              <a:t>ater</a:t>
            </a:r>
            <a:r>
              <a:rPr dirty="0"/>
              <a:t> in the mantle of the earth (in the </a:t>
            </a:r>
            <a:r>
              <a:rPr dirty="0" err="1"/>
              <a:t>crystaline</a:t>
            </a:r>
            <a:r>
              <a:rPr dirty="0"/>
              <a:t> structure) as is on the surface of the earth (see Lou Bergeron, </a:t>
            </a:r>
            <a:r>
              <a:rPr i="1" dirty="0" err="1"/>
              <a:t>Ne</a:t>
            </a:r>
            <a:r>
              <a:rPr lang="en-US" i="1" dirty="0" err="1"/>
              <a:t>ë</a:t>
            </a:r>
            <a:r>
              <a:rPr i="1" dirty="0"/>
              <a:t> Scientist</a:t>
            </a:r>
            <a:r>
              <a:rPr dirty="0"/>
              <a:t> </a:t>
            </a:r>
            <a:r>
              <a:rPr dirty="0" err="1"/>
              <a:t>Vol</a:t>
            </a:r>
            <a:r>
              <a:rPr dirty="0"/>
              <a:t> 155:2097, pp. 22-26, </a:t>
            </a:r>
            <a:r>
              <a:rPr u="sng" dirty="0">
                <a:hlinkClick r:id="rId3"/>
              </a:rPr>
              <a:t>http://</a:t>
            </a:r>
            <a:r>
              <a:rPr lang="en-US" u="sng" dirty="0">
                <a:hlinkClick r:id="rId3"/>
              </a:rPr>
              <a:t>ëëë</a:t>
            </a:r>
            <a:r>
              <a:rPr u="sng" dirty="0">
                <a:hlinkClick r:id="rId3"/>
              </a:rPr>
              <a:t>.ne</a:t>
            </a:r>
            <a:r>
              <a:rPr lang="en-US" u="sng" dirty="0">
                <a:hlinkClick r:id="rId3"/>
              </a:rPr>
              <a:t>ë</a:t>
            </a:r>
            <a:r>
              <a:rPr u="sng" dirty="0">
                <a:hlinkClick r:id="rId3"/>
              </a:rPr>
              <a:t>scientist.com/article/mg15520974.900-deep-</a:t>
            </a:r>
            <a:r>
              <a:rPr lang="en-US" u="sng" dirty="0">
                <a:hlinkClick r:id="rId3"/>
              </a:rPr>
              <a:t>ë</a:t>
            </a:r>
            <a:r>
              <a:rPr u="sng" dirty="0">
                <a:hlinkClick r:id="rId3"/>
              </a:rPr>
              <a:t>aters.html</a:t>
            </a:r>
            <a:r>
              <a:rPr dirty="0"/>
              <a:t>. </a:t>
            </a:r>
            <a:r>
              <a:rPr lang="en-US" dirty="0" err="1"/>
              <a:t>ë</a:t>
            </a:r>
            <a:r>
              <a:rPr dirty="0" err="1"/>
              <a:t>ater</a:t>
            </a:r>
            <a:r>
              <a:rPr dirty="0"/>
              <a:t> is usually released in volcanic eruptions.  And </a:t>
            </a:r>
            <a:r>
              <a:rPr lang="en-US" dirty="0" err="1"/>
              <a:t>ë</a:t>
            </a:r>
            <a:r>
              <a:rPr dirty="0" err="1"/>
              <a:t>e</a:t>
            </a:r>
            <a:r>
              <a:rPr dirty="0"/>
              <a:t> have hot briny vents on the ocean floor today. 	</a:t>
            </a:r>
          </a:p>
          <a:p>
            <a:pPr marL="40640" marR="40640" defTabSz="914400">
              <a:spcBef>
                <a:spcPts val="400"/>
              </a:spcBef>
              <a:defRPr sz="2000">
                <a:uFill>
                  <a:solidFill>
                    <a:srgbClr val="000000"/>
                  </a:solidFill>
                </a:uFill>
                <a:latin typeface="Arial"/>
                <a:ea typeface="Arial"/>
                <a:cs typeface="Arial"/>
                <a:sym typeface="Arial"/>
              </a:defRPr>
            </a:pPr>
            <a:r>
              <a:rPr dirty="0"/>
              <a:t>“Burst open” = 1 </a:t>
            </a:r>
            <a:r>
              <a:rPr dirty="0" err="1"/>
              <a:t>Hebre</a:t>
            </a:r>
            <a:r>
              <a:rPr lang="en-US" dirty="0" err="1"/>
              <a:t>ë</a:t>
            </a:r>
            <a:r>
              <a:rPr dirty="0"/>
              <a:t> verb, used in Num. 16:31 (</a:t>
            </a:r>
            <a:r>
              <a:rPr dirty="0" err="1"/>
              <a:t>Korah</a:t>
            </a:r>
            <a:r>
              <a:rPr dirty="0"/>
              <a:t>, </a:t>
            </a:r>
            <a:r>
              <a:rPr dirty="0" err="1"/>
              <a:t>Dathan</a:t>
            </a:r>
            <a:r>
              <a:rPr dirty="0"/>
              <a:t> &amp; </a:t>
            </a:r>
            <a:r>
              <a:rPr dirty="0" err="1"/>
              <a:t>Abiram</a:t>
            </a:r>
            <a:r>
              <a:rPr dirty="0"/>
              <a:t>), Judg. 15:19 (Samson) and Zech. 14:4 (Jesus on Mt. of Olives).  Earthquakes often trigger volcanoes and also tsunamis.  Tsunamis caused by seaquakes can travel at speeds up to 500 mph for thousands of miles.</a:t>
            </a:r>
          </a:p>
          <a:p>
            <a:pPr marL="40640" marR="40640" defTabSz="914400">
              <a:spcBef>
                <a:spcPts val="400"/>
              </a:spcBef>
              <a:defRPr sz="3600">
                <a:uFill>
                  <a:solidFill>
                    <a:srgbClr val="000000"/>
                  </a:solidFill>
                </a:uFill>
                <a:latin typeface="Arial"/>
                <a:ea typeface="Arial"/>
                <a:cs typeface="Arial"/>
                <a:sym typeface="Arial"/>
              </a:defRPr>
            </a:pPr>
            <a:r>
              <a:rPr dirty="0"/>
              <a:t>NASB</a:t>
            </a:r>
          </a:p>
        </p:txBody>
      </p:sp>
    </p:spTree>
    <p:extLst>
      <p:ext uri="{BB962C8B-B14F-4D97-AF65-F5344CB8AC3E}">
        <p14:creationId xmlns:p14="http://schemas.microsoft.com/office/powerpoint/2010/main" val="84069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Shape 905"/>
          <p:cNvSpPr>
            <a:spLocks noGrp="1" noRot="1" noChangeAspect="1"/>
          </p:cNvSpPr>
          <p:nvPr>
            <p:ph type="sldImg"/>
          </p:nvPr>
        </p:nvSpPr>
        <p:spPr>
          <a:xfrm>
            <a:off x="381000" y="685800"/>
            <a:ext cx="6096000" cy="3429000"/>
          </a:xfrm>
          <a:prstGeom prst="rect">
            <a:avLst/>
          </a:prstGeom>
        </p:spPr>
        <p:txBody>
          <a:bodyPr/>
          <a:lstStyle/>
          <a:p>
            <a:endParaRPr/>
          </a:p>
        </p:txBody>
      </p:sp>
      <p:sp>
        <p:nvSpPr>
          <p:cNvPr id="906" name="Shape 906"/>
          <p:cNvSpPr>
            <a:spLocks noGrp="1"/>
          </p:cNvSpPr>
          <p:nvPr>
            <p:ph type="body" sz="quarter" idx="1"/>
          </p:nvPr>
        </p:nvSpPr>
        <p:spPr>
          <a:prstGeom prst="rect">
            <a:avLst/>
          </a:prstGeom>
        </p:spPr>
        <p:txBody>
          <a:bodyPr/>
          <a:lstStyle/>
          <a:p>
            <a:pPr defTabSz="825500">
              <a:defRPr sz="1200"/>
            </a:pPr>
            <a:r>
              <a:rPr dirty="0"/>
              <a:t>135412113_Thinkstock2012_Volcano.jpg </a:t>
            </a:r>
          </a:p>
          <a:p>
            <a:pPr defTabSz="825500">
              <a:defRPr sz="1200"/>
            </a:pPr>
            <a:r>
              <a:rPr dirty="0"/>
              <a:t>Brandie </a:t>
            </a:r>
            <a:r>
              <a:rPr dirty="0" err="1"/>
              <a:t>Do</a:t>
            </a:r>
            <a:r>
              <a:rPr lang="en-US" dirty="0" err="1"/>
              <a:t>ë</a:t>
            </a:r>
            <a:r>
              <a:rPr dirty="0" err="1"/>
              <a:t>nloaded</a:t>
            </a:r>
            <a:r>
              <a:rPr dirty="0"/>
              <a:t> </a:t>
            </a:r>
          </a:p>
        </p:txBody>
      </p:sp>
    </p:spTree>
    <p:extLst>
      <p:ext uri="{BB962C8B-B14F-4D97-AF65-F5344CB8AC3E}">
        <p14:creationId xmlns:p14="http://schemas.microsoft.com/office/powerpoint/2010/main" val="20773484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 name="Shape 912"/>
          <p:cNvSpPr>
            <a:spLocks noGrp="1" noRot="1" noChangeAspect="1"/>
          </p:cNvSpPr>
          <p:nvPr>
            <p:ph type="sldImg"/>
          </p:nvPr>
        </p:nvSpPr>
        <p:spPr>
          <a:xfrm>
            <a:off x="381000" y="685800"/>
            <a:ext cx="6096000" cy="3429000"/>
          </a:xfrm>
          <a:prstGeom prst="rect">
            <a:avLst/>
          </a:prstGeom>
        </p:spPr>
        <p:txBody>
          <a:bodyPr/>
          <a:lstStyle/>
          <a:p>
            <a:endParaRPr/>
          </a:p>
        </p:txBody>
      </p:sp>
      <p:sp>
        <p:nvSpPr>
          <p:cNvPr id="913" name="Shape 91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dirty="0">
                <a:hlinkClick r:id="rId3"/>
              </a:rPr>
              <a:t>http://ne</a:t>
            </a:r>
            <a:r>
              <a:rPr lang="en-US" u="sng" dirty="0">
                <a:hlinkClick r:id="rId3"/>
              </a:rPr>
              <a:t>ë</a:t>
            </a:r>
            <a:r>
              <a:rPr u="sng" dirty="0">
                <a:hlinkClick r:id="rId3"/>
              </a:rPr>
              <a:t>s.nationalgeographic.com/</a:t>
            </a:r>
            <a:r>
              <a:rPr u="sng" dirty="0" err="1">
                <a:hlinkClick r:id="rId3"/>
              </a:rPr>
              <a:t>ne</a:t>
            </a:r>
            <a:r>
              <a:rPr lang="en-US" u="sng" dirty="0" err="1">
                <a:hlinkClick r:id="rId3"/>
              </a:rPr>
              <a:t>ë</a:t>
            </a:r>
            <a:r>
              <a:rPr u="sng" dirty="0" err="1">
                <a:hlinkClick r:id="rId3"/>
              </a:rPr>
              <a:t>s</a:t>
            </a:r>
            <a:r>
              <a:rPr u="sng" dirty="0">
                <a:hlinkClick r:id="rId3"/>
              </a:rPr>
              <a:t>/2011/03/pictures/110315-nuclear-reactor-japan-tsunami-earthquake-</a:t>
            </a:r>
            <a:r>
              <a:rPr lang="en-US" u="sng" dirty="0">
                <a:hlinkClick r:id="rId3"/>
              </a:rPr>
              <a:t>ë</a:t>
            </a:r>
            <a:r>
              <a:rPr u="sng" dirty="0">
                <a:hlinkClick r:id="rId3"/>
              </a:rPr>
              <a:t>orld-photos-meltdo</a:t>
            </a:r>
            <a:r>
              <a:rPr lang="en-US" u="sng" dirty="0">
                <a:hlinkClick r:id="rId3"/>
              </a:rPr>
              <a:t>ë</a:t>
            </a:r>
            <a:r>
              <a:rPr u="sng" dirty="0">
                <a:hlinkClick r:id="rId3"/>
              </a:rPr>
              <a:t>n/#/japan-earthquake-tsunami-nuclear-unforgettable-pictures-</a:t>
            </a:r>
            <a:r>
              <a:rPr lang="en-US" u="sng" dirty="0">
                <a:hlinkClick r:id="rId3"/>
              </a:rPr>
              <a:t>ë</a:t>
            </a:r>
            <a:r>
              <a:rPr u="sng" dirty="0">
                <a:hlinkClick r:id="rId3"/>
              </a:rPr>
              <a:t>ave_33291_600x450.jpg</a:t>
            </a:r>
            <a:r>
              <a:rPr dirty="0"/>
              <a:t>, accessed 2011 Mar 26</a:t>
            </a:r>
          </a:p>
        </p:txBody>
      </p:sp>
    </p:spTree>
    <p:extLst>
      <p:ext uri="{BB962C8B-B14F-4D97-AF65-F5344CB8AC3E}">
        <p14:creationId xmlns:p14="http://schemas.microsoft.com/office/powerpoint/2010/main" val="31517668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Shape 919"/>
          <p:cNvSpPr>
            <a:spLocks noGrp="1" noRot="1" noChangeAspect="1"/>
          </p:cNvSpPr>
          <p:nvPr>
            <p:ph type="sldImg"/>
          </p:nvPr>
        </p:nvSpPr>
        <p:spPr>
          <a:xfrm>
            <a:off x="381000" y="685800"/>
            <a:ext cx="6096000" cy="3429000"/>
          </a:xfrm>
          <a:prstGeom prst="rect">
            <a:avLst/>
          </a:prstGeom>
        </p:spPr>
        <p:txBody>
          <a:bodyPr/>
          <a:lstStyle/>
          <a:p>
            <a:endParaRPr/>
          </a:p>
        </p:txBody>
      </p:sp>
      <p:sp>
        <p:nvSpPr>
          <p:cNvPr id="920" name="Shape 920"/>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dirty="0">
                <a:hlinkClick r:id="rId3"/>
              </a:rPr>
              <a:t>http://ne</a:t>
            </a:r>
            <a:r>
              <a:rPr lang="en-US" u="sng" dirty="0">
                <a:hlinkClick r:id="rId3"/>
              </a:rPr>
              <a:t>ë</a:t>
            </a:r>
            <a:r>
              <a:rPr u="sng" dirty="0">
                <a:hlinkClick r:id="rId3"/>
              </a:rPr>
              <a:t>s.nationalgeographic.com/</a:t>
            </a:r>
            <a:r>
              <a:rPr u="sng" dirty="0" err="1">
                <a:hlinkClick r:id="rId3"/>
              </a:rPr>
              <a:t>ne</a:t>
            </a:r>
            <a:r>
              <a:rPr lang="en-US" u="sng" dirty="0" err="1">
                <a:hlinkClick r:id="rId3"/>
              </a:rPr>
              <a:t>ë</a:t>
            </a:r>
            <a:r>
              <a:rPr u="sng" dirty="0" err="1">
                <a:hlinkClick r:id="rId3"/>
              </a:rPr>
              <a:t>s</a:t>
            </a:r>
            <a:r>
              <a:rPr u="sng" dirty="0">
                <a:hlinkClick r:id="rId3"/>
              </a:rPr>
              <a:t>/2011/03/pictures/110315-nuclear-reactor-japan-tsunami-earthquake-</a:t>
            </a:r>
            <a:r>
              <a:rPr lang="en-US" u="sng" dirty="0">
                <a:hlinkClick r:id="rId3"/>
              </a:rPr>
              <a:t>ë</a:t>
            </a:r>
            <a:r>
              <a:rPr u="sng" dirty="0">
                <a:hlinkClick r:id="rId3"/>
              </a:rPr>
              <a:t>orld-photos-meltdo</a:t>
            </a:r>
            <a:r>
              <a:rPr lang="en-US" u="sng" dirty="0">
                <a:hlinkClick r:id="rId3"/>
              </a:rPr>
              <a:t>ë</a:t>
            </a:r>
            <a:r>
              <a:rPr u="sng" dirty="0">
                <a:hlinkClick r:id="rId3"/>
              </a:rPr>
              <a:t>n/#/japan-earthquake-tsunami-nuclear-unforgettable-pictures-</a:t>
            </a:r>
            <a:r>
              <a:rPr lang="en-US" u="sng" dirty="0">
                <a:hlinkClick r:id="rId3"/>
              </a:rPr>
              <a:t>ë</a:t>
            </a:r>
            <a:r>
              <a:rPr u="sng" dirty="0">
                <a:hlinkClick r:id="rId3"/>
              </a:rPr>
              <a:t>ave_33291_600x450.jpg</a:t>
            </a:r>
            <a:r>
              <a:rPr dirty="0"/>
              <a:t>, accessed 2011 Mar 26</a:t>
            </a:r>
          </a:p>
        </p:txBody>
      </p:sp>
    </p:spTree>
    <p:extLst>
      <p:ext uri="{BB962C8B-B14F-4D97-AF65-F5344CB8AC3E}">
        <p14:creationId xmlns:p14="http://schemas.microsoft.com/office/powerpoint/2010/main" val="31637941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Shape 925"/>
          <p:cNvSpPr>
            <a:spLocks noGrp="1" noRot="1" noChangeAspect="1"/>
          </p:cNvSpPr>
          <p:nvPr>
            <p:ph type="sldImg"/>
          </p:nvPr>
        </p:nvSpPr>
        <p:spPr>
          <a:xfrm>
            <a:off x="381000" y="685800"/>
            <a:ext cx="6096000" cy="3429000"/>
          </a:xfrm>
          <a:prstGeom prst="rect">
            <a:avLst/>
          </a:prstGeom>
        </p:spPr>
        <p:txBody>
          <a:bodyPr/>
          <a:lstStyle/>
          <a:p>
            <a:endParaRPr/>
          </a:p>
        </p:txBody>
      </p:sp>
      <p:sp>
        <p:nvSpPr>
          <p:cNvPr id="926" name="Shape 926"/>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From the book, </a:t>
            </a:r>
            <a:r>
              <a:rPr sz="1200" i="1">
                <a:uFill>
                  <a:solidFill>
                    <a:srgbClr val="000000"/>
                  </a:solidFill>
                </a:uFill>
                <a:latin typeface="Arial"/>
                <a:ea typeface="Arial"/>
                <a:cs typeface="Arial"/>
                <a:sym typeface="Arial"/>
              </a:rPr>
              <a:t>Great Dinosaur Mystery</a:t>
            </a:r>
            <a:r>
              <a:rPr sz="1200">
                <a:uFill>
                  <a:solidFill>
                    <a:srgbClr val="000000"/>
                  </a:solidFill>
                </a:uFill>
                <a:latin typeface="Arial"/>
                <a:ea typeface="Arial"/>
                <a:cs typeface="Arial"/>
                <a:sym typeface="Arial"/>
              </a:rPr>
              <a:t>, pp 24-25.</a:t>
            </a:r>
          </a:p>
        </p:txBody>
      </p:sp>
    </p:spTree>
    <p:extLst>
      <p:ext uri="{BB962C8B-B14F-4D97-AF65-F5344CB8AC3E}">
        <p14:creationId xmlns:p14="http://schemas.microsoft.com/office/powerpoint/2010/main" val="28870250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 name="Shape 930"/>
          <p:cNvSpPr>
            <a:spLocks noGrp="1" noRot="1" noChangeAspect="1"/>
          </p:cNvSpPr>
          <p:nvPr>
            <p:ph type="sldImg"/>
          </p:nvPr>
        </p:nvSpPr>
        <p:spPr>
          <a:xfrm>
            <a:off x="381000" y="685800"/>
            <a:ext cx="6096000" cy="3429000"/>
          </a:xfrm>
          <a:prstGeom prst="rect">
            <a:avLst/>
          </a:prstGeom>
        </p:spPr>
        <p:txBody>
          <a:bodyPr/>
          <a:lstStyle/>
          <a:p>
            <a:endParaRPr/>
          </a:p>
        </p:txBody>
      </p:sp>
      <p:sp>
        <p:nvSpPr>
          <p:cNvPr id="931" name="Shape 931"/>
          <p:cNvSpPr>
            <a:spLocks noGrp="1"/>
          </p:cNvSpPr>
          <p:nvPr>
            <p:ph type="body" sz="quarter" idx="1"/>
          </p:nvPr>
        </p:nvSpPr>
        <p:spPr>
          <a:prstGeom prst="rect">
            <a:avLst/>
          </a:prstGeom>
        </p:spPr>
        <p:txBody>
          <a:bodyPr/>
          <a:lstStyle/>
          <a:p>
            <a:pPr marL="0" marR="0" lvl="0" indent="0" defTabSz="457200" eaLnBrk="1" fontAlgn="auto" latinLnBrk="0" hangingPunct="1">
              <a:lnSpc>
                <a:spcPct val="100000"/>
              </a:lnSpc>
              <a:spcBef>
                <a:spcPts val="0"/>
              </a:spcBef>
              <a:spcAft>
                <a:spcPts val="0"/>
              </a:spcAft>
              <a:buClrTx/>
              <a:buSzTx/>
              <a:buFontTx/>
              <a:buNone/>
              <a:tabLst/>
              <a:defRPr/>
            </a:pPr>
            <a:r>
              <a:rPr lang="en-US" dirty="0"/>
              <a:t>Height or Depth of the Flood</a:t>
            </a:r>
          </a:p>
          <a:p>
            <a:endParaRPr dirty="0"/>
          </a:p>
        </p:txBody>
      </p:sp>
    </p:spTree>
    <p:extLst>
      <p:ext uri="{BB962C8B-B14F-4D97-AF65-F5344CB8AC3E}">
        <p14:creationId xmlns:p14="http://schemas.microsoft.com/office/powerpoint/2010/main" val="36226414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 name="Shape 935"/>
          <p:cNvSpPr>
            <a:spLocks noGrp="1" noRot="1" noChangeAspect="1"/>
          </p:cNvSpPr>
          <p:nvPr>
            <p:ph type="sldImg"/>
          </p:nvPr>
        </p:nvSpPr>
        <p:spPr>
          <a:xfrm>
            <a:off x="381000" y="685800"/>
            <a:ext cx="6096000" cy="3429000"/>
          </a:xfrm>
          <a:prstGeom prst="rect">
            <a:avLst/>
          </a:prstGeom>
        </p:spPr>
        <p:txBody>
          <a:bodyPr/>
          <a:lstStyle/>
          <a:p>
            <a:endParaRPr/>
          </a:p>
        </p:txBody>
      </p:sp>
      <p:sp>
        <p:nvSpPr>
          <p:cNvPr id="936" name="Shape 936"/>
          <p:cNvSpPr>
            <a:spLocks noGrp="1"/>
          </p:cNvSpPr>
          <p:nvPr>
            <p:ph type="body" sz="quarter" idx="1"/>
          </p:nvPr>
        </p:nvSpPr>
        <p:spPr>
          <a:prstGeom prst="rect">
            <a:avLst/>
          </a:prstGeom>
        </p:spPr>
        <p:txBody>
          <a:bodyPr/>
          <a:lstStyle/>
          <a:p>
            <a:pPr marL="40640" marR="40640" defTabSz="914400">
              <a:spcBef>
                <a:spcPts val="400"/>
              </a:spcBef>
              <a:buFont typeface="Arial"/>
            </a:pP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here</a:t>
            </a:r>
            <a:r>
              <a:rPr sz="1200" dirty="0">
                <a:uFill>
                  <a:solidFill>
                    <a:srgbClr val="000000"/>
                  </a:solidFill>
                </a:uFill>
                <a:latin typeface="Arial"/>
                <a:ea typeface="Arial"/>
                <a:cs typeface="Arial"/>
                <a:sym typeface="Arial"/>
              </a:rPr>
              <a:t> did the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ater</a:t>
            </a:r>
            <a:r>
              <a:rPr sz="1200" dirty="0">
                <a:uFill>
                  <a:solidFill>
                    <a:srgbClr val="000000"/>
                  </a:solidFill>
                </a:uFill>
                <a:latin typeface="Arial"/>
                <a:ea typeface="Arial"/>
                <a:cs typeface="Arial"/>
                <a:sym typeface="Arial"/>
              </a:rPr>
              <a:t> come from?  Fountains of the deep==under the ground and ocean floor.  Lou Bergeron, “Deep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aters</a:t>
            </a:r>
            <a:r>
              <a:rPr sz="1200" dirty="0">
                <a:uFill>
                  <a:solidFill>
                    <a:srgbClr val="000000"/>
                  </a:solidFill>
                </a:uFill>
                <a:latin typeface="Arial"/>
                <a:ea typeface="Arial"/>
                <a:cs typeface="Arial"/>
                <a:sym typeface="Arial"/>
              </a:rPr>
              <a:t>,” </a:t>
            </a:r>
            <a:r>
              <a:rPr sz="1200" i="1" dirty="0" err="1">
                <a:uFill>
                  <a:solidFill>
                    <a:srgbClr val="000000"/>
                  </a:solidFill>
                </a:uFill>
                <a:latin typeface="Arial"/>
                <a:ea typeface="Arial"/>
                <a:cs typeface="Arial"/>
                <a:sym typeface="Arial"/>
              </a:rPr>
              <a:t>Ne</a:t>
            </a:r>
            <a:r>
              <a:rPr lang="en-US" sz="1200" i="1" dirty="0" err="1">
                <a:uFill>
                  <a:solidFill>
                    <a:srgbClr val="000000"/>
                  </a:solidFill>
                </a:uFill>
                <a:latin typeface="Arial"/>
                <a:ea typeface="Arial"/>
                <a:cs typeface="Arial"/>
                <a:sym typeface="Arial"/>
              </a:rPr>
              <a:t>ë</a:t>
            </a:r>
            <a:r>
              <a:rPr sz="1200" i="1" dirty="0">
                <a:uFill>
                  <a:solidFill>
                    <a:srgbClr val="000000"/>
                  </a:solidFill>
                </a:uFill>
                <a:latin typeface="Arial"/>
                <a:ea typeface="Arial"/>
                <a:cs typeface="Arial"/>
                <a:sym typeface="Arial"/>
              </a:rPr>
              <a:t> Scientist</a:t>
            </a:r>
            <a:r>
              <a:rPr sz="1200" dirty="0">
                <a:uFill>
                  <a:solidFill>
                    <a:srgbClr val="000000"/>
                  </a:solidFill>
                </a:uFill>
                <a:latin typeface="Arial"/>
                <a:ea typeface="Arial"/>
                <a:cs typeface="Arial"/>
                <a:sym typeface="Arial"/>
              </a:rPr>
              <a:t>, 2097 (30 Aug. 1997), p. 22, reports that studies suggest that there is at least </a:t>
            </a:r>
            <a:r>
              <a:rPr sz="1200" b="1" dirty="0">
                <a:uFill>
                  <a:solidFill>
                    <a:srgbClr val="000000"/>
                  </a:solidFill>
                </a:uFill>
                <a:latin typeface="Arial"/>
                <a:ea typeface="Arial"/>
                <a:cs typeface="Arial"/>
                <a:sym typeface="Arial"/>
              </a:rPr>
              <a:t>10 times</a:t>
            </a:r>
            <a:r>
              <a:rPr sz="1200" dirty="0">
                <a:uFill>
                  <a:solidFill>
                    <a:srgbClr val="000000"/>
                  </a:solidFill>
                </a:uFill>
                <a:latin typeface="Arial"/>
                <a:ea typeface="Arial"/>
                <a:cs typeface="Arial"/>
                <a:sym typeface="Arial"/>
              </a:rPr>
              <a:t> as much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ater</a:t>
            </a:r>
            <a:r>
              <a:rPr sz="1200" dirty="0">
                <a:uFill>
                  <a:solidFill>
                    <a:srgbClr val="000000"/>
                  </a:solidFill>
                </a:uFill>
                <a:latin typeface="Arial"/>
                <a:ea typeface="Arial"/>
                <a:cs typeface="Arial"/>
                <a:sym typeface="Arial"/>
              </a:rPr>
              <a:t> in the mantle of the earth (400 km deep) as in all the oceans.  Some of this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ater</a:t>
            </a:r>
            <a:r>
              <a:rPr sz="1200" dirty="0">
                <a:uFill>
                  <a:solidFill>
                    <a:srgbClr val="000000"/>
                  </a:solidFill>
                </a:uFill>
                <a:latin typeface="Arial"/>
                <a:ea typeface="Arial"/>
                <a:cs typeface="Arial"/>
                <a:sym typeface="Arial"/>
              </a:rPr>
              <a:t> is brought to the surface in volcanic eruptions today.</a:t>
            </a:r>
          </a:p>
          <a:p>
            <a:pPr marL="40640" marR="40640" defTabSz="914400">
              <a:spcBef>
                <a:spcPts val="400"/>
              </a:spcBef>
              <a:buFont typeface="Arial"/>
              <a:defRPr sz="1200">
                <a:uFill>
                  <a:solidFill>
                    <a:srgbClr val="000000"/>
                  </a:solidFill>
                </a:uFill>
                <a:latin typeface="Arial"/>
                <a:ea typeface="Arial"/>
                <a:cs typeface="Arial"/>
                <a:sym typeface="Arial"/>
              </a:defRPr>
            </a:pPr>
            <a:r>
              <a:rPr lang="en-US" dirty="0" err="1"/>
              <a:t>ë</a:t>
            </a:r>
            <a:r>
              <a:rPr dirty="0" err="1"/>
              <a:t>here</a:t>
            </a:r>
            <a:r>
              <a:rPr dirty="0"/>
              <a:t> did all </a:t>
            </a:r>
            <a:r>
              <a:rPr lang="en-US" dirty="0" err="1"/>
              <a:t>ë</a:t>
            </a:r>
            <a:r>
              <a:rPr dirty="0" err="1"/>
              <a:t>ater</a:t>
            </a:r>
            <a:r>
              <a:rPr dirty="0"/>
              <a:t> go?  Into late-flood ocean basins and underground reservoirs, as </a:t>
            </a:r>
            <a:r>
              <a:rPr lang="en-US" dirty="0" err="1"/>
              <a:t>ë</a:t>
            </a:r>
            <a:r>
              <a:rPr dirty="0" err="1"/>
              <a:t>e</a:t>
            </a:r>
            <a:r>
              <a:rPr dirty="0"/>
              <a:t> have today.  Present mountains </a:t>
            </a:r>
            <a:r>
              <a:rPr lang="en-US" dirty="0" err="1"/>
              <a:t>ë</a:t>
            </a:r>
            <a:r>
              <a:rPr dirty="0" err="1"/>
              <a:t>ere</a:t>
            </a:r>
            <a:r>
              <a:rPr dirty="0"/>
              <a:t> raised in the latter part of the flood (Ps. 104:6-9 is describing the flood, not the creation of dry land on Day 3, if you study the text carefully).  There are marine fossils on the tops of all the high mountains </a:t>
            </a:r>
            <a:r>
              <a:rPr lang="en-US" dirty="0" err="1"/>
              <a:t>ë</a:t>
            </a:r>
            <a:r>
              <a:rPr dirty="0" err="1"/>
              <a:t>hich</a:t>
            </a:r>
            <a:r>
              <a:rPr dirty="0"/>
              <a:t> is part of the evidence that </a:t>
            </a:r>
            <a:r>
              <a:rPr dirty="0" err="1"/>
              <a:t>sho</a:t>
            </a:r>
            <a:r>
              <a:rPr lang="en-US" dirty="0" err="1"/>
              <a:t>ë</a:t>
            </a:r>
            <a:r>
              <a:rPr dirty="0" err="1"/>
              <a:t>s</a:t>
            </a:r>
            <a:r>
              <a:rPr dirty="0"/>
              <a:t> that they </a:t>
            </a:r>
            <a:r>
              <a:rPr lang="en-US" dirty="0" err="1"/>
              <a:t>ë</a:t>
            </a:r>
            <a:r>
              <a:rPr dirty="0" err="1"/>
              <a:t>ere</a:t>
            </a:r>
            <a:r>
              <a:rPr dirty="0"/>
              <a:t> once horizontal sediments under the sea that </a:t>
            </a:r>
            <a:r>
              <a:rPr lang="en-US" dirty="0" err="1"/>
              <a:t>ë</a:t>
            </a:r>
            <a:r>
              <a:rPr dirty="0" err="1"/>
              <a:t>ere</a:t>
            </a:r>
            <a:r>
              <a:rPr dirty="0"/>
              <a:t> hardened into stone and later broke and tilted in the process of mountain-building.</a:t>
            </a:r>
          </a:p>
          <a:p>
            <a:pPr marL="40640" marR="40640" defTabSz="914400">
              <a:spcBef>
                <a:spcPts val="400"/>
              </a:spcBef>
              <a:buFont typeface="Arial"/>
              <a:defRPr sz="2400">
                <a:uFill>
                  <a:solidFill>
                    <a:srgbClr val="000000"/>
                  </a:solidFill>
                </a:uFill>
                <a:latin typeface="Arial"/>
                <a:ea typeface="Arial"/>
                <a:cs typeface="Arial"/>
                <a:sym typeface="Arial"/>
              </a:defRPr>
            </a:pPr>
            <a:r>
              <a:rPr dirty="0"/>
              <a:t>NASB</a:t>
            </a:r>
          </a:p>
        </p:txBody>
      </p:sp>
    </p:spTree>
    <p:extLst>
      <p:ext uri="{BB962C8B-B14F-4D97-AF65-F5344CB8AC3E}">
        <p14:creationId xmlns:p14="http://schemas.microsoft.com/office/powerpoint/2010/main" val="39724197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Shape 772"/>
          <p:cNvSpPr>
            <a:spLocks noGrp="1" noRot="1" noChangeAspect="1"/>
          </p:cNvSpPr>
          <p:nvPr>
            <p:ph type="sldImg"/>
          </p:nvPr>
        </p:nvSpPr>
        <p:spPr>
          <a:xfrm>
            <a:off x="381000" y="685800"/>
            <a:ext cx="6096000" cy="3429000"/>
          </a:xfrm>
          <a:prstGeom prst="rect">
            <a:avLst/>
          </a:prstGeom>
        </p:spPr>
        <p:txBody>
          <a:bodyPr/>
          <a:lstStyle/>
          <a:p>
            <a:endParaRPr/>
          </a:p>
        </p:txBody>
      </p:sp>
      <p:sp>
        <p:nvSpPr>
          <p:cNvPr id="773" name="Shape 773"/>
          <p:cNvSpPr>
            <a:spLocks noGrp="1"/>
          </p:cNvSpPr>
          <p:nvPr>
            <p:ph type="body" sz="quarter" idx="1"/>
          </p:nvPr>
        </p:nvSpPr>
        <p:spPr>
          <a:prstGeom prst="rect">
            <a:avLst/>
          </a:prstGeom>
        </p:spPr>
        <p:txBody>
          <a:bodyPr/>
          <a:lstStyle/>
          <a:p>
            <a:pPr defTabSz="825500">
              <a:defRPr sz="1200"/>
            </a:pPr>
            <a:r>
              <a:rPr dirty="0"/>
              <a:t>Photo:121088266_Thinkstock2012_GrandCanyon.jpg</a:t>
            </a:r>
          </a:p>
          <a:p>
            <a:pPr defTabSz="825500">
              <a:defRPr sz="1200"/>
            </a:pPr>
            <a:r>
              <a:rPr dirty="0"/>
              <a:t>Brandie </a:t>
            </a:r>
            <a:r>
              <a:rPr dirty="0" err="1"/>
              <a:t>Do</a:t>
            </a:r>
            <a:r>
              <a:rPr lang="en-US" dirty="0" err="1"/>
              <a:t>ë</a:t>
            </a:r>
            <a:r>
              <a:rPr dirty="0" err="1"/>
              <a:t>nloaded</a:t>
            </a:r>
            <a:r>
              <a:rPr dirty="0"/>
              <a:t> </a:t>
            </a:r>
          </a:p>
        </p:txBody>
      </p:sp>
    </p:spTree>
    <p:extLst>
      <p:ext uri="{BB962C8B-B14F-4D97-AF65-F5344CB8AC3E}">
        <p14:creationId xmlns:p14="http://schemas.microsoft.com/office/powerpoint/2010/main" val="3124341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Shape 943"/>
          <p:cNvSpPr>
            <a:spLocks noGrp="1" noRot="1" noChangeAspect="1"/>
          </p:cNvSpPr>
          <p:nvPr>
            <p:ph type="sldImg"/>
          </p:nvPr>
        </p:nvSpPr>
        <p:spPr>
          <a:xfrm>
            <a:off x="381000" y="685800"/>
            <a:ext cx="6096000" cy="3429000"/>
          </a:xfrm>
          <a:prstGeom prst="rect">
            <a:avLst/>
          </a:prstGeom>
        </p:spPr>
        <p:txBody>
          <a:bodyPr/>
          <a:lstStyle/>
          <a:p>
            <a:endParaRPr/>
          </a:p>
        </p:txBody>
      </p:sp>
      <p:sp>
        <p:nvSpPr>
          <p:cNvPr id="944" name="Shape 944"/>
          <p:cNvSpPr>
            <a:spLocks noGrp="1"/>
          </p:cNvSpPr>
          <p:nvPr>
            <p:ph type="body" sz="quarter" idx="1"/>
          </p:nvPr>
        </p:nvSpPr>
        <p:spPr>
          <a:prstGeom prst="rect">
            <a:avLst/>
          </a:prstGeom>
        </p:spPr>
        <p:txBody>
          <a:bodyPr/>
          <a:lstStyle/>
          <a:p>
            <a:pPr defTabSz="825500">
              <a:defRPr sz="1200"/>
            </a:pPr>
            <a:r>
              <a:rPr dirty="0"/>
              <a:t>146953200_Thinkstock2012_GrandCanyon_Rainbo</a:t>
            </a:r>
            <a:r>
              <a:rPr lang="en-US" dirty="0"/>
              <a:t>ë</a:t>
            </a:r>
            <a:r>
              <a:rPr dirty="0"/>
              <a:t>.jpg</a:t>
            </a:r>
          </a:p>
          <a:p>
            <a:pPr defTabSz="825500">
              <a:defRPr sz="1200"/>
            </a:pPr>
            <a:r>
              <a:rPr dirty="0" err="1"/>
              <a:t>Do</a:t>
            </a:r>
            <a:r>
              <a:rPr lang="en-US" dirty="0" err="1"/>
              <a:t>ë</a:t>
            </a:r>
            <a:r>
              <a:rPr dirty="0" err="1"/>
              <a:t>nloaded</a:t>
            </a:r>
            <a:r>
              <a:rPr dirty="0"/>
              <a:t> by Brandie</a:t>
            </a:r>
          </a:p>
        </p:txBody>
      </p:sp>
    </p:spTree>
    <p:extLst>
      <p:ext uri="{BB962C8B-B14F-4D97-AF65-F5344CB8AC3E}">
        <p14:creationId xmlns:p14="http://schemas.microsoft.com/office/powerpoint/2010/main" val="28621686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2200" b="0" i="0" dirty="0" err="1">
                <a:effectLst/>
                <a:latin typeface="Lucida Grande"/>
                <a:ea typeface="Lucida Grande"/>
                <a:cs typeface="Lucida Grande"/>
                <a:sym typeface="Lucida Grande"/>
              </a:rPr>
              <a:t>Miliarda</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gjërash</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të</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vdekura</a:t>
            </a:r>
            <a:endParaRPr lang="en-US" sz="2200" b="0" i="0" dirty="0">
              <a:effectLst/>
              <a:latin typeface="Lucida Grande"/>
              <a:ea typeface="Lucida Grande"/>
              <a:cs typeface="Lucida Grande"/>
              <a:sym typeface="Lucida Grande"/>
            </a:endParaRPr>
          </a:p>
          <a:p>
            <a:r>
              <a:rPr lang="en-US" sz="2200" b="0" i="0" dirty="0" err="1">
                <a:effectLst/>
                <a:latin typeface="Lucida Grande"/>
                <a:ea typeface="Lucida Grande"/>
                <a:cs typeface="Lucida Grande"/>
                <a:sym typeface="Lucida Grande"/>
              </a:rPr>
              <a:t>Varrosur</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në</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shtresa</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shkëmbore</a:t>
            </a:r>
            <a:endParaRPr lang="en-US" sz="2200" b="0" i="0" dirty="0">
              <a:effectLst/>
              <a:latin typeface="Lucida Grande"/>
              <a:ea typeface="Lucida Grande"/>
              <a:cs typeface="Lucida Grande"/>
              <a:sym typeface="Lucida Grande"/>
            </a:endParaRPr>
          </a:p>
          <a:p>
            <a:r>
              <a:rPr lang="en-US" sz="2200" b="0" i="0" dirty="0">
                <a:effectLst/>
                <a:latin typeface="Lucida Grande"/>
                <a:ea typeface="Lucida Grande"/>
                <a:cs typeface="Lucida Grande"/>
                <a:sym typeface="Lucida Grande"/>
              </a:rPr>
              <a:t>Shpërndarë </a:t>
            </a:r>
            <a:r>
              <a:rPr lang="en-US" sz="2200" b="0" i="0" dirty="0" err="1">
                <a:effectLst/>
                <a:latin typeface="Lucida Grande"/>
                <a:ea typeface="Lucida Grande"/>
                <a:cs typeface="Lucida Grande"/>
                <a:sym typeface="Lucida Grande"/>
              </a:rPr>
              <a:t>nga</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uji</a:t>
            </a:r>
            <a:endParaRPr lang="en-US" sz="2200" b="0" i="0" dirty="0">
              <a:effectLst/>
              <a:latin typeface="Lucida Grande"/>
              <a:ea typeface="Lucida Grande"/>
              <a:cs typeface="Lucida Grande"/>
              <a:sym typeface="Lucida Grande"/>
            </a:endParaRPr>
          </a:p>
          <a:p>
            <a:r>
              <a:rPr lang="en-US" sz="2200" b="0" i="0" dirty="0" err="1">
                <a:effectLst/>
                <a:latin typeface="Lucida Grande"/>
                <a:ea typeface="Lucida Grande"/>
                <a:cs typeface="Lucida Grande"/>
                <a:sym typeface="Lucida Grande"/>
              </a:rPr>
              <a:t>Në</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gjithë</a:t>
            </a:r>
            <a:r>
              <a:rPr lang="en-US" sz="2200" b="0" i="0" dirty="0">
                <a:effectLst/>
                <a:latin typeface="Lucida Grande"/>
                <a:ea typeface="Lucida Grande"/>
                <a:cs typeface="Lucida Grande"/>
                <a:sym typeface="Lucida Grande"/>
              </a:rPr>
              <a:t> </a:t>
            </a:r>
            <a:r>
              <a:rPr lang="en-US" sz="2200" b="0" i="0" dirty="0" err="1">
                <a:effectLst/>
                <a:latin typeface="Lucida Grande"/>
                <a:ea typeface="Lucida Grande"/>
                <a:cs typeface="Lucida Grande"/>
                <a:sym typeface="Lucida Grande"/>
              </a:rPr>
              <a:t>tokën</a:t>
            </a:r>
            <a:endParaRPr lang="en-US" sz="2200" b="0" i="0" dirty="0">
              <a:effectLst/>
              <a:latin typeface="Lucida Grande"/>
              <a:ea typeface="Lucida Grande"/>
              <a:cs typeface="Lucida Grande"/>
              <a:sym typeface="Lucida Grande"/>
            </a:endParaRPr>
          </a:p>
          <a:p>
            <a:endParaRPr lang="en-US" dirty="0"/>
          </a:p>
        </p:txBody>
      </p:sp>
    </p:spTree>
    <p:extLst>
      <p:ext uri="{BB962C8B-B14F-4D97-AF65-F5344CB8AC3E}">
        <p14:creationId xmlns:p14="http://schemas.microsoft.com/office/powerpoint/2010/main" val="3297180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 name="Shape 1013"/>
          <p:cNvSpPr>
            <a:spLocks noGrp="1" noRot="1" noChangeAspect="1"/>
          </p:cNvSpPr>
          <p:nvPr>
            <p:ph type="sldImg"/>
          </p:nvPr>
        </p:nvSpPr>
        <p:spPr>
          <a:xfrm>
            <a:off x="381000" y="685800"/>
            <a:ext cx="6096000" cy="3429000"/>
          </a:xfrm>
          <a:prstGeom prst="rect">
            <a:avLst/>
          </a:prstGeom>
        </p:spPr>
        <p:txBody>
          <a:bodyPr/>
          <a:lstStyle/>
          <a:p>
            <a:endParaRPr/>
          </a:p>
        </p:txBody>
      </p:sp>
      <p:sp>
        <p:nvSpPr>
          <p:cNvPr id="1014" name="Shape 1014"/>
          <p:cNvSpPr>
            <a:spLocks noGrp="1"/>
          </p:cNvSpPr>
          <p:nvPr>
            <p:ph type="body" sz="quarter" idx="1"/>
          </p:nvPr>
        </p:nvSpPr>
        <p:spPr>
          <a:prstGeom prst="rect">
            <a:avLst/>
          </a:prstGeom>
        </p:spPr>
        <p:txBody>
          <a:bodyPr/>
          <a:lstStyle/>
          <a:p>
            <a:r>
              <a:rPr dirty="0"/>
              <a:t>Both old-earth vie</a:t>
            </a:r>
            <a:r>
              <a:rPr lang="en-US" dirty="0"/>
              <a:t>w</a:t>
            </a:r>
            <a:r>
              <a:rPr dirty="0"/>
              <a:t>s </a:t>
            </a:r>
            <a:r>
              <a:rPr lang="en-US" dirty="0"/>
              <a:t>w</a:t>
            </a:r>
            <a:r>
              <a:rPr dirty="0"/>
              <a:t>ere based on naturalistic assumptions and a denial of the </a:t>
            </a:r>
            <a:r>
              <a:rPr lang="en-US" dirty="0" err="1"/>
              <a:t>ë</a:t>
            </a:r>
            <a:r>
              <a:rPr dirty="0" err="1"/>
              <a:t>ord</a:t>
            </a:r>
            <a:r>
              <a:rPr dirty="0"/>
              <a:t> of God.</a:t>
            </a:r>
          </a:p>
          <a:p>
            <a:endParaRPr dirty="0"/>
          </a:p>
          <a:p>
            <a:r>
              <a:rPr lang="en-US" dirty="0"/>
              <a:t>SB = Supernatural Beginning = </a:t>
            </a:r>
            <a:r>
              <a:rPr lang="en-US" dirty="0" err="1"/>
              <a:t>F</a:t>
            </a:r>
            <a:r>
              <a:rPr lang="en-US" sz="3000" b="0" i="0" dirty="0" err="1">
                <a:effectLst/>
                <a:latin typeface="Lucida Grande"/>
                <a:ea typeface="Lucida Grande"/>
                <a:cs typeface="Lucida Grande"/>
                <a:sym typeface="Lucida Grande"/>
              </a:rPr>
              <a:t>illim</a:t>
            </a:r>
            <a:r>
              <a:rPr lang="en-US" sz="3000" b="0" i="0" dirty="0">
                <a:effectLst/>
                <a:latin typeface="Lucida Grande"/>
                <a:ea typeface="Lucida Grande"/>
                <a:cs typeface="Lucida Grande"/>
                <a:sym typeface="Lucida Grande"/>
              </a:rPr>
              <a:t> </a:t>
            </a:r>
            <a:r>
              <a:rPr lang="en-US" sz="3000" b="0" i="0" dirty="0" err="1">
                <a:effectLst/>
                <a:latin typeface="Lucida Grande"/>
                <a:ea typeface="Lucida Grande"/>
                <a:cs typeface="Lucida Grande"/>
                <a:sym typeface="Lucida Grande"/>
              </a:rPr>
              <a:t>Mbinatyror</a:t>
            </a:r>
            <a:r>
              <a:rPr lang="en-US" dirty="0"/>
              <a:t> </a:t>
            </a:r>
          </a:p>
          <a:p>
            <a:r>
              <a:rPr lang="en-US" dirty="0"/>
              <a:t>C = Catastrophe = </a:t>
            </a:r>
            <a:r>
              <a:rPr lang="en-US" dirty="0" err="1"/>
              <a:t>Katastrofik</a:t>
            </a:r>
            <a:endParaRPr lang="en-US" dirty="0"/>
          </a:p>
          <a:p>
            <a:r>
              <a:rPr lang="en-US" dirty="0"/>
              <a:t>P = Present (today, our times) = Sot</a:t>
            </a:r>
          </a:p>
          <a:p>
            <a:r>
              <a:rPr lang="en-US" dirty="0"/>
              <a:t>SCW = Supernatural Creation Week = </a:t>
            </a:r>
            <a:r>
              <a:rPr lang="en-US" sz="3000" b="0" i="0" dirty="0">
                <a:effectLst/>
                <a:latin typeface="Lucida Grande"/>
                <a:ea typeface="Lucida Grande"/>
                <a:cs typeface="Lucida Grande"/>
                <a:sym typeface="Lucida Grande"/>
              </a:rPr>
              <a:t>Java e </a:t>
            </a:r>
            <a:r>
              <a:rPr lang="en-US" sz="3000" b="0" i="0" dirty="0" err="1">
                <a:effectLst/>
                <a:latin typeface="Lucida Grande"/>
                <a:ea typeface="Lucida Grande"/>
                <a:cs typeface="Lucida Grande"/>
                <a:sym typeface="Lucida Grande"/>
              </a:rPr>
              <a:t>Krijimit</a:t>
            </a:r>
            <a:r>
              <a:rPr lang="en-US" sz="3000" b="0" i="0" dirty="0">
                <a:effectLst/>
                <a:latin typeface="Lucida Grande"/>
                <a:ea typeface="Lucida Grande"/>
                <a:cs typeface="Lucida Grande"/>
                <a:sym typeface="Lucida Grande"/>
              </a:rPr>
              <a:t> </a:t>
            </a:r>
            <a:r>
              <a:rPr lang="en-US" sz="3000" b="0" i="0" dirty="0" err="1">
                <a:effectLst/>
                <a:latin typeface="Lucida Grande"/>
                <a:ea typeface="Lucida Grande"/>
                <a:cs typeface="Lucida Grande"/>
                <a:sym typeface="Lucida Grande"/>
              </a:rPr>
              <a:t>të</a:t>
            </a:r>
            <a:r>
              <a:rPr lang="en-US" sz="3000" b="0" i="0" dirty="0">
                <a:effectLst/>
                <a:latin typeface="Lucida Grande"/>
                <a:ea typeface="Lucida Grande"/>
                <a:cs typeface="Lucida Grande"/>
                <a:sym typeface="Lucida Grande"/>
              </a:rPr>
              <a:t> </a:t>
            </a:r>
            <a:r>
              <a:rPr lang="en-US" sz="3000" b="0" i="0" dirty="0" err="1">
                <a:effectLst/>
                <a:latin typeface="Lucida Grande"/>
                <a:ea typeface="Lucida Grande"/>
                <a:cs typeface="Lucida Grande"/>
                <a:sym typeface="Lucida Grande"/>
              </a:rPr>
              <a:t>Mbinatyrshme</a:t>
            </a:r>
            <a:endParaRPr lang="en-US" dirty="0"/>
          </a:p>
          <a:p>
            <a:r>
              <a:rPr lang="en-US" dirty="0"/>
              <a:t>F = Flood (Noah’s) = </a:t>
            </a:r>
            <a:r>
              <a:rPr lang="en-US" sz="9600"/>
              <a:t>P</a:t>
            </a:r>
            <a:r>
              <a:rPr lang="en-US" sz="9600">
                <a:uFill>
                  <a:solidFill>
                    <a:srgbClr val="FFFFFF"/>
                  </a:solidFill>
                </a:uFill>
              </a:rPr>
              <a:t>ë</a:t>
            </a:r>
            <a:r>
              <a:rPr lang="en-US" sz="9600"/>
              <a:t>rmbytja</a:t>
            </a:r>
            <a:endParaRPr lang="en-US" dirty="0"/>
          </a:p>
        </p:txBody>
      </p:sp>
    </p:spTree>
    <p:extLst>
      <p:ext uri="{BB962C8B-B14F-4D97-AF65-F5344CB8AC3E}">
        <p14:creationId xmlns:p14="http://schemas.microsoft.com/office/powerpoint/2010/main" val="11752870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 name="Shape 1019"/>
          <p:cNvSpPr>
            <a:spLocks noGrp="1" noRot="1" noChangeAspect="1"/>
          </p:cNvSpPr>
          <p:nvPr>
            <p:ph type="sldImg"/>
          </p:nvPr>
        </p:nvSpPr>
        <p:spPr>
          <a:xfrm>
            <a:off x="381000" y="685800"/>
            <a:ext cx="6096000" cy="3429000"/>
          </a:xfrm>
          <a:prstGeom prst="rect">
            <a:avLst/>
          </a:prstGeom>
        </p:spPr>
        <p:txBody>
          <a:bodyPr/>
          <a:lstStyle/>
          <a:p>
            <a:endParaRPr/>
          </a:p>
        </p:txBody>
      </p:sp>
      <p:sp>
        <p:nvSpPr>
          <p:cNvPr id="1020" name="Shape 1020"/>
          <p:cNvSpPr>
            <a:spLocks noGrp="1"/>
          </p:cNvSpPr>
          <p:nvPr>
            <p:ph type="body" sz="quarter" idx="1"/>
          </p:nvPr>
        </p:nvSpPr>
        <p:spPr>
          <a:prstGeom prst="rect">
            <a:avLst/>
          </a:prstGeom>
        </p:spPr>
        <p:txBody>
          <a:bodyPr/>
          <a:lstStyle/>
          <a:p>
            <a:pPr marL="40640" marR="40640" defTabSz="914400">
              <a:spcBef>
                <a:spcPts val="400"/>
              </a:spcBef>
              <a:buFont typeface="Arial"/>
            </a:pPr>
            <a:r>
              <a:rPr sz="1200" dirty="0">
                <a:uFill>
                  <a:solidFill>
                    <a:srgbClr val="000000"/>
                  </a:solidFill>
                </a:uFill>
                <a:latin typeface="Arial"/>
                <a:ea typeface="Arial"/>
                <a:cs typeface="Arial"/>
                <a:sym typeface="Arial"/>
              </a:rPr>
              <a:t>Derek Ager (1923-1993), Professor and Head of the Geology Dept. at University College of </a:t>
            </a:r>
            <a:r>
              <a:rPr sz="1200" dirty="0" err="1">
                <a:uFill>
                  <a:solidFill>
                    <a:srgbClr val="000000"/>
                  </a:solidFill>
                </a:uFill>
                <a:latin typeface="Arial"/>
                <a:ea typeface="Arial"/>
                <a:cs typeface="Arial"/>
                <a:sym typeface="Arial"/>
              </a:rPr>
              <a:t>S</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ansea</a:t>
            </a:r>
            <a:r>
              <a:rPr sz="1200" dirty="0">
                <a:uFill>
                  <a:solidFill>
                    <a:srgbClr val="000000"/>
                  </a:solidFill>
                </a:uFill>
                <a:latin typeface="Arial"/>
                <a:ea typeface="Arial"/>
                <a:cs typeface="Arial"/>
                <a:sym typeface="Arial"/>
              </a:rPr>
              <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ales</a:t>
            </a:r>
            <a:r>
              <a:rPr sz="1200" dirty="0">
                <a:uFill>
                  <a:solidFill>
                    <a:srgbClr val="000000"/>
                  </a:solidFill>
                </a:uFill>
                <a:latin typeface="Arial"/>
                <a:ea typeface="Arial"/>
                <a:cs typeface="Arial"/>
                <a:sym typeface="Arial"/>
              </a:rPr>
              <a:t>) from 1969-1988 and president of the British Geological Association 1988-1990, continued in “retirement” as Emeritus Professor till his death in 1993.  In his life he visited over 57 countries to look at rocks and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rote</a:t>
            </a:r>
            <a:r>
              <a:rPr sz="1200" dirty="0">
                <a:uFill>
                  <a:solidFill>
                    <a:srgbClr val="000000"/>
                  </a:solidFill>
                </a:uFill>
                <a:latin typeface="Arial"/>
                <a:ea typeface="Arial"/>
                <a:cs typeface="Arial"/>
                <a:sym typeface="Arial"/>
              </a:rPr>
              <a:t> 200 papers and four books, as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ell</a:t>
            </a:r>
            <a:r>
              <a:rPr sz="1200" dirty="0">
                <a:uFill>
                  <a:solidFill>
                    <a:srgbClr val="000000"/>
                  </a:solidFill>
                </a:uFill>
                <a:latin typeface="Arial"/>
                <a:ea typeface="Arial"/>
                <a:cs typeface="Arial"/>
                <a:sym typeface="Arial"/>
              </a:rPr>
              <a:t> as many short articles for </a:t>
            </a:r>
            <a:r>
              <a:rPr sz="1200" i="1" dirty="0" err="1">
                <a:uFill>
                  <a:solidFill>
                    <a:srgbClr val="000000"/>
                  </a:solidFill>
                </a:uFill>
                <a:latin typeface="Arial"/>
                <a:ea typeface="Arial"/>
                <a:cs typeface="Arial"/>
                <a:sym typeface="Arial"/>
              </a:rPr>
              <a:t>Ne</a:t>
            </a:r>
            <a:r>
              <a:rPr lang="en-US" sz="1200" i="1" dirty="0" err="1">
                <a:uFill>
                  <a:solidFill>
                    <a:srgbClr val="000000"/>
                  </a:solidFill>
                </a:uFill>
                <a:latin typeface="Arial"/>
                <a:ea typeface="Arial"/>
                <a:cs typeface="Arial"/>
                <a:sym typeface="Arial"/>
              </a:rPr>
              <a:t>ë</a:t>
            </a:r>
            <a:r>
              <a:rPr sz="1200" i="1" dirty="0">
                <a:uFill>
                  <a:solidFill>
                    <a:srgbClr val="000000"/>
                  </a:solidFill>
                </a:uFill>
                <a:latin typeface="Arial"/>
                <a:ea typeface="Arial"/>
                <a:cs typeface="Arial"/>
                <a:sym typeface="Arial"/>
              </a:rPr>
              <a:t> Scientist</a:t>
            </a:r>
            <a:r>
              <a:rPr sz="1200" dirty="0">
                <a:uFill>
                  <a:solidFill>
                    <a:srgbClr val="000000"/>
                  </a:solidFill>
                </a:uFill>
                <a:latin typeface="Arial"/>
                <a:ea typeface="Arial"/>
                <a:cs typeface="Arial"/>
                <a:sym typeface="Arial"/>
              </a:rPr>
              <a:t>.</a:t>
            </a:r>
          </a:p>
          <a:p>
            <a:pPr marL="40640" marR="40640" defTabSz="914400">
              <a:spcBef>
                <a:spcPts val="400"/>
              </a:spcBef>
              <a:buFont typeface="Arial"/>
            </a:pP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arning</a:t>
            </a:r>
            <a:r>
              <a:rPr sz="1200" dirty="0">
                <a:uFill>
                  <a:solidFill>
                    <a:srgbClr val="000000"/>
                  </a:solidFill>
                </a:uFill>
                <a:latin typeface="Arial"/>
                <a:ea typeface="Arial"/>
                <a:cs typeface="Arial"/>
                <a:sym typeface="Arial"/>
              </a:rPr>
              <a:t> to YEC not to use information from his book: Derek Ager, </a:t>
            </a:r>
            <a:r>
              <a:rPr sz="1200" i="1" dirty="0">
                <a:uFill>
                  <a:solidFill>
                    <a:srgbClr val="000000"/>
                  </a:solidFill>
                </a:uFill>
                <a:latin typeface="Arial"/>
                <a:ea typeface="Arial"/>
                <a:cs typeface="Arial"/>
                <a:sym typeface="Arial"/>
              </a:rPr>
              <a:t>The </a:t>
            </a:r>
            <a:r>
              <a:rPr sz="1200" i="1" dirty="0" err="1">
                <a:uFill>
                  <a:solidFill>
                    <a:srgbClr val="000000"/>
                  </a:solidFill>
                </a:uFill>
                <a:latin typeface="Arial"/>
                <a:ea typeface="Arial"/>
                <a:cs typeface="Arial"/>
                <a:sym typeface="Arial"/>
              </a:rPr>
              <a:t>Ne</a:t>
            </a:r>
            <a:r>
              <a:rPr lang="en-US" sz="1200" i="1" dirty="0" err="1">
                <a:uFill>
                  <a:solidFill>
                    <a:srgbClr val="000000"/>
                  </a:solidFill>
                </a:uFill>
                <a:latin typeface="Arial"/>
                <a:ea typeface="Arial"/>
                <a:cs typeface="Arial"/>
                <a:sym typeface="Arial"/>
              </a:rPr>
              <a:t>ë</a:t>
            </a:r>
            <a:r>
              <a:rPr sz="1200" i="1" dirty="0">
                <a:uFill>
                  <a:solidFill>
                    <a:srgbClr val="000000"/>
                  </a:solidFill>
                </a:uFill>
                <a:latin typeface="Arial"/>
                <a:ea typeface="Arial"/>
                <a:cs typeface="Arial"/>
                <a:sym typeface="Arial"/>
              </a:rPr>
              <a:t> Catastrophism</a:t>
            </a:r>
            <a:r>
              <a:rPr sz="1200" dirty="0">
                <a:uFill>
                  <a:solidFill>
                    <a:srgbClr val="000000"/>
                  </a:solidFill>
                </a:uFill>
                <a:latin typeface="Arial"/>
                <a:ea typeface="Arial"/>
                <a:cs typeface="Arial"/>
                <a:sym typeface="Arial"/>
              </a:rPr>
              <a:t> (Cambridge, UK: Cambridge Univ. Press, 1993), p. xi.  Ager says (bold in the original): “On that side too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the obviously untenable </a:t>
            </a:r>
            <a:r>
              <a:rPr sz="1200" dirty="0" err="1">
                <a:uFill>
                  <a:solidFill>
                    <a:srgbClr val="000000"/>
                  </a:solidFill>
                </a:uFill>
                <a:latin typeface="Arial"/>
                <a:ea typeface="Arial"/>
                <a:cs typeface="Arial"/>
                <a:sym typeface="Arial"/>
              </a:rPr>
              <a:t>vie</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s</a:t>
            </a:r>
            <a:r>
              <a:rPr sz="1200" dirty="0">
                <a:uFill>
                  <a:solidFill>
                    <a:srgbClr val="000000"/>
                  </a:solidFill>
                </a:uFill>
                <a:latin typeface="Arial"/>
                <a:ea typeface="Arial"/>
                <a:cs typeface="Arial"/>
                <a:sym typeface="Arial"/>
              </a:rPr>
              <a:t> of bible-oriented fanatics, obsessed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ith</a:t>
            </a:r>
            <a:r>
              <a:rPr sz="1200" dirty="0">
                <a:uFill>
                  <a:solidFill>
                    <a:srgbClr val="000000"/>
                  </a:solidFill>
                </a:uFill>
                <a:latin typeface="Arial"/>
                <a:ea typeface="Arial"/>
                <a:cs typeface="Arial"/>
                <a:sym typeface="Arial"/>
              </a:rPr>
              <a:t> myths such as Noah’s flood, and of classicists thinking of Nemesis.  That is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hy</a:t>
            </a:r>
            <a:r>
              <a:rPr sz="1200" dirty="0">
                <a:uFill>
                  <a:solidFill>
                    <a:srgbClr val="000000"/>
                  </a:solidFill>
                </a:uFill>
                <a:latin typeface="Arial"/>
                <a:ea typeface="Arial"/>
                <a:cs typeface="Arial"/>
                <a:sym typeface="Arial"/>
              </a:rPr>
              <a:t> I think it necessary to include the </a:t>
            </a:r>
            <a:r>
              <a:rPr sz="1200" dirty="0" err="1">
                <a:uFill>
                  <a:solidFill>
                    <a:srgbClr val="000000"/>
                  </a:solidFill>
                </a:uFill>
                <a:latin typeface="Arial"/>
                <a:ea typeface="Arial"/>
                <a:cs typeface="Arial"/>
                <a:sym typeface="Arial"/>
              </a:rPr>
              <a:t>follo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ing</a:t>
            </a:r>
            <a:r>
              <a:rPr sz="1200" dirty="0">
                <a:uFill>
                  <a:solidFill>
                    <a:srgbClr val="000000"/>
                  </a:solidFill>
                </a:uFill>
                <a:latin typeface="Arial"/>
                <a:ea typeface="Arial"/>
                <a:cs typeface="Arial"/>
                <a:sym typeface="Arial"/>
              </a:rPr>
              <a:t> ‘disclaimer’: </a:t>
            </a:r>
            <a:r>
              <a:rPr sz="1200" b="1" dirty="0">
                <a:uFill>
                  <a:solidFill>
                    <a:srgbClr val="000000"/>
                  </a:solidFill>
                </a:uFill>
                <a:latin typeface="Arial"/>
                <a:ea typeface="Arial"/>
                <a:cs typeface="Arial"/>
                <a:sym typeface="Arial"/>
              </a:rPr>
              <a:t>in </a:t>
            </a:r>
            <a:r>
              <a:rPr sz="1200" b="1" dirty="0" err="1">
                <a:uFill>
                  <a:solidFill>
                    <a:srgbClr val="000000"/>
                  </a:solidFill>
                </a:uFill>
                <a:latin typeface="Arial"/>
                <a:ea typeface="Arial"/>
                <a:cs typeface="Arial"/>
                <a:sym typeface="Arial"/>
              </a:rPr>
              <a:t>vie</a:t>
            </a:r>
            <a:r>
              <a:rPr lang="en-US" sz="1200" b="1" dirty="0" err="1">
                <a:uFill>
                  <a:solidFill>
                    <a:srgbClr val="000000"/>
                  </a:solidFill>
                </a:uFill>
                <a:latin typeface="Arial"/>
                <a:ea typeface="Arial"/>
                <a:cs typeface="Arial"/>
                <a:sym typeface="Arial"/>
              </a:rPr>
              <a:t>ë</a:t>
            </a:r>
            <a:r>
              <a:rPr sz="1200" b="1" dirty="0">
                <a:uFill>
                  <a:solidFill>
                    <a:srgbClr val="000000"/>
                  </a:solidFill>
                </a:uFill>
                <a:latin typeface="Arial"/>
                <a:ea typeface="Arial"/>
                <a:cs typeface="Arial"/>
                <a:sym typeface="Arial"/>
              </a:rPr>
              <a:t> of the misuse that my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ords</a:t>
            </a:r>
            <a:r>
              <a:rPr sz="1200" b="1" dirty="0">
                <a:uFill>
                  <a:solidFill>
                    <a:srgbClr val="000000"/>
                  </a:solidFill>
                </a:uFill>
                <a:latin typeface="Arial"/>
                <a:ea typeface="Arial"/>
                <a:cs typeface="Arial"/>
                <a:sym typeface="Arial"/>
              </a:rPr>
              <a:t> have been put to in the past, I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ish</a:t>
            </a:r>
            <a:r>
              <a:rPr sz="1200" b="1" dirty="0">
                <a:uFill>
                  <a:solidFill>
                    <a:srgbClr val="000000"/>
                  </a:solidFill>
                </a:uFill>
                <a:latin typeface="Arial"/>
                <a:ea typeface="Arial"/>
                <a:cs typeface="Arial"/>
                <a:sym typeface="Arial"/>
              </a:rPr>
              <a:t> to say that nothing in this book should be taken out of context and thought in any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ay</a:t>
            </a:r>
            <a:r>
              <a:rPr sz="1200" b="1" dirty="0">
                <a:uFill>
                  <a:solidFill>
                    <a:srgbClr val="000000"/>
                  </a:solidFill>
                </a:uFill>
                <a:latin typeface="Arial"/>
                <a:ea typeface="Arial"/>
                <a:cs typeface="Arial"/>
                <a:sym typeface="Arial"/>
              </a:rPr>
              <a:t> to support the </a:t>
            </a:r>
            <a:r>
              <a:rPr sz="1200" b="1" dirty="0" err="1">
                <a:uFill>
                  <a:solidFill>
                    <a:srgbClr val="000000"/>
                  </a:solidFill>
                </a:uFill>
                <a:latin typeface="Arial"/>
                <a:ea typeface="Arial"/>
                <a:cs typeface="Arial"/>
                <a:sym typeface="Arial"/>
              </a:rPr>
              <a:t>vie</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s</a:t>
            </a:r>
            <a:r>
              <a:rPr sz="1200" b="1" dirty="0">
                <a:uFill>
                  <a:solidFill>
                    <a:srgbClr val="000000"/>
                  </a:solidFill>
                </a:uFill>
                <a:latin typeface="Arial"/>
                <a:ea typeface="Arial"/>
                <a:cs typeface="Arial"/>
                <a:sym typeface="Arial"/>
              </a:rPr>
              <a:t> of the ‘creationists’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ho</a:t>
            </a:r>
            <a:r>
              <a:rPr sz="1200" b="1" dirty="0">
                <a:uFill>
                  <a:solidFill>
                    <a:srgbClr val="000000"/>
                  </a:solidFill>
                </a:uFill>
                <a:latin typeface="Arial"/>
                <a:ea typeface="Arial"/>
                <a:cs typeface="Arial"/>
                <a:sym typeface="Arial"/>
              </a:rPr>
              <a:t> I refuse to call ‘scientific’).”</a:t>
            </a:r>
          </a:p>
          <a:p>
            <a:pPr marL="40640" marR="40640" defTabSz="914400">
              <a:spcBef>
                <a:spcPts val="400"/>
              </a:spcBef>
              <a:buFont typeface="Arial"/>
            </a:pPr>
            <a:r>
              <a:rPr sz="1200" dirty="0">
                <a:uFill>
                  <a:solidFill>
                    <a:srgbClr val="000000"/>
                  </a:solidFill>
                </a:uFill>
                <a:latin typeface="Arial"/>
                <a:ea typeface="Arial"/>
                <a:cs typeface="Arial"/>
                <a:sym typeface="Arial"/>
              </a:rPr>
              <a:t>In </a:t>
            </a:r>
            <a:r>
              <a:rPr sz="1200" i="1" dirty="0">
                <a:uFill>
                  <a:solidFill>
                    <a:srgbClr val="000000"/>
                  </a:solidFill>
                </a:uFill>
                <a:latin typeface="Arial"/>
                <a:ea typeface="Arial"/>
                <a:cs typeface="Arial"/>
                <a:sym typeface="Arial"/>
              </a:rPr>
              <a:t>The Nature of the Stratigraphic Record</a:t>
            </a:r>
            <a:r>
              <a:rPr sz="1200" dirty="0">
                <a:uFill>
                  <a:solidFill>
                    <a:srgbClr val="000000"/>
                  </a:solidFill>
                </a:uFill>
                <a:latin typeface="Arial"/>
                <a:ea typeface="Arial"/>
                <a:cs typeface="Arial"/>
                <a:sym typeface="Arial"/>
              </a:rPr>
              <a:t>, p. 20, he says: </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“This is heady </a:t>
            </a:r>
            <a:r>
              <a:rPr lang="en-US" dirty="0" err="1"/>
              <a:t>ë</a:t>
            </a:r>
            <a:r>
              <a:rPr dirty="0" err="1"/>
              <a:t>ine</a:t>
            </a:r>
            <a:r>
              <a:rPr dirty="0"/>
              <a:t> and has intoxicated </a:t>
            </a:r>
            <a:r>
              <a:rPr dirty="0" err="1"/>
              <a:t>palaeontologists</a:t>
            </a:r>
            <a:r>
              <a:rPr dirty="0"/>
              <a:t> since the days </a:t>
            </a:r>
            <a:r>
              <a:rPr lang="en-US" dirty="0" err="1"/>
              <a:t>ë</a:t>
            </a:r>
            <a:r>
              <a:rPr dirty="0" err="1"/>
              <a:t>hen</a:t>
            </a:r>
            <a:r>
              <a:rPr dirty="0"/>
              <a:t> they could blame it all on Noah’s flood.  In fact, books are still being published by the lunatic fringe </a:t>
            </a:r>
            <a:r>
              <a:rPr lang="en-US" dirty="0" err="1"/>
              <a:t>ë</a:t>
            </a:r>
            <a:r>
              <a:rPr dirty="0" err="1"/>
              <a:t>ith</a:t>
            </a:r>
            <a:r>
              <a:rPr dirty="0"/>
              <a:t> the same explanation.  In case this book should be read by some fundamentalist searching for </a:t>
            </a:r>
            <a:r>
              <a:rPr dirty="0" err="1"/>
              <a:t>stra</a:t>
            </a:r>
            <a:r>
              <a:rPr lang="en-US" dirty="0" err="1"/>
              <a:t>ë</a:t>
            </a:r>
            <a:r>
              <a:rPr dirty="0" err="1"/>
              <a:t>s</a:t>
            </a:r>
            <a:r>
              <a:rPr dirty="0"/>
              <a:t> to prop up his prejudices, let me state categorically that all my experience (such as it is) has led me to an unqualified acceptance of evolution by natural selection as a sufficient explanation for </a:t>
            </a:r>
            <a:r>
              <a:rPr lang="en-US" dirty="0" err="1"/>
              <a:t>ë</a:t>
            </a:r>
            <a:r>
              <a:rPr dirty="0" err="1"/>
              <a:t>hat</a:t>
            </a:r>
            <a:r>
              <a:rPr dirty="0"/>
              <a:t> I have seen in the fossil record.  I find divine creation, or several such creations, a completely unnecessary hypothesis.  Nevertheless this is not to deny that there are some very curious features about the fossil record.”</a:t>
            </a:r>
          </a:p>
        </p:txBody>
      </p:sp>
    </p:spTree>
    <p:extLst>
      <p:ext uri="{BB962C8B-B14F-4D97-AF65-F5344CB8AC3E}">
        <p14:creationId xmlns:p14="http://schemas.microsoft.com/office/powerpoint/2010/main" val="23734769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Shape 1025"/>
          <p:cNvSpPr>
            <a:spLocks noGrp="1" noRot="1" noChangeAspect="1"/>
          </p:cNvSpPr>
          <p:nvPr>
            <p:ph type="sldImg"/>
          </p:nvPr>
        </p:nvSpPr>
        <p:spPr>
          <a:xfrm>
            <a:off x="381000" y="685800"/>
            <a:ext cx="6096000" cy="3429000"/>
          </a:xfrm>
          <a:prstGeom prst="rect">
            <a:avLst/>
          </a:prstGeom>
        </p:spPr>
        <p:txBody>
          <a:bodyPr/>
          <a:lstStyle/>
          <a:p>
            <a:endParaRPr/>
          </a:p>
        </p:txBody>
      </p:sp>
      <p:sp>
        <p:nvSpPr>
          <p:cNvPr id="1026" name="Shape 1026"/>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a:t>Derek Ager (1923-1993), Professor and Head of the Geology Dept. at University College of </a:t>
            </a:r>
            <a:r>
              <a:rPr dirty="0" err="1"/>
              <a:t>S</a:t>
            </a:r>
            <a:r>
              <a:rPr lang="en-US" dirty="0" err="1"/>
              <a:t>ë</a:t>
            </a:r>
            <a:r>
              <a:rPr dirty="0" err="1"/>
              <a:t>ansea</a:t>
            </a:r>
            <a:r>
              <a:rPr dirty="0"/>
              <a:t> (</a:t>
            </a:r>
            <a:r>
              <a:rPr lang="en-US" dirty="0" err="1"/>
              <a:t>ë</a:t>
            </a:r>
            <a:r>
              <a:rPr dirty="0" err="1"/>
              <a:t>ales</a:t>
            </a:r>
            <a:r>
              <a:rPr dirty="0"/>
              <a:t>) from 1969-1988 and president of the British Geological Association 1988-1990, continued in “retirement” as Emeritus Professor till his death in 1993.</a:t>
            </a:r>
          </a:p>
        </p:txBody>
      </p:sp>
    </p:spTree>
    <p:extLst>
      <p:ext uri="{BB962C8B-B14F-4D97-AF65-F5344CB8AC3E}">
        <p14:creationId xmlns:p14="http://schemas.microsoft.com/office/powerpoint/2010/main" val="13460481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3" name="Shape 1063"/>
          <p:cNvSpPr>
            <a:spLocks noGrp="1" noRot="1" noChangeAspect="1"/>
          </p:cNvSpPr>
          <p:nvPr>
            <p:ph type="sldImg"/>
          </p:nvPr>
        </p:nvSpPr>
        <p:spPr>
          <a:xfrm>
            <a:off x="381000" y="685800"/>
            <a:ext cx="6096000" cy="3429000"/>
          </a:xfrm>
          <a:prstGeom prst="rect">
            <a:avLst/>
          </a:prstGeom>
        </p:spPr>
        <p:txBody>
          <a:bodyPr/>
          <a:lstStyle/>
          <a:p>
            <a:endParaRPr/>
          </a:p>
        </p:txBody>
      </p:sp>
      <p:sp>
        <p:nvSpPr>
          <p:cNvPr id="1064" name="Shape 1064"/>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rPr dirty="0"/>
              <a:t>He then gives his reasons for this conclusion, attributing the deposit to a hurricane or tsunami.</a:t>
            </a:r>
          </a:p>
          <a:p>
            <a:pPr marL="40640" marR="40640" defTabSz="914400">
              <a:spcBef>
                <a:spcPts val="400"/>
              </a:spcBef>
              <a:defRPr sz="1200">
                <a:uFill>
                  <a:solidFill>
                    <a:srgbClr val="000000"/>
                  </a:solidFill>
                </a:uFill>
                <a:latin typeface="Arial"/>
                <a:ea typeface="Arial"/>
                <a:cs typeface="Arial"/>
                <a:sym typeface="Arial"/>
              </a:defRPr>
            </a:pPr>
            <a:r>
              <a:rPr dirty="0"/>
              <a:t>This is near his home, so he </a:t>
            </a:r>
            <a:r>
              <a:rPr lang="en-US" dirty="0"/>
              <a:t>w</a:t>
            </a:r>
            <a:r>
              <a:rPr dirty="0"/>
              <a:t>as </a:t>
            </a:r>
            <a:r>
              <a:rPr lang="en-US" dirty="0"/>
              <a:t>w</a:t>
            </a:r>
            <a:r>
              <a:rPr dirty="0"/>
              <a:t>ell acquainted </a:t>
            </a:r>
            <a:r>
              <a:rPr lang="en-US" dirty="0"/>
              <a:t>w</a:t>
            </a:r>
            <a:r>
              <a:rPr dirty="0"/>
              <a:t>ith it.</a:t>
            </a:r>
          </a:p>
          <a:p>
            <a:pPr marL="40640" marR="40640" defTabSz="914400">
              <a:spcBef>
                <a:spcPts val="400"/>
              </a:spcBef>
              <a:defRPr sz="1200">
                <a:uFill>
                  <a:solidFill>
                    <a:srgbClr val="000000"/>
                  </a:solidFill>
                </a:uFill>
                <a:latin typeface="Arial"/>
                <a:ea typeface="Arial"/>
                <a:cs typeface="Arial"/>
                <a:sym typeface="Arial"/>
              </a:defRPr>
            </a:pPr>
            <a:r>
              <a:rPr dirty="0"/>
              <a:t>Ager </a:t>
            </a:r>
            <a:r>
              <a:rPr lang="en-US" dirty="0"/>
              <a:t>w</a:t>
            </a:r>
            <a:r>
              <a:rPr dirty="0"/>
              <a:t>as Emeritus Professor of Geology, University College of S</a:t>
            </a:r>
            <a:r>
              <a:rPr lang="sq-AL" dirty="0"/>
              <a:t>w</a:t>
            </a:r>
            <a:r>
              <a:rPr dirty="0" err="1"/>
              <a:t>ansea</a:t>
            </a:r>
            <a:r>
              <a:rPr dirty="0"/>
              <a:t>.</a:t>
            </a:r>
          </a:p>
          <a:p>
            <a:pPr marL="496252" marR="40640" defTabSz="914400">
              <a:spcBef>
                <a:spcPts val="400"/>
              </a:spcBef>
            </a:pPr>
            <a:r>
              <a:rPr sz="1200" b="1" i="1" dirty="0">
                <a:uFill>
                  <a:solidFill>
                    <a:srgbClr val="000000"/>
                  </a:solidFill>
                </a:uFill>
                <a:latin typeface="Arial"/>
                <a:ea typeface="Arial"/>
                <a:cs typeface="Arial"/>
                <a:sym typeface="Arial"/>
              </a:rPr>
              <a:t>Conglomerate</a:t>
            </a:r>
            <a:r>
              <a:rPr sz="1200" dirty="0">
                <a:uFill>
                  <a:solidFill>
                    <a:srgbClr val="000000"/>
                  </a:solidFill>
                </a:uFill>
                <a:latin typeface="Arial"/>
                <a:ea typeface="Arial"/>
                <a:cs typeface="Arial"/>
                <a:sym typeface="Arial"/>
              </a:rPr>
              <a:t> is a </a:t>
            </a:r>
            <a:r>
              <a:rPr sz="1200" dirty="0" err="1">
                <a:uFill>
                  <a:solidFill>
                    <a:srgbClr val="000000"/>
                  </a:solidFill>
                </a:uFill>
                <a:latin typeface="Arial"/>
                <a:ea typeface="Arial"/>
                <a:cs typeface="Arial"/>
                <a:sym typeface="Arial"/>
              </a:rPr>
              <a:t>clastic</a:t>
            </a:r>
            <a:r>
              <a:rPr sz="1200" dirty="0">
                <a:uFill>
                  <a:solidFill>
                    <a:srgbClr val="000000"/>
                  </a:solidFill>
                </a:uFill>
                <a:latin typeface="Arial"/>
                <a:ea typeface="Arial"/>
                <a:cs typeface="Arial"/>
                <a:sym typeface="Arial"/>
              </a:rPr>
              <a:t> sedimentary rock that forms from the cementing of rounded cobble-sized and pebble-sized rock fragments. Conglomerate is formed by river movement or ocean </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ave action. The cementing agents that fill the spaces to form the solid rock conglomerate are silica, calcite, or iron oxides. </a:t>
            </a:r>
          </a:p>
          <a:p>
            <a:pPr marL="496252" marR="40640" defTabSz="914400">
              <a:spcBef>
                <a:spcPts val="400"/>
              </a:spcBef>
              <a:defRPr sz="1200">
                <a:uFill>
                  <a:solidFill>
                    <a:srgbClr val="000000"/>
                  </a:solidFill>
                </a:uFill>
                <a:latin typeface="Arial"/>
                <a:ea typeface="Arial"/>
                <a:cs typeface="Arial"/>
                <a:sym typeface="Arial"/>
              </a:defRPr>
            </a:pPr>
            <a:r>
              <a:rPr dirty="0"/>
              <a:t>Notice in the photo above the rounded rock particles in the conglomerate. These rounded particles make conglomerate different from breccia.</a:t>
            </a:r>
          </a:p>
          <a:p>
            <a:pPr marL="40640" marR="40640" defTabSz="914400">
              <a:spcBef>
                <a:spcPts val="400"/>
              </a:spcBef>
              <a:defRPr sz="1200">
                <a:uFill>
                  <a:solidFill>
                    <a:srgbClr val="000000"/>
                  </a:solidFill>
                </a:uFill>
                <a:latin typeface="Arial"/>
                <a:ea typeface="Arial"/>
                <a:cs typeface="Arial"/>
                <a:sym typeface="Arial"/>
              </a:defRPr>
            </a:pPr>
            <a:r>
              <a:rPr dirty="0"/>
              <a:t>Photo: </a:t>
            </a:r>
            <a:r>
              <a:rPr u="sng" dirty="0">
                <a:hlinkClick r:id="rId3"/>
              </a:rPr>
              <a:t>http://</a:t>
            </a:r>
            <a:r>
              <a:rPr lang="en-US" u="sng" dirty="0">
                <a:hlinkClick r:id="rId3"/>
              </a:rPr>
              <a:t>www</a:t>
            </a:r>
            <a:r>
              <a:rPr u="sng" dirty="0">
                <a:hlinkClick r:id="rId3"/>
              </a:rPr>
              <a:t>.indiana.edu/~geol105/1425chap5.htm</a:t>
            </a:r>
            <a:r>
              <a:rPr dirty="0"/>
              <a:t>, accessed 22 April 2008</a:t>
            </a:r>
          </a:p>
          <a:p>
            <a:pPr marL="40640" marR="40640" defTabSz="914400">
              <a:spcBef>
                <a:spcPts val="400"/>
              </a:spcBef>
            </a:pPr>
            <a:r>
              <a:rPr sz="1200" b="1" dirty="0">
                <a:uFill>
                  <a:solidFill>
                    <a:srgbClr val="000000"/>
                  </a:solidFill>
                </a:uFill>
                <a:latin typeface="Arial"/>
                <a:ea typeface="Arial"/>
                <a:cs typeface="Arial"/>
                <a:sym typeface="Arial"/>
              </a:rPr>
              <a:t>Definition of conglomerate:</a:t>
            </a:r>
            <a:r>
              <a:rPr sz="1200" dirty="0">
                <a:uFill>
                  <a:solidFill>
                    <a:srgbClr val="000000"/>
                  </a:solidFill>
                </a:uFill>
                <a:latin typeface="Arial"/>
                <a:ea typeface="Arial"/>
                <a:cs typeface="Arial"/>
                <a:sym typeface="Arial"/>
              </a:rPr>
              <a:t> </a:t>
            </a:r>
            <a:r>
              <a:rPr sz="1200" u="sng" dirty="0">
                <a:uFill>
                  <a:solidFill>
                    <a:srgbClr val="000000"/>
                  </a:solidFill>
                </a:uFill>
                <a:latin typeface="Arial"/>
                <a:ea typeface="Arial"/>
                <a:cs typeface="Arial"/>
                <a:sym typeface="Arial"/>
                <a:hlinkClick r:id="rId4"/>
              </a:rPr>
              <a:t>http://volcano.und.edu/v</a:t>
            </a:r>
            <a:r>
              <a:rPr lang="en-US" sz="1200" u="sng" dirty="0">
                <a:uFill>
                  <a:solidFill>
                    <a:srgbClr val="000000"/>
                  </a:solidFill>
                </a:uFill>
                <a:latin typeface="Arial"/>
                <a:ea typeface="Arial"/>
                <a:cs typeface="Arial"/>
                <a:sym typeface="Arial"/>
                <a:hlinkClick r:id="rId4"/>
              </a:rPr>
              <a:t>w</a:t>
            </a:r>
            <a:r>
              <a:rPr sz="1200" u="sng" dirty="0">
                <a:uFill>
                  <a:solidFill>
                    <a:srgbClr val="000000"/>
                  </a:solidFill>
                </a:uFill>
                <a:latin typeface="Arial"/>
                <a:ea typeface="Arial"/>
                <a:cs typeface="Arial"/>
                <a:sym typeface="Arial"/>
                <a:hlinkClick r:id="rId4"/>
              </a:rPr>
              <a:t>docs/v</a:t>
            </a:r>
            <a:r>
              <a:rPr lang="en-US" sz="1200" u="sng" dirty="0">
                <a:uFill>
                  <a:solidFill>
                    <a:srgbClr val="000000"/>
                  </a:solidFill>
                </a:uFill>
                <a:latin typeface="Arial"/>
                <a:ea typeface="Arial"/>
                <a:cs typeface="Arial"/>
                <a:sym typeface="Arial"/>
                <a:hlinkClick r:id="rId4"/>
              </a:rPr>
              <a:t>w</a:t>
            </a:r>
            <a:r>
              <a:rPr sz="1200" u="sng" dirty="0">
                <a:uFill>
                  <a:solidFill>
                    <a:srgbClr val="000000"/>
                  </a:solidFill>
                </a:uFill>
                <a:latin typeface="Arial"/>
                <a:ea typeface="Arial"/>
                <a:cs typeface="Arial"/>
                <a:sym typeface="Arial"/>
                <a:hlinkClick r:id="rId4"/>
              </a:rPr>
              <a:t>lessons/lessons/Slidesho</a:t>
            </a:r>
            <a:r>
              <a:rPr lang="en-US" sz="1200" u="sng" dirty="0">
                <a:uFill>
                  <a:solidFill>
                    <a:srgbClr val="000000"/>
                  </a:solidFill>
                </a:uFill>
                <a:latin typeface="Arial"/>
                <a:ea typeface="Arial"/>
                <a:cs typeface="Arial"/>
                <a:sym typeface="Arial"/>
                <a:hlinkClick r:id="rId4"/>
              </a:rPr>
              <a:t>w</a:t>
            </a:r>
            <a:r>
              <a:rPr sz="1200" u="sng" dirty="0">
                <a:uFill>
                  <a:solidFill>
                    <a:srgbClr val="000000"/>
                  </a:solidFill>
                </a:uFill>
                <a:latin typeface="Arial"/>
                <a:ea typeface="Arial"/>
                <a:cs typeface="Arial"/>
                <a:sym typeface="Arial"/>
                <a:hlinkClick r:id="rId4"/>
              </a:rPr>
              <a:t>/Serocks/Sedrock2.html</a:t>
            </a:r>
            <a:r>
              <a:rPr sz="1200" dirty="0">
                <a:uFill>
                  <a:solidFill>
                    <a:srgbClr val="000000"/>
                  </a:solidFill>
                </a:uFill>
                <a:latin typeface="Arial"/>
                <a:ea typeface="Arial"/>
                <a:cs typeface="Arial"/>
                <a:sym typeface="Arial"/>
              </a:rPr>
              <a:t>, accessed 22 April 2008</a:t>
            </a:r>
          </a:p>
        </p:txBody>
      </p:sp>
    </p:spTree>
    <p:extLst>
      <p:ext uri="{BB962C8B-B14F-4D97-AF65-F5344CB8AC3E}">
        <p14:creationId xmlns:p14="http://schemas.microsoft.com/office/powerpoint/2010/main" val="28667916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Shape 1114"/>
          <p:cNvSpPr>
            <a:spLocks noGrp="1" noRot="1" noChangeAspect="1"/>
          </p:cNvSpPr>
          <p:nvPr>
            <p:ph type="sldImg"/>
          </p:nvPr>
        </p:nvSpPr>
        <p:spPr>
          <a:xfrm>
            <a:off x="381000" y="685800"/>
            <a:ext cx="6096000" cy="3429000"/>
          </a:xfrm>
          <a:prstGeom prst="rect">
            <a:avLst/>
          </a:prstGeom>
        </p:spPr>
        <p:txBody>
          <a:bodyPr/>
          <a:lstStyle/>
          <a:p>
            <a:endParaRPr/>
          </a:p>
        </p:txBody>
      </p:sp>
      <p:sp>
        <p:nvSpPr>
          <p:cNvPr id="1115" name="Shape 1115"/>
          <p:cNvSpPr>
            <a:spLocks noGrp="1"/>
          </p:cNvSpPr>
          <p:nvPr>
            <p:ph type="body" sz="quarter" idx="1"/>
          </p:nvPr>
        </p:nvSpPr>
        <p:spPr>
          <a:prstGeom prst="rect">
            <a:avLst/>
          </a:prstGeom>
        </p:spPr>
        <p:txBody>
          <a:bodyPr/>
          <a:lstStyle/>
          <a:p>
            <a:pPr defTabSz="825500">
              <a:defRPr sz="1200"/>
            </a:pPr>
            <a:r>
              <a:rPr dirty="0"/>
              <a:t>147703743_Thinkstock2012_GrandCanyon.jpg</a:t>
            </a:r>
          </a:p>
          <a:p>
            <a:pPr defTabSz="825500">
              <a:defRPr sz="1200"/>
            </a:pPr>
            <a:r>
              <a:rPr dirty="0" err="1"/>
              <a:t>Do</a:t>
            </a:r>
            <a:r>
              <a:rPr lang="en-US" dirty="0" err="1"/>
              <a:t>ë</a:t>
            </a:r>
            <a:r>
              <a:rPr dirty="0" err="1"/>
              <a:t>nloaded</a:t>
            </a:r>
            <a:r>
              <a:rPr dirty="0"/>
              <a:t> by Brandie</a:t>
            </a:r>
          </a:p>
        </p:txBody>
      </p:sp>
    </p:spTree>
    <p:extLst>
      <p:ext uri="{BB962C8B-B14F-4D97-AF65-F5344CB8AC3E}">
        <p14:creationId xmlns:p14="http://schemas.microsoft.com/office/powerpoint/2010/main" val="2130102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 name="Shape 1118"/>
          <p:cNvSpPr>
            <a:spLocks noGrp="1" noRot="1" noChangeAspect="1"/>
          </p:cNvSpPr>
          <p:nvPr>
            <p:ph type="sldImg"/>
          </p:nvPr>
        </p:nvSpPr>
        <p:spPr>
          <a:xfrm>
            <a:off x="381000" y="685800"/>
            <a:ext cx="6096000" cy="3429000"/>
          </a:xfrm>
          <a:prstGeom prst="rect">
            <a:avLst/>
          </a:prstGeom>
        </p:spPr>
        <p:txBody>
          <a:bodyPr/>
          <a:lstStyle/>
          <a:p>
            <a:endParaRPr/>
          </a:p>
        </p:txBody>
      </p:sp>
      <p:sp>
        <p:nvSpPr>
          <p:cNvPr id="1119" name="Shape 1119"/>
          <p:cNvSpPr>
            <a:spLocks noGrp="1"/>
          </p:cNvSpPr>
          <p:nvPr>
            <p:ph type="body" sz="quarter" idx="1"/>
          </p:nvPr>
        </p:nvSpPr>
        <p:spPr>
          <a:prstGeom prst="rect">
            <a:avLst/>
          </a:prstGeom>
        </p:spPr>
        <p:txBody>
          <a:bodyPr/>
          <a:lstStyle/>
          <a:p>
            <a:r>
              <a:t>Editable Text- Use this slide for Translations</a:t>
            </a:r>
          </a:p>
        </p:txBody>
      </p:sp>
    </p:spTree>
    <p:extLst>
      <p:ext uri="{BB962C8B-B14F-4D97-AF65-F5344CB8AC3E}">
        <p14:creationId xmlns:p14="http://schemas.microsoft.com/office/powerpoint/2010/main" val="20105899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Shape 1123"/>
          <p:cNvSpPr>
            <a:spLocks noGrp="1" noRot="1" noChangeAspect="1"/>
          </p:cNvSpPr>
          <p:nvPr>
            <p:ph type="sldImg"/>
          </p:nvPr>
        </p:nvSpPr>
        <p:spPr>
          <a:xfrm>
            <a:off x="381000" y="685800"/>
            <a:ext cx="6096000" cy="3429000"/>
          </a:xfrm>
          <a:prstGeom prst="rect">
            <a:avLst/>
          </a:prstGeom>
        </p:spPr>
        <p:txBody>
          <a:bodyPr/>
          <a:lstStyle/>
          <a:p>
            <a:endParaRPr/>
          </a:p>
        </p:txBody>
      </p:sp>
      <p:sp>
        <p:nvSpPr>
          <p:cNvPr id="1124" name="Shape 1124"/>
          <p:cNvSpPr>
            <a:spLocks noGrp="1"/>
          </p:cNvSpPr>
          <p:nvPr>
            <p:ph type="body" sz="quarter" idx="1"/>
          </p:nvPr>
        </p:nvSpPr>
        <p:spPr>
          <a:prstGeom prst="rect">
            <a:avLst/>
          </a:prstGeom>
        </p:spPr>
        <p:txBody>
          <a:bodyPr/>
          <a:lstStyle>
            <a:lvl1pPr marL="40640" marR="40640" defTabSz="914400">
              <a:spcBef>
                <a:spcPts val="400"/>
              </a:spcBef>
              <a:defRPr sz="1200" b="1">
                <a:uFill>
                  <a:solidFill>
                    <a:srgbClr val="000000"/>
                  </a:solidFill>
                </a:uFill>
                <a:latin typeface="Arial"/>
                <a:ea typeface="Arial"/>
                <a:cs typeface="Arial"/>
                <a:sym typeface="Arial"/>
              </a:defRPr>
            </a:lvl1pPr>
          </a:lstStyle>
          <a:p>
            <a:r>
              <a:t>Revised: July 2005.</a:t>
            </a:r>
          </a:p>
        </p:txBody>
      </p:sp>
    </p:spTree>
    <p:extLst>
      <p:ext uri="{BB962C8B-B14F-4D97-AF65-F5344CB8AC3E}">
        <p14:creationId xmlns:p14="http://schemas.microsoft.com/office/powerpoint/2010/main" val="15707218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Shape 1142"/>
          <p:cNvSpPr>
            <a:spLocks noGrp="1" noRot="1" noChangeAspect="1"/>
          </p:cNvSpPr>
          <p:nvPr>
            <p:ph type="sldImg"/>
          </p:nvPr>
        </p:nvSpPr>
        <p:spPr>
          <a:xfrm>
            <a:off x="381000" y="685800"/>
            <a:ext cx="6096000" cy="3429000"/>
          </a:xfrm>
          <a:prstGeom prst="rect">
            <a:avLst/>
          </a:prstGeom>
        </p:spPr>
        <p:txBody>
          <a:bodyPr/>
          <a:lstStyle/>
          <a:p>
            <a:endParaRPr/>
          </a:p>
        </p:txBody>
      </p:sp>
      <p:sp>
        <p:nvSpPr>
          <p:cNvPr id="1143" name="Shape 1143"/>
          <p:cNvSpPr>
            <a:spLocks noGrp="1"/>
          </p:cNvSpPr>
          <p:nvPr>
            <p:ph type="body" sz="quarter" idx="1"/>
          </p:nvPr>
        </p:nvSpPr>
        <p:spPr>
          <a:prstGeom prst="rect">
            <a:avLst/>
          </a:prstGeom>
        </p:spPr>
        <p:txBody>
          <a:bodyPr/>
          <a:lstStyle/>
          <a:p>
            <a:pPr marL="40640" marR="40640" defTabSz="914400">
              <a:spcBef>
                <a:spcPts val="400"/>
              </a:spcBef>
              <a:buFont typeface="Arial"/>
            </a:pPr>
            <a:r>
              <a:rPr sz="1200" i="1" dirty="0">
                <a:uFill>
                  <a:solidFill>
                    <a:srgbClr val="000000"/>
                  </a:solidFill>
                </a:uFill>
                <a:latin typeface="Arial"/>
                <a:ea typeface="Arial"/>
                <a:cs typeface="Arial"/>
                <a:sym typeface="Arial"/>
              </a:rPr>
              <a:t>Creation</a:t>
            </a:r>
            <a:r>
              <a:rPr sz="1200" dirty="0">
                <a:uFill>
                  <a:solidFill>
                    <a:srgbClr val="000000"/>
                  </a:solidFill>
                </a:uFill>
                <a:latin typeface="Arial"/>
                <a:ea typeface="Arial"/>
                <a:cs typeface="Arial"/>
                <a:sym typeface="Arial"/>
              </a:rPr>
              <a:t>, Vol. 23, No. 1 (Dec. 2000-Feb 2001), pp. 10-11.</a:t>
            </a:r>
          </a:p>
          <a:p>
            <a:pPr marL="40640" marR="40640" defTabSz="914400">
              <a:spcBef>
                <a:spcPts val="400"/>
              </a:spcBef>
              <a:buFont typeface="Arial"/>
            </a:pPr>
            <a:r>
              <a:rPr sz="1200" dirty="0">
                <a:uFill>
                  <a:solidFill>
                    <a:srgbClr val="000000"/>
                  </a:solidFill>
                </a:uFill>
                <a:latin typeface="Arial"/>
                <a:ea typeface="Arial"/>
                <a:cs typeface="Arial"/>
                <a:sym typeface="Arial"/>
              </a:rPr>
              <a:t>Same photo (minus the fish inserts) found in Kenneth R. Miller &amp; Joseph S. Levine, </a:t>
            </a:r>
            <a:r>
              <a:rPr sz="1200" i="1" dirty="0">
                <a:uFill>
                  <a:solidFill>
                    <a:srgbClr val="000000"/>
                  </a:solidFill>
                </a:uFill>
                <a:latin typeface="Arial"/>
                <a:ea typeface="Arial"/>
                <a:cs typeface="Arial"/>
                <a:sym typeface="Arial"/>
              </a:rPr>
              <a:t>Biology</a:t>
            </a:r>
            <a:r>
              <a:rPr sz="1200" dirty="0">
                <a:uFill>
                  <a:solidFill>
                    <a:srgbClr val="000000"/>
                  </a:solidFill>
                </a:uFill>
                <a:latin typeface="Arial"/>
                <a:ea typeface="Arial"/>
                <a:cs typeface="Arial"/>
                <a:sym typeface="Arial"/>
              </a:rPr>
              <a:t> (Boston, MA: Pearson Education, 2010), p. 536-37,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hich</a:t>
            </a:r>
            <a:r>
              <a:rPr sz="1200" dirty="0">
                <a:uFill>
                  <a:solidFill>
                    <a:srgbClr val="000000"/>
                  </a:solidFill>
                </a:uFill>
                <a:latin typeface="Arial"/>
                <a:ea typeface="Arial"/>
                <a:cs typeface="Arial"/>
                <a:sym typeface="Arial"/>
              </a:rPr>
              <a:t> is on my shelf.</a:t>
            </a:r>
          </a:p>
        </p:txBody>
      </p:sp>
    </p:spTree>
    <p:extLst>
      <p:ext uri="{BB962C8B-B14F-4D97-AF65-F5344CB8AC3E}">
        <p14:creationId xmlns:p14="http://schemas.microsoft.com/office/powerpoint/2010/main" val="1538792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Shape 826"/>
          <p:cNvSpPr>
            <a:spLocks noGrp="1" noRot="1" noChangeAspect="1"/>
          </p:cNvSpPr>
          <p:nvPr>
            <p:ph type="sldImg"/>
          </p:nvPr>
        </p:nvSpPr>
        <p:spPr>
          <a:xfrm>
            <a:off x="381000" y="685800"/>
            <a:ext cx="6096000" cy="3429000"/>
          </a:xfrm>
          <a:prstGeom prst="rect">
            <a:avLst/>
          </a:prstGeom>
        </p:spPr>
        <p:txBody>
          <a:bodyPr/>
          <a:lstStyle/>
          <a:p>
            <a:endParaRPr/>
          </a:p>
        </p:txBody>
      </p:sp>
      <p:sp>
        <p:nvSpPr>
          <p:cNvPr id="827" name="Shape 827"/>
          <p:cNvSpPr>
            <a:spLocks noGrp="1"/>
          </p:cNvSpPr>
          <p:nvPr>
            <p:ph type="body" sz="quarter" idx="1"/>
          </p:nvPr>
        </p:nvSpPr>
        <p:spPr>
          <a:prstGeom prst="rect">
            <a:avLst/>
          </a:prstGeom>
        </p:spPr>
        <p:txBody>
          <a:bodyPr/>
          <a:lstStyle/>
          <a:p>
            <a:r>
              <a:t>Editable Text- Use this slide for Translations</a:t>
            </a:r>
          </a:p>
        </p:txBody>
      </p:sp>
    </p:spTree>
    <p:extLst>
      <p:ext uri="{BB962C8B-B14F-4D97-AF65-F5344CB8AC3E}">
        <p14:creationId xmlns:p14="http://schemas.microsoft.com/office/powerpoint/2010/main" val="21614871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Shape 1148"/>
          <p:cNvSpPr>
            <a:spLocks noGrp="1" noRot="1" noChangeAspect="1"/>
          </p:cNvSpPr>
          <p:nvPr>
            <p:ph type="sldImg"/>
          </p:nvPr>
        </p:nvSpPr>
        <p:spPr>
          <a:xfrm>
            <a:off x="381000" y="685800"/>
            <a:ext cx="6096000" cy="3429000"/>
          </a:xfrm>
          <a:prstGeom prst="rect">
            <a:avLst/>
          </a:prstGeom>
        </p:spPr>
        <p:txBody>
          <a:bodyPr/>
          <a:lstStyle/>
          <a:p>
            <a:endParaRPr/>
          </a:p>
        </p:txBody>
      </p:sp>
      <p:sp>
        <p:nvSpPr>
          <p:cNvPr id="1149" name="Shape 1149"/>
          <p:cNvSpPr>
            <a:spLocks noGrp="1"/>
          </p:cNvSpPr>
          <p:nvPr>
            <p:ph type="body" sz="quarter" idx="1"/>
          </p:nvPr>
        </p:nvSpPr>
        <p:spPr>
          <a:prstGeom prst="rect">
            <a:avLst/>
          </a:prstGeom>
        </p:spPr>
        <p:txBody>
          <a:bodyPr/>
          <a:lstStyle/>
          <a:p>
            <a:pPr marR="457200">
              <a:defRPr sz="2800">
                <a:latin typeface="Times New Roman"/>
                <a:ea typeface="Times New Roman"/>
                <a:cs typeface="Times New Roman"/>
                <a:sym typeface="Times New Roman"/>
              </a:defRPr>
            </a:pPr>
            <a:r>
              <a:rPr dirty="0"/>
              <a:t>45 mammalian species as </a:t>
            </a:r>
            <a:r>
              <a:rPr lang="en-US" dirty="0" err="1"/>
              <a:t>ë</a:t>
            </a:r>
            <a:r>
              <a:rPr dirty="0" err="1"/>
              <a:t>ell</a:t>
            </a:r>
            <a:r>
              <a:rPr dirty="0"/>
              <a:t> as reptiles, fish, insects, 43 species of birds, and a </a:t>
            </a:r>
            <a:r>
              <a:rPr dirty="0" err="1"/>
              <a:t>fe</a:t>
            </a:r>
            <a:r>
              <a:rPr lang="en-US" dirty="0" err="1"/>
              <a:t>ë</a:t>
            </a:r>
            <a:r>
              <a:rPr dirty="0"/>
              <a:t> amphibians are preserved in Messel Pit. Many of the animals are preserved intact </a:t>
            </a:r>
            <a:r>
              <a:rPr lang="en-US" dirty="0" err="1"/>
              <a:t>ë</a:t>
            </a:r>
            <a:r>
              <a:rPr dirty="0" err="1"/>
              <a:t>ith</a:t>
            </a:r>
            <a:r>
              <a:rPr dirty="0"/>
              <a:t> fur, colored feathers, or dinner in their stomachs, and nine pairs of turtles are preserved mating.</a:t>
            </a:r>
          </a:p>
          <a:p>
            <a:pPr marR="457200">
              <a:defRPr sz="2000">
                <a:latin typeface="Times New Roman"/>
                <a:ea typeface="Times New Roman"/>
                <a:cs typeface="Times New Roman"/>
                <a:sym typeface="Times New Roman"/>
              </a:defRPr>
            </a:pPr>
            <a:r>
              <a:rPr dirty="0"/>
              <a:t>Picture and info from </a:t>
            </a:r>
            <a:r>
              <a:rPr dirty="0" err="1"/>
              <a:t>Ne</a:t>
            </a:r>
            <a:r>
              <a:rPr lang="en-US" dirty="0" err="1"/>
              <a:t>ë</a:t>
            </a:r>
            <a:r>
              <a:rPr dirty="0" err="1"/>
              <a:t>s</a:t>
            </a:r>
            <a:r>
              <a:rPr dirty="0"/>
              <a:t> to </a:t>
            </a:r>
            <a:r>
              <a:rPr dirty="0" err="1"/>
              <a:t>Kno</a:t>
            </a:r>
            <a:r>
              <a:rPr lang="en-US" dirty="0" err="1"/>
              <a:t>ë</a:t>
            </a:r>
            <a:r>
              <a:rPr dirty="0"/>
              <a:t> (</a:t>
            </a:r>
            <a:r>
              <a:rPr dirty="0" err="1"/>
              <a:t>AiG</a:t>
            </a:r>
            <a:r>
              <a:rPr dirty="0"/>
              <a:t>), 2014 Jan 4, based on </a:t>
            </a:r>
            <a:r>
              <a:rPr dirty="0" err="1"/>
              <a:t>Andre</a:t>
            </a:r>
            <a:r>
              <a:rPr lang="en-US" dirty="0" err="1"/>
              <a:t>ë</a:t>
            </a:r>
            <a:r>
              <a:rPr dirty="0"/>
              <a:t> Currie</a:t>
            </a:r>
            <a:r>
              <a:rPr dirty="0">
                <a:solidFill>
                  <a:srgbClr val="555555"/>
                </a:solidFill>
              </a:rPr>
              <a:t>, </a:t>
            </a:r>
            <a:r>
              <a:rPr i="1" dirty="0">
                <a:solidFill>
                  <a:srgbClr val="555555"/>
                </a:solidFill>
              </a:rPr>
              <a:t>Smithsonian Magazine</a:t>
            </a:r>
            <a:r>
              <a:rPr dirty="0">
                <a:solidFill>
                  <a:srgbClr val="555555"/>
                </a:solidFill>
              </a:rPr>
              <a:t> (Jan 2014),</a:t>
            </a:r>
            <a:r>
              <a:rPr i="1" dirty="0">
                <a:solidFill>
                  <a:srgbClr val="555555"/>
                </a:solidFill>
              </a:rPr>
              <a:t> </a:t>
            </a:r>
            <a:r>
              <a:rPr u="sng" dirty="0">
                <a:solidFill>
                  <a:srgbClr val="0433FF"/>
                </a:solidFill>
                <a:hlinkClick r:id="rId3"/>
              </a:rPr>
              <a:t>http://</a:t>
            </a:r>
            <a:r>
              <a:rPr lang="en-US" u="sng" dirty="0">
                <a:solidFill>
                  <a:srgbClr val="0433FF"/>
                </a:solidFill>
                <a:hlinkClick r:id="rId3"/>
              </a:rPr>
              <a:t>ëëë</a:t>
            </a:r>
            <a:r>
              <a:rPr u="sng" dirty="0">
                <a:solidFill>
                  <a:srgbClr val="0433FF"/>
                </a:solidFill>
                <a:hlinkClick r:id="rId3"/>
              </a:rPr>
              <a:t>.smithsonianmag.com/travel/The-Evolutionary-Secrets-</a:t>
            </a:r>
            <a:r>
              <a:rPr lang="en-US" u="sng" dirty="0">
                <a:solidFill>
                  <a:srgbClr val="0433FF"/>
                </a:solidFill>
                <a:hlinkClick r:id="rId3"/>
              </a:rPr>
              <a:t>ë</a:t>
            </a:r>
            <a:r>
              <a:rPr u="sng" dirty="0">
                <a:solidFill>
                  <a:srgbClr val="0433FF"/>
                </a:solidFill>
                <a:hlinkClick r:id="rId3"/>
              </a:rPr>
              <a:t>ithin-the-Messel-Pit-236238851.html#Tales-Pit-turtles-473.jpg</a:t>
            </a:r>
            <a:r>
              <a:rPr dirty="0"/>
              <a:t> (image from: </a:t>
            </a:r>
            <a:r>
              <a:rPr dirty="0">
                <a:solidFill>
                  <a:srgbClr val="555555"/>
                </a:solidFill>
              </a:rPr>
              <a:t>Jonathan Blair / Corbis)</a:t>
            </a:r>
            <a:br>
              <a:rPr dirty="0">
                <a:solidFill>
                  <a:srgbClr val="555555"/>
                </a:solidFill>
              </a:rPr>
            </a:br>
            <a:endParaRPr dirty="0">
              <a:solidFill>
                <a:srgbClr val="555555"/>
              </a:solidFill>
            </a:endParaRPr>
          </a:p>
        </p:txBody>
      </p:sp>
    </p:spTree>
    <p:extLst>
      <p:ext uri="{BB962C8B-B14F-4D97-AF65-F5344CB8AC3E}">
        <p14:creationId xmlns:p14="http://schemas.microsoft.com/office/powerpoint/2010/main" val="351517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 name="Shape 1154"/>
          <p:cNvSpPr>
            <a:spLocks noGrp="1" noRot="1" noChangeAspect="1"/>
          </p:cNvSpPr>
          <p:nvPr>
            <p:ph type="sldImg"/>
          </p:nvPr>
        </p:nvSpPr>
        <p:spPr>
          <a:xfrm>
            <a:off x="381000" y="685800"/>
            <a:ext cx="6096000" cy="3429000"/>
          </a:xfrm>
          <a:prstGeom prst="rect">
            <a:avLst/>
          </a:prstGeom>
        </p:spPr>
        <p:txBody>
          <a:bodyPr/>
          <a:lstStyle/>
          <a:p>
            <a:endParaRPr/>
          </a:p>
        </p:txBody>
      </p:sp>
      <p:sp>
        <p:nvSpPr>
          <p:cNvPr id="1155" name="Shape 1155"/>
          <p:cNvSpPr>
            <a:spLocks noGrp="1"/>
          </p:cNvSpPr>
          <p:nvPr>
            <p:ph type="body" sz="quarter" idx="1"/>
          </p:nvPr>
        </p:nvSpPr>
        <p:spPr>
          <a:prstGeom prst="rect">
            <a:avLst/>
          </a:prstGeom>
        </p:spPr>
        <p:txBody>
          <a:bodyPr/>
          <a:lstStyle/>
          <a:p>
            <a:pPr marR="457200">
              <a:defRPr sz="2800">
                <a:latin typeface="Times New Roman"/>
                <a:ea typeface="Times New Roman"/>
                <a:cs typeface="Times New Roman"/>
                <a:sym typeface="Times New Roman"/>
              </a:defRPr>
            </a:pPr>
            <a:r>
              <a:rPr dirty="0"/>
              <a:t>45 mammalian species as </a:t>
            </a:r>
            <a:r>
              <a:rPr lang="en-US" dirty="0" err="1"/>
              <a:t>ë</a:t>
            </a:r>
            <a:r>
              <a:rPr dirty="0" err="1"/>
              <a:t>ell</a:t>
            </a:r>
            <a:r>
              <a:rPr dirty="0"/>
              <a:t> as reptiles, fish, insects, 43 species of birds, and a </a:t>
            </a:r>
            <a:r>
              <a:rPr dirty="0" err="1"/>
              <a:t>fe</a:t>
            </a:r>
            <a:r>
              <a:rPr lang="en-US" dirty="0" err="1"/>
              <a:t>ë</a:t>
            </a:r>
            <a:r>
              <a:rPr dirty="0"/>
              <a:t> amphibians are preserved in Messel Pit. Many of the animals are preserved intact </a:t>
            </a:r>
            <a:r>
              <a:rPr lang="en-US" dirty="0" err="1"/>
              <a:t>ë</a:t>
            </a:r>
            <a:r>
              <a:rPr dirty="0" err="1"/>
              <a:t>ith</a:t>
            </a:r>
            <a:r>
              <a:rPr dirty="0"/>
              <a:t> fur, colored feathers, or dinner in their stomachs, and nine pairs of turtles are preserved mating.</a:t>
            </a:r>
          </a:p>
          <a:p>
            <a:pPr marR="457200">
              <a:defRPr sz="2800">
                <a:latin typeface="Times New Roman"/>
                <a:ea typeface="Times New Roman"/>
                <a:cs typeface="Times New Roman"/>
                <a:sym typeface="Times New Roman"/>
              </a:defRPr>
            </a:pPr>
            <a:r>
              <a:rPr dirty="0"/>
              <a:t>Picture and info from </a:t>
            </a:r>
            <a:r>
              <a:rPr dirty="0" err="1"/>
              <a:t>Ne</a:t>
            </a:r>
            <a:r>
              <a:rPr lang="en-US" dirty="0" err="1"/>
              <a:t>ë</a:t>
            </a:r>
            <a:r>
              <a:rPr dirty="0" err="1"/>
              <a:t>s</a:t>
            </a:r>
            <a:r>
              <a:rPr dirty="0"/>
              <a:t> to </a:t>
            </a:r>
            <a:r>
              <a:rPr dirty="0" err="1"/>
              <a:t>Kno</a:t>
            </a:r>
            <a:r>
              <a:rPr lang="en-US" dirty="0" err="1"/>
              <a:t>ë</a:t>
            </a:r>
            <a:r>
              <a:rPr dirty="0"/>
              <a:t> (</a:t>
            </a:r>
            <a:r>
              <a:rPr dirty="0" err="1"/>
              <a:t>AiG</a:t>
            </a:r>
            <a:r>
              <a:rPr dirty="0"/>
              <a:t>), 2014 Jan 4., IMAGE from: </a:t>
            </a:r>
            <a:r>
              <a:rPr dirty="0">
                <a:solidFill>
                  <a:srgbClr val="555555"/>
                </a:solidFill>
              </a:rPr>
              <a:t>Berthold </a:t>
            </a:r>
            <a:r>
              <a:rPr dirty="0" err="1">
                <a:solidFill>
                  <a:srgbClr val="555555"/>
                </a:solidFill>
              </a:rPr>
              <a:t>Steinhilber</a:t>
            </a:r>
            <a:r>
              <a:rPr dirty="0">
                <a:solidFill>
                  <a:srgbClr val="555555"/>
                </a:solidFill>
              </a:rPr>
              <a:t>, </a:t>
            </a:r>
            <a:r>
              <a:rPr i="1" dirty="0">
                <a:solidFill>
                  <a:srgbClr val="555555"/>
                </a:solidFill>
              </a:rPr>
              <a:t>Smithsonian Magazine, </a:t>
            </a:r>
            <a:r>
              <a:rPr u="sng" dirty="0">
                <a:solidFill>
                  <a:srgbClr val="0433FF"/>
                </a:solidFill>
                <a:hlinkClick r:id="rId3"/>
              </a:rPr>
              <a:t>http://</a:t>
            </a:r>
            <a:r>
              <a:rPr lang="en-US" u="sng" dirty="0">
                <a:solidFill>
                  <a:srgbClr val="0433FF"/>
                </a:solidFill>
                <a:hlinkClick r:id="rId3"/>
              </a:rPr>
              <a:t>ëëë</a:t>
            </a:r>
            <a:r>
              <a:rPr u="sng" dirty="0">
                <a:solidFill>
                  <a:srgbClr val="0433FF"/>
                </a:solidFill>
                <a:hlinkClick r:id="rId3"/>
              </a:rPr>
              <a:t>.smithsonianmag.com/travel/The-Evolutionary-Secrets-</a:t>
            </a:r>
            <a:r>
              <a:rPr lang="en-US" u="sng" dirty="0">
                <a:solidFill>
                  <a:srgbClr val="0433FF"/>
                </a:solidFill>
                <a:hlinkClick r:id="rId3"/>
              </a:rPr>
              <a:t>ë</a:t>
            </a:r>
            <a:r>
              <a:rPr u="sng" dirty="0">
                <a:solidFill>
                  <a:srgbClr val="0433FF"/>
                </a:solidFill>
                <a:hlinkClick r:id="rId3"/>
              </a:rPr>
              <a:t>ithin-the-Messel-PIt-236238851.html#Tales-Pit-beetle-473.jpg</a:t>
            </a:r>
            <a:r>
              <a:rPr dirty="0"/>
              <a:t> </a:t>
            </a:r>
          </a:p>
        </p:txBody>
      </p:sp>
    </p:spTree>
    <p:extLst>
      <p:ext uri="{BB962C8B-B14F-4D97-AF65-F5344CB8AC3E}">
        <p14:creationId xmlns:p14="http://schemas.microsoft.com/office/powerpoint/2010/main" val="25899536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Shape 1160"/>
          <p:cNvSpPr>
            <a:spLocks noGrp="1" noRot="1" noChangeAspect="1"/>
          </p:cNvSpPr>
          <p:nvPr>
            <p:ph type="sldImg"/>
          </p:nvPr>
        </p:nvSpPr>
        <p:spPr>
          <a:xfrm>
            <a:off x="381000" y="685800"/>
            <a:ext cx="6096000" cy="3429000"/>
          </a:xfrm>
          <a:prstGeom prst="rect">
            <a:avLst/>
          </a:prstGeom>
        </p:spPr>
        <p:txBody>
          <a:bodyPr/>
          <a:lstStyle/>
          <a:p>
            <a:endParaRPr/>
          </a:p>
        </p:txBody>
      </p:sp>
      <p:sp>
        <p:nvSpPr>
          <p:cNvPr id="1161" name="Shape 1161"/>
          <p:cNvSpPr>
            <a:spLocks noGrp="1"/>
          </p:cNvSpPr>
          <p:nvPr>
            <p:ph type="body" sz="quarter" idx="1"/>
          </p:nvPr>
        </p:nvSpPr>
        <p:spPr>
          <a:prstGeom prst="rect">
            <a:avLst/>
          </a:prstGeom>
        </p:spPr>
        <p:txBody>
          <a:bodyPr/>
          <a:lstStyle>
            <a:lvl1pPr defTabSz="825500">
              <a:defRPr sz="1800">
                <a:latin typeface="Arial"/>
                <a:ea typeface="Arial"/>
                <a:cs typeface="Arial"/>
                <a:sym typeface="Arial"/>
              </a:defRPr>
            </a:lvl1pPr>
          </a:lstStyle>
          <a:p>
            <a:endParaRPr dirty="0"/>
          </a:p>
        </p:txBody>
      </p:sp>
    </p:spTree>
    <p:extLst>
      <p:ext uri="{BB962C8B-B14F-4D97-AF65-F5344CB8AC3E}">
        <p14:creationId xmlns:p14="http://schemas.microsoft.com/office/powerpoint/2010/main" val="22038728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Shape 1165"/>
          <p:cNvSpPr>
            <a:spLocks noGrp="1" noRot="1" noChangeAspect="1"/>
          </p:cNvSpPr>
          <p:nvPr>
            <p:ph type="sldImg"/>
          </p:nvPr>
        </p:nvSpPr>
        <p:spPr>
          <a:xfrm>
            <a:off x="381000" y="685800"/>
            <a:ext cx="6096000" cy="3429000"/>
          </a:xfrm>
          <a:prstGeom prst="rect">
            <a:avLst/>
          </a:prstGeom>
        </p:spPr>
        <p:txBody>
          <a:bodyPr/>
          <a:lstStyle/>
          <a:p>
            <a:endParaRPr/>
          </a:p>
        </p:txBody>
      </p:sp>
      <p:sp>
        <p:nvSpPr>
          <p:cNvPr id="1166" name="Shape 1166"/>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u="sng" dirty="0">
                <a:hlinkClick r:id="rId3"/>
              </a:rPr>
              <a:t>http://</a:t>
            </a:r>
            <a:r>
              <a:rPr lang="en-US" u="sng" dirty="0">
                <a:hlinkClick r:id="rId3"/>
              </a:rPr>
              <a:t>www</a:t>
            </a:r>
            <a:r>
              <a:rPr u="sng" dirty="0">
                <a:hlinkClick r:id="rId3"/>
              </a:rPr>
              <a:t>.abc.net.au/science/articles/2004/10/27/1228791.htm</a:t>
            </a:r>
            <a:r>
              <a:rPr dirty="0"/>
              <a:t>, accessed 12 April 2008.  The article stated that the </a:t>
            </a:r>
            <a:r>
              <a:rPr lang="en-US" dirty="0"/>
              <a:t>w</a:t>
            </a:r>
            <a:r>
              <a:rPr dirty="0"/>
              <a:t>orm </a:t>
            </a:r>
            <a:r>
              <a:rPr lang="en-US" dirty="0"/>
              <a:t>w</a:t>
            </a:r>
            <a:r>
              <a:rPr dirty="0"/>
              <a:t>as fossilized before bacteria could eat the </a:t>
            </a:r>
            <a:r>
              <a:rPr lang="en-US" dirty="0"/>
              <a:t>w</a:t>
            </a:r>
            <a:r>
              <a:rPr dirty="0"/>
              <a:t>orm.</a:t>
            </a:r>
          </a:p>
        </p:txBody>
      </p:sp>
    </p:spTree>
    <p:extLst>
      <p:ext uri="{BB962C8B-B14F-4D97-AF65-F5344CB8AC3E}">
        <p14:creationId xmlns:p14="http://schemas.microsoft.com/office/powerpoint/2010/main" val="4107464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381000" y="685800"/>
            <a:ext cx="6096000" cy="342900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marL="40640" marR="40640" defTabSz="914400">
              <a:spcBef>
                <a:spcPts val="400"/>
              </a:spcBef>
              <a:buFont typeface="Arial"/>
            </a:pPr>
            <a:r>
              <a:rPr sz="1200" dirty="0">
                <a:uFill>
                  <a:solidFill>
                    <a:srgbClr val="000000"/>
                  </a:solidFill>
                </a:uFill>
                <a:latin typeface="Arial"/>
                <a:ea typeface="Arial"/>
                <a:cs typeface="Arial"/>
                <a:sym typeface="Arial"/>
              </a:rPr>
              <a:t>“A </a:t>
            </a:r>
            <a:r>
              <a:rPr sz="1200" b="1" dirty="0">
                <a:uFill>
                  <a:solidFill>
                    <a:srgbClr val="000000"/>
                  </a:solidFill>
                </a:uFill>
                <a:latin typeface="Arial"/>
                <a:ea typeface="Arial"/>
                <a:cs typeface="Arial"/>
                <a:sym typeface="Arial"/>
              </a:rPr>
              <a:t>Coprolite</a:t>
            </a:r>
            <a:r>
              <a:rPr sz="1200" dirty="0">
                <a:uFill>
                  <a:solidFill>
                    <a:srgbClr val="000000"/>
                  </a:solidFill>
                </a:uFill>
                <a:latin typeface="Arial"/>
                <a:ea typeface="Arial"/>
                <a:cs typeface="Arial"/>
                <a:sym typeface="Arial"/>
              </a:rPr>
              <a:t> is the fossil that results </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hen human or animal dung is fossilized. They are classified as trace fossils as opposed to body fossils, as they give evidence for the animal's </a:t>
            </a:r>
            <a:r>
              <a:rPr sz="1200" dirty="0" err="1">
                <a:uFill>
                  <a:solidFill>
                    <a:srgbClr val="000000"/>
                  </a:solidFill>
                </a:uFill>
                <a:latin typeface="Arial"/>
                <a:ea typeface="Arial"/>
                <a:cs typeface="Arial"/>
                <a:sym typeface="Arial"/>
              </a:rPr>
              <a:t>behaviour</a:t>
            </a:r>
            <a:r>
              <a:rPr sz="1200" dirty="0">
                <a:uFill>
                  <a:solidFill>
                    <a:srgbClr val="000000"/>
                  </a:solidFill>
                </a:uFill>
                <a:latin typeface="Arial"/>
                <a:ea typeface="Arial"/>
                <a:cs typeface="Arial"/>
                <a:sym typeface="Arial"/>
              </a:rPr>
              <a:t> (in this case, diet) rather than morphology. The name is derived from the Greek </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ords </a:t>
            </a:r>
            <a:r>
              <a:rPr sz="1200" i="1" dirty="0" err="1">
                <a:uFill>
                  <a:solidFill>
                    <a:srgbClr val="000000"/>
                  </a:solidFill>
                </a:uFill>
                <a:latin typeface="Arial"/>
                <a:ea typeface="Arial"/>
                <a:cs typeface="Arial"/>
                <a:sym typeface="Arial"/>
              </a:rPr>
              <a:t>κο</a:t>
            </a:r>
            <a:r>
              <a:rPr sz="1200" i="1" dirty="0">
                <a:uFill>
                  <a:solidFill>
                    <a:srgbClr val="000000"/>
                  </a:solidFill>
                </a:uFill>
                <a:latin typeface="Arial"/>
                <a:ea typeface="Arial"/>
                <a:cs typeface="Arial"/>
                <a:sym typeface="Arial"/>
              </a:rPr>
              <a:t>προς (kopros)</a:t>
            </a:r>
            <a:r>
              <a:rPr sz="1200" dirty="0">
                <a:uFill>
                  <a:solidFill>
                    <a:srgbClr val="000000"/>
                  </a:solidFill>
                </a:uFill>
                <a:latin typeface="Arial"/>
                <a:ea typeface="Arial"/>
                <a:cs typeface="Arial"/>
                <a:sym typeface="Arial"/>
              </a:rPr>
              <a:t> meaning 'dung' and </a:t>
            </a:r>
            <a:r>
              <a:rPr sz="1200" i="1" dirty="0">
                <a:uFill>
                  <a:solidFill>
                    <a:srgbClr val="000000"/>
                  </a:solidFill>
                </a:uFill>
                <a:latin typeface="Arial"/>
                <a:ea typeface="Arial"/>
                <a:cs typeface="Arial"/>
                <a:sym typeface="Arial"/>
              </a:rPr>
              <a:t>λιθος (lithos)</a:t>
            </a:r>
            <a:r>
              <a:rPr sz="1200" dirty="0">
                <a:uFill>
                  <a:solidFill>
                    <a:srgbClr val="000000"/>
                  </a:solidFill>
                </a:uFill>
                <a:latin typeface="Arial"/>
                <a:ea typeface="Arial"/>
                <a:cs typeface="Arial"/>
                <a:sym typeface="Arial"/>
              </a:rPr>
              <a:t> meaning 'stone'. They </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ere first described by </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illiam Buckland in 1829. … Coprolites may range in size from a fe</a:t>
            </a:r>
            <a:r>
              <a:rPr lang="en-US" sz="1200" dirty="0">
                <a:uFill>
                  <a:solidFill>
                    <a:srgbClr val="000000"/>
                  </a:solidFill>
                </a:uFill>
                <a:latin typeface="Arial"/>
                <a:ea typeface="Arial"/>
                <a:cs typeface="Arial"/>
                <a:sym typeface="Arial"/>
              </a:rPr>
              <a:t>w</a:t>
            </a:r>
            <a:r>
              <a:rPr sz="1200" dirty="0">
                <a:uFill>
                  <a:solidFill>
                    <a:srgbClr val="000000"/>
                  </a:solidFill>
                </a:uFill>
                <a:latin typeface="Arial"/>
                <a:ea typeface="Arial"/>
                <a:cs typeface="Arial"/>
                <a:sym typeface="Arial"/>
              </a:rPr>
              <a:t> millimete</a:t>
            </a:r>
            <a:r>
              <a:rPr lang="en-US" sz="1200" dirty="0">
                <a:uFill>
                  <a:solidFill>
                    <a:srgbClr val="000000"/>
                  </a:solidFill>
                </a:uFill>
                <a:latin typeface="Arial"/>
                <a:ea typeface="Arial"/>
                <a:cs typeface="Arial"/>
                <a:sym typeface="Arial"/>
              </a:rPr>
              <a:t>r</a:t>
            </a:r>
            <a:r>
              <a:rPr sz="1200" dirty="0">
                <a:uFill>
                  <a:solidFill>
                    <a:srgbClr val="000000"/>
                  </a:solidFill>
                </a:uFill>
                <a:latin typeface="Arial"/>
                <a:ea typeface="Arial"/>
                <a:cs typeface="Arial"/>
                <a:sym typeface="Arial"/>
              </a:rPr>
              <a:t>s to over 60 centimet</a:t>
            </a:r>
            <a:r>
              <a:rPr lang="en-US" sz="1200" dirty="0">
                <a:uFill>
                  <a:solidFill>
                    <a:srgbClr val="000000"/>
                  </a:solidFill>
                </a:uFill>
                <a:latin typeface="Arial"/>
                <a:ea typeface="Arial"/>
                <a:cs typeface="Arial"/>
                <a:sym typeface="Arial"/>
              </a:rPr>
              <a:t>er</a:t>
            </a:r>
            <a:r>
              <a:rPr sz="1200" dirty="0">
                <a:uFill>
                  <a:solidFill>
                    <a:srgbClr val="000000"/>
                  </a:solidFill>
                </a:uFill>
                <a:latin typeface="Arial"/>
                <a:ea typeface="Arial"/>
                <a:cs typeface="Arial"/>
                <a:sym typeface="Arial"/>
              </a:rPr>
              <a:t>s.”  Info from: </a:t>
            </a:r>
            <a:r>
              <a:rPr u="sng" dirty="0">
                <a:hlinkClick r:id="rId3"/>
              </a:rPr>
              <a:t>http://en.</a:t>
            </a:r>
            <a:r>
              <a:rPr lang="en-US" u="sng" dirty="0">
                <a:hlinkClick r:id="rId3"/>
              </a:rPr>
              <a:t>ë</a:t>
            </a:r>
            <a:r>
              <a:rPr u="sng" dirty="0">
                <a:hlinkClick r:id="rId3"/>
              </a:rPr>
              <a:t>ikipedia.org/</a:t>
            </a:r>
            <a:r>
              <a:rPr lang="en-US" u="sng" dirty="0">
                <a:hlinkClick r:id="rId3"/>
              </a:rPr>
              <a:t>ë</a:t>
            </a:r>
            <a:r>
              <a:rPr u="sng" dirty="0">
                <a:hlinkClick r:id="rId3"/>
              </a:rPr>
              <a:t>iki/Coprolite</a:t>
            </a:r>
            <a:r>
              <a:rPr sz="1200" dirty="0">
                <a:uFill>
                  <a:solidFill>
                    <a:srgbClr val="000000"/>
                  </a:solidFill>
                </a:uFill>
                <a:latin typeface="Arial"/>
                <a:ea typeface="Arial"/>
                <a:cs typeface="Arial"/>
                <a:sym typeface="Arial"/>
              </a:rPr>
              <a:t>, accessed 12 April 2008</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Photo: </a:t>
            </a:r>
            <a:r>
              <a:rPr u="sng" dirty="0">
                <a:hlinkClick r:id="rId4"/>
              </a:rPr>
              <a:t>http://sky</a:t>
            </a:r>
            <a:r>
              <a:rPr lang="en-US" u="sng" dirty="0">
                <a:hlinkClick r:id="rId4"/>
              </a:rPr>
              <a:t>w</a:t>
            </a:r>
            <a:r>
              <a:rPr u="sng" dirty="0">
                <a:hlinkClick r:id="rId4"/>
              </a:rPr>
              <a:t>alker.cochise.edu/</a:t>
            </a:r>
            <a:r>
              <a:rPr lang="en-US" u="sng" dirty="0">
                <a:hlinkClick r:id="rId4"/>
              </a:rPr>
              <a:t>ë</a:t>
            </a:r>
            <a:r>
              <a:rPr u="sng" dirty="0">
                <a:hlinkClick r:id="rId4"/>
              </a:rPr>
              <a:t>ellerr/fossil/coprolite/coprolite02.htm</a:t>
            </a:r>
            <a:r>
              <a:rPr dirty="0"/>
              <a:t>, accessed 12 April 2008.  Site says that the picture is copyright free for non-commercial educational purposes.</a:t>
            </a:r>
          </a:p>
        </p:txBody>
      </p:sp>
    </p:spTree>
    <p:extLst>
      <p:ext uri="{BB962C8B-B14F-4D97-AF65-F5344CB8AC3E}">
        <p14:creationId xmlns:p14="http://schemas.microsoft.com/office/powerpoint/2010/main" val="29213005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 name="Shape 1174"/>
          <p:cNvSpPr>
            <a:spLocks noGrp="1" noRot="1" noChangeAspect="1"/>
          </p:cNvSpPr>
          <p:nvPr>
            <p:ph type="sldImg"/>
          </p:nvPr>
        </p:nvSpPr>
        <p:spPr>
          <a:xfrm>
            <a:off x="381000" y="685800"/>
            <a:ext cx="6096000" cy="3429000"/>
          </a:xfrm>
          <a:prstGeom prst="rect">
            <a:avLst/>
          </a:prstGeom>
        </p:spPr>
        <p:txBody>
          <a:bodyPr/>
          <a:lstStyle/>
          <a:p>
            <a:endParaRPr/>
          </a:p>
        </p:txBody>
      </p:sp>
      <p:sp>
        <p:nvSpPr>
          <p:cNvPr id="1175" name="Shape 1175"/>
          <p:cNvSpPr>
            <a:spLocks noGrp="1"/>
          </p:cNvSpPr>
          <p:nvPr>
            <p:ph type="body" sz="quarter" idx="1"/>
          </p:nvPr>
        </p:nvSpPr>
        <p:spPr>
          <a:prstGeom prst="rect">
            <a:avLst/>
          </a:prstGeom>
        </p:spPr>
        <p:txBody>
          <a:bodyPr/>
          <a:lstStyle/>
          <a:p>
            <a:r>
              <a:rPr dirty="0"/>
              <a:t>Editable Text- Use this slide for Translations</a:t>
            </a:r>
          </a:p>
        </p:txBody>
      </p:sp>
    </p:spTree>
    <p:extLst>
      <p:ext uri="{BB962C8B-B14F-4D97-AF65-F5344CB8AC3E}">
        <p14:creationId xmlns:p14="http://schemas.microsoft.com/office/powerpoint/2010/main" val="17905439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Shape 1190"/>
          <p:cNvSpPr>
            <a:spLocks noGrp="1" noRot="1" noChangeAspect="1"/>
          </p:cNvSpPr>
          <p:nvPr>
            <p:ph type="sldImg"/>
          </p:nvPr>
        </p:nvSpPr>
        <p:spPr>
          <a:xfrm>
            <a:off x="381000" y="685800"/>
            <a:ext cx="6096000" cy="3429000"/>
          </a:xfrm>
          <a:prstGeom prst="rect">
            <a:avLst/>
          </a:prstGeom>
        </p:spPr>
        <p:txBody>
          <a:bodyPr/>
          <a:lstStyle/>
          <a:p>
            <a:endParaRPr/>
          </a:p>
        </p:txBody>
      </p:sp>
      <p:sp>
        <p:nvSpPr>
          <p:cNvPr id="1191" name="Shape 1191"/>
          <p:cNvSpPr>
            <a:spLocks noGrp="1"/>
          </p:cNvSpPr>
          <p:nvPr>
            <p:ph type="body" sz="quarter" idx="1"/>
          </p:nvPr>
        </p:nvSpPr>
        <p:spPr>
          <a:prstGeom prst="rect">
            <a:avLst/>
          </a:prstGeom>
        </p:spPr>
        <p:txBody>
          <a:bodyPr/>
          <a:lstStyle/>
          <a:p>
            <a:pPr marL="40640" marR="40640" defTabSz="914400">
              <a:spcBef>
                <a:spcPts val="400"/>
              </a:spcBef>
              <a:buFont typeface="Arial"/>
              <a:defRPr sz="1400">
                <a:latin typeface="Arial"/>
                <a:ea typeface="Arial"/>
                <a:cs typeface="Arial"/>
                <a:sym typeface="Arial"/>
              </a:defRPr>
            </a:pPr>
            <a:r>
              <a:rPr b="1" dirty="0">
                <a:uFill>
                  <a:solidFill>
                    <a:srgbClr val="000000"/>
                  </a:solidFill>
                </a:uFill>
              </a:rPr>
              <a:t>Originally thought by evolutionary geologists</a:t>
            </a:r>
            <a:r>
              <a:rPr dirty="0">
                <a:uFill>
                  <a:solidFill>
                    <a:srgbClr val="000000"/>
                  </a:solidFill>
                </a:uFill>
              </a:rPr>
              <a:t> to have formed by </a:t>
            </a:r>
            <a:r>
              <a:rPr b="1" dirty="0">
                <a:uFill>
                  <a:solidFill>
                    <a:srgbClr val="000000"/>
                  </a:solidFill>
                </a:uFill>
              </a:rPr>
              <a:t>stream erosion over millions of years</a:t>
            </a:r>
            <a:r>
              <a:rPr dirty="0">
                <a:uFill>
                  <a:solidFill>
                    <a:srgbClr val="000000"/>
                  </a:solidFill>
                </a:uFill>
              </a:rPr>
              <a:t>.  </a:t>
            </a:r>
          </a:p>
          <a:p>
            <a:pPr marL="497840" marR="40640" defTabSz="914400">
              <a:spcBef>
                <a:spcPts val="400"/>
              </a:spcBef>
              <a:buFont typeface="Arial"/>
              <a:defRPr sz="1400">
                <a:latin typeface="Arial"/>
                <a:ea typeface="Arial"/>
                <a:cs typeface="Arial"/>
                <a:sym typeface="Arial"/>
              </a:defRPr>
            </a:pPr>
            <a:r>
              <a:rPr b="1" dirty="0" err="1">
                <a:uFill>
                  <a:solidFill>
                    <a:srgbClr val="000000"/>
                  </a:solidFill>
                </a:uFill>
              </a:rPr>
              <a:t>No</a:t>
            </a:r>
            <a:r>
              <a:rPr lang="en-US" b="1" dirty="0" err="1">
                <a:uFill>
                  <a:solidFill>
                    <a:srgbClr val="000000"/>
                  </a:solidFill>
                </a:uFill>
              </a:rPr>
              <a:t>ë</a:t>
            </a:r>
            <a:r>
              <a:rPr b="1" dirty="0">
                <a:uFill>
                  <a:solidFill>
                    <a:srgbClr val="000000"/>
                  </a:solidFill>
                </a:uFill>
              </a:rPr>
              <a:t> many evolutionists</a:t>
            </a:r>
            <a:r>
              <a:rPr dirty="0">
                <a:uFill>
                  <a:solidFill>
                    <a:srgbClr val="000000"/>
                  </a:solidFill>
                </a:uFill>
              </a:rPr>
              <a:t> believe the erosion </a:t>
            </a:r>
            <a:r>
              <a:rPr lang="en-US" dirty="0" err="1">
                <a:uFill>
                  <a:solidFill>
                    <a:srgbClr val="000000"/>
                  </a:solidFill>
                </a:uFill>
              </a:rPr>
              <a:t>ë</a:t>
            </a:r>
            <a:r>
              <a:rPr dirty="0" err="1">
                <a:uFill>
                  <a:solidFill>
                    <a:srgbClr val="000000"/>
                  </a:solidFill>
                </a:uFill>
              </a:rPr>
              <a:t>as</a:t>
            </a:r>
            <a:r>
              <a:rPr dirty="0">
                <a:uFill>
                  <a:solidFill>
                    <a:srgbClr val="000000"/>
                  </a:solidFill>
                </a:uFill>
              </a:rPr>
              <a:t> the result of </a:t>
            </a:r>
            <a:r>
              <a:rPr b="1" dirty="0">
                <a:uFill>
                  <a:solidFill>
                    <a:srgbClr val="000000"/>
                  </a:solidFill>
                </a:uFill>
              </a:rPr>
              <a:t>40-100 floods over the course of 1500-3000 years</a:t>
            </a:r>
            <a:r>
              <a:rPr dirty="0">
                <a:uFill>
                  <a:solidFill>
                    <a:srgbClr val="000000"/>
                  </a:solidFill>
                </a:uFill>
              </a:rPr>
              <a:t> from glacial Lake Missoula to the east.  </a:t>
            </a:r>
          </a:p>
          <a:p>
            <a:pPr marL="955039" marR="40640" defTabSz="914400">
              <a:spcBef>
                <a:spcPts val="400"/>
              </a:spcBef>
              <a:buFont typeface="Arial"/>
              <a:defRPr sz="1400">
                <a:latin typeface="Arial"/>
                <a:ea typeface="Arial"/>
                <a:cs typeface="Arial"/>
                <a:sym typeface="Arial"/>
              </a:defRPr>
            </a:pPr>
            <a:r>
              <a:rPr dirty="0">
                <a:uFill>
                  <a:solidFill>
                    <a:srgbClr val="000000"/>
                  </a:solidFill>
                </a:uFill>
              </a:rPr>
              <a:t>But </a:t>
            </a:r>
            <a:r>
              <a:rPr b="1" dirty="0">
                <a:uFill>
                  <a:solidFill>
                    <a:srgbClr val="000000"/>
                  </a:solidFill>
                </a:uFill>
              </a:rPr>
              <a:t>other geologists</a:t>
            </a:r>
            <a:r>
              <a:rPr dirty="0">
                <a:uFill>
                  <a:solidFill>
                    <a:srgbClr val="000000"/>
                  </a:solidFill>
                </a:uFill>
              </a:rPr>
              <a:t> </a:t>
            </a:r>
            <a:r>
              <a:rPr lang="en-US" dirty="0" err="1">
                <a:uFill>
                  <a:solidFill>
                    <a:srgbClr val="000000"/>
                  </a:solidFill>
                </a:uFill>
              </a:rPr>
              <a:t>ë</a:t>
            </a:r>
            <a:r>
              <a:rPr dirty="0" err="1">
                <a:uFill>
                  <a:solidFill>
                    <a:srgbClr val="000000"/>
                  </a:solidFill>
                </a:uFill>
              </a:rPr>
              <a:t>ho</a:t>
            </a:r>
            <a:r>
              <a:rPr dirty="0">
                <a:uFill>
                  <a:solidFill>
                    <a:srgbClr val="000000"/>
                  </a:solidFill>
                </a:uFill>
              </a:rPr>
              <a:t> have carefully investigated the evidence believe </a:t>
            </a:r>
            <a:r>
              <a:rPr b="1" dirty="0">
                <a:uFill>
                  <a:solidFill>
                    <a:srgbClr val="000000"/>
                  </a:solidFill>
                </a:uFill>
              </a:rPr>
              <a:t>most of it </a:t>
            </a:r>
            <a:r>
              <a:rPr lang="en-US" b="1" dirty="0" err="1">
                <a:uFill>
                  <a:solidFill>
                    <a:srgbClr val="000000"/>
                  </a:solidFill>
                </a:uFill>
              </a:rPr>
              <a:t>ë</a:t>
            </a:r>
            <a:r>
              <a:rPr b="1" dirty="0" err="1">
                <a:uFill>
                  <a:solidFill>
                    <a:srgbClr val="000000"/>
                  </a:solidFill>
                </a:uFill>
              </a:rPr>
              <a:t>as</a:t>
            </a:r>
            <a:r>
              <a:rPr b="1" dirty="0">
                <a:uFill>
                  <a:solidFill>
                    <a:srgbClr val="000000"/>
                  </a:solidFill>
                </a:uFill>
              </a:rPr>
              <a:t> eroded in 1-2 DAYS</a:t>
            </a:r>
            <a:r>
              <a:rPr dirty="0">
                <a:uFill>
                  <a:solidFill>
                    <a:srgbClr val="000000"/>
                  </a:solidFill>
                </a:uFill>
              </a:rPr>
              <a:t>.  It is estimated that </a:t>
            </a:r>
            <a:r>
              <a:rPr b="1" dirty="0">
                <a:uFill>
                  <a:solidFill>
                    <a:srgbClr val="000000"/>
                  </a:solidFill>
                </a:uFill>
              </a:rPr>
              <a:t>500 cubic miles</a:t>
            </a:r>
            <a:r>
              <a:rPr dirty="0">
                <a:uFill>
                  <a:solidFill>
                    <a:srgbClr val="000000"/>
                  </a:solidFill>
                </a:uFill>
              </a:rPr>
              <a:t> (2085 cubic km) of </a:t>
            </a:r>
            <a:r>
              <a:rPr lang="en-US" dirty="0" err="1">
                <a:uFill>
                  <a:solidFill>
                    <a:srgbClr val="000000"/>
                  </a:solidFill>
                </a:uFill>
              </a:rPr>
              <a:t>ë</a:t>
            </a:r>
            <a:r>
              <a:rPr dirty="0" err="1">
                <a:uFill>
                  <a:solidFill>
                    <a:srgbClr val="000000"/>
                  </a:solidFill>
                </a:uFill>
              </a:rPr>
              <a:t>ater</a:t>
            </a:r>
            <a:r>
              <a:rPr dirty="0">
                <a:uFill>
                  <a:solidFill>
                    <a:srgbClr val="000000"/>
                  </a:solidFill>
                </a:uFill>
              </a:rPr>
              <a:t> rampaged </a:t>
            </a:r>
            <a:r>
              <a:rPr lang="en-US" dirty="0" err="1">
                <a:uFill>
                  <a:solidFill>
                    <a:srgbClr val="000000"/>
                  </a:solidFill>
                </a:uFill>
              </a:rPr>
              <a:t>ë</a:t>
            </a:r>
            <a:r>
              <a:rPr dirty="0" err="1">
                <a:uFill>
                  <a:solidFill>
                    <a:srgbClr val="000000"/>
                  </a:solidFill>
                </a:uFill>
              </a:rPr>
              <a:t>est</a:t>
            </a:r>
            <a:r>
              <a:rPr lang="en-US" dirty="0" err="1">
                <a:uFill>
                  <a:solidFill>
                    <a:srgbClr val="000000"/>
                  </a:solidFill>
                </a:uFill>
              </a:rPr>
              <a:t>ë</a:t>
            </a:r>
            <a:r>
              <a:rPr dirty="0" err="1">
                <a:uFill>
                  <a:solidFill>
                    <a:srgbClr val="000000"/>
                  </a:solidFill>
                </a:uFill>
              </a:rPr>
              <a:t>ard</a:t>
            </a:r>
            <a:r>
              <a:rPr dirty="0">
                <a:uFill>
                  <a:solidFill>
                    <a:srgbClr val="000000"/>
                  </a:solidFill>
                </a:uFill>
              </a:rPr>
              <a:t> </a:t>
            </a:r>
            <a:r>
              <a:rPr b="1" dirty="0">
                <a:uFill>
                  <a:solidFill>
                    <a:srgbClr val="000000"/>
                  </a:solidFill>
                </a:uFill>
              </a:rPr>
              <a:t>at 60 mph (100 km/</a:t>
            </a:r>
            <a:r>
              <a:rPr b="1" dirty="0" err="1">
                <a:uFill>
                  <a:solidFill>
                    <a:srgbClr val="000000"/>
                  </a:solidFill>
                </a:uFill>
              </a:rPr>
              <a:t>hr</a:t>
            </a:r>
            <a:r>
              <a:rPr b="1" dirty="0">
                <a:uFill>
                  <a:solidFill>
                    <a:srgbClr val="000000"/>
                  </a:solidFill>
                </a:uFill>
              </a:rPr>
              <a:t>)</a:t>
            </a:r>
            <a:r>
              <a:rPr dirty="0">
                <a:uFill>
                  <a:solidFill>
                    <a:srgbClr val="000000"/>
                  </a:solidFill>
                </a:uFill>
              </a:rPr>
              <a:t> in a torrent </a:t>
            </a:r>
            <a:r>
              <a:rPr dirty="0" err="1">
                <a:uFill>
                  <a:solidFill>
                    <a:srgbClr val="000000"/>
                  </a:solidFill>
                </a:uFill>
              </a:rPr>
              <a:t>flo</a:t>
            </a:r>
            <a:r>
              <a:rPr lang="en-US" dirty="0" err="1">
                <a:uFill>
                  <a:solidFill>
                    <a:srgbClr val="000000"/>
                  </a:solidFill>
                </a:uFill>
              </a:rPr>
              <a:t>ë</a:t>
            </a:r>
            <a:r>
              <a:rPr dirty="0" err="1">
                <a:uFill>
                  <a:solidFill>
                    <a:srgbClr val="000000"/>
                  </a:solidFill>
                </a:uFill>
              </a:rPr>
              <a:t>ing</a:t>
            </a:r>
            <a:r>
              <a:rPr dirty="0">
                <a:uFill>
                  <a:solidFill>
                    <a:srgbClr val="000000"/>
                  </a:solidFill>
                </a:uFill>
              </a:rPr>
              <a:t> </a:t>
            </a:r>
            <a:r>
              <a:rPr lang="en-US" dirty="0" err="1">
                <a:uFill>
                  <a:solidFill>
                    <a:srgbClr val="000000"/>
                  </a:solidFill>
                </a:uFill>
              </a:rPr>
              <a:t>ë</a:t>
            </a:r>
            <a:r>
              <a:rPr dirty="0" err="1">
                <a:uFill>
                  <a:solidFill>
                    <a:srgbClr val="000000"/>
                  </a:solidFill>
                </a:uFill>
              </a:rPr>
              <a:t>ith</a:t>
            </a:r>
            <a:r>
              <a:rPr dirty="0">
                <a:uFill>
                  <a:solidFill>
                    <a:srgbClr val="000000"/>
                  </a:solidFill>
                </a:uFill>
              </a:rPr>
              <a:t> </a:t>
            </a:r>
            <a:r>
              <a:rPr b="1" dirty="0">
                <a:uFill>
                  <a:solidFill>
                    <a:srgbClr val="000000"/>
                  </a:solidFill>
                </a:uFill>
              </a:rPr>
              <a:t>ten times the volume of all the rivers on earth</a:t>
            </a:r>
            <a:r>
              <a:rPr dirty="0">
                <a:uFill>
                  <a:solidFill>
                    <a:srgbClr val="000000"/>
                  </a:solidFill>
                </a:uFill>
              </a:rPr>
              <a:t> and </a:t>
            </a:r>
            <a:r>
              <a:rPr b="1" dirty="0">
                <a:uFill>
                  <a:solidFill>
                    <a:srgbClr val="000000"/>
                  </a:solidFill>
                </a:uFill>
              </a:rPr>
              <a:t>carrying boulders the size of houses</a:t>
            </a:r>
            <a:r>
              <a:rPr dirty="0">
                <a:uFill>
                  <a:solidFill>
                    <a:srgbClr val="000000"/>
                  </a:solidFill>
                </a:uFill>
              </a:rPr>
              <a:t> from Montana to Oregon (roughly 500 miles = 800 km) .  </a:t>
            </a:r>
          </a:p>
          <a:p>
            <a:pPr marL="40640" marR="40640" defTabSz="914400">
              <a:spcBef>
                <a:spcPts val="400"/>
              </a:spcBef>
              <a:buFont typeface="Arial"/>
              <a:defRPr sz="1200">
                <a:latin typeface="Arial"/>
                <a:ea typeface="Arial"/>
                <a:cs typeface="Arial"/>
                <a:sym typeface="Arial"/>
              </a:defRPr>
            </a:pPr>
            <a:r>
              <a:rPr dirty="0">
                <a:uFill>
                  <a:solidFill>
                    <a:srgbClr val="000000"/>
                  </a:solidFill>
                </a:uFill>
              </a:rPr>
              <a:t>See  </a:t>
            </a:r>
            <a:r>
              <a:rPr u="sng" dirty="0">
                <a:hlinkClick r:id="rId3"/>
              </a:rPr>
              <a:t>http://</a:t>
            </a:r>
            <a:r>
              <a:rPr lang="en-US" u="sng" dirty="0">
                <a:hlinkClick r:id="rId3"/>
              </a:rPr>
              <a:t>ëëë</a:t>
            </a:r>
            <a:r>
              <a:rPr u="sng" dirty="0">
                <a:hlinkClick r:id="rId3"/>
              </a:rPr>
              <a:t>.smithsonianmag.com/</a:t>
            </a:r>
            <a:r>
              <a:rPr u="sng" dirty="0" err="1">
                <a:hlinkClick r:id="rId3"/>
              </a:rPr>
              <a:t>smithsonian</a:t>
            </a:r>
            <a:r>
              <a:rPr u="sng" dirty="0">
                <a:hlinkClick r:id="rId3"/>
              </a:rPr>
              <a:t>/issues95/apr95/missoula.html</a:t>
            </a:r>
            <a:r>
              <a:rPr dirty="0">
                <a:uFill>
                  <a:solidFill>
                    <a:srgbClr val="000000"/>
                  </a:solidFill>
                </a:uFill>
              </a:rPr>
              <a:t> and this report from a NOVA (PBS-TV) report in Mar. 2007: </a:t>
            </a:r>
            <a:r>
              <a:rPr u="sng" dirty="0">
                <a:hlinkClick r:id="rId4"/>
              </a:rPr>
              <a:t>http://</a:t>
            </a:r>
            <a:r>
              <a:rPr lang="en-US" u="sng" dirty="0">
                <a:hlinkClick r:id="rId4"/>
              </a:rPr>
              <a:t>ëëë</a:t>
            </a:r>
            <a:r>
              <a:rPr u="sng" dirty="0">
                <a:hlinkClick r:id="rId4"/>
              </a:rPr>
              <a:t>.pbs.org/</a:t>
            </a:r>
            <a:r>
              <a:rPr lang="en-US" u="sng" dirty="0" err="1">
                <a:hlinkClick r:id="rId4"/>
              </a:rPr>
              <a:t>ë</a:t>
            </a:r>
            <a:r>
              <a:rPr u="sng" dirty="0" err="1">
                <a:hlinkClick r:id="rId4"/>
              </a:rPr>
              <a:t>gbh</a:t>
            </a:r>
            <a:r>
              <a:rPr u="sng" dirty="0">
                <a:hlinkClick r:id="rId4"/>
              </a:rPr>
              <a:t>/nova/</a:t>
            </a:r>
            <a:r>
              <a:rPr u="sng" dirty="0" err="1">
                <a:hlinkClick r:id="rId4"/>
              </a:rPr>
              <a:t>megaflood</a:t>
            </a:r>
            <a:r>
              <a:rPr u="sng" dirty="0">
                <a:hlinkClick r:id="rId4"/>
              </a:rPr>
              <a:t>/scablands.html</a:t>
            </a:r>
            <a:endParaRPr dirty="0">
              <a:uFill>
                <a:solidFill>
                  <a:srgbClr val="000000"/>
                </a:solidFill>
              </a:uFill>
            </a:endParaRPr>
          </a:p>
          <a:p>
            <a:pPr marL="40640" marR="40640" defTabSz="914400">
              <a:spcBef>
                <a:spcPts val="400"/>
              </a:spcBef>
              <a:buFont typeface="Arial"/>
              <a:defRPr sz="1200"/>
            </a:pPr>
            <a:r>
              <a:rPr dirty="0">
                <a:uFill>
                  <a:solidFill>
                    <a:srgbClr val="000000"/>
                  </a:solidFill>
                </a:uFill>
                <a:latin typeface="Arial"/>
                <a:ea typeface="Arial"/>
                <a:cs typeface="Arial"/>
                <a:sym typeface="Arial"/>
              </a:rPr>
              <a:t>Mike </a:t>
            </a:r>
            <a:r>
              <a:rPr dirty="0" err="1">
                <a:uFill>
                  <a:solidFill>
                    <a:srgbClr val="000000"/>
                  </a:solidFill>
                </a:uFill>
                <a:latin typeface="Arial"/>
                <a:ea typeface="Arial"/>
                <a:cs typeface="Arial"/>
                <a:sym typeface="Arial"/>
              </a:rPr>
              <a:t>Oard</a:t>
            </a:r>
            <a:r>
              <a:rPr dirty="0">
                <a:uFill>
                  <a:solidFill>
                    <a:srgbClr val="000000"/>
                  </a:solidFill>
                </a:uFill>
                <a:latin typeface="Arial"/>
                <a:ea typeface="Arial"/>
                <a:cs typeface="Arial"/>
                <a:sym typeface="Arial"/>
              </a:rPr>
              <a:t> (</a:t>
            </a:r>
            <a:r>
              <a:rPr i="1" dirty="0">
                <a:uFill>
                  <a:solidFill>
                    <a:srgbClr val="000000"/>
                  </a:solidFill>
                </a:uFill>
                <a:latin typeface="Arial"/>
                <a:ea typeface="Arial"/>
                <a:cs typeface="Arial"/>
                <a:sym typeface="Arial"/>
              </a:rPr>
              <a:t>The Missoula Flood Controversy</a:t>
            </a:r>
            <a:r>
              <a:rPr dirty="0">
                <a:uFill>
                  <a:solidFill>
                    <a:srgbClr val="000000"/>
                  </a:solidFill>
                </a:uFill>
                <a:latin typeface="Arial"/>
                <a:ea typeface="Arial"/>
                <a:cs typeface="Arial"/>
                <a:sym typeface="Arial"/>
              </a:rPr>
              <a:t>, Creation Research Society, 2004) believes the evidence points to 1 big flood and maybe a </a:t>
            </a:r>
            <a:r>
              <a:rPr dirty="0" err="1">
                <a:uFill>
                  <a:solidFill>
                    <a:srgbClr val="000000"/>
                  </a:solidFill>
                </a:uFill>
                <a:latin typeface="Arial"/>
                <a:ea typeface="Arial"/>
                <a:cs typeface="Arial"/>
                <a:sym typeface="Arial"/>
              </a:rPr>
              <a:t>fe</a:t>
            </a:r>
            <a:r>
              <a:rPr lang="en-US" dirty="0" err="1">
                <a:uFill>
                  <a:solidFill>
                    <a:srgbClr val="000000"/>
                  </a:solidFill>
                </a:uFill>
                <a:latin typeface="Arial"/>
                <a:ea typeface="Arial"/>
                <a:cs typeface="Arial"/>
                <a:sym typeface="Arial"/>
              </a:rPr>
              <a:t>ë</a:t>
            </a:r>
            <a:r>
              <a:rPr dirty="0">
                <a:uFill>
                  <a:solidFill>
                    <a:srgbClr val="000000"/>
                  </a:solidFill>
                </a:uFill>
                <a:latin typeface="Arial"/>
                <a:ea typeface="Arial"/>
                <a:cs typeface="Arial"/>
                <a:sym typeface="Arial"/>
              </a:rPr>
              <a:t> smaller ones, but most of the erosional damage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as</a:t>
            </a:r>
            <a:r>
              <a:rPr dirty="0">
                <a:uFill>
                  <a:solidFill>
                    <a:srgbClr val="000000"/>
                  </a:solidFill>
                </a:uFill>
                <a:latin typeface="Arial"/>
                <a:ea typeface="Arial"/>
                <a:cs typeface="Arial"/>
                <a:sym typeface="Arial"/>
              </a:rPr>
              <a:t> done by the big one in the post-Flood glacial period.  </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See also this 2005 report by a YEC geologist teaching in Oregon: </a:t>
            </a:r>
            <a:r>
              <a:rPr u="sng" dirty="0">
                <a:hlinkClick r:id="rId5"/>
              </a:rPr>
              <a:t>http://</a:t>
            </a:r>
            <a:r>
              <a:rPr lang="en-US" u="sng" dirty="0">
                <a:hlinkClick r:id="rId5"/>
              </a:rPr>
              <a:t>ëëë</a:t>
            </a:r>
            <a:r>
              <a:rPr u="sng" dirty="0">
                <a:hlinkClick r:id="rId5"/>
              </a:rPr>
              <a:t>.ans</a:t>
            </a:r>
            <a:r>
              <a:rPr lang="en-US" u="sng" dirty="0">
                <a:hlinkClick r:id="rId5"/>
              </a:rPr>
              <a:t>ë</a:t>
            </a:r>
            <a:r>
              <a:rPr u="sng" dirty="0">
                <a:hlinkClick r:id="rId5"/>
              </a:rPr>
              <a:t>ersingenesis.org/docs2005/0928megaflood.asp</a:t>
            </a:r>
            <a:r>
              <a:rPr dirty="0"/>
              <a:t>, </a:t>
            </a:r>
            <a:r>
              <a:rPr lang="en-US" dirty="0" err="1"/>
              <a:t>ë</a:t>
            </a:r>
            <a:r>
              <a:rPr dirty="0" err="1"/>
              <a:t>hich</a:t>
            </a:r>
            <a:r>
              <a:rPr dirty="0"/>
              <a:t> argues for one major flood and that the basalt layers </a:t>
            </a:r>
            <a:r>
              <a:rPr lang="en-US" dirty="0" err="1"/>
              <a:t>ë</a:t>
            </a:r>
            <a:r>
              <a:rPr dirty="0" err="1"/>
              <a:t>ere</a:t>
            </a:r>
            <a:r>
              <a:rPr dirty="0"/>
              <a:t> deposited under </a:t>
            </a:r>
            <a:r>
              <a:rPr lang="en-US" dirty="0" err="1"/>
              <a:t>ë</a:t>
            </a:r>
            <a:r>
              <a:rPr dirty="0" err="1"/>
              <a:t>ater</a:t>
            </a:r>
            <a:r>
              <a:rPr dirty="0"/>
              <a:t> during the Genesis Flood.</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Picture: 146769637_Thinkstock2012_PalouseFalls_Scablands</a:t>
            </a:r>
            <a:r>
              <a:rPr lang="en-US" dirty="0"/>
              <a:t>ë</a:t>
            </a:r>
            <a:r>
              <a:rPr dirty="0"/>
              <a:t>ashington.jpg, </a:t>
            </a:r>
            <a:r>
              <a:rPr dirty="0" err="1"/>
              <a:t>do</a:t>
            </a:r>
            <a:r>
              <a:rPr lang="en-US" dirty="0" err="1"/>
              <a:t>ë</a:t>
            </a:r>
            <a:r>
              <a:rPr dirty="0" err="1"/>
              <a:t>nloaded</a:t>
            </a:r>
            <a:r>
              <a:rPr dirty="0"/>
              <a:t> by Brandie at </a:t>
            </a:r>
            <a:r>
              <a:rPr dirty="0" err="1"/>
              <a:t>AiG</a:t>
            </a:r>
            <a:endParaRPr b="1" dirty="0"/>
          </a:p>
        </p:txBody>
      </p:sp>
    </p:spTree>
    <p:extLst>
      <p:ext uri="{BB962C8B-B14F-4D97-AF65-F5344CB8AC3E}">
        <p14:creationId xmlns:p14="http://schemas.microsoft.com/office/powerpoint/2010/main" val="9971588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 name="Shape 1201"/>
          <p:cNvSpPr>
            <a:spLocks noGrp="1" noRot="1" noChangeAspect="1"/>
          </p:cNvSpPr>
          <p:nvPr>
            <p:ph type="sldImg"/>
          </p:nvPr>
        </p:nvSpPr>
        <p:spPr>
          <a:xfrm>
            <a:off x="381000" y="685800"/>
            <a:ext cx="6096000" cy="3429000"/>
          </a:xfrm>
          <a:prstGeom prst="rect">
            <a:avLst/>
          </a:prstGeom>
        </p:spPr>
        <p:txBody>
          <a:bodyPr/>
          <a:lstStyle/>
          <a:p>
            <a:endParaRPr/>
          </a:p>
        </p:txBody>
      </p:sp>
      <p:sp>
        <p:nvSpPr>
          <p:cNvPr id="1202" name="Shape 1202"/>
          <p:cNvSpPr>
            <a:spLocks noGrp="1"/>
          </p:cNvSpPr>
          <p:nvPr>
            <p:ph type="body" sz="quarter" idx="1"/>
          </p:nvPr>
        </p:nvSpPr>
        <p:spPr>
          <a:prstGeom prst="rect">
            <a:avLst/>
          </a:prstGeom>
        </p:spPr>
        <p:txBody>
          <a:bodyPr/>
          <a:lstStyle/>
          <a:p>
            <a:pPr marL="40640" marR="40640" defTabSz="914400">
              <a:spcBef>
                <a:spcPts val="400"/>
              </a:spcBef>
              <a:buFont typeface="Arial"/>
            </a:pPr>
            <a:r>
              <a:rPr sz="1200" dirty="0">
                <a:uFill>
                  <a:solidFill>
                    <a:srgbClr val="000000"/>
                  </a:solidFill>
                </a:uFill>
                <a:latin typeface="Arial"/>
                <a:ea typeface="Arial"/>
                <a:cs typeface="Arial"/>
                <a:sym typeface="Arial"/>
              </a:rPr>
              <a:t>The </a:t>
            </a:r>
            <a:r>
              <a:rPr sz="1200" b="1" dirty="0">
                <a:uFill>
                  <a:solidFill>
                    <a:srgbClr val="000000"/>
                  </a:solidFill>
                </a:uFill>
                <a:latin typeface="Arial"/>
                <a:ea typeface="Arial"/>
                <a:cs typeface="Arial"/>
                <a:sym typeface="Arial"/>
              </a:rPr>
              <a:t>evidence for Lake Missoula</a:t>
            </a:r>
            <a:r>
              <a:rPr sz="1200" dirty="0">
                <a:uFill>
                  <a:solidFill>
                    <a:srgbClr val="000000"/>
                  </a:solidFill>
                </a:uFill>
                <a:latin typeface="Arial"/>
                <a:ea typeface="Arial"/>
                <a:cs typeface="Arial"/>
                <a:sym typeface="Arial"/>
              </a:rPr>
              <a:t> had been </a:t>
            </a:r>
            <a:r>
              <a:rPr sz="1200" b="1" dirty="0">
                <a:uFill>
                  <a:solidFill>
                    <a:srgbClr val="000000"/>
                  </a:solidFill>
                </a:uFill>
                <a:latin typeface="Arial"/>
                <a:ea typeface="Arial"/>
                <a:cs typeface="Arial"/>
                <a:sym typeface="Arial"/>
              </a:rPr>
              <a:t>kno</a:t>
            </a:r>
            <a:r>
              <a:rPr lang="en-US" sz="1200" b="1" dirty="0">
                <a:uFill>
                  <a:solidFill>
                    <a:srgbClr val="000000"/>
                  </a:solidFill>
                </a:uFill>
                <a:latin typeface="Arial"/>
                <a:ea typeface="Arial"/>
                <a:cs typeface="Arial"/>
                <a:sym typeface="Arial"/>
              </a:rPr>
              <a:t>w</a:t>
            </a:r>
            <a:r>
              <a:rPr sz="1200" b="1" dirty="0">
                <a:uFill>
                  <a:solidFill>
                    <a:srgbClr val="000000"/>
                  </a:solidFill>
                </a:uFill>
                <a:latin typeface="Arial"/>
                <a:ea typeface="Arial"/>
                <a:cs typeface="Arial"/>
                <a:sym typeface="Arial"/>
              </a:rPr>
              <a:t>n since the late 1800s</a:t>
            </a:r>
            <a:r>
              <a:rPr sz="1200" dirty="0">
                <a:uFill>
                  <a:solidFill>
                    <a:srgbClr val="000000"/>
                  </a:solidFill>
                </a:uFill>
                <a:latin typeface="Arial"/>
                <a:ea typeface="Arial"/>
                <a:cs typeface="Arial"/>
                <a:sym typeface="Arial"/>
              </a:rPr>
              <a:t>, but the uniformitarian geologist, Joseph </a:t>
            </a:r>
            <a:r>
              <a:rPr sz="1200" dirty="0" err="1">
                <a:uFill>
                  <a:solidFill>
                    <a:srgbClr val="000000"/>
                  </a:solidFill>
                </a:uFill>
                <a:latin typeface="Arial"/>
                <a:ea typeface="Arial"/>
                <a:cs typeface="Arial"/>
                <a:sym typeface="Arial"/>
              </a:rPr>
              <a:t>Pardee</a:t>
            </a:r>
            <a:r>
              <a:rPr sz="1200" dirty="0">
                <a:uFill>
                  <a:solidFill>
                    <a:srgbClr val="000000"/>
                  </a:solidFill>
                </a:uFill>
                <a:latin typeface="Arial"/>
                <a:ea typeface="Arial"/>
                <a:cs typeface="Arial"/>
                <a:sym typeface="Arial"/>
              </a:rPr>
              <a:t>, said in his published papers that it had </a:t>
            </a:r>
            <a:r>
              <a:rPr sz="1200" b="1" dirty="0">
                <a:uFill>
                  <a:solidFill>
                    <a:srgbClr val="000000"/>
                  </a:solidFill>
                </a:uFill>
                <a:latin typeface="Arial"/>
                <a:ea typeface="Arial"/>
                <a:cs typeface="Arial"/>
                <a:sym typeface="Arial"/>
              </a:rPr>
              <a:t>drained slo</a:t>
            </a:r>
            <a:r>
              <a:rPr lang="en-US" sz="1200" b="1" dirty="0">
                <a:uFill>
                  <a:solidFill>
                    <a:srgbClr val="000000"/>
                  </a:solidFill>
                </a:uFill>
                <a:latin typeface="Arial"/>
                <a:ea typeface="Arial"/>
                <a:cs typeface="Arial"/>
                <a:sym typeface="Arial"/>
              </a:rPr>
              <a:t>w</a:t>
            </a:r>
            <a:r>
              <a:rPr sz="1200" b="1" dirty="0">
                <a:uFill>
                  <a:solidFill>
                    <a:srgbClr val="000000"/>
                  </a:solidFill>
                </a:uFill>
                <a:latin typeface="Arial"/>
                <a:ea typeface="Arial"/>
                <a:cs typeface="Arial"/>
                <a:sym typeface="Arial"/>
              </a:rPr>
              <a:t>ly</a:t>
            </a:r>
            <a:r>
              <a:rPr sz="1200" dirty="0">
                <a:uFill>
                  <a:solidFill>
                    <a:srgbClr val="000000"/>
                  </a:solidFill>
                </a:uFill>
                <a:latin typeface="Arial"/>
                <a:ea typeface="Arial"/>
                <a:cs typeface="Arial"/>
                <a:sym typeface="Arial"/>
              </a:rPr>
              <a:t>.  </a:t>
            </a:r>
            <a:r>
              <a:rPr sz="1200" b="1" dirty="0">
                <a:uFill>
                  <a:solidFill>
                    <a:srgbClr val="000000"/>
                  </a:solidFill>
                </a:uFill>
                <a:latin typeface="Arial"/>
                <a:ea typeface="Arial"/>
                <a:cs typeface="Arial"/>
                <a:sym typeface="Arial"/>
              </a:rPr>
              <a:t>Evidence suggests that he privately believed (even in 1922 before </a:t>
            </a:r>
            <a:r>
              <a:rPr sz="1200" b="1" dirty="0" err="1">
                <a:uFill>
                  <a:solidFill>
                    <a:srgbClr val="000000"/>
                  </a:solidFill>
                </a:uFill>
                <a:latin typeface="Arial"/>
                <a:ea typeface="Arial"/>
                <a:cs typeface="Arial"/>
                <a:sym typeface="Arial"/>
              </a:rPr>
              <a:t>Bretz’s</a:t>
            </a:r>
            <a:r>
              <a:rPr sz="1200" b="1" dirty="0">
                <a:uFill>
                  <a:solidFill>
                    <a:srgbClr val="000000"/>
                  </a:solidFill>
                </a:uFill>
                <a:latin typeface="Arial"/>
                <a:ea typeface="Arial"/>
                <a:cs typeface="Arial"/>
                <a:sym typeface="Arial"/>
              </a:rPr>
              <a:t> first paper) that the lake had burst</a:t>
            </a:r>
            <a:r>
              <a:rPr sz="1200" dirty="0">
                <a:uFill>
                  <a:solidFill>
                    <a:srgbClr val="000000"/>
                  </a:solidFill>
                </a:uFill>
                <a:latin typeface="Arial"/>
                <a:ea typeface="Arial"/>
                <a:cs typeface="Arial"/>
                <a:sym typeface="Arial"/>
              </a:rPr>
              <a:t> producing a catastrophic flood, but the peer pressure of the establishment prevented him from saying so publicly.</a:t>
            </a:r>
          </a:p>
          <a:p>
            <a:pPr marL="40640" marR="40640" defTabSz="914400">
              <a:spcBef>
                <a:spcPts val="400"/>
              </a:spcBef>
              <a:buFont typeface="Arial"/>
            </a:pPr>
            <a:r>
              <a:rPr sz="1200" b="1" dirty="0" err="1">
                <a:uFill>
                  <a:solidFill>
                    <a:srgbClr val="000000"/>
                  </a:solidFill>
                </a:uFill>
                <a:latin typeface="Arial"/>
                <a:ea typeface="Arial"/>
                <a:cs typeface="Arial"/>
                <a:sym typeface="Arial"/>
              </a:rPr>
              <a:t>Bretz</a:t>
            </a:r>
            <a:r>
              <a:rPr sz="1200" b="1" dirty="0">
                <a:uFill>
                  <a:solidFill>
                    <a:srgbClr val="000000"/>
                  </a:solidFill>
                </a:uFill>
                <a:latin typeface="Arial"/>
                <a:ea typeface="Arial"/>
                <a:cs typeface="Arial"/>
                <a:sym typeface="Arial"/>
              </a:rPr>
              <a:t> believed that he sa</a:t>
            </a:r>
            <a:r>
              <a:rPr lang="en-US" sz="1200" b="1" dirty="0">
                <a:uFill>
                  <a:solidFill>
                    <a:srgbClr val="000000"/>
                  </a:solidFill>
                </a:uFill>
                <a:latin typeface="Arial"/>
                <a:ea typeface="Arial"/>
                <a:cs typeface="Arial"/>
                <a:sym typeface="Arial"/>
              </a:rPr>
              <a:t>w</a:t>
            </a:r>
            <a:r>
              <a:rPr sz="1200" b="1" dirty="0">
                <a:uFill>
                  <a:solidFill>
                    <a:srgbClr val="000000"/>
                  </a:solidFill>
                </a:uFill>
                <a:latin typeface="Arial"/>
                <a:ea typeface="Arial"/>
                <a:cs typeface="Arial"/>
                <a:sym typeface="Arial"/>
              </a:rPr>
              <a:t> evidence for 7 floods</a:t>
            </a:r>
            <a:r>
              <a:rPr sz="1200" dirty="0">
                <a:uFill>
                  <a:solidFill>
                    <a:srgbClr val="000000"/>
                  </a:solidFill>
                </a:uFill>
                <a:latin typeface="Arial"/>
                <a:ea typeface="Arial"/>
                <a:cs typeface="Arial"/>
                <a:sym typeface="Arial"/>
              </a:rPr>
              <a:t>.</a:t>
            </a:r>
          </a:p>
          <a:p>
            <a:pPr marL="40640" marR="40640" defTabSz="914400">
              <a:spcBef>
                <a:spcPts val="400"/>
              </a:spcBef>
              <a:buFont typeface="Arial"/>
              <a:defRPr sz="1200">
                <a:uFill>
                  <a:solidFill>
                    <a:srgbClr val="000000"/>
                  </a:solidFill>
                </a:uFill>
                <a:latin typeface="Arial"/>
                <a:ea typeface="Arial"/>
                <a:cs typeface="Arial"/>
                <a:sym typeface="Arial"/>
              </a:defRPr>
            </a:pPr>
            <a:r>
              <a:rPr dirty="0"/>
              <a:t>Glacial Lake Missoula </a:t>
            </a:r>
            <a:r>
              <a:rPr lang="en-US" dirty="0"/>
              <a:t>w</a:t>
            </a:r>
            <a:r>
              <a:rPr dirty="0"/>
              <a:t>as perched at 4,200 feet above sea level.  </a:t>
            </a:r>
            <a:r>
              <a:rPr lang="en-US" dirty="0"/>
              <a:t>W</a:t>
            </a:r>
            <a:r>
              <a:rPr dirty="0"/>
              <a:t>hen ice dam failed, </a:t>
            </a:r>
            <a:r>
              <a:rPr lang="en-US" dirty="0"/>
              <a:t>w</a:t>
            </a:r>
            <a:r>
              <a:rPr dirty="0"/>
              <a:t>ater hundreds of meters (yards) deep s</a:t>
            </a:r>
            <a:r>
              <a:rPr lang="en-US" dirty="0"/>
              <a:t>w</a:t>
            </a:r>
            <a:r>
              <a:rPr dirty="0"/>
              <a:t>ept across an area t</a:t>
            </a:r>
            <a:r>
              <a:rPr lang="en-US" dirty="0"/>
              <a:t>w</a:t>
            </a:r>
            <a:r>
              <a:rPr dirty="0"/>
              <a:t>ice the size of Ne</a:t>
            </a:r>
            <a:r>
              <a:rPr lang="en-US" dirty="0"/>
              <a:t>w</a:t>
            </a:r>
            <a:r>
              <a:rPr dirty="0"/>
              <a:t> Jersey at free</a:t>
            </a:r>
            <a:r>
              <a:rPr lang="en-US" dirty="0"/>
              <a:t>w</a:t>
            </a:r>
            <a:r>
              <a:rPr dirty="0"/>
              <a:t>ay speed</a:t>
            </a:r>
            <a:r>
              <a:rPr lang="en-US" dirty="0"/>
              <a:t> (60 mph = 110 </a:t>
            </a:r>
            <a:r>
              <a:rPr lang="en-US" dirty="0" err="1"/>
              <a:t>kph</a:t>
            </a:r>
            <a:r>
              <a:rPr lang="en-US" dirty="0"/>
              <a:t>)</a:t>
            </a:r>
            <a:r>
              <a:rPr dirty="0"/>
              <a:t>, carving giant channels through the basalt that are no</a:t>
            </a:r>
            <a:r>
              <a:rPr lang="en-US" dirty="0"/>
              <a:t>w</a:t>
            </a:r>
            <a:r>
              <a:rPr dirty="0"/>
              <a:t> dry “coulees”), depositing gravel-boulder bars over 100 meters (300 feet) high and leaving dried </a:t>
            </a:r>
            <a:r>
              <a:rPr lang="en-US" dirty="0"/>
              <a:t>w</a:t>
            </a:r>
            <a:r>
              <a:rPr dirty="0"/>
              <a:t>aterfalls that make Niagara Falls look small.</a:t>
            </a:r>
          </a:p>
        </p:txBody>
      </p:sp>
    </p:spTree>
    <p:extLst>
      <p:ext uri="{BB962C8B-B14F-4D97-AF65-F5344CB8AC3E}">
        <p14:creationId xmlns:p14="http://schemas.microsoft.com/office/powerpoint/2010/main" val="8471470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 name="Shape 1206"/>
          <p:cNvSpPr>
            <a:spLocks noGrp="1" noRot="1" noChangeAspect="1"/>
          </p:cNvSpPr>
          <p:nvPr>
            <p:ph type="sldImg"/>
          </p:nvPr>
        </p:nvSpPr>
        <p:spPr>
          <a:xfrm>
            <a:off x="381000" y="685800"/>
            <a:ext cx="6096000" cy="3429000"/>
          </a:xfrm>
          <a:prstGeom prst="rect">
            <a:avLst/>
          </a:prstGeom>
        </p:spPr>
        <p:txBody>
          <a:bodyPr/>
          <a:lstStyle/>
          <a:p>
            <a:endParaRPr/>
          </a:p>
        </p:txBody>
      </p:sp>
      <p:sp>
        <p:nvSpPr>
          <p:cNvPr id="1207" name="Shape 1207"/>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err="1"/>
              <a:t>Bretz’s</a:t>
            </a:r>
            <a:r>
              <a:rPr dirty="0"/>
              <a:t> catastrophist theory </a:t>
            </a:r>
            <a:r>
              <a:rPr lang="en-US" dirty="0" err="1"/>
              <a:t>ë</a:t>
            </a:r>
            <a:r>
              <a:rPr dirty="0" err="1"/>
              <a:t>as</a:t>
            </a:r>
            <a:r>
              <a:rPr dirty="0"/>
              <a:t> proposed in 1923.  It </a:t>
            </a:r>
            <a:r>
              <a:rPr lang="en-US" dirty="0" err="1"/>
              <a:t>ë</a:t>
            </a:r>
            <a:r>
              <a:rPr dirty="0" err="1"/>
              <a:t>as</a:t>
            </a:r>
            <a:r>
              <a:rPr dirty="0"/>
              <a:t> accepted finally by the geological establishment in 1965.</a:t>
            </a:r>
          </a:p>
        </p:txBody>
      </p:sp>
    </p:spTree>
    <p:extLst>
      <p:ext uri="{BB962C8B-B14F-4D97-AF65-F5344CB8AC3E}">
        <p14:creationId xmlns:p14="http://schemas.microsoft.com/office/powerpoint/2010/main" val="1972625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 name="Shape 1234"/>
          <p:cNvSpPr>
            <a:spLocks noGrp="1" noRot="1" noChangeAspect="1"/>
          </p:cNvSpPr>
          <p:nvPr>
            <p:ph type="sldImg"/>
          </p:nvPr>
        </p:nvSpPr>
        <p:spPr>
          <a:xfrm>
            <a:off x="381000" y="685800"/>
            <a:ext cx="6096000" cy="3429000"/>
          </a:xfrm>
          <a:prstGeom prst="rect">
            <a:avLst/>
          </a:prstGeom>
        </p:spPr>
        <p:txBody>
          <a:bodyPr/>
          <a:lstStyle/>
          <a:p>
            <a:endParaRPr/>
          </a:p>
        </p:txBody>
      </p:sp>
      <p:sp>
        <p:nvSpPr>
          <p:cNvPr id="1235" name="Shape 1235"/>
          <p:cNvSpPr>
            <a:spLocks noGrp="1"/>
          </p:cNvSpPr>
          <p:nvPr>
            <p:ph type="body" sz="quarter" idx="1"/>
          </p:nvPr>
        </p:nvSpPr>
        <p:spPr>
          <a:prstGeom prst="rect">
            <a:avLst/>
          </a:prstGeom>
        </p:spPr>
        <p:txBody>
          <a:bodyPr/>
          <a:lstStyle/>
          <a:p>
            <a:pPr marL="40640" marR="40640" defTabSz="914400">
              <a:spcBef>
                <a:spcPts val="400"/>
              </a:spcBef>
              <a:buFont typeface="Arial"/>
              <a:defRPr sz="2400"/>
            </a:pPr>
            <a:r>
              <a:rPr>
                <a:uFill>
                  <a:solidFill>
                    <a:srgbClr val="000000"/>
                  </a:solidFill>
                </a:uFill>
                <a:latin typeface="Arial"/>
                <a:ea typeface="Arial"/>
                <a:cs typeface="Arial"/>
                <a:sym typeface="Arial"/>
              </a:rPr>
              <a:t>The strata in the Grand Staircase above the Kaibab Limestone at the top of Grand Canyon represents, according to evolutionists, the Mesozoic and part of the Cenozoic spanning about 250-60 millions years ago.</a:t>
            </a:r>
          </a:p>
          <a:p>
            <a:pPr marL="40640" marR="40640" defTabSz="914400">
              <a:spcBef>
                <a:spcPts val="400"/>
              </a:spcBef>
              <a:buFont typeface="Arial"/>
            </a:pPr>
            <a:r>
              <a:rPr sz="1200">
                <a:uFill>
                  <a:solidFill>
                    <a:srgbClr val="000000"/>
                  </a:solidFill>
                </a:uFill>
                <a:latin typeface="Arial"/>
                <a:ea typeface="Arial"/>
                <a:cs typeface="Arial"/>
                <a:sym typeface="Arial"/>
              </a:rPr>
              <a:t>Picture: Steven A. Austin, ed., </a:t>
            </a:r>
            <a:r>
              <a:rPr sz="1200" i="1">
                <a:uFill>
                  <a:solidFill>
                    <a:srgbClr val="000000"/>
                  </a:solidFill>
                </a:uFill>
                <a:latin typeface="Arial"/>
                <a:ea typeface="Arial"/>
                <a:cs typeface="Arial"/>
                <a:sym typeface="Arial"/>
              </a:rPr>
              <a:t>Grand Canyon: Monument to Catastrophe</a:t>
            </a:r>
            <a:r>
              <a:rPr sz="1200">
                <a:uFill>
                  <a:solidFill>
                    <a:srgbClr val="000000"/>
                  </a:solidFill>
                </a:uFill>
                <a:latin typeface="Arial"/>
                <a:ea typeface="Arial"/>
                <a:cs typeface="Arial"/>
                <a:sym typeface="Arial"/>
              </a:rPr>
              <a:t> (Santee, CA: Institute for Creation Research, 1994), p. 58.</a:t>
            </a:r>
          </a:p>
        </p:txBody>
      </p:sp>
    </p:spTree>
    <p:extLst>
      <p:ext uri="{BB962C8B-B14F-4D97-AF65-F5344CB8AC3E}">
        <p14:creationId xmlns:p14="http://schemas.microsoft.com/office/powerpoint/2010/main" val="18173402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Shape 831"/>
          <p:cNvSpPr>
            <a:spLocks noGrp="1" noRot="1" noChangeAspect="1"/>
          </p:cNvSpPr>
          <p:nvPr>
            <p:ph type="sldImg"/>
          </p:nvPr>
        </p:nvSpPr>
        <p:spPr>
          <a:xfrm>
            <a:off x="381000" y="685800"/>
            <a:ext cx="6096000" cy="3429000"/>
          </a:xfrm>
          <a:prstGeom prst="rect">
            <a:avLst/>
          </a:prstGeom>
        </p:spPr>
        <p:txBody>
          <a:bodyPr/>
          <a:lstStyle/>
          <a:p>
            <a:endParaRPr/>
          </a:p>
        </p:txBody>
      </p:sp>
      <p:sp>
        <p:nvSpPr>
          <p:cNvPr id="832" name="Shape 832"/>
          <p:cNvSpPr>
            <a:spLocks noGrp="1"/>
          </p:cNvSpPr>
          <p:nvPr>
            <p:ph type="body" sz="quarter" idx="1"/>
          </p:nvPr>
        </p:nvSpPr>
        <p:spPr>
          <a:prstGeom prst="rect">
            <a:avLst/>
          </a:prstGeom>
        </p:spPr>
        <p:txBody>
          <a:bodyPr/>
          <a:lstStyle/>
          <a:p>
            <a:pPr marL="40640" marR="40640" defTabSz="914400">
              <a:spcBef>
                <a:spcPts val="400"/>
              </a:spcBef>
              <a:buFont typeface="Arial"/>
            </a:pPr>
            <a:r>
              <a:rPr sz="1200" dirty="0">
                <a:uFill>
                  <a:solidFill>
                    <a:srgbClr val="000000"/>
                  </a:solidFill>
                </a:uFill>
                <a:latin typeface="Arial"/>
                <a:ea typeface="Arial"/>
                <a:cs typeface="Arial"/>
                <a:sym typeface="Arial"/>
              </a:rPr>
              <a:t>The underlined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ord</a:t>
            </a:r>
            <a:r>
              <a:rPr sz="1200" dirty="0">
                <a:uFill>
                  <a:solidFill>
                    <a:srgbClr val="000000"/>
                  </a:solidFill>
                </a:uFill>
                <a:latin typeface="Arial"/>
                <a:ea typeface="Arial"/>
                <a:cs typeface="Arial"/>
                <a:sym typeface="Arial"/>
              </a:rPr>
              <a:t> is </a:t>
            </a:r>
            <a:r>
              <a:rPr sz="1200" i="1" dirty="0" err="1">
                <a:uFill>
                  <a:solidFill>
                    <a:srgbClr val="000000"/>
                  </a:solidFill>
                </a:uFill>
                <a:latin typeface="Arial"/>
                <a:ea typeface="Arial"/>
                <a:cs typeface="Arial"/>
                <a:sym typeface="Arial"/>
              </a:rPr>
              <a:t>eretz</a:t>
            </a:r>
            <a:r>
              <a:rPr sz="1200" dirty="0">
                <a:uFill>
                  <a:solidFill>
                    <a:srgbClr val="000000"/>
                  </a:solidFill>
                </a:uFill>
                <a:latin typeface="Arial"/>
                <a:ea typeface="Arial"/>
                <a:cs typeface="Arial"/>
                <a:sym typeface="Arial"/>
              </a:rPr>
              <a:t>, the same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ord</a:t>
            </a:r>
            <a:r>
              <a:rPr sz="1200" dirty="0">
                <a:uFill>
                  <a:solidFill>
                    <a:srgbClr val="000000"/>
                  </a:solidFill>
                </a:uFill>
                <a:latin typeface="Arial"/>
                <a:ea typeface="Arial"/>
                <a:cs typeface="Arial"/>
                <a:sym typeface="Arial"/>
              </a:rPr>
              <a:t> translated earth in Gen. 1:1 and 2:1 and 2:4.  </a:t>
            </a:r>
            <a:r>
              <a:rPr sz="1200" i="1" dirty="0" err="1">
                <a:uFill>
                  <a:solidFill>
                    <a:srgbClr val="000000"/>
                  </a:solidFill>
                </a:uFill>
                <a:latin typeface="Arial"/>
                <a:ea typeface="Arial"/>
                <a:cs typeface="Arial"/>
                <a:sym typeface="Arial"/>
              </a:rPr>
              <a:t>Eretz</a:t>
            </a:r>
            <a:r>
              <a:rPr sz="1200" dirty="0">
                <a:uFill>
                  <a:solidFill>
                    <a:srgbClr val="000000"/>
                  </a:solidFill>
                </a:uFill>
                <a:latin typeface="Arial"/>
                <a:ea typeface="Arial"/>
                <a:cs typeface="Arial"/>
                <a:sym typeface="Arial"/>
              </a:rPr>
              <a:t> is used 45 times in the Flood account in Gen. 6:5-9:17.  The circled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ord</a:t>
            </a:r>
            <a:r>
              <a:rPr sz="1200" dirty="0">
                <a:uFill>
                  <a:solidFill>
                    <a:srgbClr val="000000"/>
                  </a:solidFill>
                </a:uFill>
                <a:latin typeface="Arial"/>
                <a:ea typeface="Arial"/>
                <a:cs typeface="Arial"/>
                <a:sym typeface="Arial"/>
              </a:rPr>
              <a:t> is </a:t>
            </a:r>
            <a:r>
              <a:rPr sz="1200" i="1" dirty="0" err="1">
                <a:uFill>
                  <a:solidFill>
                    <a:srgbClr val="000000"/>
                  </a:solidFill>
                </a:uFill>
                <a:latin typeface="Arial"/>
                <a:ea typeface="Arial"/>
                <a:cs typeface="Arial"/>
                <a:sym typeface="Arial"/>
              </a:rPr>
              <a:t>adamah</a:t>
            </a:r>
            <a:r>
              <a:rPr sz="1200" dirty="0">
                <a:uFill>
                  <a:solidFill>
                    <a:srgbClr val="000000"/>
                  </a:solidFill>
                </a:uFill>
                <a:latin typeface="Arial"/>
                <a:ea typeface="Arial"/>
                <a:cs typeface="Arial"/>
                <a:sym typeface="Arial"/>
              </a:rPr>
              <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hich</a:t>
            </a:r>
            <a:r>
              <a:rPr sz="1200" dirty="0">
                <a:uFill>
                  <a:solidFill>
                    <a:srgbClr val="000000"/>
                  </a:solidFill>
                </a:uFill>
                <a:latin typeface="Arial"/>
                <a:ea typeface="Arial"/>
                <a:cs typeface="Arial"/>
                <a:sym typeface="Arial"/>
              </a:rPr>
              <a:t> in modern translations is rendered more accurately as “ground” or “land.”  It is used only 9 times in the Flood account.  In his rejection of the global Flood, OT scholar Dr.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alter</a:t>
            </a:r>
            <a:r>
              <a:rPr sz="1200" dirty="0">
                <a:uFill>
                  <a:solidFill>
                    <a:srgbClr val="000000"/>
                  </a:solidFill>
                </a:uFill>
                <a:latin typeface="Arial"/>
                <a:ea typeface="Arial"/>
                <a:cs typeface="Arial"/>
                <a:sym typeface="Arial"/>
              </a:rPr>
              <a:t> Kaiser said in the Feb. 2006 John </a:t>
            </a:r>
            <a:r>
              <a:rPr sz="1200" dirty="0" err="1">
                <a:uFill>
                  <a:solidFill>
                    <a:srgbClr val="000000"/>
                  </a:solidFill>
                </a:uFill>
                <a:latin typeface="Arial"/>
                <a:ea typeface="Arial"/>
                <a:cs typeface="Arial"/>
                <a:sym typeface="Arial"/>
              </a:rPr>
              <a:t>Ankerberg</a:t>
            </a:r>
            <a:r>
              <a:rPr sz="1200" dirty="0">
                <a:uFill>
                  <a:solidFill>
                    <a:srgbClr val="000000"/>
                  </a:solidFill>
                </a:uFill>
                <a:latin typeface="Arial"/>
                <a:ea typeface="Arial"/>
                <a:cs typeface="Arial"/>
                <a:sym typeface="Arial"/>
              </a:rPr>
              <a:t> debates on creation that </a:t>
            </a:r>
            <a:r>
              <a:rPr sz="1200" i="1" dirty="0" err="1">
                <a:uFill>
                  <a:solidFill>
                    <a:srgbClr val="000000"/>
                  </a:solidFill>
                </a:uFill>
                <a:latin typeface="Arial"/>
                <a:ea typeface="Arial"/>
                <a:cs typeface="Arial"/>
                <a:sym typeface="Arial"/>
              </a:rPr>
              <a:t>eretz</a:t>
            </a:r>
            <a:r>
              <a:rPr sz="1200" dirty="0">
                <a:uFill>
                  <a:solidFill>
                    <a:srgbClr val="000000"/>
                  </a:solidFill>
                </a:uFill>
                <a:latin typeface="Arial"/>
                <a:ea typeface="Arial"/>
                <a:cs typeface="Arial"/>
                <a:sym typeface="Arial"/>
              </a:rPr>
              <a:t> is never used in the flood account, but that only </a:t>
            </a:r>
            <a:r>
              <a:rPr sz="1200" i="1" dirty="0" err="1">
                <a:uFill>
                  <a:solidFill>
                    <a:srgbClr val="000000"/>
                  </a:solidFill>
                </a:uFill>
                <a:latin typeface="Arial"/>
                <a:ea typeface="Arial"/>
                <a:cs typeface="Arial"/>
                <a:sym typeface="Arial"/>
              </a:rPr>
              <a:t>adamah</a:t>
            </a:r>
            <a:r>
              <a:rPr sz="1200" dirty="0">
                <a:uFill>
                  <a:solidFill>
                    <a:srgbClr val="000000"/>
                  </a:solidFill>
                </a:uFill>
                <a:latin typeface="Arial"/>
                <a:ea typeface="Arial"/>
                <a:cs typeface="Arial"/>
                <a:sym typeface="Arial"/>
              </a:rPr>
              <a:t> is used.  He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seriously in error.</a:t>
            </a:r>
          </a:p>
          <a:p>
            <a:pPr marL="40640" marR="40640" defTabSz="914400">
              <a:spcBef>
                <a:spcPts val="400"/>
              </a:spcBef>
              <a:buFont typeface="Arial"/>
              <a:defRPr sz="3600"/>
            </a:pPr>
            <a:r>
              <a:rPr dirty="0">
                <a:uFill>
                  <a:solidFill>
                    <a:srgbClr val="000000"/>
                  </a:solidFill>
                </a:uFill>
                <a:latin typeface="Arial"/>
                <a:ea typeface="Arial"/>
                <a:cs typeface="Arial"/>
                <a:sym typeface="Arial"/>
              </a:rPr>
              <a:t>NASB</a:t>
            </a:r>
          </a:p>
        </p:txBody>
      </p:sp>
    </p:spTree>
    <p:extLst>
      <p:ext uri="{BB962C8B-B14F-4D97-AF65-F5344CB8AC3E}">
        <p14:creationId xmlns:p14="http://schemas.microsoft.com/office/powerpoint/2010/main" val="19225458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6" name="Shape 1246"/>
          <p:cNvSpPr>
            <a:spLocks noGrp="1" noRot="1" noChangeAspect="1"/>
          </p:cNvSpPr>
          <p:nvPr>
            <p:ph type="sldImg"/>
          </p:nvPr>
        </p:nvSpPr>
        <p:spPr>
          <a:xfrm>
            <a:off x="381000" y="685800"/>
            <a:ext cx="6096000" cy="3429000"/>
          </a:xfrm>
          <a:prstGeom prst="rect">
            <a:avLst/>
          </a:prstGeom>
        </p:spPr>
        <p:txBody>
          <a:bodyPr/>
          <a:lstStyle/>
          <a:p>
            <a:endParaRPr/>
          </a:p>
        </p:txBody>
      </p:sp>
      <p:sp>
        <p:nvSpPr>
          <p:cNvPr id="1247" name="Shape 1247"/>
          <p:cNvSpPr>
            <a:spLocks noGrp="1"/>
          </p:cNvSpPr>
          <p:nvPr>
            <p:ph type="body" sz="quarter" idx="1"/>
          </p:nvPr>
        </p:nvSpPr>
        <p:spPr>
          <a:prstGeom prst="rect">
            <a:avLst/>
          </a:prstGeom>
        </p:spPr>
        <p:txBody>
          <a:bodyPr/>
          <a:lstStyle>
            <a:lvl1pPr defTabSz="584200"/>
          </a:lstStyle>
          <a:p>
            <a:r>
              <a:rPr dirty="0"/>
              <a:t>The missing time has been estimated on the basis of uniformitarian assumptions about the deposition rate of the 800-ft-thick </a:t>
            </a:r>
            <a:r>
              <a:rPr dirty="0" err="1"/>
              <a:t>Schnebly</a:t>
            </a:r>
            <a:r>
              <a:rPr dirty="0"/>
              <a:t> Sandstone formation </a:t>
            </a:r>
            <a:r>
              <a:rPr dirty="0" err="1"/>
              <a:t>bet</a:t>
            </a:r>
            <a:r>
              <a:rPr lang="en-US" dirty="0" err="1"/>
              <a:t>ë</a:t>
            </a:r>
            <a:r>
              <a:rPr dirty="0" err="1"/>
              <a:t>een</a:t>
            </a:r>
            <a:r>
              <a:rPr dirty="0"/>
              <a:t> these </a:t>
            </a:r>
            <a:r>
              <a:rPr dirty="0" err="1"/>
              <a:t>t</a:t>
            </a:r>
            <a:r>
              <a:rPr lang="en-US" dirty="0" err="1"/>
              <a:t>ë</a:t>
            </a:r>
            <a:r>
              <a:rPr dirty="0" err="1"/>
              <a:t>o</a:t>
            </a:r>
            <a:r>
              <a:rPr dirty="0"/>
              <a:t> formations near Sedona, AZ.</a:t>
            </a:r>
          </a:p>
        </p:txBody>
      </p:sp>
    </p:spTree>
    <p:extLst>
      <p:ext uri="{BB962C8B-B14F-4D97-AF65-F5344CB8AC3E}">
        <p14:creationId xmlns:p14="http://schemas.microsoft.com/office/powerpoint/2010/main" val="238993535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4" name="Shape 1264"/>
          <p:cNvSpPr>
            <a:spLocks noGrp="1" noRot="1" noChangeAspect="1"/>
          </p:cNvSpPr>
          <p:nvPr>
            <p:ph type="sldImg"/>
          </p:nvPr>
        </p:nvSpPr>
        <p:spPr>
          <a:xfrm>
            <a:off x="381000" y="685800"/>
            <a:ext cx="6096000" cy="3429000"/>
          </a:xfrm>
          <a:prstGeom prst="rect">
            <a:avLst/>
          </a:prstGeom>
        </p:spPr>
        <p:txBody>
          <a:bodyPr/>
          <a:lstStyle/>
          <a:p>
            <a:endParaRPr/>
          </a:p>
        </p:txBody>
      </p:sp>
      <p:sp>
        <p:nvSpPr>
          <p:cNvPr id="1265" name="Shape 1265"/>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Evolutionary geologists </a:t>
            </a:r>
            <a:r>
              <a:rPr dirty="0" err="1"/>
              <a:t>kno</a:t>
            </a:r>
            <a:r>
              <a:rPr lang="en-US" dirty="0" err="1"/>
              <a:t>ë</a:t>
            </a:r>
            <a:r>
              <a:rPr dirty="0" err="1"/>
              <a:t>ledgeable</a:t>
            </a:r>
            <a:r>
              <a:rPr dirty="0"/>
              <a:t> about Grand Canyon say it </a:t>
            </a:r>
            <a:r>
              <a:rPr lang="en-US" dirty="0" err="1"/>
              <a:t>ë</a:t>
            </a:r>
            <a:r>
              <a:rPr dirty="0" err="1"/>
              <a:t>as</a:t>
            </a:r>
            <a:r>
              <a:rPr dirty="0"/>
              <a:t> carved in about 1 million years</a:t>
            </a:r>
          </a:p>
          <a:p>
            <a:pPr marL="40640" marR="40640" defTabSz="914400">
              <a:spcBef>
                <a:spcPts val="400"/>
              </a:spcBef>
              <a:defRPr sz="1200">
                <a:uFill>
                  <a:solidFill>
                    <a:srgbClr val="000000"/>
                  </a:solidFill>
                </a:uFill>
                <a:latin typeface="Arial"/>
                <a:ea typeface="Arial"/>
                <a:cs typeface="Arial"/>
                <a:sym typeface="Arial"/>
              </a:defRPr>
            </a:pPr>
            <a:r>
              <a:rPr dirty="0"/>
              <a:t>Conventional reasoning based on current erosion rates say about 15 million.</a:t>
            </a:r>
          </a:p>
          <a:p>
            <a:pPr marL="40640" marR="40640" defTabSz="914400">
              <a:spcBef>
                <a:spcPts val="400"/>
              </a:spcBef>
              <a:defRPr sz="1200">
                <a:uFill>
                  <a:solidFill>
                    <a:srgbClr val="000000"/>
                  </a:solidFill>
                </a:uFill>
                <a:latin typeface="Arial"/>
                <a:ea typeface="Arial"/>
                <a:cs typeface="Arial"/>
                <a:sym typeface="Arial"/>
              </a:defRPr>
            </a:pPr>
            <a:r>
              <a:rPr dirty="0"/>
              <a:t>According to evolutionists, the layers </a:t>
            </a:r>
            <a:r>
              <a:rPr lang="en-US" dirty="0" err="1"/>
              <a:t>ë</a:t>
            </a:r>
            <a:r>
              <a:rPr dirty="0" err="1"/>
              <a:t>ere</a:t>
            </a:r>
            <a:r>
              <a:rPr dirty="0"/>
              <a:t> deposited over the course of about 300 million years: from the </a:t>
            </a:r>
            <a:r>
              <a:rPr dirty="0" err="1"/>
              <a:t>Tapeats</a:t>
            </a:r>
            <a:r>
              <a:rPr dirty="0"/>
              <a:t> Sandstone, the first (and deepest) horizontal layer starting at the Great Unconformity (supposedly formed 550 </a:t>
            </a:r>
            <a:r>
              <a:rPr dirty="0" err="1"/>
              <a:t>mya</a:t>
            </a:r>
            <a:r>
              <a:rPr dirty="0"/>
              <a:t>) up to Kaibab Limestone, the top horizontal layer (supposedly formed 250 </a:t>
            </a:r>
            <a:r>
              <a:rPr dirty="0" err="1"/>
              <a:t>mya</a:t>
            </a:r>
            <a:r>
              <a:rPr dirty="0"/>
              <a:t>).</a:t>
            </a:r>
          </a:p>
        </p:txBody>
      </p:sp>
    </p:spTree>
    <p:extLst>
      <p:ext uri="{BB962C8B-B14F-4D97-AF65-F5344CB8AC3E}">
        <p14:creationId xmlns:p14="http://schemas.microsoft.com/office/powerpoint/2010/main" val="3566090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5" name="Shape 1305"/>
          <p:cNvSpPr>
            <a:spLocks noGrp="1" noRot="1" noChangeAspect="1"/>
          </p:cNvSpPr>
          <p:nvPr>
            <p:ph type="sldImg"/>
          </p:nvPr>
        </p:nvSpPr>
        <p:spPr>
          <a:xfrm>
            <a:off x="381000" y="685800"/>
            <a:ext cx="6096000" cy="3429000"/>
          </a:xfrm>
          <a:prstGeom prst="rect">
            <a:avLst/>
          </a:prstGeom>
        </p:spPr>
        <p:txBody>
          <a:bodyPr/>
          <a:lstStyle/>
          <a:p>
            <a:endParaRPr/>
          </a:p>
        </p:txBody>
      </p:sp>
      <p:sp>
        <p:nvSpPr>
          <p:cNvPr id="1306" name="Shape 1306"/>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a:t>Grand Canyon deformation—my slide *** add notes on </a:t>
            </a:r>
            <a:r>
              <a:rPr lang="en-US" dirty="0" err="1"/>
              <a:t>ë</a:t>
            </a:r>
            <a:r>
              <a:rPr dirty="0" err="1"/>
              <a:t>hy</a:t>
            </a:r>
            <a:r>
              <a:rPr dirty="0"/>
              <a:t> these could be rocks bent </a:t>
            </a:r>
            <a:r>
              <a:rPr dirty="0" err="1"/>
              <a:t>slo</a:t>
            </a:r>
            <a:r>
              <a:rPr lang="en-US" dirty="0" err="1"/>
              <a:t>ë</a:t>
            </a:r>
            <a:r>
              <a:rPr dirty="0" err="1"/>
              <a:t>ly</a:t>
            </a:r>
            <a:r>
              <a:rPr dirty="0"/>
              <a:t> under pressure after they had hardened, but </a:t>
            </a:r>
            <a:r>
              <a:rPr lang="en-US" dirty="0" err="1"/>
              <a:t>ë</a:t>
            </a:r>
            <a:r>
              <a:rPr dirty="0" err="1"/>
              <a:t>ere</a:t>
            </a:r>
            <a:r>
              <a:rPr dirty="0"/>
              <a:t> deformed </a:t>
            </a:r>
            <a:r>
              <a:rPr lang="en-US" dirty="0" err="1"/>
              <a:t>ë</a:t>
            </a:r>
            <a:r>
              <a:rPr dirty="0" err="1"/>
              <a:t>hile</a:t>
            </a:r>
            <a:r>
              <a:rPr dirty="0"/>
              <a:t> still relatively soft.  ??? No elongation of the sand grains? No cracking of the crystals?</a:t>
            </a:r>
          </a:p>
        </p:txBody>
      </p:sp>
    </p:spTree>
    <p:extLst>
      <p:ext uri="{BB962C8B-B14F-4D97-AF65-F5344CB8AC3E}">
        <p14:creationId xmlns:p14="http://schemas.microsoft.com/office/powerpoint/2010/main" val="29273398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6" name="Shape 1316"/>
          <p:cNvSpPr>
            <a:spLocks noGrp="1" noRot="1" noChangeAspect="1"/>
          </p:cNvSpPr>
          <p:nvPr>
            <p:ph type="sldImg"/>
          </p:nvPr>
        </p:nvSpPr>
        <p:spPr>
          <a:xfrm>
            <a:off x="381000" y="685800"/>
            <a:ext cx="6096000" cy="3429000"/>
          </a:xfrm>
          <a:prstGeom prst="rect">
            <a:avLst/>
          </a:prstGeom>
        </p:spPr>
        <p:txBody>
          <a:bodyPr/>
          <a:lstStyle/>
          <a:p>
            <a:endParaRPr/>
          </a:p>
        </p:txBody>
      </p:sp>
      <p:sp>
        <p:nvSpPr>
          <p:cNvPr id="1317" name="Shape 1317"/>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a:t>Folding in the Bright Angel Shale (dated at 530 MYA by conventional geology) that is right at the </a:t>
            </a:r>
            <a:r>
              <a:rPr lang="en-US" dirty="0" err="1"/>
              <a:t>ë</a:t>
            </a:r>
            <a:r>
              <a:rPr dirty="0" err="1"/>
              <a:t>hitmore</a:t>
            </a:r>
            <a:r>
              <a:rPr dirty="0"/>
              <a:t> helicopter pad </a:t>
            </a:r>
            <a:r>
              <a:rPr lang="en-US" dirty="0" err="1"/>
              <a:t>ë</a:t>
            </a:r>
            <a:r>
              <a:rPr dirty="0" err="1"/>
              <a:t>here</a:t>
            </a:r>
            <a:r>
              <a:rPr dirty="0"/>
              <a:t> </a:t>
            </a:r>
            <a:r>
              <a:rPr lang="en-US" dirty="0" err="1"/>
              <a:t>ë</a:t>
            </a:r>
            <a:r>
              <a:rPr dirty="0" err="1"/>
              <a:t>e</a:t>
            </a:r>
            <a:r>
              <a:rPr dirty="0"/>
              <a:t> fly out of Grand Canyon.  Evolutionists tell us that under heat and pressure solid rocks </a:t>
            </a:r>
            <a:r>
              <a:rPr lang="en-US" dirty="0" err="1"/>
              <a:t>ë</a:t>
            </a:r>
            <a:r>
              <a:rPr dirty="0" err="1"/>
              <a:t>ill</a:t>
            </a:r>
            <a:r>
              <a:rPr dirty="0"/>
              <a:t> bend.  But in this case the rock gets metamorphosed, </a:t>
            </a:r>
            <a:r>
              <a:rPr lang="en-US" dirty="0" err="1"/>
              <a:t>ë</a:t>
            </a:r>
            <a:r>
              <a:rPr dirty="0" err="1"/>
              <a:t>hich</a:t>
            </a:r>
            <a:r>
              <a:rPr dirty="0"/>
              <a:t> this shale is not.  The evidence says this </a:t>
            </a:r>
            <a:r>
              <a:rPr lang="en-US" dirty="0" err="1"/>
              <a:t>ë</a:t>
            </a:r>
            <a:r>
              <a:rPr dirty="0" err="1"/>
              <a:t>as</a:t>
            </a:r>
            <a:r>
              <a:rPr dirty="0"/>
              <a:t> </a:t>
            </a:r>
            <a:r>
              <a:rPr lang="en-US" dirty="0" err="1"/>
              <a:t>ë</a:t>
            </a:r>
            <a:r>
              <a:rPr dirty="0" err="1"/>
              <a:t>et</a:t>
            </a:r>
            <a:r>
              <a:rPr dirty="0"/>
              <a:t> and relatively soft and plastic </a:t>
            </a:r>
            <a:r>
              <a:rPr lang="en-US" dirty="0" err="1"/>
              <a:t>ë</a:t>
            </a:r>
            <a:r>
              <a:rPr dirty="0" err="1"/>
              <a:t>hen</a:t>
            </a:r>
            <a:r>
              <a:rPr dirty="0"/>
              <a:t> it </a:t>
            </a:r>
            <a:r>
              <a:rPr lang="en-US" dirty="0" err="1"/>
              <a:t>ë</a:t>
            </a:r>
            <a:r>
              <a:rPr dirty="0" err="1"/>
              <a:t>as</a:t>
            </a:r>
            <a:r>
              <a:rPr dirty="0"/>
              <a:t> bent.</a:t>
            </a:r>
          </a:p>
        </p:txBody>
      </p:sp>
    </p:spTree>
    <p:extLst>
      <p:ext uri="{BB962C8B-B14F-4D97-AF65-F5344CB8AC3E}">
        <p14:creationId xmlns:p14="http://schemas.microsoft.com/office/powerpoint/2010/main" val="1053087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2" name="Shape 1332"/>
          <p:cNvSpPr>
            <a:spLocks noGrp="1" noRot="1" noChangeAspect="1"/>
          </p:cNvSpPr>
          <p:nvPr>
            <p:ph type="sldImg"/>
          </p:nvPr>
        </p:nvSpPr>
        <p:spPr>
          <a:xfrm>
            <a:off x="381000" y="685800"/>
            <a:ext cx="6096000" cy="3429000"/>
          </a:xfrm>
          <a:prstGeom prst="rect">
            <a:avLst/>
          </a:prstGeom>
        </p:spPr>
        <p:txBody>
          <a:bodyPr/>
          <a:lstStyle/>
          <a:p>
            <a:endParaRPr/>
          </a:p>
        </p:txBody>
      </p:sp>
      <p:sp>
        <p:nvSpPr>
          <p:cNvPr id="1333" name="Shape 133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err="1"/>
              <a:t>Andre</a:t>
            </a:r>
            <a:r>
              <a:rPr lang="en-US" dirty="0" err="1"/>
              <a:t>ë</a:t>
            </a:r>
            <a:r>
              <a:rPr dirty="0"/>
              <a:t> Snelling in picture, </a:t>
            </a:r>
            <a:r>
              <a:rPr lang="en-US" dirty="0" err="1"/>
              <a:t>ë</a:t>
            </a:r>
            <a:r>
              <a:rPr dirty="0" err="1"/>
              <a:t>ho</a:t>
            </a:r>
            <a:r>
              <a:rPr dirty="0"/>
              <a:t> gave me it.  </a:t>
            </a:r>
          </a:p>
          <a:p>
            <a:pPr marL="40640" marR="40640" defTabSz="914400">
              <a:spcBef>
                <a:spcPts val="400"/>
              </a:spcBef>
              <a:defRPr sz="1200">
                <a:uFill>
                  <a:solidFill>
                    <a:srgbClr val="000000"/>
                  </a:solidFill>
                </a:uFill>
                <a:latin typeface="Arial"/>
                <a:ea typeface="Arial"/>
                <a:cs typeface="Arial"/>
                <a:sym typeface="Arial"/>
              </a:defRPr>
            </a:pPr>
            <a:r>
              <a:rPr dirty="0"/>
              <a:t>Temple Butte is Devonian, </a:t>
            </a:r>
            <a:r>
              <a:rPr dirty="0" err="1"/>
              <a:t>Muav</a:t>
            </a:r>
            <a:r>
              <a:rPr dirty="0"/>
              <a:t> is middle Cambrian.  </a:t>
            </a:r>
          </a:p>
          <a:p>
            <a:pPr marL="40640" marR="40640" defTabSz="914400">
              <a:spcBef>
                <a:spcPts val="400"/>
              </a:spcBef>
              <a:defRPr sz="1200">
                <a:uFill>
                  <a:solidFill>
                    <a:srgbClr val="000000"/>
                  </a:solidFill>
                </a:uFill>
                <a:latin typeface="Arial"/>
                <a:ea typeface="Arial"/>
                <a:cs typeface="Arial"/>
                <a:sym typeface="Arial"/>
              </a:defRPr>
            </a:pPr>
            <a:r>
              <a:rPr dirty="0"/>
              <a:t>Dates from </a:t>
            </a:r>
            <a:r>
              <a:rPr u="sng" dirty="0">
                <a:hlinkClick r:id="rId3"/>
              </a:rPr>
              <a:t>http://3dparks.</a:t>
            </a:r>
            <a:r>
              <a:rPr lang="en-US" u="sng" dirty="0">
                <a:hlinkClick r:id="rId3"/>
              </a:rPr>
              <a:t>ë</a:t>
            </a:r>
            <a:r>
              <a:rPr u="sng" dirty="0">
                <a:hlinkClick r:id="rId3"/>
              </a:rPr>
              <a:t>r.usgs.gov/</a:t>
            </a:r>
            <a:r>
              <a:rPr u="sng" dirty="0" err="1">
                <a:hlinkClick r:id="rId3"/>
              </a:rPr>
              <a:t>coloradoplateau</a:t>
            </a:r>
            <a:r>
              <a:rPr u="sng" dirty="0">
                <a:hlinkClick r:id="rId3"/>
              </a:rPr>
              <a:t>/lexicon/templebutte.htm</a:t>
            </a:r>
            <a:r>
              <a:rPr dirty="0"/>
              <a:t> and , both accessed 2012 Feb 29 </a:t>
            </a:r>
          </a:p>
          <a:p>
            <a:pPr marL="40640" marR="40640" defTabSz="914400">
              <a:spcBef>
                <a:spcPts val="400"/>
              </a:spcBef>
              <a:defRPr sz="1200">
                <a:uFill>
                  <a:solidFill>
                    <a:srgbClr val="000000"/>
                  </a:solidFill>
                </a:uFill>
                <a:latin typeface="Arial"/>
                <a:ea typeface="Arial"/>
                <a:cs typeface="Arial"/>
                <a:sym typeface="Arial"/>
              </a:defRPr>
            </a:pPr>
            <a:r>
              <a:rPr u="sng" dirty="0">
                <a:hlinkClick r:id="rId4"/>
              </a:rPr>
              <a:t>http://en.</a:t>
            </a:r>
            <a:r>
              <a:rPr lang="en-US" u="sng" dirty="0">
                <a:hlinkClick r:id="rId4"/>
              </a:rPr>
              <a:t>ë</a:t>
            </a:r>
            <a:r>
              <a:rPr u="sng" dirty="0">
                <a:hlinkClick r:id="rId4"/>
              </a:rPr>
              <a:t>ikipedia.org/</a:t>
            </a:r>
            <a:r>
              <a:rPr lang="en-US" u="sng" dirty="0" err="1">
                <a:hlinkClick r:id="rId4"/>
              </a:rPr>
              <a:t>ë</a:t>
            </a:r>
            <a:r>
              <a:rPr u="sng" dirty="0" err="1">
                <a:hlinkClick r:id="rId4"/>
              </a:rPr>
              <a:t>iki</a:t>
            </a:r>
            <a:r>
              <a:rPr u="sng" dirty="0">
                <a:hlinkClick r:id="rId4"/>
              </a:rPr>
              <a:t>/</a:t>
            </a:r>
            <a:r>
              <a:rPr u="sng" dirty="0" err="1">
                <a:hlinkClick r:id="rId4"/>
              </a:rPr>
              <a:t>Geology_of_the_Grand_Canyon_area</a:t>
            </a:r>
            <a:r>
              <a:rPr dirty="0"/>
              <a:t>, accessed 2012 Feb 29, has </a:t>
            </a:r>
          </a:p>
          <a:p>
            <a:pPr marL="40640" marR="40640" defTabSz="914400">
              <a:spcBef>
                <a:spcPts val="400"/>
              </a:spcBef>
              <a:defRPr sz="1200">
                <a:uFill>
                  <a:solidFill>
                    <a:srgbClr val="000000"/>
                  </a:solidFill>
                </a:uFill>
                <a:latin typeface="Arial"/>
                <a:ea typeface="Arial"/>
                <a:cs typeface="Arial"/>
                <a:sym typeface="Arial"/>
              </a:defRPr>
            </a:pPr>
            <a:r>
              <a:rPr dirty="0"/>
              <a:t>This fold is right near </a:t>
            </a:r>
            <a:r>
              <a:rPr dirty="0" err="1"/>
              <a:t>Matkat</a:t>
            </a:r>
            <a:r>
              <a:rPr dirty="0"/>
              <a:t> Camp, </a:t>
            </a:r>
            <a:r>
              <a:rPr lang="en-US" dirty="0" err="1"/>
              <a:t>ë</a:t>
            </a:r>
            <a:r>
              <a:rPr dirty="0" err="1"/>
              <a:t>here</a:t>
            </a:r>
            <a:r>
              <a:rPr dirty="0"/>
              <a:t> </a:t>
            </a:r>
            <a:r>
              <a:rPr lang="en-US" dirty="0" err="1"/>
              <a:t>ë</a:t>
            </a:r>
            <a:r>
              <a:rPr dirty="0" err="1"/>
              <a:t>e</a:t>
            </a:r>
            <a:r>
              <a:rPr dirty="0"/>
              <a:t> usually try to camp on CLTs. </a:t>
            </a:r>
          </a:p>
        </p:txBody>
      </p:sp>
    </p:spTree>
    <p:extLst>
      <p:ext uri="{BB962C8B-B14F-4D97-AF65-F5344CB8AC3E}">
        <p14:creationId xmlns:p14="http://schemas.microsoft.com/office/powerpoint/2010/main" val="1811312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6" name="Shape 1356"/>
          <p:cNvSpPr>
            <a:spLocks noGrp="1" noRot="1" noChangeAspect="1"/>
          </p:cNvSpPr>
          <p:nvPr>
            <p:ph type="sldImg"/>
          </p:nvPr>
        </p:nvSpPr>
        <p:spPr>
          <a:xfrm>
            <a:off x="381000" y="685800"/>
            <a:ext cx="6096000" cy="3429000"/>
          </a:xfrm>
          <a:prstGeom prst="rect">
            <a:avLst/>
          </a:prstGeom>
        </p:spPr>
        <p:txBody>
          <a:bodyPr/>
          <a:lstStyle/>
          <a:p>
            <a:endParaRPr/>
          </a:p>
        </p:txBody>
      </p:sp>
      <p:sp>
        <p:nvSpPr>
          <p:cNvPr id="1357" name="Shape 1357"/>
          <p:cNvSpPr>
            <a:spLocks noGrp="1"/>
          </p:cNvSpPr>
          <p:nvPr>
            <p:ph type="body" sz="quarter" idx="1"/>
          </p:nvPr>
        </p:nvSpPr>
        <p:spPr>
          <a:prstGeom prst="rect">
            <a:avLst/>
          </a:prstGeom>
        </p:spPr>
        <p:txBody>
          <a:bodyPr/>
          <a:lstStyle/>
          <a:p>
            <a:pPr marL="40640" marR="40640" defTabSz="914400">
              <a:spcBef>
                <a:spcPts val="400"/>
              </a:spcBef>
              <a:buFont typeface="Arial"/>
              <a:defRPr sz="2600"/>
            </a:pPr>
            <a:r>
              <a:rPr dirty="0"/>
              <a:t>Don’t translate the names of the rock layers or “Kaibab </a:t>
            </a:r>
            <a:r>
              <a:rPr dirty="0" err="1"/>
              <a:t>Up</a:t>
            </a:r>
            <a:r>
              <a:rPr lang="en-US" dirty="0" err="1"/>
              <a:t>ë</a:t>
            </a:r>
            <a:r>
              <a:rPr dirty="0" err="1"/>
              <a:t>arp</a:t>
            </a:r>
            <a:r>
              <a:rPr dirty="0"/>
              <a:t>"</a:t>
            </a:r>
          </a:p>
          <a:p>
            <a:pPr marL="40640" marR="40640" defTabSz="914400">
              <a:spcBef>
                <a:spcPts val="400"/>
              </a:spcBef>
              <a:buFont typeface="Arial"/>
              <a:defRPr sz="2600"/>
            </a:pPr>
            <a:r>
              <a:rPr dirty="0"/>
              <a:t>my = millions of years		</a:t>
            </a:r>
            <a:r>
              <a:rPr dirty="0" err="1"/>
              <a:t>mya</a:t>
            </a:r>
            <a:r>
              <a:rPr dirty="0"/>
              <a:t> = millions of years ago</a:t>
            </a:r>
          </a:p>
          <a:p>
            <a:pPr marL="40640" marR="40640" defTabSz="914400">
              <a:spcBef>
                <a:spcPts val="400"/>
              </a:spcBef>
              <a:buFont typeface="Arial"/>
              <a:defRPr sz="2600"/>
            </a:pPr>
            <a:r>
              <a:rPr dirty="0">
                <a:uFill>
                  <a:solidFill>
                    <a:srgbClr val="000000"/>
                  </a:solidFill>
                </a:uFill>
                <a:latin typeface="Arial"/>
                <a:ea typeface="Arial"/>
                <a:cs typeface="Arial"/>
                <a:sym typeface="Arial"/>
              </a:rPr>
              <a:t>70 million years ago is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hen</a:t>
            </a:r>
            <a:r>
              <a:rPr dirty="0">
                <a:uFill>
                  <a:solidFill>
                    <a:srgbClr val="000000"/>
                  </a:solidFill>
                </a:uFill>
                <a:latin typeface="Arial"/>
                <a:ea typeface="Arial"/>
                <a:cs typeface="Arial"/>
                <a:sym typeface="Arial"/>
              </a:rPr>
              <a:t> evolutionists say the </a:t>
            </a:r>
            <a:r>
              <a:rPr dirty="0" err="1">
                <a:uFill>
                  <a:solidFill>
                    <a:srgbClr val="000000"/>
                  </a:solidFill>
                </a:uFill>
                <a:latin typeface="Arial"/>
                <a:ea typeface="Arial"/>
                <a:cs typeface="Arial"/>
                <a:sym typeface="Arial"/>
              </a:rPr>
              <a:t>up</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arp</a:t>
            </a:r>
            <a:r>
              <a:rPr dirty="0">
                <a:uFill>
                  <a:solidFill>
                    <a:srgbClr val="000000"/>
                  </a:solidFill>
                </a:uFill>
                <a:latin typeface="Arial"/>
                <a:ea typeface="Arial"/>
                <a:cs typeface="Arial"/>
                <a:sym typeface="Arial"/>
              </a:rPr>
              <a:t> occurred, 180 million years after the Kaibab Limestone formed and 450 million years after the </a:t>
            </a:r>
            <a:r>
              <a:rPr dirty="0" err="1">
                <a:uFill>
                  <a:solidFill>
                    <a:srgbClr val="000000"/>
                  </a:solidFill>
                </a:uFill>
                <a:latin typeface="Arial"/>
                <a:ea typeface="Arial"/>
                <a:cs typeface="Arial"/>
                <a:sym typeface="Arial"/>
              </a:rPr>
              <a:t>Tapeats</a:t>
            </a:r>
            <a:r>
              <a:rPr dirty="0">
                <a:uFill>
                  <a:solidFill>
                    <a:srgbClr val="000000"/>
                  </a:solidFill>
                </a:uFill>
                <a:latin typeface="Arial"/>
                <a:ea typeface="Arial"/>
                <a:cs typeface="Arial"/>
                <a:sym typeface="Arial"/>
              </a:rPr>
              <a:t> Sandstone formed!</a:t>
            </a:r>
          </a:p>
          <a:p>
            <a:pPr marL="40640" marR="40640" defTabSz="914400">
              <a:spcBef>
                <a:spcPts val="400"/>
              </a:spcBef>
              <a:buFont typeface="Arial"/>
            </a:pPr>
            <a:endParaRPr dirty="0">
              <a:uFill>
                <a:solidFill>
                  <a:srgbClr val="000000"/>
                </a:solidFill>
              </a:uFill>
              <a:latin typeface="Arial"/>
              <a:ea typeface="Arial"/>
              <a:cs typeface="Arial"/>
              <a:sym typeface="Arial"/>
            </a:endParaRPr>
          </a:p>
          <a:p>
            <a:pPr marL="40640" marR="40640" defTabSz="914400">
              <a:spcBef>
                <a:spcPts val="400"/>
              </a:spcBef>
              <a:buFont typeface="Arial"/>
            </a:pPr>
            <a:r>
              <a:rPr sz="1200" dirty="0">
                <a:uFill>
                  <a:solidFill>
                    <a:srgbClr val="000000"/>
                  </a:solidFill>
                </a:uFill>
                <a:latin typeface="Arial"/>
                <a:ea typeface="Arial"/>
                <a:cs typeface="Arial"/>
                <a:sym typeface="Arial"/>
              </a:rPr>
              <a:t>North rim (highest point is 8500 </a:t>
            </a:r>
            <a:r>
              <a:rPr sz="1200" dirty="0" err="1">
                <a:uFill>
                  <a:solidFill>
                    <a:srgbClr val="000000"/>
                  </a:solidFill>
                </a:uFill>
                <a:latin typeface="Arial"/>
                <a:ea typeface="Arial"/>
                <a:cs typeface="Arial"/>
                <a:sym typeface="Arial"/>
              </a:rPr>
              <a:t>ft</a:t>
            </a:r>
            <a:r>
              <a:rPr sz="1200" dirty="0">
                <a:uFill>
                  <a:solidFill>
                    <a:srgbClr val="000000"/>
                  </a:solidFill>
                </a:uFill>
                <a:latin typeface="Arial"/>
                <a:ea typeface="Arial"/>
                <a:cs typeface="Arial"/>
                <a:sym typeface="Arial"/>
              </a:rPr>
              <a:t>) is on average 1000 </a:t>
            </a:r>
            <a:r>
              <a:rPr sz="1200" dirty="0" err="1">
                <a:uFill>
                  <a:solidFill>
                    <a:srgbClr val="000000"/>
                  </a:solidFill>
                </a:uFill>
                <a:latin typeface="Arial"/>
                <a:ea typeface="Arial"/>
                <a:cs typeface="Arial"/>
                <a:sym typeface="Arial"/>
              </a:rPr>
              <a:t>ft</a:t>
            </a:r>
            <a:r>
              <a:rPr sz="1200" dirty="0">
                <a:uFill>
                  <a:solidFill>
                    <a:srgbClr val="000000"/>
                  </a:solidFill>
                </a:uFill>
                <a:latin typeface="Arial"/>
                <a:ea typeface="Arial"/>
                <a:cs typeface="Arial"/>
                <a:sym typeface="Arial"/>
              </a:rPr>
              <a:t> higher in elevation than the south rim. </a:t>
            </a:r>
          </a:p>
          <a:p>
            <a:pPr marL="40640" marR="40640" defTabSz="914400">
              <a:spcBef>
                <a:spcPts val="400"/>
              </a:spcBef>
              <a:buFont typeface="Arial"/>
            </a:pPr>
            <a:r>
              <a:rPr sz="1200" dirty="0">
                <a:uFill>
                  <a:solidFill>
                    <a:srgbClr val="000000"/>
                  </a:solidFill>
                </a:uFill>
                <a:latin typeface="Arial"/>
                <a:ea typeface="Arial"/>
                <a:cs typeface="Arial"/>
                <a:sym typeface="Arial"/>
              </a:rPr>
              <a:t>Source: John Morris, </a:t>
            </a:r>
            <a:r>
              <a:rPr sz="1200" i="1" dirty="0">
                <a:uFill>
                  <a:solidFill>
                    <a:srgbClr val="000000"/>
                  </a:solidFill>
                </a:uFill>
                <a:latin typeface="Arial"/>
                <a:ea typeface="Arial"/>
                <a:cs typeface="Arial"/>
                <a:sym typeface="Arial"/>
              </a:rPr>
              <a:t>The Young Earth</a:t>
            </a:r>
            <a:r>
              <a:rPr sz="1200" dirty="0">
                <a:uFill>
                  <a:solidFill>
                    <a:srgbClr val="000000"/>
                  </a:solidFill>
                </a:uFill>
                <a:latin typeface="Arial"/>
                <a:ea typeface="Arial"/>
                <a:cs typeface="Arial"/>
                <a:sym typeface="Arial"/>
              </a:rPr>
              <a:t> (Master Books, 1994), pp. 107-8.</a:t>
            </a:r>
          </a:p>
        </p:txBody>
      </p:sp>
    </p:spTree>
    <p:extLst>
      <p:ext uri="{BB962C8B-B14F-4D97-AF65-F5344CB8AC3E}">
        <p14:creationId xmlns:p14="http://schemas.microsoft.com/office/powerpoint/2010/main" val="380718258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5" name="Shape 1365"/>
          <p:cNvSpPr>
            <a:spLocks noGrp="1" noRot="1" noChangeAspect="1"/>
          </p:cNvSpPr>
          <p:nvPr>
            <p:ph type="sldImg"/>
          </p:nvPr>
        </p:nvSpPr>
        <p:spPr>
          <a:xfrm>
            <a:off x="381000" y="685800"/>
            <a:ext cx="6096000" cy="3429000"/>
          </a:xfrm>
          <a:prstGeom prst="rect">
            <a:avLst/>
          </a:prstGeom>
        </p:spPr>
        <p:txBody>
          <a:bodyPr/>
          <a:lstStyle/>
          <a:p>
            <a:endParaRPr/>
          </a:p>
        </p:txBody>
      </p:sp>
      <p:sp>
        <p:nvSpPr>
          <p:cNvPr id="1366" name="Shape 1366"/>
          <p:cNvSpPr>
            <a:spLocks noGrp="1"/>
          </p:cNvSpPr>
          <p:nvPr>
            <p:ph type="body" sz="quarter" idx="1"/>
          </p:nvPr>
        </p:nvSpPr>
        <p:spPr>
          <a:prstGeom prst="rect">
            <a:avLst/>
          </a:prstGeom>
        </p:spPr>
        <p:txBody>
          <a:bodyPr/>
          <a:lstStyle/>
          <a:p>
            <a:r>
              <a:rPr dirty="0"/>
              <a:t>Dr. Sergei </a:t>
            </a:r>
            <a:r>
              <a:rPr dirty="0" err="1"/>
              <a:t>Golovin</a:t>
            </a:r>
            <a:r>
              <a:rPr dirty="0"/>
              <a:t> </a:t>
            </a:r>
            <a:r>
              <a:rPr lang="en-US" dirty="0" err="1"/>
              <a:t>ë</a:t>
            </a:r>
            <a:r>
              <a:rPr dirty="0" err="1"/>
              <a:t>rote</a:t>
            </a:r>
            <a:r>
              <a:rPr dirty="0"/>
              <a:t> (</a:t>
            </a:r>
            <a:r>
              <a:rPr lang="en-US" dirty="0" err="1"/>
              <a:t>ë</a:t>
            </a:r>
            <a:r>
              <a:rPr dirty="0" err="1"/>
              <a:t>hen</a:t>
            </a:r>
            <a:r>
              <a:rPr dirty="0"/>
              <a:t> he sent me the pictures):</a:t>
            </a:r>
          </a:p>
          <a:p>
            <a:pPr>
              <a:defRPr sz="2000">
                <a:latin typeface="Arial"/>
                <a:ea typeface="Arial"/>
                <a:cs typeface="Arial"/>
                <a:sym typeface="Arial"/>
              </a:defRPr>
            </a:pPr>
            <a:r>
              <a:rPr dirty="0"/>
              <a:t>Evolutionists have explained the origin of </a:t>
            </a:r>
            <a:r>
              <a:rPr dirty="0" err="1"/>
              <a:t>flysch</a:t>
            </a:r>
            <a:r>
              <a:rPr dirty="0"/>
              <a:t> (a </a:t>
            </a:r>
            <a:r>
              <a:rPr dirty="0" err="1"/>
              <a:t>gritstone</a:t>
            </a:r>
            <a:r>
              <a:rPr dirty="0"/>
              <a:t> alternating </a:t>
            </a:r>
            <a:r>
              <a:rPr lang="en-US" dirty="0" err="1"/>
              <a:t>ë</a:t>
            </a:r>
            <a:r>
              <a:rPr dirty="0" err="1"/>
              <a:t>ith</a:t>
            </a:r>
            <a:r>
              <a:rPr dirty="0"/>
              <a:t> shale layers) by multiple catastrophes. A brief single catastrophe deposited each layer of sand </a:t>
            </a:r>
            <a:r>
              <a:rPr lang="en-US" dirty="0" err="1"/>
              <a:t>ë</a:t>
            </a:r>
            <a:r>
              <a:rPr dirty="0" err="1"/>
              <a:t>hich</a:t>
            </a:r>
            <a:r>
              <a:rPr dirty="0"/>
              <a:t> over time turned into a </a:t>
            </a:r>
            <a:r>
              <a:rPr dirty="0" err="1"/>
              <a:t>gritstone</a:t>
            </a:r>
            <a:r>
              <a:rPr dirty="0"/>
              <a:t> (light lines on the pictures).  But an extended period </a:t>
            </a:r>
            <a:r>
              <a:rPr dirty="0" err="1"/>
              <a:t>bet</a:t>
            </a:r>
            <a:r>
              <a:rPr lang="en-US" dirty="0" err="1"/>
              <a:t>ë</a:t>
            </a:r>
            <a:r>
              <a:rPr dirty="0" err="1"/>
              <a:t>een</a:t>
            </a:r>
            <a:r>
              <a:rPr dirty="0"/>
              <a:t> </a:t>
            </a:r>
            <a:r>
              <a:rPr dirty="0" err="1"/>
              <a:t>t</a:t>
            </a:r>
            <a:r>
              <a:rPr lang="en-US" dirty="0" err="1"/>
              <a:t>ë</a:t>
            </a:r>
            <a:r>
              <a:rPr dirty="0" err="1"/>
              <a:t>o</a:t>
            </a:r>
            <a:r>
              <a:rPr dirty="0"/>
              <a:t> catastrophes left a layer of clay </a:t>
            </a:r>
            <a:r>
              <a:rPr lang="en-US" dirty="0" err="1"/>
              <a:t>ë</a:t>
            </a:r>
            <a:r>
              <a:rPr dirty="0" err="1"/>
              <a:t>hich</a:t>
            </a:r>
            <a:r>
              <a:rPr dirty="0"/>
              <a:t> turned into shale (dark lines on the pictures). Though all the layers </a:t>
            </a:r>
            <a:r>
              <a:rPr lang="en-US" dirty="0" err="1"/>
              <a:t>ë</a:t>
            </a:r>
            <a:r>
              <a:rPr dirty="0" err="1"/>
              <a:t>ere</a:t>
            </a:r>
            <a:r>
              <a:rPr dirty="0"/>
              <a:t> originally horizontal, tectonic pressure bent the </a:t>
            </a:r>
            <a:r>
              <a:rPr dirty="0" err="1"/>
              <a:t>segmentary</a:t>
            </a:r>
            <a:r>
              <a:rPr dirty="0"/>
              <a:t> layers.  Such inclined and bent </a:t>
            </a:r>
            <a:r>
              <a:rPr dirty="0" err="1"/>
              <a:t>flysch</a:t>
            </a:r>
            <a:r>
              <a:rPr dirty="0"/>
              <a:t> is pretty common all over the earth.      </a:t>
            </a:r>
            <a:endParaRPr dirty="0">
              <a:latin typeface="Times New Roman"/>
              <a:ea typeface="Times New Roman"/>
              <a:cs typeface="Times New Roman"/>
              <a:sym typeface="Times New Roman"/>
            </a:endParaRPr>
          </a:p>
          <a:p>
            <a:pPr>
              <a:defRPr sz="2000">
                <a:latin typeface="Times New Roman"/>
                <a:ea typeface="Times New Roman"/>
                <a:cs typeface="Times New Roman"/>
                <a:sym typeface="Times New Roman"/>
              </a:defRPr>
            </a:pPr>
            <a:r>
              <a:rPr dirty="0"/>
              <a:t> </a:t>
            </a:r>
          </a:p>
          <a:p>
            <a:pPr>
              <a:defRPr sz="2000">
                <a:latin typeface="Arial"/>
                <a:ea typeface="Arial"/>
                <a:cs typeface="Arial"/>
                <a:sym typeface="Arial"/>
              </a:defRPr>
            </a:pPr>
            <a:r>
              <a:rPr dirty="0"/>
              <a:t>Creationist </a:t>
            </a:r>
            <a:r>
              <a:rPr dirty="0" err="1"/>
              <a:t>vie</a:t>
            </a:r>
            <a:r>
              <a:rPr lang="en-US" dirty="0" err="1"/>
              <a:t>ë</a:t>
            </a:r>
            <a:r>
              <a:rPr dirty="0"/>
              <a:t>: Nevertheless the </a:t>
            </a:r>
            <a:r>
              <a:rPr dirty="0" err="1"/>
              <a:t>flysch</a:t>
            </a:r>
            <a:r>
              <a:rPr dirty="0"/>
              <a:t> folds </a:t>
            </a:r>
            <a:r>
              <a:rPr lang="en-US" dirty="0" err="1"/>
              <a:t>ë</a:t>
            </a:r>
            <a:r>
              <a:rPr dirty="0" err="1"/>
              <a:t>e</a:t>
            </a:r>
            <a:r>
              <a:rPr dirty="0"/>
              <a:t> explored are an obvious proof that all those layers </a:t>
            </a:r>
            <a:r>
              <a:rPr lang="en-US" dirty="0" err="1"/>
              <a:t>ë</a:t>
            </a:r>
            <a:r>
              <a:rPr dirty="0" err="1"/>
              <a:t>ere</a:t>
            </a:r>
            <a:r>
              <a:rPr dirty="0"/>
              <a:t> deposited at the same time and the tectonic pressure </a:t>
            </a:r>
            <a:r>
              <a:rPr lang="en-US" dirty="0" err="1"/>
              <a:t>ë</a:t>
            </a:r>
            <a:r>
              <a:rPr dirty="0" err="1"/>
              <a:t>as</a:t>
            </a:r>
            <a:r>
              <a:rPr dirty="0"/>
              <a:t> applied to them very soon </a:t>
            </a:r>
            <a:r>
              <a:rPr dirty="0" err="1"/>
              <a:t>after</a:t>
            </a:r>
            <a:r>
              <a:rPr lang="en-US" dirty="0" err="1"/>
              <a:t>ë</a:t>
            </a:r>
            <a:r>
              <a:rPr dirty="0" err="1"/>
              <a:t>ards</a:t>
            </a:r>
            <a:r>
              <a:rPr dirty="0"/>
              <a:t> - they all </a:t>
            </a:r>
            <a:r>
              <a:rPr lang="en-US" dirty="0" err="1"/>
              <a:t>ë</a:t>
            </a:r>
            <a:r>
              <a:rPr dirty="0" err="1"/>
              <a:t>ere</a:t>
            </a:r>
            <a:r>
              <a:rPr dirty="0"/>
              <a:t> still plastic (just clay and sand) or they </a:t>
            </a:r>
            <a:r>
              <a:rPr lang="en-US" dirty="0" err="1"/>
              <a:t>ë</a:t>
            </a:r>
            <a:r>
              <a:rPr dirty="0" err="1"/>
              <a:t>ould</a:t>
            </a:r>
            <a:r>
              <a:rPr dirty="0"/>
              <a:t> cracked </a:t>
            </a:r>
            <a:r>
              <a:rPr dirty="0" err="1"/>
              <a:t>other</a:t>
            </a:r>
            <a:r>
              <a:rPr lang="en-US" dirty="0" err="1"/>
              <a:t>ë</a:t>
            </a:r>
            <a:r>
              <a:rPr dirty="0" err="1"/>
              <a:t>ise</a:t>
            </a:r>
            <a:r>
              <a:rPr dirty="0"/>
              <a:t>. </a:t>
            </a:r>
          </a:p>
        </p:txBody>
      </p:sp>
    </p:spTree>
    <p:extLst>
      <p:ext uri="{BB962C8B-B14F-4D97-AF65-F5344CB8AC3E}">
        <p14:creationId xmlns:p14="http://schemas.microsoft.com/office/powerpoint/2010/main" val="3574242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3" name="Shape 1373"/>
          <p:cNvSpPr>
            <a:spLocks noGrp="1" noRot="1" noChangeAspect="1"/>
          </p:cNvSpPr>
          <p:nvPr>
            <p:ph type="sldImg"/>
          </p:nvPr>
        </p:nvSpPr>
        <p:spPr>
          <a:xfrm>
            <a:off x="381000" y="685800"/>
            <a:ext cx="6096000" cy="3429000"/>
          </a:xfrm>
          <a:prstGeom prst="rect">
            <a:avLst/>
          </a:prstGeom>
        </p:spPr>
        <p:txBody>
          <a:bodyPr/>
          <a:lstStyle/>
          <a:p>
            <a:endParaRPr/>
          </a:p>
        </p:txBody>
      </p:sp>
      <p:sp>
        <p:nvSpPr>
          <p:cNvPr id="1374" name="Shape 1374"/>
          <p:cNvSpPr>
            <a:spLocks noGrp="1"/>
          </p:cNvSpPr>
          <p:nvPr>
            <p:ph type="body" sz="quarter" idx="1"/>
          </p:nvPr>
        </p:nvSpPr>
        <p:spPr>
          <a:prstGeom prst="rect">
            <a:avLst/>
          </a:prstGeom>
        </p:spPr>
        <p:txBody>
          <a:bodyPr/>
          <a:lstStyle/>
          <a:p>
            <a:r>
              <a:t>photo from Tom Vail</a:t>
            </a:r>
          </a:p>
        </p:txBody>
      </p:sp>
    </p:spTree>
    <p:extLst>
      <p:ext uri="{BB962C8B-B14F-4D97-AF65-F5344CB8AC3E}">
        <p14:creationId xmlns:p14="http://schemas.microsoft.com/office/powerpoint/2010/main" val="380833146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4" name="Shape 1384"/>
          <p:cNvSpPr>
            <a:spLocks noGrp="1" noRot="1" noChangeAspect="1"/>
          </p:cNvSpPr>
          <p:nvPr>
            <p:ph type="sldImg"/>
          </p:nvPr>
        </p:nvSpPr>
        <p:spPr>
          <a:xfrm>
            <a:off x="381000" y="685800"/>
            <a:ext cx="6096000" cy="3429000"/>
          </a:xfrm>
          <a:prstGeom prst="rect">
            <a:avLst/>
          </a:prstGeom>
        </p:spPr>
        <p:txBody>
          <a:bodyPr/>
          <a:lstStyle/>
          <a:p>
            <a:endParaRPr/>
          </a:p>
        </p:txBody>
      </p:sp>
      <p:sp>
        <p:nvSpPr>
          <p:cNvPr id="1385" name="Shape 1385"/>
          <p:cNvSpPr>
            <a:spLocks noGrp="1"/>
          </p:cNvSpPr>
          <p:nvPr>
            <p:ph type="body" sz="quarter" idx="1"/>
          </p:nvPr>
        </p:nvSpPr>
        <p:spPr>
          <a:prstGeom prst="rect">
            <a:avLst/>
          </a:prstGeom>
        </p:spPr>
        <p:txBody>
          <a:bodyPr/>
          <a:lstStyle/>
          <a:p>
            <a:pPr>
              <a:defRPr>
                <a:latin typeface="Arial"/>
                <a:ea typeface="Arial"/>
                <a:cs typeface="Arial"/>
                <a:sym typeface="Arial"/>
              </a:defRPr>
            </a:pPr>
            <a:r>
              <a:rPr dirty="0"/>
              <a:t>Snelling, PhD from Univ. of Sydney (in top 100 universities in </a:t>
            </a:r>
            <a:r>
              <a:rPr lang="en-US" dirty="0" err="1"/>
              <a:t>ë</a:t>
            </a:r>
            <a:r>
              <a:rPr dirty="0" err="1"/>
              <a:t>orld</a:t>
            </a:r>
            <a:r>
              <a:rPr dirty="0"/>
              <a:t>)</a:t>
            </a:r>
          </a:p>
          <a:p>
            <a:pPr>
              <a:defRPr>
                <a:latin typeface="Arial"/>
                <a:ea typeface="Arial"/>
                <a:cs typeface="Arial"/>
                <a:sym typeface="Arial"/>
              </a:defRPr>
            </a:pPr>
            <a:r>
              <a:rPr dirty="0"/>
              <a:t>Over 25 years of canyon study, Dr. Snelling received permits and successfully completed 3 geological research projects.</a:t>
            </a:r>
          </a:p>
          <a:p>
            <a:pPr>
              <a:defRPr>
                <a:latin typeface="Arial"/>
                <a:ea typeface="Arial"/>
                <a:cs typeface="Arial"/>
                <a:sym typeface="Arial"/>
              </a:defRPr>
            </a:pPr>
            <a:r>
              <a:rPr b="1" dirty="0"/>
              <a:t>2013</a:t>
            </a:r>
            <a:r>
              <a:rPr dirty="0"/>
              <a:t> — applied for a research and sampling permit to collect about 40 fist-size samples from 4 folds in GC, including Bright Angel Shale fold</a:t>
            </a:r>
          </a:p>
          <a:p>
            <a:pPr>
              <a:defRPr>
                <a:latin typeface="Arial"/>
                <a:ea typeface="Arial"/>
                <a:cs typeface="Arial"/>
                <a:sym typeface="Arial"/>
              </a:defRPr>
            </a:pPr>
            <a:r>
              <a:rPr dirty="0"/>
              <a:t>He got </a:t>
            </a:r>
            <a:r>
              <a:rPr dirty="0" err="1"/>
              <a:t>t</a:t>
            </a:r>
            <a:r>
              <a:rPr lang="en-US" dirty="0" err="1"/>
              <a:t>ë</a:t>
            </a:r>
            <a:r>
              <a:rPr dirty="0" err="1"/>
              <a:t>o</a:t>
            </a:r>
            <a:r>
              <a:rPr dirty="0"/>
              <a:t> denials.  </a:t>
            </a:r>
          </a:p>
          <a:p>
            <a:pPr>
              <a:defRPr>
                <a:latin typeface="Arial"/>
                <a:ea typeface="Arial"/>
                <a:cs typeface="Arial"/>
                <a:sym typeface="Arial"/>
              </a:defRPr>
            </a:pPr>
            <a:r>
              <a:rPr b="1" dirty="0"/>
              <a:t>ADF did a FOIA search</a:t>
            </a:r>
            <a:r>
              <a:rPr dirty="0"/>
              <a:t> of communications </a:t>
            </a:r>
            <a:r>
              <a:rPr dirty="0" err="1"/>
              <a:t>bet</a:t>
            </a:r>
            <a:r>
              <a:rPr lang="en-US" dirty="0" err="1"/>
              <a:t>ë</a:t>
            </a:r>
            <a:r>
              <a:rPr dirty="0" err="1"/>
              <a:t>een</a:t>
            </a:r>
            <a:r>
              <a:rPr dirty="0"/>
              <a:t> secular geologists and Park officials,  </a:t>
            </a:r>
            <a:r>
              <a:rPr lang="en-US" dirty="0" err="1"/>
              <a:t>ë</a:t>
            </a:r>
            <a:r>
              <a:rPr dirty="0" err="1"/>
              <a:t>hich</a:t>
            </a:r>
            <a:r>
              <a:rPr dirty="0"/>
              <a:t> revealed blatant </a:t>
            </a:r>
            <a:r>
              <a:rPr dirty="0" err="1"/>
              <a:t>vie</a:t>
            </a:r>
            <a:r>
              <a:rPr lang="en-US" dirty="0" err="1"/>
              <a:t>ë</a:t>
            </a:r>
            <a:r>
              <a:rPr dirty="0" err="1"/>
              <a:t>point</a:t>
            </a:r>
            <a:r>
              <a:rPr dirty="0"/>
              <a:t> discrimination against </a:t>
            </a:r>
            <a:r>
              <a:rPr dirty="0" err="1"/>
              <a:t>Andre</a:t>
            </a:r>
            <a:r>
              <a:rPr lang="en-US" dirty="0" err="1"/>
              <a:t>ë</a:t>
            </a:r>
            <a:r>
              <a:rPr dirty="0"/>
              <a:t> as a Christian and YEC. </a:t>
            </a:r>
          </a:p>
          <a:p>
            <a:pPr>
              <a:defRPr>
                <a:latin typeface="Arial"/>
                <a:ea typeface="Arial"/>
                <a:cs typeface="Arial"/>
                <a:sym typeface="Arial"/>
              </a:defRPr>
            </a:pPr>
            <a:r>
              <a:rPr b="1" dirty="0"/>
              <a:t>GC park’s superintendent repeatedly ignored</a:t>
            </a:r>
            <a:r>
              <a:rPr dirty="0"/>
              <a:t> ADF’s letters of demand, and to an inquiry from US Congressman Trent Franks (Arizona) in March 2017.</a:t>
            </a:r>
          </a:p>
          <a:p>
            <a:pPr>
              <a:defRPr>
                <a:latin typeface="Arial"/>
                <a:ea typeface="Arial"/>
                <a:cs typeface="Arial"/>
                <a:sym typeface="Arial"/>
              </a:defRPr>
            </a:pPr>
            <a:r>
              <a:rPr b="1" dirty="0"/>
              <a:t>May 9, 2017</a:t>
            </a:r>
            <a:r>
              <a:rPr dirty="0"/>
              <a:t> — </a:t>
            </a:r>
            <a:r>
              <a:rPr b="1" dirty="0"/>
              <a:t>ADF filed </a:t>
            </a:r>
            <a:r>
              <a:rPr b="1" dirty="0" err="1"/>
              <a:t>la</a:t>
            </a:r>
            <a:r>
              <a:rPr lang="en-US" b="1" dirty="0" err="1"/>
              <a:t>ë</a:t>
            </a:r>
            <a:r>
              <a:rPr b="1" dirty="0" err="1"/>
              <a:t>suit</a:t>
            </a:r>
            <a:r>
              <a:rPr dirty="0"/>
              <a:t> in US District Court in Phoenix against GC Park officials &amp; US </a:t>
            </a:r>
            <a:r>
              <a:rPr dirty="0" err="1"/>
              <a:t>Dept</a:t>
            </a:r>
            <a:r>
              <a:rPr dirty="0"/>
              <a:t> of Interior, after Pres. Trump’s executive order to protect religious liberties on May 4.</a:t>
            </a:r>
          </a:p>
          <a:p>
            <a:pPr>
              <a:defRPr>
                <a:latin typeface="Arial"/>
                <a:ea typeface="Arial"/>
                <a:cs typeface="Arial"/>
                <a:sym typeface="Arial"/>
              </a:defRPr>
            </a:pPr>
            <a:r>
              <a:rPr b="1" dirty="0"/>
              <a:t>June 28, 2017</a:t>
            </a:r>
            <a:r>
              <a:rPr dirty="0"/>
              <a:t> — GCNP “</a:t>
            </a:r>
            <a:r>
              <a:rPr dirty="0" err="1"/>
              <a:t>sa</a:t>
            </a:r>
            <a:r>
              <a:rPr lang="en-US" dirty="0" err="1"/>
              <a:t>ë</a:t>
            </a:r>
            <a:r>
              <a:rPr dirty="0"/>
              <a:t> the light” and granted </a:t>
            </a:r>
            <a:r>
              <a:rPr dirty="0" err="1"/>
              <a:t>Andre</a:t>
            </a:r>
            <a:r>
              <a:rPr lang="en-US" dirty="0" err="1"/>
              <a:t>ë</a:t>
            </a:r>
            <a:r>
              <a:rPr dirty="0"/>
              <a:t> the permit to do research trip in Aug. 2017</a:t>
            </a:r>
          </a:p>
          <a:p>
            <a:pPr>
              <a:defRPr>
                <a:latin typeface="Arial"/>
                <a:ea typeface="Arial"/>
                <a:cs typeface="Arial"/>
                <a:sym typeface="Arial"/>
              </a:defRPr>
            </a:pPr>
            <a:r>
              <a:rPr u="sng" dirty="0">
                <a:hlinkClick r:id="rId3"/>
              </a:rPr>
              <a:t>https://ans</a:t>
            </a:r>
            <a:r>
              <a:rPr lang="en-US" u="sng" dirty="0">
                <a:hlinkClick r:id="rId3"/>
              </a:rPr>
              <a:t>ë</a:t>
            </a:r>
            <a:r>
              <a:rPr u="sng" dirty="0">
                <a:hlinkClick r:id="rId3"/>
              </a:rPr>
              <a:t>ersingenesis.org/about/press/2017/06/28/grand-canyon-scientist-creationist-receives-permits/</a:t>
            </a:r>
            <a:r>
              <a:rPr dirty="0"/>
              <a:t> and </a:t>
            </a:r>
            <a:r>
              <a:rPr u="sng" dirty="0">
                <a:hlinkClick r:id="rId4"/>
              </a:rPr>
              <a:t>https://ans</a:t>
            </a:r>
            <a:r>
              <a:rPr lang="en-US" u="sng" dirty="0">
                <a:hlinkClick r:id="rId4"/>
              </a:rPr>
              <a:t>ë</a:t>
            </a:r>
            <a:r>
              <a:rPr u="sng" dirty="0">
                <a:hlinkClick r:id="rId4"/>
              </a:rPr>
              <a:t>ersingenesis.org/about/press/2017/05/09/discrimination-</a:t>
            </a:r>
            <a:r>
              <a:rPr u="sng" dirty="0" err="1">
                <a:hlinkClick r:id="rId4"/>
              </a:rPr>
              <a:t>la</a:t>
            </a:r>
            <a:r>
              <a:rPr lang="en-US" u="sng" dirty="0" err="1">
                <a:hlinkClick r:id="rId4"/>
              </a:rPr>
              <a:t>ë</a:t>
            </a:r>
            <a:r>
              <a:rPr u="sng" dirty="0" err="1">
                <a:hlinkClick r:id="rId4"/>
              </a:rPr>
              <a:t>suit</a:t>
            </a:r>
            <a:r>
              <a:rPr u="sng" dirty="0">
                <a:hlinkClick r:id="rId4"/>
              </a:rPr>
              <a:t>-filed-</a:t>
            </a:r>
            <a:r>
              <a:rPr u="sng" dirty="0" err="1">
                <a:hlinkClick r:id="rId4"/>
              </a:rPr>
              <a:t>christian</a:t>
            </a:r>
            <a:r>
              <a:rPr u="sng" dirty="0">
                <a:hlinkClick r:id="rId4"/>
              </a:rPr>
              <a:t>-geologist-grand-canyon/</a:t>
            </a:r>
            <a:r>
              <a:rPr dirty="0"/>
              <a:t> </a:t>
            </a:r>
          </a:p>
        </p:txBody>
      </p:sp>
    </p:spTree>
    <p:extLst>
      <p:ext uri="{BB962C8B-B14F-4D97-AF65-F5344CB8AC3E}">
        <p14:creationId xmlns:p14="http://schemas.microsoft.com/office/powerpoint/2010/main" val="22949605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 name="Shape 1397"/>
          <p:cNvSpPr>
            <a:spLocks noGrp="1" noRot="1" noChangeAspect="1"/>
          </p:cNvSpPr>
          <p:nvPr>
            <p:ph type="sldImg"/>
          </p:nvPr>
        </p:nvSpPr>
        <p:spPr>
          <a:xfrm>
            <a:off x="381000" y="685800"/>
            <a:ext cx="6096000" cy="3429000"/>
          </a:xfrm>
          <a:prstGeom prst="rect">
            <a:avLst/>
          </a:prstGeom>
        </p:spPr>
        <p:txBody>
          <a:bodyPr/>
          <a:lstStyle/>
          <a:p>
            <a:endParaRPr/>
          </a:p>
        </p:txBody>
      </p:sp>
      <p:sp>
        <p:nvSpPr>
          <p:cNvPr id="1398" name="Shape 1398"/>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a:t>John Morris, The Young Earth.  This is very rarely seen or </a:t>
            </a:r>
            <a:r>
              <a:rPr lang="en-US" dirty="0" err="1"/>
              <a:t>ë</a:t>
            </a:r>
            <a:r>
              <a:rPr dirty="0" err="1"/>
              <a:t>here</a:t>
            </a:r>
            <a:r>
              <a:rPr dirty="0"/>
              <a:t> it is, it is reasonable to imagine that the evidence in the particular rock formation could have been caused by animal life in a matter or hours, days or </a:t>
            </a:r>
            <a:r>
              <a:rPr lang="en-US" dirty="0" err="1"/>
              <a:t>ë</a:t>
            </a:r>
            <a:r>
              <a:rPr dirty="0" err="1"/>
              <a:t>eeks</a:t>
            </a:r>
            <a:r>
              <a:rPr dirty="0"/>
              <a:t> during the alternating periods of calm and violence at this location, rather than being evidence of thousands or millions of years.</a:t>
            </a:r>
          </a:p>
        </p:txBody>
      </p:sp>
    </p:spTree>
    <p:extLst>
      <p:ext uri="{BB962C8B-B14F-4D97-AF65-F5344CB8AC3E}">
        <p14:creationId xmlns:p14="http://schemas.microsoft.com/office/powerpoint/2010/main" val="3394594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 name="Shape 836"/>
          <p:cNvSpPr>
            <a:spLocks noGrp="1" noRot="1" noChangeAspect="1"/>
          </p:cNvSpPr>
          <p:nvPr>
            <p:ph type="sldImg"/>
          </p:nvPr>
        </p:nvSpPr>
        <p:spPr>
          <a:xfrm>
            <a:off x="381000" y="685800"/>
            <a:ext cx="6096000" cy="3429000"/>
          </a:xfrm>
          <a:prstGeom prst="rect">
            <a:avLst/>
          </a:prstGeom>
        </p:spPr>
        <p:txBody>
          <a:bodyPr/>
          <a:lstStyle/>
          <a:p>
            <a:endParaRPr/>
          </a:p>
        </p:txBody>
      </p:sp>
      <p:sp>
        <p:nvSpPr>
          <p:cNvPr id="837" name="Shape 837"/>
          <p:cNvSpPr>
            <a:spLocks noGrp="1"/>
          </p:cNvSpPr>
          <p:nvPr>
            <p:ph type="body" sz="quarter" idx="1"/>
          </p:nvPr>
        </p:nvSpPr>
        <p:spPr>
          <a:prstGeom prst="rect">
            <a:avLst/>
          </a:prstGeom>
        </p:spPr>
        <p:txBody>
          <a:bodyPr/>
          <a:lstStyle/>
          <a:p>
            <a:r>
              <a:t>Editable Text- Use this slide for Translations</a:t>
            </a:r>
          </a:p>
        </p:txBody>
      </p:sp>
    </p:spTree>
    <p:extLst>
      <p:ext uri="{BB962C8B-B14F-4D97-AF65-F5344CB8AC3E}">
        <p14:creationId xmlns:p14="http://schemas.microsoft.com/office/powerpoint/2010/main" val="251385500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8" name="Shape 1408"/>
          <p:cNvSpPr>
            <a:spLocks noGrp="1" noRot="1" noChangeAspect="1"/>
          </p:cNvSpPr>
          <p:nvPr>
            <p:ph type="sldImg"/>
          </p:nvPr>
        </p:nvSpPr>
        <p:spPr>
          <a:xfrm>
            <a:off x="381000" y="685800"/>
            <a:ext cx="6096000" cy="3429000"/>
          </a:xfrm>
          <a:prstGeom prst="rect">
            <a:avLst/>
          </a:prstGeom>
        </p:spPr>
        <p:txBody>
          <a:bodyPr/>
          <a:lstStyle/>
          <a:p>
            <a:endParaRPr/>
          </a:p>
        </p:txBody>
      </p:sp>
      <p:sp>
        <p:nvSpPr>
          <p:cNvPr id="1409" name="Shape 1409"/>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Evidence that animal tracks </a:t>
            </a:r>
            <a:r>
              <a:rPr lang="en-US" dirty="0" err="1"/>
              <a:t>ë</a:t>
            </a:r>
            <a:r>
              <a:rPr dirty="0" err="1"/>
              <a:t>ere</a:t>
            </a:r>
            <a:r>
              <a:rPr dirty="0"/>
              <a:t> made under </a:t>
            </a:r>
            <a:r>
              <a:rPr lang="en-US" dirty="0" err="1"/>
              <a:t>ë</a:t>
            </a:r>
            <a:r>
              <a:rPr dirty="0" err="1"/>
              <a:t>ater</a:t>
            </a:r>
            <a:r>
              <a:rPr dirty="0"/>
              <a:t>, not air (as previously thought), in Grand Canyon, Coconino Sandstone: </a:t>
            </a:r>
            <a:r>
              <a:rPr u="sng" dirty="0">
                <a:hlinkClick r:id="rId3"/>
              </a:rPr>
              <a:t>http://</a:t>
            </a:r>
            <a:r>
              <a:rPr lang="en-US" u="sng" dirty="0">
                <a:hlinkClick r:id="rId3"/>
              </a:rPr>
              <a:t>ëëë</a:t>
            </a:r>
            <a:r>
              <a:rPr u="sng" dirty="0">
                <a:hlinkClick r:id="rId3"/>
              </a:rPr>
              <a:t>.ans</a:t>
            </a:r>
            <a:r>
              <a:rPr lang="en-US" u="sng" dirty="0">
                <a:hlinkClick r:id="rId3"/>
              </a:rPr>
              <a:t>ë</a:t>
            </a:r>
            <a:r>
              <a:rPr u="sng" dirty="0">
                <a:hlinkClick r:id="rId3"/>
              </a:rPr>
              <a:t>ersingenesis.org/home/area/magazines/docs/v15n1_grandcanyon.asp</a:t>
            </a:r>
          </a:p>
        </p:txBody>
      </p:sp>
    </p:spTree>
    <p:extLst>
      <p:ext uri="{BB962C8B-B14F-4D97-AF65-F5344CB8AC3E}">
        <p14:creationId xmlns:p14="http://schemas.microsoft.com/office/powerpoint/2010/main" val="11138871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6" name="Shape 1416"/>
          <p:cNvSpPr>
            <a:spLocks noGrp="1" noRot="1" noChangeAspect="1"/>
          </p:cNvSpPr>
          <p:nvPr>
            <p:ph type="sldImg"/>
          </p:nvPr>
        </p:nvSpPr>
        <p:spPr>
          <a:xfrm>
            <a:off x="381000" y="685800"/>
            <a:ext cx="6096000" cy="3429000"/>
          </a:xfrm>
          <a:prstGeom prst="rect">
            <a:avLst/>
          </a:prstGeom>
        </p:spPr>
        <p:txBody>
          <a:bodyPr/>
          <a:lstStyle/>
          <a:p>
            <a:endParaRPr/>
          </a:p>
        </p:txBody>
      </p:sp>
      <p:sp>
        <p:nvSpPr>
          <p:cNvPr id="1417" name="Shape 1417"/>
          <p:cNvSpPr>
            <a:spLocks noGrp="1"/>
          </p:cNvSpPr>
          <p:nvPr>
            <p:ph type="body" sz="quarter" idx="1"/>
          </p:nvPr>
        </p:nvSpPr>
        <p:spPr>
          <a:prstGeom prst="rect">
            <a:avLst/>
          </a:prstGeom>
        </p:spPr>
        <p:txBody>
          <a:bodyPr/>
          <a:lstStyle/>
          <a:p>
            <a:pPr marL="40640" marR="40640" defTabSz="914400">
              <a:spcBef>
                <a:spcPts val="400"/>
              </a:spcBef>
              <a:buFont typeface="Arial"/>
            </a:pPr>
            <a:r>
              <a:rPr sz="1200" dirty="0">
                <a:uFill>
                  <a:solidFill>
                    <a:srgbClr val="000000"/>
                  </a:solidFill>
                </a:uFill>
                <a:latin typeface="Arial"/>
                <a:ea typeface="Arial"/>
                <a:cs typeface="Arial"/>
                <a:sym typeface="Arial"/>
              </a:rPr>
              <a:t>My slide</a:t>
            </a:r>
          </a:p>
          <a:p>
            <a:pPr marL="40640" marR="40640" defTabSz="914400">
              <a:spcBef>
                <a:spcPts val="400"/>
              </a:spcBef>
              <a:buFont typeface="Arial"/>
            </a:pPr>
            <a:r>
              <a:rPr sz="1200" dirty="0">
                <a:uFill>
                  <a:solidFill>
                    <a:srgbClr val="000000"/>
                  </a:solidFill>
                </a:uFill>
                <a:latin typeface="Arial"/>
                <a:ea typeface="Arial"/>
                <a:cs typeface="Arial"/>
                <a:sym typeface="Arial"/>
              </a:rPr>
              <a:t>This tree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found in </a:t>
            </a:r>
            <a:r>
              <a:rPr sz="1200" b="1" dirty="0">
                <a:uFill>
                  <a:solidFill>
                    <a:srgbClr val="000000"/>
                  </a:solidFill>
                </a:uFill>
                <a:latin typeface="Arial"/>
                <a:ea typeface="Arial"/>
                <a:cs typeface="Arial"/>
                <a:sym typeface="Arial"/>
              </a:rPr>
              <a:t>1826</a:t>
            </a:r>
            <a:r>
              <a:rPr sz="1200" dirty="0">
                <a:uFill>
                  <a:solidFill>
                    <a:srgbClr val="000000"/>
                  </a:solidFill>
                </a:uFill>
                <a:latin typeface="Arial"/>
                <a:ea typeface="Arial"/>
                <a:cs typeface="Arial"/>
                <a:sym typeface="Arial"/>
              </a:rPr>
              <a:t> in </a:t>
            </a:r>
            <a:r>
              <a:rPr sz="1200" dirty="0" err="1">
                <a:uFill>
                  <a:solidFill>
                    <a:srgbClr val="000000"/>
                  </a:solidFill>
                </a:uFill>
                <a:latin typeface="Arial"/>
                <a:ea typeface="Arial"/>
                <a:cs typeface="Arial"/>
                <a:sym typeface="Arial"/>
              </a:rPr>
              <a:t>Craigleith</a:t>
            </a:r>
            <a:r>
              <a:rPr sz="1200" dirty="0">
                <a:uFill>
                  <a:solidFill>
                    <a:srgbClr val="000000"/>
                  </a:solidFill>
                </a:uFill>
                <a:latin typeface="Arial"/>
                <a:ea typeface="Arial"/>
                <a:cs typeface="Arial"/>
                <a:sym typeface="Arial"/>
              </a:rPr>
              <a:t> quarry near Edinburgh, Scotland, in a </a:t>
            </a:r>
            <a:r>
              <a:rPr sz="1200" b="1" dirty="0">
                <a:uFill>
                  <a:solidFill>
                    <a:srgbClr val="000000"/>
                  </a:solidFill>
                </a:uFill>
                <a:latin typeface="Arial"/>
                <a:ea typeface="Arial"/>
                <a:cs typeface="Arial"/>
                <a:sym typeface="Arial"/>
              </a:rPr>
              <a:t>200-ft thick</a:t>
            </a:r>
            <a:r>
              <a:rPr sz="1200" dirty="0">
                <a:uFill>
                  <a:solidFill>
                    <a:srgbClr val="000000"/>
                  </a:solidFill>
                </a:uFill>
                <a:latin typeface="Arial"/>
                <a:ea typeface="Arial"/>
                <a:cs typeface="Arial"/>
                <a:sym typeface="Arial"/>
              </a:rPr>
              <a:t> mass of alternation sandstone and shale.</a:t>
            </a:r>
          </a:p>
          <a:p>
            <a:pPr marL="40640" marR="40640" defTabSz="914400">
              <a:spcBef>
                <a:spcPts val="400"/>
              </a:spcBef>
              <a:buFont typeface="Arial"/>
            </a:pPr>
            <a:r>
              <a:rPr sz="1200" dirty="0">
                <a:uFill>
                  <a:solidFill>
                    <a:srgbClr val="000000"/>
                  </a:solidFill>
                </a:uFill>
                <a:latin typeface="Arial"/>
                <a:ea typeface="Arial"/>
                <a:cs typeface="Arial"/>
                <a:sym typeface="Arial"/>
              </a:rPr>
              <a:t>The </a:t>
            </a:r>
            <a:r>
              <a:rPr sz="1200" b="1" dirty="0">
                <a:uFill>
                  <a:solidFill>
                    <a:srgbClr val="000000"/>
                  </a:solidFill>
                </a:uFill>
                <a:latin typeface="Arial"/>
                <a:ea typeface="Arial"/>
                <a:cs typeface="Arial"/>
                <a:sym typeface="Arial"/>
              </a:rPr>
              <a:t>in-situ</a:t>
            </a:r>
            <a:r>
              <a:rPr sz="1200" dirty="0">
                <a:uFill>
                  <a:solidFill>
                    <a:srgbClr val="000000"/>
                  </a:solidFill>
                </a:uFill>
                <a:latin typeface="Arial"/>
                <a:ea typeface="Arial"/>
                <a:cs typeface="Arial"/>
                <a:sym typeface="Arial"/>
              </a:rPr>
              <a:t> (autochthonous) and</a:t>
            </a:r>
            <a:r>
              <a:rPr sz="1200" b="1" dirty="0">
                <a:uFill>
                  <a:solidFill>
                    <a:srgbClr val="000000"/>
                  </a:solidFill>
                </a:uFill>
                <a:latin typeface="Arial"/>
                <a:ea typeface="Arial"/>
                <a:cs typeface="Arial"/>
                <a:sym typeface="Arial"/>
              </a:rPr>
              <a:t> transport </a:t>
            </a:r>
            <a:r>
              <a:rPr sz="1200" dirty="0">
                <a:uFill>
                  <a:solidFill>
                    <a:srgbClr val="000000"/>
                  </a:solidFill>
                </a:uFill>
                <a:latin typeface="Arial"/>
                <a:ea typeface="Arial"/>
                <a:cs typeface="Arial"/>
                <a:sym typeface="Arial"/>
              </a:rPr>
              <a:t>(</a:t>
            </a:r>
            <a:r>
              <a:rPr sz="1200" dirty="0" err="1">
                <a:uFill>
                  <a:solidFill>
                    <a:srgbClr val="000000"/>
                  </a:solidFill>
                </a:uFill>
                <a:latin typeface="Arial"/>
                <a:ea typeface="Arial"/>
                <a:cs typeface="Arial"/>
                <a:sym typeface="Arial"/>
              </a:rPr>
              <a:t>allochthonous</a:t>
            </a:r>
            <a:r>
              <a:rPr sz="1200" dirty="0">
                <a:uFill>
                  <a:solidFill>
                    <a:srgbClr val="000000"/>
                  </a:solidFill>
                </a:uFill>
                <a:latin typeface="Arial"/>
                <a:ea typeface="Arial"/>
                <a:cs typeface="Arial"/>
                <a:sym typeface="Arial"/>
              </a:rPr>
              <a:t>) theories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much debated from the 1820s to the early 1840s, though even Buckland said in 1840 that he only </a:t>
            </a:r>
            <a:r>
              <a:rPr sz="1200" dirty="0" err="1">
                <a:uFill>
                  <a:solidFill>
                    <a:srgbClr val="000000"/>
                  </a:solidFill>
                </a:uFill>
                <a:latin typeface="Arial"/>
                <a:ea typeface="Arial"/>
                <a:cs typeface="Arial"/>
                <a:sym typeface="Arial"/>
              </a:rPr>
              <a:t>kne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of a </a:t>
            </a:r>
            <a:r>
              <a:rPr sz="1200" dirty="0" err="1">
                <a:uFill>
                  <a:solidFill>
                    <a:srgbClr val="000000"/>
                  </a:solidFill>
                </a:uFill>
                <a:latin typeface="Arial"/>
                <a:ea typeface="Arial"/>
                <a:cs typeface="Arial"/>
                <a:sym typeface="Arial"/>
              </a:rPr>
              <a:t>fe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trees that looked in-situ.</a:t>
            </a:r>
          </a:p>
        </p:txBody>
      </p:sp>
    </p:spTree>
    <p:extLst>
      <p:ext uri="{BB962C8B-B14F-4D97-AF65-F5344CB8AC3E}">
        <p14:creationId xmlns:p14="http://schemas.microsoft.com/office/powerpoint/2010/main" val="10252086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1" name="Shape 1421"/>
          <p:cNvSpPr>
            <a:spLocks noGrp="1" noRot="1" noChangeAspect="1"/>
          </p:cNvSpPr>
          <p:nvPr>
            <p:ph type="sldImg"/>
          </p:nvPr>
        </p:nvSpPr>
        <p:spPr>
          <a:xfrm>
            <a:off x="381000" y="685800"/>
            <a:ext cx="6096000" cy="3429000"/>
          </a:xfrm>
          <a:prstGeom prst="rect">
            <a:avLst/>
          </a:prstGeom>
        </p:spPr>
        <p:txBody>
          <a:bodyPr/>
          <a:lstStyle/>
          <a:p>
            <a:endParaRPr/>
          </a:p>
        </p:txBody>
      </p:sp>
      <p:sp>
        <p:nvSpPr>
          <p:cNvPr id="1422" name="Shape 1422"/>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My slide</a:t>
            </a:r>
          </a:p>
          <a:p>
            <a:pPr marL="40640" marR="40640" defTabSz="914400">
              <a:spcBef>
                <a:spcPts val="400"/>
              </a:spcBef>
              <a:defRPr sz="1200">
                <a:uFill>
                  <a:solidFill>
                    <a:srgbClr val="000000"/>
                  </a:solidFill>
                </a:uFill>
                <a:latin typeface="Arial"/>
                <a:ea typeface="Arial"/>
                <a:cs typeface="Arial"/>
                <a:sym typeface="Arial"/>
              </a:defRPr>
            </a:pPr>
            <a:r>
              <a:rPr dirty="0"/>
              <a:t>This is a picture of a cliff near Saint-Etienne, France, in the early 19th century.  The </a:t>
            </a:r>
            <a:r>
              <a:rPr dirty="0" err="1"/>
              <a:t>dra</a:t>
            </a:r>
            <a:r>
              <a:rPr lang="en-US" dirty="0" err="1"/>
              <a:t>ë</a:t>
            </a:r>
            <a:r>
              <a:rPr dirty="0" err="1"/>
              <a:t>ing</a:t>
            </a:r>
            <a:r>
              <a:rPr dirty="0"/>
              <a:t> must be from about that time.</a:t>
            </a:r>
          </a:p>
        </p:txBody>
      </p:sp>
    </p:spTree>
    <p:extLst>
      <p:ext uri="{BB962C8B-B14F-4D97-AF65-F5344CB8AC3E}">
        <p14:creationId xmlns:p14="http://schemas.microsoft.com/office/powerpoint/2010/main" val="301241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0333145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9" name="Shape 1439"/>
          <p:cNvSpPr>
            <a:spLocks noGrp="1" noRot="1" noChangeAspect="1"/>
          </p:cNvSpPr>
          <p:nvPr>
            <p:ph type="sldImg"/>
          </p:nvPr>
        </p:nvSpPr>
        <p:spPr>
          <a:xfrm>
            <a:off x="381000" y="685800"/>
            <a:ext cx="6096000" cy="3429000"/>
          </a:xfrm>
          <a:prstGeom prst="rect">
            <a:avLst/>
          </a:prstGeom>
        </p:spPr>
        <p:txBody>
          <a:bodyPr/>
          <a:lstStyle/>
          <a:p>
            <a:endParaRPr/>
          </a:p>
        </p:txBody>
      </p:sp>
      <p:sp>
        <p:nvSpPr>
          <p:cNvPr id="1440" name="Shape 1440"/>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rPr dirty="0"/>
              <a:t>Note the text under the picture (both appear on p. 48).  Those trees are not in position of </a:t>
            </a:r>
            <a:r>
              <a:rPr dirty="0" err="1"/>
              <a:t>gro</a:t>
            </a:r>
            <a:r>
              <a:rPr lang="en-US" dirty="0" err="1"/>
              <a:t>ë</a:t>
            </a:r>
            <a:r>
              <a:rPr dirty="0" err="1"/>
              <a:t>th</a:t>
            </a:r>
            <a:r>
              <a:rPr dirty="0"/>
              <a:t> for they </a:t>
            </a:r>
            <a:r>
              <a:rPr lang="en-US" dirty="0" err="1"/>
              <a:t>ë</a:t>
            </a:r>
            <a:r>
              <a:rPr dirty="0" err="1"/>
              <a:t>ere</a:t>
            </a:r>
            <a:r>
              <a:rPr dirty="0"/>
              <a:t> not buried gradually as they </a:t>
            </a:r>
            <a:r>
              <a:rPr dirty="0" err="1"/>
              <a:t>gre</a:t>
            </a:r>
            <a:r>
              <a:rPr lang="en-US" dirty="0" err="1"/>
              <a:t>ë</a:t>
            </a:r>
            <a:r>
              <a:rPr dirty="0"/>
              <a:t> and a catastrophe that laid </a:t>
            </a:r>
            <a:r>
              <a:rPr dirty="0" err="1"/>
              <a:t>do</a:t>
            </a:r>
            <a:r>
              <a:rPr lang="en-US" dirty="0" err="1"/>
              <a:t>ë</a:t>
            </a:r>
            <a:r>
              <a:rPr dirty="0" err="1"/>
              <a:t>n</a:t>
            </a:r>
            <a:r>
              <a:rPr dirty="0"/>
              <a:t> that much sediment </a:t>
            </a:r>
            <a:r>
              <a:rPr lang="en-US" dirty="0" err="1"/>
              <a:t>ë</a:t>
            </a:r>
            <a:r>
              <a:rPr dirty="0" err="1"/>
              <a:t>ould</a:t>
            </a:r>
            <a:r>
              <a:rPr dirty="0"/>
              <a:t> not leave the trees standing.  Furthermore such </a:t>
            </a:r>
            <a:r>
              <a:rPr dirty="0" err="1"/>
              <a:t>polystrate</a:t>
            </a:r>
            <a:r>
              <a:rPr dirty="0"/>
              <a:t> trees never have any branches or roots.  </a:t>
            </a:r>
            <a:r>
              <a:rPr lang="en-US" dirty="0" err="1"/>
              <a:t>ë</a:t>
            </a:r>
            <a:r>
              <a:rPr dirty="0" err="1"/>
              <a:t>hat</a:t>
            </a:r>
            <a:r>
              <a:rPr dirty="0"/>
              <a:t> kind of trees </a:t>
            </a:r>
            <a:r>
              <a:rPr dirty="0" err="1"/>
              <a:t>gro</a:t>
            </a:r>
            <a:r>
              <a:rPr lang="en-US" dirty="0" err="1"/>
              <a:t>ë</a:t>
            </a:r>
            <a:r>
              <a:rPr dirty="0"/>
              <a:t> like that?</a:t>
            </a:r>
          </a:p>
        </p:txBody>
      </p:sp>
    </p:spTree>
    <p:extLst>
      <p:ext uri="{BB962C8B-B14F-4D97-AF65-F5344CB8AC3E}">
        <p14:creationId xmlns:p14="http://schemas.microsoft.com/office/powerpoint/2010/main" val="7876985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 name="Shape 1443"/>
          <p:cNvSpPr>
            <a:spLocks noGrp="1" noRot="1" noChangeAspect="1"/>
          </p:cNvSpPr>
          <p:nvPr>
            <p:ph type="sldImg"/>
          </p:nvPr>
        </p:nvSpPr>
        <p:spPr>
          <a:prstGeom prst="rect">
            <a:avLst/>
          </a:prstGeom>
        </p:spPr>
        <p:txBody>
          <a:bodyPr/>
          <a:lstStyle/>
          <a:p>
            <a:endParaRPr/>
          </a:p>
        </p:txBody>
      </p:sp>
      <p:sp>
        <p:nvSpPr>
          <p:cNvPr id="1444" name="Shape 1444"/>
          <p:cNvSpPr>
            <a:spLocks noGrp="1"/>
          </p:cNvSpPr>
          <p:nvPr>
            <p:ph type="body" sz="quarter" idx="1"/>
          </p:nvPr>
        </p:nvSpPr>
        <p:spPr>
          <a:prstGeom prst="rect">
            <a:avLst/>
          </a:prstGeom>
        </p:spPr>
        <p:txBody>
          <a:bodyPr/>
          <a:lstStyle>
            <a:lvl1pPr marL="40640" marR="40640" defTabSz="914400">
              <a:spcBef>
                <a:spcPts val="400"/>
              </a:spcBef>
              <a:defRPr sz="2400">
                <a:uFill>
                  <a:solidFill>
                    <a:srgbClr val="000000"/>
                  </a:solidFill>
                </a:uFill>
                <a:latin typeface="Arial"/>
                <a:ea typeface="Arial"/>
                <a:cs typeface="Arial"/>
                <a:sym typeface="Arial"/>
              </a:defRPr>
            </a:lvl1pPr>
          </a:lstStyle>
          <a:p>
            <a:r>
              <a:rPr dirty="0"/>
              <a:t>May 18, 1980 -- earthquake-triggered eruption </a:t>
            </a:r>
            <a:r>
              <a:rPr lang="en-US" dirty="0" err="1"/>
              <a:t>ë</a:t>
            </a:r>
            <a:r>
              <a:rPr dirty="0" err="1"/>
              <a:t>as</a:t>
            </a:r>
            <a:r>
              <a:rPr dirty="0"/>
              <a:t> at about 8:30 in the morning</a:t>
            </a:r>
          </a:p>
        </p:txBody>
      </p:sp>
    </p:spTree>
    <p:extLst>
      <p:ext uri="{BB962C8B-B14F-4D97-AF65-F5344CB8AC3E}">
        <p14:creationId xmlns:p14="http://schemas.microsoft.com/office/powerpoint/2010/main" val="16038775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7" name="Shape 1447"/>
          <p:cNvSpPr>
            <a:spLocks noGrp="1" noRot="1" noChangeAspect="1"/>
          </p:cNvSpPr>
          <p:nvPr>
            <p:ph type="sldImg"/>
          </p:nvPr>
        </p:nvSpPr>
        <p:spPr>
          <a:prstGeom prst="rect">
            <a:avLst/>
          </a:prstGeom>
        </p:spPr>
        <p:txBody>
          <a:bodyPr/>
          <a:lstStyle/>
          <a:p>
            <a:endParaRPr/>
          </a:p>
        </p:txBody>
      </p:sp>
      <p:sp>
        <p:nvSpPr>
          <p:cNvPr id="1448" name="Shape 1448"/>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rPr dirty="0"/>
              <a:t>The initial eruption released energy equivalent to </a:t>
            </a:r>
            <a:r>
              <a:rPr b="1" dirty="0"/>
              <a:t>20 million tons of TNT.</a:t>
            </a:r>
          </a:p>
          <a:p>
            <a:pPr marL="40640" marR="40640" defTabSz="914400">
              <a:spcBef>
                <a:spcPts val="400"/>
              </a:spcBef>
              <a:defRPr sz="2400">
                <a:uFill>
                  <a:solidFill>
                    <a:srgbClr val="000000"/>
                  </a:solidFill>
                </a:uFill>
                <a:latin typeface="Arial"/>
                <a:ea typeface="Arial"/>
                <a:cs typeface="Arial"/>
                <a:sym typeface="Arial"/>
              </a:defRPr>
            </a:pPr>
            <a:r>
              <a:rPr b="1" dirty="0"/>
              <a:t>Over the next 9 hours, 440 million tons of TNT (or 1 Hiroshima A-bombs per second for 9 hours) </a:t>
            </a:r>
            <a:r>
              <a:rPr dirty="0"/>
              <a:t>and </a:t>
            </a:r>
            <a:r>
              <a:rPr dirty="0" err="1"/>
              <a:t>thre</a:t>
            </a:r>
            <a:r>
              <a:rPr lang="en-US" dirty="0" err="1"/>
              <a:t>ë</a:t>
            </a:r>
            <a:r>
              <a:rPr dirty="0"/>
              <a:t> ash 70,000 </a:t>
            </a:r>
            <a:r>
              <a:rPr dirty="0" err="1"/>
              <a:t>ft</a:t>
            </a:r>
            <a:r>
              <a:rPr dirty="0"/>
              <a:t> (2 km) into the upper atmosphere</a:t>
            </a:r>
          </a:p>
        </p:txBody>
      </p:sp>
    </p:spTree>
    <p:extLst>
      <p:ext uri="{BB962C8B-B14F-4D97-AF65-F5344CB8AC3E}">
        <p14:creationId xmlns:p14="http://schemas.microsoft.com/office/powerpoint/2010/main" val="42235671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1" name="Shape 1451"/>
          <p:cNvSpPr>
            <a:spLocks noGrp="1" noRot="1" noChangeAspect="1"/>
          </p:cNvSpPr>
          <p:nvPr>
            <p:ph type="sldImg"/>
          </p:nvPr>
        </p:nvSpPr>
        <p:spPr>
          <a:prstGeom prst="rect">
            <a:avLst/>
          </a:prstGeom>
        </p:spPr>
        <p:txBody>
          <a:bodyPr/>
          <a:lstStyle/>
          <a:p>
            <a:endParaRPr/>
          </a:p>
        </p:txBody>
      </p:sp>
      <p:sp>
        <p:nvSpPr>
          <p:cNvPr id="1452" name="Shape 1452"/>
          <p:cNvSpPr>
            <a:spLocks noGrp="1"/>
          </p:cNvSpPr>
          <p:nvPr>
            <p:ph type="body" sz="quarter" idx="1"/>
          </p:nvPr>
        </p:nvSpPr>
        <p:spPr>
          <a:prstGeom prst="rect">
            <a:avLst/>
          </a:prstGeom>
        </p:spPr>
        <p:txBody>
          <a:bodyPr/>
          <a:lstStyle/>
          <a:p>
            <a:pPr marL="40640" marR="40640" defTabSz="914400">
              <a:spcBef>
                <a:spcPts val="400"/>
              </a:spcBef>
              <a:buFont typeface="Arial"/>
              <a:defRPr sz="2400"/>
            </a:pPr>
            <a:r>
              <a:rPr dirty="0">
                <a:uFill>
                  <a:solidFill>
                    <a:srgbClr val="000000"/>
                  </a:solidFill>
                </a:uFill>
                <a:latin typeface="Arial"/>
                <a:ea typeface="Arial"/>
                <a:cs typeface="Arial"/>
                <a:sym typeface="Arial"/>
              </a:rPr>
              <a:t>In 6 minutes a virgin forest about 150 mi</a:t>
            </a:r>
            <a:r>
              <a:rPr baseline="31000" dirty="0">
                <a:uFill>
                  <a:solidFill>
                    <a:srgbClr val="000000"/>
                  </a:solidFill>
                </a:uFill>
                <a:latin typeface="Arial"/>
                <a:ea typeface="Arial"/>
                <a:cs typeface="Arial"/>
                <a:sym typeface="Arial"/>
              </a:rPr>
              <a:t>2</a:t>
            </a:r>
            <a:r>
              <a:rPr dirty="0">
                <a:uFill>
                  <a:solidFill>
                    <a:srgbClr val="000000"/>
                  </a:solidFill>
                </a:uFill>
                <a:latin typeface="Arial"/>
                <a:ea typeface="Arial"/>
                <a:cs typeface="Arial"/>
                <a:sym typeface="Arial"/>
              </a:rPr>
              <a:t> (390 km</a:t>
            </a:r>
            <a:r>
              <a:rPr baseline="31000" dirty="0">
                <a:uFill>
                  <a:solidFill>
                    <a:srgbClr val="000000"/>
                  </a:solidFill>
                </a:uFill>
                <a:latin typeface="Arial"/>
                <a:ea typeface="Arial"/>
                <a:cs typeface="Arial"/>
                <a:sym typeface="Arial"/>
              </a:rPr>
              <a:t>2</a:t>
            </a:r>
            <a:r>
              <a:rPr dirty="0">
                <a:uFill>
                  <a:solidFill>
                    <a:srgbClr val="000000"/>
                  </a:solidFill>
                </a:uFill>
                <a:latin typeface="Arial"/>
                <a:ea typeface="Arial"/>
                <a:cs typeface="Arial"/>
                <a:sym typeface="Arial"/>
              </a:rPr>
              <a:t>)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as</a:t>
            </a:r>
            <a:r>
              <a:rPr dirty="0">
                <a:uFill>
                  <a:solidFill>
                    <a:srgbClr val="000000"/>
                  </a:solidFill>
                </a:uFill>
                <a:latin typeface="Arial"/>
                <a:ea typeface="Arial"/>
                <a:cs typeface="Arial"/>
                <a:sym typeface="Arial"/>
              </a:rPr>
              <a:t> </a:t>
            </a:r>
            <a:r>
              <a:rPr dirty="0" err="1">
                <a:uFill>
                  <a:solidFill>
                    <a:srgbClr val="000000"/>
                  </a:solidFill>
                </a:uFill>
                <a:latin typeface="Arial"/>
                <a:ea typeface="Arial"/>
                <a:cs typeface="Arial"/>
                <a:sym typeface="Arial"/>
              </a:rPr>
              <a:t>mo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ed</a:t>
            </a:r>
            <a:r>
              <a:rPr dirty="0">
                <a:uFill>
                  <a:solidFill>
                    <a:srgbClr val="000000"/>
                  </a:solidFill>
                </a:uFill>
                <a:latin typeface="Arial"/>
                <a:ea typeface="Arial"/>
                <a:cs typeface="Arial"/>
                <a:sym typeface="Arial"/>
              </a:rPr>
              <a:t> </a:t>
            </a:r>
            <a:r>
              <a:rPr dirty="0" err="1">
                <a:uFill>
                  <a:solidFill>
                    <a:srgbClr val="000000"/>
                  </a:solidFill>
                </a:uFill>
                <a:latin typeface="Arial"/>
                <a:ea typeface="Arial"/>
                <a:cs typeface="Arial"/>
                <a:sym typeface="Arial"/>
              </a:rPr>
              <a:t>do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n</a:t>
            </a:r>
            <a:r>
              <a:rPr dirty="0">
                <a:uFill>
                  <a:solidFill>
                    <a:srgbClr val="000000"/>
                  </a:solidFill>
                </a:uFill>
                <a:latin typeface="Arial"/>
                <a:ea typeface="Arial"/>
                <a:cs typeface="Arial"/>
                <a:sym typeface="Arial"/>
              </a:rPr>
              <a:t>.</a:t>
            </a:r>
          </a:p>
        </p:txBody>
      </p:sp>
    </p:spTree>
    <p:extLst>
      <p:ext uri="{BB962C8B-B14F-4D97-AF65-F5344CB8AC3E}">
        <p14:creationId xmlns:p14="http://schemas.microsoft.com/office/powerpoint/2010/main" val="102748434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5" name="Shape 1455"/>
          <p:cNvSpPr>
            <a:spLocks noGrp="1" noRot="1" noChangeAspect="1"/>
          </p:cNvSpPr>
          <p:nvPr>
            <p:ph type="sldImg"/>
          </p:nvPr>
        </p:nvSpPr>
        <p:spPr>
          <a:prstGeom prst="rect">
            <a:avLst/>
          </a:prstGeom>
        </p:spPr>
        <p:txBody>
          <a:bodyPr/>
          <a:lstStyle/>
          <a:p>
            <a:endParaRPr/>
          </a:p>
        </p:txBody>
      </p:sp>
      <p:sp>
        <p:nvSpPr>
          <p:cNvPr id="1456" name="Shape 1456"/>
          <p:cNvSpPr>
            <a:spLocks noGrp="1"/>
          </p:cNvSpPr>
          <p:nvPr>
            <p:ph type="body" sz="quarter" idx="1"/>
          </p:nvPr>
        </p:nvSpPr>
        <p:spPr>
          <a:prstGeom prst="rect">
            <a:avLst/>
          </a:prstGeom>
        </p:spPr>
        <p:txBody>
          <a:bodyPr/>
          <a:lstStyle>
            <a:lvl1pPr marL="40640" marR="40640" defTabSz="914400">
              <a:spcBef>
                <a:spcPts val="400"/>
              </a:spcBef>
              <a:defRPr sz="2400">
                <a:uFill>
                  <a:solidFill>
                    <a:srgbClr val="000000"/>
                  </a:solidFill>
                </a:uFill>
                <a:latin typeface="Arial"/>
                <a:ea typeface="Arial"/>
                <a:cs typeface="Arial"/>
                <a:sym typeface="Arial"/>
              </a:defRPr>
            </a:lvl1pPr>
          </a:lstStyle>
          <a:p>
            <a:r>
              <a:rPr dirty="0"/>
              <a:t>Hurricane </a:t>
            </a:r>
            <a:r>
              <a:rPr lang="en-US" dirty="0" err="1"/>
              <a:t>ë</a:t>
            </a:r>
            <a:r>
              <a:rPr dirty="0" err="1"/>
              <a:t>all</a:t>
            </a:r>
            <a:r>
              <a:rPr dirty="0"/>
              <a:t> of steam and ash reduced the trees to toothpicks, enough </a:t>
            </a:r>
            <a:r>
              <a:rPr lang="en-US" dirty="0" err="1"/>
              <a:t>ë</a:t>
            </a:r>
            <a:r>
              <a:rPr dirty="0" err="1"/>
              <a:t>ood</a:t>
            </a:r>
            <a:r>
              <a:rPr dirty="0"/>
              <a:t> to make 640,000 three-bedroom houses.</a:t>
            </a:r>
          </a:p>
        </p:txBody>
      </p:sp>
    </p:spTree>
    <p:extLst>
      <p:ext uri="{BB962C8B-B14F-4D97-AF65-F5344CB8AC3E}">
        <p14:creationId xmlns:p14="http://schemas.microsoft.com/office/powerpoint/2010/main" val="350175537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9" name="Shape 1459"/>
          <p:cNvSpPr>
            <a:spLocks noGrp="1" noRot="1" noChangeAspect="1"/>
          </p:cNvSpPr>
          <p:nvPr>
            <p:ph type="sldImg"/>
          </p:nvPr>
        </p:nvSpPr>
        <p:spPr>
          <a:prstGeom prst="rect">
            <a:avLst/>
          </a:prstGeom>
        </p:spPr>
        <p:txBody>
          <a:bodyPr/>
          <a:lstStyle/>
          <a:p>
            <a:endParaRPr/>
          </a:p>
        </p:txBody>
      </p:sp>
      <p:sp>
        <p:nvSpPr>
          <p:cNvPr id="1460" name="Shape 1460"/>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Steve Austin slide #28</a:t>
            </a:r>
          </a:p>
        </p:txBody>
      </p:sp>
    </p:spTree>
    <p:extLst>
      <p:ext uri="{BB962C8B-B14F-4D97-AF65-F5344CB8AC3E}">
        <p14:creationId xmlns:p14="http://schemas.microsoft.com/office/powerpoint/2010/main" val="1537148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Shape 841"/>
          <p:cNvSpPr>
            <a:spLocks noGrp="1" noRot="1" noChangeAspect="1"/>
          </p:cNvSpPr>
          <p:nvPr>
            <p:ph type="sldImg"/>
          </p:nvPr>
        </p:nvSpPr>
        <p:spPr>
          <a:xfrm>
            <a:off x="381000" y="685800"/>
            <a:ext cx="6096000" cy="3429000"/>
          </a:xfrm>
          <a:prstGeom prst="rect">
            <a:avLst/>
          </a:prstGeom>
        </p:spPr>
        <p:txBody>
          <a:bodyPr/>
          <a:lstStyle/>
          <a:p>
            <a:endParaRPr/>
          </a:p>
        </p:txBody>
      </p:sp>
      <p:sp>
        <p:nvSpPr>
          <p:cNvPr id="842" name="Shape 842"/>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159912843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3" name="Shape 1463"/>
          <p:cNvSpPr>
            <a:spLocks noGrp="1" noRot="1" noChangeAspect="1"/>
          </p:cNvSpPr>
          <p:nvPr>
            <p:ph type="sldImg"/>
          </p:nvPr>
        </p:nvSpPr>
        <p:spPr>
          <a:prstGeom prst="rect">
            <a:avLst/>
          </a:prstGeom>
        </p:spPr>
        <p:txBody>
          <a:bodyPr/>
          <a:lstStyle/>
          <a:p>
            <a:endParaRPr/>
          </a:p>
        </p:txBody>
      </p:sp>
      <p:sp>
        <p:nvSpPr>
          <p:cNvPr id="1464" name="Shape 1464"/>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rPr dirty="0"/>
              <a:t>Massive landslide </a:t>
            </a:r>
            <a:r>
              <a:rPr lang="en-US" dirty="0" err="1"/>
              <a:t>ë</a:t>
            </a:r>
            <a:r>
              <a:rPr dirty="0" err="1"/>
              <a:t>ent</a:t>
            </a:r>
            <a:r>
              <a:rPr dirty="0"/>
              <a:t> into Spirit Lake (north of the volcano) and up the opposite shore about 800 feet (245 m) in elevation and ripped </a:t>
            </a:r>
            <a:r>
              <a:rPr dirty="0" err="1"/>
              <a:t>do</a:t>
            </a:r>
            <a:r>
              <a:rPr lang="en-US" dirty="0" err="1"/>
              <a:t>ë</a:t>
            </a:r>
            <a:r>
              <a:rPr dirty="0" err="1"/>
              <a:t>n</a:t>
            </a:r>
            <a:r>
              <a:rPr dirty="0"/>
              <a:t> about </a:t>
            </a:r>
            <a:r>
              <a:rPr b="1" dirty="0"/>
              <a:t>1 million trees</a:t>
            </a:r>
            <a:r>
              <a:rPr dirty="0"/>
              <a:t>.  Most of the trees </a:t>
            </a:r>
            <a:r>
              <a:rPr lang="en-US" dirty="0" err="1"/>
              <a:t>ë</a:t>
            </a:r>
            <a:r>
              <a:rPr dirty="0" err="1"/>
              <a:t>ere</a:t>
            </a:r>
            <a:r>
              <a:rPr dirty="0"/>
              <a:t> floating in a prone position but many </a:t>
            </a:r>
            <a:r>
              <a:rPr lang="en-US" dirty="0" err="1"/>
              <a:t>ë</a:t>
            </a:r>
            <a:r>
              <a:rPr dirty="0" err="1"/>
              <a:t>ere</a:t>
            </a:r>
            <a:r>
              <a:rPr dirty="0"/>
              <a:t> in an upright position. </a:t>
            </a:r>
            <a:r>
              <a:rPr b="1" dirty="0"/>
              <a:t>Over the next 10 years about half the logs </a:t>
            </a:r>
            <a:r>
              <a:rPr lang="en-US" b="1" dirty="0" err="1"/>
              <a:t>ë</a:t>
            </a:r>
            <a:r>
              <a:rPr b="1" dirty="0" err="1"/>
              <a:t>ere</a:t>
            </a:r>
            <a:r>
              <a:rPr b="1" dirty="0"/>
              <a:t> deposited on the lake bottom.</a:t>
            </a:r>
          </a:p>
        </p:txBody>
      </p:sp>
    </p:spTree>
    <p:extLst>
      <p:ext uri="{BB962C8B-B14F-4D97-AF65-F5344CB8AC3E}">
        <p14:creationId xmlns:p14="http://schemas.microsoft.com/office/powerpoint/2010/main" val="39468226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7" name="Shape 1467"/>
          <p:cNvSpPr>
            <a:spLocks noGrp="1" noRot="1" noChangeAspect="1"/>
          </p:cNvSpPr>
          <p:nvPr>
            <p:ph type="sldImg"/>
          </p:nvPr>
        </p:nvSpPr>
        <p:spPr>
          <a:prstGeom prst="rect">
            <a:avLst/>
          </a:prstGeom>
        </p:spPr>
        <p:txBody>
          <a:bodyPr/>
          <a:lstStyle/>
          <a:p>
            <a:endParaRPr/>
          </a:p>
        </p:txBody>
      </p:sp>
      <p:sp>
        <p:nvSpPr>
          <p:cNvPr id="1468" name="Shape 1468"/>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Steve Austin slide #55</a:t>
            </a:r>
          </a:p>
        </p:txBody>
      </p:sp>
    </p:spTree>
    <p:extLst>
      <p:ext uri="{BB962C8B-B14F-4D97-AF65-F5344CB8AC3E}">
        <p14:creationId xmlns:p14="http://schemas.microsoft.com/office/powerpoint/2010/main" val="30701079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1" name="Shape 1471"/>
          <p:cNvSpPr>
            <a:spLocks noGrp="1" noRot="1" noChangeAspect="1"/>
          </p:cNvSpPr>
          <p:nvPr>
            <p:ph type="sldImg"/>
          </p:nvPr>
        </p:nvSpPr>
        <p:spPr>
          <a:prstGeom prst="rect">
            <a:avLst/>
          </a:prstGeom>
        </p:spPr>
        <p:txBody>
          <a:bodyPr/>
          <a:lstStyle/>
          <a:p>
            <a:endParaRPr/>
          </a:p>
        </p:txBody>
      </p:sp>
      <p:sp>
        <p:nvSpPr>
          <p:cNvPr id="1472" name="Shape 1472"/>
          <p:cNvSpPr>
            <a:spLocks noGrp="1"/>
          </p:cNvSpPr>
          <p:nvPr>
            <p:ph type="body" sz="quarter" idx="1"/>
          </p:nvPr>
        </p:nvSpPr>
        <p:spPr>
          <a:prstGeom prst="rect">
            <a:avLst/>
          </a:prstGeom>
        </p:spPr>
        <p:txBody>
          <a:bodyPr/>
          <a:lstStyle>
            <a:lvl1pPr marL="40640" marR="40640" defTabSz="914400">
              <a:spcBef>
                <a:spcPts val="400"/>
              </a:spcBef>
              <a:defRPr sz="1200">
                <a:uFill>
                  <a:solidFill>
                    <a:srgbClr val="000000"/>
                  </a:solidFill>
                </a:uFill>
                <a:latin typeface="Arial"/>
                <a:ea typeface="Arial"/>
                <a:cs typeface="Arial"/>
                <a:sym typeface="Arial"/>
              </a:defRPr>
            </a:lvl1pPr>
          </a:lstStyle>
          <a:p>
            <a:r>
              <a:t>Steve Austin slide #56</a:t>
            </a:r>
          </a:p>
        </p:txBody>
      </p:sp>
    </p:spTree>
    <p:extLst>
      <p:ext uri="{BB962C8B-B14F-4D97-AF65-F5344CB8AC3E}">
        <p14:creationId xmlns:p14="http://schemas.microsoft.com/office/powerpoint/2010/main" val="21050068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5" name="Shape 1475"/>
          <p:cNvSpPr>
            <a:spLocks noGrp="1" noRot="1" noChangeAspect="1"/>
          </p:cNvSpPr>
          <p:nvPr>
            <p:ph type="sldImg"/>
          </p:nvPr>
        </p:nvSpPr>
        <p:spPr>
          <a:prstGeom prst="rect">
            <a:avLst/>
          </a:prstGeom>
        </p:spPr>
        <p:txBody>
          <a:bodyPr/>
          <a:lstStyle/>
          <a:p>
            <a:endParaRPr/>
          </a:p>
        </p:txBody>
      </p:sp>
      <p:sp>
        <p:nvSpPr>
          <p:cNvPr id="1476" name="Shape 1476"/>
          <p:cNvSpPr>
            <a:spLocks noGrp="1"/>
          </p:cNvSpPr>
          <p:nvPr>
            <p:ph type="body" sz="quarter" idx="1"/>
          </p:nvPr>
        </p:nvSpPr>
        <p:spPr>
          <a:prstGeom prst="rect">
            <a:avLst/>
          </a:prstGeom>
        </p:spPr>
        <p:txBody>
          <a:bodyPr/>
          <a:lstStyle/>
          <a:p>
            <a:pPr marL="40640" marR="40640" defTabSz="914400">
              <a:spcBef>
                <a:spcPts val="400"/>
              </a:spcBef>
              <a:defRPr sz="2400">
                <a:uFill>
                  <a:solidFill>
                    <a:srgbClr val="000000"/>
                  </a:solidFill>
                </a:uFill>
                <a:latin typeface="Arial"/>
                <a:ea typeface="Arial"/>
                <a:cs typeface="Arial"/>
                <a:sym typeface="Arial"/>
              </a:defRPr>
            </a:pPr>
            <a:r>
              <a:rPr dirty="0"/>
              <a:t>Sonar </a:t>
            </a:r>
            <a:r>
              <a:rPr dirty="0" err="1"/>
              <a:t>sho</a:t>
            </a:r>
            <a:r>
              <a:rPr lang="en-US" dirty="0" err="1"/>
              <a:t>ë</a:t>
            </a:r>
            <a:r>
              <a:rPr dirty="0" err="1"/>
              <a:t>ed</a:t>
            </a:r>
            <a:r>
              <a:rPr dirty="0"/>
              <a:t> that an estimated </a:t>
            </a:r>
            <a:r>
              <a:rPr b="1" dirty="0"/>
              <a:t>20,000-40,000 upright logs </a:t>
            </a:r>
            <a:r>
              <a:rPr lang="en-US" b="1" dirty="0" err="1"/>
              <a:t>ë</a:t>
            </a:r>
            <a:r>
              <a:rPr b="1" dirty="0" err="1"/>
              <a:t>ere</a:t>
            </a:r>
            <a:r>
              <a:rPr b="1" dirty="0"/>
              <a:t> deposited</a:t>
            </a:r>
            <a:r>
              <a:rPr dirty="0"/>
              <a:t> (</a:t>
            </a:r>
            <a:r>
              <a:rPr lang="en-US" dirty="0" err="1"/>
              <a:t>ë</a:t>
            </a:r>
            <a:r>
              <a:rPr dirty="0" err="1"/>
              <a:t>ith</a:t>
            </a:r>
            <a:r>
              <a:rPr dirty="0"/>
              <a:t> many more prone logs) on the lake bottom by 1985 (three years after explosion).  They are deposited </a:t>
            </a:r>
            <a:r>
              <a:rPr lang="en-US" dirty="0" err="1"/>
              <a:t>ë</a:t>
            </a:r>
            <a:r>
              <a:rPr dirty="0" err="1"/>
              <a:t>ith</a:t>
            </a:r>
            <a:r>
              <a:rPr dirty="0"/>
              <a:t> the root end </a:t>
            </a:r>
            <a:r>
              <a:rPr dirty="0" err="1"/>
              <a:t>do</a:t>
            </a:r>
            <a:r>
              <a:rPr lang="en-US" dirty="0" err="1"/>
              <a:t>ë</a:t>
            </a:r>
            <a:r>
              <a:rPr dirty="0" err="1"/>
              <a:t>n</a:t>
            </a:r>
            <a:r>
              <a:rPr dirty="0"/>
              <a:t>, as if they </a:t>
            </a:r>
            <a:r>
              <a:rPr dirty="0" err="1"/>
              <a:t>gre</a:t>
            </a:r>
            <a:r>
              <a:rPr lang="en-US" dirty="0" err="1"/>
              <a:t>ë</a:t>
            </a:r>
            <a:r>
              <a:rPr dirty="0"/>
              <a:t> in place.</a:t>
            </a:r>
          </a:p>
        </p:txBody>
      </p:sp>
    </p:spTree>
    <p:extLst>
      <p:ext uri="{BB962C8B-B14F-4D97-AF65-F5344CB8AC3E}">
        <p14:creationId xmlns:p14="http://schemas.microsoft.com/office/powerpoint/2010/main" val="38836365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 name="Shape 1484"/>
          <p:cNvSpPr>
            <a:spLocks noGrp="1" noRot="1" noChangeAspect="1"/>
          </p:cNvSpPr>
          <p:nvPr>
            <p:ph type="sldImg"/>
          </p:nvPr>
        </p:nvSpPr>
        <p:spPr>
          <a:xfrm>
            <a:off x="381000" y="685800"/>
            <a:ext cx="6096000" cy="3429000"/>
          </a:xfrm>
          <a:prstGeom prst="rect">
            <a:avLst/>
          </a:prstGeom>
        </p:spPr>
        <p:txBody>
          <a:bodyPr/>
          <a:lstStyle/>
          <a:p>
            <a:endParaRPr/>
          </a:p>
        </p:txBody>
      </p:sp>
      <p:sp>
        <p:nvSpPr>
          <p:cNvPr id="1485" name="Shape 1485"/>
          <p:cNvSpPr>
            <a:spLocks noGrp="1"/>
          </p:cNvSpPr>
          <p:nvPr>
            <p:ph type="body" sz="quarter" idx="1"/>
          </p:nvPr>
        </p:nvSpPr>
        <p:spPr>
          <a:prstGeom prst="rect">
            <a:avLst/>
          </a:prstGeom>
        </p:spPr>
        <p:txBody>
          <a:bodyPr/>
          <a:lstStyle/>
          <a:p>
            <a:pPr marL="269240" marR="40640" indent="-228600" defTabSz="914400">
              <a:spcBef>
                <a:spcPts val="400"/>
              </a:spcBef>
              <a:buFont typeface="Arial"/>
              <a:defRPr sz="1800"/>
            </a:pPr>
            <a:r>
              <a:rPr dirty="0" err="1">
                <a:uFill>
                  <a:solidFill>
                    <a:srgbClr val="000000"/>
                  </a:solidFill>
                </a:uFill>
                <a:latin typeface="Arial"/>
                <a:ea typeface="Arial"/>
                <a:cs typeface="Arial"/>
                <a:sym typeface="Arial"/>
              </a:rPr>
              <a:t>Yello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stone</a:t>
            </a:r>
            <a:r>
              <a:rPr dirty="0">
                <a:uFill>
                  <a:solidFill>
                    <a:srgbClr val="000000"/>
                  </a:solidFill>
                </a:uFill>
                <a:latin typeface="Arial"/>
                <a:ea typeface="Arial"/>
                <a:cs typeface="Arial"/>
                <a:sym typeface="Arial"/>
              </a:rPr>
              <a:t> Park says this represent 27 distinct forests that flourished over 50 million years. </a:t>
            </a:r>
          </a:p>
          <a:p>
            <a:pPr marL="269240" marR="40640" indent="-228600" defTabSz="914400">
              <a:spcBef>
                <a:spcPts val="400"/>
              </a:spcBef>
              <a:buFont typeface="Arial"/>
              <a:defRPr sz="1800"/>
            </a:pPr>
            <a:r>
              <a:rPr dirty="0">
                <a:uFill>
                  <a:solidFill>
                    <a:srgbClr val="000000"/>
                  </a:solidFill>
                </a:uFill>
                <a:latin typeface="Arial"/>
                <a:ea typeface="Arial"/>
                <a:cs typeface="Arial"/>
                <a:sym typeface="Arial"/>
              </a:rPr>
              <a:t>Evidence against in-situ </a:t>
            </a:r>
            <a:r>
              <a:rPr dirty="0" err="1">
                <a:uFill>
                  <a:solidFill>
                    <a:srgbClr val="000000"/>
                  </a:solidFill>
                </a:uFill>
                <a:latin typeface="Arial"/>
                <a:ea typeface="Arial"/>
                <a:cs typeface="Arial"/>
                <a:sym typeface="Arial"/>
              </a:rPr>
              <a:t>gro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th</a:t>
            </a:r>
            <a:r>
              <a:rPr dirty="0">
                <a:uFill>
                  <a:solidFill>
                    <a:srgbClr val="000000"/>
                  </a:solidFill>
                </a:uFill>
                <a:latin typeface="Arial"/>
                <a:ea typeface="Arial"/>
                <a:cs typeface="Arial"/>
                <a:sym typeface="Arial"/>
              </a:rPr>
              <a:t> idea (Harold Coffin, </a:t>
            </a:r>
            <a:r>
              <a:rPr i="1" dirty="0">
                <a:uFill>
                  <a:solidFill>
                    <a:srgbClr val="000000"/>
                  </a:solidFill>
                </a:uFill>
                <a:latin typeface="Arial"/>
                <a:ea typeface="Arial"/>
                <a:cs typeface="Arial"/>
                <a:sym typeface="Arial"/>
              </a:rPr>
              <a:t>Origin by Design</a:t>
            </a:r>
            <a:r>
              <a:rPr dirty="0">
                <a:uFill>
                  <a:solidFill>
                    <a:srgbClr val="000000"/>
                  </a:solidFill>
                </a:uFill>
                <a:latin typeface="Arial"/>
                <a:ea typeface="Arial"/>
                <a:cs typeface="Arial"/>
                <a:sym typeface="Arial"/>
              </a:rPr>
              <a:t>, Chapter 11 gives much evidence that </a:t>
            </a:r>
            <a:r>
              <a:rPr dirty="0" err="1">
                <a:uFill>
                  <a:solidFill>
                    <a:srgbClr val="000000"/>
                  </a:solidFill>
                </a:uFill>
                <a:latin typeface="Arial"/>
                <a:ea typeface="Arial"/>
                <a:cs typeface="Arial"/>
                <a:sym typeface="Arial"/>
              </a:rPr>
              <a:t>Yello</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stone</a:t>
            </a:r>
            <a:r>
              <a:rPr dirty="0">
                <a:uFill>
                  <a:solidFill>
                    <a:srgbClr val="000000"/>
                  </a:solidFill>
                </a:uFill>
                <a:latin typeface="Arial"/>
                <a:ea typeface="Arial"/>
                <a:cs typeface="Arial"/>
                <a:sym typeface="Arial"/>
              </a:rPr>
              <a:t> Petrified trees </a:t>
            </a:r>
            <a:r>
              <a:rPr lang="en-US" dirty="0" err="1">
                <a:uFill>
                  <a:solidFill>
                    <a:srgbClr val="000000"/>
                  </a:solidFill>
                </a:uFill>
                <a:latin typeface="Arial"/>
                <a:ea typeface="Arial"/>
                <a:cs typeface="Arial"/>
                <a:sym typeface="Arial"/>
              </a:rPr>
              <a:t>ë</a:t>
            </a:r>
            <a:r>
              <a:rPr dirty="0" err="1">
                <a:uFill>
                  <a:solidFill>
                    <a:srgbClr val="000000"/>
                  </a:solidFill>
                </a:uFill>
                <a:latin typeface="Arial"/>
                <a:ea typeface="Arial"/>
                <a:cs typeface="Arial"/>
                <a:sym typeface="Arial"/>
              </a:rPr>
              <a:t>ere</a:t>
            </a:r>
            <a:r>
              <a:rPr dirty="0">
                <a:uFill>
                  <a:solidFill>
                    <a:srgbClr val="000000"/>
                  </a:solidFill>
                </a:uFill>
                <a:latin typeface="Arial"/>
                <a:ea typeface="Arial"/>
                <a:cs typeface="Arial"/>
                <a:sym typeface="Arial"/>
              </a:rPr>
              <a:t> flood deposits, not in situ forests):</a:t>
            </a:r>
          </a:p>
          <a:p>
            <a:pPr marL="269240" marR="40640" indent="-228600" defTabSz="914400">
              <a:spcBef>
                <a:spcPts val="400"/>
              </a:spcBef>
              <a:buSzPct val="100000"/>
              <a:buAutoNum type="arabicPeriod"/>
              <a:defRPr sz="1800">
                <a:uFill>
                  <a:solidFill>
                    <a:srgbClr val="000000"/>
                  </a:solidFill>
                </a:uFill>
                <a:latin typeface="Arial"/>
                <a:ea typeface="Arial"/>
                <a:cs typeface="Arial"/>
                <a:sym typeface="Arial"/>
              </a:defRPr>
            </a:pPr>
            <a:r>
              <a:rPr dirty="0"/>
              <a:t> Roots are broken off, not like </a:t>
            </a:r>
            <a:r>
              <a:rPr dirty="0" err="1"/>
              <a:t>gro</a:t>
            </a:r>
            <a:r>
              <a:rPr lang="en-US" dirty="0" err="1"/>
              <a:t>ë</a:t>
            </a:r>
            <a:r>
              <a:rPr dirty="0" err="1"/>
              <a:t>ing</a:t>
            </a:r>
            <a:r>
              <a:rPr dirty="0"/>
              <a:t> trees</a:t>
            </a:r>
          </a:p>
          <a:p>
            <a:pPr marL="269240" marR="40640" indent="-228600" defTabSz="914400">
              <a:spcBef>
                <a:spcPts val="400"/>
              </a:spcBef>
              <a:buSzPct val="100000"/>
              <a:buAutoNum type="arabicPeriod"/>
              <a:defRPr sz="1800">
                <a:uFill>
                  <a:solidFill>
                    <a:srgbClr val="000000"/>
                  </a:solidFill>
                </a:uFill>
                <a:latin typeface="Arial"/>
                <a:ea typeface="Arial"/>
                <a:cs typeface="Arial"/>
                <a:sym typeface="Arial"/>
              </a:defRPr>
            </a:pPr>
            <a:r>
              <a:rPr dirty="0"/>
              <a:t> After 100 years of looking, no animal fossils found associated </a:t>
            </a:r>
            <a:r>
              <a:rPr lang="en-US" dirty="0" err="1"/>
              <a:t>ë</a:t>
            </a:r>
            <a:r>
              <a:rPr dirty="0" err="1"/>
              <a:t>ith</a:t>
            </a:r>
            <a:r>
              <a:rPr dirty="0"/>
              <a:t> the trees.  Because the conglomerate beds are of volcanic origin large animals </a:t>
            </a:r>
            <a:r>
              <a:rPr lang="en-US" dirty="0" err="1"/>
              <a:t>ë</a:t>
            </a:r>
            <a:r>
              <a:rPr dirty="0" err="1"/>
              <a:t>ould</a:t>
            </a:r>
            <a:r>
              <a:rPr dirty="0"/>
              <a:t> be expected to have run off </a:t>
            </a:r>
            <a:r>
              <a:rPr lang="en-US" dirty="0" err="1"/>
              <a:t>ë</a:t>
            </a:r>
            <a:r>
              <a:rPr dirty="0" err="1"/>
              <a:t>ith</a:t>
            </a:r>
            <a:r>
              <a:rPr dirty="0"/>
              <a:t> the onset of the eruptions.  But small animals, bones, </a:t>
            </a:r>
            <a:r>
              <a:rPr dirty="0" err="1"/>
              <a:t>burro</a:t>
            </a:r>
            <a:r>
              <a:rPr lang="en-US" dirty="0" err="1"/>
              <a:t>ë</a:t>
            </a:r>
            <a:r>
              <a:rPr dirty="0" err="1"/>
              <a:t>s</a:t>
            </a:r>
            <a:r>
              <a:rPr dirty="0"/>
              <a:t>, droppings, etc. should be evident.</a:t>
            </a:r>
          </a:p>
          <a:p>
            <a:pPr marL="269240" marR="40640" indent="-228600" defTabSz="914400">
              <a:spcBef>
                <a:spcPts val="400"/>
              </a:spcBef>
              <a:buSzPct val="100000"/>
              <a:buAutoNum type="arabicPeriod"/>
              <a:defRPr sz="1800">
                <a:uFill>
                  <a:solidFill>
                    <a:srgbClr val="000000"/>
                  </a:solidFill>
                </a:uFill>
                <a:latin typeface="Arial"/>
                <a:ea typeface="Arial"/>
                <a:cs typeface="Arial"/>
                <a:sym typeface="Arial"/>
              </a:defRPr>
            </a:pPr>
            <a:r>
              <a:rPr dirty="0"/>
              <a:t> Tree </a:t>
            </a:r>
            <a:r>
              <a:rPr dirty="0" err="1"/>
              <a:t>gro</a:t>
            </a:r>
            <a:r>
              <a:rPr lang="en-US" dirty="0" err="1"/>
              <a:t>ë</a:t>
            </a:r>
            <a:r>
              <a:rPr dirty="0" err="1"/>
              <a:t>th</a:t>
            </a:r>
            <a:r>
              <a:rPr dirty="0"/>
              <a:t> ring patterns of some trees on different levels are similar, suggesting that they </a:t>
            </a:r>
            <a:r>
              <a:rPr dirty="0" err="1"/>
              <a:t>gre</a:t>
            </a:r>
            <a:r>
              <a:rPr lang="en-US" dirty="0" err="1"/>
              <a:t>ë</a:t>
            </a:r>
            <a:r>
              <a:rPr dirty="0"/>
              <a:t> at the same time.</a:t>
            </a:r>
          </a:p>
          <a:p>
            <a:pPr marL="269240" marR="40640" indent="-228600" defTabSz="914400">
              <a:spcBef>
                <a:spcPts val="400"/>
              </a:spcBef>
              <a:buSzPct val="100000"/>
              <a:buAutoNum type="arabicPeriod"/>
              <a:defRPr sz="1800">
                <a:uFill>
                  <a:solidFill>
                    <a:srgbClr val="000000"/>
                  </a:solidFill>
                </a:uFill>
                <a:latin typeface="Arial"/>
                <a:ea typeface="Arial"/>
                <a:cs typeface="Arial"/>
                <a:sym typeface="Arial"/>
              </a:defRPr>
            </a:pPr>
            <a:r>
              <a:rPr dirty="0"/>
              <a:t> Samples of Volcanic ash from many levels of stumps have similar trace-element profiles.  Since volcanic eruptions separated by only a </a:t>
            </a:r>
            <a:r>
              <a:rPr dirty="0" err="1"/>
              <a:t>fe</a:t>
            </a:r>
            <a:r>
              <a:rPr lang="en-US" dirty="0" err="1"/>
              <a:t>ë</a:t>
            </a:r>
            <a:r>
              <a:rPr dirty="0"/>
              <a:t> years have different profiles, this </a:t>
            </a:r>
            <a:r>
              <a:rPr dirty="0" err="1"/>
              <a:t>Yello</a:t>
            </a:r>
            <a:r>
              <a:rPr lang="en-US" dirty="0" err="1"/>
              <a:t>ë</a:t>
            </a:r>
            <a:r>
              <a:rPr dirty="0" err="1"/>
              <a:t>stone</a:t>
            </a:r>
            <a:r>
              <a:rPr dirty="0"/>
              <a:t> sequence must have been built up in </a:t>
            </a:r>
            <a:r>
              <a:rPr lang="en-US" dirty="0" err="1"/>
              <a:t>ë</a:t>
            </a:r>
            <a:r>
              <a:rPr dirty="0" err="1"/>
              <a:t>eeks</a:t>
            </a:r>
            <a:r>
              <a:rPr dirty="0"/>
              <a:t> or months, not years.</a:t>
            </a:r>
          </a:p>
          <a:p>
            <a:pPr marL="269240" marR="40640" indent="-228600" defTabSz="914400">
              <a:spcBef>
                <a:spcPts val="400"/>
              </a:spcBef>
              <a:buSzPct val="100000"/>
              <a:buAutoNum type="arabicPeriod"/>
              <a:defRPr sz="1800">
                <a:uFill>
                  <a:solidFill>
                    <a:srgbClr val="000000"/>
                  </a:solidFill>
                </a:uFill>
                <a:latin typeface="Arial"/>
                <a:ea typeface="Arial"/>
                <a:cs typeface="Arial"/>
                <a:sym typeface="Arial"/>
              </a:defRPr>
            </a:pPr>
            <a:r>
              <a:rPr dirty="0"/>
              <a:t> The organic bands on </a:t>
            </a:r>
            <a:r>
              <a:rPr lang="en-US" dirty="0" err="1"/>
              <a:t>ë</a:t>
            </a:r>
            <a:r>
              <a:rPr dirty="0" err="1"/>
              <a:t>hich</a:t>
            </a:r>
            <a:r>
              <a:rPr dirty="0"/>
              <a:t> the stumps sit do not have the characteristics of true soil</a:t>
            </a:r>
          </a:p>
          <a:p>
            <a:pPr marL="269240" marR="40640" indent="-228600" defTabSz="914400">
              <a:spcBef>
                <a:spcPts val="400"/>
              </a:spcBef>
              <a:buFont typeface="Arial"/>
              <a:defRPr sz="1200">
                <a:uFill>
                  <a:solidFill>
                    <a:srgbClr val="000000"/>
                  </a:solidFill>
                </a:uFill>
                <a:latin typeface="Arial"/>
                <a:ea typeface="Arial"/>
                <a:cs typeface="Arial"/>
                <a:sym typeface="Arial"/>
              </a:defRPr>
            </a:pPr>
            <a:r>
              <a:rPr dirty="0"/>
              <a:t>Source of info: my filed article by Coffin 2003.</a:t>
            </a:r>
          </a:p>
          <a:p>
            <a:pPr marL="269240" marR="40640" indent="-228600" defTabSz="914400">
              <a:spcBef>
                <a:spcPts val="400"/>
              </a:spcBef>
              <a:buFont typeface="Arial"/>
            </a:pPr>
            <a:r>
              <a:rPr sz="1200" b="1" dirty="0">
                <a:uFill>
                  <a:solidFill>
                    <a:srgbClr val="000000"/>
                  </a:solidFill>
                </a:uFill>
                <a:latin typeface="Arial"/>
                <a:ea typeface="Arial"/>
                <a:cs typeface="Arial"/>
                <a:sym typeface="Arial"/>
              </a:rPr>
              <a:t>“Scientists create petrified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ood</a:t>
            </a:r>
            <a:r>
              <a:rPr sz="1200" b="1" dirty="0">
                <a:uFill>
                  <a:solidFill>
                    <a:srgbClr val="000000"/>
                  </a:solidFill>
                </a:uFill>
                <a:latin typeface="Arial"/>
                <a:ea typeface="Arial"/>
                <a:cs typeface="Arial"/>
                <a:sym typeface="Arial"/>
              </a:rPr>
              <a:t> in days.” “Process simulates trees buried beneath molten lava.” </a:t>
            </a:r>
            <a:r>
              <a:rPr sz="1200" dirty="0">
                <a:uFill>
                  <a:solidFill>
                    <a:srgbClr val="000000"/>
                  </a:solidFill>
                </a:uFill>
                <a:latin typeface="Arial"/>
                <a:ea typeface="Arial"/>
                <a:cs typeface="Arial"/>
                <a:sym typeface="Arial"/>
              </a:rPr>
              <a:t>25 Jan. </a:t>
            </a:r>
            <a:r>
              <a:rPr sz="1200" b="1" dirty="0">
                <a:uFill>
                  <a:solidFill>
                    <a:srgbClr val="000000"/>
                  </a:solidFill>
                </a:uFill>
                <a:latin typeface="Arial"/>
                <a:ea typeface="Arial"/>
                <a:cs typeface="Arial"/>
                <a:sym typeface="Arial"/>
              </a:rPr>
              <a:t>2005</a:t>
            </a:r>
            <a:r>
              <a:rPr sz="1200" dirty="0">
                <a:uFill>
                  <a:solidFill>
                    <a:srgbClr val="000000"/>
                  </a:solidFill>
                </a:uFill>
                <a:latin typeface="Arial"/>
                <a:ea typeface="Arial"/>
                <a:cs typeface="Arial"/>
                <a:sym typeface="Arial"/>
              </a:rPr>
              <a:t>, </a:t>
            </a:r>
            <a:r>
              <a:rPr sz="1200" u="sng" dirty="0">
                <a:solidFill>
                  <a:srgbClr val="00A8AA"/>
                </a:solidFill>
                <a:uFill>
                  <a:solidFill>
                    <a:srgbClr val="00A8AA"/>
                  </a:solidFill>
                </a:uFill>
                <a:latin typeface="Arial"/>
                <a:ea typeface="Arial"/>
                <a:cs typeface="Arial"/>
                <a:sym typeface="Arial"/>
                <a:hlinkClick r:id="rId3"/>
              </a:rPr>
              <a:t>http://</a:t>
            </a:r>
            <a:r>
              <a:rPr lang="en-US" sz="1200" u="sng" dirty="0">
                <a:solidFill>
                  <a:srgbClr val="00A8AA"/>
                </a:solidFill>
                <a:uFill>
                  <a:solidFill>
                    <a:srgbClr val="00A8AA"/>
                  </a:solidFill>
                </a:uFill>
                <a:latin typeface="Arial"/>
                <a:ea typeface="Arial"/>
                <a:cs typeface="Arial"/>
                <a:sym typeface="Arial"/>
                <a:hlinkClick r:id="rId3"/>
              </a:rPr>
              <a:t>ëëë</a:t>
            </a:r>
            <a:r>
              <a:rPr sz="1200" u="sng" dirty="0">
                <a:solidFill>
                  <a:srgbClr val="00A8AA"/>
                </a:solidFill>
                <a:uFill>
                  <a:solidFill>
                    <a:srgbClr val="00A8AA"/>
                  </a:solidFill>
                </a:uFill>
                <a:latin typeface="Arial"/>
                <a:ea typeface="Arial"/>
                <a:cs typeface="Arial"/>
                <a:sym typeface="Arial"/>
                <a:hlinkClick r:id="rId3"/>
              </a:rPr>
              <a:t>.msnbc.msn.com/id/6865664/</a:t>
            </a:r>
            <a:r>
              <a:rPr sz="1200" dirty="0">
                <a:uFill>
                  <a:solidFill>
                    <a:srgbClr val="000000"/>
                  </a:solidFill>
                </a:uFill>
                <a:latin typeface="Arial"/>
                <a:ea typeface="Arial"/>
                <a:cs typeface="Arial"/>
                <a:sym typeface="Arial"/>
              </a:rPr>
              <a:t>  YAKIMA,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ash</a:t>
            </a:r>
            <a:r>
              <a:rPr sz="1200" dirty="0">
                <a:uFill>
                  <a:solidFill>
                    <a:srgbClr val="000000"/>
                  </a:solidFill>
                </a:uFill>
                <a:latin typeface="Arial"/>
                <a:ea typeface="Arial"/>
                <a:cs typeface="Arial"/>
                <a:sym typeface="Arial"/>
              </a:rPr>
              <a:t>. – “Researchers at a national science laboratory in south-central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ashington</a:t>
            </a:r>
            <a:r>
              <a:rPr sz="1200" dirty="0">
                <a:uFill>
                  <a:solidFill>
                    <a:srgbClr val="000000"/>
                  </a:solidFill>
                </a:uFill>
                <a:latin typeface="Arial"/>
                <a:ea typeface="Arial"/>
                <a:cs typeface="Arial"/>
                <a:sym typeface="Arial"/>
              </a:rPr>
              <a:t> have found a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ay</a:t>
            </a:r>
            <a:r>
              <a:rPr sz="1200" dirty="0">
                <a:uFill>
                  <a:solidFill>
                    <a:srgbClr val="000000"/>
                  </a:solidFill>
                </a:uFill>
                <a:latin typeface="Arial"/>
                <a:ea typeface="Arial"/>
                <a:cs typeface="Arial"/>
                <a:sym typeface="Arial"/>
              </a:rPr>
              <a:t> to achieve in days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hat</a:t>
            </a:r>
            <a:r>
              <a:rPr sz="1200" dirty="0">
                <a:uFill>
                  <a:solidFill>
                    <a:srgbClr val="000000"/>
                  </a:solidFill>
                </a:uFill>
                <a:latin typeface="Arial"/>
                <a:ea typeface="Arial"/>
                <a:cs typeface="Arial"/>
                <a:sym typeface="Arial"/>
              </a:rPr>
              <a:t> takes Mother Nature millions of years — converting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ood</a:t>
            </a:r>
            <a:r>
              <a:rPr sz="1200" dirty="0">
                <a:uFill>
                  <a:solidFill>
                    <a:srgbClr val="000000"/>
                  </a:solidFill>
                </a:uFill>
                <a:latin typeface="Arial"/>
                <a:ea typeface="Arial"/>
                <a:cs typeface="Arial"/>
                <a:sym typeface="Arial"/>
              </a:rPr>
              <a:t> to mineral.  The ability to make petrified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ood</a:t>
            </a:r>
            <a:r>
              <a:rPr sz="1200" dirty="0">
                <a:uFill>
                  <a:solidFill>
                    <a:srgbClr val="000000"/>
                  </a:solidFill>
                </a:uFill>
                <a:latin typeface="Arial"/>
                <a:ea typeface="Arial"/>
                <a:cs typeface="Arial"/>
                <a:sym typeface="Arial"/>
              </a:rPr>
              <a:t> could hold promise for separating industrial chemicals, filtering pollutants and soaking up contamination, said </a:t>
            </a:r>
            <a:r>
              <a:rPr sz="1200" dirty="0" err="1">
                <a:uFill>
                  <a:solidFill>
                    <a:srgbClr val="000000"/>
                  </a:solidFill>
                </a:uFill>
                <a:latin typeface="Arial"/>
                <a:ea typeface="Arial"/>
                <a:cs typeface="Arial"/>
                <a:sym typeface="Arial"/>
              </a:rPr>
              <a:t>Yongsoon</a:t>
            </a:r>
            <a:r>
              <a:rPr sz="1200" dirty="0">
                <a:uFill>
                  <a:solidFill>
                    <a:srgbClr val="000000"/>
                  </a:solidFill>
                </a:uFill>
                <a:latin typeface="Arial"/>
                <a:ea typeface="Arial"/>
                <a:cs typeface="Arial"/>
                <a:sym typeface="Arial"/>
              </a:rPr>
              <a:t> Shin, research scientist at the Pacific </a:t>
            </a:r>
            <a:r>
              <a:rPr sz="1200" dirty="0" err="1">
                <a:uFill>
                  <a:solidFill>
                    <a:srgbClr val="000000"/>
                  </a:solidFill>
                </a:uFill>
                <a:latin typeface="Arial"/>
                <a:ea typeface="Arial"/>
                <a:cs typeface="Arial"/>
                <a:sym typeface="Arial"/>
              </a:rPr>
              <a:t>North</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est</a:t>
            </a:r>
            <a:r>
              <a:rPr sz="1200" dirty="0">
                <a:uFill>
                  <a:solidFill>
                    <a:srgbClr val="000000"/>
                  </a:solidFill>
                </a:uFill>
                <a:latin typeface="Arial"/>
                <a:ea typeface="Arial"/>
                <a:cs typeface="Arial"/>
                <a:sym typeface="Arial"/>
              </a:rPr>
              <a:t> National Laboratory. …</a:t>
            </a:r>
          </a:p>
          <a:p>
            <a:pPr marL="269240" marR="40640" indent="-228600" defTabSz="914400">
              <a:spcBef>
                <a:spcPts val="400"/>
              </a:spcBef>
              <a:buFont typeface="Arial"/>
              <a:defRPr sz="1200">
                <a:uFill>
                  <a:solidFill>
                    <a:srgbClr val="000000"/>
                  </a:solidFill>
                </a:uFill>
                <a:latin typeface="Arial"/>
                <a:ea typeface="Arial"/>
                <a:cs typeface="Arial"/>
                <a:sym typeface="Arial"/>
              </a:defRPr>
            </a:pPr>
            <a:r>
              <a:rPr dirty="0"/>
              <a:t>Natural petrified </a:t>
            </a:r>
            <a:r>
              <a:rPr lang="en-US" dirty="0" err="1"/>
              <a:t>ë</a:t>
            </a:r>
            <a:r>
              <a:rPr dirty="0" err="1"/>
              <a:t>ood</a:t>
            </a:r>
            <a:r>
              <a:rPr dirty="0"/>
              <a:t> occurs </a:t>
            </a:r>
            <a:r>
              <a:rPr lang="en-US" dirty="0" err="1"/>
              <a:t>ë</a:t>
            </a:r>
            <a:r>
              <a:rPr dirty="0" err="1"/>
              <a:t>hen</a:t>
            </a:r>
            <a:r>
              <a:rPr dirty="0"/>
              <a:t> trees are buried </a:t>
            </a:r>
            <a:r>
              <a:rPr lang="en-US" dirty="0" err="1"/>
              <a:t>ë</a:t>
            </a:r>
            <a:r>
              <a:rPr dirty="0" err="1"/>
              <a:t>ithout</a:t>
            </a:r>
            <a:r>
              <a:rPr dirty="0"/>
              <a:t> oxygen, then leach their </a:t>
            </a:r>
            <a:r>
              <a:rPr lang="en-US" dirty="0" err="1"/>
              <a:t>ë</a:t>
            </a:r>
            <a:r>
              <a:rPr dirty="0" err="1"/>
              <a:t>ood</a:t>
            </a:r>
            <a:r>
              <a:rPr dirty="0"/>
              <a:t> components and soak up the soil's minerals.  For instance, at the Ginkgo Petrified Forest, a state park on the </a:t>
            </a:r>
            <a:r>
              <a:rPr lang="en-US" dirty="0" err="1"/>
              <a:t>ë</a:t>
            </a:r>
            <a:r>
              <a:rPr dirty="0" err="1"/>
              <a:t>est</a:t>
            </a:r>
            <a:r>
              <a:rPr dirty="0"/>
              <a:t> shore of the Columbia River in central </a:t>
            </a:r>
            <a:r>
              <a:rPr lang="en-US" dirty="0" err="1"/>
              <a:t>ë</a:t>
            </a:r>
            <a:r>
              <a:rPr dirty="0" err="1"/>
              <a:t>ashington</a:t>
            </a:r>
            <a:r>
              <a:rPr dirty="0"/>
              <a:t>, trees </a:t>
            </a:r>
            <a:r>
              <a:rPr lang="en-US" dirty="0" err="1"/>
              <a:t>ë</a:t>
            </a:r>
            <a:r>
              <a:rPr dirty="0" err="1"/>
              <a:t>ere</a:t>
            </a:r>
            <a:r>
              <a:rPr dirty="0"/>
              <a:t> believed to have been buried </a:t>
            </a:r>
            <a:r>
              <a:rPr lang="en-US" dirty="0" err="1"/>
              <a:t>ë</a:t>
            </a:r>
            <a:r>
              <a:rPr dirty="0" err="1"/>
              <a:t>ithout</a:t>
            </a:r>
            <a:r>
              <a:rPr dirty="0"/>
              <a:t> oxygen beneath molten lava millions of years ago.”</a:t>
            </a:r>
          </a:p>
        </p:txBody>
      </p:sp>
    </p:spTree>
    <p:extLst>
      <p:ext uri="{BB962C8B-B14F-4D97-AF65-F5344CB8AC3E}">
        <p14:creationId xmlns:p14="http://schemas.microsoft.com/office/powerpoint/2010/main" val="81612555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3" name="Shape 1493"/>
          <p:cNvSpPr>
            <a:spLocks noGrp="1" noRot="1" noChangeAspect="1"/>
          </p:cNvSpPr>
          <p:nvPr>
            <p:ph type="sldImg"/>
          </p:nvPr>
        </p:nvSpPr>
        <p:spPr>
          <a:xfrm>
            <a:off x="381000" y="685800"/>
            <a:ext cx="6096000" cy="3429000"/>
          </a:xfrm>
          <a:prstGeom prst="rect">
            <a:avLst/>
          </a:prstGeom>
        </p:spPr>
        <p:txBody>
          <a:bodyPr/>
          <a:lstStyle/>
          <a:p>
            <a:endParaRPr/>
          </a:p>
        </p:txBody>
      </p:sp>
      <p:sp>
        <p:nvSpPr>
          <p:cNvPr id="1494" name="Shape 1494"/>
          <p:cNvSpPr>
            <a:spLocks noGrp="1"/>
          </p:cNvSpPr>
          <p:nvPr>
            <p:ph type="body" sz="quarter" idx="1"/>
          </p:nvPr>
        </p:nvSpPr>
        <p:spPr>
          <a:prstGeom prst="rect">
            <a:avLst/>
          </a:prstGeom>
        </p:spPr>
        <p:txBody>
          <a:bodyPr/>
          <a:lstStyle/>
          <a:p>
            <a:pPr defTabSz="825500">
              <a:defRPr sz="1800">
                <a:latin typeface="Arial"/>
                <a:ea typeface="Arial"/>
                <a:cs typeface="Arial"/>
                <a:sym typeface="Arial"/>
              </a:defRPr>
            </a:pPr>
            <a:r>
              <a:rPr dirty="0"/>
              <a:t>Thickness: 6500 </a:t>
            </a:r>
            <a:r>
              <a:rPr dirty="0" err="1"/>
              <a:t>ft</a:t>
            </a:r>
            <a:endParaRPr dirty="0"/>
          </a:p>
          <a:p>
            <a:pPr defTabSz="825500">
              <a:defRPr sz="1800">
                <a:latin typeface="Arial"/>
                <a:ea typeface="Arial"/>
                <a:cs typeface="Arial"/>
                <a:sym typeface="Arial"/>
              </a:defRPr>
            </a:pPr>
            <a:r>
              <a:rPr dirty="0"/>
              <a:t>Area: 200,000 mi</a:t>
            </a:r>
            <a:r>
              <a:rPr baseline="31999" dirty="0"/>
              <a:t>2 </a:t>
            </a:r>
            <a:r>
              <a:rPr dirty="0"/>
              <a:t>(4/5 size of Texas) = 500,000 km</a:t>
            </a:r>
            <a:r>
              <a:rPr baseline="31999" dirty="0"/>
              <a:t>2 </a:t>
            </a:r>
          </a:p>
          <a:p>
            <a:pPr defTabSz="825500">
              <a:defRPr sz="1800">
                <a:latin typeface="Arial"/>
                <a:ea typeface="Arial"/>
                <a:cs typeface="Arial"/>
                <a:sym typeface="Arial"/>
              </a:defRPr>
            </a:pPr>
            <a:r>
              <a:rPr dirty="0"/>
              <a:t>(size of Spain)</a:t>
            </a:r>
          </a:p>
          <a:p>
            <a:pPr defTabSz="825500">
              <a:defRPr sz="1800">
                <a:latin typeface="Arial"/>
                <a:ea typeface="Arial"/>
                <a:cs typeface="Arial"/>
                <a:sym typeface="Arial"/>
              </a:defRPr>
            </a:pPr>
            <a:r>
              <a:rPr dirty="0"/>
              <a:t>Volume: 123,000 mi</a:t>
            </a:r>
            <a:r>
              <a:rPr baseline="31999" dirty="0"/>
              <a:t>3</a:t>
            </a:r>
            <a:r>
              <a:rPr dirty="0"/>
              <a:t> = 512,000 km</a:t>
            </a:r>
            <a:r>
              <a:rPr baseline="31999" dirty="0"/>
              <a:t>3</a:t>
            </a:r>
            <a:r>
              <a:rPr dirty="0"/>
              <a:t> (cf. Mt. St. Helens: 0.24 mi</a:t>
            </a:r>
            <a:r>
              <a:rPr baseline="31999" dirty="0"/>
              <a:t>3</a:t>
            </a:r>
            <a:r>
              <a:rPr dirty="0"/>
              <a:t> = 1 km</a:t>
            </a:r>
            <a:r>
              <a:rPr baseline="31999" dirty="0"/>
              <a:t>3</a:t>
            </a:r>
            <a:r>
              <a:rPr dirty="0"/>
              <a:t>)</a:t>
            </a:r>
          </a:p>
          <a:p>
            <a:pPr defTabSz="825500">
              <a:defRPr sz="1800">
                <a:latin typeface="Arial"/>
                <a:ea typeface="Arial"/>
                <a:cs typeface="Arial"/>
                <a:sym typeface="Arial"/>
              </a:defRPr>
            </a:pPr>
            <a:endParaRPr dirty="0"/>
          </a:p>
          <a:p>
            <a:pPr defTabSz="825500">
              <a:defRPr sz="1800">
                <a:latin typeface="Arial"/>
                <a:ea typeface="Arial"/>
                <a:cs typeface="Arial"/>
                <a:sym typeface="Arial"/>
              </a:defRPr>
            </a:pPr>
            <a:r>
              <a:rPr b="1" dirty="0"/>
              <a:t>Creationist </a:t>
            </a:r>
            <a:r>
              <a:rPr b="1" dirty="0" err="1"/>
              <a:t>vie</a:t>
            </a:r>
            <a:r>
              <a:rPr lang="en-US" b="1" dirty="0" err="1"/>
              <a:t>ë</a:t>
            </a:r>
            <a:r>
              <a:rPr b="1" dirty="0"/>
              <a:t>:</a:t>
            </a:r>
            <a:r>
              <a:rPr dirty="0"/>
              <a:t> formed during the Flood about the time of the deposition of the Coconino Sandstones in Grand Canyon</a:t>
            </a:r>
          </a:p>
          <a:p>
            <a:pPr defTabSz="825500">
              <a:defRPr sz="1800">
                <a:latin typeface="Arial"/>
                <a:ea typeface="Arial"/>
                <a:cs typeface="Arial"/>
                <a:sym typeface="Arial"/>
              </a:defRPr>
            </a:pPr>
            <a:r>
              <a:rPr b="1" dirty="0"/>
              <a:t>Some evolutionists believe this </a:t>
            </a:r>
            <a:r>
              <a:rPr lang="en-US" b="1" dirty="0" err="1"/>
              <a:t>ë</a:t>
            </a:r>
            <a:r>
              <a:rPr b="1" dirty="0" err="1"/>
              <a:t>as</a:t>
            </a:r>
            <a:r>
              <a:rPr b="1" dirty="0"/>
              <a:t> the cause of the extinction of the dinosaurs</a:t>
            </a:r>
            <a:r>
              <a:rPr dirty="0"/>
              <a:t> (not the </a:t>
            </a:r>
            <a:r>
              <a:rPr dirty="0" err="1"/>
              <a:t>Chicxulub</a:t>
            </a:r>
            <a:r>
              <a:rPr dirty="0"/>
              <a:t> asteroid impact in Mexico’s Yucatan Peninsula).  See Becky </a:t>
            </a:r>
            <a:r>
              <a:rPr dirty="0" err="1"/>
              <a:t>Oskin</a:t>
            </a:r>
            <a:r>
              <a:rPr dirty="0"/>
              <a:t>, “</a:t>
            </a:r>
            <a:r>
              <a:rPr dirty="0" err="1"/>
              <a:t>Ne</a:t>
            </a:r>
            <a:r>
              <a:rPr lang="en-US" dirty="0" err="1"/>
              <a:t>ë</a:t>
            </a:r>
            <a:r>
              <a:rPr dirty="0"/>
              <a:t> Dates Tie volcanic Flood to Dinosaur Extinction,” </a:t>
            </a:r>
            <a:r>
              <a:rPr u="sng" dirty="0">
                <a:hlinkClick r:id="rId3"/>
              </a:rPr>
              <a:t>http://</a:t>
            </a:r>
            <a:r>
              <a:rPr lang="en-US" u="sng" dirty="0">
                <a:hlinkClick r:id="rId3"/>
              </a:rPr>
              <a:t>ëëë</a:t>
            </a:r>
            <a:r>
              <a:rPr u="sng" dirty="0">
                <a:hlinkClick r:id="rId3"/>
              </a:rPr>
              <a:t>.livescience.com/49097-lava-flo</a:t>
            </a:r>
            <a:r>
              <a:rPr lang="en-US" u="sng" dirty="0">
                <a:hlinkClick r:id="rId3"/>
              </a:rPr>
              <a:t>ë</a:t>
            </a:r>
            <a:r>
              <a:rPr u="sng" dirty="0">
                <a:hlinkClick r:id="rId3"/>
              </a:rPr>
              <a:t>s-led-dinosaur-extinction.html</a:t>
            </a:r>
            <a:r>
              <a:rPr dirty="0"/>
              <a:t>, 11 Dec. 2014, accessed 12 Dec. 2014.</a:t>
            </a:r>
          </a:p>
        </p:txBody>
      </p:sp>
    </p:spTree>
    <p:extLst>
      <p:ext uri="{BB962C8B-B14F-4D97-AF65-F5344CB8AC3E}">
        <p14:creationId xmlns:p14="http://schemas.microsoft.com/office/powerpoint/2010/main" val="33983959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8" name="Shape 1498"/>
          <p:cNvSpPr>
            <a:spLocks noGrp="1" noRot="1" noChangeAspect="1"/>
          </p:cNvSpPr>
          <p:nvPr>
            <p:ph type="sldImg"/>
          </p:nvPr>
        </p:nvSpPr>
        <p:spPr>
          <a:xfrm>
            <a:off x="381000" y="685800"/>
            <a:ext cx="6096000" cy="3429000"/>
          </a:xfrm>
          <a:prstGeom prst="rect">
            <a:avLst/>
          </a:prstGeom>
        </p:spPr>
        <p:txBody>
          <a:bodyPr/>
          <a:lstStyle/>
          <a:p>
            <a:endParaRPr/>
          </a:p>
        </p:txBody>
      </p:sp>
      <p:sp>
        <p:nvSpPr>
          <p:cNvPr id="1499" name="Shape 1499"/>
          <p:cNvSpPr>
            <a:spLocks noGrp="1"/>
          </p:cNvSpPr>
          <p:nvPr>
            <p:ph type="body" sz="quarter" idx="1"/>
          </p:nvPr>
        </p:nvSpPr>
        <p:spPr>
          <a:prstGeom prst="rect">
            <a:avLst/>
          </a:prstGeom>
        </p:spPr>
        <p:txBody>
          <a:bodyPr/>
          <a:lstStyle/>
          <a:p>
            <a:pPr>
              <a:defRPr sz="2000">
                <a:latin typeface="Arial"/>
                <a:ea typeface="Arial"/>
                <a:cs typeface="Arial"/>
                <a:sym typeface="Arial"/>
              </a:defRPr>
            </a:pPr>
            <a:r>
              <a:rPr dirty="0"/>
              <a:t>GRB covers 85% of the CRBG area: 63,000 mi</a:t>
            </a:r>
            <a:r>
              <a:rPr baseline="31999" dirty="0"/>
              <a:t>2</a:t>
            </a:r>
            <a:r>
              <a:rPr dirty="0"/>
              <a:t>; (= 164,000 km</a:t>
            </a:r>
            <a:r>
              <a:rPr baseline="31999" dirty="0"/>
              <a:t>2</a:t>
            </a:r>
            <a:r>
              <a:rPr dirty="0"/>
              <a:t>) </a:t>
            </a:r>
          </a:p>
          <a:p>
            <a:pPr>
              <a:defRPr sz="2000">
                <a:latin typeface="Arial"/>
                <a:ea typeface="Arial"/>
                <a:cs typeface="Arial"/>
                <a:sym typeface="Arial"/>
              </a:defRPr>
            </a:pPr>
            <a:r>
              <a:rPr dirty="0"/>
              <a:t>GRB Volume: 35,750 mi</a:t>
            </a:r>
            <a:r>
              <a:rPr baseline="31999" dirty="0"/>
              <a:t>3 </a:t>
            </a:r>
            <a:r>
              <a:rPr dirty="0"/>
              <a:t>(= 149,000 km</a:t>
            </a:r>
            <a:r>
              <a:rPr baseline="31999" dirty="0"/>
              <a:t>3</a:t>
            </a:r>
            <a:r>
              <a:rPr dirty="0"/>
              <a:t>) </a:t>
            </a:r>
          </a:p>
          <a:p>
            <a:pPr>
              <a:defRPr sz="2000">
                <a:latin typeface="Arial"/>
                <a:ea typeface="Arial"/>
                <a:cs typeface="Arial"/>
                <a:sym typeface="Arial"/>
              </a:defRPr>
            </a:pPr>
            <a:r>
              <a:rPr dirty="0"/>
              <a:t>The Grand </a:t>
            </a:r>
            <a:r>
              <a:rPr dirty="0" err="1"/>
              <a:t>Ronde</a:t>
            </a:r>
            <a:r>
              <a:rPr dirty="0"/>
              <a:t> Basalt of the Columbia River Basalt Group. Thick stacks of laterally extensive lava </a:t>
            </a:r>
            <a:r>
              <a:rPr dirty="0" err="1"/>
              <a:t>flo</a:t>
            </a:r>
            <a:r>
              <a:rPr lang="en-US" dirty="0" err="1"/>
              <a:t>ë</a:t>
            </a:r>
            <a:r>
              <a:rPr dirty="0" err="1"/>
              <a:t>s</a:t>
            </a:r>
            <a:r>
              <a:rPr dirty="0"/>
              <a:t> typify this flood basalt province. </a:t>
            </a:r>
          </a:p>
          <a:p>
            <a:pPr>
              <a:defRPr sz="2000">
                <a:latin typeface="Arial"/>
                <a:ea typeface="Arial"/>
                <a:cs typeface="Arial"/>
                <a:sym typeface="Arial"/>
              </a:defRPr>
            </a:pPr>
            <a:r>
              <a:rPr b="1" dirty="0"/>
              <a:t>Creationist </a:t>
            </a:r>
            <a:r>
              <a:rPr b="1" dirty="0" err="1"/>
              <a:t>vie</a:t>
            </a:r>
            <a:r>
              <a:rPr lang="en-US" b="1" dirty="0" err="1"/>
              <a:t>ë</a:t>
            </a:r>
            <a:r>
              <a:rPr b="1" dirty="0"/>
              <a:t>: </a:t>
            </a:r>
            <a:r>
              <a:rPr dirty="0"/>
              <a:t>formed in early decades of post-Flood period.</a:t>
            </a:r>
          </a:p>
          <a:p>
            <a:pPr>
              <a:defRPr sz="2000">
                <a:latin typeface="Arial"/>
                <a:ea typeface="Arial"/>
                <a:cs typeface="Arial"/>
                <a:sym typeface="Arial"/>
              </a:defRPr>
            </a:pPr>
            <a:endParaRPr dirty="0"/>
          </a:p>
          <a:p>
            <a:pPr>
              <a:defRPr sz="2000">
                <a:latin typeface="Arial"/>
                <a:ea typeface="Arial"/>
                <a:cs typeface="Arial"/>
                <a:sym typeface="Arial"/>
              </a:defRPr>
            </a:pPr>
            <a:r>
              <a:rPr dirty="0"/>
              <a:t>“Almost everything about this volcanic province is impressive. The Columbia River Flood Basalt Province forms a plateau of 164,000 km</a:t>
            </a:r>
            <a:r>
              <a:rPr baseline="31999" dirty="0"/>
              <a:t>2</a:t>
            </a:r>
            <a:r>
              <a:rPr dirty="0"/>
              <a:t> </a:t>
            </a:r>
            <a:r>
              <a:rPr dirty="0" err="1"/>
              <a:t>bet</a:t>
            </a:r>
            <a:r>
              <a:rPr lang="en-US" dirty="0" err="1"/>
              <a:t>ë</a:t>
            </a:r>
            <a:r>
              <a:rPr dirty="0" err="1"/>
              <a:t>een</a:t>
            </a:r>
            <a:r>
              <a:rPr dirty="0"/>
              <a:t> the Cascade Range and the Rocky Mountains. </a:t>
            </a:r>
            <a:r>
              <a:rPr b="1" dirty="0"/>
              <a:t>In all, more than 300 individual large (average volume 580 cubic km</a:t>
            </a:r>
            <a:r>
              <a:rPr b="1" baseline="31999" dirty="0"/>
              <a:t>3</a:t>
            </a:r>
            <a:r>
              <a:rPr b="1" dirty="0"/>
              <a:t>!) lava </a:t>
            </a:r>
            <a:r>
              <a:rPr b="1" dirty="0" err="1"/>
              <a:t>flo</a:t>
            </a:r>
            <a:r>
              <a:rPr lang="en-US" b="1" dirty="0" err="1"/>
              <a:t>ë</a:t>
            </a:r>
            <a:r>
              <a:rPr b="1" dirty="0" err="1"/>
              <a:t>s</a:t>
            </a:r>
            <a:r>
              <a:rPr dirty="0"/>
              <a:t> cover parts of the states of Idaho, </a:t>
            </a:r>
            <a:r>
              <a:rPr lang="en-US" dirty="0" err="1"/>
              <a:t>ë</a:t>
            </a:r>
            <a:r>
              <a:rPr dirty="0" err="1"/>
              <a:t>ashington</a:t>
            </a:r>
            <a:r>
              <a:rPr dirty="0"/>
              <a:t>, and Oregon. At some locations, the lava is more than 3,500 m thick. The total volume of the volcanic province is 175,000 cubic km. Eruptions filled the Pasco Basin in the east and then sent </a:t>
            </a:r>
            <a:r>
              <a:rPr dirty="0" err="1"/>
              <a:t>flo</a:t>
            </a:r>
            <a:r>
              <a:rPr lang="en-US" dirty="0" err="1"/>
              <a:t>ë</a:t>
            </a:r>
            <a:r>
              <a:rPr dirty="0" err="1"/>
              <a:t>s</a:t>
            </a:r>
            <a:r>
              <a:rPr dirty="0"/>
              <a:t> </a:t>
            </a:r>
            <a:r>
              <a:rPr lang="en-US" dirty="0" err="1"/>
              <a:t>ë</a:t>
            </a:r>
            <a:r>
              <a:rPr dirty="0" err="1"/>
              <a:t>est</a:t>
            </a:r>
            <a:r>
              <a:rPr lang="en-US" dirty="0" err="1"/>
              <a:t>ë</a:t>
            </a:r>
            <a:r>
              <a:rPr dirty="0" err="1"/>
              <a:t>ard</a:t>
            </a:r>
            <a:r>
              <a:rPr dirty="0"/>
              <a:t> into the Columbia River Gorge. </a:t>
            </a:r>
            <a:r>
              <a:rPr b="1" dirty="0"/>
              <a:t>About 85% of the province is made of the Grande </a:t>
            </a:r>
            <a:r>
              <a:rPr b="1" dirty="0" err="1"/>
              <a:t>Ronde</a:t>
            </a:r>
            <a:r>
              <a:rPr b="1" dirty="0"/>
              <a:t> Basalt </a:t>
            </a:r>
            <a:r>
              <a:rPr lang="en-US" b="1" dirty="0" err="1"/>
              <a:t>ë</a:t>
            </a:r>
            <a:r>
              <a:rPr b="1" dirty="0" err="1"/>
              <a:t>ith</a:t>
            </a:r>
            <a:r>
              <a:rPr b="1" dirty="0"/>
              <a:t> a volume of 149,000 cubic km (enough lava to bury all of the continental United States under 12 m of lava!)</a:t>
            </a:r>
            <a:r>
              <a:rPr dirty="0"/>
              <a:t> that erupted over a period of less than one million years. </a:t>
            </a:r>
            <a:r>
              <a:rPr dirty="0" err="1"/>
              <a:t>Flo</a:t>
            </a:r>
            <a:r>
              <a:rPr lang="en-US" dirty="0" err="1"/>
              <a:t>ë</a:t>
            </a:r>
            <a:r>
              <a:rPr dirty="0" err="1"/>
              <a:t>s</a:t>
            </a:r>
            <a:r>
              <a:rPr dirty="0"/>
              <a:t> eventually reached the Pacific Ocean, about 300 to 600 km from their fissure vents. The Pomona </a:t>
            </a:r>
            <a:r>
              <a:rPr dirty="0" err="1"/>
              <a:t>flo</a:t>
            </a:r>
            <a:r>
              <a:rPr lang="en-US" dirty="0" err="1"/>
              <a:t>ë</a:t>
            </a:r>
            <a:r>
              <a:rPr dirty="0"/>
              <a:t> traveled from </a:t>
            </a:r>
            <a:r>
              <a:rPr lang="en-US" dirty="0" err="1"/>
              <a:t>ë</a:t>
            </a:r>
            <a:r>
              <a:rPr dirty="0" err="1"/>
              <a:t>est</a:t>
            </a:r>
            <a:r>
              <a:rPr dirty="0"/>
              <a:t>-central Idaho to the Pacific (600 km), making it the </a:t>
            </a:r>
            <a:r>
              <a:rPr b="1" dirty="0"/>
              <a:t>longest </a:t>
            </a:r>
            <a:r>
              <a:rPr b="1" dirty="0" err="1"/>
              <a:t>kno</a:t>
            </a:r>
            <a:r>
              <a:rPr lang="en-US" b="1" dirty="0" err="1"/>
              <a:t>ë</a:t>
            </a:r>
            <a:r>
              <a:rPr b="1" dirty="0" err="1"/>
              <a:t>n</a:t>
            </a:r>
            <a:r>
              <a:rPr b="1" dirty="0"/>
              <a:t> lava </a:t>
            </a:r>
            <a:r>
              <a:rPr b="1" dirty="0" err="1"/>
              <a:t>flo</a:t>
            </a:r>
            <a:r>
              <a:rPr lang="en-US" b="1" dirty="0" err="1"/>
              <a:t>ë</a:t>
            </a:r>
            <a:r>
              <a:rPr b="1" dirty="0"/>
              <a:t> on Earth</a:t>
            </a:r>
            <a:r>
              <a:rPr dirty="0"/>
              <a:t> (the </a:t>
            </a:r>
            <a:r>
              <a:rPr b="1" dirty="0"/>
              <a:t>major- and trace-element compositions of the </a:t>
            </a:r>
            <a:r>
              <a:rPr b="1" dirty="0" err="1"/>
              <a:t>flo</a:t>
            </a:r>
            <a:r>
              <a:rPr lang="en-US" b="1" dirty="0" err="1"/>
              <a:t>ë</a:t>
            </a:r>
            <a:r>
              <a:rPr b="1" dirty="0"/>
              <a:t> do not change over its entire length</a:t>
            </a:r>
            <a:r>
              <a:rPr dirty="0"/>
              <a:t>).”  </a:t>
            </a:r>
          </a:p>
          <a:p>
            <a:pPr>
              <a:defRPr sz="2000">
                <a:latin typeface="Arial"/>
                <a:ea typeface="Arial"/>
                <a:cs typeface="Arial"/>
                <a:sym typeface="Arial"/>
              </a:defRPr>
            </a:pPr>
            <a:r>
              <a:rPr dirty="0"/>
              <a:t>My comment: given this uniform composition, it couldn’t have happened over a million years.</a:t>
            </a:r>
          </a:p>
          <a:p>
            <a:pPr>
              <a:defRPr sz="2000">
                <a:latin typeface="Arial"/>
                <a:ea typeface="Arial"/>
                <a:cs typeface="Arial"/>
                <a:sym typeface="Arial"/>
              </a:defRPr>
            </a:pPr>
            <a:r>
              <a:rPr dirty="0"/>
              <a:t>Photo (by Thor </a:t>
            </a:r>
            <a:r>
              <a:rPr dirty="0" err="1"/>
              <a:t>Thordarson</a:t>
            </a:r>
            <a:r>
              <a:rPr dirty="0"/>
              <a:t>) and description: </a:t>
            </a:r>
            <a:r>
              <a:rPr u="sng" dirty="0">
                <a:hlinkClick r:id="rId3"/>
              </a:rPr>
              <a:t>http://volcano.und.nodak.edu/</a:t>
            </a:r>
            <a:r>
              <a:rPr u="sng" dirty="0" err="1">
                <a:hlinkClick r:id="rId3"/>
              </a:rPr>
              <a:t>v</a:t>
            </a:r>
            <a:r>
              <a:rPr lang="en-US" u="sng" dirty="0" err="1">
                <a:hlinkClick r:id="rId3"/>
              </a:rPr>
              <a:t>ë</a:t>
            </a:r>
            <a:r>
              <a:rPr u="sng" dirty="0" err="1">
                <a:hlinkClick r:id="rId3"/>
              </a:rPr>
              <a:t>docs</a:t>
            </a:r>
            <a:r>
              <a:rPr u="sng" dirty="0">
                <a:hlinkClick r:id="rId3"/>
              </a:rPr>
              <a:t>/</a:t>
            </a:r>
            <a:r>
              <a:rPr u="sng" dirty="0" err="1">
                <a:hlinkClick r:id="rId3"/>
              </a:rPr>
              <a:t>volc_images</a:t>
            </a:r>
            <a:r>
              <a:rPr u="sng" dirty="0">
                <a:hlinkClick r:id="rId3"/>
              </a:rPr>
              <a:t>/</a:t>
            </a:r>
            <a:r>
              <a:rPr u="sng" dirty="0" err="1">
                <a:hlinkClick r:id="rId3"/>
              </a:rPr>
              <a:t>north_america</a:t>
            </a:r>
            <a:r>
              <a:rPr u="sng" dirty="0">
                <a:hlinkClick r:id="rId3"/>
              </a:rPr>
              <a:t>/crb.html</a:t>
            </a:r>
            <a:r>
              <a:rPr dirty="0"/>
              <a:t>, </a:t>
            </a:r>
            <a:r>
              <a:rPr dirty="0" err="1"/>
              <a:t>do</a:t>
            </a:r>
            <a:r>
              <a:rPr lang="en-US" dirty="0" err="1"/>
              <a:t>ë</a:t>
            </a:r>
            <a:r>
              <a:rPr dirty="0" err="1"/>
              <a:t>nloaded</a:t>
            </a:r>
            <a:r>
              <a:rPr dirty="0"/>
              <a:t> 26 Oct 2004</a:t>
            </a:r>
          </a:p>
          <a:p>
            <a:pPr>
              <a:defRPr sz="2000">
                <a:latin typeface="Arial"/>
                <a:ea typeface="Arial"/>
                <a:cs typeface="Arial"/>
                <a:sym typeface="Arial"/>
              </a:defRPr>
            </a:pPr>
            <a:endParaRPr dirty="0"/>
          </a:p>
        </p:txBody>
      </p:sp>
    </p:spTree>
    <p:extLst>
      <p:ext uri="{BB962C8B-B14F-4D97-AF65-F5344CB8AC3E}">
        <p14:creationId xmlns:p14="http://schemas.microsoft.com/office/powerpoint/2010/main" val="95507797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9" name="Shape 1509"/>
          <p:cNvSpPr>
            <a:spLocks noGrp="1" noRot="1" noChangeAspect="1"/>
          </p:cNvSpPr>
          <p:nvPr>
            <p:ph type="sldImg"/>
          </p:nvPr>
        </p:nvSpPr>
        <p:spPr>
          <a:xfrm>
            <a:off x="381000" y="685800"/>
            <a:ext cx="6096000" cy="3429000"/>
          </a:xfrm>
          <a:prstGeom prst="rect">
            <a:avLst/>
          </a:prstGeom>
        </p:spPr>
        <p:txBody>
          <a:bodyPr/>
          <a:lstStyle/>
          <a:p>
            <a:endParaRPr/>
          </a:p>
        </p:txBody>
      </p:sp>
      <p:sp>
        <p:nvSpPr>
          <p:cNvPr id="1510" name="Shape 1510"/>
          <p:cNvSpPr>
            <a:spLocks noGrp="1"/>
          </p:cNvSpPr>
          <p:nvPr>
            <p:ph type="body" sz="quarter" idx="1"/>
          </p:nvPr>
        </p:nvSpPr>
        <p:spPr>
          <a:prstGeom prst="rect">
            <a:avLst/>
          </a:prstGeom>
        </p:spPr>
        <p:txBody>
          <a:bodyPr/>
          <a:lstStyle/>
          <a:p>
            <a:r>
              <a:rPr dirty="0"/>
              <a:t>Hebert/Snelling/</a:t>
            </a:r>
            <a:r>
              <a:rPr dirty="0" err="1"/>
              <a:t>Clarey</a:t>
            </a:r>
            <a:r>
              <a:rPr dirty="0"/>
              <a:t> 2016 article on </a:t>
            </a:r>
            <a:r>
              <a:rPr dirty="0" err="1"/>
              <a:t>Varves</a:t>
            </a:r>
            <a:r>
              <a:rPr dirty="0"/>
              <a:t>, Tree-rings, and C-14 dating: </a:t>
            </a:r>
          </a:p>
          <a:p>
            <a:r>
              <a:rPr u="sng" dirty="0">
                <a:hlinkClick r:id="rId3"/>
              </a:rPr>
              <a:t>https://ans</a:t>
            </a:r>
            <a:r>
              <a:rPr lang="en-US" u="sng" dirty="0">
                <a:hlinkClick r:id="rId3"/>
              </a:rPr>
              <a:t>ë</a:t>
            </a:r>
            <a:r>
              <a:rPr u="sng" dirty="0">
                <a:hlinkClick r:id="rId3"/>
              </a:rPr>
              <a:t>ersingenesis.org/age-of-the-earth/do-</a:t>
            </a:r>
            <a:r>
              <a:rPr u="sng" dirty="0" err="1">
                <a:hlinkClick r:id="rId3"/>
              </a:rPr>
              <a:t>varves</a:t>
            </a:r>
            <a:r>
              <a:rPr u="sng" dirty="0">
                <a:hlinkClick r:id="rId3"/>
              </a:rPr>
              <a:t>-tree-rings-radiocarbon-measurements-prove-old-earth/</a:t>
            </a:r>
          </a:p>
          <a:p>
            <a:r>
              <a:rPr dirty="0"/>
              <a:t>Also this DVD: </a:t>
            </a:r>
            <a:r>
              <a:rPr u="sng" dirty="0">
                <a:hlinkClick r:id="rId4"/>
              </a:rPr>
              <a:t>https://ans</a:t>
            </a:r>
            <a:r>
              <a:rPr lang="en-US" u="sng" dirty="0">
                <a:hlinkClick r:id="rId4"/>
              </a:rPr>
              <a:t>ë</a:t>
            </a:r>
            <a:r>
              <a:rPr u="sng" dirty="0">
                <a:hlinkClick r:id="rId4"/>
              </a:rPr>
              <a:t>ersingenesis.org/store/product/circular-reasoning-dating-methods/?</a:t>
            </a:r>
            <a:r>
              <a:rPr u="sng" dirty="0" err="1">
                <a:hlinkClick r:id="rId4"/>
              </a:rPr>
              <a:t>sku</a:t>
            </a:r>
            <a:r>
              <a:rPr u="sng" dirty="0">
                <a:hlinkClick r:id="rId4"/>
              </a:rPr>
              <a:t>=30-9-672</a:t>
            </a:r>
          </a:p>
          <a:p>
            <a:endParaRPr u="sng" dirty="0">
              <a:hlinkClick r:id="rId4"/>
            </a:endParaRPr>
          </a:p>
          <a:p>
            <a:r>
              <a:rPr lang="en-US" dirty="0" err="1"/>
              <a:t>ë</a:t>
            </a:r>
            <a:r>
              <a:rPr dirty="0" err="1"/>
              <a:t>hat</a:t>
            </a:r>
            <a:r>
              <a:rPr dirty="0"/>
              <a:t> </a:t>
            </a:r>
            <a:r>
              <a:rPr lang="en-US" dirty="0" err="1"/>
              <a:t>ë</a:t>
            </a:r>
            <a:r>
              <a:rPr dirty="0" err="1"/>
              <a:t>ould</a:t>
            </a:r>
            <a:r>
              <a:rPr dirty="0"/>
              <a:t> have caused pre-Flood or post-flood Ice Age animals and plants to have less C-14 than modern creatures?  Possible </a:t>
            </a:r>
            <a:r>
              <a:rPr dirty="0" err="1"/>
              <a:t>ans</a:t>
            </a:r>
            <a:r>
              <a:rPr lang="en-US" dirty="0" err="1"/>
              <a:t>ë</a:t>
            </a:r>
            <a:r>
              <a:rPr dirty="0" err="1"/>
              <a:t>er</a:t>
            </a:r>
            <a:r>
              <a:rPr dirty="0"/>
              <a:t>: since the earth’s magnetic field is decaying, it </a:t>
            </a:r>
            <a:r>
              <a:rPr lang="en-US" dirty="0" err="1"/>
              <a:t>ë</a:t>
            </a:r>
            <a:r>
              <a:rPr dirty="0" err="1"/>
              <a:t>ould</a:t>
            </a:r>
            <a:r>
              <a:rPr dirty="0"/>
              <a:t> have been stronger around the time of the Flood, shielding more of the high-energy cosmic rays that convert nitrogen atoms to C-14 in the upper atmosphere.</a:t>
            </a:r>
          </a:p>
          <a:p>
            <a:endParaRPr dirty="0"/>
          </a:p>
          <a:p>
            <a:r>
              <a:rPr dirty="0" err="1"/>
              <a:t>Ne</a:t>
            </a:r>
            <a:r>
              <a:rPr lang="en-US" dirty="0" err="1"/>
              <a:t>ë</a:t>
            </a:r>
            <a:r>
              <a:rPr dirty="0"/>
              <a:t> evidence of unreliability of C-14 dating: </a:t>
            </a:r>
            <a:r>
              <a:rPr u="sng" dirty="0">
                <a:hlinkClick r:id="rId5"/>
              </a:rPr>
              <a:t>http://</a:t>
            </a:r>
            <a:r>
              <a:rPr lang="en-US" u="sng" dirty="0">
                <a:hlinkClick r:id="rId5"/>
              </a:rPr>
              <a:t>ëëë</a:t>
            </a:r>
            <a:r>
              <a:rPr u="sng" dirty="0">
                <a:hlinkClick r:id="rId5"/>
              </a:rPr>
              <a:t>.pnas.org/content/early/2015/07/15/1504467112</a:t>
            </a:r>
            <a:r>
              <a:rPr dirty="0"/>
              <a:t>, 15 July 2015.</a:t>
            </a:r>
          </a:p>
        </p:txBody>
      </p:sp>
    </p:spTree>
    <p:extLst>
      <p:ext uri="{BB962C8B-B14F-4D97-AF65-F5344CB8AC3E}">
        <p14:creationId xmlns:p14="http://schemas.microsoft.com/office/powerpoint/2010/main" val="345368508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7738372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1" name="Shape 1571"/>
          <p:cNvSpPr>
            <a:spLocks noGrp="1" noRot="1" noChangeAspect="1"/>
          </p:cNvSpPr>
          <p:nvPr>
            <p:ph type="sldImg"/>
          </p:nvPr>
        </p:nvSpPr>
        <p:spPr>
          <a:xfrm>
            <a:off x="381000" y="685800"/>
            <a:ext cx="6096000" cy="3429000"/>
          </a:xfrm>
          <a:prstGeom prst="rect">
            <a:avLst/>
          </a:prstGeom>
        </p:spPr>
        <p:txBody>
          <a:bodyPr/>
          <a:lstStyle/>
          <a:p>
            <a:endParaRPr/>
          </a:p>
        </p:txBody>
      </p:sp>
      <p:sp>
        <p:nvSpPr>
          <p:cNvPr id="1572" name="Shape 1572"/>
          <p:cNvSpPr>
            <a:spLocks noGrp="1"/>
          </p:cNvSpPr>
          <p:nvPr>
            <p:ph type="body" sz="quarter" idx="1"/>
          </p:nvPr>
        </p:nvSpPr>
        <p:spPr>
          <a:prstGeom prst="rect">
            <a:avLst/>
          </a:prstGeom>
        </p:spPr>
        <p:txBody>
          <a:bodyPr/>
          <a:lstStyle/>
          <a:p>
            <a:pPr>
              <a:defRPr>
                <a:latin typeface="Arial"/>
                <a:ea typeface="Arial"/>
                <a:cs typeface="Arial"/>
                <a:sym typeface="Arial"/>
              </a:defRPr>
            </a:pPr>
            <a:r>
              <a:rPr dirty="0"/>
              <a:t>Dr. </a:t>
            </a:r>
            <a:r>
              <a:rPr dirty="0" err="1"/>
              <a:t>Do</a:t>
            </a:r>
            <a:r>
              <a:rPr lang="en-US" dirty="0" err="1"/>
              <a:t>ë</a:t>
            </a:r>
            <a:r>
              <a:rPr dirty="0" err="1"/>
              <a:t>n</a:t>
            </a:r>
            <a:r>
              <a:rPr dirty="0"/>
              <a:t> is from Australia and has dug at archaeological sites in the Middle East for about 20 years.  In 2005 he </a:t>
            </a:r>
            <a:r>
              <a:rPr lang="en-US" dirty="0" err="1"/>
              <a:t>ë</a:t>
            </a:r>
            <a:r>
              <a:rPr dirty="0" err="1"/>
              <a:t>as</a:t>
            </a:r>
            <a:r>
              <a:rPr dirty="0"/>
              <a:t> 86 years old and still doing his </a:t>
            </a:r>
            <a:r>
              <a:rPr lang="en-US" dirty="0" err="1"/>
              <a:t>ë</a:t>
            </a:r>
            <a:r>
              <a:rPr dirty="0" err="1"/>
              <a:t>ork</a:t>
            </a:r>
            <a:r>
              <a:rPr dirty="0"/>
              <a:t>.</a:t>
            </a:r>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i="1" dirty="0"/>
              <a:t>Creation</a:t>
            </a:r>
            <a:r>
              <a:rPr dirty="0"/>
              <a:t>, 27:3 (2005), p. 35.</a:t>
            </a:r>
          </a:p>
        </p:txBody>
      </p:sp>
    </p:spTree>
    <p:extLst>
      <p:ext uri="{BB962C8B-B14F-4D97-AF65-F5344CB8AC3E}">
        <p14:creationId xmlns:p14="http://schemas.microsoft.com/office/powerpoint/2010/main" val="1125124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 name="Shape 852"/>
          <p:cNvSpPr>
            <a:spLocks noGrp="1" noRot="1" noChangeAspect="1"/>
          </p:cNvSpPr>
          <p:nvPr>
            <p:ph type="sldImg"/>
          </p:nvPr>
        </p:nvSpPr>
        <p:spPr>
          <a:xfrm>
            <a:off x="381000" y="685800"/>
            <a:ext cx="6096000" cy="3429000"/>
          </a:xfrm>
          <a:prstGeom prst="rect">
            <a:avLst/>
          </a:prstGeom>
        </p:spPr>
        <p:txBody>
          <a:bodyPr/>
          <a:lstStyle/>
          <a:p>
            <a:endParaRPr/>
          </a:p>
        </p:txBody>
      </p:sp>
      <p:sp>
        <p:nvSpPr>
          <p:cNvPr id="853" name="Shape 853"/>
          <p:cNvSpPr>
            <a:spLocks noGrp="1"/>
          </p:cNvSpPr>
          <p:nvPr>
            <p:ph type="body" sz="quarter" idx="1"/>
          </p:nvPr>
        </p:nvSpPr>
        <p:spPr>
          <a:prstGeom prst="rect">
            <a:avLst/>
          </a:prstGeom>
        </p:spPr>
        <p:txBody>
          <a:bodyPr/>
          <a:lstStyle/>
          <a:p>
            <a:r>
              <a:rPr dirty="0"/>
              <a:t>About 1.5 times the length and half the </a:t>
            </a:r>
            <a:r>
              <a:rPr lang="en-US" dirty="0" err="1"/>
              <a:t>ë</a:t>
            </a:r>
            <a:r>
              <a:rPr dirty="0" err="1"/>
              <a:t>idth</a:t>
            </a:r>
            <a:endParaRPr dirty="0"/>
          </a:p>
          <a:p>
            <a:endParaRPr dirty="0"/>
          </a:p>
          <a:p>
            <a:r>
              <a:rPr lang="en-US" dirty="0" err="1"/>
              <a:t>ë</a:t>
            </a:r>
            <a:r>
              <a:rPr dirty="0" err="1"/>
              <a:t>ith</a:t>
            </a:r>
            <a:r>
              <a:rPr dirty="0"/>
              <a:t> the end zones, a football field is 360 feet (</a:t>
            </a:r>
            <a:r>
              <a:rPr lang="en-US" dirty="0" err="1"/>
              <a:t>ë</a:t>
            </a:r>
            <a:r>
              <a:rPr dirty="0" err="1"/>
              <a:t>ithout</a:t>
            </a:r>
            <a:r>
              <a:rPr dirty="0"/>
              <a:t> the end zones, a football field is 300 feet long.) </a:t>
            </a:r>
          </a:p>
          <a:p>
            <a:endParaRPr dirty="0"/>
          </a:p>
          <a:p>
            <a:r>
              <a:rPr dirty="0"/>
              <a:t>A football field is 160 feet </a:t>
            </a:r>
            <a:r>
              <a:rPr lang="en-US" dirty="0" err="1"/>
              <a:t>ë</a:t>
            </a:r>
            <a:r>
              <a:rPr dirty="0" err="1"/>
              <a:t>ide</a:t>
            </a:r>
            <a:endParaRPr dirty="0"/>
          </a:p>
        </p:txBody>
      </p:sp>
    </p:spTree>
    <p:extLst>
      <p:ext uri="{BB962C8B-B14F-4D97-AF65-F5344CB8AC3E}">
        <p14:creationId xmlns:p14="http://schemas.microsoft.com/office/powerpoint/2010/main" val="23775651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7" name="Shape 1577"/>
          <p:cNvSpPr>
            <a:spLocks noGrp="1" noRot="1" noChangeAspect="1"/>
          </p:cNvSpPr>
          <p:nvPr>
            <p:ph type="sldImg"/>
          </p:nvPr>
        </p:nvSpPr>
        <p:spPr>
          <a:xfrm>
            <a:off x="381000" y="685800"/>
            <a:ext cx="6096000" cy="3429000"/>
          </a:xfrm>
          <a:prstGeom prst="rect">
            <a:avLst/>
          </a:prstGeom>
        </p:spPr>
        <p:txBody>
          <a:bodyPr/>
          <a:lstStyle/>
          <a:p>
            <a:endParaRPr/>
          </a:p>
        </p:txBody>
      </p:sp>
      <p:sp>
        <p:nvSpPr>
          <p:cNvPr id="1578" name="Shape 1578"/>
          <p:cNvSpPr>
            <a:spLocks noGrp="1"/>
          </p:cNvSpPr>
          <p:nvPr>
            <p:ph type="body" sz="quarter" idx="1"/>
          </p:nvPr>
        </p:nvSpPr>
        <p:spPr>
          <a:prstGeom prst="rect">
            <a:avLst/>
          </a:prstGeom>
        </p:spPr>
        <p:txBody>
          <a:bodyPr/>
          <a:lstStyle/>
          <a:p>
            <a:pPr>
              <a:defRPr>
                <a:latin typeface="Arial"/>
                <a:ea typeface="Arial"/>
                <a:cs typeface="Arial"/>
                <a:sym typeface="Arial"/>
              </a:defRPr>
            </a:pPr>
            <a:r>
              <a:rPr dirty="0"/>
              <a:t>Dr. </a:t>
            </a:r>
            <a:r>
              <a:rPr dirty="0" err="1"/>
              <a:t>Do</a:t>
            </a:r>
            <a:r>
              <a:rPr lang="en-US" dirty="0" err="1"/>
              <a:t>ë</a:t>
            </a:r>
            <a:r>
              <a:rPr dirty="0" err="1"/>
              <a:t>n</a:t>
            </a:r>
            <a:r>
              <a:rPr dirty="0"/>
              <a:t> is from Australia and has dug at archaeological sites in the Middle East for about 20 years.  In 2005 he </a:t>
            </a:r>
            <a:r>
              <a:rPr lang="en-US" dirty="0" err="1"/>
              <a:t>ë</a:t>
            </a:r>
            <a:r>
              <a:rPr dirty="0" err="1"/>
              <a:t>as</a:t>
            </a:r>
            <a:r>
              <a:rPr dirty="0"/>
              <a:t> 86 years old and still doing his </a:t>
            </a:r>
            <a:r>
              <a:rPr lang="en-US" dirty="0" err="1"/>
              <a:t>ë</a:t>
            </a:r>
            <a:r>
              <a:rPr dirty="0" err="1"/>
              <a:t>ork</a:t>
            </a:r>
            <a:r>
              <a:rPr dirty="0"/>
              <a:t>.</a:t>
            </a:r>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i="1" dirty="0"/>
              <a:t>Creation</a:t>
            </a:r>
            <a:r>
              <a:rPr dirty="0"/>
              <a:t>, 27:3 (2005), p. 35.</a:t>
            </a:r>
          </a:p>
        </p:txBody>
      </p:sp>
    </p:spTree>
    <p:extLst>
      <p:ext uri="{BB962C8B-B14F-4D97-AF65-F5344CB8AC3E}">
        <p14:creationId xmlns:p14="http://schemas.microsoft.com/office/powerpoint/2010/main" val="330679700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3" name="Shape 1583"/>
          <p:cNvSpPr>
            <a:spLocks noGrp="1" noRot="1" noChangeAspect="1"/>
          </p:cNvSpPr>
          <p:nvPr>
            <p:ph type="sldImg"/>
          </p:nvPr>
        </p:nvSpPr>
        <p:spPr>
          <a:xfrm>
            <a:off x="381000" y="685800"/>
            <a:ext cx="6096000" cy="3429000"/>
          </a:xfrm>
          <a:prstGeom prst="rect">
            <a:avLst/>
          </a:prstGeom>
        </p:spPr>
        <p:txBody>
          <a:bodyPr/>
          <a:lstStyle/>
          <a:p>
            <a:endParaRPr/>
          </a:p>
        </p:txBody>
      </p:sp>
      <p:sp>
        <p:nvSpPr>
          <p:cNvPr id="1584" name="Shape 1584"/>
          <p:cNvSpPr>
            <a:spLocks noGrp="1"/>
          </p:cNvSpPr>
          <p:nvPr>
            <p:ph type="body" sz="quarter" idx="1"/>
          </p:nvPr>
        </p:nvSpPr>
        <p:spPr>
          <a:prstGeom prst="rect">
            <a:avLst/>
          </a:prstGeom>
        </p:spPr>
        <p:txBody>
          <a:bodyPr/>
          <a:lstStyle/>
          <a:p>
            <a:pPr>
              <a:defRPr>
                <a:latin typeface="Arial"/>
                <a:ea typeface="Arial"/>
                <a:cs typeface="Arial"/>
                <a:sym typeface="Arial"/>
              </a:defRPr>
            </a:pPr>
            <a:r>
              <a:rPr dirty="0"/>
              <a:t>Dr. </a:t>
            </a:r>
            <a:r>
              <a:rPr dirty="0" err="1"/>
              <a:t>Do</a:t>
            </a:r>
            <a:r>
              <a:rPr lang="en-US" dirty="0" err="1"/>
              <a:t>ë</a:t>
            </a:r>
            <a:r>
              <a:rPr dirty="0" err="1"/>
              <a:t>n</a:t>
            </a:r>
            <a:r>
              <a:rPr dirty="0"/>
              <a:t> is from Australia and has dug at archaeological sites in the Middle East for about 20 years.  In 2005 he </a:t>
            </a:r>
            <a:r>
              <a:rPr lang="en-US" dirty="0" err="1"/>
              <a:t>ë</a:t>
            </a:r>
            <a:r>
              <a:rPr dirty="0" err="1"/>
              <a:t>as</a:t>
            </a:r>
            <a:r>
              <a:rPr dirty="0"/>
              <a:t> 86 years old and still doing his </a:t>
            </a:r>
            <a:r>
              <a:rPr lang="en-US" dirty="0" err="1"/>
              <a:t>ë</a:t>
            </a:r>
            <a:r>
              <a:rPr dirty="0" err="1"/>
              <a:t>ork</a:t>
            </a:r>
            <a:r>
              <a:rPr dirty="0"/>
              <a:t>.</a:t>
            </a:r>
          </a:p>
          <a:p>
            <a:pPr>
              <a:defRPr>
                <a:latin typeface="Arial"/>
                <a:ea typeface="Arial"/>
                <a:cs typeface="Arial"/>
                <a:sym typeface="Arial"/>
              </a:defRPr>
            </a:pPr>
            <a:endParaRPr dirty="0"/>
          </a:p>
          <a:p>
            <a:pPr>
              <a:defRPr>
                <a:latin typeface="Arial"/>
                <a:ea typeface="Arial"/>
                <a:cs typeface="Arial"/>
                <a:sym typeface="Arial"/>
              </a:defRPr>
            </a:pPr>
            <a:endParaRPr dirty="0"/>
          </a:p>
          <a:p>
            <a:pPr>
              <a:defRPr>
                <a:latin typeface="Arial"/>
                <a:ea typeface="Arial"/>
                <a:cs typeface="Arial"/>
                <a:sym typeface="Arial"/>
              </a:defRPr>
            </a:pPr>
            <a:r>
              <a:rPr i="1" dirty="0"/>
              <a:t>Creation</a:t>
            </a:r>
            <a:r>
              <a:rPr dirty="0"/>
              <a:t>, 27:3 (2005), p. 35.</a:t>
            </a:r>
          </a:p>
        </p:txBody>
      </p:sp>
    </p:spTree>
    <p:extLst>
      <p:ext uri="{BB962C8B-B14F-4D97-AF65-F5344CB8AC3E}">
        <p14:creationId xmlns:p14="http://schemas.microsoft.com/office/powerpoint/2010/main" val="133312018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 name="Shape 1590"/>
          <p:cNvSpPr>
            <a:spLocks noGrp="1" noRot="1" noChangeAspect="1"/>
          </p:cNvSpPr>
          <p:nvPr>
            <p:ph type="sldImg"/>
          </p:nvPr>
        </p:nvSpPr>
        <p:spPr>
          <a:xfrm>
            <a:off x="381000" y="685800"/>
            <a:ext cx="6096000" cy="3429000"/>
          </a:xfrm>
          <a:prstGeom prst="rect">
            <a:avLst/>
          </a:prstGeom>
        </p:spPr>
        <p:txBody>
          <a:bodyPr/>
          <a:lstStyle/>
          <a:p>
            <a:endParaRPr/>
          </a:p>
        </p:txBody>
      </p:sp>
      <p:sp>
        <p:nvSpPr>
          <p:cNvPr id="1591" name="Shape 1591"/>
          <p:cNvSpPr>
            <a:spLocks noGrp="1"/>
          </p:cNvSpPr>
          <p:nvPr>
            <p:ph type="body" sz="quarter" idx="1"/>
          </p:nvPr>
        </p:nvSpPr>
        <p:spPr>
          <a:prstGeom prst="rect">
            <a:avLst/>
          </a:prstGeom>
        </p:spPr>
        <p:txBody>
          <a:bodyPr/>
          <a:lstStyle/>
          <a:p>
            <a:pPr>
              <a:defRPr sz="3000">
                <a:latin typeface="+mn-lt"/>
                <a:ea typeface="+mn-ea"/>
                <a:cs typeface="+mn-cs"/>
                <a:sym typeface="DejaVu Sans Condensed"/>
              </a:defRPr>
            </a:pPr>
            <a:r>
              <a:rPr dirty="0"/>
              <a:t>BOTH DATES ARE BASED ON FALSE ASSUMPTIONS USED IN THE DATING METHODS.</a:t>
            </a:r>
          </a:p>
          <a:p>
            <a:pPr>
              <a:defRPr sz="1800">
                <a:latin typeface="+mn-lt"/>
                <a:ea typeface="+mn-ea"/>
                <a:cs typeface="+mn-cs"/>
                <a:sym typeface="DejaVu Sans Condensed"/>
              </a:defRPr>
            </a:pPr>
            <a:endParaRPr dirty="0"/>
          </a:p>
          <a:p>
            <a:pPr>
              <a:defRPr sz="1800">
                <a:latin typeface="+mn-lt"/>
                <a:ea typeface="+mn-ea"/>
                <a:cs typeface="+mn-cs"/>
                <a:sym typeface="DejaVu Sans Condensed"/>
              </a:defRPr>
            </a:pPr>
            <a:r>
              <a:rPr dirty="0"/>
              <a:t>The crystal structure of diamonds prevents recent contamination </a:t>
            </a:r>
            <a:r>
              <a:rPr lang="en-US" dirty="0" err="1"/>
              <a:t>ë</a:t>
            </a:r>
            <a:r>
              <a:rPr dirty="0" err="1"/>
              <a:t>ith</a:t>
            </a:r>
            <a:r>
              <a:rPr dirty="0"/>
              <a:t> </a:t>
            </a:r>
            <a:r>
              <a:rPr baseline="31999" dirty="0"/>
              <a:t>14</a:t>
            </a:r>
            <a:r>
              <a:rPr dirty="0"/>
              <a:t>C</a:t>
            </a:r>
          </a:p>
          <a:p>
            <a:pPr>
              <a:defRPr sz="1800">
                <a:latin typeface="+mn-lt"/>
                <a:ea typeface="+mn-ea"/>
                <a:cs typeface="+mn-cs"/>
                <a:sym typeface="DejaVu Sans Condensed"/>
              </a:defRPr>
            </a:pPr>
            <a:endParaRPr dirty="0"/>
          </a:p>
          <a:p>
            <a:pPr>
              <a:defRPr sz="1800">
                <a:latin typeface="+mn-lt"/>
                <a:ea typeface="+mn-ea"/>
                <a:cs typeface="+mn-cs"/>
                <a:sym typeface="DejaVu Sans Condensed"/>
              </a:defRPr>
            </a:pPr>
            <a:r>
              <a:rPr dirty="0"/>
              <a:t>Source: </a:t>
            </a:r>
            <a:r>
              <a:rPr lang="en-US" u="sng" dirty="0">
                <a:hlinkClick r:id="rId3"/>
              </a:rPr>
              <a:t>ëëë</a:t>
            </a:r>
            <a:r>
              <a:rPr u="sng" dirty="0">
                <a:hlinkClick r:id="rId3"/>
              </a:rPr>
              <a:t>.icr.org/pdf/research/AGUC-14_Poster_Baumgardner.pdf</a:t>
            </a:r>
            <a:r>
              <a:rPr dirty="0"/>
              <a:t> (American Geophysical Union Conf., Dec 2003 poster; five diamonds).  </a:t>
            </a:r>
            <a:r>
              <a:rPr lang="en-US" dirty="0" err="1"/>
              <a:t>ë</a:t>
            </a:r>
            <a:r>
              <a:rPr dirty="0" err="1"/>
              <a:t>hile</a:t>
            </a:r>
            <a:r>
              <a:rPr dirty="0"/>
              <a:t> the poster presentation at the AGU conference documents five diamonds dated by 14C, seven more have since been C-dated, according to March 2005 personal communication </a:t>
            </a:r>
            <a:r>
              <a:rPr dirty="0" err="1"/>
              <a:t>bet</a:t>
            </a:r>
            <a:r>
              <a:rPr lang="en-US" dirty="0" err="1"/>
              <a:t>ë</a:t>
            </a:r>
            <a:r>
              <a:rPr dirty="0" err="1"/>
              <a:t>een</a:t>
            </a:r>
            <a:r>
              <a:rPr dirty="0"/>
              <a:t> Dr. Don Batten (</a:t>
            </a:r>
            <a:r>
              <a:rPr dirty="0" err="1"/>
              <a:t>AiG</a:t>
            </a:r>
            <a:r>
              <a:rPr dirty="0"/>
              <a:t>) and Dr. Russ Humphreys (an ICR co-researcher </a:t>
            </a:r>
            <a:r>
              <a:rPr lang="en-US" dirty="0" err="1"/>
              <a:t>ë</a:t>
            </a:r>
            <a:r>
              <a:rPr dirty="0" err="1"/>
              <a:t>ith</a:t>
            </a:r>
            <a:r>
              <a:rPr dirty="0"/>
              <a:t> Dr. </a:t>
            </a:r>
            <a:r>
              <a:rPr dirty="0" err="1"/>
              <a:t>Baumgardner</a:t>
            </a:r>
            <a:r>
              <a:rPr dirty="0"/>
              <a:t>).</a:t>
            </a:r>
          </a:p>
          <a:p>
            <a:pPr>
              <a:defRPr sz="1800">
                <a:latin typeface="+mn-lt"/>
                <a:ea typeface="+mn-ea"/>
                <a:cs typeface="+mn-cs"/>
                <a:sym typeface="DejaVu Sans Condensed"/>
              </a:defRPr>
            </a:pPr>
            <a:endParaRPr dirty="0"/>
          </a:p>
          <a:p>
            <a:pPr>
              <a:defRPr sz="1800">
                <a:latin typeface="+mn-lt"/>
                <a:ea typeface="+mn-ea"/>
                <a:cs typeface="+mn-cs"/>
                <a:sym typeface="DejaVu Sans Condensed"/>
              </a:defRPr>
            </a:pPr>
            <a:r>
              <a:rPr dirty="0"/>
              <a:t>Photo of </a:t>
            </a:r>
            <a:r>
              <a:rPr dirty="0" err="1"/>
              <a:t>Macles</a:t>
            </a:r>
            <a:r>
              <a:rPr dirty="0"/>
              <a:t> diamonds from the Argyle pipe, </a:t>
            </a:r>
            <a:r>
              <a:rPr lang="en-US" dirty="0" err="1"/>
              <a:t>ë</a:t>
            </a:r>
            <a:r>
              <a:rPr dirty="0" err="1"/>
              <a:t>estern</a:t>
            </a:r>
            <a:r>
              <a:rPr dirty="0"/>
              <a:t> Australia (these are not the ones dated) from: </a:t>
            </a:r>
            <a:r>
              <a:rPr u="sng" dirty="0">
                <a:hlinkClick r:id="rId4"/>
              </a:rPr>
              <a:t>http://volcano.und.nodak.edu/</a:t>
            </a:r>
            <a:r>
              <a:rPr u="sng" dirty="0" err="1">
                <a:hlinkClick r:id="rId4"/>
              </a:rPr>
              <a:t>v</a:t>
            </a:r>
            <a:r>
              <a:rPr lang="en-US" u="sng" dirty="0" err="1">
                <a:hlinkClick r:id="rId4"/>
              </a:rPr>
              <a:t>ë</a:t>
            </a:r>
            <a:r>
              <a:rPr u="sng" dirty="0" err="1">
                <a:hlinkClick r:id="rId4"/>
              </a:rPr>
              <a:t>docs</a:t>
            </a:r>
            <a:r>
              <a:rPr u="sng" dirty="0">
                <a:hlinkClick r:id="rId4"/>
              </a:rPr>
              <a:t>/minerals/diamonds.html</a:t>
            </a:r>
            <a:r>
              <a:rPr dirty="0"/>
              <a:t> ‘courtesy of Grand Boxer’. </a:t>
            </a:r>
          </a:p>
        </p:txBody>
      </p:sp>
    </p:spTree>
    <p:extLst>
      <p:ext uri="{BB962C8B-B14F-4D97-AF65-F5344CB8AC3E}">
        <p14:creationId xmlns:p14="http://schemas.microsoft.com/office/powerpoint/2010/main" val="129993378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6" name="Shape 1606"/>
          <p:cNvSpPr>
            <a:spLocks noGrp="1" noRot="1" noChangeAspect="1"/>
          </p:cNvSpPr>
          <p:nvPr>
            <p:ph type="sldImg"/>
          </p:nvPr>
        </p:nvSpPr>
        <p:spPr>
          <a:xfrm>
            <a:off x="381000" y="685800"/>
            <a:ext cx="6096000" cy="3429000"/>
          </a:xfrm>
          <a:prstGeom prst="rect">
            <a:avLst/>
          </a:prstGeom>
        </p:spPr>
        <p:txBody>
          <a:bodyPr/>
          <a:lstStyle/>
          <a:p>
            <a:endParaRPr/>
          </a:p>
        </p:txBody>
      </p:sp>
      <p:sp>
        <p:nvSpPr>
          <p:cNvPr id="1607" name="Shape 1607"/>
          <p:cNvSpPr>
            <a:spLocks noGrp="1"/>
          </p:cNvSpPr>
          <p:nvPr>
            <p:ph type="body" sz="quarter" idx="1"/>
          </p:nvPr>
        </p:nvSpPr>
        <p:spPr>
          <a:prstGeom prst="rect">
            <a:avLst/>
          </a:prstGeom>
        </p:spPr>
        <p:txBody>
          <a:bodyPr/>
          <a:lstStyle/>
          <a:p>
            <a:pPr>
              <a:defRPr sz="3600">
                <a:latin typeface="Arial"/>
                <a:ea typeface="Arial"/>
                <a:cs typeface="Arial"/>
                <a:sym typeface="Arial"/>
              </a:defRPr>
            </a:pPr>
            <a:r>
              <a:rPr dirty="0" err="1"/>
              <a:t>myo</a:t>
            </a:r>
            <a:r>
              <a:rPr dirty="0"/>
              <a:t> = millions of years old</a:t>
            </a:r>
          </a:p>
          <a:p>
            <a:endParaRPr dirty="0"/>
          </a:p>
          <a:p>
            <a:r>
              <a:rPr dirty="0"/>
              <a:t>C-14 is found in organic samples throughout the </a:t>
            </a:r>
            <a:r>
              <a:rPr dirty="0" err="1"/>
              <a:t>phanerozoic</a:t>
            </a:r>
            <a:r>
              <a:rPr dirty="0"/>
              <a:t> (Cambrian to </a:t>
            </a:r>
            <a:r>
              <a:rPr dirty="0" err="1"/>
              <a:t>Quarternary</a:t>
            </a:r>
            <a:r>
              <a:rPr dirty="0"/>
              <a:t>)—all but the youngest organic material </a:t>
            </a:r>
            <a:r>
              <a:rPr dirty="0" err="1"/>
              <a:t>sho</a:t>
            </a:r>
            <a:r>
              <a:rPr lang="en-US" dirty="0" err="1"/>
              <a:t>ë</a:t>
            </a:r>
            <a:r>
              <a:rPr dirty="0" err="1"/>
              <a:t>s</a:t>
            </a:r>
            <a:r>
              <a:rPr dirty="0"/>
              <a:t> C-14 evidence of being buried contemporaneously, much less that 250,000 years ago.  There is also evidence that some C-14 is primordial—that is, it </a:t>
            </a:r>
            <a:r>
              <a:rPr lang="en-US" dirty="0" err="1"/>
              <a:t>ë</a:t>
            </a:r>
            <a:r>
              <a:rPr dirty="0" err="1"/>
              <a:t>as</a:t>
            </a:r>
            <a:r>
              <a:rPr dirty="0"/>
              <a:t> not produced by cosmic ray bombardment of nitrogen in the upper atmosphere, but </a:t>
            </a:r>
            <a:r>
              <a:rPr lang="en-US" dirty="0" err="1"/>
              <a:t>ë</a:t>
            </a:r>
            <a:r>
              <a:rPr dirty="0" err="1"/>
              <a:t>as</a:t>
            </a:r>
            <a:r>
              <a:rPr dirty="0"/>
              <a:t> part of the original creation.</a:t>
            </a:r>
          </a:p>
        </p:txBody>
      </p:sp>
    </p:spTree>
    <p:extLst>
      <p:ext uri="{BB962C8B-B14F-4D97-AF65-F5344CB8AC3E}">
        <p14:creationId xmlns:p14="http://schemas.microsoft.com/office/powerpoint/2010/main" val="113840568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4" name="Shape 1614"/>
          <p:cNvSpPr>
            <a:spLocks noGrp="1" noRot="1" noChangeAspect="1"/>
          </p:cNvSpPr>
          <p:nvPr>
            <p:ph type="sldImg"/>
          </p:nvPr>
        </p:nvSpPr>
        <p:spPr>
          <a:xfrm>
            <a:off x="381000" y="685800"/>
            <a:ext cx="6096000" cy="3429000"/>
          </a:xfrm>
          <a:prstGeom prst="rect">
            <a:avLst/>
          </a:prstGeom>
        </p:spPr>
        <p:txBody>
          <a:bodyPr/>
          <a:lstStyle/>
          <a:p>
            <a:endParaRPr/>
          </a:p>
        </p:txBody>
      </p:sp>
      <p:sp>
        <p:nvSpPr>
          <p:cNvPr id="1615" name="Shape 1615"/>
          <p:cNvSpPr>
            <a:spLocks noGrp="1"/>
          </p:cNvSpPr>
          <p:nvPr>
            <p:ph type="body" sz="quarter" idx="1"/>
          </p:nvPr>
        </p:nvSpPr>
        <p:spPr>
          <a:prstGeom prst="rect">
            <a:avLst/>
          </a:prstGeom>
        </p:spPr>
        <p:txBody>
          <a:bodyPr/>
          <a:lstStyle/>
          <a:p>
            <a:r>
              <a:rPr dirty="0"/>
              <a:t>Certain elements (e.g., uranium) are radioactive and over time decay (change) to become a stable element (e.g., lead).  The time this process takes varies greatly among the various atoms.  </a:t>
            </a:r>
          </a:p>
          <a:p>
            <a:r>
              <a:rPr dirty="0"/>
              <a:t>For example, if </a:t>
            </a:r>
            <a:r>
              <a:rPr lang="en-US" dirty="0"/>
              <a:t>w</a:t>
            </a:r>
            <a:r>
              <a:rPr dirty="0"/>
              <a:t>e have 100 atoms of Uranium, after 4.5 billion years half of those atoms (50) </a:t>
            </a:r>
            <a:r>
              <a:rPr lang="en-US" dirty="0"/>
              <a:t>w</a:t>
            </a:r>
            <a:r>
              <a:rPr dirty="0"/>
              <a:t>ould decay into lead.  In another 4.5 BY, half of the remaining Uranium </a:t>
            </a:r>
            <a:r>
              <a:rPr lang="en-US" dirty="0"/>
              <a:t>w</a:t>
            </a:r>
            <a:r>
              <a:rPr dirty="0"/>
              <a:t>ould decay into lead, so only 25 Uranium-238 atoms </a:t>
            </a:r>
            <a:r>
              <a:rPr lang="en-US" dirty="0"/>
              <a:t>w</a:t>
            </a:r>
            <a:r>
              <a:rPr dirty="0"/>
              <a:t>ould be left.  And so on. This time period of decay is called the half-life and for Uranium-238 it is 4.5 billion years..  For other elements the half-life can be much less, even minutes or seconds. So this process can potentially be used as a clock to measure </a:t>
            </a:r>
            <a:r>
              <a:rPr lang="en-US" dirty="0"/>
              <a:t>w</a:t>
            </a:r>
            <a:r>
              <a:rPr dirty="0"/>
              <a:t>hen events in the past occurred.</a:t>
            </a:r>
          </a:p>
          <a:p>
            <a:r>
              <a:rPr dirty="0"/>
              <a:t>Uranium and Thorium both go through a series of other radioactive elements to eventually become a stable element.  All other radioactive isotopes decay direct</a:t>
            </a:r>
            <a:r>
              <a:rPr lang="en-US" dirty="0"/>
              <a:t>ly</a:t>
            </a:r>
            <a:r>
              <a:rPr dirty="0"/>
              <a:t> from the parent (mutter) to daughter.</a:t>
            </a:r>
          </a:p>
          <a:p>
            <a:endParaRPr dirty="0"/>
          </a:p>
        </p:txBody>
      </p:sp>
    </p:spTree>
    <p:extLst>
      <p:ext uri="{BB962C8B-B14F-4D97-AF65-F5344CB8AC3E}">
        <p14:creationId xmlns:p14="http://schemas.microsoft.com/office/powerpoint/2010/main" val="9607874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2" name="Shape 1662"/>
          <p:cNvSpPr>
            <a:spLocks noGrp="1" noRot="1" noChangeAspect="1"/>
          </p:cNvSpPr>
          <p:nvPr>
            <p:ph type="sldImg"/>
          </p:nvPr>
        </p:nvSpPr>
        <p:spPr>
          <a:xfrm>
            <a:off x="381000" y="685800"/>
            <a:ext cx="6096000" cy="3429000"/>
          </a:xfrm>
          <a:prstGeom prst="rect">
            <a:avLst/>
          </a:prstGeom>
        </p:spPr>
        <p:txBody>
          <a:bodyPr/>
          <a:lstStyle/>
          <a:p>
            <a:endParaRPr dirty="0"/>
          </a:p>
        </p:txBody>
      </p:sp>
      <p:sp>
        <p:nvSpPr>
          <p:cNvPr id="1663" name="Shape 1663"/>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A lava dome started forming soon after the eruption.  The first </a:t>
            </a:r>
            <a:r>
              <a:rPr dirty="0" err="1"/>
              <a:t>t</a:t>
            </a:r>
            <a:r>
              <a:rPr lang="en-US" dirty="0" err="1"/>
              <a:t>ë</a:t>
            </a:r>
            <a:r>
              <a:rPr dirty="0" err="1"/>
              <a:t>o</a:t>
            </a:r>
            <a:r>
              <a:rPr dirty="0"/>
              <a:t> domes </a:t>
            </a:r>
            <a:r>
              <a:rPr lang="en-US" dirty="0" err="1"/>
              <a:t>ë</a:t>
            </a:r>
            <a:r>
              <a:rPr dirty="0" err="1"/>
              <a:t>ere</a:t>
            </a:r>
            <a:r>
              <a:rPr dirty="0"/>
              <a:t> </a:t>
            </a:r>
            <a:r>
              <a:rPr dirty="0" err="1"/>
              <a:t>blo</a:t>
            </a:r>
            <a:r>
              <a:rPr lang="en-US" dirty="0" err="1"/>
              <a:t>ë</a:t>
            </a:r>
            <a:r>
              <a:rPr dirty="0" err="1"/>
              <a:t>n</a:t>
            </a:r>
            <a:r>
              <a:rPr dirty="0"/>
              <a:t> </a:t>
            </a:r>
            <a:r>
              <a:rPr dirty="0" err="1"/>
              <a:t>a</a:t>
            </a:r>
            <a:r>
              <a:rPr lang="en-US" dirty="0" err="1"/>
              <a:t>ë</a:t>
            </a:r>
            <a:r>
              <a:rPr dirty="0" err="1"/>
              <a:t>ay</a:t>
            </a:r>
            <a:r>
              <a:rPr dirty="0"/>
              <a:t> by subsequent smaller eruptions in 1980.  The present dome started forming in late October 1980 and continues </a:t>
            </a:r>
            <a:r>
              <a:rPr dirty="0" err="1"/>
              <a:t>gro</a:t>
            </a:r>
            <a:r>
              <a:rPr lang="en-US" dirty="0" err="1"/>
              <a:t>ë</a:t>
            </a:r>
            <a:r>
              <a:rPr dirty="0" err="1"/>
              <a:t>ing</a:t>
            </a:r>
            <a:r>
              <a:rPr dirty="0"/>
              <a:t> to this day, though at faster rate than in the first 6 years (see </a:t>
            </a:r>
            <a:r>
              <a:rPr dirty="0" err="1"/>
              <a:t>belo</a:t>
            </a:r>
            <a:r>
              <a:rPr lang="en-US" dirty="0" err="1"/>
              <a:t>ë</a:t>
            </a:r>
            <a:r>
              <a:rPr dirty="0"/>
              <a:t>).</a:t>
            </a:r>
          </a:p>
          <a:p>
            <a:pPr marL="40640" marR="40640" defTabSz="914400">
              <a:spcBef>
                <a:spcPts val="400"/>
              </a:spcBef>
              <a:defRPr sz="1200">
                <a:uFill>
                  <a:solidFill>
                    <a:srgbClr val="000000"/>
                  </a:solidFill>
                </a:uFill>
                <a:latin typeface="Arial"/>
                <a:ea typeface="Arial"/>
                <a:cs typeface="Arial"/>
                <a:sym typeface="Arial"/>
              </a:defRPr>
            </a:pPr>
            <a:r>
              <a:rPr dirty="0"/>
              <a:t>During 17 so-called dome-building eruptions, from 18 October 1980 to 26 October 1986, thick pasty lava oozed out of the volcanic vent like toothpaste from a tube. </a:t>
            </a:r>
            <a:r>
              <a:rPr dirty="0" err="1"/>
              <a:t>Dacite</a:t>
            </a:r>
            <a:r>
              <a:rPr dirty="0"/>
              <a:t> lava is too thick to </a:t>
            </a:r>
            <a:r>
              <a:rPr dirty="0" err="1"/>
              <a:t>flo</a:t>
            </a:r>
            <a:r>
              <a:rPr lang="en-US" dirty="0" err="1"/>
              <a:t>ë</a:t>
            </a:r>
            <a:r>
              <a:rPr dirty="0"/>
              <a:t> very far, so it simply piled up around the vent, forming the mountain-like dome, </a:t>
            </a:r>
            <a:r>
              <a:rPr lang="en-US" dirty="0" err="1"/>
              <a:t>ë</a:t>
            </a:r>
            <a:r>
              <a:rPr dirty="0" err="1"/>
              <a:t>hich</a:t>
            </a:r>
            <a:r>
              <a:rPr dirty="0"/>
              <a:t> </a:t>
            </a:r>
            <a:r>
              <a:rPr dirty="0" err="1"/>
              <a:t>no</a:t>
            </a:r>
            <a:r>
              <a:rPr lang="en-US" dirty="0" err="1"/>
              <a:t>ë</a:t>
            </a:r>
            <a:r>
              <a:rPr dirty="0"/>
              <a:t> plugs the volcanic orifice.</a:t>
            </a:r>
          </a:p>
          <a:p>
            <a:pPr marL="40640" marR="40640" defTabSz="914400">
              <a:spcBef>
                <a:spcPts val="400"/>
              </a:spcBef>
              <a:defRPr sz="1200" b="1">
                <a:uFill>
                  <a:solidFill>
                    <a:srgbClr val="000000"/>
                  </a:solidFill>
                </a:uFill>
                <a:latin typeface="Arial"/>
                <a:ea typeface="Arial"/>
                <a:cs typeface="Arial"/>
                <a:sym typeface="Arial"/>
              </a:defRPr>
            </a:pPr>
            <a:r>
              <a:rPr dirty="0"/>
              <a:t>	Mountain rapidly rebuilding in 2005!</a:t>
            </a:r>
          </a:p>
          <a:p>
            <a:pPr marL="40640" marR="40640" defTabSz="914400">
              <a:spcBef>
                <a:spcPts val="400"/>
              </a:spcBef>
            </a:pPr>
            <a:r>
              <a:rPr sz="1200" dirty="0">
                <a:uFill>
                  <a:solidFill>
                    <a:srgbClr val="000000"/>
                  </a:solidFill>
                </a:uFill>
                <a:latin typeface="Arial"/>
                <a:ea typeface="Arial"/>
                <a:cs typeface="Arial"/>
                <a:sym typeface="Arial"/>
              </a:rPr>
              <a:t>Sept 25, 2005 article: </a:t>
            </a:r>
            <a:r>
              <a:rPr sz="1200" u="sng" dirty="0">
                <a:uFill>
                  <a:solidFill>
                    <a:srgbClr val="000000"/>
                  </a:solidFill>
                </a:uFill>
                <a:latin typeface="Arial"/>
                <a:ea typeface="Arial"/>
                <a:cs typeface="Arial"/>
                <a:sym typeface="Arial"/>
                <a:hlinkClick r:id="rId3"/>
              </a:rPr>
              <a:t>http://</a:t>
            </a:r>
            <a:r>
              <a:rPr lang="en-US" sz="1200" u="sng" dirty="0">
                <a:uFill>
                  <a:solidFill>
                    <a:srgbClr val="000000"/>
                  </a:solidFill>
                </a:uFill>
                <a:latin typeface="Arial"/>
                <a:ea typeface="Arial"/>
                <a:cs typeface="Arial"/>
                <a:sym typeface="Arial"/>
                <a:hlinkClick r:id="rId3"/>
              </a:rPr>
              <a:t>ëëë</a:t>
            </a:r>
            <a:r>
              <a:rPr sz="1200" u="sng" dirty="0">
                <a:uFill>
                  <a:solidFill>
                    <a:srgbClr val="000000"/>
                  </a:solidFill>
                </a:uFill>
                <a:latin typeface="Arial"/>
                <a:ea typeface="Arial"/>
                <a:cs typeface="Arial"/>
                <a:sym typeface="Arial"/>
                <a:hlinkClick r:id="rId3"/>
              </a:rPr>
              <a:t>.billingsgazette.com/</a:t>
            </a:r>
            <a:r>
              <a:rPr sz="1200" u="sng" dirty="0" err="1">
                <a:uFill>
                  <a:solidFill>
                    <a:srgbClr val="000000"/>
                  </a:solidFill>
                </a:uFill>
                <a:latin typeface="Arial"/>
                <a:ea typeface="Arial"/>
                <a:cs typeface="Arial"/>
                <a:sym typeface="Arial"/>
                <a:hlinkClick r:id="rId3"/>
              </a:rPr>
              <a:t>index.php?tl</a:t>
            </a:r>
            <a:r>
              <a:rPr sz="1200" u="sng" dirty="0">
                <a:uFill>
                  <a:solidFill>
                    <a:srgbClr val="000000"/>
                  </a:solidFill>
                </a:uFill>
                <a:latin typeface="Arial"/>
                <a:ea typeface="Arial"/>
                <a:cs typeface="Arial"/>
                <a:sym typeface="Arial"/>
                <a:hlinkClick r:id="rId3"/>
              </a:rPr>
              <a:t>=1&amp;display=</a:t>
            </a:r>
            <a:r>
              <a:rPr sz="1200" u="sng" dirty="0" err="1">
                <a:uFill>
                  <a:solidFill>
                    <a:srgbClr val="000000"/>
                  </a:solidFill>
                </a:uFill>
                <a:latin typeface="Arial"/>
                <a:ea typeface="Arial"/>
                <a:cs typeface="Arial"/>
                <a:sym typeface="Arial"/>
                <a:hlinkClick r:id="rId3"/>
              </a:rPr>
              <a:t>redne</a:t>
            </a:r>
            <a:r>
              <a:rPr lang="en-US" sz="1200" u="sng" dirty="0" err="1">
                <a:uFill>
                  <a:solidFill>
                    <a:srgbClr val="000000"/>
                  </a:solidFill>
                </a:uFill>
                <a:latin typeface="Arial"/>
                <a:ea typeface="Arial"/>
                <a:cs typeface="Arial"/>
                <a:sym typeface="Arial"/>
                <a:hlinkClick r:id="rId3"/>
              </a:rPr>
              <a:t>ë</a:t>
            </a:r>
            <a:r>
              <a:rPr sz="1200" u="sng" dirty="0" err="1">
                <a:uFill>
                  <a:solidFill>
                    <a:srgbClr val="000000"/>
                  </a:solidFill>
                </a:uFill>
                <a:latin typeface="Arial"/>
                <a:ea typeface="Arial"/>
                <a:cs typeface="Arial"/>
                <a:sym typeface="Arial"/>
                <a:hlinkClick r:id="rId3"/>
              </a:rPr>
              <a:t>s</a:t>
            </a:r>
            <a:r>
              <a:rPr sz="1200" u="sng" dirty="0">
                <a:uFill>
                  <a:solidFill>
                    <a:srgbClr val="000000"/>
                  </a:solidFill>
                </a:uFill>
                <a:latin typeface="Arial"/>
                <a:ea typeface="Arial"/>
                <a:cs typeface="Arial"/>
                <a:sym typeface="Arial"/>
                <a:hlinkClick r:id="rId3"/>
              </a:rPr>
              <a:t>/2005/09/25/build/nation/52-st-helens.inc</a:t>
            </a:r>
            <a:r>
              <a:rPr sz="1200" dirty="0">
                <a:uFill>
                  <a:solidFill>
                    <a:srgbClr val="000000"/>
                  </a:solidFill>
                </a:uFill>
                <a:latin typeface="Arial"/>
                <a:ea typeface="Arial"/>
                <a:cs typeface="Arial"/>
                <a:sym typeface="Arial"/>
              </a:rPr>
              <a:t> </a:t>
            </a:r>
          </a:p>
          <a:p>
            <a:pPr marL="40640" marR="40640" defTabSz="914400">
              <a:spcBef>
                <a:spcPts val="400"/>
              </a:spcBef>
            </a:pPr>
            <a:r>
              <a:rPr sz="1200" dirty="0">
                <a:uFill>
                  <a:solidFill>
                    <a:srgbClr val="000000"/>
                  </a:solidFill>
                </a:uFill>
                <a:latin typeface="Arial"/>
                <a:ea typeface="Arial"/>
                <a:cs typeface="Arial"/>
                <a:sym typeface="Arial"/>
              </a:rPr>
              <a:t>“Although things could change at any time, scientists are not expecting any big changes at Mount St. Helens in the near future. The </a:t>
            </a:r>
            <a:r>
              <a:rPr sz="1200" dirty="0" err="1">
                <a:uFill>
                  <a:solidFill>
                    <a:srgbClr val="000000"/>
                  </a:solidFill>
                </a:uFill>
                <a:latin typeface="Arial"/>
                <a:ea typeface="Arial"/>
                <a:cs typeface="Arial"/>
                <a:sym typeface="Arial"/>
              </a:rPr>
              <a:t>ne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lava dome is </a:t>
            </a:r>
            <a:r>
              <a:rPr sz="1200" dirty="0" err="1">
                <a:uFill>
                  <a:solidFill>
                    <a:srgbClr val="000000"/>
                  </a:solidFill>
                </a:uFill>
                <a:latin typeface="Arial"/>
                <a:ea typeface="Arial"/>
                <a:cs typeface="Arial"/>
                <a:sym typeface="Arial"/>
              </a:rPr>
              <a:t>gro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ing</a:t>
            </a:r>
            <a:r>
              <a:rPr sz="1200" dirty="0">
                <a:uFill>
                  <a:solidFill>
                    <a:srgbClr val="000000"/>
                  </a:solidFill>
                </a:uFill>
                <a:latin typeface="Arial"/>
                <a:ea typeface="Arial"/>
                <a:cs typeface="Arial"/>
                <a:sym typeface="Arial"/>
              </a:rPr>
              <a:t> about </a:t>
            </a:r>
            <a:r>
              <a:rPr sz="1200" b="1" dirty="0">
                <a:uFill>
                  <a:solidFill>
                    <a:srgbClr val="000000"/>
                  </a:solidFill>
                </a:uFill>
                <a:latin typeface="Arial"/>
                <a:ea typeface="Arial"/>
                <a:cs typeface="Arial"/>
                <a:sym typeface="Arial"/>
              </a:rPr>
              <a:t>six times faster than it did during the six years of dome building </a:t>
            </a:r>
            <a:r>
              <a:rPr sz="1200" b="1" dirty="0" err="1">
                <a:uFill>
                  <a:solidFill>
                    <a:srgbClr val="000000"/>
                  </a:solidFill>
                </a:uFill>
                <a:latin typeface="Arial"/>
                <a:ea typeface="Arial"/>
                <a:cs typeface="Arial"/>
                <a:sym typeface="Arial"/>
              </a:rPr>
              <a:t>bet</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een</a:t>
            </a:r>
            <a:r>
              <a:rPr sz="1200" b="1" dirty="0">
                <a:uFill>
                  <a:solidFill>
                    <a:srgbClr val="000000"/>
                  </a:solidFill>
                </a:uFill>
                <a:latin typeface="Arial"/>
                <a:ea typeface="Arial"/>
                <a:cs typeface="Arial"/>
                <a:sym typeface="Arial"/>
              </a:rPr>
              <a:t> 1980 and 1986</a:t>
            </a:r>
            <a:r>
              <a:rPr sz="1200" dirty="0">
                <a:uFill>
                  <a:solidFill>
                    <a:srgbClr val="000000"/>
                  </a:solidFill>
                </a:uFill>
                <a:latin typeface="Arial"/>
                <a:ea typeface="Arial"/>
                <a:cs typeface="Arial"/>
                <a:sym typeface="Arial"/>
              </a:rPr>
              <a:t>. The extrusion rate is about 1.3 to 9.2 cubic yards per second, </a:t>
            </a:r>
            <a:r>
              <a:rPr sz="1200" b="1" dirty="0">
                <a:uFill>
                  <a:solidFill>
                    <a:srgbClr val="000000"/>
                  </a:solidFill>
                </a:uFill>
                <a:latin typeface="Arial"/>
                <a:ea typeface="Arial"/>
                <a:cs typeface="Arial"/>
                <a:sym typeface="Arial"/>
              </a:rPr>
              <a:t>averaging 3 cubic yards - enough to fill up the back of a pickup truck every second</a:t>
            </a:r>
            <a:r>
              <a:rPr sz="1200" dirty="0">
                <a:uFill>
                  <a:solidFill>
                    <a:srgbClr val="000000"/>
                  </a:solidFill>
                </a:uFill>
                <a:latin typeface="Arial"/>
                <a:ea typeface="Arial"/>
                <a:cs typeface="Arial"/>
                <a:sym typeface="Arial"/>
              </a:rPr>
              <a:t>. </a:t>
            </a:r>
            <a:br>
              <a:rPr sz="1200" dirty="0">
                <a:uFill>
                  <a:solidFill>
                    <a:srgbClr val="000000"/>
                  </a:solidFill>
                </a:uFill>
                <a:latin typeface="Arial"/>
                <a:ea typeface="Arial"/>
                <a:cs typeface="Arial"/>
                <a:sym typeface="Arial"/>
              </a:rPr>
            </a:br>
            <a:r>
              <a:rPr sz="1200" dirty="0">
                <a:uFill>
                  <a:solidFill>
                    <a:srgbClr val="000000"/>
                  </a:solidFill>
                </a:uFill>
                <a:latin typeface="Arial"/>
                <a:ea typeface="Arial"/>
                <a:cs typeface="Arial"/>
                <a:sym typeface="Arial"/>
              </a:rPr>
              <a:t>The </a:t>
            </a:r>
            <a:r>
              <a:rPr sz="1200" dirty="0" err="1">
                <a:uFill>
                  <a:solidFill>
                    <a:srgbClr val="000000"/>
                  </a:solidFill>
                </a:uFill>
                <a:latin typeface="Arial"/>
                <a:ea typeface="Arial"/>
                <a:cs typeface="Arial"/>
                <a:sym typeface="Arial"/>
              </a:rPr>
              <a:t>ne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Mount St. Helens dome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as</a:t>
            </a:r>
            <a:r>
              <a:rPr sz="1200" dirty="0">
                <a:uFill>
                  <a:solidFill>
                    <a:srgbClr val="000000"/>
                  </a:solidFill>
                </a:uFill>
                <a:latin typeface="Arial"/>
                <a:ea typeface="Arial"/>
                <a:cs typeface="Arial"/>
                <a:sym typeface="Arial"/>
              </a:rPr>
              <a:t> about 10 feet </a:t>
            </a:r>
            <a:r>
              <a:rPr sz="1200" dirty="0" err="1">
                <a:uFill>
                  <a:solidFill>
                    <a:srgbClr val="000000"/>
                  </a:solidFill>
                </a:uFill>
                <a:latin typeface="Arial"/>
                <a:ea typeface="Arial"/>
                <a:cs typeface="Arial"/>
                <a:sym typeface="Arial"/>
              </a:rPr>
              <a:t>belo</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the rim of the crater in July, although it has crumbled a little since then. The </a:t>
            </a:r>
            <a:r>
              <a:rPr sz="1200" dirty="0" err="1">
                <a:uFill>
                  <a:solidFill>
                    <a:srgbClr val="000000"/>
                  </a:solidFill>
                </a:uFill>
                <a:latin typeface="Arial"/>
                <a:ea typeface="Arial"/>
                <a:cs typeface="Arial"/>
                <a:sym typeface="Arial"/>
              </a:rPr>
              <a:t>gro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th</a:t>
            </a:r>
            <a:r>
              <a:rPr sz="1200" dirty="0">
                <a:uFill>
                  <a:solidFill>
                    <a:srgbClr val="000000"/>
                  </a:solidFill>
                </a:uFill>
                <a:latin typeface="Arial"/>
                <a:ea typeface="Arial"/>
                <a:cs typeface="Arial"/>
                <a:sym typeface="Arial"/>
              </a:rPr>
              <a:t> has been in a series of six big </a:t>
            </a:r>
            <a:r>
              <a:rPr sz="1200" dirty="0" err="1">
                <a:uFill>
                  <a:solidFill>
                    <a:srgbClr val="000000"/>
                  </a:solidFill>
                </a:uFill>
                <a:latin typeface="Arial"/>
                <a:ea typeface="Arial"/>
                <a:cs typeface="Arial"/>
                <a:sym typeface="Arial"/>
              </a:rPr>
              <a:t>up</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ard</a:t>
            </a:r>
            <a:r>
              <a:rPr sz="1200" dirty="0">
                <a:uFill>
                  <a:solidFill>
                    <a:srgbClr val="000000"/>
                  </a:solidFill>
                </a:uFill>
                <a:latin typeface="Arial"/>
                <a:ea typeface="Arial"/>
                <a:cs typeface="Arial"/>
                <a:sym typeface="Arial"/>
              </a:rPr>
              <a:t> thrusts or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halebacks</a:t>
            </a:r>
            <a:r>
              <a:rPr sz="1200" dirty="0">
                <a:uFill>
                  <a:solidFill>
                    <a:srgbClr val="000000"/>
                  </a:solidFill>
                </a:uFill>
                <a:latin typeface="Arial"/>
                <a:ea typeface="Arial"/>
                <a:cs typeface="Arial"/>
                <a:sym typeface="Arial"/>
              </a:rPr>
              <a:t>" as the scientists like to call them because of their shape. </a:t>
            </a:r>
            <a:r>
              <a:rPr sz="1200" b="1" dirty="0">
                <a:uFill>
                  <a:solidFill>
                    <a:srgbClr val="000000"/>
                  </a:solidFill>
                </a:uFill>
                <a:latin typeface="Arial"/>
                <a:ea typeface="Arial"/>
                <a:cs typeface="Arial"/>
                <a:sym typeface="Arial"/>
              </a:rPr>
              <a:t>At the rate it is </a:t>
            </a:r>
            <a:r>
              <a:rPr sz="1200" b="1" dirty="0" err="1">
                <a:uFill>
                  <a:solidFill>
                    <a:srgbClr val="000000"/>
                  </a:solidFill>
                </a:uFill>
                <a:latin typeface="Arial"/>
                <a:ea typeface="Arial"/>
                <a:cs typeface="Arial"/>
                <a:sym typeface="Arial"/>
              </a:rPr>
              <a:t>gro</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ing</a:t>
            </a:r>
            <a:r>
              <a:rPr sz="1200" b="1" dirty="0">
                <a:uFill>
                  <a:solidFill>
                    <a:srgbClr val="000000"/>
                  </a:solidFill>
                </a:uFill>
                <a:latin typeface="Arial"/>
                <a:ea typeface="Arial"/>
                <a:cs typeface="Arial"/>
                <a:sym typeface="Arial"/>
              </a:rPr>
              <a:t>, Mount St. Helens could regain its conical top </a:t>
            </a:r>
            <a:r>
              <a:rPr lang="en-US" sz="1200" b="1" dirty="0" err="1">
                <a:uFill>
                  <a:solidFill>
                    <a:srgbClr val="000000"/>
                  </a:solidFill>
                </a:uFill>
                <a:latin typeface="Arial"/>
                <a:ea typeface="Arial"/>
                <a:cs typeface="Arial"/>
                <a:sym typeface="Arial"/>
              </a:rPr>
              <a:t>ë</a:t>
            </a:r>
            <a:r>
              <a:rPr sz="1200" b="1" dirty="0" err="1">
                <a:uFill>
                  <a:solidFill>
                    <a:srgbClr val="000000"/>
                  </a:solidFill>
                </a:uFill>
                <a:latin typeface="Arial"/>
                <a:ea typeface="Arial"/>
                <a:cs typeface="Arial"/>
                <a:sym typeface="Arial"/>
              </a:rPr>
              <a:t>ithin</a:t>
            </a:r>
            <a:r>
              <a:rPr sz="1200" b="1" dirty="0">
                <a:uFill>
                  <a:solidFill>
                    <a:srgbClr val="000000"/>
                  </a:solidFill>
                </a:uFill>
                <a:latin typeface="Arial"/>
                <a:ea typeface="Arial"/>
                <a:cs typeface="Arial"/>
                <a:sym typeface="Arial"/>
              </a:rPr>
              <a:t> decades.</a:t>
            </a:r>
            <a:r>
              <a:rPr sz="1200" dirty="0">
                <a:uFill>
                  <a:solidFill>
                    <a:srgbClr val="000000"/>
                  </a:solidFill>
                </a:uFill>
                <a:latin typeface="Arial"/>
                <a:ea typeface="Arial"/>
                <a:cs typeface="Arial"/>
                <a:sym typeface="Arial"/>
              </a:rPr>
              <a:t>“</a:t>
            </a:r>
          </a:p>
        </p:txBody>
      </p:sp>
    </p:spTree>
    <p:extLst>
      <p:ext uri="{BB962C8B-B14F-4D97-AF65-F5344CB8AC3E}">
        <p14:creationId xmlns:p14="http://schemas.microsoft.com/office/powerpoint/2010/main" val="17888660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0" name="Shape 1670"/>
          <p:cNvSpPr>
            <a:spLocks noGrp="1" noRot="1" noChangeAspect="1"/>
          </p:cNvSpPr>
          <p:nvPr>
            <p:ph type="sldImg"/>
          </p:nvPr>
        </p:nvSpPr>
        <p:spPr>
          <a:xfrm>
            <a:off x="381000" y="685800"/>
            <a:ext cx="6096000" cy="3429000"/>
          </a:xfrm>
          <a:prstGeom prst="rect">
            <a:avLst/>
          </a:prstGeom>
        </p:spPr>
        <p:txBody>
          <a:bodyPr/>
          <a:lstStyle/>
          <a:p>
            <a:endParaRPr/>
          </a:p>
        </p:txBody>
      </p:sp>
      <p:sp>
        <p:nvSpPr>
          <p:cNvPr id="1671" name="Shape 1671"/>
          <p:cNvSpPr>
            <a:spLocks noGrp="1"/>
          </p:cNvSpPr>
          <p:nvPr>
            <p:ph type="body" sz="quarter" idx="1"/>
          </p:nvPr>
        </p:nvSpPr>
        <p:spPr>
          <a:prstGeom prst="rect">
            <a:avLst/>
          </a:prstGeom>
        </p:spPr>
        <p:txBody>
          <a:bodyPr/>
          <a:lstStyle/>
          <a:p>
            <a:pPr marL="40640" marR="40640" defTabSz="914400">
              <a:spcBef>
                <a:spcPts val="400"/>
              </a:spcBef>
              <a:defRPr>
                <a:uFill>
                  <a:solidFill>
                    <a:srgbClr val="000000"/>
                  </a:solidFill>
                </a:uFill>
                <a:latin typeface="Arial"/>
                <a:ea typeface="Arial"/>
                <a:cs typeface="Arial"/>
                <a:sym typeface="Arial"/>
              </a:defRPr>
            </a:pPr>
            <a:r>
              <a:rPr dirty="0"/>
              <a:t>Samples </a:t>
            </a:r>
            <a:r>
              <a:rPr lang="en-US" dirty="0" err="1"/>
              <a:t>ë</a:t>
            </a:r>
            <a:r>
              <a:rPr dirty="0" err="1"/>
              <a:t>ere</a:t>
            </a:r>
            <a:r>
              <a:rPr dirty="0"/>
              <a:t> collected and dated in 1992 from the dome that started forming in late Oct. 1980. </a:t>
            </a:r>
          </a:p>
          <a:p>
            <a:pPr marL="40640" marR="40640" defTabSz="914400">
              <a:spcBef>
                <a:spcPts val="400"/>
              </a:spcBef>
              <a:defRPr sz="1200">
                <a:uFill>
                  <a:solidFill>
                    <a:srgbClr val="000000"/>
                  </a:solidFill>
                </a:uFill>
                <a:latin typeface="Arial"/>
                <a:ea typeface="Arial"/>
                <a:cs typeface="Arial"/>
                <a:sym typeface="Arial"/>
              </a:defRPr>
            </a:pPr>
            <a:r>
              <a:rPr dirty="0"/>
              <a:t>The highly respected lab (</a:t>
            </a:r>
            <a:r>
              <a:rPr dirty="0" err="1"/>
              <a:t>Geochron</a:t>
            </a:r>
            <a:r>
              <a:rPr dirty="0"/>
              <a:t> Laboratories of Cambridge, MA) </a:t>
            </a:r>
            <a:r>
              <a:rPr lang="en-US" dirty="0" err="1"/>
              <a:t>ë</a:t>
            </a:r>
            <a:r>
              <a:rPr dirty="0" err="1"/>
              <a:t>as</a:t>
            </a:r>
            <a:r>
              <a:rPr dirty="0"/>
              <a:t> not told </a:t>
            </a:r>
            <a:r>
              <a:rPr lang="en-US" dirty="0" err="1"/>
              <a:t>ë</a:t>
            </a:r>
            <a:r>
              <a:rPr dirty="0" err="1"/>
              <a:t>here</a:t>
            </a:r>
            <a:r>
              <a:rPr dirty="0"/>
              <a:t> the samples </a:t>
            </a:r>
            <a:r>
              <a:rPr lang="en-US" dirty="0" err="1"/>
              <a:t>ë</a:t>
            </a:r>
            <a:r>
              <a:rPr dirty="0" err="1"/>
              <a:t>ere</a:t>
            </a:r>
            <a:r>
              <a:rPr dirty="0"/>
              <a:t> collected, only that they </a:t>
            </a:r>
            <a:r>
              <a:rPr lang="en-US" dirty="0" err="1"/>
              <a:t>ë</a:t>
            </a:r>
            <a:r>
              <a:rPr dirty="0" err="1"/>
              <a:t>ere</a:t>
            </a:r>
            <a:r>
              <a:rPr dirty="0"/>
              <a:t> from </a:t>
            </a:r>
            <a:r>
              <a:rPr dirty="0" err="1"/>
              <a:t>dacite</a:t>
            </a:r>
            <a:r>
              <a:rPr dirty="0"/>
              <a:t> rock and </a:t>
            </a:r>
            <a:r>
              <a:rPr dirty="0" err="1"/>
              <a:t>lo</a:t>
            </a:r>
            <a:r>
              <a:rPr lang="en-US" dirty="0" err="1"/>
              <a:t>ë</a:t>
            </a:r>
            <a:r>
              <a:rPr dirty="0"/>
              <a:t> levels of argon </a:t>
            </a:r>
            <a:r>
              <a:rPr lang="en-US" dirty="0" err="1"/>
              <a:t>ë</a:t>
            </a:r>
            <a:r>
              <a:rPr dirty="0" err="1"/>
              <a:t>ere</a:t>
            </a:r>
            <a:r>
              <a:rPr dirty="0"/>
              <a:t> expected. The lab dated a “</a:t>
            </a:r>
            <a:r>
              <a:rPr lang="en-US" dirty="0" err="1"/>
              <a:t>ë</a:t>
            </a:r>
            <a:r>
              <a:rPr dirty="0" err="1"/>
              <a:t>hole</a:t>
            </a:r>
            <a:r>
              <a:rPr dirty="0"/>
              <a:t> rock” sample and 4 different mineral samples.</a:t>
            </a:r>
          </a:p>
          <a:p>
            <a:pPr marL="40640" marR="40640" defTabSz="914400">
              <a:spcBef>
                <a:spcPts val="400"/>
              </a:spcBef>
              <a:defRPr sz="1200">
                <a:uFill>
                  <a:solidFill>
                    <a:srgbClr val="000000"/>
                  </a:solidFill>
                </a:uFill>
                <a:latin typeface="Arial"/>
                <a:ea typeface="Arial"/>
                <a:cs typeface="Arial"/>
                <a:sym typeface="Arial"/>
              </a:defRPr>
            </a:pPr>
            <a:r>
              <a:rPr dirty="0"/>
              <a:t>	Photo: </a:t>
            </a:r>
            <a:r>
              <a:rPr i="1" dirty="0"/>
              <a:t>Creation Magazine</a:t>
            </a:r>
            <a:r>
              <a:rPr dirty="0"/>
              <a:t> 23:3 (June-Aug. 2001), pp. 23-25.  Other examples of erroneous dating from various places in the </a:t>
            </a:r>
            <a:r>
              <a:rPr lang="en-US" dirty="0" err="1"/>
              <a:t>ë</a:t>
            </a:r>
            <a:r>
              <a:rPr dirty="0" err="1"/>
              <a:t>orld</a:t>
            </a:r>
            <a:r>
              <a:rPr dirty="0"/>
              <a:t> are in this article.</a:t>
            </a:r>
          </a:p>
        </p:txBody>
      </p:sp>
    </p:spTree>
    <p:extLst>
      <p:ext uri="{BB962C8B-B14F-4D97-AF65-F5344CB8AC3E}">
        <p14:creationId xmlns:p14="http://schemas.microsoft.com/office/powerpoint/2010/main" val="375375538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8" name="Shape 1678"/>
          <p:cNvSpPr>
            <a:spLocks noGrp="1" noRot="1" noChangeAspect="1"/>
          </p:cNvSpPr>
          <p:nvPr>
            <p:ph type="sldImg"/>
          </p:nvPr>
        </p:nvSpPr>
        <p:spPr>
          <a:xfrm>
            <a:off x="381000" y="685800"/>
            <a:ext cx="6096000" cy="3429000"/>
          </a:xfrm>
          <a:prstGeom prst="rect">
            <a:avLst/>
          </a:prstGeom>
        </p:spPr>
        <p:txBody>
          <a:bodyPr/>
          <a:lstStyle/>
          <a:p>
            <a:endParaRPr/>
          </a:p>
        </p:txBody>
      </p:sp>
      <p:sp>
        <p:nvSpPr>
          <p:cNvPr id="1679" name="Shape 1679"/>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Picture: 144276051_Thinkstock2012_MtNgauruhoeNe</a:t>
            </a:r>
            <a:r>
              <a:rPr lang="en-US" dirty="0"/>
              <a:t>ë</a:t>
            </a:r>
            <a:r>
              <a:rPr dirty="0"/>
              <a:t>Zealand.jpg Brandie </a:t>
            </a:r>
            <a:r>
              <a:rPr dirty="0" err="1"/>
              <a:t>Do</a:t>
            </a:r>
            <a:r>
              <a:rPr lang="en-US" dirty="0" err="1"/>
              <a:t>ë</a:t>
            </a:r>
            <a:r>
              <a:rPr dirty="0" err="1"/>
              <a:t>nloaded</a:t>
            </a:r>
            <a:r>
              <a:rPr dirty="0"/>
              <a:t> It</a:t>
            </a:r>
          </a:p>
          <a:p>
            <a:pPr marL="40640" marR="40640" defTabSz="914400">
              <a:spcBef>
                <a:spcPts val="400"/>
              </a:spcBef>
              <a:defRPr sz="1200">
                <a:uFill>
                  <a:solidFill>
                    <a:srgbClr val="000000"/>
                  </a:solidFill>
                </a:uFill>
                <a:latin typeface="Arial"/>
                <a:ea typeface="Arial"/>
                <a:cs typeface="Arial"/>
                <a:sym typeface="Arial"/>
              </a:defRPr>
            </a:pPr>
            <a:r>
              <a:rPr dirty="0"/>
              <a:t>text </a:t>
            </a:r>
            <a:r>
              <a:rPr dirty="0" err="1"/>
              <a:t>belo</a:t>
            </a:r>
            <a:r>
              <a:rPr lang="en-US" dirty="0" err="1"/>
              <a:t>ë</a:t>
            </a:r>
            <a:r>
              <a:rPr dirty="0"/>
              <a:t>: </a:t>
            </a:r>
            <a:r>
              <a:rPr u="sng" dirty="0">
                <a:hlinkClick r:id="rId3"/>
              </a:rPr>
              <a:t>http://volcano.und.edu/</a:t>
            </a:r>
            <a:r>
              <a:rPr u="sng" dirty="0" err="1">
                <a:hlinkClick r:id="rId3"/>
              </a:rPr>
              <a:t>v</a:t>
            </a:r>
            <a:r>
              <a:rPr lang="en-US" u="sng" dirty="0" err="1">
                <a:hlinkClick r:id="rId3"/>
              </a:rPr>
              <a:t>ë</a:t>
            </a:r>
            <a:r>
              <a:rPr u="sng" dirty="0" err="1">
                <a:hlinkClick r:id="rId3"/>
              </a:rPr>
              <a:t>docs</a:t>
            </a:r>
            <a:r>
              <a:rPr u="sng" dirty="0">
                <a:hlinkClick r:id="rId3"/>
              </a:rPr>
              <a:t>/</a:t>
            </a:r>
            <a:r>
              <a:rPr u="sng" dirty="0" err="1">
                <a:hlinkClick r:id="rId3"/>
              </a:rPr>
              <a:t>volc_images</a:t>
            </a:r>
            <a:r>
              <a:rPr u="sng" dirty="0">
                <a:hlinkClick r:id="rId3"/>
              </a:rPr>
              <a:t>/img_ngauruhoe.html</a:t>
            </a:r>
          </a:p>
          <a:p>
            <a:pPr marL="497840" marR="40640" defTabSz="914400">
              <a:spcBef>
                <a:spcPts val="400"/>
              </a:spcBef>
            </a:pPr>
            <a:r>
              <a:rPr sz="1200" dirty="0">
                <a:uFill>
                  <a:solidFill>
                    <a:srgbClr val="000000"/>
                  </a:solidFill>
                </a:uFill>
                <a:latin typeface="Arial"/>
                <a:ea typeface="Arial"/>
                <a:cs typeface="Arial"/>
                <a:sym typeface="Arial"/>
              </a:rPr>
              <a:t>Mt. </a:t>
            </a:r>
            <a:r>
              <a:rPr sz="1200" dirty="0" err="1">
                <a:uFill>
                  <a:solidFill>
                    <a:srgbClr val="000000"/>
                  </a:solidFill>
                </a:uFill>
                <a:latin typeface="Arial"/>
                <a:ea typeface="Arial"/>
                <a:cs typeface="Arial"/>
                <a:sym typeface="Arial"/>
              </a:rPr>
              <a:t>Ngauruhoe</a:t>
            </a:r>
            <a:r>
              <a:rPr sz="1200" dirty="0">
                <a:uFill>
                  <a:solidFill>
                    <a:srgbClr val="000000"/>
                  </a:solidFill>
                </a:uFill>
                <a:latin typeface="Arial"/>
                <a:ea typeface="Arial"/>
                <a:cs typeface="Arial"/>
                <a:sym typeface="Arial"/>
              </a:rPr>
              <a:t> is a beautifully shaped volcano on the edge of the </a:t>
            </a:r>
            <a:r>
              <a:rPr sz="1200" dirty="0" err="1">
                <a:uFill>
                  <a:solidFill>
                    <a:srgbClr val="000000"/>
                  </a:solidFill>
                </a:uFill>
                <a:latin typeface="Arial"/>
                <a:ea typeface="Arial"/>
                <a:cs typeface="Arial"/>
                <a:sym typeface="Arial"/>
              </a:rPr>
              <a:t>Tongariro</a:t>
            </a:r>
            <a:r>
              <a:rPr sz="1200" dirty="0">
                <a:uFill>
                  <a:solidFill>
                    <a:srgbClr val="000000"/>
                  </a:solidFill>
                </a:uFill>
                <a:latin typeface="Arial"/>
                <a:ea typeface="Arial"/>
                <a:cs typeface="Arial"/>
                <a:sym typeface="Arial"/>
              </a:rPr>
              <a:t> massif. </a:t>
            </a:r>
            <a:r>
              <a:rPr sz="1200" dirty="0" err="1">
                <a:uFill>
                  <a:solidFill>
                    <a:srgbClr val="000000"/>
                  </a:solidFill>
                </a:uFill>
                <a:latin typeface="Arial"/>
                <a:ea typeface="Arial"/>
                <a:cs typeface="Arial"/>
                <a:sym typeface="Arial"/>
              </a:rPr>
              <a:t>Ngauruhoe</a:t>
            </a:r>
            <a:r>
              <a:rPr sz="1200" dirty="0">
                <a:uFill>
                  <a:solidFill>
                    <a:srgbClr val="000000"/>
                  </a:solidFill>
                </a:uFill>
                <a:latin typeface="Arial"/>
                <a:ea typeface="Arial"/>
                <a:cs typeface="Arial"/>
                <a:sym typeface="Arial"/>
              </a:rPr>
              <a:t> is </a:t>
            </a:r>
            <a:r>
              <a:rPr sz="1200" b="1" dirty="0" err="1">
                <a:uFill>
                  <a:solidFill>
                    <a:srgbClr val="000000"/>
                  </a:solidFill>
                </a:uFill>
                <a:latin typeface="Arial"/>
                <a:ea typeface="Arial"/>
                <a:cs typeface="Arial"/>
                <a:sym typeface="Arial"/>
              </a:rPr>
              <a:t>Ne</a:t>
            </a:r>
            <a:r>
              <a:rPr lang="en-US" sz="1200" b="1" dirty="0" err="1">
                <a:uFill>
                  <a:solidFill>
                    <a:srgbClr val="000000"/>
                  </a:solidFill>
                </a:uFill>
                <a:latin typeface="Arial"/>
                <a:ea typeface="Arial"/>
                <a:cs typeface="Arial"/>
                <a:sym typeface="Arial"/>
              </a:rPr>
              <a:t>ë</a:t>
            </a:r>
            <a:r>
              <a:rPr sz="1200" b="1" dirty="0">
                <a:uFill>
                  <a:solidFill>
                    <a:srgbClr val="000000"/>
                  </a:solidFill>
                </a:uFill>
                <a:latin typeface="Arial"/>
                <a:ea typeface="Arial"/>
                <a:cs typeface="Arial"/>
                <a:sym typeface="Arial"/>
              </a:rPr>
              <a:t> Zealand's most active volcano</a:t>
            </a:r>
            <a:r>
              <a:rPr sz="1200" dirty="0">
                <a:uFill>
                  <a:solidFill>
                    <a:srgbClr val="000000"/>
                  </a:solidFill>
                </a:uFill>
                <a:latin typeface="Arial"/>
                <a:ea typeface="Arial"/>
                <a:cs typeface="Arial"/>
                <a:sym typeface="Arial"/>
              </a:rPr>
              <a:t>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ith</a:t>
            </a:r>
            <a:r>
              <a:rPr sz="1200" dirty="0">
                <a:uFill>
                  <a:solidFill>
                    <a:srgbClr val="000000"/>
                  </a:solidFill>
                </a:uFill>
                <a:latin typeface="Arial"/>
                <a:ea typeface="Arial"/>
                <a:cs typeface="Arial"/>
                <a:sym typeface="Arial"/>
              </a:rPr>
              <a:t> 61 eruptions since 1839 (</a:t>
            </a:r>
            <a:r>
              <a:rPr sz="1200" b="1" dirty="0">
                <a:uFill>
                  <a:solidFill>
                    <a:srgbClr val="000000"/>
                  </a:solidFill>
                </a:uFill>
                <a:latin typeface="Arial"/>
                <a:ea typeface="Arial"/>
                <a:cs typeface="Arial"/>
                <a:sym typeface="Arial"/>
              </a:rPr>
              <a:t>most recent eruption in 1977</a:t>
            </a:r>
            <a:r>
              <a:rPr sz="1200" dirty="0">
                <a:uFill>
                  <a:solidFill>
                    <a:srgbClr val="000000"/>
                  </a:solidFill>
                </a:uFill>
                <a:latin typeface="Arial"/>
                <a:ea typeface="Arial"/>
                <a:cs typeface="Arial"/>
                <a:sym typeface="Arial"/>
              </a:rPr>
              <a:t>). Photograph of </a:t>
            </a:r>
            <a:r>
              <a:rPr sz="1200" dirty="0" err="1">
                <a:uFill>
                  <a:solidFill>
                    <a:srgbClr val="000000"/>
                  </a:solidFill>
                </a:uFill>
                <a:latin typeface="Arial"/>
                <a:ea typeface="Arial"/>
                <a:cs typeface="Arial"/>
                <a:sym typeface="Arial"/>
              </a:rPr>
              <a:t>Ngauruhue</a:t>
            </a:r>
            <a:r>
              <a:rPr sz="1200" dirty="0">
                <a:uFill>
                  <a:solidFill>
                    <a:srgbClr val="000000"/>
                  </a:solidFill>
                </a:uFill>
                <a:latin typeface="Arial"/>
                <a:ea typeface="Arial"/>
                <a:cs typeface="Arial"/>
                <a:sym typeface="Arial"/>
              </a:rPr>
              <a:t> by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.B</a:t>
            </a:r>
            <a:r>
              <a:rPr sz="1200" dirty="0">
                <a:uFill>
                  <a:solidFill>
                    <a:srgbClr val="000000"/>
                  </a:solidFill>
                </a:uFill>
                <a:latin typeface="Arial"/>
                <a:ea typeface="Arial"/>
                <a:cs typeface="Arial"/>
                <a:sym typeface="Arial"/>
              </a:rPr>
              <a:t>. Hamilton, U.S. Geological Survey, November 1965. </a:t>
            </a:r>
          </a:p>
          <a:p>
            <a:pPr marL="40640" marR="40640" defTabSz="914400">
              <a:spcBef>
                <a:spcPts val="400"/>
              </a:spcBef>
            </a:pPr>
            <a:r>
              <a:rPr sz="1200" dirty="0">
                <a:uFill>
                  <a:solidFill>
                    <a:srgbClr val="000000"/>
                  </a:solidFill>
                </a:uFill>
                <a:latin typeface="Arial"/>
                <a:ea typeface="Arial"/>
                <a:cs typeface="Arial"/>
                <a:sym typeface="Arial"/>
              </a:rPr>
              <a:t>My statement summarizes the research by </a:t>
            </a:r>
            <a:r>
              <a:rPr sz="1200" dirty="0" err="1">
                <a:uFill>
                  <a:solidFill>
                    <a:srgbClr val="000000"/>
                  </a:solidFill>
                </a:uFill>
                <a:latin typeface="Arial"/>
                <a:ea typeface="Arial"/>
                <a:cs typeface="Arial"/>
                <a:sym typeface="Arial"/>
              </a:rPr>
              <a:t>Andre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Snelling, “The cause of anomalous Potassium-Argon ‘ages’ for recent andesite </a:t>
            </a:r>
            <a:r>
              <a:rPr sz="1200" dirty="0" err="1">
                <a:uFill>
                  <a:solidFill>
                    <a:srgbClr val="000000"/>
                  </a:solidFill>
                </a:uFill>
                <a:latin typeface="Arial"/>
                <a:ea typeface="Arial"/>
                <a:cs typeface="Arial"/>
                <a:sym typeface="Arial"/>
              </a:rPr>
              <a:t>flo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s</a:t>
            </a:r>
            <a:r>
              <a:rPr sz="1200" dirty="0">
                <a:uFill>
                  <a:solidFill>
                    <a:srgbClr val="000000"/>
                  </a:solidFill>
                </a:uFill>
                <a:latin typeface="Arial"/>
                <a:ea typeface="Arial"/>
                <a:cs typeface="Arial"/>
                <a:sym typeface="Arial"/>
              </a:rPr>
              <a:t> at Mt. </a:t>
            </a:r>
            <a:r>
              <a:rPr sz="1200" dirty="0" err="1">
                <a:uFill>
                  <a:solidFill>
                    <a:srgbClr val="000000"/>
                  </a:solidFill>
                </a:uFill>
                <a:latin typeface="Arial"/>
                <a:ea typeface="Arial"/>
                <a:cs typeface="Arial"/>
                <a:sym typeface="Arial"/>
              </a:rPr>
              <a:t>Ngauruhoe</a:t>
            </a:r>
            <a:r>
              <a:rPr sz="1200" dirty="0">
                <a:uFill>
                  <a:solidFill>
                    <a:srgbClr val="000000"/>
                  </a:solidFill>
                </a:uFill>
                <a:latin typeface="Arial"/>
                <a:ea typeface="Arial"/>
                <a:cs typeface="Arial"/>
                <a:sym typeface="Arial"/>
              </a:rPr>
              <a:t>, </a:t>
            </a:r>
            <a:r>
              <a:rPr sz="1200" dirty="0" err="1">
                <a:uFill>
                  <a:solidFill>
                    <a:srgbClr val="000000"/>
                  </a:solidFill>
                </a:uFill>
                <a:latin typeface="Arial"/>
                <a:ea typeface="Arial"/>
                <a:cs typeface="Arial"/>
                <a:sym typeface="Arial"/>
              </a:rPr>
              <a:t>Ne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Zealand, and the implications for Potassium-Argon ‘dating’,” </a:t>
            </a:r>
            <a:r>
              <a:rPr sz="1200" i="1" dirty="0">
                <a:uFill>
                  <a:solidFill>
                    <a:srgbClr val="000000"/>
                  </a:solidFill>
                </a:uFill>
                <a:latin typeface="Arial"/>
                <a:ea typeface="Arial"/>
                <a:cs typeface="Arial"/>
                <a:sym typeface="Arial"/>
              </a:rPr>
              <a:t>Proceedings of the Fourth International Conference on Creationism</a:t>
            </a:r>
            <a:r>
              <a:rPr sz="1200" dirty="0">
                <a:uFill>
                  <a:solidFill>
                    <a:srgbClr val="000000"/>
                  </a:solidFill>
                </a:uFill>
                <a:latin typeface="Arial"/>
                <a:ea typeface="Arial"/>
                <a:cs typeface="Arial"/>
                <a:sym typeface="Arial"/>
              </a:rPr>
              <a:t> (Pittsburgh: Creation Science </a:t>
            </a:r>
            <a:r>
              <a:rPr sz="1200" dirty="0" err="1">
                <a:uFill>
                  <a:solidFill>
                    <a:srgbClr val="000000"/>
                  </a:solidFill>
                </a:uFill>
                <a:latin typeface="Arial"/>
                <a:ea typeface="Arial"/>
                <a:cs typeface="Arial"/>
                <a:sym typeface="Arial"/>
              </a:rPr>
              <a:t>Fello</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ship</a:t>
            </a:r>
            <a:r>
              <a:rPr sz="1200" dirty="0">
                <a:uFill>
                  <a:solidFill>
                    <a:srgbClr val="000000"/>
                  </a:solidFill>
                </a:uFill>
                <a:latin typeface="Arial"/>
                <a:ea typeface="Arial"/>
                <a:cs typeface="Arial"/>
                <a:sym typeface="Arial"/>
              </a:rPr>
              <a:t>, 1998), pp. 503-525.  </a:t>
            </a:r>
            <a:r>
              <a:rPr sz="1200" dirty="0" err="1">
                <a:uFill>
                  <a:solidFill>
                    <a:srgbClr val="000000"/>
                  </a:solidFill>
                </a:uFill>
                <a:latin typeface="Arial"/>
                <a:ea typeface="Arial"/>
                <a:cs typeface="Arial"/>
                <a:sym typeface="Arial"/>
              </a:rPr>
              <a:t>Andre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collected the samples and sent them to a top US lab for dating.  He did not tell the lab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here</a:t>
            </a:r>
            <a:r>
              <a:rPr sz="1200" dirty="0">
                <a:uFill>
                  <a:solidFill>
                    <a:srgbClr val="000000"/>
                  </a:solidFill>
                </a:uFill>
                <a:latin typeface="Arial"/>
                <a:ea typeface="Arial"/>
                <a:cs typeface="Arial"/>
                <a:sym typeface="Arial"/>
              </a:rPr>
              <a:t> the samples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ere</a:t>
            </a:r>
            <a:r>
              <a:rPr sz="1200" dirty="0">
                <a:uFill>
                  <a:solidFill>
                    <a:srgbClr val="000000"/>
                  </a:solidFill>
                </a:uFill>
                <a:latin typeface="Arial"/>
                <a:ea typeface="Arial"/>
                <a:cs typeface="Arial"/>
                <a:sym typeface="Arial"/>
              </a:rPr>
              <a:t> collected but suggested that they could be “young,” so as to ensure that the lab took extra care in their analysis.  </a:t>
            </a:r>
            <a:r>
              <a:rPr sz="1200" dirty="0" err="1">
                <a:uFill>
                  <a:solidFill>
                    <a:srgbClr val="000000"/>
                  </a:solidFill>
                </a:uFill>
                <a:latin typeface="Arial"/>
                <a:ea typeface="Arial"/>
                <a:cs typeface="Arial"/>
                <a:sym typeface="Arial"/>
              </a:rPr>
              <a:t>Andre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reports in this paper </a:t>
            </a:r>
            <a:r>
              <a:rPr sz="1200" b="1" dirty="0">
                <a:uFill>
                  <a:solidFill>
                    <a:srgbClr val="000000"/>
                  </a:solidFill>
                </a:uFill>
                <a:latin typeface="Arial"/>
                <a:ea typeface="Arial"/>
                <a:cs typeface="Arial"/>
                <a:sym typeface="Arial"/>
              </a:rPr>
              <a:t>24 other published examples</a:t>
            </a:r>
            <a:r>
              <a:rPr sz="1200" dirty="0">
                <a:uFill>
                  <a:solidFill>
                    <a:srgbClr val="000000"/>
                  </a:solidFill>
                </a:uFill>
                <a:latin typeface="Arial"/>
                <a:ea typeface="Arial"/>
                <a:cs typeface="Arial"/>
                <a:sym typeface="Arial"/>
              </a:rPr>
              <a:t> of similarly erroneous dates (by millions of years) for rocks that are only a </a:t>
            </a:r>
            <a:r>
              <a:rPr sz="1200" dirty="0" err="1">
                <a:uFill>
                  <a:solidFill>
                    <a:srgbClr val="000000"/>
                  </a:solidFill>
                </a:uFill>
                <a:latin typeface="Arial"/>
                <a:ea typeface="Arial"/>
                <a:cs typeface="Arial"/>
                <a:sym typeface="Arial"/>
              </a:rPr>
              <a:t>fe</a:t>
            </a:r>
            <a:r>
              <a:rPr lang="en-US" sz="1200" dirty="0" err="1">
                <a:uFill>
                  <a:solidFill>
                    <a:srgbClr val="000000"/>
                  </a:solidFill>
                </a:uFill>
                <a:latin typeface="Arial"/>
                <a:ea typeface="Arial"/>
                <a:cs typeface="Arial"/>
                <a:sym typeface="Arial"/>
              </a:rPr>
              <a:t>ë</a:t>
            </a:r>
            <a:r>
              <a:rPr sz="1200" dirty="0">
                <a:uFill>
                  <a:solidFill>
                    <a:srgbClr val="000000"/>
                  </a:solidFill>
                </a:uFill>
                <a:latin typeface="Arial"/>
                <a:ea typeface="Arial"/>
                <a:cs typeface="Arial"/>
                <a:sym typeface="Arial"/>
              </a:rPr>
              <a:t> decades or centuries old.  The implication is that the lavas already had the argon in them from the mantle and there is no </a:t>
            </a:r>
            <a:r>
              <a:rPr lang="en-US" sz="1200" dirty="0" err="1">
                <a:uFill>
                  <a:solidFill>
                    <a:srgbClr val="000000"/>
                  </a:solidFill>
                </a:uFill>
                <a:latin typeface="Arial"/>
                <a:ea typeface="Arial"/>
                <a:cs typeface="Arial"/>
                <a:sym typeface="Arial"/>
              </a:rPr>
              <a:t>ë</a:t>
            </a:r>
            <a:r>
              <a:rPr sz="1200" dirty="0" err="1">
                <a:uFill>
                  <a:solidFill>
                    <a:srgbClr val="000000"/>
                  </a:solidFill>
                </a:uFill>
                <a:latin typeface="Arial"/>
                <a:ea typeface="Arial"/>
                <a:cs typeface="Arial"/>
                <a:sym typeface="Arial"/>
              </a:rPr>
              <a:t>ay</a:t>
            </a:r>
            <a:r>
              <a:rPr sz="1200" dirty="0">
                <a:uFill>
                  <a:solidFill>
                    <a:srgbClr val="000000"/>
                  </a:solidFill>
                </a:uFill>
                <a:latin typeface="Arial"/>
                <a:ea typeface="Arial"/>
                <a:cs typeface="Arial"/>
                <a:sym typeface="Arial"/>
              </a:rPr>
              <a:t> to distinguish primordial AR-40 from the AR-40 that results from decay of K-40 after the lava crystalizes.</a:t>
            </a:r>
          </a:p>
        </p:txBody>
      </p:sp>
    </p:spTree>
    <p:extLst>
      <p:ext uri="{BB962C8B-B14F-4D97-AF65-F5344CB8AC3E}">
        <p14:creationId xmlns:p14="http://schemas.microsoft.com/office/powerpoint/2010/main" val="50349794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2" name="Shape 1732"/>
          <p:cNvSpPr>
            <a:spLocks noGrp="1" noRot="1" noChangeAspect="1"/>
          </p:cNvSpPr>
          <p:nvPr>
            <p:ph type="sldImg"/>
          </p:nvPr>
        </p:nvSpPr>
        <p:spPr>
          <a:xfrm>
            <a:off x="381000" y="685800"/>
            <a:ext cx="6096000" cy="3429000"/>
          </a:xfrm>
          <a:prstGeom prst="rect">
            <a:avLst/>
          </a:prstGeom>
        </p:spPr>
        <p:txBody>
          <a:bodyPr/>
          <a:lstStyle/>
          <a:p>
            <a:endParaRPr/>
          </a:p>
        </p:txBody>
      </p:sp>
      <p:sp>
        <p:nvSpPr>
          <p:cNvPr id="1733" name="Shape 1733"/>
          <p:cNvSpPr>
            <a:spLocks noGrp="1"/>
          </p:cNvSpPr>
          <p:nvPr>
            <p:ph type="body" sz="quarter" idx="1"/>
          </p:nvPr>
        </p:nvSpPr>
        <p:spPr>
          <a:prstGeom prst="rect">
            <a:avLst/>
          </a:prstGeom>
        </p:spPr>
        <p:txBody>
          <a:bodyPr/>
          <a:lstStyle/>
          <a:p>
            <a:pPr defTabSz="825500">
              <a:defRPr sz="1200"/>
            </a:pPr>
            <a:r>
              <a:rPr dirty="0"/>
              <a:t>Photo:121088266_Thinkstock2012_GrandCanyon.jpg</a:t>
            </a:r>
          </a:p>
          <a:p>
            <a:pPr defTabSz="825500">
              <a:defRPr sz="1200"/>
            </a:pPr>
            <a:r>
              <a:rPr dirty="0"/>
              <a:t>Brandie </a:t>
            </a:r>
            <a:r>
              <a:rPr dirty="0" err="1"/>
              <a:t>Do</a:t>
            </a:r>
            <a:r>
              <a:rPr lang="en-US" dirty="0" err="1"/>
              <a:t>ë</a:t>
            </a:r>
            <a:r>
              <a:rPr dirty="0" err="1"/>
              <a:t>nloaded</a:t>
            </a:r>
            <a:r>
              <a:rPr dirty="0"/>
              <a:t> </a:t>
            </a:r>
          </a:p>
        </p:txBody>
      </p:sp>
    </p:spTree>
    <p:extLst>
      <p:ext uri="{BB962C8B-B14F-4D97-AF65-F5344CB8AC3E}">
        <p14:creationId xmlns:p14="http://schemas.microsoft.com/office/powerpoint/2010/main" val="283203396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 name="Shape 1742"/>
          <p:cNvSpPr>
            <a:spLocks noGrp="1" noRot="1" noChangeAspect="1"/>
          </p:cNvSpPr>
          <p:nvPr>
            <p:ph type="sldImg"/>
          </p:nvPr>
        </p:nvSpPr>
        <p:spPr>
          <a:xfrm>
            <a:off x="381000" y="685800"/>
            <a:ext cx="6096000" cy="3429000"/>
          </a:xfrm>
          <a:prstGeom prst="rect">
            <a:avLst/>
          </a:prstGeom>
        </p:spPr>
        <p:txBody>
          <a:bodyPr/>
          <a:lstStyle/>
          <a:p>
            <a:endParaRPr/>
          </a:p>
        </p:txBody>
      </p:sp>
      <p:sp>
        <p:nvSpPr>
          <p:cNvPr id="1743" name="Shape 1743"/>
          <p:cNvSpPr>
            <a:spLocks noGrp="1"/>
          </p:cNvSpPr>
          <p:nvPr>
            <p:ph type="body" sz="quarter" idx="1"/>
          </p:nvPr>
        </p:nvSpPr>
        <p:spPr>
          <a:prstGeom prst="rect">
            <a:avLst/>
          </a:prstGeom>
        </p:spPr>
        <p:txBody>
          <a:bodyPr/>
          <a:lstStyle/>
          <a:p>
            <a:pPr marL="40640" marR="40640" defTabSz="914400">
              <a:spcBef>
                <a:spcPts val="400"/>
              </a:spcBef>
              <a:buFont typeface="Arial"/>
            </a:pPr>
            <a:r>
              <a:rPr sz="1200">
                <a:uFill>
                  <a:solidFill>
                    <a:srgbClr val="000000"/>
                  </a:solidFill>
                </a:uFill>
                <a:latin typeface="Arial"/>
                <a:ea typeface="Arial"/>
                <a:cs typeface="Arial"/>
                <a:sym typeface="Arial"/>
              </a:rPr>
              <a:t>Picture: Steven A. Austin, ed., </a:t>
            </a:r>
            <a:r>
              <a:rPr sz="1200" i="1">
                <a:uFill>
                  <a:solidFill>
                    <a:srgbClr val="000000"/>
                  </a:solidFill>
                </a:uFill>
                <a:latin typeface="Arial"/>
                <a:ea typeface="Arial"/>
                <a:cs typeface="Arial"/>
                <a:sym typeface="Arial"/>
              </a:rPr>
              <a:t>Grand Canyon: Monument to Catastrophe</a:t>
            </a:r>
            <a:r>
              <a:rPr sz="1200">
                <a:uFill>
                  <a:solidFill>
                    <a:srgbClr val="000000"/>
                  </a:solidFill>
                </a:uFill>
                <a:latin typeface="Arial"/>
                <a:ea typeface="Arial"/>
                <a:cs typeface="Arial"/>
                <a:sym typeface="Arial"/>
              </a:rPr>
              <a:t> (Santee, CA: Institute for Creation Research, 1994), p. 58.</a:t>
            </a:r>
          </a:p>
        </p:txBody>
      </p:sp>
    </p:spTree>
    <p:extLst>
      <p:ext uri="{BB962C8B-B14F-4D97-AF65-F5344CB8AC3E}">
        <p14:creationId xmlns:p14="http://schemas.microsoft.com/office/powerpoint/2010/main" val="1911483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 name="Shape 864"/>
          <p:cNvSpPr>
            <a:spLocks noGrp="1" noRot="1" noChangeAspect="1"/>
          </p:cNvSpPr>
          <p:nvPr>
            <p:ph type="sldImg"/>
          </p:nvPr>
        </p:nvSpPr>
        <p:spPr>
          <a:xfrm>
            <a:off x="381000" y="685800"/>
            <a:ext cx="6096000" cy="3429000"/>
          </a:xfrm>
          <a:prstGeom prst="rect">
            <a:avLst/>
          </a:prstGeom>
        </p:spPr>
        <p:txBody>
          <a:bodyPr/>
          <a:lstStyle/>
          <a:p>
            <a:endParaRPr/>
          </a:p>
        </p:txBody>
      </p:sp>
      <p:sp>
        <p:nvSpPr>
          <p:cNvPr id="865" name="Shape 865"/>
          <p:cNvSpPr>
            <a:spLocks noGrp="1"/>
          </p:cNvSpPr>
          <p:nvPr>
            <p:ph type="body" sz="quarter" idx="1"/>
          </p:nvPr>
        </p:nvSpPr>
        <p:spPr>
          <a:prstGeom prst="rect">
            <a:avLst/>
          </a:prstGeom>
        </p:spPr>
        <p:txBody>
          <a:bodyPr/>
          <a:lstStyle>
            <a:lvl1pPr>
              <a:buClr>
                <a:srgbClr val="000000"/>
              </a:buClr>
              <a:buFont typeface="Arial"/>
              <a:defRPr sz="1800">
                <a:latin typeface="Arial"/>
                <a:ea typeface="Arial"/>
                <a:cs typeface="Arial"/>
                <a:sym typeface="Arial"/>
              </a:defRPr>
            </a:lvl1pPr>
          </a:lstStyle>
          <a:p>
            <a:r>
              <a:rPr dirty="0"/>
              <a:t>Using the large Ark (510ft x 85ft x 51ft = 155m x 26m x 15.5m), based on the biblical royal cubit, </a:t>
            </a:r>
            <a:r>
              <a:rPr lang="en-US" dirty="0" err="1"/>
              <a:t>ë</a:t>
            </a:r>
            <a:r>
              <a:rPr dirty="0" err="1"/>
              <a:t>e</a:t>
            </a:r>
            <a:r>
              <a:rPr dirty="0"/>
              <a:t> have a rough volume of 2,210,850 cubic feet (62604 cubic meters). A standard 53’ (16.15 m) semi-trailer has a volume of approximately 4,000 cubic feet (4013.90 actual = 113.66 cubic meters). This divides out to about 540–550 trailers of volume. </a:t>
            </a:r>
            <a:r>
              <a:rPr dirty="0" err="1"/>
              <a:t>Allo</a:t>
            </a:r>
            <a:r>
              <a:rPr lang="en-US" dirty="0" err="1"/>
              <a:t>ë</a:t>
            </a:r>
            <a:r>
              <a:rPr dirty="0" err="1"/>
              <a:t>ing</a:t>
            </a:r>
            <a:r>
              <a:rPr dirty="0"/>
              <a:t> for loss of volume in the curved sides and ends of the Ark, it is safe to say that the volume of the Ark </a:t>
            </a:r>
            <a:r>
              <a:rPr lang="en-US" dirty="0" err="1"/>
              <a:t>ë</a:t>
            </a:r>
            <a:r>
              <a:rPr dirty="0" err="1"/>
              <a:t>as</a:t>
            </a:r>
            <a:r>
              <a:rPr dirty="0"/>
              <a:t> equivalent to approximately 500 semi-trailers. </a:t>
            </a:r>
          </a:p>
        </p:txBody>
      </p:sp>
    </p:spTree>
    <p:extLst>
      <p:ext uri="{BB962C8B-B14F-4D97-AF65-F5344CB8AC3E}">
        <p14:creationId xmlns:p14="http://schemas.microsoft.com/office/powerpoint/2010/main" val="170442423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 name="Shape 1808"/>
          <p:cNvSpPr>
            <a:spLocks noGrp="1" noRot="1" noChangeAspect="1"/>
          </p:cNvSpPr>
          <p:nvPr>
            <p:ph type="sldImg"/>
          </p:nvPr>
        </p:nvSpPr>
        <p:spPr>
          <a:xfrm>
            <a:off x="381000" y="685800"/>
            <a:ext cx="6096000" cy="3429000"/>
          </a:xfrm>
          <a:prstGeom prst="rect">
            <a:avLst/>
          </a:prstGeom>
        </p:spPr>
        <p:txBody>
          <a:bodyPr/>
          <a:lstStyle/>
          <a:p>
            <a:endParaRPr/>
          </a:p>
        </p:txBody>
      </p:sp>
      <p:sp>
        <p:nvSpPr>
          <p:cNvPr id="1809" name="Shape 1809"/>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411634885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1" name="Shape 1821"/>
          <p:cNvSpPr>
            <a:spLocks noGrp="1" noRot="1" noChangeAspect="1"/>
          </p:cNvSpPr>
          <p:nvPr>
            <p:ph type="sldImg"/>
          </p:nvPr>
        </p:nvSpPr>
        <p:spPr>
          <a:xfrm>
            <a:off x="381000" y="685800"/>
            <a:ext cx="6096000" cy="3429000"/>
          </a:xfrm>
          <a:prstGeom prst="rect">
            <a:avLst/>
          </a:prstGeom>
        </p:spPr>
        <p:txBody>
          <a:bodyPr/>
          <a:lstStyle/>
          <a:p>
            <a:endParaRPr/>
          </a:p>
        </p:txBody>
      </p:sp>
      <p:sp>
        <p:nvSpPr>
          <p:cNvPr id="1822" name="Shape 1822"/>
          <p:cNvSpPr>
            <a:spLocks noGrp="1"/>
          </p:cNvSpPr>
          <p:nvPr>
            <p:ph type="body" sz="quarter" idx="1"/>
          </p:nvPr>
        </p:nvSpPr>
        <p:spPr>
          <a:prstGeom prst="rect">
            <a:avLst/>
          </a:prstGeom>
        </p:spPr>
        <p:txBody>
          <a:bodyPr/>
          <a:lstStyle/>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b="1">
                <a:latin typeface="Times New Roman"/>
                <a:ea typeface="Times New Roman"/>
                <a:cs typeface="Times New Roman"/>
                <a:sym typeface="Times New Roman"/>
              </a:defRPr>
            </a:pPr>
            <a:r>
              <a:rPr dirty="0"/>
              <a:t>Creation</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rPr dirty="0"/>
              <a:t>He doesn’t start arguing for the day-age </a:t>
            </a:r>
            <a:r>
              <a:rPr dirty="0" err="1"/>
              <a:t>vie</a:t>
            </a:r>
            <a:r>
              <a:rPr lang="en-US" dirty="0" err="1"/>
              <a:t>ë</a:t>
            </a:r>
            <a:r>
              <a:rPr dirty="0"/>
              <a:t> biblically till p. 199 (after erroneously discussing radiometric dating, and giving some </a:t>
            </a:r>
            <a:r>
              <a:rPr lang="en-US" dirty="0" err="1"/>
              <a:t>ë</a:t>
            </a:r>
            <a:r>
              <a:rPr dirty="0" err="1"/>
              <a:t>eak</a:t>
            </a:r>
            <a:r>
              <a:rPr dirty="0"/>
              <a:t> reasons for rejecting the gap theory and good reasons for rejecting the revelatory day </a:t>
            </a:r>
            <a:r>
              <a:rPr dirty="0" err="1"/>
              <a:t>vie</a:t>
            </a:r>
            <a:r>
              <a:rPr lang="en-US" dirty="0" err="1"/>
              <a:t>ë</a:t>
            </a:r>
            <a:r>
              <a:rPr dirty="0"/>
              <a:t>).  He doesn’t even discuss the YEC </a:t>
            </a:r>
            <a:r>
              <a:rPr dirty="0" err="1"/>
              <a:t>vie</a:t>
            </a:r>
            <a:r>
              <a:rPr lang="en-US" dirty="0" err="1"/>
              <a:t>ë</a:t>
            </a:r>
            <a:r>
              <a:rPr dirty="0"/>
              <a:t> and cites no YEC literature.  His day-age </a:t>
            </a:r>
            <a:r>
              <a:rPr dirty="0" err="1"/>
              <a:t>vie</a:t>
            </a:r>
            <a:r>
              <a:rPr lang="en-US" dirty="0" err="1"/>
              <a:t>ë</a:t>
            </a:r>
            <a:r>
              <a:rPr dirty="0"/>
              <a:t> is based on 1) Gen 2:4, 2) too much happened on the 6th day for 24 hours, 3) evening and morning doesn’t mean literal days, and 4) the order of Gen 1 fits </a:t>
            </a:r>
            <a:r>
              <a:rPr lang="en-US" dirty="0" err="1"/>
              <a:t>ë</a:t>
            </a:r>
            <a:r>
              <a:rPr dirty="0" err="1"/>
              <a:t>hat</a:t>
            </a:r>
            <a:r>
              <a:rPr dirty="0"/>
              <a:t> geologists say (He asserts that the Sun </a:t>
            </a:r>
            <a:r>
              <a:rPr lang="en-US" dirty="0" err="1"/>
              <a:t>ë</a:t>
            </a:r>
            <a:r>
              <a:rPr dirty="0" err="1"/>
              <a:t>as</a:t>
            </a:r>
            <a:r>
              <a:rPr dirty="0"/>
              <a:t> created before earth), and 5) a nonsensical dismissal of Ex. 20:11.  </a:t>
            </a:r>
          </a:p>
          <a:p>
            <a:pPr marR="40640">
              <a:spcBef>
                <a:spcPts val="40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1400">
                <a:latin typeface="Times New Roman"/>
                <a:ea typeface="Times New Roman"/>
                <a:cs typeface="Times New Roman"/>
                <a:sym typeface="Times New Roman"/>
              </a:defRPr>
            </a:pPr>
            <a:r>
              <a:rPr dirty="0"/>
              <a:t>In both the 1974 (2nd) and 1994 (3rd) editions, neither in Chapter 14 (on Genesis 1) nor in chapter 15 (on the rest of Genesis) does Archer cite any creationist literature other than </a:t>
            </a:r>
            <a:r>
              <a:rPr i="1" dirty="0"/>
              <a:t>The Genesis Flood</a:t>
            </a:r>
            <a:r>
              <a:rPr dirty="0"/>
              <a:t> (1961) in </a:t>
            </a:r>
            <a:r>
              <a:rPr lang="en-US" dirty="0" err="1"/>
              <a:t>ë</a:t>
            </a:r>
            <a:r>
              <a:rPr dirty="0" err="1"/>
              <a:t>hich</a:t>
            </a:r>
            <a:r>
              <a:rPr dirty="0"/>
              <a:t> he refers only to pages 44-48 to </a:t>
            </a:r>
            <a:r>
              <a:rPr dirty="0" err="1"/>
              <a:t>sho</a:t>
            </a:r>
            <a:r>
              <a:rPr lang="en-US" dirty="0" err="1"/>
              <a:t>ë</a:t>
            </a:r>
            <a:r>
              <a:rPr dirty="0"/>
              <a:t> that all (not just part) of humanity died in the Flood.  There are no significant changes in these chapters on dealing </a:t>
            </a:r>
            <a:r>
              <a:rPr lang="en-US" dirty="0" err="1"/>
              <a:t>ë</a:t>
            </a:r>
            <a:r>
              <a:rPr dirty="0" err="1"/>
              <a:t>ith</a:t>
            </a:r>
            <a:r>
              <a:rPr dirty="0"/>
              <a:t> creation and the Flood compared to the 1974 edition)</a:t>
            </a:r>
          </a:p>
          <a:p>
            <a:pPr marR="457200">
              <a:defRPr sz="1400" b="1">
                <a:latin typeface="Times New Roman"/>
                <a:ea typeface="Times New Roman"/>
                <a:cs typeface="Times New Roman"/>
                <a:sym typeface="Times New Roman"/>
              </a:defRPr>
            </a:pPr>
            <a:r>
              <a:rPr dirty="0"/>
              <a:t>The Flood</a:t>
            </a:r>
          </a:p>
          <a:p>
            <a:pPr marR="457200">
              <a:defRPr sz="1400">
                <a:latin typeface="Times New Roman"/>
                <a:ea typeface="Times New Roman"/>
                <a:cs typeface="Times New Roman"/>
                <a:sym typeface="Times New Roman"/>
              </a:defRPr>
            </a:pPr>
            <a:r>
              <a:rPr dirty="0"/>
              <a:t>In Archer's </a:t>
            </a:r>
            <a:r>
              <a:rPr i="1" dirty="0"/>
              <a:t>Encyclopedia of Bible Difficulties</a:t>
            </a:r>
            <a:r>
              <a:rPr dirty="0"/>
              <a:t> (Zondervan, 1982, p. 82-84) he holds to a global flood but completely misses the connection to geology and in his recommended readings inexcusably ignores </a:t>
            </a:r>
            <a:r>
              <a:rPr i="1" dirty="0"/>
              <a:t>The Genesis Flood</a:t>
            </a:r>
            <a:r>
              <a:rPr dirty="0"/>
              <a:t> by </a:t>
            </a:r>
            <a:r>
              <a:rPr lang="en-US" dirty="0" err="1"/>
              <a:t>ë</a:t>
            </a:r>
            <a:r>
              <a:rPr dirty="0" err="1"/>
              <a:t>hitcomb</a:t>
            </a:r>
            <a:r>
              <a:rPr dirty="0"/>
              <a:t> and Morris and all the other creationist literature </a:t>
            </a:r>
            <a:r>
              <a:rPr dirty="0" err="1"/>
              <a:t>bet</a:t>
            </a:r>
            <a:r>
              <a:rPr lang="en-US" dirty="0" err="1"/>
              <a:t>ë</a:t>
            </a:r>
            <a:r>
              <a:rPr dirty="0" err="1"/>
              <a:t>een</a:t>
            </a:r>
            <a:r>
              <a:rPr dirty="0"/>
              <a:t> that 1961 book and Archer's 1982 book.  In his 1974 and 1994 </a:t>
            </a:r>
            <a:r>
              <a:rPr i="1" dirty="0"/>
              <a:t>A Survey of OT Introduction</a:t>
            </a:r>
            <a:r>
              <a:rPr dirty="0"/>
              <a:t> (1974 edition [reprint 1985], pp. 208-217 as </a:t>
            </a:r>
            <a:r>
              <a:rPr lang="en-US" dirty="0" err="1"/>
              <a:t>ë</a:t>
            </a:r>
            <a:r>
              <a:rPr dirty="0" err="1"/>
              <a:t>ell</a:t>
            </a:r>
            <a:r>
              <a:rPr dirty="0"/>
              <a:t> as in 1994, 3rd ed., pp. 213-222) seems to believe in a global flood but is not very clear about it and fails to see that such a </a:t>
            </a:r>
            <a:r>
              <a:rPr dirty="0" err="1"/>
              <a:t>vie</a:t>
            </a:r>
            <a:r>
              <a:rPr lang="en-US" dirty="0" err="1"/>
              <a:t>ë</a:t>
            </a:r>
            <a:r>
              <a:rPr dirty="0"/>
              <a:t> is incompatible </a:t>
            </a:r>
            <a:r>
              <a:rPr lang="en-US" dirty="0" err="1"/>
              <a:t>ë</a:t>
            </a:r>
            <a:r>
              <a:rPr dirty="0" err="1"/>
              <a:t>ith</a:t>
            </a:r>
            <a:r>
              <a:rPr dirty="0"/>
              <a:t> the acceptance of millions of years (because secular geologists deny that there is any evidence for a global Flood 4500 years ago).  The text in the </a:t>
            </a:r>
            <a:r>
              <a:rPr dirty="0" err="1"/>
              <a:t>t</a:t>
            </a:r>
            <a:r>
              <a:rPr lang="en-US" dirty="0" err="1"/>
              <a:t>ë</a:t>
            </a:r>
            <a:r>
              <a:rPr dirty="0" err="1"/>
              <a:t>o</a:t>
            </a:r>
            <a:r>
              <a:rPr dirty="0"/>
              <a:t> editions are virtually identical on the Flood and he ignores creationist literature in these editions, and though citing </a:t>
            </a:r>
            <a:r>
              <a:rPr i="1" dirty="0"/>
              <a:t>The Genesis Flood</a:t>
            </a:r>
            <a:r>
              <a:rPr dirty="0"/>
              <a:t> (TGF) regarding all (not some of) mankind perishing, he completely ignores TGF’s discussion of the </a:t>
            </a:r>
            <a:r>
              <a:rPr dirty="0" err="1"/>
              <a:t>globality</a:t>
            </a:r>
            <a:r>
              <a:rPr dirty="0"/>
              <a:t> of the Flood and of geology, dating methods, etc.</a:t>
            </a:r>
          </a:p>
          <a:p>
            <a:pPr marR="457200">
              <a:defRPr sz="2400">
                <a:latin typeface="Times New Roman"/>
                <a:ea typeface="Times New Roman"/>
                <a:cs typeface="Times New Roman"/>
                <a:sym typeface="Times New Roman"/>
              </a:defRPr>
            </a:pPr>
            <a:endParaRPr dirty="0"/>
          </a:p>
        </p:txBody>
      </p:sp>
    </p:spTree>
    <p:extLst>
      <p:ext uri="{BB962C8B-B14F-4D97-AF65-F5344CB8AC3E}">
        <p14:creationId xmlns:p14="http://schemas.microsoft.com/office/powerpoint/2010/main" val="417319824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0" name="Shape 1870"/>
          <p:cNvSpPr>
            <a:spLocks noGrp="1" noRot="1" noChangeAspect="1"/>
          </p:cNvSpPr>
          <p:nvPr>
            <p:ph type="sldImg"/>
          </p:nvPr>
        </p:nvSpPr>
        <p:spPr>
          <a:xfrm>
            <a:off x="381000" y="685800"/>
            <a:ext cx="6096000" cy="3429000"/>
          </a:xfrm>
          <a:prstGeom prst="rect">
            <a:avLst/>
          </a:prstGeom>
        </p:spPr>
        <p:txBody>
          <a:bodyPr/>
          <a:lstStyle/>
          <a:p>
            <a:endParaRPr/>
          </a:p>
        </p:txBody>
      </p:sp>
      <p:sp>
        <p:nvSpPr>
          <p:cNvPr id="1871" name="Shape 1871"/>
          <p:cNvSpPr>
            <a:spLocks noGrp="1"/>
          </p:cNvSpPr>
          <p:nvPr>
            <p:ph type="body" sz="quarter" idx="1"/>
          </p:nvPr>
        </p:nvSpPr>
        <p:spPr>
          <a:prstGeom prst="rect">
            <a:avLst/>
          </a:prstGeom>
        </p:spPr>
        <p:txBody>
          <a:bodyPr/>
          <a:lstStyle/>
          <a:p>
            <a:pPr>
              <a:lnSpc>
                <a:spcPct val="117999"/>
              </a:lnSpc>
              <a:defRPr>
                <a:latin typeface="Helvetica Neue"/>
                <a:ea typeface="Helvetica Neue"/>
                <a:cs typeface="Helvetica Neue"/>
                <a:sym typeface="Helvetica Neue"/>
              </a:defRPr>
            </a:pPr>
            <a:r>
              <a:t>Everything is layered.  You can move the man and the speech bubbles can be stretched and enlarged to make the translated text fit in the bubbles.</a:t>
            </a:r>
          </a:p>
          <a:p>
            <a:pPr marL="40640" marR="40640" defTabSz="914400">
              <a:spcBef>
                <a:spcPts val="400"/>
              </a:spcBef>
              <a:defRPr sz="1200">
                <a:uFill>
                  <a:solidFill>
                    <a:srgbClr val="000000"/>
                  </a:solidFill>
                </a:uFill>
                <a:latin typeface="Arial"/>
                <a:ea typeface="Arial"/>
                <a:cs typeface="Arial"/>
                <a:sym typeface="Arial"/>
              </a:defRPr>
            </a:pPr>
            <a:r>
              <a:t>Archer photo: </a:t>
            </a:r>
            <a:r>
              <a:rPr u="sng">
                <a:hlinkClick r:id="rId3"/>
              </a:rPr>
              <a:t>http://davidsonpress.com/images/misc/Archer.jpg</a:t>
            </a:r>
            <a:r>
              <a:t>, accessed 11 Mar 2010</a:t>
            </a:r>
          </a:p>
        </p:txBody>
      </p:sp>
    </p:spTree>
    <p:extLst>
      <p:ext uri="{BB962C8B-B14F-4D97-AF65-F5344CB8AC3E}">
        <p14:creationId xmlns:p14="http://schemas.microsoft.com/office/powerpoint/2010/main" val="156442921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5" name="Shape 1875"/>
          <p:cNvSpPr>
            <a:spLocks noGrp="1" noRot="1" noChangeAspect="1"/>
          </p:cNvSpPr>
          <p:nvPr>
            <p:ph type="sldImg"/>
          </p:nvPr>
        </p:nvSpPr>
        <p:spPr>
          <a:xfrm>
            <a:off x="381000" y="685800"/>
            <a:ext cx="6096000" cy="3429000"/>
          </a:xfrm>
          <a:prstGeom prst="rect">
            <a:avLst/>
          </a:prstGeom>
        </p:spPr>
        <p:txBody>
          <a:bodyPr/>
          <a:lstStyle/>
          <a:p>
            <a:endParaRPr/>
          </a:p>
        </p:txBody>
      </p:sp>
      <p:sp>
        <p:nvSpPr>
          <p:cNvPr id="1876" name="Shape 1876"/>
          <p:cNvSpPr>
            <a:spLocks noGrp="1"/>
          </p:cNvSpPr>
          <p:nvPr>
            <p:ph type="body" sz="quarter" idx="1"/>
          </p:nvPr>
        </p:nvSpPr>
        <p:spPr>
          <a:prstGeom prst="rect">
            <a:avLst/>
          </a:prstGeom>
        </p:spPr>
        <p:txBody>
          <a:bodyPr/>
          <a:lstStyle/>
          <a:p>
            <a:r>
              <a:t>NASB</a:t>
            </a:r>
          </a:p>
        </p:txBody>
      </p:sp>
    </p:spTree>
    <p:extLst>
      <p:ext uri="{BB962C8B-B14F-4D97-AF65-F5344CB8AC3E}">
        <p14:creationId xmlns:p14="http://schemas.microsoft.com/office/powerpoint/2010/main" val="3049895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e ka </a:t>
            </a:r>
            <a:r>
              <a:rPr lang="en-US" sz="2200" b="0" i="0" dirty="0" err="1">
                <a:effectLst/>
                <a:latin typeface="Helvetica Neue"/>
                <a:ea typeface="Helvetica Neue"/>
                <a:cs typeface="Helvetica Neue"/>
                <a:sym typeface="Helvetica Neue"/>
              </a:rPr>
              <a:t>hequr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qafe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shkenca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Perëndinë</a:t>
            </a:r>
            <a:r>
              <a:rPr lang="en-US" sz="2200" b="0" i="0" dirty="0">
                <a:effectLst/>
                <a:latin typeface="Helvetica Neue"/>
                <a:ea typeface="Helvetica Neue"/>
                <a:cs typeface="Helvetica Neue"/>
                <a:sym typeface="Helvetica Neue"/>
              </a:rPr>
              <a:t> (Has science got rid of God, John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A </a:t>
            </a:r>
            <a:r>
              <a:rPr lang="en-US" sz="2200" b="0" i="0" dirty="0" err="1">
                <a:effectLst/>
                <a:latin typeface="Helvetica Neue"/>
                <a:ea typeface="Helvetica Neue"/>
                <a:cs typeface="Helvetica Neue"/>
                <a:sym typeface="Helvetica Neue"/>
              </a:rPr>
              <a:t>beson</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Perëndia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tek</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ateistët</a:t>
            </a:r>
            <a:r>
              <a:rPr lang="en-US" sz="2200" b="0" i="0" dirty="0">
                <a:effectLst/>
                <a:latin typeface="Helvetica Neue"/>
                <a:ea typeface="Helvetica Neue"/>
                <a:cs typeface="Helvetica Neue"/>
                <a:sym typeface="Helvetica Neue"/>
              </a:rPr>
              <a:t> (Does God believe in atheists?,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Evolucioni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fakt</a:t>
            </a:r>
            <a:r>
              <a:rPr lang="en-US" sz="2200" b="0" i="0" dirty="0">
                <a:effectLst/>
                <a:latin typeface="Helvetica Neue"/>
                <a:ea typeface="Helvetica Neue"/>
                <a:cs typeface="Helvetica Neue"/>
                <a:sym typeface="Helvetica Neue"/>
              </a:rPr>
              <a:t> apo trillium (Evolution fact or fiction, J. Blanchard)</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Mashtrimi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evolucion</a:t>
            </a:r>
            <a:r>
              <a:rPr lang="en-US" sz="2200" b="0" i="0" dirty="0">
                <a:effectLst/>
                <a:latin typeface="Helvetica Neue"/>
                <a:ea typeface="Helvetica Neue"/>
                <a:cs typeface="Helvetica Neue"/>
                <a:sym typeface="Helvetica Neue"/>
              </a:rPr>
              <a:t> (Evolution the lie, K. Ham)</a:t>
            </a: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Libri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përgjigjeve</a:t>
            </a:r>
            <a:r>
              <a:rPr lang="en-US" sz="2200" b="0" i="0" dirty="0">
                <a:effectLst/>
                <a:latin typeface="Helvetica Neue"/>
                <a:ea typeface="Helvetica Neue"/>
                <a:cs typeface="Helvetica Neue"/>
                <a:sym typeface="Helvetica Neue"/>
              </a:rPr>
              <a:t> (The answers book, K. Ham)</a:t>
            </a:r>
          </a:p>
          <a:p>
            <a:r>
              <a:rPr lang="en-US" sz="2200" b="0" i="0" dirty="0" err="1">
                <a:effectLst/>
                <a:latin typeface="Helvetica Neue"/>
                <a:ea typeface="Helvetica Neue"/>
                <a:cs typeface="Helvetica Neue"/>
                <a:sym typeface="Helvetica Neue"/>
              </a:rPr>
              <a:t>Etje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realitet</a:t>
            </a:r>
            <a:endParaRPr lang="en-US" sz="2200" b="0" i="0" dirty="0">
              <a:effectLst/>
              <a:latin typeface="Helvetica Neue"/>
              <a:ea typeface="Helvetica Neue"/>
              <a:cs typeface="Helvetica Neue"/>
              <a:sym typeface="Helvetica Neue"/>
            </a:endParaRPr>
          </a:p>
          <a:p>
            <a:pPr marL="0" marR="0" lvl="0" indent="0" defTabSz="457200" eaLnBrk="1" fontAlgn="auto" latinLnBrk="0" hangingPunct="1">
              <a:lnSpc>
                <a:spcPct val="117999"/>
              </a:lnSpc>
              <a:spcBef>
                <a:spcPts val="0"/>
              </a:spcBef>
              <a:spcAft>
                <a:spcPts val="0"/>
              </a:spcAft>
              <a:buClrTx/>
              <a:buSzTx/>
              <a:buFontTx/>
              <a:buNone/>
              <a:tabLst/>
              <a:defRPr/>
            </a:pPr>
            <a:r>
              <a:rPr lang="en-US" sz="2200" b="0" i="0" dirty="0" err="1">
                <a:effectLst/>
                <a:latin typeface="Helvetica Neue"/>
                <a:ea typeface="Helvetica Neue"/>
                <a:cs typeface="Helvetica Neue"/>
                <a:sym typeface="Helvetica Neue"/>
              </a:rPr>
              <a:t>Darvini</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dhe</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darvinizmi</a:t>
            </a:r>
            <a:r>
              <a:rPr lang="en-US" sz="2200" b="0" i="0" dirty="0">
                <a:effectLst/>
                <a:latin typeface="Helvetica Neue"/>
                <a:ea typeface="Helvetica Neue"/>
                <a:cs typeface="Helvetica Neue"/>
                <a:sym typeface="Helvetica Neue"/>
              </a:rPr>
              <a:t> pas 150 </a:t>
            </a:r>
            <a:r>
              <a:rPr lang="en-US" sz="2200" b="0" i="0" dirty="0" err="1">
                <a:effectLst/>
                <a:latin typeface="Helvetica Neue"/>
                <a:ea typeface="Helvetica Neue"/>
                <a:cs typeface="Helvetica Neue"/>
                <a:sym typeface="Helvetica Neue"/>
              </a:rPr>
              <a:t>vitesh</a:t>
            </a:r>
            <a:r>
              <a:rPr lang="en-US" sz="2200" b="0" i="0" dirty="0">
                <a:effectLst/>
                <a:latin typeface="Helvetica Neue"/>
                <a:ea typeface="Helvetica Neue"/>
                <a:cs typeface="Helvetica Neue"/>
                <a:sym typeface="Helvetica Neue"/>
              </a:rPr>
              <a:t> (Darwin &amp; Darwinism 150 years later, Ian McNaughton)</a:t>
            </a:r>
          </a:p>
          <a:p>
            <a:r>
              <a:rPr lang="en-US" sz="2200" b="0" i="0" dirty="0" err="1">
                <a:effectLst/>
                <a:latin typeface="Helvetica Neue"/>
                <a:ea typeface="Helvetica Neue"/>
                <a:cs typeface="Helvetica Neue"/>
                <a:sym typeface="Helvetica Neue"/>
              </a:rPr>
              <a:t>Dëshmia</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për</a:t>
            </a:r>
            <a:r>
              <a:rPr lang="en-US" sz="2200" b="0" i="0" dirty="0">
                <a:effectLst/>
                <a:latin typeface="Helvetica Neue"/>
                <a:ea typeface="Helvetica Neue"/>
                <a:cs typeface="Helvetica Neue"/>
                <a:sym typeface="Helvetica Neue"/>
              </a:rPr>
              <a:t> </a:t>
            </a:r>
            <a:r>
              <a:rPr lang="en-US" sz="2200" b="0" i="0" dirty="0" err="1">
                <a:effectLst/>
                <a:latin typeface="Helvetica Neue"/>
                <a:ea typeface="Helvetica Neue"/>
                <a:cs typeface="Helvetica Neue"/>
                <a:sym typeface="Helvetica Neue"/>
              </a:rPr>
              <a:t>krijmin</a:t>
            </a:r>
            <a:endParaRPr lang="en-US" sz="2200" b="0" i="0" dirty="0">
              <a:effectLst/>
              <a:latin typeface="Helvetica Neue"/>
              <a:ea typeface="Helvetica Neue"/>
              <a:cs typeface="Helvetica Neue"/>
              <a:sym typeface="Helvetica Neue"/>
            </a:endParaRPr>
          </a:p>
          <a:p>
            <a:br>
              <a:rPr lang="en-US" sz="2200" b="0" i="0" dirty="0">
                <a:effectLst/>
                <a:latin typeface="Helvetica Neue"/>
                <a:ea typeface="Helvetica Neue"/>
                <a:cs typeface="Helvetica Neue"/>
                <a:sym typeface="Helvetica Neue"/>
              </a:rPr>
            </a:br>
            <a:r>
              <a:rPr lang="en-US" sz="2200" b="0" i="0" dirty="0">
                <a:effectLst/>
                <a:latin typeface="Helvetica Neue"/>
                <a:ea typeface="Helvetica Neue"/>
                <a:cs typeface="Helvetica Neue"/>
                <a:sym typeface="Helvetica Neue"/>
              </a:rPr>
              <a:t>AEM: Albanian Evangelical Mission: 069 206 4518, </a:t>
            </a:r>
            <a:r>
              <a:rPr lang="en-US" sz="2200" b="0" i="0" dirty="0">
                <a:effectLst/>
                <a:latin typeface="Helvetica Neue"/>
                <a:ea typeface="Helvetica Neue"/>
                <a:cs typeface="Helvetica Neue"/>
                <a:sym typeface="Helvetica Neue"/>
                <a:hlinkClick r:id="rId3"/>
              </a:rPr>
              <a:t>xheladin@palushi.com</a:t>
            </a: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VUSH: Evangelical Alliance of Albania</a:t>
            </a:r>
          </a:p>
          <a:p>
            <a:r>
              <a:rPr lang="en-US" sz="2200" b="0" i="0" dirty="0">
                <a:effectLst/>
                <a:latin typeface="Helvetica Neue"/>
                <a:ea typeface="Helvetica Neue"/>
                <a:cs typeface="Helvetica Neue"/>
                <a:sym typeface="Helvetica Neue"/>
              </a:rPr>
              <a:t>Steven Center (I stayed there at least once)</a:t>
            </a:r>
          </a:p>
          <a:p>
            <a:endParaRPr lang="en-US" sz="2200" b="0" i="0" dirty="0">
              <a:effectLst/>
              <a:latin typeface="Helvetica Neue"/>
              <a:ea typeface="Helvetica Neue"/>
              <a:cs typeface="Helvetica Neue"/>
              <a:sym typeface="Helvetica Neue"/>
            </a:endParaRPr>
          </a:p>
          <a:p>
            <a:r>
              <a:rPr lang="en-US" sz="2200" b="0" i="0" dirty="0" err="1">
                <a:effectLst/>
                <a:latin typeface="Helvetica Neue"/>
                <a:ea typeface="Helvetica Neue"/>
                <a:cs typeface="Helvetica Neue"/>
                <a:sym typeface="Helvetica Neue"/>
              </a:rPr>
              <a:t>AiG</a:t>
            </a:r>
            <a:r>
              <a:rPr lang="en-US" sz="2200" b="0" i="0" dirty="0">
                <a:effectLst/>
                <a:latin typeface="Helvetica Neue"/>
                <a:ea typeface="Helvetica Neue"/>
                <a:cs typeface="Helvetica Neue"/>
                <a:sym typeface="Helvetica Neue"/>
              </a:rPr>
              <a:t> Booklets </a:t>
            </a:r>
            <a:br>
              <a:rPr lang="en-US" sz="2200" b="0" i="0" dirty="0">
                <a:effectLst/>
                <a:latin typeface="Helvetica Neue"/>
                <a:ea typeface="Helvetica Neue"/>
                <a:cs typeface="Helvetica Neue"/>
                <a:sym typeface="Helvetica Neue"/>
              </a:rPr>
            </a:br>
            <a:endParaRPr lang="en-US" sz="2200" b="0" i="0" dirty="0">
              <a:effectLst/>
              <a:latin typeface="Helvetica Neue"/>
              <a:ea typeface="Helvetica Neue"/>
              <a:cs typeface="Helvetica Neue"/>
              <a:sym typeface="Helvetica Neue"/>
            </a:endParaRPr>
          </a:p>
          <a:p>
            <a:r>
              <a:rPr lang="en-US" sz="2200" b="0" i="0" dirty="0">
                <a:effectLst/>
                <a:latin typeface="Helvetica Neue"/>
                <a:ea typeface="Helvetica Neue"/>
                <a:cs typeface="Helvetica Neue"/>
                <a:sym typeface="Helvetica Neue"/>
              </a:rPr>
              <a:t>Does really exist a God K. Ham</a:t>
            </a:r>
          </a:p>
          <a:p>
            <a:r>
              <a:rPr lang="en-US" sz="2200" b="0" i="0" dirty="0">
                <a:effectLst/>
                <a:latin typeface="Helvetica Neue"/>
                <a:ea typeface="Helvetica Neue"/>
                <a:cs typeface="Helvetica Neue"/>
                <a:sym typeface="Helvetica Neue"/>
              </a:rPr>
              <a:t>Dinosaurs and the Bible K. Ham</a:t>
            </a:r>
          </a:p>
          <a:p>
            <a:r>
              <a:rPr lang="en-US" sz="2200" b="0" i="0" dirty="0">
                <a:effectLst/>
                <a:latin typeface="Helvetica Neue"/>
                <a:ea typeface="Helvetica Neue"/>
                <a:cs typeface="Helvetica Neue"/>
                <a:sym typeface="Helvetica Neue"/>
              </a:rPr>
              <a:t>Where did Cain find his wife K. Ham</a:t>
            </a:r>
          </a:p>
          <a:p>
            <a:r>
              <a:rPr lang="en-US" sz="2200" b="0" i="0" dirty="0">
                <a:effectLst/>
                <a:latin typeface="Helvetica Neue"/>
                <a:ea typeface="Helvetica Neue"/>
                <a:cs typeface="Helvetica Neue"/>
                <a:sym typeface="Helvetica Neue"/>
              </a:rPr>
              <a:t>Where did all the races come from K. Ham</a:t>
            </a:r>
          </a:p>
          <a:p>
            <a:r>
              <a:rPr lang="en-US" sz="2200" b="0" i="0" dirty="0">
                <a:effectLst/>
                <a:latin typeface="Helvetica Neue"/>
                <a:ea typeface="Helvetica Neue"/>
                <a:cs typeface="Helvetica Neue"/>
                <a:sym typeface="Helvetica Neue"/>
              </a:rPr>
              <a:t> </a:t>
            </a:r>
          </a:p>
          <a:p>
            <a:endParaRPr lang="en-US" sz="2200" b="0" i="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129287441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defTabSz="825500" eaLnBrk="1" fontAlgn="auto" latinLnBrk="0" hangingPunct="1">
              <a:lnSpc>
                <a:spcPct val="100000"/>
              </a:lnSpc>
              <a:spcBef>
                <a:spcPts val="0"/>
              </a:spcBef>
              <a:spcAft>
                <a:spcPts val="0"/>
              </a:spcAft>
              <a:buClrTx/>
              <a:buSzTx/>
              <a:buFontTx/>
              <a:buNone/>
              <a:tabLst/>
              <a:defRPr/>
            </a:pPr>
            <a:r>
              <a:rPr lang="en-US" sz="2200" b="0" i="0" dirty="0">
                <a:effectLst/>
                <a:latin typeface="Helvetica Neue"/>
                <a:ea typeface="Helvetica Neue"/>
                <a:cs typeface="Helvetica Neue"/>
                <a:sym typeface="Helvetica Neue"/>
              </a:rPr>
              <a:t>Where did Cain find his wife?  K. Ham</a:t>
            </a:r>
          </a:p>
          <a:p>
            <a:r>
              <a:rPr lang="en-US" sz="2200" b="0" i="0" dirty="0">
                <a:effectLst/>
                <a:latin typeface="Helvetica Neue"/>
                <a:ea typeface="Helvetica Neue"/>
                <a:cs typeface="Helvetica Neue"/>
                <a:sym typeface="Helvetica Neue"/>
              </a:rPr>
              <a:t>Does really exist a God?  K. Ham</a:t>
            </a:r>
          </a:p>
          <a:p>
            <a:r>
              <a:rPr lang="en-US" sz="2200" b="0" i="0" dirty="0">
                <a:effectLst/>
                <a:latin typeface="Helvetica Neue"/>
                <a:ea typeface="Helvetica Neue"/>
                <a:cs typeface="Helvetica Neue"/>
                <a:sym typeface="Helvetica Neue"/>
              </a:rPr>
              <a:t>Where did all the races come from?  K. Ham</a:t>
            </a:r>
          </a:p>
          <a:p>
            <a:r>
              <a:rPr lang="en-US" sz="2200" b="0" i="0" dirty="0">
                <a:effectLst/>
                <a:latin typeface="Helvetica Neue"/>
                <a:ea typeface="Helvetica Neue"/>
                <a:cs typeface="Helvetica Neue"/>
                <a:sym typeface="Helvetica Neue"/>
              </a:rPr>
              <a:t>Dinosaurs and the Bible.  K. Ham</a:t>
            </a:r>
          </a:p>
          <a:p>
            <a:endParaRPr lang="en-US" dirty="0"/>
          </a:p>
        </p:txBody>
      </p:sp>
    </p:spTree>
    <p:extLst>
      <p:ext uri="{BB962C8B-B14F-4D97-AF65-F5344CB8AC3E}">
        <p14:creationId xmlns:p14="http://schemas.microsoft.com/office/powerpoint/2010/main" val="157830552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8" name="Shape 2118"/>
          <p:cNvSpPr>
            <a:spLocks noGrp="1" noRot="1" noChangeAspect="1"/>
          </p:cNvSpPr>
          <p:nvPr>
            <p:ph type="sldImg"/>
          </p:nvPr>
        </p:nvSpPr>
        <p:spPr>
          <a:xfrm>
            <a:off x="381000" y="685800"/>
            <a:ext cx="6096000" cy="3429000"/>
          </a:xfrm>
          <a:prstGeom prst="rect">
            <a:avLst/>
          </a:prstGeom>
        </p:spPr>
        <p:txBody>
          <a:bodyPr/>
          <a:lstStyle/>
          <a:p>
            <a:endParaRPr/>
          </a:p>
        </p:txBody>
      </p:sp>
      <p:sp>
        <p:nvSpPr>
          <p:cNvPr id="2119" name="Shape 2119"/>
          <p:cNvSpPr>
            <a:spLocks noGrp="1"/>
          </p:cNvSpPr>
          <p:nvPr>
            <p:ph type="body" sz="quarter" idx="1"/>
          </p:nvPr>
        </p:nvSpPr>
        <p:spPr>
          <a:prstGeom prst="rect">
            <a:avLst/>
          </a:prstGeom>
        </p:spPr>
        <p:txBody>
          <a:bodyPr/>
          <a:lstStyle>
            <a:lvl1pPr defTabSz="825500">
              <a:defRPr sz="3000"/>
            </a:lvl1pPr>
          </a:lstStyle>
          <a:p>
            <a:endParaRPr dirty="0"/>
          </a:p>
        </p:txBody>
      </p:sp>
    </p:spTree>
    <p:extLst>
      <p:ext uri="{BB962C8B-B14F-4D97-AF65-F5344CB8AC3E}">
        <p14:creationId xmlns:p14="http://schemas.microsoft.com/office/powerpoint/2010/main" val="12218327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6" name="Shape 1936"/>
          <p:cNvSpPr>
            <a:spLocks noGrp="1" noRot="1" noChangeAspect="1"/>
          </p:cNvSpPr>
          <p:nvPr>
            <p:ph type="sldImg"/>
          </p:nvPr>
        </p:nvSpPr>
        <p:spPr>
          <a:xfrm>
            <a:off x="381000" y="685800"/>
            <a:ext cx="6096000" cy="3429000"/>
          </a:xfrm>
          <a:prstGeom prst="rect">
            <a:avLst/>
          </a:prstGeom>
        </p:spPr>
        <p:txBody>
          <a:bodyPr/>
          <a:lstStyle/>
          <a:p>
            <a:endParaRPr/>
          </a:p>
        </p:txBody>
      </p:sp>
      <p:sp>
        <p:nvSpPr>
          <p:cNvPr id="1937" name="Shape 1937"/>
          <p:cNvSpPr>
            <a:spLocks noGrp="1"/>
          </p:cNvSpPr>
          <p:nvPr>
            <p:ph type="body" sz="quarter" idx="1"/>
          </p:nvPr>
        </p:nvSpPr>
        <p:spPr>
          <a:prstGeom prst="rect">
            <a:avLst/>
          </a:prstGeom>
        </p:spPr>
        <p:txBody>
          <a:bodyPr/>
          <a:lstStyle/>
          <a:p>
            <a:pPr marL="40640" marR="40640" defTabSz="914400">
              <a:spcBef>
                <a:spcPts val="400"/>
              </a:spcBef>
              <a:defRPr sz="1200">
                <a:uFill>
                  <a:solidFill>
                    <a:srgbClr val="000000"/>
                  </a:solidFill>
                </a:uFill>
                <a:latin typeface="Arial"/>
                <a:ea typeface="Arial"/>
                <a:cs typeface="Arial"/>
                <a:sym typeface="Arial"/>
              </a:defRPr>
            </a:pPr>
            <a:r>
              <a:rPr dirty="0"/>
              <a:t>Also </a:t>
            </a:r>
            <a:r>
              <a:rPr dirty="0" err="1"/>
              <a:t>Lk</a:t>
            </a:r>
            <a:r>
              <a:rPr dirty="0"/>
              <a:t> 17:26-29—Jesus mentions Noah and judgment of Flood (from Gen. 1-11) and Lot and judgment of Sodom and Gomorrah and Lot’s </a:t>
            </a:r>
            <a:r>
              <a:rPr lang="en-US" dirty="0" err="1"/>
              <a:t>ë</a:t>
            </a:r>
            <a:r>
              <a:rPr dirty="0" err="1"/>
              <a:t>ife</a:t>
            </a:r>
            <a:r>
              <a:rPr dirty="0"/>
              <a:t> (Gen. 12-50)—Jesus took both accounts as literal history.  In fact, all the accounts that modern man finds so unbelievable (Noah, Lot, Jonah, serpents in the </a:t>
            </a:r>
            <a:r>
              <a:rPr lang="en-US" dirty="0" err="1"/>
              <a:t>ë</a:t>
            </a:r>
            <a:r>
              <a:rPr dirty="0" err="1"/>
              <a:t>ilderness</a:t>
            </a:r>
            <a:r>
              <a:rPr dirty="0"/>
              <a:t>, etc.) Jesus took as historical fact.</a:t>
            </a:r>
            <a:r>
              <a:rPr sz="3600" b="1" dirty="0"/>
              <a:t> </a:t>
            </a:r>
          </a:p>
          <a:p>
            <a:pPr marL="40640" marR="40640" defTabSz="914400">
              <a:spcBef>
                <a:spcPts val="400"/>
              </a:spcBef>
              <a:defRPr sz="1200">
                <a:uFill>
                  <a:solidFill>
                    <a:srgbClr val="000000"/>
                  </a:solidFill>
                </a:uFill>
                <a:latin typeface="Arial"/>
                <a:ea typeface="Arial"/>
                <a:cs typeface="Arial"/>
                <a:sym typeface="Arial"/>
              </a:defRPr>
            </a:pPr>
            <a:r>
              <a:rPr sz="3600" b="1" dirty="0"/>
              <a:t>NASB</a:t>
            </a:r>
          </a:p>
        </p:txBody>
      </p:sp>
    </p:spTree>
    <p:extLst>
      <p:ext uri="{BB962C8B-B14F-4D97-AF65-F5344CB8AC3E}">
        <p14:creationId xmlns:p14="http://schemas.microsoft.com/office/powerpoint/2010/main" val="200413539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1" name="Shape 1941"/>
          <p:cNvSpPr>
            <a:spLocks noGrp="1" noRot="1" noChangeAspect="1"/>
          </p:cNvSpPr>
          <p:nvPr>
            <p:ph type="sldImg"/>
          </p:nvPr>
        </p:nvSpPr>
        <p:spPr>
          <a:xfrm>
            <a:off x="381000" y="685800"/>
            <a:ext cx="6096000" cy="3429000"/>
          </a:xfrm>
          <a:prstGeom prst="rect">
            <a:avLst/>
          </a:prstGeom>
        </p:spPr>
        <p:txBody>
          <a:bodyPr/>
          <a:lstStyle/>
          <a:p>
            <a:endParaRPr/>
          </a:p>
        </p:txBody>
      </p:sp>
      <p:sp>
        <p:nvSpPr>
          <p:cNvPr id="1942" name="Shape 1942"/>
          <p:cNvSpPr>
            <a:spLocks noGrp="1"/>
          </p:cNvSpPr>
          <p:nvPr>
            <p:ph type="body" sz="quarter" idx="1"/>
          </p:nvPr>
        </p:nvSpPr>
        <p:spPr>
          <a:prstGeom prst="rect">
            <a:avLst/>
          </a:prstGeom>
        </p:spPr>
        <p:txBody>
          <a:bodyPr/>
          <a:lstStyle>
            <a:lvl1pPr marL="40640" marR="40640" defTabSz="914400">
              <a:spcBef>
                <a:spcPts val="400"/>
              </a:spcBef>
              <a:defRPr sz="3600">
                <a:uFill>
                  <a:solidFill>
                    <a:srgbClr val="000000"/>
                  </a:solidFill>
                </a:uFill>
                <a:latin typeface="Arial"/>
                <a:ea typeface="Arial"/>
                <a:cs typeface="Arial"/>
                <a:sym typeface="Arial"/>
              </a:defRPr>
            </a:lvl1pPr>
          </a:lstStyle>
          <a:p>
            <a:pPr>
              <a:defRPr sz="1200"/>
            </a:pPr>
            <a:r>
              <a:rPr sz="3600"/>
              <a:t>NIV</a:t>
            </a:r>
          </a:p>
        </p:txBody>
      </p:sp>
    </p:spTree>
    <p:extLst>
      <p:ext uri="{BB962C8B-B14F-4D97-AF65-F5344CB8AC3E}">
        <p14:creationId xmlns:p14="http://schemas.microsoft.com/office/powerpoint/2010/main" val="295369889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 name="Shape 1946"/>
          <p:cNvSpPr>
            <a:spLocks noGrp="1" noRot="1" noChangeAspect="1"/>
          </p:cNvSpPr>
          <p:nvPr>
            <p:ph type="sldImg"/>
          </p:nvPr>
        </p:nvSpPr>
        <p:spPr>
          <a:xfrm>
            <a:off x="381000" y="685800"/>
            <a:ext cx="6096000" cy="3429000"/>
          </a:xfrm>
          <a:prstGeom prst="rect">
            <a:avLst/>
          </a:prstGeom>
        </p:spPr>
        <p:txBody>
          <a:bodyPr/>
          <a:lstStyle/>
          <a:p>
            <a:endParaRPr/>
          </a:p>
        </p:txBody>
      </p:sp>
      <p:sp>
        <p:nvSpPr>
          <p:cNvPr id="1947" name="Shape 1947"/>
          <p:cNvSpPr>
            <a:spLocks noGrp="1"/>
          </p:cNvSpPr>
          <p:nvPr>
            <p:ph type="body" sz="quarter" idx="1"/>
          </p:nvPr>
        </p:nvSpPr>
        <p:spPr>
          <a:prstGeom prst="rect">
            <a:avLst/>
          </a:prstGeom>
        </p:spPr>
        <p:txBody>
          <a:bodyPr/>
          <a:lstStyle>
            <a:lvl1pPr marL="40640" marR="40640" defTabSz="914400">
              <a:spcBef>
                <a:spcPts val="400"/>
              </a:spcBef>
              <a:defRPr sz="3600">
                <a:uFill>
                  <a:solidFill>
                    <a:srgbClr val="000000"/>
                  </a:solidFill>
                </a:uFill>
                <a:latin typeface="Arial"/>
                <a:ea typeface="Arial"/>
                <a:cs typeface="Arial"/>
                <a:sym typeface="Arial"/>
              </a:defRPr>
            </a:lvl1pPr>
          </a:lstStyle>
          <a:p>
            <a:pPr>
              <a:defRPr sz="1200"/>
            </a:pPr>
            <a:r>
              <a:rPr sz="3600"/>
              <a:t>NIV</a:t>
            </a:r>
          </a:p>
        </p:txBody>
      </p:sp>
    </p:spTree>
    <p:extLst>
      <p:ext uri="{BB962C8B-B14F-4D97-AF65-F5344CB8AC3E}">
        <p14:creationId xmlns:p14="http://schemas.microsoft.com/office/powerpoint/2010/main" val="96200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a:spLocks noGrp="1" noRot="1" noChangeAspect="1"/>
          </p:cNvSpPr>
          <p:nvPr>
            <p:ph type="sldImg"/>
          </p:nvPr>
        </p:nvSpPr>
        <p:spPr>
          <a:xfrm>
            <a:off x="381000" y="685800"/>
            <a:ext cx="6096000" cy="3429000"/>
          </a:xfrm>
          <a:prstGeom prst="rect">
            <a:avLst/>
          </a:prstGeom>
        </p:spPr>
        <p:txBody>
          <a:bodyPr/>
          <a:lstStyle/>
          <a:p>
            <a:endParaRPr/>
          </a:p>
        </p:txBody>
      </p:sp>
      <p:sp>
        <p:nvSpPr>
          <p:cNvPr id="877" name="Shape 877"/>
          <p:cNvSpPr>
            <a:spLocks noGrp="1"/>
          </p:cNvSpPr>
          <p:nvPr>
            <p:ph type="body" sz="quarter" idx="1"/>
          </p:nvPr>
        </p:nvSpPr>
        <p:spPr>
          <a:prstGeom prst="rect">
            <a:avLst/>
          </a:prstGeom>
        </p:spPr>
        <p:txBody>
          <a:bodyPr/>
          <a:lstStyle/>
          <a:p>
            <a:pPr>
              <a:lnSpc>
                <a:spcPct val="117999"/>
              </a:lnSpc>
              <a:defRPr>
                <a:latin typeface="Arial"/>
                <a:ea typeface="Arial"/>
                <a:cs typeface="Arial"/>
                <a:sym typeface="Arial"/>
              </a:defRPr>
            </a:pPr>
            <a:r>
              <a:rPr lang="en-US" dirty="0"/>
              <a:t>Mammals, birds, reptiles and amphibians</a:t>
            </a:r>
          </a:p>
          <a:p>
            <a:pPr>
              <a:lnSpc>
                <a:spcPct val="117999"/>
              </a:lnSpc>
              <a:defRPr>
                <a:latin typeface="Arial"/>
                <a:ea typeface="Arial"/>
                <a:cs typeface="Arial"/>
                <a:sym typeface="Arial"/>
              </a:defRPr>
            </a:pPr>
            <a:endParaRPr lang="en-US" dirty="0"/>
          </a:p>
          <a:p>
            <a:pPr>
              <a:lnSpc>
                <a:spcPct val="117999"/>
              </a:lnSpc>
              <a:defRPr>
                <a:latin typeface="Arial"/>
                <a:ea typeface="Arial"/>
                <a:cs typeface="Arial"/>
                <a:sym typeface="Arial"/>
              </a:defRPr>
            </a:pPr>
            <a:r>
              <a:rPr dirty="0"/>
              <a:t>List includes both living and extinct, </a:t>
            </a:r>
          </a:p>
          <a:p>
            <a:pPr>
              <a:lnSpc>
                <a:spcPct val="117999"/>
              </a:lnSpc>
              <a:defRPr>
                <a:latin typeface="Arial"/>
                <a:ea typeface="Arial"/>
                <a:cs typeface="Arial"/>
                <a:sym typeface="Arial"/>
              </a:defRPr>
            </a:pPr>
            <a:r>
              <a:rPr dirty="0"/>
              <a:t>	one pair (2) of unclean</a:t>
            </a:r>
          </a:p>
          <a:p>
            <a:pPr>
              <a:lnSpc>
                <a:spcPct val="117999"/>
              </a:lnSpc>
              <a:defRPr>
                <a:latin typeface="Arial"/>
                <a:ea typeface="Arial"/>
                <a:cs typeface="Arial"/>
                <a:sym typeface="Arial"/>
              </a:defRPr>
            </a:pPr>
            <a:r>
              <a:rPr dirty="0"/>
              <a:t>	7 pairs of clean</a:t>
            </a:r>
          </a:p>
          <a:p>
            <a:pPr>
              <a:lnSpc>
                <a:spcPct val="117999"/>
              </a:lnSpc>
              <a:defRPr>
                <a:latin typeface="Arial"/>
                <a:ea typeface="Arial"/>
                <a:cs typeface="Arial"/>
                <a:sym typeface="Arial"/>
              </a:defRPr>
            </a:pPr>
            <a:r>
              <a:rPr dirty="0"/>
              <a:t>	and 7 pairs of all flying creatures (all birds and some reptiles)</a:t>
            </a:r>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r>
              <a:rPr dirty="0"/>
              <a:t>Some insects (delicate ones like moths, butterflies, bees) </a:t>
            </a:r>
            <a:r>
              <a:rPr lang="en-US" dirty="0" err="1"/>
              <a:t>ë</a:t>
            </a:r>
            <a:r>
              <a:rPr dirty="0" err="1"/>
              <a:t>ere</a:t>
            </a:r>
            <a:r>
              <a:rPr dirty="0"/>
              <a:t> </a:t>
            </a:r>
            <a:r>
              <a:rPr i="1" dirty="0"/>
              <a:t>likely</a:t>
            </a:r>
            <a:r>
              <a:rPr dirty="0"/>
              <a:t> on the ark.  Many could survive as larvae or on floating vegetation.  See Troy Lacey, “</a:t>
            </a:r>
            <a:r>
              <a:rPr lang="en-US" dirty="0" err="1"/>
              <a:t>ë</a:t>
            </a:r>
            <a:r>
              <a:rPr dirty="0" err="1"/>
              <a:t>ere</a:t>
            </a:r>
            <a:r>
              <a:rPr dirty="0"/>
              <a:t> Insects on the Ark?” </a:t>
            </a:r>
            <a:r>
              <a:rPr u="sng" dirty="0">
                <a:hlinkClick r:id="rId3"/>
              </a:rPr>
              <a:t>https://ans</a:t>
            </a:r>
            <a:r>
              <a:rPr lang="en-US" u="sng" dirty="0">
                <a:hlinkClick r:id="rId3"/>
              </a:rPr>
              <a:t>ë</a:t>
            </a:r>
            <a:r>
              <a:rPr u="sng" dirty="0">
                <a:hlinkClick r:id="rId3"/>
              </a:rPr>
              <a:t>ersingenesis.org/</a:t>
            </a:r>
            <a:r>
              <a:rPr u="sng" dirty="0" err="1">
                <a:hlinkClick r:id="rId3"/>
              </a:rPr>
              <a:t>noahs</a:t>
            </a:r>
            <a:r>
              <a:rPr u="sng" dirty="0">
                <a:hlinkClick r:id="rId3"/>
              </a:rPr>
              <a:t>-ark/</a:t>
            </a:r>
            <a:r>
              <a:rPr lang="en-US" u="sng" dirty="0" err="1">
                <a:hlinkClick r:id="rId3"/>
              </a:rPr>
              <a:t>ë</a:t>
            </a:r>
            <a:r>
              <a:rPr u="sng" dirty="0" err="1">
                <a:hlinkClick r:id="rId3"/>
              </a:rPr>
              <a:t>ere</a:t>
            </a:r>
            <a:r>
              <a:rPr u="sng" dirty="0">
                <a:hlinkClick r:id="rId3"/>
              </a:rPr>
              <a:t>-insects-on-the-ark/</a:t>
            </a:r>
            <a:r>
              <a:rPr dirty="0"/>
              <a:t>, May 6, 2016.</a:t>
            </a:r>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r>
              <a:rPr dirty="0"/>
              <a:t>Mammals also include extinct </a:t>
            </a:r>
            <a:r>
              <a:rPr dirty="0" err="1"/>
              <a:t>synapsids</a:t>
            </a:r>
            <a:endParaRPr dirty="0"/>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r>
              <a:rPr dirty="0"/>
              <a:t>This number of animals fits </a:t>
            </a:r>
            <a:r>
              <a:rPr lang="en-US" dirty="0" err="1"/>
              <a:t>ë</a:t>
            </a:r>
            <a:r>
              <a:rPr dirty="0" err="1"/>
              <a:t>ell</a:t>
            </a:r>
            <a:r>
              <a:rPr dirty="0"/>
              <a:t> on an ark that has the equivalent space of nearly 500 semi-trailers!</a:t>
            </a:r>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r>
              <a:rPr dirty="0"/>
              <a:t>But do you </a:t>
            </a:r>
            <a:r>
              <a:rPr dirty="0" err="1"/>
              <a:t>kno</a:t>
            </a:r>
            <a:r>
              <a:rPr lang="en-US" dirty="0" err="1"/>
              <a:t>ë</a:t>
            </a:r>
            <a:r>
              <a:rPr dirty="0"/>
              <a:t> </a:t>
            </a:r>
            <a:r>
              <a:rPr lang="en-US" dirty="0" err="1"/>
              <a:t>ë</a:t>
            </a:r>
            <a:r>
              <a:rPr dirty="0" err="1"/>
              <a:t>hat</a:t>
            </a:r>
            <a:r>
              <a:rPr dirty="0"/>
              <a:t> animal I get asked about most in relation to the ark?</a:t>
            </a:r>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endParaRPr dirty="0"/>
          </a:p>
          <a:p>
            <a:pPr>
              <a:lnSpc>
                <a:spcPct val="117999"/>
              </a:lnSpc>
              <a:defRPr>
                <a:latin typeface="Arial"/>
                <a:ea typeface="Arial"/>
                <a:cs typeface="Arial"/>
                <a:sym typeface="Arial"/>
              </a:defRPr>
            </a:pPr>
            <a:r>
              <a:rPr dirty="0"/>
              <a:t>*But the animals you see in the AE exhibits </a:t>
            </a:r>
            <a:r>
              <a:rPr lang="en-US" dirty="0" err="1"/>
              <a:t>ë</a:t>
            </a:r>
            <a:r>
              <a:rPr dirty="0" err="1"/>
              <a:t>ill</a:t>
            </a:r>
            <a:r>
              <a:rPr dirty="0"/>
              <a:t> look different from animals you see today (although some </a:t>
            </a:r>
            <a:r>
              <a:rPr lang="en-US" dirty="0" err="1"/>
              <a:t>ë</a:t>
            </a:r>
            <a:r>
              <a:rPr dirty="0" err="1"/>
              <a:t>ill</a:t>
            </a:r>
            <a:r>
              <a:rPr dirty="0"/>
              <a:t> look familiar). That’s because </a:t>
            </a:r>
            <a:r>
              <a:rPr lang="en-US" dirty="0" err="1"/>
              <a:t>ë</a:t>
            </a:r>
            <a:r>
              <a:rPr dirty="0" err="1"/>
              <a:t>e</a:t>
            </a:r>
            <a:r>
              <a:rPr dirty="0"/>
              <a:t> are essentially trying to represent the ancestral kinds of all the species and variety of animals </a:t>
            </a:r>
            <a:r>
              <a:rPr lang="en-US" dirty="0" err="1"/>
              <a:t>ë</a:t>
            </a:r>
            <a:r>
              <a:rPr dirty="0" err="1"/>
              <a:t>e</a:t>
            </a:r>
            <a:r>
              <a:rPr dirty="0"/>
              <a:t> have today.</a:t>
            </a:r>
          </a:p>
          <a:p>
            <a:pPr>
              <a:lnSpc>
                <a:spcPct val="117999"/>
              </a:lnSpc>
              <a:defRPr>
                <a:latin typeface="Arial"/>
                <a:ea typeface="Arial"/>
                <a:cs typeface="Arial"/>
                <a:sym typeface="Arial"/>
              </a:defRPr>
            </a:pPr>
            <a:endParaRPr dirty="0"/>
          </a:p>
        </p:txBody>
      </p:sp>
    </p:spTree>
    <p:extLst>
      <p:ext uri="{BB962C8B-B14F-4D97-AF65-F5344CB8AC3E}">
        <p14:creationId xmlns:p14="http://schemas.microsoft.com/office/powerpoint/2010/main" val="13094322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3" name="Shape 1953"/>
          <p:cNvSpPr>
            <a:spLocks noGrp="1" noRot="1" noChangeAspect="1"/>
          </p:cNvSpPr>
          <p:nvPr>
            <p:ph type="sldImg"/>
          </p:nvPr>
        </p:nvSpPr>
        <p:spPr>
          <a:xfrm>
            <a:off x="381000" y="685800"/>
            <a:ext cx="6096000" cy="3429000"/>
          </a:xfrm>
          <a:prstGeom prst="rect">
            <a:avLst/>
          </a:prstGeom>
        </p:spPr>
        <p:txBody>
          <a:bodyPr/>
          <a:lstStyle/>
          <a:p>
            <a:endParaRPr/>
          </a:p>
        </p:txBody>
      </p:sp>
      <p:sp>
        <p:nvSpPr>
          <p:cNvPr id="1954" name="Shape 1954"/>
          <p:cNvSpPr>
            <a:spLocks noGrp="1"/>
          </p:cNvSpPr>
          <p:nvPr>
            <p:ph type="body" sz="quarter" idx="1"/>
          </p:nvPr>
        </p:nvSpPr>
        <p:spPr>
          <a:prstGeom prst="rect">
            <a:avLst/>
          </a:prstGeom>
        </p:spPr>
        <p:txBody>
          <a:bodyPr/>
          <a:lstStyle/>
          <a:p>
            <a:pPr>
              <a:defRPr sz="1800">
                <a:latin typeface="+mn-lt"/>
                <a:ea typeface="+mn-ea"/>
                <a:cs typeface="+mn-cs"/>
                <a:sym typeface="DejaVu Sans Condensed"/>
              </a:defRPr>
            </a:pPr>
            <a:r>
              <a:rPr dirty="0"/>
              <a:t>crystal structure of diamonds prevents recent contamination </a:t>
            </a:r>
            <a:r>
              <a:rPr lang="en-US" dirty="0" err="1"/>
              <a:t>ë</a:t>
            </a:r>
            <a:r>
              <a:rPr dirty="0" err="1"/>
              <a:t>ith</a:t>
            </a:r>
            <a:r>
              <a:rPr dirty="0"/>
              <a:t> </a:t>
            </a:r>
            <a:r>
              <a:rPr baseline="31999" dirty="0"/>
              <a:t>14</a:t>
            </a:r>
            <a:r>
              <a:rPr dirty="0"/>
              <a:t>C</a:t>
            </a:r>
          </a:p>
          <a:p>
            <a:pPr>
              <a:defRPr sz="1800">
                <a:latin typeface="+mn-lt"/>
                <a:ea typeface="+mn-ea"/>
                <a:cs typeface="+mn-cs"/>
                <a:sym typeface="DejaVu Sans Condensed"/>
              </a:defRPr>
            </a:pPr>
            <a:endParaRPr dirty="0"/>
          </a:p>
          <a:p>
            <a:pPr>
              <a:defRPr sz="1800">
                <a:latin typeface="+mn-lt"/>
                <a:ea typeface="+mn-ea"/>
                <a:cs typeface="+mn-cs"/>
                <a:sym typeface="DejaVu Sans Condensed"/>
              </a:defRPr>
            </a:pPr>
            <a:r>
              <a:rPr dirty="0"/>
              <a:t>Source: </a:t>
            </a:r>
            <a:r>
              <a:rPr lang="en-US" u="sng" dirty="0">
                <a:hlinkClick r:id="rId3"/>
              </a:rPr>
              <a:t>ëëë</a:t>
            </a:r>
            <a:r>
              <a:rPr u="sng" dirty="0">
                <a:hlinkClick r:id="rId3"/>
              </a:rPr>
              <a:t>.icr.org/pdf/research/AGUC-14_Poster_Baumgardner.pdf</a:t>
            </a:r>
            <a:r>
              <a:rPr dirty="0"/>
              <a:t> (American Geophysical Union Conf., Dec 2003 poster; five diamonds).  </a:t>
            </a:r>
            <a:r>
              <a:rPr lang="en-US" dirty="0" err="1"/>
              <a:t>ë</a:t>
            </a:r>
            <a:r>
              <a:rPr dirty="0" err="1"/>
              <a:t>hile</a:t>
            </a:r>
            <a:r>
              <a:rPr dirty="0"/>
              <a:t> the poster presentation at the AGU conference documents five diamonds dated by 14C, seven more have since been C-dated, according to March 2005 personal communication </a:t>
            </a:r>
            <a:r>
              <a:rPr dirty="0" err="1"/>
              <a:t>bet</a:t>
            </a:r>
            <a:r>
              <a:rPr lang="en-US" dirty="0" err="1"/>
              <a:t>ë</a:t>
            </a:r>
            <a:r>
              <a:rPr dirty="0" err="1"/>
              <a:t>een</a:t>
            </a:r>
            <a:r>
              <a:rPr dirty="0"/>
              <a:t> Dr. Don Batten (</a:t>
            </a:r>
            <a:r>
              <a:rPr dirty="0" err="1"/>
              <a:t>AiG</a:t>
            </a:r>
            <a:r>
              <a:rPr dirty="0"/>
              <a:t>) and Dr. Russ Humphreys (an ICR co-researcher </a:t>
            </a:r>
            <a:r>
              <a:rPr lang="en-US" dirty="0" err="1"/>
              <a:t>ë</a:t>
            </a:r>
            <a:r>
              <a:rPr dirty="0" err="1"/>
              <a:t>ith</a:t>
            </a:r>
            <a:r>
              <a:rPr dirty="0"/>
              <a:t> Dr. </a:t>
            </a:r>
            <a:r>
              <a:rPr dirty="0" err="1"/>
              <a:t>Baumgardner</a:t>
            </a:r>
            <a:r>
              <a:rPr dirty="0"/>
              <a:t>).</a:t>
            </a:r>
          </a:p>
          <a:p>
            <a:pPr>
              <a:defRPr sz="1800">
                <a:latin typeface="+mn-lt"/>
                <a:ea typeface="+mn-ea"/>
                <a:cs typeface="+mn-cs"/>
                <a:sym typeface="DejaVu Sans Condensed"/>
              </a:defRPr>
            </a:pPr>
            <a:endParaRPr dirty="0"/>
          </a:p>
          <a:p>
            <a:pPr>
              <a:defRPr sz="1800">
                <a:latin typeface="+mn-lt"/>
                <a:ea typeface="+mn-ea"/>
                <a:cs typeface="+mn-cs"/>
                <a:sym typeface="DejaVu Sans Condensed"/>
              </a:defRPr>
            </a:pPr>
            <a:r>
              <a:rPr dirty="0"/>
              <a:t>Photo of </a:t>
            </a:r>
            <a:r>
              <a:rPr dirty="0" err="1"/>
              <a:t>Macles</a:t>
            </a:r>
            <a:r>
              <a:rPr dirty="0"/>
              <a:t> diamonds from the Argyle pipe, </a:t>
            </a:r>
            <a:r>
              <a:rPr lang="en-US" dirty="0" err="1"/>
              <a:t>ë</a:t>
            </a:r>
            <a:r>
              <a:rPr dirty="0" err="1"/>
              <a:t>estern</a:t>
            </a:r>
            <a:r>
              <a:rPr dirty="0"/>
              <a:t> Australia (these are not the ones dated) from: </a:t>
            </a:r>
            <a:r>
              <a:rPr u="sng" dirty="0">
                <a:hlinkClick r:id="rId4"/>
              </a:rPr>
              <a:t>http://volcano.und.nodak.edu/</a:t>
            </a:r>
            <a:r>
              <a:rPr u="sng" dirty="0" err="1">
                <a:hlinkClick r:id="rId4"/>
              </a:rPr>
              <a:t>v</a:t>
            </a:r>
            <a:r>
              <a:rPr lang="en-US" u="sng" dirty="0" err="1">
                <a:hlinkClick r:id="rId4"/>
              </a:rPr>
              <a:t>ë</a:t>
            </a:r>
            <a:r>
              <a:rPr u="sng" dirty="0" err="1">
                <a:hlinkClick r:id="rId4"/>
              </a:rPr>
              <a:t>docs</a:t>
            </a:r>
            <a:r>
              <a:rPr u="sng" dirty="0">
                <a:hlinkClick r:id="rId4"/>
              </a:rPr>
              <a:t>/minerals/diamonds.html</a:t>
            </a:r>
            <a:r>
              <a:rPr dirty="0"/>
              <a:t> ‘courtesy of Grand Boxer’. </a:t>
            </a:r>
          </a:p>
        </p:txBody>
      </p:sp>
    </p:spTree>
    <p:extLst>
      <p:ext uri="{BB962C8B-B14F-4D97-AF65-F5344CB8AC3E}">
        <p14:creationId xmlns:p14="http://schemas.microsoft.com/office/powerpoint/2010/main" val="14607109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8" name="Shape 1968"/>
          <p:cNvSpPr>
            <a:spLocks noGrp="1" noRot="1" noChangeAspect="1"/>
          </p:cNvSpPr>
          <p:nvPr>
            <p:ph type="sldImg"/>
          </p:nvPr>
        </p:nvSpPr>
        <p:spPr>
          <a:xfrm>
            <a:off x="381000" y="685800"/>
            <a:ext cx="6096000" cy="3429000"/>
          </a:xfrm>
          <a:prstGeom prst="rect">
            <a:avLst/>
          </a:prstGeom>
        </p:spPr>
        <p:txBody>
          <a:bodyPr/>
          <a:lstStyle/>
          <a:p>
            <a:endParaRPr/>
          </a:p>
        </p:txBody>
      </p:sp>
      <p:sp>
        <p:nvSpPr>
          <p:cNvPr id="1969" name="Shape 1969"/>
          <p:cNvSpPr>
            <a:spLocks noGrp="1"/>
          </p:cNvSpPr>
          <p:nvPr>
            <p:ph type="body" sz="quarter" idx="1"/>
          </p:nvPr>
        </p:nvSpPr>
        <p:spPr>
          <a:prstGeom prst="rect">
            <a:avLst/>
          </a:prstGeom>
        </p:spPr>
        <p:txBody>
          <a:bodyPr/>
          <a:lstStyle/>
          <a:p>
            <a:r>
              <a:rPr dirty="0"/>
              <a:t>C-14 is found in organic samples throughout the </a:t>
            </a:r>
            <a:r>
              <a:rPr dirty="0" err="1"/>
              <a:t>phanerozoic</a:t>
            </a:r>
            <a:r>
              <a:rPr dirty="0"/>
              <a:t> (Cambrian to </a:t>
            </a:r>
            <a:r>
              <a:rPr dirty="0" err="1"/>
              <a:t>Quarternary</a:t>
            </a:r>
            <a:r>
              <a:rPr dirty="0"/>
              <a:t>)—all but the youngest organic material </a:t>
            </a:r>
            <a:r>
              <a:rPr dirty="0" err="1"/>
              <a:t>sho</a:t>
            </a:r>
            <a:r>
              <a:rPr lang="en-US" dirty="0" err="1"/>
              <a:t>ë</a:t>
            </a:r>
            <a:r>
              <a:rPr dirty="0" err="1"/>
              <a:t>s</a:t>
            </a:r>
            <a:r>
              <a:rPr dirty="0"/>
              <a:t> C-14 evidence of being buried contemporaneously, much less that 250,000 years ago.  There is also evidence that some C-14 is primordial—that is, it </a:t>
            </a:r>
            <a:r>
              <a:rPr lang="en-US" dirty="0" err="1"/>
              <a:t>ë</a:t>
            </a:r>
            <a:r>
              <a:rPr dirty="0" err="1"/>
              <a:t>as</a:t>
            </a:r>
            <a:r>
              <a:rPr dirty="0"/>
              <a:t> not produced by cosmic ray bombardment of nitrogen in the upper atmosphere, but </a:t>
            </a:r>
            <a:r>
              <a:rPr lang="en-US" dirty="0" err="1"/>
              <a:t>ë</a:t>
            </a:r>
            <a:r>
              <a:rPr dirty="0" err="1"/>
              <a:t>as</a:t>
            </a:r>
            <a:r>
              <a:rPr dirty="0"/>
              <a:t> part of the original creation.</a:t>
            </a:r>
          </a:p>
        </p:txBody>
      </p:sp>
    </p:spTree>
    <p:extLst>
      <p:ext uri="{BB962C8B-B14F-4D97-AF65-F5344CB8AC3E}">
        <p14:creationId xmlns:p14="http://schemas.microsoft.com/office/powerpoint/2010/main" val="13389681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rPr>
              <a:pPr marL="0" marR="0" lvl="0" indent="0" algn="r" defTabSz="457200" rtl="0" eaLnBrk="1" fontAlgn="auto" latinLnBrk="0" hangingPunct="1">
                <a:lnSpc>
                  <a:spcPct val="100000"/>
                </a:lnSpc>
                <a:spcBef>
                  <a:spcPts val="0"/>
                </a:spcBef>
                <a:spcAft>
                  <a:spcPts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Gill Sans"/>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Creation (</a:t>
            </a:r>
            <a:r>
              <a:rPr lang="en-US" dirty="0" err="1">
                <a:latin typeface="Arial" charset="0"/>
                <a:ea typeface="ＭＳ Ｐゴシック" charset="0"/>
                <a:cs typeface="ＭＳ Ｐゴシック" charset="0"/>
              </a:rPr>
              <a:t>cr</a:t>
            </a:r>
            <a:r>
              <a:rPr lang="en-US" dirty="0">
                <a:latin typeface="Arial" charset="0"/>
                <a:ea typeface="ＭＳ Ｐゴシック" charset="0"/>
                <a:cs typeface="ＭＳ Ｐゴシック" charset="0"/>
              </a:rPr>
              <a:t>)</a:t>
            </a:r>
          </a:p>
        </p:txBody>
      </p:sp>
    </p:spTree>
    <p:extLst>
      <p:ext uri="{BB962C8B-B14F-4D97-AF65-F5344CB8AC3E}">
        <p14:creationId xmlns:p14="http://schemas.microsoft.com/office/powerpoint/2010/main" val="20338638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Quote WITH Pictures copy 2">
    <p:spTree>
      <p:nvGrpSpPr>
        <p:cNvPr id="1" name=""/>
        <p:cNvGrpSpPr/>
        <p:nvPr/>
      </p:nvGrpSpPr>
      <p:grpSpPr>
        <a:xfrm>
          <a:off x="0" y="0"/>
          <a:ext cx="0" cy="0"/>
          <a:chOff x="0" y="0"/>
          <a:chExt cx="0" cy="0"/>
        </a:xfrm>
      </p:grpSpPr>
      <p:pic>
        <p:nvPicPr>
          <p:cNvPr id="23"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4" name="Title Text"/>
          <p:cNvSpPr txBox="1">
            <a:spLocks noGrp="1"/>
          </p:cNvSpPr>
          <p:nvPr>
            <p:ph type="title"/>
          </p:nvPr>
        </p:nvSpPr>
        <p:spPr>
          <a:xfrm>
            <a:off x="1778000" y="1384300"/>
            <a:ext cx="20828000" cy="9537700"/>
          </a:xfrm>
          <a:prstGeom prst="rect">
            <a:avLst/>
          </a:prstGeom>
        </p:spPr>
        <p:txBody>
          <a:bodyPr/>
          <a:lstStyle>
            <a:lvl1pPr algn="l">
              <a:defRPr sz="7200">
                <a:latin typeface="+mn-lt"/>
                <a:ea typeface="+mn-ea"/>
                <a:cs typeface="+mn-cs"/>
                <a:sym typeface="DejaVu Sans Condensed"/>
              </a:defRPr>
            </a:lvl1pPr>
          </a:lstStyle>
          <a:p>
            <a:r>
              <a:t>Title Text</a:t>
            </a:r>
          </a:p>
        </p:txBody>
      </p:sp>
      <p:sp>
        <p:nvSpPr>
          <p:cNvPr id="25"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chor="b">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r>
              <a:t>Body Level One</a:t>
            </a:r>
          </a:p>
          <a:p>
            <a:pPr lvl="1"/>
            <a:r>
              <a:t>Body Level Two</a:t>
            </a:r>
          </a:p>
          <a:p>
            <a:pPr lvl="2"/>
            <a:r>
              <a:t>Body Level Three</a:t>
            </a:r>
          </a:p>
          <a:p>
            <a:pPr lvl="3">
              <a:defRPr>
                <a:effectLst/>
              </a:defRPr>
            </a:pPr>
            <a:r>
              <a:t>Body Level Four</a:t>
            </a:r>
          </a:p>
          <a:p>
            <a:pPr lvl="4">
              <a:defRPr>
                <a:effectLst/>
              </a:defRPr>
            </a:pPr>
            <a:r>
              <a:t>Body Level Five</a:t>
            </a:r>
          </a:p>
        </p:txBody>
      </p:sp>
      <p:sp>
        <p:nvSpPr>
          <p:cNvPr id="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103"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104"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05"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0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2"/>
            <a:ext cx="20726400" cy="2940051"/>
          </a:xfr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p:spPr>
        <p:txBody>
          <a:bodyPr/>
          <a:lstStyle>
            <a:lvl1pPr marL="0" indent="0" algn="ctr">
              <a:buNone/>
              <a:defRPr/>
            </a:lvl1pPr>
            <a:lvl2pPr marL="1219215" indent="0" algn="ctr">
              <a:buNone/>
              <a:defRPr/>
            </a:lvl2pPr>
            <a:lvl3pPr marL="2438430" indent="0" algn="ctr">
              <a:buNone/>
              <a:defRPr/>
            </a:lvl3pPr>
            <a:lvl4pPr marL="3657646" indent="0" algn="ctr">
              <a:buNone/>
              <a:defRPr/>
            </a:lvl4pPr>
            <a:lvl5pPr marL="4876861" indent="0" algn="ctr">
              <a:buNone/>
              <a:defRPr/>
            </a:lvl5pPr>
            <a:lvl6pPr marL="6096076" indent="0" algn="ctr">
              <a:buNone/>
              <a:defRPr/>
            </a:lvl6pPr>
            <a:lvl7pPr marL="7315291" indent="0" algn="ctr">
              <a:buNone/>
              <a:defRPr/>
            </a:lvl7pPr>
            <a:lvl8pPr marL="8534507" indent="0" algn="ctr">
              <a:buNone/>
              <a:defRPr/>
            </a:lvl8pPr>
            <a:lvl9pPr marL="9753722"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3146267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13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
  <p:cSld name="Title &amp; Subtitle copy 7">
    <p:spTree>
      <p:nvGrpSpPr>
        <p:cNvPr id="1" name=""/>
        <p:cNvGrpSpPr/>
        <p:nvPr/>
      </p:nvGrpSpPr>
      <p:grpSpPr>
        <a:xfrm>
          <a:off x="0" y="0"/>
          <a:ext cx="0" cy="0"/>
          <a:chOff x="0" y="0"/>
          <a:chExt cx="0" cy="0"/>
        </a:xfrm>
      </p:grpSpPr>
      <p:sp>
        <p:nvSpPr>
          <p:cNvPr id="1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1"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42"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150" name="Rectangle"/>
          <p:cNvSpPr/>
          <p:nvPr/>
        </p:nvSpPr>
        <p:spPr>
          <a:xfrm>
            <a:off x="-177824" y="-165100"/>
            <a:ext cx="24742821" cy="138811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51" name="image5.png" descr="image5.png"/>
          <p:cNvPicPr>
            <a:picLocks noChangeAspect="1"/>
          </p:cNvPicPr>
          <p:nvPr/>
        </p:nvPicPr>
        <p:blipFill>
          <a:blip r:embed="rId2"/>
          <a:stretch>
            <a:fillRect/>
          </a:stretch>
        </p:blipFill>
        <p:spPr>
          <a:xfrm>
            <a:off x="15521435" y="10274300"/>
            <a:ext cx="5601430" cy="2566989"/>
          </a:xfrm>
          <a:prstGeom prst="rect">
            <a:avLst/>
          </a:prstGeom>
        </p:spPr>
      </p:pic>
      <p:sp>
        <p:nvSpPr>
          <p:cNvPr id="1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5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16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1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17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72"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17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7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7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182"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183" name="image5.png" descr="image5.png"/>
          <p:cNvPicPr>
            <a:picLocks noChangeAspect="1"/>
          </p:cNvPicPr>
          <p:nvPr/>
        </p:nvPicPr>
        <p:blipFill>
          <a:blip r:embed="rId2"/>
          <a:stretch>
            <a:fillRect/>
          </a:stretch>
        </p:blipFill>
        <p:spPr>
          <a:xfrm>
            <a:off x="15521762" y="10274300"/>
            <a:ext cx="5601430" cy="2566989"/>
          </a:xfrm>
          <a:prstGeom prst="rect">
            <a:avLst/>
          </a:prstGeom>
        </p:spPr>
      </p:pic>
      <p:sp>
        <p:nvSpPr>
          <p:cNvPr id="184"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18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86"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193"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latin typeface="Gill Sans"/>
                <a:ea typeface="Gill Sans"/>
                <a:cs typeface="Gill Sans"/>
                <a:sym typeface="Gill Sans"/>
              </a:defRPr>
            </a:lvl1pPr>
          </a:lstStyle>
          <a:p>
            <a:pPr>
              <a:defRPr>
                <a:effectLst/>
              </a:defRPr>
            </a:pPr>
            <a:r>
              <a:t>Title Text</a:t>
            </a:r>
          </a:p>
        </p:txBody>
      </p:sp>
      <p:sp>
        <p:nvSpPr>
          <p:cNvPr id="194"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latin typeface="Gill Sans"/>
                <a:ea typeface="Gill Sans"/>
                <a:cs typeface="Gill Sans"/>
                <a:sym typeface="Gill Sans"/>
              </a:defRPr>
            </a:lvl1pPr>
            <a:lvl2pPr algn="ctr">
              <a:defRPr sz="4800">
                <a:latin typeface="Gill Sans"/>
                <a:ea typeface="Gill Sans"/>
                <a:cs typeface="Gill Sans"/>
                <a:sym typeface="Gill Sans"/>
              </a:defRPr>
            </a:lvl2pPr>
            <a:lvl3pPr algn="ctr">
              <a:defRPr sz="4800">
                <a:latin typeface="Gill Sans"/>
                <a:ea typeface="Gill Sans"/>
                <a:cs typeface="Gill Sans"/>
                <a:sym typeface="Gill Sans"/>
              </a:defRPr>
            </a:lvl3pPr>
            <a:lvl4pPr algn="ctr">
              <a:defRPr sz="4800">
                <a:latin typeface="Gill Sans"/>
                <a:ea typeface="Gill Sans"/>
                <a:cs typeface="Gill Sans"/>
                <a:sym typeface="Gill Sans"/>
              </a:defRPr>
            </a:lvl4pPr>
            <a:lvl5pPr algn="ctr">
              <a:defRPr sz="48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19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
  <p:cSld name="Title &amp; Subtitle copy 10">
    <p:spTree>
      <p:nvGrpSpPr>
        <p:cNvPr id="1" name=""/>
        <p:cNvGrpSpPr/>
        <p:nvPr/>
      </p:nvGrpSpPr>
      <p:grpSpPr>
        <a:xfrm>
          <a:off x="0" y="0"/>
          <a:ext cx="0" cy="0"/>
          <a:chOff x="0" y="0"/>
          <a:chExt cx="0" cy="0"/>
        </a:xfrm>
      </p:grpSpPr>
      <p:sp>
        <p:nvSpPr>
          <p:cNvPr id="202"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3"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4"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05"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lain copy">
    <p:spTree>
      <p:nvGrpSpPr>
        <p:cNvPr id="1" name=""/>
        <p:cNvGrpSpPr/>
        <p:nvPr/>
      </p:nvGrpSpPr>
      <p:grpSpPr>
        <a:xfrm>
          <a:off x="0" y="0"/>
          <a:ext cx="0" cy="0"/>
          <a:chOff x="0" y="0"/>
          <a:chExt cx="0" cy="0"/>
        </a:xfrm>
      </p:grpSpPr>
      <p:pic>
        <p:nvPicPr>
          <p:cNvPr id="33" name="Terry_NoahsFlood_TitleSlide4.jpg" descr="Terry_NoahsFlood_TitleSlide4.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213"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4"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5"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1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2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x">
  <p:cSld name="Blank">
    <p:spTree>
      <p:nvGrpSpPr>
        <p:cNvPr id="1" name=""/>
        <p:cNvGrpSpPr/>
        <p:nvPr/>
      </p:nvGrpSpPr>
      <p:grpSpPr>
        <a:xfrm>
          <a:off x="0" y="0"/>
          <a:ext cx="0" cy="0"/>
          <a:chOff x="0" y="0"/>
          <a:chExt cx="0" cy="0"/>
        </a:xfrm>
      </p:grpSpPr>
      <p:sp>
        <p:nvSpPr>
          <p:cNvPr id="2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x">
  <p:cSld name="Title &amp; Subtitle">
    <p:spTree>
      <p:nvGrpSpPr>
        <p:cNvPr id="1" name=""/>
        <p:cNvGrpSpPr/>
        <p:nvPr/>
      </p:nvGrpSpPr>
      <p:grpSpPr>
        <a:xfrm>
          <a:off x="0" y="0"/>
          <a:ext cx="0" cy="0"/>
          <a:chOff x="0" y="0"/>
          <a:chExt cx="0" cy="0"/>
        </a:xfrm>
      </p:grpSpPr>
      <p:sp>
        <p:nvSpPr>
          <p:cNvPr id="231" name="Title Text"/>
          <p:cNvSpPr txBox="1">
            <a:spLocks noGrp="1"/>
          </p:cNvSpPr>
          <p:nvPr>
            <p:ph type="title"/>
          </p:nvPr>
        </p:nvSpPr>
        <p:spPr>
          <a:xfrm>
            <a:off x="1739900" y="2298700"/>
            <a:ext cx="20904200" cy="4635500"/>
          </a:xfrm>
          <a:prstGeom prst="rect">
            <a:avLst/>
          </a:prstGeom>
        </p:spPr>
        <p:txBody>
          <a:bodyPr lIns="50800" tIns="50800" rIns="50800" bIns="50800" anchor="b"/>
          <a:lstStyle>
            <a:lvl1pPr>
              <a:defRPr sz="11600">
                <a:solidFill>
                  <a:srgbClr val="000000"/>
                </a:solidFill>
                <a:latin typeface="Gill Sans"/>
                <a:ea typeface="Gill Sans"/>
                <a:cs typeface="Gill Sans"/>
                <a:sym typeface="Gill Sans"/>
              </a:defRPr>
            </a:lvl1pPr>
          </a:lstStyle>
          <a:p>
            <a:pPr>
              <a:defRPr>
                <a:effectLst/>
              </a:defRPr>
            </a:pPr>
            <a:r>
              <a:t>Title Text</a:t>
            </a:r>
          </a:p>
        </p:txBody>
      </p:sp>
      <p:sp>
        <p:nvSpPr>
          <p:cNvPr id="232" name="Body Level One…"/>
          <p:cNvSpPr txBox="1">
            <a:spLocks noGrp="1"/>
          </p:cNvSpPr>
          <p:nvPr>
            <p:ph type="body" sz="quarter" idx="1"/>
          </p:nvPr>
        </p:nvSpPr>
        <p:spPr>
          <a:xfrm>
            <a:off x="1739900" y="7061200"/>
            <a:ext cx="20904200" cy="1587500"/>
          </a:xfrm>
          <a:prstGeom prst="rect">
            <a:avLst/>
          </a:prstGeom>
        </p:spPr>
        <p:txBody>
          <a:bodyPr lIns="50800" tIns="50800" rIns="50800" bIns="50800">
            <a:noAutofit/>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23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24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Title &amp; Subtitle copy 11">
    <p:spTree>
      <p:nvGrpSpPr>
        <p:cNvPr id="1" name=""/>
        <p:cNvGrpSpPr/>
        <p:nvPr/>
      </p:nvGrpSpPr>
      <p:grpSpPr>
        <a:xfrm>
          <a:off x="0" y="0"/>
          <a:ext cx="0" cy="0"/>
          <a:chOff x="0" y="0"/>
          <a:chExt cx="0" cy="0"/>
        </a:xfrm>
      </p:grpSpPr>
      <p:sp>
        <p:nvSpPr>
          <p:cNvPr id="248"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4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x">
  <p:cSld name="Title &amp; Subtitle copy 12">
    <p:spTree>
      <p:nvGrpSpPr>
        <p:cNvPr id="1" name=""/>
        <p:cNvGrpSpPr/>
        <p:nvPr/>
      </p:nvGrpSpPr>
      <p:grpSpPr>
        <a:xfrm>
          <a:off x="0" y="0"/>
          <a:ext cx="0" cy="0"/>
          <a:chOff x="0" y="0"/>
          <a:chExt cx="0" cy="0"/>
        </a:xfrm>
      </p:grpSpPr>
      <p:sp>
        <p:nvSpPr>
          <p:cNvPr id="25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pic>
        <p:nvPicPr>
          <p:cNvPr id="265" name="Relevance of Genesis in Today's World_Scripture.jpg" descr="Relevance of Genesis in Today's World_Scriptur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266" name="Title Text"/>
          <p:cNvSpPr txBox="1">
            <a:spLocks noGrp="1"/>
          </p:cNvSpPr>
          <p:nvPr>
            <p:ph type="title"/>
          </p:nvPr>
        </p:nvSpPr>
        <p:spPr>
          <a:xfrm>
            <a:off x="1778231" y="1371600"/>
            <a:ext cx="20830713" cy="1930401"/>
          </a:xfrm>
          <a:prstGeom prst="rect">
            <a:avLst/>
          </a:prstGeom>
          <a:ln>
            <a:round/>
          </a:ln>
        </p:spPr>
        <p:txBody>
          <a:bodyPr lIns="50800" tIns="50800" rIns="50800" bIns="50800"/>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defRPr>
            </a:lvl1pPr>
          </a:lstStyle>
          <a:p>
            <a:r>
              <a:t>Title Text</a:t>
            </a:r>
          </a:p>
        </p:txBody>
      </p:sp>
      <p:sp>
        <p:nvSpPr>
          <p:cNvPr id="267" name="Body Level One…"/>
          <p:cNvSpPr txBox="1">
            <a:spLocks noGrp="1"/>
          </p:cNvSpPr>
          <p:nvPr>
            <p:ph type="body" idx="1"/>
          </p:nvPr>
        </p:nvSpPr>
        <p:spPr>
          <a:xfrm>
            <a:off x="1765528" y="2971800"/>
            <a:ext cx="20868819" cy="10744200"/>
          </a:xfrm>
          <a:prstGeom prst="rect">
            <a:avLst/>
          </a:prstGeom>
          <a:ln>
            <a:round/>
          </a:ln>
        </p:spPr>
        <p:txBody>
          <a:bodyPr lIns="50800" tIns="50800" rIns="50800" bIns="50800">
            <a:noAutofit/>
          </a:bodyPr>
          <a:lstStyle>
            <a:lvl1pPr defTabSz="914400">
              <a:defRPr sz="8000">
                <a:solidFill>
                  <a:srgbClr val="FEFCDD"/>
                </a:solidFill>
                <a:effectLst>
                  <a:outerShdw blurRad="38100" dist="38100" dir="2700000" rotWithShape="0">
                    <a:srgbClr val="000000">
                      <a:alpha val="43137"/>
                    </a:srgbClr>
                  </a:outerShdw>
                </a:effectLst>
                <a:uFill>
                  <a:solidFill>
                    <a:srgbClr val="FEFCDD"/>
                  </a:solidFill>
                </a:uFill>
              </a:defRPr>
            </a:lvl1pPr>
            <a:lvl2pPr defTabSz="914400">
              <a:defRPr sz="8000">
                <a:solidFill>
                  <a:srgbClr val="FEFCDD"/>
                </a:solidFill>
                <a:effectLst>
                  <a:outerShdw blurRad="38100" dist="38100" dir="2700000" rotWithShape="0">
                    <a:srgbClr val="000000">
                      <a:alpha val="43137"/>
                    </a:srgbClr>
                  </a:outerShdw>
                </a:effectLst>
                <a:uFill>
                  <a:solidFill>
                    <a:srgbClr val="FEFCDD"/>
                  </a:solidFill>
                </a:uFill>
              </a:defRPr>
            </a:lvl2pPr>
            <a:lvl3pPr defTabSz="914400">
              <a:defRPr sz="8000">
                <a:solidFill>
                  <a:srgbClr val="FEFCDD"/>
                </a:solidFill>
                <a:effectLst>
                  <a:outerShdw blurRad="38100" dist="38100" dir="2700000" rotWithShape="0">
                    <a:srgbClr val="000000">
                      <a:alpha val="43137"/>
                    </a:srgbClr>
                  </a:outerShdw>
                </a:effectLst>
                <a:uFill>
                  <a:solidFill>
                    <a:srgbClr val="FEFCDD"/>
                  </a:solidFill>
                </a:uFill>
              </a:defRPr>
            </a:lvl3pPr>
            <a:lvl4pPr defTabSz="914400">
              <a:defRPr sz="8000">
                <a:solidFill>
                  <a:srgbClr val="FEFCDD"/>
                </a:solidFill>
                <a:effectLst>
                  <a:outerShdw blurRad="38100" dist="38100" dir="2700000" rotWithShape="0">
                    <a:srgbClr val="000000">
                      <a:alpha val="43137"/>
                    </a:srgbClr>
                  </a:outerShdw>
                </a:effectLst>
                <a:uFill>
                  <a:solidFill>
                    <a:srgbClr val="FEFCDD"/>
                  </a:solidFill>
                </a:uFill>
              </a:defRPr>
            </a:lvl4pPr>
            <a:lvl5pPr defTabSz="914400">
              <a:defRPr sz="8000">
                <a:solidFill>
                  <a:srgbClr val="FEFCDD"/>
                </a:solidFill>
                <a:effectLst>
                  <a:outerShdw blurRad="38100" dist="38100" dir="2700000" rotWithShape="0">
                    <a:srgbClr val="000000">
                      <a:alpha val="43137"/>
                    </a:srgbClr>
                  </a:outerShdw>
                </a:effectLst>
                <a:uFill>
                  <a:solidFill>
                    <a:srgbClr val="FEFCDD"/>
                  </a:solidFill>
                </a:uFill>
              </a:defRPr>
            </a:lvl5pPr>
          </a:lstStyle>
          <a:p>
            <a:r>
              <a:t>Body Level One</a:t>
            </a:r>
          </a:p>
          <a:p>
            <a:pPr lvl="1"/>
            <a:r>
              <a:t>Body Level Two</a:t>
            </a:r>
          </a:p>
          <a:p>
            <a:pPr lvl="2"/>
            <a:r>
              <a:t>Body Level Three</a:t>
            </a:r>
          </a:p>
          <a:p>
            <a:pPr lvl="3"/>
            <a:r>
              <a:t>Body Level Four</a:t>
            </a:r>
          </a:p>
          <a:p>
            <a:pPr lvl="4"/>
            <a:r>
              <a:t>Body Level Five</a:t>
            </a:r>
          </a:p>
        </p:txBody>
      </p:sp>
      <p:sp>
        <p:nvSpPr>
          <p:cNvPr id="268"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x">
  <p:cSld name="Title &amp; Subtitle copy 13">
    <p:spTree>
      <p:nvGrpSpPr>
        <p:cNvPr id="1" name=""/>
        <p:cNvGrpSpPr/>
        <p:nvPr/>
      </p:nvGrpSpPr>
      <p:grpSpPr>
        <a:xfrm>
          <a:off x="0" y="0"/>
          <a:ext cx="0" cy="0"/>
          <a:chOff x="0" y="0"/>
          <a:chExt cx="0" cy="0"/>
        </a:xfrm>
      </p:grpSpPr>
      <p:sp>
        <p:nvSpPr>
          <p:cNvPr id="27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7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x">
  <p:cSld name="Title &amp; Subtitle copy 14">
    <p:spTree>
      <p:nvGrpSpPr>
        <p:cNvPr id="1" name=""/>
        <p:cNvGrpSpPr/>
        <p:nvPr/>
      </p:nvGrpSpPr>
      <p:grpSpPr>
        <a:xfrm>
          <a:off x="0" y="0"/>
          <a:ext cx="0" cy="0"/>
          <a:chOff x="0" y="0"/>
          <a:chExt cx="0" cy="0"/>
        </a:xfrm>
      </p:grpSpPr>
      <p:sp>
        <p:nvSpPr>
          <p:cNvPr id="2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6"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29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96"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2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cripture">
    <p:spTree>
      <p:nvGrpSpPr>
        <p:cNvPr id="1" name=""/>
        <p:cNvGrpSpPr/>
        <p:nvPr/>
      </p:nvGrpSpPr>
      <p:grpSpPr>
        <a:xfrm>
          <a:off x="0" y="0"/>
          <a:ext cx="0" cy="0"/>
          <a:chOff x="0" y="0"/>
          <a:chExt cx="0" cy="0"/>
        </a:xfrm>
      </p:grpSpPr>
      <p:sp>
        <p:nvSpPr>
          <p:cNvPr id="41" name="Title Text"/>
          <p:cNvSpPr txBox="1">
            <a:spLocks noGrp="1"/>
          </p:cNvSpPr>
          <p:nvPr>
            <p:ph type="title"/>
          </p:nvPr>
        </p:nvSpPr>
        <p:spPr>
          <a:prstGeom prst="rect">
            <a:avLst/>
          </a:prstGeom>
        </p:spPr>
        <p:txBody>
          <a:bodyPr/>
          <a:lstStyle/>
          <a:p>
            <a:r>
              <a:t>Title Text</a:t>
            </a:r>
          </a:p>
        </p:txBody>
      </p:sp>
      <p:sp>
        <p:nvSpPr>
          <p:cNvPr id="4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x">
  <p:cSld name="Default - Title and Content copy 4">
    <p:spTree>
      <p:nvGrpSpPr>
        <p:cNvPr id="1" name=""/>
        <p:cNvGrpSpPr/>
        <p:nvPr/>
      </p:nvGrpSpPr>
      <p:grpSpPr>
        <a:xfrm>
          <a:off x="0" y="0"/>
          <a:ext cx="0" cy="0"/>
          <a:chOff x="0" y="0"/>
          <a:chExt cx="0" cy="0"/>
        </a:xfrm>
      </p:grpSpPr>
      <p:sp>
        <p:nvSpPr>
          <p:cNvPr id="304" name="Rectangle"/>
          <p:cNvSpPr/>
          <p:nvPr/>
        </p:nvSpPr>
        <p:spPr>
          <a:xfrm>
            <a:off x="-177824" y="-165100"/>
            <a:ext cx="24742821" cy="13906500"/>
          </a:xfrm>
          <a:prstGeom prst="rect">
            <a:avLst/>
          </a:prstGeom>
          <a:solidFill>
            <a:srgbClr val="444444"/>
          </a:solidFill>
          <a:ln w="25400">
            <a:solidFill>
              <a:srgbClr val="444444"/>
            </a:solidFill>
            <a:miter lim="400000"/>
          </a:ln>
        </p:spPr>
        <p:txBody>
          <a:bodyPr lIns="0" tIns="0" rIns="0" bIns="0"/>
          <a:lstStyle/>
          <a:p>
            <a:pPr defTabSz="914400">
              <a:defRPr>
                <a:uFill>
                  <a:solidFill>
                    <a:srgbClr val="000000"/>
                  </a:solidFill>
                </a:uFill>
              </a:defRPr>
            </a:pPr>
            <a:endParaRPr/>
          </a:p>
        </p:txBody>
      </p:sp>
      <p:sp>
        <p:nvSpPr>
          <p:cNvPr id="305" name="Rounded Rectangle"/>
          <p:cNvSpPr/>
          <p:nvPr/>
        </p:nvSpPr>
        <p:spPr>
          <a:xfrm>
            <a:off x="-1473393" y="876300"/>
            <a:ext cx="26228915"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06" name="Rounded Rectangle"/>
          <p:cNvSpPr/>
          <p:nvPr/>
        </p:nvSpPr>
        <p:spPr>
          <a:xfrm>
            <a:off x="-1155852" y="2832100"/>
            <a:ext cx="26228915" cy="800100"/>
          </a:xfrm>
          <a:prstGeom prst="roundRect">
            <a:avLst>
              <a:gd name="adj" fmla="val 22222"/>
            </a:avLst>
          </a:prstGeom>
          <a:solidFill>
            <a:srgbClr val="D6D6D6"/>
          </a:solidFill>
        </p:spPr>
        <p:txBody>
          <a:bodyPr lIns="0" tIns="0" rIns="0" bIns="0"/>
          <a:lstStyle/>
          <a:p>
            <a:pPr defTabSz="914400">
              <a:defRPr sz="6400">
                <a:uFill>
                  <a:solidFill>
                    <a:srgbClr val="000000"/>
                  </a:solidFill>
                </a:uFill>
              </a:defRPr>
            </a:pPr>
            <a:endParaRPr/>
          </a:p>
        </p:txBody>
      </p:sp>
      <p:sp>
        <p:nvSpPr>
          <p:cNvPr id="307"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0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0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316"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17"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1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x">
  <p:cSld name="Default - Title Only">
    <p:spTree>
      <p:nvGrpSpPr>
        <p:cNvPr id="1" name=""/>
        <p:cNvGrpSpPr/>
        <p:nvPr/>
      </p:nvGrpSpPr>
      <p:grpSpPr>
        <a:xfrm>
          <a:off x="0" y="0"/>
          <a:ext cx="0" cy="0"/>
          <a:chOff x="0" y="0"/>
          <a:chExt cx="0" cy="0"/>
        </a:xfrm>
      </p:grpSpPr>
      <p:sp>
        <p:nvSpPr>
          <p:cNvPr id="326"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327" name="Rounded Rectangle"/>
          <p:cNvSpPr/>
          <p:nvPr/>
        </p:nvSpPr>
        <p:spPr>
          <a:xfrm>
            <a:off x="1740127" y="876300"/>
            <a:ext cx="20881518" cy="1816100"/>
          </a:xfrm>
          <a:prstGeom prst="roundRect">
            <a:avLst>
              <a:gd name="adj" fmla="val 9790"/>
            </a:avLst>
          </a:prstGeom>
          <a:solidFill>
            <a:srgbClr val="D6D6D6"/>
          </a:solidFill>
        </p:spPr>
        <p:txBody>
          <a:bodyPr lIns="0" tIns="0" rIns="0" bIns="0"/>
          <a:lstStyle/>
          <a:p>
            <a:pPr defTabSz="914400">
              <a:defRPr sz="6400">
                <a:uFill>
                  <a:solidFill>
                    <a:srgbClr val="000000"/>
                  </a:solidFill>
                </a:uFill>
              </a:defRPr>
            </a:pPr>
            <a:endParaRPr/>
          </a:p>
        </p:txBody>
      </p:sp>
      <p:sp>
        <p:nvSpPr>
          <p:cNvPr id="328"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2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336"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337"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3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351"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352"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353"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354"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3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x">
  <p:cSld name="Title &amp; Subtitle copy 17">
    <p:spTree>
      <p:nvGrpSpPr>
        <p:cNvPr id="1" name=""/>
        <p:cNvGrpSpPr/>
        <p:nvPr/>
      </p:nvGrpSpPr>
      <p:grpSpPr>
        <a:xfrm>
          <a:off x="0" y="0"/>
          <a:ext cx="0" cy="0"/>
          <a:chOff x="0" y="0"/>
          <a:chExt cx="0" cy="0"/>
        </a:xfrm>
      </p:grpSpPr>
      <p:sp>
        <p:nvSpPr>
          <p:cNvPr id="362"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63"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64"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x">
  <p:cSld name="Blank">
    <p:bg>
      <p:bgPr>
        <a:solidFill>
          <a:srgbClr val="000000"/>
        </a:solidFill>
        <a:effectLst/>
      </p:bgPr>
    </p:bg>
    <p:spTree>
      <p:nvGrpSpPr>
        <p:cNvPr id="1" name=""/>
        <p:cNvGrpSpPr/>
        <p:nvPr/>
      </p:nvGrpSpPr>
      <p:grpSpPr>
        <a:xfrm>
          <a:off x="0" y="0"/>
          <a:ext cx="0" cy="0"/>
          <a:chOff x="0" y="0"/>
          <a:chExt cx="0" cy="0"/>
        </a:xfrm>
      </p:grpSpPr>
      <p:sp>
        <p:nvSpPr>
          <p:cNvPr id="372"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x">
  <p:cSld name="Title &amp; Subtitle copy 18">
    <p:spTree>
      <p:nvGrpSpPr>
        <p:cNvPr id="1" name=""/>
        <p:cNvGrpSpPr/>
        <p:nvPr/>
      </p:nvGrpSpPr>
      <p:grpSpPr>
        <a:xfrm>
          <a:off x="0" y="0"/>
          <a:ext cx="0" cy="0"/>
          <a:chOff x="0" y="0"/>
          <a:chExt cx="0" cy="0"/>
        </a:xfrm>
      </p:grpSpPr>
      <p:sp>
        <p:nvSpPr>
          <p:cNvPr id="379" name="Rectangle"/>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380"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381"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389"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Helvetica"/>
                <a:ea typeface="Helvetica"/>
                <a:cs typeface="Helvetica"/>
                <a:sym typeface="Helvetica"/>
              </a:defRPr>
            </a:lvl1pPr>
          </a:lstStyle>
          <a:p>
            <a:pPr>
              <a:defRPr>
                <a:effectLst/>
              </a:defRPr>
            </a:pPr>
            <a:r>
              <a:t>Title Text</a:t>
            </a:r>
          </a:p>
        </p:txBody>
      </p:sp>
      <p:sp>
        <p:nvSpPr>
          <p:cNvPr id="390"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Bullet_Title">
    <p:spTree>
      <p:nvGrpSpPr>
        <p:cNvPr id="1" name=""/>
        <p:cNvGrpSpPr/>
        <p:nvPr/>
      </p:nvGrpSpPr>
      <p:grpSpPr>
        <a:xfrm>
          <a:off x="0" y="0"/>
          <a:ext cx="0" cy="0"/>
          <a:chOff x="0" y="0"/>
          <a:chExt cx="0" cy="0"/>
        </a:xfrm>
      </p:grpSpPr>
      <p:pic>
        <p:nvPicPr>
          <p:cNvPr id="50"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 name="Line"/>
          <p:cNvSpPr/>
          <p:nvPr/>
        </p:nvSpPr>
        <p:spPr>
          <a:xfrm>
            <a:off x="2565395" y="3149600"/>
            <a:ext cx="19227843" cy="2"/>
          </a:xfrm>
          <a:prstGeom prst="line">
            <a:avLst/>
          </a:prstGeom>
          <a:ln w="50800">
            <a:solidFill>
              <a:srgbClr val="FFFFFF"/>
            </a:solidFill>
            <a:miter lim="400000"/>
            <a:headEnd type="oval"/>
            <a:tailEnd type="oval"/>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52" name="Title Text"/>
          <p:cNvSpPr txBox="1">
            <a:spLocks noGrp="1"/>
          </p:cNvSpPr>
          <p:nvPr>
            <p:ph type="title"/>
          </p:nvPr>
        </p:nvSpPr>
        <p:spPr>
          <a:xfrm>
            <a:off x="1778000" y="419100"/>
            <a:ext cx="20828000" cy="2489200"/>
          </a:xfrm>
          <a:prstGeom prst="rect">
            <a:avLst/>
          </a:prstGeom>
          <a:effectLst>
            <a:outerShdw blurRad="50800" dist="38100" dir="5400000" rotWithShape="0">
              <a:srgbClr val="000000">
                <a:alpha val="40000"/>
              </a:srgbClr>
            </a:outerShdw>
          </a:effectLst>
        </p:spPr>
        <p:txBody>
          <a:bodyPr anchor="b"/>
          <a:lstStyle>
            <a:lvl1pPr>
              <a:defRPr sz="12500"/>
            </a:lvl1pPr>
          </a:lstStyle>
          <a:p>
            <a:r>
              <a:t>Title Text</a:t>
            </a:r>
          </a:p>
        </p:txBody>
      </p:sp>
      <p:sp>
        <p:nvSpPr>
          <p:cNvPr id="53" name="Body Level One…"/>
          <p:cNvSpPr txBox="1">
            <a:spLocks noGrp="1"/>
          </p:cNvSpPr>
          <p:nvPr>
            <p:ph type="body" idx="1"/>
          </p:nvPr>
        </p:nvSpPr>
        <p:spPr>
          <a:xfrm>
            <a:off x="1790700" y="3429000"/>
            <a:ext cx="20828000" cy="8483600"/>
          </a:xfrm>
          <a:prstGeom prst="rect">
            <a:avLst/>
          </a:prstGeom>
        </p:spPr>
        <p:txBody>
          <a:bodyPr/>
          <a:lstStyle>
            <a:lvl1pPr>
              <a:lnSpc>
                <a:spcPct val="130000"/>
              </a:lnSpc>
              <a:buSzPct val="125000"/>
              <a:buChar char="•"/>
            </a:lvl1pPr>
            <a:lvl2pPr>
              <a:lnSpc>
                <a:spcPct val="130000"/>
              </a:lnSpc>
              <a:buSzPct val="125000"/>
              <a:buChar char="•"/>
            </a:lvl2pPr>
            <a:lvl3pPr>
              <a:lnSpc>
                <a:spcPct val="130000"/>
              </a:lnSpc>
              <a:buSzPct val="125000"/>
              <a:buChar char="•"/>
            </a:lvl3pPr>
            <a:lvl4pPr>
              <a:lnSpc>
                <a:spcPct val="130000"/>
              </a:lnSpc>
              <a:buSzPct val="125000"/>
              <a:buChar char="•"/>
            </a:lvl4pPr>
            <a:lvl5pPr>
              <a:lnSpc>
                <a:spcPct val="130000"/>
              </a:lnSpc>
              <a:buSzPct val="125000"/>
              <a:buChar char="•"/>
            </a:lvl5pPr>
          </a:lstStyle>
          <a:p>
            <a:r>
              <a:t>Body Level One</a:t>
            </a:r>
          </a:p>
          <a:p>
            <a:pPr lvl="1"/>
            <a:r>
              <a:t>Body Level Two</a:t>
            </a:r>
          </a:p>
          <a:p>
            <a:pPr lvl="2"/>
            <a:r>
              <a:t>Body Level Three</a:t>
            </a:r>
          </a:p>
          <a:p>
            <a:pPr lvl="3"/>
            <a:r>
              <a:t>Body Level Four</a:t>
            </a:r>
          </a:p>
          <a:p>
            <a:pPr lvl="4"/>
            <a:r>
              <a:t>Body Level Five</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x">
  <p:cSld name="Title &amp; Subtitle copy 19">
    <p:spTree>
      <p:nvGrpSpPr>
        <p:cNvPr id="1" name=""/>
        <p:cNvGrpSpPr/>
        <p:nvPr/>
      </p:nvGrpSpPr>
      <p:grpSpPr>
        <a:xfrm>
          <a:off x="0" y="0"/>
          <a:ext cx="0" cy="0"/>
          <a:chOff x="0" y="0"/>
          <a:chExt cx="0" cy="0"/>
        </a:xfrm>
      </p:grpSpPr>
      <p:sp>
        <p:nvSpPr>
          <p:cNvPr id="3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3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40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0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x">
  <p:cSld name="Title &amp; Subtitle copy 21">
    <p:spTree>
      <p:nvGrpSpPr>
        <p:cNvPr id="1" name=""/>
        <p:cNvGrpSpPr/>
        <p:nvPr/>
      </p:nvGrpSpPr>
      <p:grpSpPr>
        <a:xfrm>
          <a:off x="0" y="0"/>
          <a:ext cx="0" cy="0"/>
          <a:chOff x="0" y="0"/>
          <a:chExt cx="0" cy="0"/>
        </a:xfrm>
      </p:grpSpPr>
      <p:sp>
        <p:nvSpPr>
          <p:cNvPr id="4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42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23"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tx">
  <p:cSld name="Blank copy 7">
    <p:spTree>
      <p:nvGrpSpPr>
        <p:cNvPr id="1" name=""/>
        <p:cNvGrpSpPr/>
        <p:nvPr/>
      </p:nvGrpSpPr>
      <p:grpSpPr>
        <a:xfrm>
          <a:off x="0" y="0"/>
          <a:ext cx="0" cy="0"/>
          <a:chOff x="0" y="0"/>
          <a:chExt cx="0" cy="0"/>
        </a:xfrm>
      </p:grpSpPr>
      <p:sp>
        <p:nvSpPr>
          <p:cNvPr id="4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x">
  <p:cSld name="Title &amp; Subtitle copy">
    <p:spTree>
      <p:nvGrpSpPr>
        <p:cNvPr id="1" name=""/>
        <p:cNvGrpSpPr/>
        <p:nvPr/>
      </p:nvGrpSpPr>
      <p:grpSpPr>
        <a:xfrm>
          <a:off x="0" y="0"/>
          <a:ext cx="0" cy="0"/>
          <a:chOff x="0" y="0"/>
          <a:chExt cx="0" cy="0"/>
        </a:xfrm>
      </p:grpSpPr>
      <p:pic>
        <p:nvPicPr>
          <p:cNvPr id="438" name="SS logo.jpg" descr="SS logo.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x">
  <p:cSld name="Title &amp; Subtitle copy 22">
    <p:spTree>
      <p:nvGrpSpPr>
        <p:cNvPr id="1" name=""/>
        <p:cNvGrpSpPr/>
        <p:nvPr/>
      </p:nvGrpSpPr>
      <p:grpSpPr>
        <a:xfrm>
          <a:off x="0" y="0"/>
          <a:ext cx="0" cy="0"/>
          <a:chOff x="0" y="0"/>
          <a:chExt cx="0" cy="0"/>
        </a:xfrm>
      </p:grpSpPr>
      <p:sp>
        <p:nvSpPr>
          <p:cNvPr id="44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48"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4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56"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457"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458"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466"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7"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8"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6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lgn="r">
              <a:defRPr sz="11600" b="1">
                <a:solidFill>
                  <a:srgbClr val="444444"/>
                </a:solidFill>
                <a:latin typeface="+mj-lt"/>
                <a:ea typeface="+mj-ea"/>
                <a:cs typeface="+mj-cs"/>
                <a:sym typeface="Calibri"/>
              </a:defRPr>
            </a:lvl1pPr>
          </a:lstStyle>
          <a:p>
            <a:pPr>
              <a:defRPr>
                <a:effectLst/>
              </a:defRPr>
            </a:pPr>
            <a:r>
              <a:t>Title Text</a:t>
            </a:r>
          </a:p>
        </p:txBody>
      </p:sp>
      <p:sp>
        <p:nvSpPr>
          <p:cNvPr id="4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477" name="Rectangle"/>
          <p:cNvSpPr/>
          <p:nvPr/>
        </p:nvSpPr>
        <p:spPr>
          <a:xfrm>
            <a:off x="-177800" y="-165100"/>
            <a:ext cx="24726902" cy="14033500"/>
          </a:xfrm>
          <a:prstGeom prst="rect">
            <a:avLst/>
          </a:prstGeom>
          <a:solidFill>
            <a:srgbClr val="444444"/>
          </a:solidFill>
          <a:ln w="25400">
            <a:solidFill>
              <a:srgbClr val="444444"/>
            </a:solidFill>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8" name="Rounded Rectangle"/>
          <p:cNvSpPr/>
          <p:nvPr/>
        </p:nvSpPr>
        <p:spPr>
          <a:xfrm>
            <a:off x="-1473200" y="876300"/>
            <a:ext cx="26225500" cy="1816100"/>
          </a:xfrm>
          <a:prstGeom prst="roundRect">
            <a:avLst>
              <a:gd name="adj" fmla="val 9790"/>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79" name="Rounded Rectangle"/>
          <p:cNvSpPr/>
          <p:nvPr/>
        </p:nvSpPr>
        <p:spPr>
          <a:xfrm>
            <a:off x="-1155700" y="2832100"/>
            <a:ext cx="26225500" cy="800100"/>
          </a:xfrm>
          <a:prstGeom prst="roundRect">
            <a:avLst>
              <a:gd name="adj" fmla="val 22222"/>
            </a:avLst>
          </a:prstGeom>
          <a:solidFill>
            <a:srgbClr val="D6D6D6"/>
          </a:solidFill>
          <a:ln w="12700">
            <a:miter lim="400000"/>
          </a:ln>
        </p:spPr>
        <p:txBody>
          <a:bodyPr lIns="50800" tIns="50800" rIns="50800" bIns="50800" anchor="ctr"/>
          <a:lstStyle/>
          <a:p>
            <a:pPr marL="40640" marR="40640" algn="l" defTabSz="914400">
              <a:defRPr sz="1200">
                <a:uFill>
                  <a:solidFill>
                    <a:srgbClr val="000000"/>
                  </a:solidFill>
                </a:uFill>
              </a:defRPr>
            </a:pPr>
            <a:endParaRPr/>
          </a:p>
        </p:txBody>
      </p:sp>
      <p:sp>
        <p:nvSpPr>
          <p:cNvPr id="480" name="Title Text"/>
          <p:cNvSpPr txBox="1">
            <a:spLocks noGrp="1"/>
          </p:cNvSpPr>
          <p:nvPr>
            <p:ph type="title"/>
          </p:nvPr>
        </p:nvSpPr>
        <p:spPr>
          <a:xfrm>
            <a:off x="1866900" y="0"/>
            <a:ext cx="20637500" cy="2705100"/>
          </a:xfrm>
          <a:prstGeom prst="rect">
            <a:avLst/>
          </a:prstGeom>
        </p:spPr>
        <p:txBody>
          <a:bodyPr lIns="50800" tIns="50800" rIns="50800" bIns="50800" anchor="b"/>
          <a:lstStyle>
            <a:lvl1pPr algn="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481" name="Slide Number"/>
          <p:cNvSpPr txBox="1">
            <a:spLocks noGrp="1"/>
          </p:cNvSpPr>
          <p:nvPr>
            <p:ph type="sldNum" sz="quarter" idx="2"/>
          </p:nvPr>
        </p:nvSpPr>
        <p:spPr>
          <a:xfrm>
            <a:off x="12058650" y="13246100"/>
            <a:ext cx="266700" cy="279400"/>
          </a:xfrm>
          <a:prstGeom prst="rect">
            <a:avLst/>
          </a:prstGeom>
        </p:spPr>
        <p:txBody>
          <a:bodyPr/>
          <a:lstStyle>
            <a:lvl1pPr defTabSz="5842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61" name="TextSlide.jpg" descr="TextSlide.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1219200" y="184149"/>
            <a:ext cx="21945600" cy="3016251"/>
          </a:xfrm>
          <a:prstGeom prst="rect">
            <a:avLst/>
          </a:prstGeom>
        </p:spPr>
        <p:txBody>
          <a:bodyPr lIns="50800" tIns="50800" rIns="50800" bIns="50800"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pPr>
              <a:defRPr>
                <a:effectLst/>
              </a:defRPr>
            </a:pPr>
            <a:r>
              <a:t>Title Text</a:t>
            </a:r>
          </a:p>
        </p:txBody>
      </p:sp>
      <p:sp>
        <p:nvSpPr>
          <p:cNvPr id="489" name="Body Level One…"/>
          <p:cNvSpPr txBox="1">
            <a:spLocks noGrp="1"/>
          </p:cNvSpPr>
          <p:nvPr>
            <p:ph type="body" idx="1"/>
          </p:nvPr>
        </p:nvSpPr>
        <p:spPr>
          <a:xfrm>
            <a:off x="1219200" y="3200400"/>
            <a:ext cx="21945600" cy="10515600"/>
          </a:xfrm>
          <a:prstGeom prst="rect">
            <a:avLst/>
          </a:prstGeom>
        </p:spPr>
        <p:txBody>
          <a:bodyPr lIns="50800" tIns="50800" rIns="50800" bIns="50800">
            <a:noAutofit/>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490" name="Slide Number"/>
          <p:cNvSpPr txBox="1">
            <a:spLocks noGrp="1"/>
          </p:cNvSpPr>
          <p:nvPr>
            <p:ph type="sldNum" sz="quarter" idx="2"/>
          </p:nvPr>
        </p:nvSpPr>
        <p:spPr>
          <a:xfrm>
            <a:off x="20065083" y="12490450"/>
            <a:ext cx="509837" cy="496367"/>
          </a:xfrm>
          <a:prstGeom prst="rect">
            <a:avLst/>
          </a:prstGeom>
        </p:spPr>
        <p:txBody>
          <a:bodyPr/>
          <a:lstStyle>
            <a:lvl1pPr defTabSz="1168400">
              <a:defRPr sz="2800">
                <a:uFill>
                  <a:solidFill>
                    <a:srgbClr val="000000"/>
                  </a:solidFill>
                </a:u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x">
  <p:cSld name="Title &amp; Subtitle copy 20">
    <p:spTree>
      <p:nvGrpSpPr>
        <p:cNvPr id="1" name=""/>
        <p:cNvGrpSpPr/>
        <p:nvPr/>
      </p:nvGrpSpPr>
      <p:grpSpPr>
        <a:xfrm>
          <a:off x="0" y="0"/>
          <a:ext cx="0" cy="0"/>
          <a:chOff x="0" y="0"/>
          <a:chExt cx="0" cy="0"/>
        </a:xfrm>
      </p:grpSpPr>
      <p:sp>
        <p:nvSpPr>
          <p:cNvPr id="4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8"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4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5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x">
  <p:cSld name="Scripture NKJV copy">
    <p:spTree>
      <p:nvGrpSpPr>
        <p:cNvPr id="1" name=""/>
        <p:cNvGrpSpPr/>
        <p:nvPr/>
      </p:nvGrpSpPr>
      <p:grpSpPr>
        <a:xfrm>
          <a:off x="0" y="0"/>
          <a:ext cx="0" cy="0"/>
          <a:chOff x="0" y="0"/>
          <a:chExt cx="0" cy="0"/>
        </a:xfrm>
      </p:grpSpPr>
      <p:pic>
        <p:nvPicPr>
          <p:cNvPr id="50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08" name="Title Text"/>
          <p:cNvSpPr txBox="1">
            <a:spLocks noGrp="1"/>
          </p:cNvSpPr>
          <p:nvPr>
            <p:ph type="title"/>
          </p:nvPr>
        </p:nvSpPr>
        <p:spPr>
          <a:xfrm>
            <a:off x="2362200" y="1168400"/>
            <a:ext cx="19659600" cy="1905000"/>
          </a:xfrm>
          <a:prstGeom prst="rect">
            <a:avLst/>
          </a:prstGeom>
        </p:spPr>
        <p:txBody>
          <a:bodyPr anchor="ctr"/>
          <a:lstStyle>
            <a:lvl1pPr>
              <a:defRPr sz="12500">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509" name="Body Level One…"/>
          <p:cNvSpPr txBox="1">
            <a:spLocks noGrp="1"/>
          </p:cNvSpPr>
          <p:nvPr>
            <p:ph type="body" idx="1"/>
          </p:nvPr>
        </p:nvSpPr>
        <p:spPr>
          <a:xfrm>
            <a:off x="2400300" y="3619500"/>
            <a:ext cx="19570700" cy="8750300"/>
          </a:xfrm>
          <a:prstGeom prst="rect">
            <a:avLst/>
          </a:prstGeom>
        </p:spPr>
        <p:txBody>
          <a:bodyPr/>
          <a:lstStyle>
            <a:lvl1pPr>
              <a:lnSpc>
                <a:spcPct val="90000"/>
              </a:lnSpc>
              <a:defRPr>
                <a:latin typeface="+mj-lt"/>
                <a:ea typeface="+mj-ea"/>
                <a:cs typeface="+mj-cs"/>
                <a:sym typeface="Calibri"/>
              </a:defRPr>
            </a:lvl1pPr>
            <a:lvl2pPr>
              <a:lnSpc>
                <a:spcPct val="90000"/>
              </a:lnSpc>
              <a:defRPr>
                <a:latin typeface="+mj-lt"/>
                <a:ea typeface="+mj-ea"/>
                <a:cs typeface="+mj-cs"/>
                <a:sym typeface="Calibri"/>
              </a:defRPr>
            </a:lvl2pPr>
            <a:lvl3pPr>
              <a:lnSpc>
                <a:spcPct val="90000"/>
              </a:lnSpc>
              <a:defRPr>
                <a:latin typeface="+mj-lt"/>
                <a:ea typeface="+mj-ea"/>
                <a:cs typeface="+mj-cs"/>
                <a:sym typeface="Calibri"/>
              </a:defRPr>
            </a:lvl3pPr>
            <a:lvl4pPr>
              <a:defRPr>
                <a:latin typeface="+mj-lt"/>
                <a:ea typeface="+mj-ea"/>
                <a:cs typeface="+mj-cs"/>
                <a:sym typeface="Calibri"/>
              </a:defRPr>
            </a:lvl4pPr>
            <a:lvl5pPr>
              <a:defRPr>
                <a:latin typeface="+mj-lt"/>
                <a:ea typeface="+mj-ea"/>
                <a:cs typeface="+mj-cs"/>
                <a:sym typeface="Calibri"/>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x">
  <p:cSld name="Blue Rays blank">
    <p:spTree>
      <p:nvGrpSpPr>
        <p:cNvPr id="1" name=""/>
        <p:cNvGrpSpPr/>
        <p:nvPr/>
      </p:nvGrpSpPr>
      <p:grpSpPr>
        <a:xfrm>
          <a:off x="0" y="0"/>
          <a:ext cx="0" cy="0"/>
          <a:chOff x="0" y="0"/>
          <a:chExt cx="0" cy="0"/>
        </a:xfrm>
      </p:grpSpPr>
      <p:pic>
        <p:nvPicPr>
          <p:cNvPr id="517" name="Untitled-2.jpg" descr="Untitled-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x">
  <p:cSld name="Astronomy copy 1">
    <p:spTree>
      <p:nvGrpSpPr>
        <p:cNvPr id="1" name=""/>
        <p:cNvGrpSpPr/>
        <p:nvPr/>
      </p:nvGrpSpPr>
      <p:grpSpPr>
        <a:xfrm>
          <a:off x="0" y="0"/>
          <a:ext cx="0" cy="0"/>
          <a:chOff x="0" y="0"/>
          <a:chExt cx="0" cy="0"/>
        </a:xfrm>
      </p:grpSpPr>
      <p:pic>
        <p:nvPicPr>
          <p:cNvPr id="525" name="Comet-likeAstroid.jpg" descr="Comet-likeAstroi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26"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a:lstStyle>
            <a:lvl1pPr algn="l">
              <a:defRPr sz="7200">
                <a:latin typeface="+mn-lt"/>
                <a:ea typeface="+mn-ea"/>
                <a:cs typeface="+mn-cs"/>
                <a:sym typeface="DejaVu Sans Condensed"/>
              </a:defRPr>
            </a:lvl1pPr>
          </a:lstStyle>
          <a:p>
            <a:pPr>
              <a:defRPr>
                <a:effectLst/>
              </a:defRPr>
            </a:pPr>
            <a:r>
              <a:t>Title Text</a:t>
            </a:r>
          </a:p>
        </p:txBody>
      </p:sp>
      <p:sp>
        <p:nvSpPr>
          <p:cNvPr id="527"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lvl1pPr>
            <a:lvl2pPr>
              <a:defRPr sz="3600"/>
            </a:lvl2pPr>
            <a:lvl3pPr>
              <a:defRPr sz="3600"/>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2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x">
  <p:cSld name="Title &amp; Subtitle copy 24">
    <p:spTree>
      <p:nvGrpSpPr>
        <p:cNvPr id="1" name=""/>
        <p:cNvGrpSpPr/>
        <p:nvPr/>
      </p:nvGrpSpPr>
      <p:grpSpPr>
        <a:xfrm>
          <a:off x="0" y="0"/>
          <a:ext cx="0" cy="0"/>
          <a:chOff x="0" y="0"/>
          <a:chExt cx="0" cy="0"/>
        </a:xfrm>
      </p:grpSpPr>
      <p:sp>
        <p:nvSpPr>
          <p:cNvPr id="53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5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543"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551"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pic>
        <p:nvPicPr>
          <p:cNvPr id="552" name="image2.png" descr="image2.png"/>
          <p:cNvPicPr>
            <a:picLocks noChangeAspect="1"/>
          </p:cNvPicPr>
          <p:nvPr/>
        </p:nvPicPr>
        <p:blipFill>
          <a:blip r:embed="rId2"/>
          <a:stretch>
            <a:fillRect/>
          </a:stretch>
        </p:blipFill>
        <p:spPr>
          <a:xfrm>
            <a:off x="15519400" y="10274300"/>
            <a:ext cx="5600701" cy="2566989"/>
          </a:xfrm>
          <a:prstGeom prst="rect">
            <a:avLst/>
          </a:prstGeom>
        </p:spPr>
      </p:pic>
      <p:sp>
        <p:nvSpPr>
          <p:cNvPr id="55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5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5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0">
    <p:spTree>
      <p:nvGrpSpPr>
        <p:cNvPr id="1" name=""/>
        <p:cNvGrpSpPr/>
        <p:nvPr/>
      </p:nvGrpSpPr>
      <p:grpSpPr>
        <a:xfrm>
          <a:off x="0" y="0"/>
          <a:ext cx="0" cy="0"/>
          <a:chOff x="0" y="0"/>
          <a:chExt cx="0" cy="0"/>
        </a:xfrm>
      </p:grpSpPr>
      <p:sp>
        <p:nvSpPr>
          <p:cNvPr id="562"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defTabSz="914400">
              <a:defRPr>
                <a:uFill>
                  <a:solidFill>
                    <a:srgbClr val="000000"/>
                  </a:solidFill>
                </a:uFill>
              </a:defRPr>
            </a:pPr>
            <a:endParaRPr/>
          </a:p>
        </p:txBody>
      </p:sp>
      <p:sp>
        <p:nvSpPr>
          <p:cNvPr id="563" name="Title Text"/>
          <p:cNvSpPr txBox="1">
            <a:spLocks noGrp="1"/>
          </p:cNvSpPr>
          <p:nvPr>
            <p:ph type="title"/>
          </p:nvPr>
        </p:nvSpPr>
        <p:spPr>
          <a:xfrm>
            <a:off x="1866900" y="0"/>
            <a:ext cx="20637500"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564"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noAutofit/>
          </a:bodyPr>
          <a:lstStyle>
            <a:lvl1pPr marL="342900" indent="-342900" defTabSz="914400">
              <a:defRPr sz="20000">
                <a:solidFill>
                  <a:srgbClr val="E7E7E7"/>
                </a:solidFill>
                <a:uFill>
                  <a:solidFill>
                    <a:srgbClr val="E7E7E7"/>
                  </a:solidFill>
                </a:uFill>
                <a:latin typeface="+mj-lt"/>
                <a:ea typeface="+mj-ea"/>
                <a:cs typeface="+mj-cs"/>
                <a:sym typeface="Calibri"/>
              </a:defRPr>
            </a:lvl1pPr>
            <a:lvl2pPr marL="742950" indent="-285750" defTabSz="914400">
              <a:defRPr sz="4800">
                <a:solidFill>
                  <a:srgbClr val="E7E7E7"/>
                </a:solidFill>
                <a:uFill>
                  <a:solidFill>
                    <a:srgbClr val="E7E7E7"/>
                  </a:solidFill>
                </a:uFill>
                <a:latin typeface="+mj-lt"/>
                <a:ea typeface="+mj-ea"/>
                <a:cs typeface="+mj-cs"/>
                <a:sym typeface="Calibri"/>
              </a:defRPr>
            </a:lvl2pPr>
            <a:lvl3pPr marL="1143000" indent="-228600" algn="ctr" defTabSz="914400">
              <a:defRPr sz="4800">
                <a:solidFill>
                  <a:srgbClr val="000000"/>
                </a:solidFill>
                <a:uFill>
                  <a:solidFill>
                    <a:srgbClr val="000000"/>
                  </a:solidFill>
                </a:uFill>
                <a:latin typeface="Gill Sans"/>
                <a:ea typeface="Gill Sans"/>
                <a:cs typeface="Gill Sans"/>
                <a:sym typeface="Gill Sans"/>
              </a:defRPr>
            </a:lvl3pPr>
            <a:lvl4pPr marL="1600200" indent="-228600" algn="ctr" defTabSz="914400">
              <a:defRPr sz="4800">
                <a:solidFill>
                  <a:srgbClr val="000000"/>
                </a:solidFill>
                <a:uFill>
                  <a:solidFill>
                    <a:srgbClr val="000000"/>
                  </a:solidFill>
                </a:uFill>
                <a:latin typeface="Gill Sans"/>
                <a:ea typeface="Gill Sans"/>
                <a:cs typeface="Gill Sans"/>
                <a:sym typeface="Gill Sans"/>
              </a:defRPr>
            </a:lvl4pPr>
            <a:lvl5pPr marL="2057400" indent="-228600" algn="ctr" defTabSz="914400">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56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
  <p:cSld name="Blank black">
    <p:bg>
      <p:bgPr>
        <a:solidFill>
          <a:srgbClr val="000000"/>
        </a:solidFill>
        <a:effectLst/>
      </p:bgPr>
    </p:bg>
    <p:spTree>
      <p:nvGrpSpPr>
        <p:cNvPr id="1" name=""/>
        <p:cNvGrpSpPr/>
        <p:nvPr/>
      </p:nvGrpSpPr>
      <p:grpSpPr>
        <a:xfrm>
          <a:off x="0" y="0"/>
          <a:ext cx="0" cy="0"/>
          <a:chOff x="0" y="0"/>
          <a:chExt cx="0" cy="0"/>
        </a:xfrm>
      </p:grpSpPr>
      <p:sp>
        <p:nvSpPr>
          <p:cNvPr id="572" name="Title Text"/>
          <p:cNvSpPr txBox="1">
            <a:spLocks noGrp="1"/>
          </p:cNvSpPr>
          <p:nvPr>
            <p:ph type="title"/>
          </p:nvPr>
        </p:nvSpPr>
        <p:spPr>
          <a:xfrm>
            <a:off x="0" y="-457200"/>
            <a:ext cx="24384000" cy="457200"/>
          </a:xfrm>
          <a:prstGeom prst="rect">
            <a:avLst/>
          </a:prstGeom>
        </p:spPr>
        <p:txBody>
          <a:bodyPr anchor="ctr"/>
          <a:lstStyle>
            <a:lvl1pPr marL="146050" indent="-111125" algn="l" defTabSz="1295400">
              <a:defRPr sz="2200" b="1">
                <a:uFill>
                  <a:solidFill>
                    <a:srgbClr val="FFFFFF"/>
                  </a:solidFill>
                </a:uFill>
                <a:latin typeface="Arial"/>
                <a:ea typeface="Arial"/>
                <a:cs typeface="Arial"/>
                <a:sym typeface="Arial"/>
              </a:defRPr>
            </a:lvl1pPr>
          </a:lstStyle>
          <a:p>
            <a:pPr>
              <a:defRPr>
                <a:effectLst/>
              </a:defRPr>
            </a:pPr>
            <a:r>
              <a:t>Title Text</a:t>
            </a:r>
          </a:p>
        </p:txBody>
      </p:sp>
      <p:sp>
        <p:nvSpPr>
          <p:cNvPr id="573" name="Slide Number"/>
          <p:cNvSpPr txBox="1">
            <a:spLocks noGrp="1"/>
          </p:cNvSpPr>
          <p:nvPr>
            <p:ph type="sldNum" sz="quarter" idx="2"/>
          </p:nvPr>
        </p:nvSpPr>
        <p:spPr>
          <a:xfrm>
            <a:off x="22796500" y="13029406"/>
            <a:ext cx="393700" cy="419932"/>
          </a:xfrm>
          <a:prstGeom prst="rect">
            <a:avLst/>
          </a:prstGeom>
        </p:spPr>
        <p:txBody>
          <a:bodyPr/>
          <a:lstStyle>
            <a:lvl1pPr algn="r" defTabSz="1828800">
              <a:defRPr sz="2200">
                <a:solidFill>
                  <a:srgbClr val="FFFFFF"/>
                </a:solidFill>
                <a:uFill>
                  <a:solidFill>
                    <a:srgbClr val="FFFFFF"/>
                  </a:solidFill>
                </a:uFill>
                <a:latin typeface="Times New Roman"/>
                <a:ea typeface="Times New Roman"/>
                <a:cs typeface="Times New Roman"/>
                <a:sym typeface="Times New Roman"/>
              </a:defRPr>
            </a:lvl1p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Bullet_Title copy 2">
    <p:spTree>
      <p:nvGrpSpPr>
        <p:cNvPr id="1" name=""/>
        <p:cNvGrpSpPr/>
        <p:nvPr/>
      </p:nvGrpSpPr>
      <p:grpSpPr>
        <a:xfrm>
          <a:off x="0" y="0"/>
          <a:ext cx="0" cy="0"/>
          <a:chOff x="0" y="0"/>
          <a:chExt cx="0" cy="0"/>
        </a:xfrm>
      </p:grpSpPr>
      <p:pic>
        <p:nvPicPr>
          <p:cNvPr id="69" name="Terry_NoahsFlood_Blank.jpg" descr="Terry_NoahsFlood_Blank.jpg"/>
          <p:cNvPicPr>
            <a:picLocks noChangeAspect="1"/>
          </p:cNvPicPr>
          <p:nvPr/>
        </p:nvPicPr>
        <p:blipFill>
          <a:blip r:embed="rId2"/>
          <a:stretch>
            <a:fillRect/>
          </a:stretch>
        </p:blipFill>
        <p:spPr>
          <a:xfrm>
            <a:off x="0" y="0"/>
            <a:ext cx="24472900" cy="13716000"/>
          </a:xfrm>
          <a:prstGeom prst="rect">
            <a:avLst/>
          </a:prstGeom>
          <a:ln w="12700">
            <a:miter lim="400000"/>
          </a:ln>
        </p:spPr>
      </p:pic>
      <p:sp>
        <p:nvSpPr>
          <p:cNvPr id="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580"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581" name="1504_AnswersMegaConference_Slide.jpg" descr="1504_AnswersMegaConference_Slide.jpg"/>
          <p:cNvPicPr>
            <a:picLocks noChangeAspect="1"/>
          </p:cNvPicPr>
          <p:nvPr/>
        </p:nvPicPr>
        <p:blipFill>
          <a:blip r:embed="rId3"/>
          <a:stretch>
            <a:fillRect/>
          </a:stretch>
        </p:blipFill>
        <p:spPr>
          <a:xfrm>
            <a:off x="0" y="0"/>
            <a:ext cx="24384000" cy="13716000"/>
          </a:xfrm>
          <a:prstGeom prst="rect">
            <a:avLst/>
          </a:prstGeom>
          <a:ln w="12700">
            <a:miter lim="400000"/>
          </a:ln>
        </p:spPr>
      </p:pic>
      <p:sp>
        <p:nvSpPr>
          <p:cNvPr id="5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pic>
        <p:nvPicPr>
          <p:cNvPr id="589"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5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59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59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59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60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08"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609"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6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617"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1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9">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625" name="Title Text"/>
          <p:cNvSpPr txBox="1">
            <a:spLocks noGrp="1"/>
          </p:cNvSpPr>
          <p:nvPr>
            <p:ph type="title"/>
          </p:nvPr>
        </p:nvSpPr>
        <p:spPr>
          <a:xfrm>
            <a:off x="-4763" y="4326681"/>
            <a:ext cx="24409401" cy="4546601"/>
          </a:xfrm>
          <a:prstGeom prst="rect">
            <a:avLst/>
          </a:prstGeom>
          <a:ln w="9525">
            <a:round/>
          </a:ln>
        </p:spPr>
        <p:txBody>
          <a:bodyPr lIns="25400" tIns="25400" rIns="25400" bIns="25400"/>
          <a:lstStyle>
            <a:lvl1pPr defTabSz="2197100">
              <a:defRPr sz="14400" b="1">
                <a:solidFill>
                  <a:srgbClr val="7A4700"/>
                </a:solidFill>
                <a:uFill>
                  <a:solidFill>
                    <a:srgbClr val="7A4700"/>
                  </a:solidFill>
                </a:uFill>
                <a:latin typeface="Arial"/>
                <a:ea typeface="Arial"/>
                <a:cs typeface="Arial"/>
                <a:sym typeface="Arial"/>
              </a:defRPr>
            </a:lvl1pPr>
          </a:lstStyle>
          <a:p>
            <a:pPr>
              <a:defRPr>
                <a:effectLst/>
              </a:defRPr>
            </a:pPr>
            <a:r>
              <a:t>Title Text</a:t>
            </a:r>
          </a:p>
        </p:txBody>
      </p:sp>
      <p:sp>
        <p:nvSpPr>
          <p:cNvPr id="626" name="Slide Number"/>
          <p:cNvSpPr txBox="1">
            <a:spLocks noGrp="1"/>
          </p:cNvSpPr>
          <p:nvPr>
            <p:ph type="sldNum" sz="quarter" idx="2"/>
          </p:nvPr>
        </p:nvSpPr>
        <p:spPr>
          <a:xfrm>
            <a:off x="22694900" y="12937490"/>
            <a:ext cx="469900" cy="508001"/>
          </a:xfrm>
          <a:prstGeom prst="rect">
            <a:avLst/>
          </a:prstGeom>
        </p:spPr>
        <p:txBody>
          <a:bodyPr/>
          <a:lstStyle>
            <a:lvl1pPr algn="r" defTabSz="2197100">
              <a:defRPr sz="28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633"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634" name="1600_AiGLogo_Slide_Navy-small.png" descr="1600_AiGLogo_Slide_Navy-small.png"/>
          <p:cNvPicPr>
            <a:picLocks noChangeAspect="1"/>
          </p:cNvPicPr>
          <p:nvPr/>
        </p:nvPicPr>
        <p:blipFill>
          <a:blip r:embed="rId2"/>
          <a:stretch>
            <a:fillRect/>
          </a:stretch>
        </p:blipFill>
        <p:spPr>
          <a:xfrm>
            <a:off x="68405" y="0"/>
            <a:ext cx="24247189" cy="13716000"/>
          </a:xfrm>
          <a:prstGeom prst="rect">
            <a:avLst/>
          </a:prstGeom>
          <a:ln w="12700">
            <a:miter lim="400000"/>
          </a:ln>
        </p:spPr>
      </p:pic>
      <p:sp>
        <p:nvSpPr>
          <p:cNvPr id="635"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642"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sp>
        <p:nvSpPr>
          <p:cNvPr id="643" name="Slide Number"/>
          <p:cNvSpPr txBox="1">
            <a:spLocks noGrp="1"/>
          </p:cNvSpPr>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650"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pic>
        <p:nvPicPr>
          <p:cNvPr id="651" name="image5.png" descr="image5.png"/>
          <p:cNvPicPr>
            <a:picLocks noChangeAspect="1"/>
          </p:cNvPicPr>
          <p:nvPr/>
        </p:nvPicPr>
        <p:blipFill>
          <a:blip r:embed="rId2"/>
          <a:stretch>
            <a:fillRect/>
          </a:stretch>
        </p:blipFill>
        <p:spPr>
          <a:xfrm>
            <a:off x="15521423" y="10274300"/>
            <a:ext cx="5601430" cy="2566989"/>
          </a:xfrm>
          <a:prstGeom prst="rect">
            <a:avLst/>
          </a:prstGeom>
        </p:spPr>
      </p:pic>
      <p:sp>
        <p:nvSpPr>
          <p:cNvPr id="652" name="Title Text"/>
          <p:cNvSpPr txBox="1">
            <a:spLocks noGrp="1"/>
          </p:cNvSpPr>
          <p:nvPr>
            <p:ph type="title"/>
          </p:nvPr>
        </p:nvSpPr>
        <p:spPr>
          <a:xfrm>
            <a:off x="1867142" y="0"/>
            <a:ext cx="20640188" cy="2705100"/>
          </a:xfrm>
          <a:prstGeom prst="rect">
            <a:avLst/>
          </a:prstGeom>
          <a:ln w="9525">
            <a:round/>
          </a:ln>
        </p:spPr>
        <p:txBody>
          <a:bodyPr lIns="50800" tIns="50800" rIns="50800" bIns="50800" anchor="b"/>
          <a:lstStyle>
            <a:lvl1pPr defTabSz="914400">
              <a:defRPr sz="11600" b="1">
                <a:solidFill>
                  <a:srgbClr val="444444"/>
                </a:solidFill>
                <a:uFill>
                  <a:solidFill>
                    <a:srgbClr val="444444"/>
                  </a:solidFill>
                </a:uFill>
                <a:latin typeface="+mj-lt"/>
                <a:ea typeface="+mj-ea"/>
                <a:cs typeface="+mj-cs"/>
                <a:sym typeface="Calibri"/>
              </a:defRPr>
            </a:lvl1pPr>
          </a:lstStyle>
          <a:p>
            <a:pPr>
              <a:defRPr>
                <a:effectLst/>
              </a:defRPr>
            </a:pPr>
            <a:r>
              <a:t>Title Text</a:t>
            </a:r>
          </a:p>
        </p:txBody>
      </p:sp>
      <p:sp>
        <p:nvSpPr>
          <p:cNvPr id="653" name="Body Level One…"/>
          <p:cNvSpPr txBox="1">
            <a:spLocks noGrp="1"/>
          </p:cNvSpPr>
          <p:nvPr>
            <p:ph type="body" idx="1"/>
          </p:nvPr>
        </p:nvSpPr>
        <p:spPr>
          <a:xfrm>
            <a:off x="1219358" y="3200404"/>
            <a:ext cx="21948460" cy="10515596"/>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54"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x">
  <p:cSld name="Hard Grunge copy 1">
    <p:spTree>
      <p:nvGrpSpPr>
        <p:cNvPr id="1" name=""/>
        <p:cNvGrpSpPr/>
        <p:nvPr/>
      </p:nvGrpSpPr>
      <p:grpSpPr>
        <a:xfrm>
          <a:off x="0" y="0"/>
          <a:ext cx="0" cy="0"/>
          <a:chOff x="0" y="0"/>
          <a:chExt cx="0" cy="0"/>
        </a:xfrm>
      </p:grpSpPr>
      <p:pic>
        <p:nvPicPr>
          <p:cNvPr id="661" name="hardgrunge-3.jpg" descr="hardgrung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62" name="Title Text"/>
          <p:cNvSpPr txBox="1">
            <a:spLocks noGrp="1"/>
          </p:cNvSpPr>
          <p:nvPr>
            <p:ph type="title"/>
          </p:nvPr>
        </p:nvSpPr>
        <p:spPr>
          <a:xfrm>
            <a:off x="1778000" y="1384300"/>
            <a:ext cx="20828000" cy="8826500"/>
          </a:xfrm>
          <a:prstGeom prst="rect">
            <a:avLst/>
          </a:prstGeom>
          <a:effectLst>
            <a:outerShdw blurRad="50800" dist="38100" dir="5400000" rotWithShape="0">
              <a:srgbClr val="000000">
                <a:alpha val="40000"/>
              </a:srgbClr>
            </a:outerShdw>
          </a:effectLst>
        </p:spPr>
        <p:txBody>
          <a:bodyPr/>
          <a:lstStyle>
            <a:lvl1pPr algn="l">
              <a:defRPr sz="7200">
                <a:solidFill>
                  <a:srgbClr val="EBEBEB"/>
                </a:solidFill>
                <a:latin typeface="+mn-lt"/>
                <a:ea typeface="+mn-ea"/>
                <a:cs typeface="+mn-cs"/>
                <a:sym typeface="DejaVu Sans Condensed"/>
              </a:defRPr>
            </a:lvl1pPr>
          </a:lstStyle>
          <a:p>
            <a:pPr>
              <a:defRPr>
                <a:effectLst/>
              </a:defRPr>
            </a:pPr>
            <a:r>
              <a:t>Title Text</a:t>
            </a:r>
          </a:p>
        </p:txBody>
      </p:sp>
      <p:sp>
        <p:nvSpPr>
          <p:cNvPr id="663" name="Body Level One…"/>
          <p:cNvSpPr txBox="1">
            <a:spLocks noGrp="1"/>
          </p:cNvSpPr>
          <p:nvPr>
            <p:ph type="body" sz="quarter" idx="1"/>
          </p:nvPr>
        </p:nvSpPr>
        <p:spPr>
          <a:xfrm>
            <a:off x="1752600" y="10198100"/>
            <a:ext cx="20866100" cy="1689100"/>
          </a:xfrm>
          <a:prstGeom prst="rect">
            <a:avLst/>
          </a:prstGeom>
          <a:effectLst>
            <a:outerShdw blurRad="50800" dist="38100" dir="5400000" rotWithShape="0">
              <a:srgbClr val="000000">
                <a:alpha val="40000"/>
              </a:srgbClr>
            </a:outerShdw>
          </a:effectLst>
        </p:spPr>
        <p:txBody>
          <a:bodyPr>
            <a:noAutofit/>
          </a:bodyPr>
          <a:lstStyle>
            <a:lvl1pPr>
              <a:defRPr sz="3600">
                <a:solidFill>
                  <a:srgbClr val="EBEBEB"/>
                </a:solidFill>
              </a:defRPr>
            </a:lvl1pPr>
            <a:lvl2pPr>
              <a:defRPr sz="3600">
                <a:solidFill>
                  <a:srgbClr val="EBEBEB"/>
                </a:solidFill>
              </a:defRPr>
            </a:lvl2pPr>
            <a:lvl3pPr>
              <a:defRPr sz="3600">
                <a:solidFill>
                  <a:srgbClr val="EBEBEB"/>
                </a:solidFill>
              </a:defRPr>
            </a:lvl3pPr>
            <a:lvl4pPr>
              <a:defRPr sz="3600">
                <a:solidFill>
                  <a:srgbClr val="FEFCDD"/>
                </a:solidFill>
              </a:defRPr>
            </a:lvl4pPr>
            <a:lvl5pPr>
              <a:defRPr sz="3600">
                <a:solidFill>
                  <a:srgbClr val="FEFCDD"/>
                </a:solid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77"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671" name="CreationEvangelism_BlueScripture3.jpg" descr="CreationEvangelism_BlueScripture3.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72" name="Title Text"/>
          <p:cNvSpPr txBox="1">
            <a:spLocks noGrp="1"/>
          </p:cNvSpPr>
          <p:nvPr>
            <p:ph type="title"/>
          </p:nvPr>
        </p:nvSpPr>
        <p:spPr>
          <a:xfrm>
            <a:off x="2374900" y="1384300"/>
            <a:ext cx="19596100" cy="1536700"/>
          </a:xfrm>
          <a:prstGeom prst="rect">
            <a:avLst/>
          </a:prstGeom>
          <a:effectLst>
            <a:outerShdw blurRad="50800" dist="38100" dir="5400000" rotWithShape="0">
              <a:srgbClr val="000000">
                <a:alpha val="40000"/>
              </a:srgbClr>
            </a:outerShdw>
          </a:effectLst>
        </p:spPr>
        <p:txBody>
          <a:bodyPr/>
          <a:lstStyle>
            <a:lvl1pPr algn="r">
              <a:defRPr sz="11500">
                <a:latin typeface="Geared Slab Extrabold"/>
                <a:ea typeface="Geared Slab Extrabold"/>
                <a:cs typeface="Geared Slab Extrabold"/>
                <a:sym typeface="Geared Slab Extrabold"/>
              </a:defRPr>
            </a:lvl1pPr>
          </a:lstStyle>
          <a:p>
            <a:pPr>
              <a:defRPr>
                <a:effectLst/>
              </a:defRPr>
            </a:pPr>
            <a:r>
              <a:t>Title Text</a:t>
            </a:r>
          </a:p>
        </p:txBody>
      </p:sp>
      <p:sp>
        <p:nvSpPr>
          <p:cNvPr id="673" name="Body Level One…"/>
          <p:cNvSpPr txBox="1">
            <a:spLocks noGrp="1"/>
          </p:cNvSpPr>
          <p:nvPr>
            <p:ph type="body" idx="1"/>
          </p:nvPr>
        </p:nvSpPr>
        <p:spPr>
          <a:xfrm>
            <a:off x="2311400" y="3060700"/>
            <a:ext cx="19685000" cy="9359900"/>
          </a:xfrm>
          <a:prstGeom prst="rect">
            <a:avLst/>
          </a:prstGeom>
          <a:effectLst>
            <a:outerShdw blurRad="50800" dist="38100" dir="5400000" rotWithShape="0">
              <a:srgbClr val="000000">
                <a:alpha val="40000"/>
              </a:srgbClr>
            </a:outerShdw>
          </a:effectLst>
        </p:spPr>
        <p:txBody>
          <a:bodyPr/>
          <a:lstStyle>
            <a:lvl1pPr>
              <a:defRPr>
                <a:effectLst>
                  <a:outerShdw blurRad="12700" dist="38100" dir="5400000" rotWithShape="0">
                    <a:srgbClr val="000000">
                      <a:alpha val="71999"/>
                    </a:srgbClr>
                  </a:outerShdw>
                </a:effectLst>
              </a:defRPr>
            </a:lvl1pPr>
            <a:lvl2pPr>
              <a:defRPr>
                <a:effectLst>
                  <a:outerShdw blurRad="12700" dist="38100" dir="5400000" rotWithShape="0">
                    <a:srgbClr val="000000">
                      <a:alpha val="71999"/>
                    </a:srgbClr>
                  </a:outerShdw>
                </a:effectLst>
              </a:defRPr>
            </a:lvl2pPr>
            <a:lvl3pPr>
              <a:defRPr>
                <a:effectLst>
                  <a:outerShdw blurRad="12700" dist="38100" dir="5400000" rotWithShape="0">
                    <a:srgbClr val="000000">
                      <a:alpha val="71999"/>
                    </a:srgbClr>
                  </a:outerShdw>
                </a:effectLst>
              </a:defRPr>
            </a:lvl3pPr>
            <a:lvl4pPr>
              <a:defRPr>
                <a:effectLst>
                  <a:outerShdw blurRad="12700" dist="38100" dir="5400000" rotWithShape="0">
                    <a:srgbClr val="000000">
                      <a:alpha val="71999"/>
                    </a:srgbClr>
                  </a:outerShdw>
                </a:effectLst>
              </a:defRPr>
            </a:lvl4pPr>
            <a:lvl5pPr>
              <a:defRPr>
                <a:effectLst>
                  <a:outerShdw blurRad="12700" dist="38100" dir="5400000" rotWithShape="0">
                    <a:srgbClr val="000000">
                      <a:alpha val="71999"/>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6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x">
  <p:cSld name="Photo Captions TS">
    <p:spTree>
      <p:nvGrpSpPr>
        <p:cNvPr id="1" name=""/>
        <p:cNvGrpSpPr/>
        <p:nvPr/>
      </p:nvGrpSpPr>
      <p:grpSpPr>
        <a:xfrm>
          <a:off x="0" y="0"/>
          <a:ext cx="0" cy="0"/>
          <a:chOff x="0" y="0"/>
          <a:chExt cx="0" cy="0"/>
        </a:xfrm>
      </p:grpSpPr>
      <p:pic>
        <p:nvPicPr>
          <p:cNvPr id="681" name="DarkCircleBackground_37.jpg" descr="DarkCircleBackground_37.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682" name="Line"/>
          <p:cNvSpPr/>
          <p:nvPr/>
        </p:nvSpPr>
        <p:spPr>
          <a:xfrm>
            <a:off x="3810000" y="11430000"/>
            <a:ext cx="16635360" cy="0"/>
          </a:xfrm>
          <a:prstGeom prst="line">
            <a:avLst/>
          </a:prstGeom>
          <a:ln w="25400">
            <a:solidFill>
              <a:srgbClr val="FFFFFF"/>
            </a:solidFill>
            <a:miter lim="400000"/>
          </a:ln>
        </p:spPr>
        <p:txBody>
          <a:bodyPr lIns="50800" tIns="50800" rIns="50800" bIns="50800" anchor="ctr"/>
          <a:lstStyle/>
          <a:p>
            <a:pPr algn="r" defTabSz="2197100">
              <a:spcBef>
                <a:spcPts val="1700"/>
              </a:spcBef>
              <a:defRPr sz="4500" u="sng" spc="0">
                <a:solidFill>
                  <a:srgbClr val="FFFFFF"/>
                </a:solidFill>
                <a:uFill>
                  <a:solidFill>
                    <a:srgbClr val="7A4700"/>
                  </a:solidFill>
                </a:uFill>
                <a:latin typeface="Arial"/>
                <a:ea typeface="Arial"/>
                <a:cs typeface="Arial"/>
                <a:sym typeface="Arial"/>
              </a:defRPr>
            </a:pPr>
            <a:endParaRPr/>
          </a:p>
        </p:txBody>
      </p:sp>
      <p:sp>
        <p:nvSpPr>
          <p:cNvPr id="683" name="Title Text"/>
          <p:cNvSpPr txBox="1">
            <a:spLocks noGrp="1"/>
          </p:cNvSpPr>
          <p:nvPr>
            <p:ph type="title"/>
          </p:nvPr>
        </p:nvSpPr>
        <p:spPr>
          <a:xfrm>
            <a:off x="2336800" y="9855200"/>
            <a:ext cx="19659600" cy="1905000"/>
          </a:xfrm>
          <a:prstGeom prst="rect">
            <a:avLst/>
          </a:prstGeom>
        </p:spPr>
        <p:txBody>
          <a:bodyPr anchor="ctr"/>
          <a:lstStyle>
            <a:lvl1pPr>
              <a:defRPr>
                <a:solidFill>
                  <a:srgbClr val="79E0F6"/>
                </a:solidFill>
                <a:latin typeface="Mensch Bold Inline"/>
                <a:ea typeface="Mensch Bold Inline"/>
                <a:cs typeface="Mensch Bold Inline"/>
                <a:sym typeface="Mensch Bold Inline"/>
              </a:defRPr>
            </a:lvl1pPr>
          </a:lstStyle>
          <a:p>
            <a:pPr>
              <a:defRPr>
                <a:effectLst/>
              </a:defRPr>
            </a:pPr>
            <a:r>
              <a:t>Title Text</a:t>
            </a:r>
          </a:p>
        </p:txBody>
      </p:sp>
      <p:sp>
        <p:nvSpPr>
          <p:cNvPr id="684" name="Body Level One…"/>
          <p:cNvSpPr txBox="1">
            <a:spLocks noGrp="1"/>
          </p:cNvSpPr>
          <p:nvPr>
            <p:ph type="body" sz="quarter" idx="1"/>
          </p:nvPr>
        </p:nvSpPr>
        <p:spPr>
          <a:xfrm>
            <a:off x="2324100" y="11747500"/>
            <a:ext cx="19659600" cy="749300"/>
          </a:xfrm>
          <a:prstGeom prst="rect">
            <a:avLst/>
          </a:prstGeom>
        </p:spPr>
        <p:txBody>
          <a:bodyPr>
            <a:noAutofit/>
          </a:bodyPr>
          <a:lstStyle>
            <a:lvl1pPr algn="ctr">
              <a:lnSpc>
                <a:spcPct val="90000"/>
              </a:lnSpc>
              <a:defRPr sz="6400">
                <a:latin typeface="Mensch Regular"/>
                <a:ea typeface="Mensch Regular"/>
                <a:cs typeface="Mensch Regular"/>
                <a:sym typeface="Mensch Regular"/>
              </a:defRPr>
            </a:lvl1pPr>
            <a:lvl2pPr algn="ctr">
              <a:lnSpc>
                <a:spcPct val="90000"/>
              </a:lnSpc>
              <a:defRPr sz="6400">
                <a:latin typeface="Mensch Regular"/>
                <a:ea typeface="Mensch Regular"/>
                <a:cs typeface="Mensch Regular"/>
                <a:sym typeface="Mensch Regular"/>
              </a:defRPr>
            </a:lvl2pPr>
            <a:lvl3pPr algn="ctr">
              <a:lnSpc>
                <a:spcPct val="90000"/>
              </a:lnSpc>
              <a:defRPr sz="6400">
                <a:latin typeface="Mensch Regular"/>
                <a:ea typeface="Mensch Regular"/>
                <a:cs typeface="Mensch Regular"/>
                <a:sym typeface="Mensch Regular"/>
              </a:defRPr>
            </a:lvl3pPr>
            <a:lvl4pPr algn="ctr">
              <a:defRPr sz="6400">
                <a:latin typeface="Mensch Regular"/>
                <a:ea typeface="Mensch Regular"/>
                <a:cs typeface="Mensch Regular"/>
                <a:sym typeface="Mensch Regular"/>
              </a:defRPr>
            </a:lvl4pPr>
            <a:lvl5pPr algn="ctr">
              <a:defRPr sz="6400">
                <a:latin typeface="Mensch Regular"/>
                <a:ea typeface="Mensch Regular"/>
                <a:cs typeface="Mensch Regular"/>
                <a:sym typeface="Mensch Regular"/>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x">
  <p:cSld name="Bullets">
    <p:bg>
      <p:bgPr>
        <a:solidFill>
          <a:srgbClr val="000000"/>
        </a:solidFill>
        <a:effectLst/>
      </p:bgPr>
    </p:bg>
    <p:spTree>
      <p:nvGrpSpPr>
        <p:cNvPr id="1" name=""/>
        <p:cNvGrpSpPr/>
        <p:nvPr/>
      </p:nvGrpSpPr>
      <p:grpSpPr>
        <a:xfrm>
          <a:off x="0" y="0"/>
          <a:ext cx="0" cy="0"/>
          <a:chOff x="0" y="0"/>
          <a:chExt cx="0" cy="0"/>
        </a:xfrm>
      </p:grpSpPr>
      <p:sp>
        <p:nvSpPr>
          <p:cNvPr id="692" name="Body Level One…"/>
          <p:cNvSpPr txBox="1">
            <a:spLocks noGrp="1"/>
          </p:cNvSpPr>
          <p:nvPr>
            <p:ph type="body" idx="1"/>
          </p:nvPr>
        </p:nvSpPr>
        <p:spPr>
          <a:xfrm>
            <a:off x="1739900" y="1778000"/>
            <a:ext cx="20904200" cy="10147300"/>
          </a:xfrm>
          <a:prstGeom prst="rect">
            <a:avLst/>
          </a:prstGeom>
        </p:spPr>
        <p:txBody>
          <a:bodyPr lIns="50800" tIns="50800" rIns="50800" bIns="50800" anchor="ctr">
            <a:noAutofit/>
          </a:bodyPr>
          <a:lstStyle>
            <a:lvl1pPr marL="1117600" indent="-800100">
              <a:spcBef>
                <a:spcPts val="7300"/>
              </a:spcBef>
              <a:buSzPct val="171000"/>
              <a:buChar char="•"/>
              <a:defRPr sz="5600">
                <a:latin typeface="Gill Sans"/>
                <a:ea typeface="Gill Sans"/>
                <a:cs typeface="Gill Sans"/>
                <a:sym typeface="Gill Sans"/>
              </a:defRPr>
            </a:lvl1pPr>
            <a:lvl2pPr marL="1562100" indent="-800100">
              <a:spcBef>
                <a:spcPts val="7300"/>
              </a:spcBef>
              <a:buSzPct val="171000"/>
              <a:buChar char="•"/>
              <a:defRPr sz="5600">
                <a:latin typeface="Gill Sans"/>
                <a:ea typeface="Gill Sans"/>
                <a:cs typeface="Gill Sans"/>
                <a:sym typeface="Gill Sans"/>
              </a:defRPr>
            </a:lvl2pPr>
            <a:lvl3pPr marL="2006600" indent="-800100">
              <a:spcBef>
                <a:spcPts val="7300"/>
              </a:spcBef>
              <a:buSzPct val="171000"/>
              <a:buChar char="•"/>
              <a:defRPr sz="5600">
                <a:latin typeface="Gill Sans"/>
                <a:ea typeface="Gill Sans"/>
                <a:cs typeface="Gill Sans"/>
                <a:sym typeface="Gill Sans"/>
              </a:defRPr>
            </a:lvl3pPr>
            <a:lvl4pPr marL="2451100" indent="-800100">
              <a:spcBef>
                <a:spcPts val="7300"/>
              </a:spcBef>
              <a:buSzPct val="171000"/>
              <a:buChar char="•"/>
              <a:defRPr sz="5600">
                <a:latin typeface="Gill Sans"/>
                <a:ea typeface="Gill Sans"/>
                <a:cs typeface="Gill Sans"/>
                <a:sym typeface="Gill Sans"/>
              </a:defRPr>
            </a:lvl4pPr>
            <a:lvl5pPr marL="2895600" indent="-800100">
              <a:spcBef>
                <a:spcPts val="7300"/>
              </a:spcBef>
              <a:buSzPct val="171000"/>
              <a:buChar char="•"/>
              <a:defRPr sz="5600">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693"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x">
  <p:cSld name="*Bullet Points*">
    <p:spTree>
      <p:nvGrpSpPr>
        <p:cNvPr id="1" name=""/>
        <p:cNvGrpSpPr/>
        <p:nvPr/>
      </p:nvGrpSpPr>
      <p:grpSpPr>
        <a:xfrm>
          <a:off x="0" y="0"/>
          <a:ext cx="0" cy="0"/>
          <a:chOff x="0" y="0"/>
          <a:chExt cx="0" cy="0"/>
        </a:xfrm>
      </p:grpSpPr>
      <p:pic>
        <p:nvPicPr>
          <p:cNvPr id="700" name="Sand.jpg" descr="San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701" name="Body Level One…"/>
          <p:cNvSpPr txBox="1">
            <a:spLocks noGrp="1"/>
          </p:cNvSpPr>
          <p:nvPr>
            <p:ph type="body" idx="1"/>
          </p:nvPr>
        </p:nvSpPr>
        <p:spPr>
          <a:xfrm>
            <a:off x="1765528" y="1346200"/>
            <a:ext cx="20868819" cy="10541001"/>
          </a:xfrm>
          <a:prstGeom prst="rect">
            <a:avLst/>
          </a:prstGeom>
          <a:ln w="9525">
            <a:round/>
          </a:ln>
          <a:effectLst>
            <a:outerShdw blurRad="50800" dist="38100" dir="5400000" rotWithShape="0">
              <a:srgbClr val="000000">
                <a:alpha val="40000"/>
              </a:srgbClr>
            </a:outerShdw>
          </a:effectLst>
        </p:spPr>
        <p:txBody>
          <a:bodyPr>
            <a:noAutofit/>
          </a:bodyPr>
          <a:lstStyle>
            <a:lvl1pPr defTabSz="914400">
              <a:defRPr>
                <a:solidFill>
                  <a:srgbClr val="E2DEAB"/>
                </a:solidFill>
                <a:uFill>
                  <a:solidFill>
                    <a:srgbClr val="E2DEAB"/>
                  </a:solidFill>
                </a:uFill>
              </a:defRPr>
            </a:lvl1pPr>
            <a:lvl2pPr defTabSz="914400">
              <a:defRPr>
                <a:solidFill>
                  <a:srgbClr val="E2DEAB"/>
                </a:solidFill>
                <a:uFill>
                  <a:solidFill>
                    <a:srgbClr val="E2DEAB"/>
                  </a:solidFill>
                </a:uFill>
              </a:defRPr>
            </a:lvl2pPr>
            <a:lvl3pPr defTabSz="914400">
              <a:defRPr>
                <a:solidFill>
                  <a:srgbClr val="E2DEAB"/>
                </a:solidFill>
                <a:uFill>
                  <a:solidFill>
                    <a:srgbClr val="E2DEAB"/>
                  </a:solidFill>
                </a:uFill>
              </a:defRPr>
            </a:lvl3pPr>
            <a:lvl4pPr defTabSz="914400">
              <a:defRPr>
                <a:solidFill>
                  <a:srgbClr val="E2DEAB"/>
                </a:solidFill>
                <a:uFill>
                  <a:solidFill>
                    <a:srgbClr val="E2DEAB"/>
                  </a:solidFill>
                </a:uFill>
              </a:defRPr>
            </a:lvl4pPr>
            <a:lvl5pPr defTabSz="914400">
              <a:defRPr>
                <a:solidFill>
                  <a:srgbClr val="E2DEAB"/>
                </a:solidFill>
                <a:uFill>
                  <a:solidFill>
                    <a:srgbClr val="E2DEAB"/>
                  </a:solidFill>
                </a:uFill>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0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709" name="Rectangle"/>
          <p:cNvSpPr/>
          <p:nvPr/>
        </p:nvSpPr>
        <p:spPr>
          <a:xfrm>
            <a:off x="-177824" y="-165100"/>
            <a:ext cx="24742821" cy="14033500"/>
          </a:xfrm>
          <a:prstGeom prst="rect">
            <a:avLst/>
          </a:prstGeom>
          <a:solidFill>
            <a:srgbClr val="444444"/>
          </a:solidFill>
          <a:ln w="25400">
            <a:solidFill>
              <a:srgbClr val="000000"/>
            </a:solidFill>
            <a:miter lim="400000"/>
          </a:ln>
        </p:spPr>
        <p:txBody>
          <a:bodyPr lIns="0" tIns="0" rIns="0" bIns="0"/>
          <a:lstStyle/>
          <a:p>
            <a:pPr defTabSz="914400">
              <a:buClr>
                <a:srgbClr val="000000"/>
              </a:buClr>
              <a:defRPr>
                <a:uFill>
                  <a:solidFill>
                    <a:srgbClr val="000000"/>
                  </a:solidFill>
                </a:uFill>
              </a:defRPr>
            </a:pPr>
            <a:endParaRPr/>
          </a:p>
        </p:txBody>
      </p:sp>
      <p:sp>
        <p:nvSpPr>
          <p:cNvPr id="710"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pPr>
              <a:defRPr>
                <a:effectLst/>
              </a:defRPr>
            </a:pPr>
            <a:r>
              <a:t>Title Text</a:t>
            </a:r>
          </a:p>
        </p:txBody>
      </p:sp>
      <p:sp>
        <p:nvSpPr>
          <p:cNvPr id="711"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noAutofit/>
          </a:bodyPr>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12"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tx">
  <p:cSld name="Title &amp; Subtitle">
    <p:bg>
      <p:bgPr>
        <a:solidFill>
          <a:srgbClr val="000000"/>
        </a:solidFill>
        <a:effectLst/>
      </p:bgPr>
    </p:bg>
    <p:spTree>
      <p:nvGrpSpPr>
        <p:cNvPr id="1" name=""/>
        <p:cNvGrpSpPr/>
        <p:nvPr/>
      </p:nvGrpSpPr>
      <p:grpSpPr>
        <a:xfrm>
          <a:off x="0" y="0"/>
          <a:ext cx="0" cy="0"/>
          <a:chOff x="0" y="0"/>
          <a:chExt cx="0" cy="0"/>
        </a:xfrm>
      </p:grpSpPr>
      <p:sp>
        <p:nvSpPr>
          <p:cNvPr id="719" name="Title Text"/>
          <p:cNvSpPr txBox="1">
            <a:spLocks noGrp="1"/>
          </p:cNvSpPr>
          <p:nvPr>
            <p:ph type="title"/>
          </p:nvPr>
        </p:nvSpPr>
        <p:spPr>
          <a:xfrm>
            <a:off x="1778000" y="2298700"/>
            <a:ext cx="20828000" cy="4648200"/>
          </a:xfrm>
          <a:prstGeom prst="rect">
            <a:avLst/>
          </a:prstGeom>
        </p:spPr>
        <p:txBody>
          <a:bodyPr lIns="50800" tIns="50800" rIns="50800" bIns="50800" anchor="b">
            <a:normAutofit/>
          </a:bodyPr>
          <a:lstStyle>
            <a:lvl1pPr>
              <a:defRPr sz="11200">
                <a:latin typeface="Helvetica Light"/>
                <a:ea typeface="Helvetica Light"/>
                <a:cs typeface="Helvetica Light"/>
                <a:sym typeface="Helvetica Light"/>
              </a:defRPr>
            </a:lvl1pPr>
          </a:lstStyle>
          <a:p>
            <a:pPr>
              <a:defRPr>
                <a:effectLst/>
              </a:defRPr>
            </a:pPr>
            <a:r>
              <a:t>Title Text</a:t>
            </a:r>
          </a:p>
        </p:txBody>
      </p:sp>
      <p:sp>
        <p:nvSpPr>
          <p:cNvPr id="720" name="Body Level One…"/>
          <p:cNvSpPr txBox="1">
            <a:spLocks noGrp="1"/>
          </p:cNvSpPr>
          <p:nvPr>
            <p:ph type="body" sz="quarter" idx="1"/>
          </p:nvPr>
        </p:nvSpPr>
        <p:spPr>
          <a:xfrm>
            <a:off x="1778000" y="7073900"/>
            <a:ext cx="20828000" cy="1587500"/>
          </a:xfrm>
          <a:prstGeom prst="rect">
            <a:avLst/>
          </a:prstGeom>
        </p:spPr>
        <p:txBody>
          <a:bodyPr lIns="50800" tIns="50800" rIns="50800" bIns="50800"/>
          <a:lstStyle>
            <a:lvl1pPr algn="ctr">
              <a:defRPr sz="4400">
                <a:latin typeface="Helvetica Light"/>
                <a:ea typeface="Helvetica Light"/>
                <a:cs typeface="Helvetica Light"/>
                <a:sym typeface="Helvetica Light"/>
              </a:defRPr>
            </a:lvl1pPr>
            <a:lvl2pPr indent="228600" algn="ctr">
              <a:defRPr sz="4400">
                <a:latin typeface="Helvetica Light"/>
                <a:ea typeface="Helvetica Light"/>
                <a:cs typeface="Helvetica Light"/>
                <a:sym typeface="Helvetica Light"/>
              </a:defRPr>
            </a:lvl2pPr>
            <a:lvl3pPr indent="457200" algn="ctr">
              <a:defRPr sz="4400">
                <a:latin typeface="Helvetica Light"/>
                <a:ea typeface="Helvetica Light"/>
                <a:cs typeface="Helvetica Light"/>
                <a:sym typeface="Helvetica Light"/>
              </a:defRPr>
            </a:lvl3pPr>
            <a:lvl4pPr indent="685800" algn="ctr">
              <a:defRPr sz="4400">
                <a:latin typeface="Helvetica Light"/>
                <a:ea typeface="Helvetica Light"/>
                <a:cs typeface="Helvetica Light"/>
                <a:sym typeface="Helvetica Light"/>
              </a:defRPr>
            </a:lvl4pPr>
            <a:lvl5pPr indent="914400" algn="ctr">
              <a:defRPr sz="4400">
                <a:latin typeface="Helvetica Light"/>
                <a:ea typeface="Helvetica Light"/>
                <a:cs typeface="Helvetica Light"/>
                <a:sym typeface="Helvetica Light"/>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21" name="Slide Number"/>
          <p:cNvSpPr txBox="1">
            <a:spLocks noGrp="1"/>
          </p:cNvSpPr>
          <p:nvPr>
            <p:ph type="sldNum" sz="quarter" idx="2"/>
          </p:nvPr>
        </p:nvSpPr>
        <p:spPr>
          <a:xfrm>
            <a:off x="11959031" y="13081000"/>
            <a:ext cx="453238" cy="469900"/>
          </a:xfrm>
          <a:prstGeom prst="rect">
            <a:avLst/>
          </a:prstGeom>
        </p:spPr>
        <p:txBody>
          <a:bodyPr/>
          <a:lstStyle>
            <a:lvl1pPr>
              <a:defRPr>
                <a:solidFill>
                  <a:srgbClr val="FFFFFF"/>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pic>
        <p:nvPicPr>
          <p:cNvPr id="738"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
        <p:nvSpPr>
          <p:cNvPr id="739" name="Slide Number"/>
          <p:cNvSpPr txBox="1">
            <a:spLocks noGrp="1"/>
          </p:cNvSpPr>
          <p:nvPr>
            <p:ph type="sldNum" sz="quarter" idx="2"/>
          </p:nvPr>
        </p:nvSpPr>
        <p:spPr>
          <a:xfrm>
            <a:off x="22898100" y="13163550"/>
            <a:ext cx="266700" cy="279400"/>
          </a:xfrm>
          <a:prstGeom prst="rect">
            <a:avLst/>
          </a:prstGeom>
        </p:spPr>
        <p:txBody>
          <a:bodyPr/>
          <a:lstStyle>
            <a:lvl1pPr algn="r" defTabSz="914400">
              <a:defRPr sz="1200">
                <a:uFill>
                  <a:solidFill>
                    <a:srgbClr val="000000"/>
                  </a:solidFill>
                </a:uFill>
              </a:defRPr>
            </a:lvl1p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x">
  <p:cSld name="Default - Two Content">
    <p:spTree>
      <p:nvGrpSpPr>
        <p:cNvPr id="1" name=""/>
        <p:cNvGrpSpPr/>
        <p:nvPr/>
      </p:nvGrpSpPr>
      <p:grpSpPr>
        <a:xfrm>
          <a:off x="0" y="0"/>
          <a:ext cx="0" cy="0"/>
          <a:chOff x="0" y="0"/>
          <a:chExt cx="0" cy="0"/>
        </a:xfrm>
      </p:grpSpPr>
      <p:pic>
        <p:nvPicPr>
          <p:cNvPr id="746" name="TextSlide.jpg" descr="TextSlide.jpg"/>
          <p:cNvPicPr>
            <a:picLocks noChangeAspect="1"/>
          </p:cNvPicPr>
          <p:nvPr/>
        </p:nvPicPr>
        <p:blipFill>
          <a:blip r:embed="rId2"/>
          <a:stretch>
            <a:fillRect/>
          </a:stretch>
        </p:blipFill>
        <p:spPr>
          <a:xfrm>
            <a:off x="0" y="0"/>
            <a:ext cx="24384000" cy="13716000"/>
          </a:xfrm>
          <a:prstGeom prst="rect">
            <a:avLst/>
          </a:prstGeom>
        </p:spPr>
      </p:pic>
      <p:sp>
        <p:nvSpPr>
          <p:cNvPr id="747" name="Click to edit Master text styles"/>
          <p:cNvSpPr txBox="1">
            <a:spLocks noGrp="1"/>
          </p:cNvSpPr>
          <p:nvPr>
            <p:ph type="body" idx="13"/>
          </p:nvPr>
        </p:nvSpPr>
        <p:spPr>
          <a:xfrm>
            <a:off x="32723695" y="6400801"/>
            <a:ext cx="29065616" cy="18103851"/>
          </a:xfrm>
          <a:prstGeom prst="rect">
            <a:avLst/>
          </a:prstGeom>
          <a:ln>
            <a:round/>
          </a:ln>
        </p:spPr>
        <p:txBody>
          <a:bodyPr lIns="101600" tIns="101600" rIns="101600" bIns="101600">
            <a:noAutofit/>
          </a:bodyPr>
          <a:lstStyle>
            <a:lvl1pPr marL="882680" indent="-882680" defTabSz="2177277">
              <a:spcBef>
                <a:spcPts val="1600"/>
              </a:spcBef>
              <a:buClr>
                <a:srgbClr val="000000"/>
              </a:buClr>
              <a:buSzPct val="100000"/>
              <a:buFont typeface="Arial"/>
              <a:buChar char="•"/>
              <a:defRPr sz="6700">
                <a:solidFill>
                  <a:srgbClr val="000000"/>
                </a:solidFill>
                <a:uFill>
                  <a:solidFill>
                    <a:srgbClr val="000000"/>
                  </a:solidFill>
                </a:uFill>
                <a:latin typeface="DejaVu Sans"/>
                <a:ea typeface="DejaVu Sans"/>
                <a:cs typeface="DejaVu Sans"/>
                <a:sym typeface="DejaVu Sans"/>
              </a:defRPr>
            </a:lvl1pPr>
          </a:lstStyle>
          <a:p>
            <a:pPr>
              <a:defRPr>
                <a:effectLst/>
              </a:defRPr>
            </a:pPr>
            <a:r>
              <a:t>Click to edit Master text styles</a:t>
            </a:r>
          </a:p>
        </p:txBody>
      </p:sp>
      <p:sp>
        <p:nvSpPr>
          <p:cNvPr id="748" name="Title Text"/>
          <p:cNvSpPr txBox="1">
            <a:spLocks noGrp="1"/>
          </p:cNvSpPr>
          <p:nvPr>
            <p:ph type="title"/>
          </p:nvPr>
        </p:nvSpPr>
        <p:spPr>
          <a:xfrm>
            <a:off x="1219358" y="549275"/>
            <a:ext cx="21948460" cy="2286001"/>
          </a:xfrm>
          <a:prstGeom prst="rect">
            <a:avLst/>
          </a:prstGeom>
          <a:ln>
            <a:round/>
          </a:ln>
        </p:spPr>
        <p:txBody>
          <a:bodyPr lIns="101600" tIns="101600" rIns="101600" bIns="101600" anchor="ctr"/>
          <a:lstStyle>
            <a:lvl1pPr defTabSz="2177277">
              <a:defRPr sz="10500">
                <a:solidFill>
                  <a:srgbClr val="F5F5F5"/>
                </a:solidFill>
                <a:effectLst>
                  <a:outerShdw blurRad="38100" dist="38100" dir="2700000" rotWithShape="0">
                    <a:srgbClr val="000000">
                      <a:alpha val="43137"/>
                    </a:srgbClr>
                  </a:outerShdw>
                </a:effectLst>
                <a:uFill>
                  <a:solidFill>
                    <a:srgbClr val="F5F5F5"/>
                  </a:solidFill>
                </a:uFill>
              </a:defRPr>
            </a:lvl1pPr>
          </a:lstStyle>
          <a:p>
            <a:r>
              <a:t>Title Text</a:t>
            </a:r>
          </a:p>
        </p:txBody>
      </p:sp>
      <p:sp>
        <p:nvSpPr>
          <p:cNvPr id="749" name="Body Level One…"/>
          <p:cNvSpPr txBox="1">
            <a:spLocks noGrp="1"/>
          </p:cNvSpPr>
          <p:nvPr>
            <p:ph type="body" idx="1"/>
          </p:nvPr>
        </p:nvSpPr>
        <p:spPr>
          <a:xfrm>
            <a:off x="230188" y="3657600"/>
            <a:ext cx="23622001" cy="9296400"/>
          </a:xfrm>
          <a:prstGeom prst="rect">
            <a:avLst/>
          </a:prstGeom>
          <a:ln>
            <a:round/>
          </a:ln>
        </p:spPr>
        <p:txBody>
          <a:bodyPr lIns="101600" tIns="101600" rIns="101600" bIns="101600">
            <a:noAutofit/>
          </a:bodyPr>
          <a:lstStyle>
            <a:lvl1pPr marL="816479" indent="-81647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1pPr>
            <a:lvl2pPr marL="1769037" indent="-68039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2pPr>
            <a:lvl3pPr marL="2721596" indent="-544318"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3pPr>
            <a:lvl4pPr marL="3810236" indent="-544319" defTabSz="2177277">
              <a:spcBef>
                <a:spcPts val="1700"/>
              </a:spcBef>
              <a:buClr>
                <a:srgbClr val="000000"/>
              </a:buClr>
              <a:buSzPct val="100000"/>
              <a:buFont typeface="Arial"/>
              <a:buChar char="–"/>
              <a:defRPr>
                <a:solidFill>
                  <a:srgbClr val="000000"/>
                </a:solidFill>
                <a:uFill>
                  <a:solidFill>
                    <a:srgbClr val="000000"/>
                  </a:solidFill>
                </a:uFill>
                <a:latin typeface="DejaVu Sans"/>
                <a:ea typeface="DejaVu Sans"/>
                <a:cs typeface="DejaVu Sans"/>
                <a:sym typeface="DejaVu Sans"/>
              </a:defRPr>
            </a:lvl4pPr>
            <a:lvl5pPr marL="4898874" indent="-544319" defTabSz="2177277">
              <a:spcBef>
                <a:spcPts val="1700"/>
              </a:spcBef>
              <a:buClr>
                <a:srgbClr val="FFFFFF"/>
              </a:buClr>
              <a:buSzPct val="100000"/>
              <a:buFont typeface="Arial"/>
              <a:buChar char="»"/>
              <a:defRPr>
                <a:uFill>
                  <a:solidFill>
                    <a:srgbClr val="FFFFFF"/>
                  </a:solidFill>
                </a:uFill>
                <a:latin typeface="DejaVu Sans"/>
                <a:ea typeface="DejaVu Sans"/>
                <a:cs typeface="DejaVu Sans"/>
                <a:sym typeface="DejaVu Sans"/>
              </a:defRPr>
            </a:lvl5pPr>
          </a:lstStyle>
          <a:p>
            <a:pPr>
              <a:defRPr>
                <a:effectLst/>
              </a:defRPr>
            </a:pPr>
            <a:r>
              <a:t>Body Level One</a:t>
            </a:r>
          </a:p>
          <a:p>
            <a:pPr lvl="1">
              <a:defRPr>
                <a:effectLst/>
              </a:defRPr>
            </a:pPr>
            <a:r>
              <a:t>Body Level Two</a:t>
            </a:r>
          </a:p>
          <a:p>
            <a:pPr lvl="2">
              <a:defRPr>
                <a:effectLst/>
              </a:defRPr>
            </a:pPr>
            <a:r>
              <a:t>Body Level Three</a:t>
            </a:r>
          </a:p>
          <a:p>
            <a:pPr lvl="3">
              <a:defRPr>
                <a:effectLst/>
              </a:defRPr>
            </a:pPr>
            <a:r>
              <a:t>Body Level Four</a:t>
            </a:r>
          </a:p>
          <a:p>
            <a:pPr lvl="4">
              <a:defRPr>
                <a:effectLst/>
              </a:defRPr>
            </a:pPr>
            <a:r>
              <a:t>Body Level Five</a:t>
            </a:r>
          </a:p>
        </p:txBody>
      </p:sp>
      <p:sp>
        <p:nvSpPr>
          <p:cNvPr id="750" name="Slide Number"/>
          <p:cNvSpPr txBox="1">
            <a:spLocks noGrp="1"/>
          </p:cNvSpPr>
          <p:nvPr>
            <p:ph type="sldNum" sz="quarter" idx="2"/>
          </p:nvPr>
        </p:nvSpPr>
        <p:spPr>
          <a:xfrm>
            <a:off x="22896016" y="13163550"/>
            <a:ext cx="268784" cy="279400"/>
          </a:xfrm>
          <a:prstGeom prst="rect">
            <a:avLst/>
          </a:prstGeom>
        </p:spPr>
        <p:txBody>
          <a:bodyPr/>
          <a:lstStyle>
            <a:lvl1pPr algn="r" defTabSz="2177277">
              <a:defRPr sz="1200">
                <a:uFill>
                  <a:solidFill>
                    <a:srgbClr val="000000"/>
                  </a:solidFill>
                </a:uFill>
                <a:latin typeface="+mj-lt"/>
                <a:ea typeface="+mj-ea"/>
                <a:cs typeface="+mj-cs"/>
                <a:sym typeface="Calibri"/>
              </a:defRPr>
            </a:lvl1p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FA954-3713-564A-AF8B-22AA68D43A51}"/>
              </a:ext>
            </a:extLst>
          </p:cNvPr>
          <p:cNvSpPr>
            <a:spLocks noGrp="1"/>
          </p:cNvSpPr>
          <p:nvPr>
            <p:ph type="ctrTitle"/>
          </p:nvPr>
        </p:nvSpPr>
        <p:spPr>
          <a:xfrm>
            <a:off x="3048000" y="2244725"/>
            <a:ext cx="18288000" cy="47752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D1626A-21BB-F54F-BD00-743B07C2836F}"/>
              </a:ext>
            </a:extLst>
          </p:cNvPr>
          <p:cNvSpPr>
            <a:spLocks noGrp="1"/>
          </p:cNvSpPr>
          <p:nvPr>
            <p:ph type="subTitle" idx="1"/>
          </p:nvPr>
        </p:nvSpPr>
        <p:spPr>
          <a:xfrm>
            <a:off x="3048000" y="7204075"/>
            <a:ext cx="18288000" cy="33115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a:extLst>
              <a:ext uri="{FF2B5EF4-FFF2-40B4-BE49-F238E27FC236}">
                <a16:creationId xmlns:a16="http://schemas.microsoft.com/office/drawing/2014/main" id="{EC899CAE-E042-E046-94AA-17EB9346AF30}"/>
              </a:ext>
            </a:extLst>
          </p:cNvPr>
          <p:cNvSpPr>
            <a:spLocks noGrp="1" noChangeArrowheads="1"/>
          </p:cNvSpPr>
          <p:nvPr>
            <p:ph type="sldNum" idx="10"/>
          </p:nvPr>
        </p:nvSpPr>
        <p:spPr>
          <a:ln/>
        </p:spPr>
        <p:txBody>
          <a:bodyPr/>
          <a:lstStyle>
            <a:lvl1pPr>
              <a:defRPr/>
            </a:lvl1pPr>
          </a:lstStyle>
          <a:p>
            <a:pPr>
              <a:defRPr/>
            </a:pPr>
            <a:fld id="{0A8AB712-EC6D-B744-9494-820F2A62E05B}" type="slidenum">
              <a:rPr lang="pl-PL" altLang="en-US"/>
              <a:pPr>
                <a:defRPr/>
              </a:pPr>
              <a:t>‹#›</a:t>
            </a:fld>
            <a:endParaRPr lang="pl-PL" altLang="en-US"/>
          </a:p>
        </p:txBody>
      </p:sp>
    </p:spTree>
    <p:extLst>
      <p:ext uri="{BB962C8B-B14F-4D97-AF65-F5344CB8AC3E}">
        <p14:creationId xmlns:p14="http://schemas.microsoft.com/office/powerpoint/2010/main" val="202150282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C4A1-944D-F447-99A2-486657235CB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4C2B2B-9717-8D49-AC5C-3259269BA8B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983754EB-42AC-F64A-9BCE-918438402DEA}"/>
              </a:ext>
            </a:extLst>
          </p:cNvPr>
          <p:cNvSpPr>
            <a:spLocks noGrp="1" noChangeArrowheads="1"/>
          </p:cNvSpPr>
          <p:nvPr>
            <p:ph type="sldNum" idx="10"/>
          </p:nvPr>
        </p:nvSpPr>
        <p:spPr>
          <a:ln/>
        </p:spPr>
        <p:txBody>
          <a:bodyPr/>
          <a:lstStyle>
            <a:lvl1pPr>
              <a:defRPr/>
            </a:lvl1pPr>
          </a:lstStyle>
          <a:p>
            <a:pPr>
              <a:defRPr/>
            </a:pPr>
            <a:fld id="{547F99B4-5E10-3844-9178-1FA45CEC2040}" type="slidenum">
              <a:rPr lang="pl-PL" altLang="en-US"/>
              <a:pPr>
                <a:defRPr/>
              </a:pPr>
              <a:t>‹#›</a:t>
            </a:fld>
            <a:endParaRPr lang="pl-PL" altLang="en-US"/>
          </a:p>
        </p:txBody>
      </p:sp>
    </p:spTree>
    <p:extLst>
      <p:ext uri="{BB962C8B-B14F-4D97-AF65-F5344CB8AC3E}">
        <p14:creationId xmlns:p14="http://schemas.microsoft.com/office/powerpoint/2010/main" val="135687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85"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86" name="FINAL LOGO process.pdf" descr="FINAL LOGO process.pdf"/>
          <p:cNvPicPr>
            <a:picLocks noChangeAspect="1"/>
          </p:cNvPicPr>
          <p:nvPr/>
        </p:nvPicPr>
        <p:blipFill>
          <a:blip r:embed="rId2"/>
          <a:stretch>
            <a:fillRect/>
          </a:stretch>
        </p:blipFill>
        <p:spPr>
          <a:xfrm>
            <a:off x="15519400" y="10274300"/>
            <a:ext cx="5600701" cy="2567657"/>
          </a:xfrm>
          <a:prstGeom prst="rect">
            <a:avLst/>
          </a:prstGeom>
          <a:ln w="12700">
            <a:miter lim="400000"/>
          </a:ln>
        </p:spPr>
      </p:pic>
      <p:sp>
        <p:nvSpPr>
          <p:cNvPr id="87" name="Title Text"/>
          <p:cNvSpPr txBox="1">
            <a:spLocks noGrp="1"/>
          </p:cNvSpPr>
          <p:nvPr>
            <p:ph type="title"/>
          </p:nvPr>
        </p:nvSpPr>
        <p:spPr>
          <a:xfrm>
            <a:off x="1866900" y="863600"/>
            <a:ext cx="20637500" cy="1841500"/>
          </a:xfrm>
          <a:prstGeom prst="rect">
            <a:avLst/>
          </a:prstGeom>
        </p:spPr>
        <p:txBody>
          <a:bodyPr lIns="50800" tIns="50800" rIns="50800" bIns="50800" anchor="b"/>
          <a:lstStyle>
            <a:lvl1pPr>
              <a:defRPr sz="11600" b="1">
                <a:solidFill>
                  <a:srgbClr val="444444"/>
                </a:solidFill>
                <a:latin typeface="+mj-lt"/>
                <a:ea typeface="+mj-ea"/>
                <a:cs typeface="+mj-cs"/>
                <a:sym typeface="Calibri"/>
              </a:defRPr>
            </a:lvl1pPr>
          </a:lstStyle>
          <a:p>
            <a:pPr>
              <a:defRPr>
                <a:effectLst/>
              </a:defRPr>
            </a:pPr>
            <a:r>
              <a:t>Title Text</a:t>
            </a:r>
          </a:p>
        </p:txBody>
      </p:sp>
      <p:sp>
        <p:nvSpPr>
          <p:cNvPr id="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61DDD-3C57-7942-B07F-28DA4E2C7E2B}"/>
              </a:ext>
            </a:extLst>
          </p:cNvPr>
          <p:cNvSpPr>
            <a:spLocks noGrp="1"/>
          </p:cNvSpPr>
          <p:nvPr>
            <p:ph type="title"/>
          </p:nvPr>
        </p:nvSpPr>
        <p:spPr>
          <a:xfrm>
            <a:off x="1663700" y="3419475"/>
            <a:ext cx="21031200" cy="5705475"/>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E3A7286-6BE6-F340-897B-31EF2859DD3F}"/>
              </a:ext>
            </a:extLst>
          </p:cNvPr>
          <p:cNvSpPr>
            <a:spLocks noGrp="1"/>
          </p:cNvSpPr>
          <p:nvPr>
            <p:ph type="body" idx="1"/>
          </p:nvPr>
        </p:nvSpPr>
        <p:spPr>
          <a:xfrm>
            <a:off x="1663700" y="9178925"/>
            <a:ext cx="21031200" cy="3000375"/>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3">
            <a:extLst>
              <a:ext uri="{FF2B5EF4-FFF2-40B4-BE49-F238E27FC236}">
                <a16:creationId xmlns:a16="http://schemas.microsoft.com/office/drawing/2014/main" id="{73F0633D-695F-1743-975A-1305F1F7F829}"/>
              </a:ext>
            </a:extLst>
          </p:cNvPr>
          <p:cNvSpPr>
            <a:spLocks noGrp="1" noChangeArrowheads="1"/>
          </p:cNvSpPr>
          <p:nvPr>
            <p:ph type="sldNum" idx="10"/>
          </p:nvPr>
        </p:nvSpPr>
        <p:spPr>
          <a:ln/>
        </p:spPr>
        <p:txBody>
          <a:bodyPr/>
          <a:lstStyle>
            <a:lvl1pPr>
              <a:defRPr/>
            </a:lvl1pPr>
          </a:lstStyle>
          <a:p>
            <a:pPr>
              <a:defRPr/>
            </a:pPr>
            <a:fld id="{5B02D67C-ABAA-3244-BC05-1397E19923AE}" type="slidenum">
              <a:rPr lang="pl-PL" altLang="en-US"/>
              <a:pPr>
                <a:defRPr/>
              </a:pPr>
              <a:t>‹#›</a:t>
            </a:fld>
            <a:endParaRPr lang="pl-PL" altLang="en-US"/>
          </a:p>
        </p:txBody>
      </p:sp>
    </p:spTree>
    <p:extLst>
      <p:ext uri="{BB962C8B-B14F-4D97-AF65-F5344CB8AC3E}">
        <p14:creationId xmlns:p14="http://schemas.microsoft.com/office/powerpoint/2010/main" val="21407537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CD32E-A2E4-9C44-AECD-35ED7FC61E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152B92-7BC1-2A42-A2FB-AB7971E74D09}"/>
              </a:ext>
            </a:extLst>
          </p:cNvPr>
          <p:cNvSpPr>
            <a:spLocks noGrp="1"/>
          </p:cNvSpPr>
          <p:nvPr>
            <p:ph sz="half" idx="1"/>
          </p:nvPr>
        </p:nvSpPr>
        <p:spPr>
          <a:xfrm>
            <a:off x="1219200" y="3209925"/>
            <a:ext cx="10895013"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C9C870-79BA-0D46-9282-F1950A3A134F}"/>
              </a:ext>
            </a:extLst>
          </p:cNvPr>
          <p:cNvSpPr>
            <a:spLocks noGrp="1"/>
          </p:cNvSpPr>
          <p:nvPr>
            <p:ph sz="half" idx="2"/>
          </p:nvPr>
        </p:nvSpPr>
        <p:spPr>
          <a:xfrm>
            <a:off x="12266613" y="3209925"/>
            <a:ext cx="10896600" cy="9050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5932F7DA-0C95-BE45-A6DE-F174AAC4ED1F}"/>
              </a:ext>
            </a:extLst>
          </p:cNvPr>
          <p:cNvSpPr>
            <a:spLocks noGrp="1" noChangeArrowheads="1"/>
          </p:cNvSpPr>
          <p:nvPr>
            <p:ph type="sldNum" idx="10"/>
          </p:nvPr>
        </p:nvSpPr>
        <p:spPr>
          <a:ln/>
        </p:spPr>
        <p:txBody>
          <a:bodyPr/>
          <a:lstStyle>
            <a:lvl1pPr>
              <a:defRPr/>
            </a:lvl1pPr>
          </a:lstStyle>
          <a:p>
            <a:pPr>
              <a:defRPr/>
            </a:pPr>
            <a:fld id="{19441C80-66FD-6745-B95B-136D6713B9C7}" type="slidenum">
              <a:rPr lang="pl-PL" altLang="en-US"/>
              <a:pPr>
                <a:defRPr/>
              </a:pPr>
              <a:t>‹#›</a:t>
            </a:fld>
            <a:endParaRPr lang="pl-PL" altLang="en-US"/>
          </a:p>
        </p:txBody>
      </p:sp>
    </p:spTree>
    <p:extLst>
      <p:ext uri="{BB962C8B-B14F-4D97-AF65-F5344CB8AC3E}">
        <p14:creationId xmlns:p14="http://schemas.microsoft.com/office/powerpoint/2010/main" val="240164704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FDB996-E1B9-964B-B249-823DB5BACD83}"/>
              </a:ext>
            </a:extLst>
          </p:cNvPr>
          <p:cNvSpPr>
            <a:spLocks noGrp="1"/>
          </p:cNvSpPr>
          <p:nvPr>
            <p:ph type="title"/>
          </p:nvPr>
        </p:nvSpPr>
        <p:spPr>
          <a:xfrm>
            <a:off x="1679575" y="730250"/>
            <a:ext cx="21031200" cy="2651125"/>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B729D8-9484-FA43-9A4F-D2D60BA89E22}"/>
              </a:ext>
            </a:extLst>
          </p:cNvPr>
          <p:cNvSpPr>
            <a:spLocks noGrp="1"/>
          </p:cNvSpPr>
          <p:nvPr>
            <p:ph type="body" idx="1"/>
          </p:nvPr>
        </p:nvSpPr>
        <p:spPr>
          <a:xfrm>
            <a:off x="1679575" y="3362325"/>
            <a:ext cx="103155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FF4E3-77A1-3C4E-90D8-5DE6F052B4A5}"/>
              </a:ext>
            </a:extLst>
          </p:cNvPr>
          <p:cNvSpPr>
            <a:spLocks noGrp="1"/>
          </p:cNvSpPr>
          <p:nvPr>
            <p:ph sz="half" idx="2"/>
          </p:nvPr>
        </p:nvSpPr>
        <p:spPr>
          <a:xfrm>
            <a:off x="1679575" y="5010150"/>
            <a:ext cx="103155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174DB0-A1EB-EA4E-9902-7DCF5CF9DE88}"/>
              </a:ext>
            </a:extLst>
          </p:cNvPr>
          <p:cNvSpPr>
            <a:spLocks noGrp="1"/>
          </p:cNvSpPr>
          <p:nvPr>
            <p:ph type="body" sz="quarter" idx="3"/>
          </p:nvPr>
        </p:nvSpPr>
        <p:spPr>
          <a:xfrm>
            <a:off x="12344400" y="3362325"/>
            <a:ext cx="10366375" cy="16478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6512628-1BCA-5542-85AD-5BB3F646CA5F}"/>
              </a:ext>
            </a:extLst>
          </p:cNvPr>
          <p:cNvSpPr>
            <a:spLocks noGrp="1"/>
          </p:cNvSpPr>
          <p:nvPr>
            <p:ph sz="quarter" idx="4"/>
          </p:nvPr>
        </p:nvSpPr>
        <p:spPr>
          <a:xfrm>
            <a:off x="12344400" y="5010150"/>
            <a:ext cx="10366375" cy="7369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494C6A45-DFE0-A642-BB7E-809C966A74DD}"/>
              </a:ext>
            </a:extLst>
          </p:cNvPr>
          <p:cNvSpPr>
            <a:spLocks noGrp="1" noChangeArrowheads="1"/>
          </p:cNvSpPr>
          <p:nvPr>
            <p:ph type="sldNum" idx="10"/>
          </p:nvPr>
        </p:nvSpPr>
        <p:spPr>
          <a:ln/>
        </p:spPr>
        <p:txBody>
          <a:bodyPr/>
          <a:lstStyle>
            <a:lvl1pPr>
              <a:defRPr/>
            </a:lvl1pPr>
          </a:lstStyle>
          <a:p>
            <a:pPr>
              <a:defRPr/>
            </a:pPr>
            <a:fld id="{A83EA2C6-3FD0-DC4A-B41C-98F793A8676F}" type="slidenum">
              <a:rPr lang="pl-PL" altLang="en-US"/>
              <a:pPr>
                <a:defRPr/>
              </a:pPr>
              <a:t>‹#›</a:t>
            </a:fld>
            <a:endParaRPr lang="pl-PL" altLang="en-US"/>
          </a:p>
        </p:txBody>
      </p:sp>
    </p:spTree>
    <p:extLst>
      <p:ext uri="{BB962C8B-B14F-4D97-AF65-F5344CB8AC3E}">
        <p14:creationId xmlns:p14="http://schemas.microsoft.com/office/powerpoint/2010/main" val="408167545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E2D0E-A258-604E-B9D3-439C2637F328}"/>
              </a:ext>
            </a:extLst>
          </p:cNvPr>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6BAD6503-B4A3-7A48-9A53-88084B47FEA1}"/>
              </a:ext>
            </a:extLst>
          </p:cNvPr>
          <p:cNvSpPr>
            <a:spLocks noGrp="1" noChangeArrowheads="1"/>
          </p:cNvSpPr>
          <p:nvPr>
            <p:ph type="sldNum" idx="10"/>
          </p:nvPr>
        </p:nvSpPr>
        <p:spPr>
          <a:ln/>
        </p:spPr>
        <p:txBody>
          <a:bodyPr/>
          <a:lstStyle>
            <a:lvl1pPr>
              <a:defRPr/>
            </a:lvl1pPr>
          </a:lstStyle>
          <a:p>
            <a:pPr>
              <a:defRPr/>
            </a:pPr>
            <a:fld id="{B79F2B14-B8F6-3B4B-AADD-B6092A28ED44}" type="slidenum">
              <a:rPr lang="pl-PL" altLang="en-US"/>
              <a:pPr>
                <a:defRPr/>
              </a:pPr>
              <a:t>‹#›</a:t>
            </a:fld>
            <a:endParaRPr lang="pl-PL" altLang="en-US"/>
          </a:p>
        </p:txBody>
      </p:sp>
    </p:spTree>
    <p:extLst>
      <p:ext uri="{BB962C8B-B14F-4D97-AF65-F5344CB8AC3E}">
        <p14:creationId xmlns:p14="http://schemas.microsoft.com/office/powerpoint/2010/main" val="501062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71E87C2-B3F0-9D42-A060-E7B26B0997CD}"/>
              </a:ext>
            </a:extLst>
          </p:cNvPr>
          <p:cNvSpPr>
            <a:spLocks noGrp="1" noChangeArrowheads="1"/>
          </p:cNvSpPr>
          <p:nvPr>
            <p:ph type="sldNum" idx="10"/>
          </p:nvPr>
        </p:nvSpPr>
        <p:spPr>
          <a:ln/>
        </p:spPr>
        <p:txBody>
          <a:bodyPr/>
          <a:lstStyle>
            <a:lvl1pPr>
              <a:defRPr/>
            </a:lvl1pPr>
          </a:lstStyle>
          <a:p>
            <a:pPr>
              <a:defRPr/>
            </a:pPr>
            <a:fld id="{B77B1FCF-B899-C94A-830B-D802FD4F907A}" type="slidenum">
              <a:rPr lang="pl-PL" altLang="en-US"/>
              <a:pPr>
                <a:defRPr/>
              </a:pPr>
              <a:t>‹#›</a:t>
            </a:fld>
            <a:endParaRPr lang="pl-PL" altLang="en-US"/>
          </a:p>
        </p:txBody>
      </p:sp>
    </p:spTree>
    <p:extLst>
      <p:ext uri="{BB962C8B-B14F-4D97-AF65-F5344CB8AC3E}">
        <p14:creationId xmlns:p14="http://schemas.microsoft.com/office/powerpoint/2010/main" val="532700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D264F-3028-2E4E-AFA2-ADD7F4A5EBDE}"/>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59FA1C-CC36-514A-9AE7-38DE2A25D839}"/>
              </a:ext>
            </a:extLst>
          </p:cNvPr>
          <p:cNvSpPr>
            <a:spLocks noGrp="1"/>
          </p:cNvSpPr>
          <p:nvPr>
            <p:ph idx="1"/>
          </p:nvPr>
        </p:nvSpPr>
        <p:spPr>
          <a:xfrm>
            <a:off x="10366375" y="1974850"/>
            <a:ext cx="12344400" cy="97472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A7DD22A-40F4-7B47-908F-3FBFE20443BD}"/>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55F4069B-B069-C048-9538-A3E7769B639E}"/>
              </a:ext>
            </a:extLst>
          </p:cNvPr>
          <p:cNvSpPr>
            <a:spLocks noGrp="1" noChangeArrowheads="1"/>
          </p:cNvSpPr>
          <p:nvPr>
            <p:ph type="sldNum" idx="10"/>
          </p:nvPr>
        </p:nvSpPr>
        <p:spPr>
          <a:ln/>
        </p:spPr>
        <p:txBody>
          <a:bodyPr/>
          <a:lstStyle>
            <a:lvl1pPr>
              <a:defRPr/>
            </a:lvl1pPr>
          </a:lstStyle>
          <a:p>
            <a:pPr>
              <a:defRPr/>
            </a:pPr>
            <a:fld id="{641622BD-4819-0444-837B-9F712C113526}" type="slidenum">
              <a:rPr lang="pl-PL" altLang="en-US"/>
              <a:pPr>
                <a:defRPr/>
              </a:pPr>
              <a:t>‹#›</a:t>
            </a:fld>
            <a:endParaRPr lang="pl-PL" altLang="en-US"/>
          </a:p>
        </p:txBody>
      </p:sp>
    </p:spTree>
    <p:extLst>
      <p:ext uri="{BB962C8B-B14F-4D97-AF65-F5344CB8AC3E}">
        <p14:creationId xmlns:p14="http://schemas.microsoft.com/office/powerpoint/2010/main" val="21039268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88E2B-075B-164E-BAAD-00638F8D7C52}"/>
              </a:ext>
            </a:extLst>
          </p:cNvPr>
          <p:cNvSpPr>
            <a:spLocks noGrp="1"/>
          </p:cNvSpPr>
          <p:nvPr>
            <p:ph type="title"/>
          </p:nvPr>
        </p:nvSpPr>
        <p:spPr>
          <a:xfrm>
            <a:off x="1679575" y="914400"/>
            <a:ext cx="7864475" cy="32004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C71B413-3DC4-244C-B25C-4395EACF617A}"/>
              </a:ext>
            </a:extLst>
          </p:cNvPr>
          <p:cNvSpPr>
            <a:spLocks noGrp="1"/>
          </p:cNvSpPr>
          <p:nvPr>
            <p:ph type="pic" idx="1"/>
          </p:nvPr>
        </p:nvSpPr>
        <p:spPr>
          <a:xfrm>
            <a:off x="10366375" y="1974850"/>
            <a:ext cx="12344400" cy="97472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0A6AF74B-5FD4-7349-B142-5279FFE8D5FB}"/>
              </a:ext>
            </a:extLst>
          </p:cNvPr>
          <p:cNvSpPr>
            <a:spLocks noGrp="1"/>
          </p:cNvSpPr>
          <p:nvPr>
            <p:ph type="body" sz="half" idx="2"/>
          </p:nvPr>
        </p:nvSpPr>
        <p:spPr>
          <a:xfrm>
            <a:off x="1679575" y="4114800"/>
            <a:ext cx="7864475" cy="76231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3">
            <a:extLst>
              <a:ext uri="{FF2B5EF4-FFF2-40B4-BE49-F238E27FC236}">
                <a16:creationId xmlns:a16="http://schemas.microsoft.com/office/drawing/2014/main" id="{4400C550-F772-C543-BE20-CAA7D10E6090}"/>
              </a:ext>
            </a:extLst>
          </p:cNvPr>
          <p:cNvSpPr>
            <a:spLocks noGrp="1" noChangeArrowheads="1"/>
          </p:cNvSpPr>
          <p:nvPr>
            <p:ph type="sldNum" idx="10"/>
          </p:nvPr>
        </p:nvSpPr>
        <p:spPr>
          <a:ln/>
        </p:spPr>
        <p:txBody>
          <a:bodyPr/>
          <a:lstStyle>
            <a:lvl1pPr>
              <a:defRPr/>
            </a:lvl1pPr>
          </a:lstStyle>
          <a:p>
            <a:pPr>
              <a:defRPr/>
            </a:pPr>
            <a:fld id="{709E5671-A197-E244-9E4E-BB2A170A546C}" type="slidenum">
              <a:rPr lang="pl-PL" altLang="en-US"/>
              <a:pPr>
                <a:defRPr/>
              </a:pPr>
              <a:t>‹#›</a:t>
            </a:fld>
            <a:endParaRPr lang="pl-PL" altLang="en-US"/>
          </a:p>
        </p:txBody>
      </p:sp>
    </p:spTree>
    <p:extLst>
      <p:ext uri="{BB962C8B-B14F-4D97-AF65-F5344CB8AC3E}">
        <p14:creationId xmlns:p14="http://schemas.microsoft.com/office/powerpoint/2010/main" val="78489370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8D056-AD30-9A48-B3B6-9574F1E572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6FDA7B8-CFEB-9E42-94A1-02B6937295C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D9648163-C4E7-AB43-B61A-5E71535BDD7E}"/>
              </a:ext>
            </a:extLst>
          </p:cNvPr>
          <p:cNvSpPr>
            <a:spLocks noGrp="1" noChangeArrowheads="1"/>
          </p:cNvSpPr>
          <p:nvPr>
            <p:ph type="sldNum" idx="10"/>
          </p:nvPr>
        </p:nvSpPr>
        <p:spPr>
          <a:ln/>
        </p:spPr>
        <p:txBody>
          <a:bodyPr/>
          <a:lstStyle>
            <a:lvl1pPr>
              <a:defRPr/>
            </a:lvl1pPr>
          </a:lstStyle>
          <a:p>
            <a:pPr>
              <a:defRPr/>
            </a:pPr>
            <a:fld id="{DD6EC9BF-24CC-964F-8784-BB1C211E44D6}" type="slidenum">
              <a:rPr lang="pl-PL" altLang="en-US"/>
              <a:pPr>
                <a:defRPr/>
              </a:pPr>
              <a:t>‹#›</a:t>
            </a:fld>
            <a:endParaRPr lang="pl-PL" altLang="en-US"/>
          </a:p>
        </p:txBody>
      </p:sp>
    </p:spTree>
    <p:extLst>
      <p:ext uri="{BB962C8B-B14F-4D97-AF65-F5344CB8AC3E}">
        <p14:creationId xmlns:p14="http://schemas.microsoft.com/office/powerpoint/2010/main" val="209883836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275438-8047-BF43-9D9B-CEE191F535A2}"/>
              </a:ext>
            </a:extLst>
          </p:cNvPr>
          <p:cNvSpPr>
            <a:spLocks noGrp="1"/>
          </p:cNvSpPr>
          <p:nvPr>
            <p:ph type="title" orient="vert"/>
          </p:nvPr>
        </p:nvSpPr>
        <p:spPr>
          <a:xfrm>
            <a:off x="17678400" y="547688"/>
            <a:ext cx="5484813" cy="117125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28941-B9B0-4945-929D-713224BED5E3}"/>
              </a:ext>
            </a:extLst>
          </p:cNvPr>
          <p:cNvSpPr>
            <a:spLocks noGrp="1"/>
          </p:cNvSpPr>
          <p:nvPr>
            <p:ph type="body" orient="vert" idx="1"/>
          </p:nvPr>
        </p:nvSpPr>
        <p:spPr>
          <a:xfrm>
            <a:off x="1219200" y="547688"/>
            <a:ext cx="16306800" cy="117125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967EFA0-F1F5-1C44-9FE3-79E979EB443A}"/>
              </a:ext>
            </a:extLst>
          </p:cNvPr>
          <p:cNvSpPr>
            <a:spLocks noGrp="1" noChangeArrowheads="1"/>
          </p:cNvSpPr>
          <p:nvPr>
            <p:ph type="sldNum" idx="10"/>
          </p:nvPr>
        </p:nvSpPr>
        <p:spPr>
          <a:ln/>
        </p:spPr>
        <p:txBody>
          <a:bodyPr/>
          <a:lstStyle>
            <a:lvl1pPr>
              <a:defRPr/>
            </a:lvl1pPr>
          </a:lstStyle>
          <a:p>
            <a:pPr>
              <a:defRPr/>
            </a:pPr>
            <a:fld id="{D46FF46D-5358-774B-A532-BC2988A1BAF8}" type="slidenum">
              <a:rPr lang="pl-PL" altLang="en-US"/>
              <a:pPr>
                <a:defRPr/>
              </a:pPr>
              <a:t>‹#›</a:t>
            </a:fld>
            <a:endParaRPr lang="pl-PL" altLang="en-US"/>
          </a:p>
        </p:txBody>
      </p:sp>
    </p:spTree>
    <p:extLst>
      <p:ext uri="{BB962C8B-B14F-4D97-AF65-F5344CB8AC3E}">
        <p14:creationId xmlns:p14="http://schemas.microsoft.com/office/powerpoint/2010/main" val="417103869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112"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1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424109"/>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95" name="16-9AiG Logo 2007 on Blue-Black 01224.png" descr="16-9AiG Logo 2007 on Blue-Black 01224.pn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9754469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8" y="8813803"/>
            <a:ext cx="20726400" cy="2724149"/>
          </a:xfrm>
        </p:spPr>
        <p:txBody>
          <a:bodyPr anchor="t"/>
          <a:lstStyle>
            <a:lvl1pPr algn="l">
              <a:defRPr sz="10667" b="1" cap="all"/>
            </a:lvl1pPr>
          </a:lstStyle>
          <a:p>
            <a:r>
              <a:rPr lang="en-US"/>
              <a:t>Click to edit Master title style</a:t>
            </a:r>
          </a:p>
        </p:txBody>
      </p:sp>
      <p:sp>
        <p:nvSpPr>
          <p:cNvPr id="3" name="Text Placeholder 2"/>
          <p:cNvSpPr>
            <a:spLocks noGrp="1"/>
          </p:cNvSpPr>
          <p:nvPr>
            <p:ph type="body" idx="1"/>
          </p:nvPr>
        </p:nvSpPr>
        <p:spPr>
          <a:xfrm>
            <a:off x="1926168" y="5813427"/>
            <a:ext cx="20726400" cy="3000373"/>
          </a:xfrm>
        </p:spPr>
        <p:txBody>
          <a:bodyPr anchor="b"/>
          <a:lstStyle>
            <a:lvl1pPr marL="0" indent="0">
              <a:buNone/>
              <a:defRPr sz="5333"/>
            </a:lvl1pPr>
            <a:lvl2pPr marL="1219215" indent="0">
              <a:buNone/>
              <a:defRPr sz="4800"/>
            </a:lvl2pPr>
            <a:lvl3pPr marL="2438430" indent="0">
              <a:buNone/>
              <a:defRPr sz="4267"/>
            </a:lvl3pPr>
            <a:lvl4pPr marL="3657646" indent="0">
              <a:buNone/>
              <a:defRPr sz="3733"/>
            </a:lvl4pPr>
            <a:lvl5pPr marL="4876861" indent="0">
              <a:buNone/>
              <a:defRPr sz="3733"/>
            </a:lvl5pPr>
            <a:lvl6pPr marL="6096076" indent="0">
              <a:buNone/>
              <a:defRPr sz="3733"/>
            </a:lvl6pPr>
            <a:lvl7pPr marL="7315291" indent="0">
              <a:buNone/>
              <a:defRPr sz="3733"/>
            </a:lvl7pPr>
            <a:lvl8pPr marL="8534507" indent="0">
              <a:buNone/>
              <a:defRPr sz="3733"/>
            </a:lvl8pPr>
            <a:lvl9pPr marL="9753722" indent="0">
              <a:buNone/>
              <a:defRPr sz="3733"/>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483156829"/>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0"/>
            <a:ext cx="10769600" cy="9061451"/>
          </a:xfrm>
        </p:spPr>
        <p:txBody>
          <a:bodyPr/>
          <a:lstStyle>
            <a:lvl1pPr>
              <a:defRPr sz="7467"/>
            </a:lvl1pPr>
            <a:lvl2pPr>
              <a:defRPr sz="6400"/>
            </a:lvl2pPr>
            <a:lvl3pPr>
              <a:defRPr sz="5333"/>
            </a:lvl3pPr>
            <a:lvl4pPr>
              <a:defRPr sz="4800"/>
            </a:lvl4pPr>
            <a:lvl5pPr>
              <a:defRPr sz="4800"/>
            </a:lvl5pPr>
            <a:lvl6pPr>
              <a:defRPr sz="4800"/>
            </a:lvl6pPr>
            <a:lvl7pPr>
              <a:defRPr sz="4800"/>
            </a:lvl7pPr>
            <a:lvl8pPr>
              <a:defRPr sz="4800"/>
            </a:lvl8pPr>
            <a:lvl9pPr>
              <a:defRPr sz="4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05055045"/>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7"/>
            <a:ext cx="21945600" cy="2286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7"/>
            <a:ext cx="10773835"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4" name="Content Placeholder 3"/>
          <p:cNvSpPr>
            <a:spLocks noGrp="1"/>
          </p:cNvSpPr>
          <p:nvPr>
            <p:ph sz="half" idx="2"/>
          </p:nvPr>
        </p:nvSpPr>
        <p:spPr>
          <a:xfrm>
            <a:off x="1219200" y="4349749"/>
            <a:ext cx="10773835"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7" y="3070227"/>
            <a:ext cx="10778067" cy="1279525"/>
          </a:xfrm>
        </p:spPr>
        <p:txBody>
          <a:bodyPr anchor="b"/>
          <a:lstStyle>
            <a:lvl1pPr marL="0" indent="0">
              <a:buNone/>
              <a:defRPr sz="6400" b="1"/>
            </a:lvl1pPr>
            <a:lvl2pPr marL="1219215" indent="0">
              <a:buNone/>
              <a:defRPr sz="5333" b="1"/>
            </a:lvl2pPr>
            <a:lvl3pPr marL="2438430" indent="0">
              <a:buNone/>
              <a:defRPr sz="4800" b="1"/>
            </a:lvl3pPr>
            <a:lvl4pPr marL="3657646" indent="0">
              <a:buNone/>
              <a:defRPr sz="4267" b="1"/>
            </a:lvl4pPr>
            <a:lvl5pPr marL="4876861" indent="0">
              <a:buNone/>
              <a:defRPr sz="4267" b="1"/>
            </a:lvl5pPr>
            <a:lvl6pPr marL="6096076" indent="0">
              <a:buNone/>
              <a:defRPr sz="4267" b="1"/>
            </a:lvl6pPr>
            <a:lvl7pPr marL="7315291" indent="0">
              <a:buNone/>
              <a:defRPr sz="4267" b="1"/>
            </a:lvl7pPr>
            <a:lvl8pPr marL="8534507" indent="0">
              <a:buNone/>
              <a:defRPr sz="4267" b="1"/>
            </a:lvl8pPr>
            <a:lvl9pPr marL="9753722" indent="0">
              <a:buNone/>
              <a:defRPr sz="4267" b="1"/>
            </a:lvl9pPr>
          </a:lstStyle>
          <a:p>
            <a:pPr lvl="0"/>
            <a:r>
              <a:rPr lang="en-US"/>
              <a:t>Click to edit Master text styles</a:t>
            </a:r>
          </a:p>
        </p:txBody>
      </p:sp>
      <p:sp>
        <p:nvSpPr>
          <p:cNvPr id="6" name="Content Placeholder 5"/>
          <p:cNvSpPr>
            <a:spLocks noGrp="1"/>
          </p:cNvSpPr>
          <p:nvPr>
            <p:ph sz="quarter" idx="4"/>
          </p:nvPr>
        </p:nvSpPr>
        <p:spPr>
          <a:xfrm>
            <a:off x="12386737" y="4349749"/>
            <a:ext cx="10778067" cy="7902576"/>
          </a:xfrm>
        </p:spPr>
        <p:txBody>
          <a:bodyPr/>
          <a:lstStyle>
            <a:lvl1pPr>
              <a:defRPr sz="6400"/>
            </a:lvl1pPr>
            <a:lvl2pPr>
              <a:defRPr sz="5333"/>
            </a:lvl2pPr>
            <a:lvl3pPr>
              <a:defRPr sz="4800"/>
            </a:lvl3pPr>
            <a:lvl4pPr>
              <a:defRPr sz="4267"/>
            </a:lvl4pPr>
            <a:lvl5pPr>
              <a:defRPr sz="4267"/>
            </a:lvl5pPr>
            <a:lvl6pPr>
              <a:defRPr sz="4267"/>
            </a:lvl6pPr>
            <a:lvl7pPr>
              <a:defRPr sz="4267"/>
            </a:lvl7pPr>
            <a:lvl8pPr>
              <a:defRPr sz="4267"/>
            </a:lvl8pPr>
            <a:lvl9pPr>
              <a:defRPr sz="4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1313716025"/>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93571718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3504870"/>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4" y="546099"/>
            <a:ext cx="8022168" cy="2324101"/>
          </a:xfrm>
        </p:spPr>
        <p:txBody>
          <a:bodyPr anchor="b"/>
          <a:lstStyle>
            <a:lvl1pPr algn="l">
              <a:defRPr sz="5333" b="1"/>
            </a:lvl1pPr>
          </a:lstStyle>
          <a:p>
            <a:r>
              <a:rPr lang="en-US"/>
              <a:t>Click to edit Master title style</a:t>
            </a:r>
          </a:p>
        </p:txBody>
      </p:sp>
      <p:sp>
        <p:nvSpPr>
          <p:cNvPr id="3" name="Content Placeholder 2"/>
          <p:cNvSpPr>
            <a:spLocks noGrp="1"/>
          </p:cNvSpPr>
          <p:nvPr>
            <p:ph idx="1"/>
          </p:nvPr>
        </p:nvSpPr>
        <p:spPr>
          <a:xfrm>
            <a:off x="9533467" y="546103"/>
            <a:ext cx="13631333" cy="11706227"/>
          </a:xfrm>
        </p:spPr>
        <p:txBody>
          <a:bodyPr/>
          <a:lstStyle>
            <a:lvl1pPr>
              <a:defRPr sz="8533"/>
            </a:lvl1pPr>
            <a:lvl2pPr>
              <a:defRPr sz="7467"/>
            </a:lvl2pPr>
            <a:lvl3pPr>
              <a:defRPr sz="6400"/>
            </a:lvl3pPr>
            <a:lvl4pPr>
              <a:defRPr sz="5333"/>
            </a:lvl4pPr>
            <a:lvl5pPr>
              <a:defRPr sz="5333"/>
            </a:lvl5pPr>
            <a:lvl6pPr>
              <a:defRPr sz="5333"/>
            </a:lvl6pPr>
            <a:lvl7pPr>
              <a:defRPr sz="5333"/>
            </a:lvl7pPr>
            <a:lvl8pPr>
              <a:defRPr sz="5333"/>
            </a:lvl8pPr>
            <a:lvl9pPr>
              <a:defRPr sz="5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19204" y="2870204"/>
            <a:ext cx="8022168" cy="93821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230541710"/>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7"/>
          </a:xfrm>
        </p:spPr>
        <p:txBody>
          <a:bodyPr anchor="b"/>
          <a:lstStyle>
            <a:lvl1pPr algn="l">
              <a:defRPr sz="5333" b="1"/>
            </a:lvl1pPr>
          </a:lstStyle>
          <a:p>
            <a:r>
              <a:rPr lang="en-US"/>
              <a:t>Click to edit Master title style</a:t>
            </a:r>
          </a:p>
        </p:txBody>
      </p:sp>
      <p:sp>
        <p:nvSpPr>
          <p:cNvPr id="3" name="Picture Placeholder 2"/>
          <p:cNvSpPr>
            <a:spLocks noGrp="1"/>
          </p:cNvSpPr>
          <p:nvPr>
            <p:ph type="pic" idx="1"/>
          </p:nvPr>
        </p:nvSpPr>
        <p:spPr>
          <a:xfrm>
            <a:off x="4779435" y="1225549"/>
            <a:ext cx="14630400" cy="8229600"/>
          </a:xfrm>
        </p:spPr>
        <p:txBody>
          <a:bodyPr/>
          <a:lstStyle>
            <a:lvl1pPr marL="0" indent="0">
              <a:buNone/>
              <a:defRPr sz="8533"/>
            </a:lvl1pPr>
            <a:lvl2pPr marL="1219215" indent="0">
              <a:buNone/>
              <a:defRPr sz="7467"/>
            </a:lvl2pPr>
            <a:lvl3pPr marL="2438430" indent="0">
              <a:buNone/>
              <a:defRPr sz="6400"/>
            </a:lvl3pPr>
            <a:lvl4pPr marL="3657646" indent="0">
              <a:buNone/>
              <a:defRPr sz="5333"/>
            </a:lvl4pPr>
            <a:lvl5pPr marL="4876861" indent="0">
              <a:buNone/>
              <a:defRPr sz="5333"/>
            </a:lvl5pPr>
            <a:lvl6pPr marL="6096076" indent="0">
              <a:buNone/>
              <a:defRPr sz="5333"/>
            </a:lvl6pPr>
            <a:lvl7pPr marL="7315291" indent="0">
              <a:buNone/>
              <a:defRPr sz="5333"/>
            </a:lvl7pPr>
            <a:lvl8pPr marL="8534507" indent="0">
              <a:buNone/>
              <a:defRPr sz="5333"/>
            </a:lvl8pPr>
            <a:lvl9pPr marL="9753722" indent="0">
              <a:buNone/>
              <a:defRPr sz="5333"/>
            </a:lvl9pPr>
          </a:lstStyle>
          <a:p>
            <a:pPr lvl="0"/>
            <a:endParaRPr lang="en-US" noProof="0"/>
          </a:p>
        </p:txBody>
      </p:sp>
      <p:sp>
        <p:nvSpPr>
          <p:cNvPr id="4" name="Text Placeholder 3"/>
          <p:cNvSpPr>
            <a:spLocks noGrp="1"/>
          </p:cNvSpPr>
          <p:nvPr>
            <p:ph type="body" sz="half" idx="2"/>
          </p:nvPr>
        </p:nvSpPr>
        <p:spPr>
          <a:xfrm>
            <a:off x="4779435" y="10734676"/>
            <a:ext cx="14630400" cy="1609725"/>
          </a:xfrm>
        </p:spPr>
        <p:txBody>
          <a:bodyPr/>
          <a:lstStyle>
            <a:lvl1pPr marL="0" indent="0">
              <a:buNone/>
              <a:defRPr sz="3733"/>
            </a:lvl1pPr>
            <a:lvl2pPr marL="1219215" indent="0">
              <a:buNone/>
              <a:defRPr sz="3200"/>
            </a:lvl2pPr>
            <a:lvl3pPr marL="2438430" indent="0">
              <a:buNone/>
              <a:defRPr sz="2667"/>
            </a:lvl3pPr>
            <a:lvl4pPr marL="3657646" indent="0">
              <a:buNone/>
              <a:defRPr sz="2400"/>
            </a:lvl4pPr>
            <a:lvl5pPr marL="4876861" indent="0">
              <a:buNone/>
              <a:defRPr sz="2400"/>
            </a:lvl5pPr>
            <a:lvl6pPr marL="6096076" indent="0">
              <a:buNone/>
              <a:defRPr sz="2400"/>
            </a:lvl6pPr>
            <a:lvl7pPr marL="7315291" indent="0">
              <a:buNone/>
              <a:defRPr sz="2400"/>
            </a:lvl7pPr>
            <a:lvl8pPr marL="8534507" indent="0">
              <a:buNone/>
              <a:defRPr sz="2400"/>
            </a:lvl8pPr>
            <a:lvl9pPr marL="9753722" indent="0">
              <a:buNone/>
              <a:defRPr sz="24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952886265"/>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546977873"/>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55627"/>
            <a:ext cx="5486400" cy="117062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55627"/>
            <a:ext cx="16052800" cy="11706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509760630"/>
      </p:ext>
    </p:extLst>
  </p:cSld>
  <p:clrMapOvr>
    <a:masterClrMapping/>
  </p:clrMapOvr>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image" Target="../media/image2.jpeg"/><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2.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3.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Scripture.jpg" descr="Scripture.jpg"/>
          <p:cNvPicPr>
            <a:picLocks noChangeAspect="1"/>
          </p:cNvPicPr>
          <p:nvPr/>
        </p:nvPicPr>
        <p:blipFill>
          <a:blip r:embed="rId79"/>
          <a:stretch>
            <a:fillRect/>
          </a:stretch>
        </p:blipFill>
        <p:spPr>
          <a:xfrm>
            <a:off x="0" y="0"/>
            <a:ext cx="24384000" cy="13716000"/>
          </a:xfrm>
          <a:prstGeom prst="rect">
            <a:avLst/>
          </a:prstGeom>
          <a:ln w="12700">
            <a:miter lim="400000"/>
          </a:ln>
        </p:spPr>
      </p:pic>
      <p:grpSp>
        <p:nvGrpSpPr>
          <p:cNvPr id="13" name="Group"/>
          <p:cNvGrpSpPr/>
          <p:nvPr/>
        </p:nvGrpSpPr>
        <p:grpSpPr>
          <a:xfrm>
            <a:off x="5816586" y="13766666"/>
            <a:ext cx="9855201" cy="8712202"/>
            <a:chOff x="0" y="0"/>
            <a:chExt cx="9855200" cy="8712201"/>
          </a:xfrm>
        </p:grpSpPr>
        <p:sp>
          <p:nvSpPr>
            <p:cNvPr id="3" name="Line"/>
            <p:cNvSpPr/>
            <p:nvPr/>
          </p:nvSpPr>
          <p:spPr>
            <a:xfrm>
              <a:off x="0" y="4467428"/>
              <a:ext cx="9855201" cy="62"/>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4" name="Line"/>
            <p:cNvSpPr/>
            <p:nvPr/>
          </p:nvSpPr>
          <p:spPr>
            <a:xfrm flipH="1">
              <a:off x="4927599" y="0"/>
              <a:ext cx="1" cy="6896307"/>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5" name="Circle"/>
            <p:cNvSpPr/>
            <p:nvPr/>
          </p:nvSpPr>
          <p:spPr>
            <a:xfrm>
              <a:off x="679053" y="222219"/>
              <a:ext cx="8497096" cy="848998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6" name="Circle"/>
            <p:cNvSpPr/>
            <p:nvPr/>
          </p:nvSpPr>
          <p:spPr>
            <a:xfrm>
              <a:off x="1382136" y="924714"/>
              <a:ext cx="7090928" cy="708499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7" name="Circle"/>
            <p:cNvSpPr/>
            <p:nvPr/>
          </p:nvSpPr>
          <p:spPr>
            <a:xfrm>
              <a:off x="2025127" y="1567166"/>
              <a:ext cx="5804947" cy="5800085"/>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8" name="Circle"/>
            <p:cNvSpPr/>
            <p:nvPr/>
          </p:nvSpPr>
          <p:spPr>
            <a:xfrm>
              <a:off x="2674127" y="2215623"/>
              <a:ext cx="4506946" cy="4503172"/>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9" name="Circle"/>
            <p:cNvSpPr/>
            <p:nvPr/>
          </p:nvSpPr>
          <p:spPr>
            <a:xfrm>
              <a:off x="3349261" y="2886009"/>
              <a:ext cx="3160873" cy="3158226"/>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 name="Circle"/>
            <p:cNvSpPr/>
            <p:nvPr/>
          </p:nvSpPr>
          <p:spPr>
            <a:xfrm>
              <a:off x="3979210" y="3519030"/>
              <a:ext cx="1892918" cy="1891333"/>
            </a:xfrm>
            <a:prstGeom prst="ellips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 name="Line"/>
            <p:cNvSpPr/>
            <p:nvPr/>
          </p:nvSpPr>
          <p:spPr>
            <a:xfrm>
              <a:off x="1414767" y="1136688"/>
              <a:ext cx="7145891" cy="6781151"/>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 name="Line"/>
            <p:cNvSpPr/>
            <p:nvPr/>
          </p:nvSpPr>
          <p:spPr>
            <a:xfrm flipH="1">
              <a:off x="1769174" y="1377605"/>
              <a:ext cx="6589056" cy="5979329"/>
            </a:xfrm>
            <a:prstGeom prst="line">
              <a:avLst/>
            </a:prstGeom>
            <a:noFill/>
            <a:ln w="25400" cap="flat">
              <a:solidFill>
                <a:srgbClr val="FFFFFF">
                  <a:alpha val="40000"/>
                </a:srgbClr>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4" name="Title Text"/>
          <p:cNvSpPr txBox="1">
            <a:spLocks noGrp="1"/>
          </p:cNvSpPr>
          <p:nvPr>
            <p:ph type="title"/>
          </p:nvPr>
        </p:nvSpPr>
        <p:spPr>
          <a:xfrm>
            <a:off x="1727200" y="1371600"/>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r>
              <a:t>Title Text</a:t>
            </a:r>
          </a:p>
        </p:txBody>
      </p:sp>
      <p:sp>
        <p:nvSpPr>
          <p:cNvPr id="15" name="Body Level One…"/>
          <p:cNvSpPr txBox="1">
            <a:spLocks noGrp="1"/>
          </p:cNvSpPr>
          <p:nvPr>
            <p:ph type="body" idx="1"/>
          </p:nvPr>
        </p:nvSpPr>
        <p:spPr>
          <a:xfrm>
            <a:off x="1752600" y="3073400"/>
            <a:ext cx="20828000" cy="88392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1969750" y="13093700"/>
            <a:ext cx="419100" cy="457200"/>
          </a:xfrm>
          <a:prstGeom prst="rect">
            <a:avLst/>
          </a:prstGeom>
          <a:ln w="12700">
            <a:miter lim="400000"/>
          </a:ln>
        </p:spPr>
        <p:txBody>
          <a:bodyPr wrap="none" lIns="50800" tIns="50800" rIns="50800" bIns="50800">
            <a:spAutoFit/>
          </a:bodyPr>
          <a:lstStyle>
            <a:lvl1pPr>
              <a:defRPr sz="24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 id="2147483694" r:id="rId45"/>
    <p:sldLayoutId id="2147483695" r:id="rId46"/>
    <p:sldLayoutId id="2147483696" r:id="rId47"/>
    <p:sldLayoutId id="2147483697" r:id="rId48"/>
    <p:sldLayoutId id="2147483698" r:id="rId49"/>
    <p:sldLayoutId id="2147483699" r:id="rId50"/>
    <p:sldLayoutId id="2147483700"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6" r:id="rId76"/>
    <p:sldLayoutId id="2147483727" r:id="rId77"/>
  </p:sldLayoutIdLst>
  <p:transition spd="med"/>
  <p:txStyles>
    <p:titleStyle>
      <a:lvl1pPr marL="0" marR="0" indent="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1pPr>
      <a:lvl2pPr marL="0" marR="0" indent="228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2pPr>
      <a:lvl3pPr marL="0" marR="0" indent="457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3pPr>
      <a:lvl4pPr marL="0" marR="0" indent="685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4pPr>
      <a:lvl5pPr marL="0" marR="0" indent="9144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5pPr>
      <a:lvl6pPr marL="0" marR="0" indent="11430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6pPr>
      <a:lvl7pPr marL="0" marR="0" indent="13716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7pPr>
      <a:lvl8pPr marL="0" marR="0" indent="16002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8pPr>
      <a:lvl9pPr marL="0" marR="0" indent="1828800" algn="ctr" defTabSz="825500" latinLnBrk="0">
        <a:lnSpc>
          <a:spcPct val="100000"/>
        </a:lnSpc>
        <a:spcBef>
          <a:spcPts val="0"/>
        </a:spcBef>
        <a:spcAft>
          <a:spcPts val="0"/>
        </a:spcAft>
        <a:buClrTx/>
        <a:buSzTx/>
        <a:buFontTx/>
        <a:buNone/>
        <a:tabLst/>
        <a:defRPr sz="9600" b="0" i="0" u="none" strike="noStrike" cap="none" spc="0" baseline="0">
          <a:ln>
            <a:noFill/>
          </a:ln>
          <a:solidFill>
            <a:srgbClr val="FFFFFF"/>
          </a:solidFill>
          <a:effectLst>
            <a:outerShdw blurRad="50800" dist="38100" dir="5400000" rotWithShape="0">
              <a:srgbClr val="000000">
                <a:alpha val="40000"/>
              </a:srgbClr>
            </a:outerShdw>
          </a:effectLst>
          <a:uFillTx/>
          <a:latin typeface="Quicksand"/>
          <a:ea typeface="Quicksand"/>
          <a:cs typeface="Quicksand"/>
          <a:sym typeface="Quicksand"/>
        </a:defRPr>
      </a:lvl9pPr>
    </p:titleStyle>
    <p:bodyStyle>
      <a:lvl1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6" name="Picture 1">
            <a:extLst>
              <a:ext uri="{FF2B5EF4-FFF2-40B4-BE49-F238E27FC236}">
                <a16:creationId xmlns:a16="http://schemas.microsoft.com/office/drawing/2014/main" id="{95BDF493-00AA-3D4C-B583-E93A659702F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7" name="Rectangle 2">
            <a:extLst>
              <a:ext uri="{FF2B5EF4-FFF2-40B4-BE49-F238E27FC236}">
                <a16:creationId xmlns:a16="http://schemas.microsoft.com/office/drawing/2014/main" id="{E8AF0192-0F5D-384E-999B-885D1324053E}"/>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en-US" altLang="en-US"/>
          </a:p>
        </p:txBody>
      </p:sp>
      <p:sp>
        <p:nvSpPr>
          <p:cNvPr id="2" name="Rectangle 3">
            <a:extLst>
              <a:ext uri="{FF2B5EF4-FFF2-40B4-BE49-F238E27FC236}">
                <a16:creationId xmlns:a16="http://schemas.microsoft.com/office/drawing/2014/main" id="{A2D8EF69-55EC-3745-AC38-15437BD3FACD}"/>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a:solidFill>
                  <a:srgbClr val="000000"/>
                </a:solidFill>
                <a:latin typeface="Calibri" panose="020F0502020204030204" pitchFamily="34" charset="0"/>
                <a:cs typeface="Calibri" panose="020F0502020204030204" pitchFamily="34" charset="0"/>
              </a:defRPr>
            </a:lvl1pPr>
          </a:lstStyle>
          <a:p>
            <a:pPr>
              <a:defRPr/>
            </a:pPr>
            <a:fld id="{428864EC-4C6A-9047-AF61-609F33307965}" type="slidenum">
              <a:rPr lang="pl-PL" altLang="en-US"/>
              <a:pPr>
                <a:defRPr/>
              </a:pPr>
              <a:t>‹#›</a:t>
            </a:fld>
            <a:endParaRPr lang="pl-PL" altLang="en-US"/>
          </a:p>
        </p:txBody>
      </p:sp>
      <p:sp>
        <p:nvSpPr>
          <p:cNvPr id="1029" name="Rectangle 4">
            <a:extLst>
              <a:ext uri="{FF2B5EF4-FFF2-40B4-BE49-F238E27FC236}">
                <a16:creationId xmlns:a16="http://schemas.microsoft.com/office/drawing/2014/main" id="{364F6D1A-C65C-5140-B2D2-01D31ACA0D06}"/>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en-US"/>
              <a:t>Kliknij, aby edytować format tekstu tytułu</a:t>
            </a:r>
          </a:p>
        </p:txBody>
      </p:sp>
      <p:sp>
        <p:nvSpPr>
          <p:cNvPr id="1030" name="Rectangle 5">
            <a:extLst>
              <a:ext uri="{FF2B5EF4-FFF2-40B4-BE49-F238E27FC236}">
                <a16:creationId xmlns:a16="http://schemas.microsoft.com/office/drawing/2014/main" id="{B7AB8834-97B4-514B-8C10-A35A59475A5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9391" rIns="0" bIns="0" numCol="1" anchor="t" anchorCtr="0" compatLnSpc="1">
            <a:prstTxWarp prst="textNoShape">
              <a:avLst/>
            </a:prstTxWarp>
          </a:bodyPr>
          <a:lstStyle/>
          <a:p>
            <a:pPr lvl="0"/>
            <a:r>
              <a:rPr lang="en-GB" altLang="en-US"/>
              <a:t>Kliknij, aby edytować format tekstu konspektu</a:t>
            </a:r>
          </a:p>
          <a:p>
            <a:pPr lvl="1"/>
            <a:r>
              <a:rPr lang="en-GB" altLang="en-US"/>
              <a:t>Drugi poziom konspektu</a:t>
            </a:r>
          </a:p>
          <a:p>
            <a:pPr lvl="2"/>
            <a:r>
              <a:rPr lang="en-GB" altLang="en-US"/>
              <a:t>Trzeci poziom konspektu</a:t>
            </a:r>
          </a:p>
          <a:p>
            <a:pPr lvl="3"/>
            <a:r>
              <a:rPr lang="en-GB" altLang="en-US"/>
              <a:t>Czwarty poziom konspektu</a:t>
            </a:r>
          </a:p>
          <a:p>
            <a:pPr lvl="4"/>
            <a:r>
              <a:rPr lang="en-GB" altLang="en-US"/>
              <a:t>Piąty poziom konspektu</a:t>
            </a:r>
          </a:p>
          <a:p>
            <a:pPr lvl="4"/>
            <a:r>
              <a:rPr lang="en-GB" altLang="en-US"/>
              <a:t>Szósty poziom konspektu</a:t>
            </a:r>
          </a:p>
          <a:p>
            <a:pPr lvl="4"/>
            <a:r>
              <a:rPr lang="en-GB" altLang="en-US"/>
              <a:t>Siódmy poziom konspektu</a:t>
            </a:r>
          </a:p>
          <a:p>
            <a:pPr lvl="4"/>
            <a:r>
              <a:rPr lang="en-GB" altLang="en-US"/>
              <a:t>Ósmy poziom konspektu</a:t>
            </a:r>
          </a:p>
          <a:p>
            <a:pPr lvl="4"/>
            <a:r>
              <a:rPr lang="en-GB" altLang="en-US"/>
              <a:t>Dziewiąty poziom konspektu</a:t>
            </a:r>
          </a:p>
        </p:txBody>
      </p:sp>
    </p:spTree>
    <p:extLst>
      <p:ext uri="{BB962C8B-B14F-4D97-AF65-F5344CB8AC3E}">
        <p14:creationId xmlns:p14="http://schemas.microsoft.com/office/powerpoint/2010/main" val="120826805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kern="1200">
          <a:solidFill>
            <a:srgbClr val="000000"/>
          </a:solidFill>
          <a:latin typeface="+mj-lt"/>
          <a:ea typeface="+mj-ea"/>
          <a:cs typeface="+mj-cs"/>
        </a:defRPr>
      </a:lvl1pPr>
      <a:lvl2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2pPr>
      <a:lvl3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3pPr>
      <a:lvl4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4pPr>
      <a:lvl5pPr algn="ctr"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5600">
          <a:solidFill>
            <a:srgbClr val="000000"/>
          </a:solidFill>
          <a:latin typeface="Gill Sans" panose="020B0502020104020203" pitchFamily="34" charset="-79"/>
          <a:cs typeface="Gill Sans" panose="020B0502020104020203" pitchFamily="34" charset="-79"/>
        </a:defRPr>
      </a:lvl9pPr>
    </p:titleStyle>
    <p:bodyStyle>
      <a:lvl1pPr marL="342900" indent="-342900" algn="l" defTabSz="449263" rtl="0" eaLnBrk="0" fontAlgn="base" hangingPunct="0">
        <a:lnSpc>
          <a:spcPct val="93000"/>
        </a:lnSpc>
        <a:spcBef>
          <a:spcPct val="0"/>
        </a:spcBef>
        <a:spcAft>
          <a:spcPts val="1425"/>
        </a:spcAft>
        <a:buClr>
          <a:srgbClr val="000000"/>
        </a:buClr>
        <a:buSzPct val="100000"/>
        <a:buFont typeface="Times New Roman" panose="02020603050405020304" pitchFamily="18" charset="0"/>
        <a:defRPr sz="5600" kern="1200">
          <a:solidFill>
            <a:srgbClr val="000000"/>
          </a:solidFill>
          <a:latin typeface="+mn-lt"/>
          <a:ea typeface="+mn-ea"/>
          <a:cs typeface="+mn-cs"/>
        </a:defRPr>
      </a:lvl1pPr>
      <a:lvl2pPr marL="742950" indent="-285750" algn="l" defTabSz="449263" rtl="0" eaLnBrk="0" fontAlgn="base" hangingPunct="0">
        <a:lnSpc>
          <a:spcPct val="93000"/>
        </a:lnSpc>
        <a:spcBef>
          <a:spcPct val="0"/>
        </a:spcBef>
        <a:spcAft>
          <a:spcPts val="1138"/>
        </a:spcAft>
        <a:buClr>
          <a:srgbClr val="000000"/>
        </a:buClr>
        <a:buSzPct val="100000"/>
        <a:buFont typeface="Times New Roman" panose="02020603050405020304" pitchFamily="18" charset="0"/>
        <a:defRPr sz="5600" kern="1200">
          <a:solidFill>
            <a:srgbClr val="000000"/>
          </a:solidFill>
          <a:latin typeface="+mn-lt"/>
          <a:ea typeface="+mn-ea"/>
          <a:cs typeface="+mn-cs"/>
        </a:defRPr>
      </a:lvl2pPr>
      <a:lvl3pPr marL="1143000" indent="-228600" algn="l" defTabSz="449263" rtl="0" eaLnBrk="0" fontAlgn="base" hangingPunct="0">
        <a:lnSpc>
          <a:spcPct val="93000"/>
        </a:lnSpc>
        <a:spcBef>
          <a:spcPct val="0"/>
        </a:spcBef>
        <a:spcAft>
          <a:spcPts val="850"/>
        </a:spcAft>
        <a:buClr>
          <a:srgbClr val="000000"/>
        </a:buClr>
        <a:buSzPct val="100000"/>
        <a:buFont typeface="Times New Roman" panose="02020603050405020304" pitchFamily="18" charset="0"/>
        <a:defRPr sz="5600" kern="1200">
          <a:solidFill>
            <a:srgbClr val="000000"/>
          </a:solidFill>
          <a:latin typeface="+mn-lt"/>
          <a:ea typeface="+mn-ea"/>
          <a:cs typeface="+mn-cs"/>
        </a:defRPr>
      </a:lvl3pPr>
      <a:lvl4pPr marL="1600200" indent="-228600" algn="l" defTabSz="449263" rtl="0" eaLnBrk="0" fontAlgn="base" hangingPunct="0">
        <a:lnSpc>
          <a:spcPct val="93000"/>
        </a:lnSpc>
        <a:spcBef>
          <a:spcPct val="0"/>
        </a:spcBef>
        <a:spcAft>
          <a:spcPts val="575"/>
        </a:spcAft>
        <a:buClr>
          <a:srgbClr val="000000"/>
        </a:buClr>
        <a:buSzPct val="100000"/>
        <a:buFont typeface="Times New Roman" panose="02020603050405020304" pitchFamily="18" charset="0"/>
        <a:defRPr sz="5600" kern="1200">
          <a:solidFill>
            <a:srgbClr val="000000"/>
          </a:solidFill>
          <a:latin typeface="+mn-lt"/>
          <a:ea typeface="+mn-ea"/>
          <a:cs typeface="+mn-cs"/>
        </a:defRPr>
      </a:lvl4pPr>
      <a:lvl5pPr marL="2057400" indent="-228600" algn="l" defTabSz="449263" rtl="0" eaLnBrk="0" fontAlgn="base" hangingPunct="0">
        <a:lnSpc>
          <a:spcPct val="93000"/>
        </a:lnSpc>
        <a:spcBef>
          <a:spcPct val="0"/>
        </a:spcBef>
        <a:spcAft>
          <a:spcPts val="288"/>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4" y="7804154"/>
            <a:ext cx="9067800" cy="5899149"/>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2438430" fontAlgn="base">
                <a:spcBef>
                  <a:spcPct val="0"/>
                </a:spcBef>
                <a:spcAft>
                  <a:spcPct val="0"/>
                </a:spcAft>
                <a:defRPr/>
              </a:pPr>
              <a:endParaRPr lang="en-US" sz="6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2438430" fontAlgn="base">
                <a:spcBef>
                  <a:spcPct val="0"/>
                </a:spcBef>
                <a:spcAft>
                  <a:spcPct val="0"/>
                </a:spcAft>
              </a:pPr>
              <a:endParaRPr lang="en-US" sz="6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1219200" y="555628"/>
            <a:ext cx="21945600" cy="2279651"/>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1219200" y="3200400"/>
            <a:ext cx="21945600" cy="90614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1219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8331200" y="12496800"/>
            <a:ext cx="7721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2667">
                <a:solidFill>
                  <a:srgbClr val="FFFFFF"/>
                </a:solidFill>
                <a:effectLst>
                  <a:outerShdw blurRad="38100" dist="38100" dir="2700000" algn="tl">
                    <a:srgbClr val="000000"/>
                  </a:outerShdw>
                </a:effectLst>
                <a:latin typeface="Arial" pitchFamily="-112" charset="0"/>
                <a:ea typeface="+mn-ea"/>
                <a:cs typeface="+mn-cs"/>
              </a:defRPr>
            </a:lvl1pPr>
          </a:lstStyle>
          <a:p>
            <a:pPr defTabSz="243843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17475200" y="12496800"/>
            <a:ext cx="56896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2667">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2438430" fontAlgn="base">
              <a:spcBef>
                <a:spcPct val="0"/>
              </a:spcBef>
              <a:spcAft>
                <a:spcPct val="0"/>
              </a:spcAft>
              <a:defRPr/>
            </a:pPr>
            <a:fld id="{61F442D0-A11F-2640-8129-5D1BEF7A3C1E}" type="slidenum">
              <a:rPr lang="en-US" smtClean="0"/>
              <a:pPr defTabSz="2438430" fontAlgn="base">
                <a:spcBef>
                  <a:spcPct val="0"/>
                </a:spcBef>
                <a:spcAft>
                  <a:spcPct val="0"/>
                </a:spcAft>
                <a:defRPr/>
              </a:pPr>
              <a:t>‹#›</a:t>
            </a:fld>
            <a:endParaRPr lang="en-US"/>
          </a:p>
        </p:txBody>
      </p:sp>
    </p:spTree>
    <p:extLst>
      <p:ext uri="{BB962C8B-B14F-4D97-AF65-F5344CB8AC3E}">
        <p14:creationId xmlns:p14="http://schemas.microsoft.com/office/powerpoint/2010/main" val="2510381354"/>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ransition/>
  <p:txStyles>
    <p:titleStyle>
      <a:lvl1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11733">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1219215"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6pPr>
      <a:lvl7pPr marL="2438430"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7pPr>
      <a:lvl8pPr marL="3657646"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8pPr>
      <a:lvl9pPr marL="4876861" algn="ctr" rtl="0" fontAlgn="base">
        <a:spcBef>
          <a:spcPct val="0"/>
        </a:spcBef>
        <a:spcAft>
          <a:spcPct val="0"/>
        </a:spcAft>
        <a:defRPr sz="11733">
          <a:solidFill>
            <a:schemeClr val="tx2"/>
          </a:solidFill>
          <a:effectLst>
            <a:outerShdw blurRad="38100" dist="38100" dir="2700000" algn="tl">
              <a:srgbClr val="000000"/>
            </a:outerShdw>
          </a:effectLst>
          <a:latin typeface="Arial" pitchFamily="-111" charset="0"/>
        </a:defRPr>
      </a:lvl9pPr>
    </p:titleStyle>
    <p:bodyStyle>
      <a:lvl1pPr marL="914411" indent="-914411" algn="l" rtl="0" eaLnBrk="0" fontAlgn="base" hangingPunct="0">
        <a:spcBef>
          <a:spcPct val="20000"/>
        </a:spcBef>
        <a:spcAft>
          <a:spcPct val="0"/>
        </a:spcAft>
        <a:buClr>
          <a:schemeClr val="hlink"/>
        </a:buClr>
        <a:buSzPct val="75000"/>
        <a:buFont typeface="Wingdings" charset="0"/>
        <a:buChar char="l"/>
        <a:defRPr sz="8533">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1981225" indent="-762010" algn="l" rtl="0" eaLnBrk="0" fontAlgn="base" hangingPunct="0">
        <a:spcBef>
          <a:spcPct val="20000"/>
        </a:spcBef>
        <a:spcAft>
          <a:spcPct val="0"/>
        </a:spcAft>
        <a:buClr>
          <a:schemeClr val="tx2"/>
        </a:buClr>
        <a:buSzPct val="75000"/>
        <a:buFont typeface="Wingdings" charset="0"/>
        <a:buChar char="l"/>
        <a:defRPr sz="7467">
          <a:solidFill>
            <a:schemeClr val="tx1"/>
          </a:solidFill>
          <a:effectLst>
            <a:outerShdw blurRad="38100" dist="38100" dir="2700000" algn="tl">
              <a:srgbClr val="000000"/>
            </a:outerShdw>
          </a:effectLst>
          <a:latin typeface="+mn-lt"/>
          <a:ea typeface="ＭＳ Ｐゴシック" pitchFamily="-111" charset="-128"/>
        </a:defRPr>
      </a:lvl2pPr>
      <a:lvl3pPr marL="3048038" indent="-609608" algn="l" rtl="0" eaLnBrk="0" fontAlgn="base" hangingPunct="0">
        <a:spcBef>
          <a:spcPct val="20000"/>
        </a:spcBef>
        <a:spcAft>
          <a:spcPct val="0"/>
        </a:spcAft>
        <a:buClr>
          <a:schemeClr val="accent2"/>
        </a:buClr>
        <a:buSzPct val="75000"/>
        <a:buFont typeface="Wingdings" charset="0"/>
        <a:buChar char="l"/>
        <a:defRPr sz="6400">
          <a:solidFill>
            <a:schemeClr val="tx1"/>
          </a:solidFill>
          <a:effectLst>
            <a:outerShdw blurRad="38100" dist="38100" dir="2700000" algn="tl">
              <a:srgbClr val="000000"/>
            </a:outerShdw>
          </a:effectLst>
          <a:latin typeface="+mn-lt"/>
          <a:ea typeface="ＭＳ Ｐゴシック" charset="0"/>
          <a:cs typeface="Geneva" charset="0"/>
        </a:defRPr>
      </a:lvl3pPr>
      <a:lvl4pPr marL="4267253" indent="-609608" algn="l" rtl="0" eaLnBrk="0" fontAlgn="base" hangingPunct="0">
        <a:spcBef>
          <a:spcPct val="20000"/>
        </a:spcBef>
        <a:spcAft>
          <a:spcPct val="0"/>
        </a:spcAft>
        <a:buClr>
          <a:schemeClr val="folHlink"/>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4pPr>
      <a:lvl5pPr marL="5486469" indent="-609608" algn="l" rtl="0" eaLnBrk="0" fontAlgn="base" hangingPunct="0">
        <a:spcBef>
          <a:spcPct val="20000"/>
        </a:spcBef>
        <a:spcAft>
          <a:spcPct val="0"/>
        </a:spcAft>
        <a:buClr>
          <a:schemeClr val="tx1"/>
        </a:buClr>
        <a:buSzPct val="75000"/>
        <a:buFont typeface="Wingdings" charset="0"/>
        <a:buChar char="l"/>
        <a:defRPr sz="5333">
          <a:solidFill>
            <a:schemeClr val="tx1"/>
          </a:solidFill>
          <a:effectLst>
            <a:outerShdw blurRad="38100" dist="38100" dir="2700000" algn="tl">
              <a:srgbClr val="000000"/>
            </a:outerShdw>
          </a:effectLst>
          <a:latin typeface="+mn-lt"/>
          <a:ea typeface="Geneva" charset="-128"/>
          <a:cs typeface="Geneva" charset="0"/>
        </a:defRPr>
      </a:lvl5pPr>
      <a:lvl6pPr marL="670568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6pPr>
      <a:lvl7pPr marL="7924899"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7pPr>
      <a:lvl8pPr marL="9144114"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8pPr>
      <a:lvl9pPr marL="10363330" indent="-609608" algn="l" rtl="0" fontAlgn="base">
        <a:spcBef>
          <a:spcPct val="20000"/>
        </a:spcBef>
        <a:spcAft>
          <a:spcPct val="0"/>
        </a:spcAft>
        <a:buClr>
          <a:schemeClr val="tx1"/>
        </a:buClr>
        <a:buSzPct val="75000"/>
        <a:buFont typeface="Wingdings" pitchFamily="-111" charset="2"/>
        <a:buChar char="l"/>
        <a:defRPr sz="5333">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1219215" rtl="0" eaLnBrk="1" latinLnBrk="0" hangingPunct="1">
        <a:defRPr sz="4800" kern="1200">
          <a:solidFill>
            <a:schemeClr val="tx1"/>
          </a:solidFill>
          <a:latin typeface="+mn-lt"/>
          <a:ea typeface="+mn-ea"/>
          <a:cs typeface="+mn-cs"/>
        </a:defRPr>
      </a:lvl1pPr>
      <a:lvl2pPr marL="1219215" algn="l" defTabSz="1219215" rtl="0" eaLnBrk="1" latinLnBrk="0" hangingPunct="1">
        <a:defRPr sz="4800" kern="1200">
          <a:solidFill>
            <a:schemeClr val="tx1"/>
          </a:solidFill>
          <a:latin typeface="+mn-lt"/>
          <a:ea typeface="+mn-ea"/>
          <a:cs typeface="+mn-cs"/>
        </a:defRPr>
      </a:lvl2pPr>
      <a:lvl3pPr marL="2438430" algn="l" defTabSz="1219215" rtl="0" eaLnBrk="1" latinLnBrk="0" hangingPunct="1">
        <a:defRPr sz="4800" kern="1200">
          <a:solidFill>
            <a:schemeClr val="tx1"/>
          </a:solidFill>
          <a:latin typeface="+mn-lt"/>
          <a:ea typeface="+mn-ea"/>
          <a:cs typeface="+mn-cs"/>
        </a:defRPr>
      </a:lvl3pPr>
      <a:lvl4pPr marL="3657646" algn="l" defTabSz="1219215" rtl="0" eaLnBrk="1" latinLnBrk="0" hangingPunct="1">
        <a:defRPr sz="4800" kern="1200">
          <a:solidFill>
            <a:schemeClr val="tx1"/>
          </a:solidFill>
          <a:latin typeface="+mn-lt"/>
          <a:ea typeface="+mn-ea"/>
          <a:cs typeface="+mn-cs"/>
        </a:defRPr>
      </a:lvl4pPr>
      <a:lvl5pPr marL="4876861" algn="l" defTabSz="1219215" rtl="0" eaLnBrk="1" latinLnBrk="0" hangingPunct="1">
        <a:defRPr sz="4800" kern="1200">
          <a:solidFill>
            <a:schemeClr val="tx1"/>
          </a:solidFill>
          <a:latin typeface="+mn-lt"/>
          <a:ea typeface="+mn-ea"/>
          <a:cs typeface="+mn-cs"/>
        </a:defRPr>
      </a:lvl5pPr>
      <a:lvl6pPr marL="6096076" algn="l" defTabSz="1219215" rtl="0" eaLnBrk="1" latinLnBrk="0" hangingPunct="1">
        <a:defRPr sz="4800" kern="1200">
          <a:solidFill>
            <a:schemeClr val="tx1"/>
          </a:solidFill>
          <a:latin typeface="+mn-lt"/>
          <a:ea typeface="+mn-ea"/>
          <a:cs typeface="+mn-cs"/>
        </a:defRPr>
      </a:lvl6pPr>
      <a:lvl7pPr marL="7315291" algn="l" defTabSz="1219215" rtl="0" eaLnBrk="1" latinLnBrk="0" hangingPunct="1">
        <a:defRPr sz="4800" kern="1200">
          <a:solidFill>
            <a:schemeClr val="tx1"/>
          </a:solidFill>
          <a:latin typeface="+mn-lt"/>
          <a:ea typeface="+mn-ea"/>
          <a:cs typeface="+mn-cs"/>
        </a:defRPr>
      </a:lvl7pPr>
      <a:lvl8pPr marL="8534507" algn="l" defTabSz="1219215" rtl="0" eaLnBrk="1" latinLnBrk="0" hangingPunct="1">
        <a:defRPr sz="4800" kern="1200">
          <a:solidFill>
            <a:schemeClr val="tx1"/>
          </a:solidFill>
          <a:latin typeface="+mn-lt"/>
          <a:ea typeface="+mn-ea"/>
          <a:cs typeface="+mn-cs"/>
        </a:defRPr>
      </a:lvl8pPr>
      <a:lvl9pPr marL="9753722" algn="l" defTabSz="1219215" rtl="0" eaLnBrk="1" latinLnBrk="0" hangingPunct="1">
        <a:defRPr sz="4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5.xml"/></Relationships>
</file>

<file path=ppt/slides/_rels/slide10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10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104.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74.xml"/><Relationship Id="rId1" Type="http://schemas.openxmlformats.org/officeDocument/2006/relationships/slideLayout" Target="../slideLayouts/slideLayout18.xml"/></Relationships>
</file>

<file path=ppt/slides/_rels/slide10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71.xml"/><Relationship Id="rId4" Type="http://schemas.openxmlformats.org/officeDocument/2006/relationships/image" Target="../media/image29.png"/></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6.xml"/></Relationships>
</file>

<file path=ppt/slides/_rels/slide115.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jpeg"/><Relationship Id="rId1" Type="http://schemas.openxmlformats.org/officeDocument/2006/relationships/slideLayout" Target="../slideLayouts/slideLayout56.xml"/></Relationships>
</file>

<file path=ppt/slides/_rels/slide117.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6.xml"/></Relationships>
</file>

<file path=ppt/slides/_rels/slide118.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6.xml"/></Relationships>
</file>

<file path=ppt/slides/_rels/slide1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32.png"/><Relationship Id="rId4" Type="http://schemas.openxmlformats.org/officeDocument/2006/relationships/image" Target="../media/image31.png"/></Relationships>
</file>

<file path=ppt/slides/_rels/slide120.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134.png"/></Relationships>
</file>

<file path=ppt/slides/_rels/slide1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 Id="rId4" Type="http://schemas.openxmlformats.org/officeDocument/2006/relationships/image" Target="../media/image135.png"/></Relationships>
</file>

<file path=ppt/slides/_rels/slide12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image" Target="../media/image136.png"/><Relationship Id="rId1" Type="http://schemas.openxmlformats.org/officeDocument/2006/relationships/slideLayout" Target="../slideLayouts/slideLayout37.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jpe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3" Type="http://schemas.openxmlformats.org/officeDocument/2006/relationships/image" Target="../media/image147.tif"/><Relationship Id="rId2" Type="http://schemas.openxmlformats.org/officeDocument/2006/relationships/image" Target="../media/image146.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82.xml"/><Relationship Id="rId1" Type="http://schemas.openxmlformats.org/officeDocument/2006/relationships/slideLayout" Target="../slideLayouts/slideLayout33.xml"/><Relationship Id="rId6" Type="http://schemas.openxmlformats.org/officeDocument/2006/relationships/image" Target="../media/image143.jpeg"/><Relationship Id="rId5" Type="http://schemas.openxmlformats.org/officeDocument/2006/relationships/image" Target="../media/image150.png"/><Relationship Id="rId4" Type="http://schemas.openxmlformats.org/officeDocument/2006/relationships/image" Target="../media/image149.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4.xml"/><Relationship Id="rId1" Type="http://schemas.openxmlformats.org/officeDocument/2006/relationships/slideLayout" Target="../slideLayouts/slideLayout18.xml"/></Relationships>
</file>

<file path=ppt/slides/_rels/slide13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notesSlide" Target="../notesSlides/notesSlide85.xml"/><Relationship Id="rId1" Type="http://schemas.openxmlformats.org/officeDocument/2006/relationships/slideLayout" Target="../slideLayouts/slideLayout18.xml"/><Relationship Id="rId6" Type="http://schemas.openxmlformats.org/officeDocument/2006/relationships/image" Target="../media/image156.JPG"/><Relationship Id="rId5" Type="http://schemas.openxmlformats.org/officeDocument/2006/relationships/image" Target="../media/image155.JPG"/><Relationship Id="rId4" Type="http://schemas.openxmlformats.org/officeDocument/2006/relationships/image" Target="../media/image154.JPG"/></Relationships>
</file>

<file path=ppt/slides/_rels/slide134.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86.xml"/><Relationship Id="rId1" Type="http://schemas.openxmlformats.org/officeDocument/2006/relationships/slideLayout" Target="../slideLayouts/slideLayout89.xml"/><Relationship Id="rId6" Type="http://schemas.openxmlformats.org/officeDocument/2006/relationships/image" Target="../media/image161.png"/><Relationship Id="rId5" Type="http://schemas.openxmlformats.org/officeDocument/2006/relationships/image" Target="../media/image160.png"/><Relationship Id="rId4" Type="http://schemas.openxmlformats.org/officeDocument/2006/relationships/image" Target="../media/image159.png"/></Relationships>
</file>

<file path=ppt/slides/_rels/slide13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5.xml"/></Relationships>
</file>

<file path=ppt/slides/_rels/slide137.xml.rels><?xml version="1.0" encoding="UTF-8" standalone="yes"?>
<Relationships xmlns="http://schemas.openxmlformats.org/package/2006/relationships"><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image" Target="../media/image164.png"/><Relationship Id="rId1" Type="http://schemas.openxmlformats.org/officeDocument/2006/relationships/slideLayout" Target="../slideLayouts/slideLayout12.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38.xml.rels><?xml version="1.0" encoding="UTF-8" standalone="yes"?>
<Relationships xmlns="http://schemas.openxmlformats.org/package/2006/relationships"><Relationship Id="rId2" Type="http://schemas.openxmlformats.org/officeDocument/2006/relationships/image" Target="../media/image170.jpeg"/><Relationship Id="rId1" Type="http://schemas.openxmlformats.org/officeDocument/2006/relationships/slideLayout" Target="../slideLayouts/slideLayout67.xml"/></Relationships>
</file>

<file path=ppt/slides/_rels/slide13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jpeg"/><Relationship Id="rId1" Type="http://schemas.openxmlformats.org/officeDocument/2006/relationships/slideLayout" Target="../slideLayouts/slideLayout5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90.xml"/><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48.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92.xml"/><Relationship Id="rId1" Type="http://schemas.openxmlformats.org/officeDocument/2006/relationships/slideLayout" Target="../slideLayouts/slideLayout100.xml"/><Relationship Id="rId4" Type="http://schemas.openxmlformats.org/officeDocument/2006/relationships/image" Target="../media/image174.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6.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65.png"/><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69.pn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0.xml"/><Relationship Id="rId1" Type="http://schemas.openxmlformats.org/officeDocument/2006/relationships/slideLayout" Target="../slideLayouts/slideLayout77.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5.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82.png"/></Relationships>
</file>

<file path=ppt/slides/_rels/slide6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4.xml"/><Relationship Id="rId1" Type="http://schemas.openxmlformats.org/officeDocument/2006/relationships/slideLayout" Target="../slideLayouts/slideLayout5.xml"/><Relationship Id="rId4" Type="http://schemas.openxmlformats.org/officeDocument/2006/relationships/image" Target="../media/image84.jpeg"/></Relationships>
</file>

<file path=ppt/slides/_rels/slide6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5.xml"/><Relationship Id="rId1" Type="http://schemas.openxmlformats.org/officeDocument/2006/relationships/slideLayout" Target="../slideLayouts/slideLayout37.xml"/><Relationship Id="rId4" Type="http://schemas.openxmlformats.org/officeDocument/2006/relationships/image" Target="../media/image86.png"/></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88.jpeg"/></Relationships>
</file>

<file path=ppt/slides/_rels/slide6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81.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93.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4.xml"/><Relationship Id="rId1" Type="http://schemas.openxmlformats.org/officeDocument/2006/relationships/slideLayout" Target="../slideLayouts/slideLayout4.xml"/><Relationship Id="rId4" Type="http://schemas.openxmlformats.org/officeDocument/2006/relationships/image" Target="../media/image10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112.png"/><Relationship Id="rId1" Type="http://schemas.openxmlformats.org/officeDocument/2006/relationships/slideLayout" Target="../slideLayouts/slideLayout5.xml"/><Relationship Id="rId4" Type="http://schemas.openxmlformats.org/officeDocument/2006/relationships/image" Target="../media/image113.png"/></Relationships>
</file>

<file path=ppt/slides/_rels/slide9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8.xml"/><Relationship Id="rId1" Type="http://schemas.openxmlformats.org/officeDocument/2006/relationships/slideLayout" Target="../slideLayouts/slideLayout5.xml"/><Relationship Id="rId4" Type="http://schemas.openxmlformats.org/officeDocument/2006/relationships/image" Target="../media/image119.png"/></Relationships>
</file>

<file path=ppt/slides/_rels/slide9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4" name="Noah’s Flood"/>
          <p:cNvSpPr txBox="1">
            <a:spLocks noGrp="1"/>
          </p:cNvSpPr>
          <p:nvPr>
            <p:ph type="title" idx="4294967295"/>
          </p:nvPr>
        </p:nvSpPr>
        <p:spPr>
          <a:xfrm>
            <a:off x="581891" y="4946079"/>
            <a:ext cx="22951209"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pPr algn="ctr"/>
            <a:r>
              <a:rPr lang="en-US" sz="16000" dirty="0" err="1"/>
              <a:t>P</a:t>
            </a:r>
            <a:r>
              <a:rPr lang="en-US" sz="16000" dirty="0" err="1">
                <a:uFill>
                  <a:solidFill>
                    <a:srgbClr val="FFFFFF"/>
                  </a:solidFill>
                </a:uFill>
              </a:rPr>
              <a:t>ë</a:t>
            </a:r>
            <a:r>
              <a:rPr lang="en-US" sz="16000" dirty="0" err="1"/>
              <a:t>rmbytja</a:t>
            </a:r>
            <a:r>
              <a:rPr lang="en-US" sz="16000" dirty="0"/>
              <a:t> e </a:t>
            </a:r>
            <a:r>
              <a:rPr lang="en-US" sz="16000" dirty="0" err="1"/>
              <a:t>Noeut</a:t>
            </a:r>
            <a:endParaRPr sz="16000" dirty="0"/>
          </a:p>
        </p:txBody>
      </p:sp>
      <p:sp>
        <p:nvSpPr>
          <p:cNvPr id="765" name="Washing Away Millions of Years"/>
          <p:cNvSpPr txBox="1"/>
          <p:nvPr/>
        </p:nvSpPr>
        <p:spPr>
          <a:xfrm>
            <a:off x="581891" y="8146479"/>
            <a:ext cx="22951209" cy="1549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l">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pPr algn="ctr"/>
            <a:r>
              <a:rPr lang="en-US" dirty="0" err="1"/>
              <a:t>Shp</a:t>
            </a:r>
            <a:r>
              <a:rPr lang="en-US" dirty="0" err="1">
                <a:uFill>
                  <a:solidFill>
                    <a:srgbClr val="FFFFFF"/>
                  </a:solidFill>
                </a:uFill>
              </a:rPr>
              <a:t>ë</a:t>
            </a:r>
            <a:r>
              <a:rPr lang="en-US" dirty="0" err="1"/>
              <a:t>larja</a:t>
            </a:r>
            <a:r>
              <a:rPr lang="en-US" dirty="0"/>
              <a:t> e </a:t>
            </a:r>
            <a:r>
              <a:rPr lang="en-US" dirty="0" err="1"/>
              <a:t>miliona</a:t>
            </a:r>
            <a:r>
              <a:rPr lang="en-US" dirty="0"/>
              <a:t> </a:t>
            </a:r>
            <a:r>
              <a:rPr lang="en-US" dirty="0" err="1"/>
              <a:t>viteve</a:t>
            </a:r>
            <a:r>
              <a:rPr lang="en-US" dirty="0"/>
              <a:t> </a:t>
            </a:r>
            <a:endParaRPr dirty="0"/>
          </a:p>
        </p:txBody>
      </p:sp>
      <p:sp>
        <p:nvSpPr>
          <p:cNvPr id="6" name="Rectangle 5">
            <a:extLst>
              <a:ext uri="{FF2B5EF4-FFF2-40B4-BE49-F238E27FC236}">
                <a16:creationId xmlns:a16="http://schemas.microsoft.com/office/drawing/2014/main" id="{5EF3448E-185B-4940-83E9-E0E727411117}"/>
              </a:ext>
            </a:extLst>
          </p:cNvPr>
          <p:cNvSpPr>
            <a:spLocks noChangeArrowheads="1"/>
          </p:cNvSpPr>
          <p:nvPr/>
        </p:nvSpPr>
        <p:spPr bwMode="auto">
          <a:xfrm>
            <a:off x="0" y="11060115"/>
            <a:ext cx="24384000" cy="2630485"/>
          </a:xfrm>
          <a:prstGeom prst="rect">
            <a:avLst/>
          </a:prstGeom>
          <a:solidFill>
            <a:srgbClr val="000000"/>
          </a:solidFill>
          <a:ln w="9525">
            <a:noFill/>
            <a:miter lim="800000"/>
            <a:headEnd/>
            <a:tailEnd/>
          </a:ln>
          <a:effectLst/>
        </p:spPr>
        <p:txBody>
          <a:bodyPr/>
          <a:lstStyle/>
          <a:p>
            <a:pPr marL="0" marR="0" lvl="0" indent="0" defTabSz="2438430" eaLnBrk="1" fontAlgn="base" latinLnBrk="0" hangingPunct="1">
              <a:lnSpc>
                <a:spcPct val="100000"/>
              </a:lnSpc>
              <a:spcBef>
                <a:spcPct val="20000"/>
              </a:spcBef>
              <a:spcAft>
                <a:spcPts val="0"/>
              </a:spcAft>
              <a:buClr>
                <a:srgbClr val="FFCC00"/>
              </a:buClr>
              <a:buSzPct val="70000"/>
              <a:buFontTx/>
              <a:buNone/>
              <a:tabLst/>
              <a:defRPr/>
            </a:pP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Taught by Dr. Terry Mortenson, AnswersinGenesis.org</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Uploaded by Dr. Rick Griffith, Singapore Bible College</a:t>
            </a:r>
            <a:b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br>
            <a:r>
              <a:rPr kumimoji="0" lang="en-US" sz="4800" b="1" i="0" u="none" strike="noStrike" kern="0" cap="none" spc="0" normalizeH="0" baseline="0" noProof="0" dirty="0">
                <a:ln>
                  <a:noFill/>
                </a:ln>
                <a:solidFill>
                  <a:srgbClr val="FFFFFF"/>
                </a:solidFill>
                <a:effectLst/>
                <a:uLnTx/>
                <a:uFillTx/>
                <a:latin typeface="Arial"/>
                <a:ea typeface="ＭＳ Ｐゴシック" charset="0"/>
                <a:cs typeface="Arial"/>
              </a:rPr>
              <a:t>All files in many languages for free download at BibleStudyDownloads.org</a:t>
            </a:r>
          </a:p>
        </p:txBody>
      </p:sp>
    </p:spTree>
    <p:extLst>
      <p:ext uri="{BB962C8B-B14F-4D97-AF65-F5344CB8AC3E}">
        <p14:creationId xmlns:p14="http://schemas.microsoft.com/office/powerpoint/2010/main" val="139119137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4" name="New Silly Ark.jpg" descr="New Silly Ark.jpg"/>
          <p:cNvPicPr>
            <a:picLocks noChangeAspect="1"/>
          </p:cNvPicPr>
          <p:nvPr/>
        </p:nvPicPr>
        <p:blipFill>
          <a:blip r:embed="rId2"/>
          <a:stretch>
            <a:fillRect/>
          </a:stretch>
        </p:blipFill>
        <p:spPr>
          <a:xfrm>
            <a:off x="0" y="3386"/>
            <a:ext cx="24384000" cy="13709228"/>
          </a:xfrm>
          <a:prstGeom prst="rect">
            <a:avLst/>
          </a:prstGeom>
          <a:ln w="12700">
            <a:miter lim="400000"/>
          </a:ln>
        </p:spPr>
      </p:pic>
      <p:pic>
        <p:nvPicPr>
          <p:cNvPr id="845" name="image.png" descr="image.png"/>
          <p:cNvPicPr>
            <a:picLocks noChangeAspect="1"/>
          </p:cNvPicPr>
          <p:nvPr/>
        </p:nvPicPr>
        <p:blipFill>
          <a:blip r:embed="rId3"/>
          <a:stretch>
            <a:fillRect/>
          </a:stretch>
        </p:blipFill>
        <p:spPr>
          <a:xfrm>
            <a:off x="4362578" y="-8508960"/>
            <a:ext cx="12382501" cy="2626352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845"/>
                                        </p:tgtEl>
                                        <p:attrNameLst>
                                          <p:attrName>style.visibility</p:attrName>
                                        </p:attrNameLst>
                                      </p:cBhvr>
                                      <p:to>
                                        <p:strVal val="visible"/>
                                      </p:to>
                                    </p:set>
                                    <p:anim calcmode="lin" valueType="num">
                                      <p:cBhvr>
                                        <p:cTn id="7" dur="500" fill="hold"/>
                                        <p:tgtEl>
                                          <p:spTgt spid="845"/>
                                        </p:tgtEl>
                                        <p:attrNameLst>
                                          <p:attrName>ppt_w</p:attrName>
                                        </p:attrNameLst>
                                      </p:cBhvr>
                                      <p:tavLst>
                                        <p:tav tm="0">
                                          <p:val>
                                            <p:fltVal val="0"/>
                                          </p:val>
                                        </p:tav>
                                        <p:tav tm="100000">
                                          <p:val>
                                            <p:strVal val="#ppt_w"/>
                                          </p:val>
                                        </p:tav>
                                      </p:tavLst>
                                    </p:anim>
                                    <p:anim calcmode="lin" valueType="num">
                                      <p:cBhvr>
                                        <p:cTn id="8" dur="500" fill="hold"/>
                                        <p:tgtEl>
                                          <p:spTgt spid="84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5" grpId="1" animBg="1" advAuto="0"/>
    </p:bldLst>
  </p:timing>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74" name="Image" descr="Image"/>
          <p:cNvPicPr>
            <a:picLocks noChangeAspect="1"/>
          </p:cNvPicPr>
          <p:nvPr/>
        </p:nvPicPr>
        <p:blipFill>
          <a:blip r:embed="rId3"/>
          <a:stretch>
            <a:fillRect/>
          </a:stretch>
        </p:blipFill>
        <p:spPr>
          <a:xfrm>
            <a:off x="15193010" y="1587500"/>
            <a:ext cx="7146290" cy="4719248"/>
          </a:xfrm>
          <a:prstGeom prst="rect">
            <a:avLst/>
          </a:prstGeom>
          <a:ln w="25400">
            <a:solidFill>
              <a:srgbClr val="FFFFFF"/>
            </a:solidFill>
            <a:miter lim="400000"/>
          </a:ln>
          <a:effectLst>
            <a:outerShdw blurRad="190500" dist="8455" dir="5400000" rotWithShape="0">
              <a:srgbClr val="000000"/>
            </a:outerShdw>
          </a:effectLst>
        </p:spPr>
      </p:pic>
      <p:sp>
        <p:nvSpPr>
          <p:cNvPr id="1575" name="“If it comes back and agrees…"/>
          <p:cNvSpPr txBox="1"/>
          <p:nvPr/>
        </p:nvSpPr>
        <p:spPr>
          <a:xfrm>
            <a:off x="2052795" y="2071242"/>
            <a:ext cx="10926605" cy="8966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defTabSz="457200">
              <a:defRPr sz="7200">
                <a:solidFill>
                  <a:srgbClr val="FFFFFF"/>
                </a:solidFill>
                <a:latin typeface="+mn-lt"/>
                <a:ea typeface="+mn-ea"/>
                <a:cs typeface="+mn-cs"/>
                <a:sym typeface="DejaVu Sans Condensed"/>
              </a:defRPr>
            </a:pPr>
            <a:r>
              <a:rPr dirty="0"/>
              <a:t>“</a:t>
            </a:r>
            <a:r>
              <a:rPr lang="sq-AL" dirty="0"/>
              <a:t> Në rast se ndodh që bie në pajtim me datimin ata e kanë vendsur tashme, nga stili i argjiles, ata do të thonë </a:t>
            </a:r>
            <a:r>
              <a:rPr dirty="0"/>
              <a:t>‘</a:t>
            </a:r>
            <a:r>
              <a:rPr lang="sq-AL" dirty="0"/>
              <a:t>Datimi i Karbonit</a:t>
            </a:r>
            <a:r>
              <a:rPr dirty="0"/>
              <a:t>-14</a:t>
            </a:r>
            <a:r>
              <a:rPr lang="sq-AL" dirty="0"/>
              <a:t> në këtë shembull konfirmon konkluzionet tona</a:t>
            </a:r>
            <a:r>
              <a:rPr dirty="0"/>
              <a:t>’.”</a:t>
            </a:r>
          </a:p>
        </p:txBody>
      </p:sp>
      <p:sp>
        <p:nvSpPr>
          <p:cNvPr id="1576" name="Dr. David Down, Australian archaeologist"/>
          <p:cNvSpPr txBox="1"/>
          <p:nvPr/>
        </p:nvSpPr>
        <p:spPr>
          <a:xfrm>
            <a:off x="15040619" y="6375372"/>
            <a:ext cx="745107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defRPr sz="7200">
                <a:solidFill>
                  <a:srgbClr val="FFFFFF"/>
                </a:solidFill>
                <a:latin typeface="+mn-lt"/>
                <a:ea typeface="+mn-ea"/>
                <a:cs typeface="+mn-cs"/>
                <a:sym typeface="DejaVu Sans Condensed"/>
              </a:defRPr>
            </a:lvl1pPr>
          </a:lstStyle>
          <a:p>
            <a:r>
              <a:rPr dirty="0"/>
              <a:t>Dr. David Do</a:t>
            </a:r>
            <a:r>
              <a:rPr lang="en-US" dirty="0"/>
              <a:t>w</a:t>
            </a:r>
            <a:r>
              <a:rPr dirty="0"/>
              <a:t>n, </a:t>
            </a:r>
            <a:r>
              <a:rPr lang="en-US" dirty="0" err="1"/>
              <a:t>Arkeologjisti</a:t>
            </a:r>
            <a:r>
              <a:rPr lang="en-US" dirty="0"/>
              <a:t> Australian</a:t>
            </a:r>
            <a:endParaRPr dirty="0"/>
          </a:p>
        </p:txBody>
      </p:sp>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0" name="Image" descr="Image"/>
          <p:cNvPicPr>
            <a:picLocks noChangeAspect="1"/>
          </p:cNvPicPr>
          <p:nvPr/>
        </p:nvPicPr>
        <p:blipFill>
          <a:blip r:embed="rId3"/>
          <a:stretch>
            <a:fillRect/>
          </a:stretch>
        </p:blipFill>
        <p:spPr>
          <a:xfrm>
            <a:off x="15193010" y="1587500"/>
            <a:ext cx="7146290" cy="4719248"/>
          </a:xfrm>
          <a:prstGeom prst="rect">
            <a:avLst/>
          </a:prstGeom>
          <a:ln w="25400">
            <a:solidFill>
              <a:srgbClr val="FFFFFF"/>
            </a:solidFill>
            <a:miter lim="400000"/>
          </a:ln>
          <a:effectLst>
            <a:outerShdw blurRad="190500" dist="8455" dir="5400000" rotWithShape="0">
              <a:srgbClr val="000000"/>
            </a:outerShdw>
          </a:effectLst>
        </p:spPr>
      </p:pic>
      <p:sp>
        <p:nvSpPr>
          <p:cNvPr id="1582" name="Dr. David Down, Australian archaeologist"/>
          <p:cNvSpPr txBox="1"/>
          <p:nvPr/>
        </p:nvSpPr>
        <p:spPr>
          <a:xfrm>
            <a:off x="15040619" y="6375372"/>
            <a:ext cx="745107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defRPr sz="7200">
                <a:solidFill>
                  <a:srgbClr val="FFFFFF"/>
                </a:solidFill>
                <a:latin typeface="+mn-lt"/>
                <a:ea typeface="+mn-ea"/>
                <a:cs typeface="+mn-cs"/>
                <a:sym typeface="DejaVu Sans Condensed"/>
              </a:defRPr>
            </a:lvl1pPr>
          </a:lstStyle>
          <a:p>
            <a:r>
              <a:rPr dirty="0"/>
              <a:t>Dr. David Do</a:t>
            </a:r>
            <a:r>
              <a:rPr lang="sq-AL" dirty="0" err="1"/>
              <a:t>w</a:t>
            </a:r>
            <a:r>
              <a:rPr dirty="0"/>
              <a:t>n, </a:t>
            </a:r>
            <a:r>
              <a:rPr lang="sq-AL" dirty="0"/>
              <a:t>Arkeologjist Australian</a:t>
            </a:r>
            <a:endParaRPr dirty="0"/>
          </a:p>
        </p:txBody>
      </p:sp>
      <p:sp>
        <p:nvSpPr>
          <p:cNvPr id="2" name="Rectangle 1"/>
          <p:cNvSpPr>
            <a:spLocks noChangeArrowheads="1"/>
          </p:cNvSpPr>
          <p:nvPr/>
        </p:nvSpPr>
        <p:spPr bwMode="auto">
          <a:xfrm>
            <a:off x="1034473" y="835394"/>
            <a:ext cx="13621327" cy="11079956"/>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inherit"/>
              </a:rPr>
              <a:t>"Por vetëm nëse ata nuk pajtohe</a:t>
            </a:r>
            <a:r>
              <a:rPr kumimoji="0" lang="en-US" sz="7200" b="0" i="0" u="none" strike="noStrike" cap="none" normalizeH="0" baseline="0" dirty="0">
                <a:ln>
                  <a:noFill/>
                </a:ln>
                <a:solidFill>
                  <a:schemeClr val="bg1"/>
                </a:solidFill>
                <a:effectLst/>
                <a:latin typeface="inherit"/>
              </a:rPr>
              <a:t>n</a:t>
            </a:r>
            <a:r>
              <a:rPr kumimoji="0" lang="sq-AL" sz="7200" b="0" i="0" u="none" strike="noStrike" cap="none" normalizeH="0" baseline="0" dirty="0">
                <a:ln>
                  <a:noFill/>
                </a:ln>
                <a:solidFill>
                  <a:schemeClr val="bg1"/>
                </a:solidFill>
                <a:effectLst/>
                <a:latin typeface="inherit"/>
              </a:rPr>
              <a:t>, mendojnë se laboratori ka gabuar, dhe kështu mbetet. Është vetëm një</a:t>
            </a:r>
            <a:r>
              <a:rPr kumimoji="0" lang="sq-AL" sz="7200" b="0" i="0" u="none" strike="noStrike" cap="none" normalizeH="0" dirty="0">
                <a:ln>
                  <a:noFill/>
                </a:ln>
                <a:solidFill>
                  <a:schemeClr val="bg1"/>
                </a:solidFill>
                <a:effectLst/>
                <a:latin typeface="inherit"/>
              </a:rPr>
              <a:t> rast i shfaqur</a:t>
            </a:r>
            <a:r>
              <a:rPr kumimoji="0" lang="sq-AL" sz="7200" b="0" i="0" u="none" strike="noStrike" cap="none" normalizeH="0" baseline="0" dirty="0">
                <a:ln>
                  <a:noFill/>
                </a:ln>
                <a:solidFill>
                  <a:schemeClr val="bg1"/>
                </a:solidFill>
                <a:effectLst/>
                <a:latin typeface="inherit"/>
              </a:rPr>
              <a:t>. Arkeologët </a:t>
            </a:r>
            <a:r>
              <a:rPr kumimoji="0" lang="sq-AL" sz="7200" b="0" i="0" u="none" strike="noStrike" cap="none" normalizeH="0" baseline="0" dirty="0">
                <a:ln>
                  <a:noFill/>
                </a:ln>
                <a:solidFill>
                  <a:srgbClr val="FFFF00"/>
                </a:solidFill>
                <a:effectLst/>
                <a:latin typeface="inherit"/>
              </a:rPr>
              <a:t>kurrë</a:t>
            </a:r>
            <a:r>
              <a:rPr kumimoji="0" lang="sq-AL" sz="7200" b="0" i="0" u="none" strike="noStrike" cap="none" normalizeH="0" baseline="0" dirty="0">
                <a:ln>
                  <a:noFill/>
                </a:ln>
                <a:solidFill>
                  <a:schemeClr val="bg1"/>
                </a:solidFill>
                <a:effectLst/>
                <a:latin typeface="inherit"/>
              </a:rPr>
              <a:t> (më lejoni të theksoj këtë) nuk paraqesin </a:t>
            </a:r>
            <a:r>
              <a:rPr kumimoji="0" lang="sq-AL" sz="7200" b="0" i="0" u="none" strike="noStrike" cap="none" normalizeH="0" baseline="0" dirty="0">
                <a:ln>
                  <a:noFill/>
                </a:ln>
                <a:solidFill>
                  <a:srgbClr val="FFFF00"/>
                </a:solidFill>
                <a:effectLst/>
                <a:latin typeface="inherit"/>
              </a:rPr>
              <a:t>kurrë</a:t>
            </a:r>
            <a:r>
              <a:rPr kumimoji="0" lang="sq-AL" sz="7200" b="0" i="0" u="none" strike="noStrike" cap="none" normalizeH="0" baseline="0" dirty="0">
                <a:ln>
                  <a:noFill/>
                </a:ln>
                <a:solidFill>
                  <a:schemeClr val="bg1"/>
                </a:solidFill>
                <a:effectLst/>
                <a:latin typeface="inherit"/>
              </a:rPr>
              <a:t> zbulimet e tyre me karbon-14. Ata vetëm citojnë ato, në rast se janë</a:t>
            </a:r>
            <a:r>
              <a:rPr kumimoji="0" lang="sq-AL" sz="7200" b="0" i="0" u="none" strike="noStrike" cap="none" normalizeH="0" dirty="0">
                <a:ln>
                  <a:noFill/>
                </a:ln>
                <a:solidFill>
                  <a:schemeClr val="bg1"/>
                </a:solidFill>
                <a:effectLst/>
                <a:latin typeface="inherit"/>
              </a:rPr>
              <a:t> me pajtim me</a:t>
            </a:r>
            <a:r>
              <a:rPr kumimoji="0" lang="sq-AL" sz="7200" b="0" i="0" u="none" strike="noStrike" cap="none" normalizeH="0" baseline="0" dirty="0">
                <a:ln>
                  <a:noFill/>
                </a:ln>
                <a:solidFill>
                  <a:schemeClr val="bg1"/>
                </a:solidFill>
                <a:effectLst/>
                <a:latin typeface="inherit"/>
              </a:rPr>
              <a:t> konkluzionet e tyre."</a:t>
            </a:r>
            <a:r>
              <a:rPr kumimoji="0" lang="sq-AL" sz="7200" b="0" i="0" u="none" strike="noStrike" cap="none" normalizeH="0" baseline="0" dirty="0">
                <a:ln>
                  <a:noFill/>
                </a:ln>
                <a:solidFill>
                  <a:schemeClr val="bg1"/>
                </a:solidFill>
                <a:effectLst/>
              </a:rPr>
              <a:t> </a:t>
            </a:r>
            <a:endParaRPr kumimoji="0" lang="sq-AL" sz="7200" b="0" i="0" u="none" strike="noStrike" cap="none" normalizeH="0" baseline="0" dirty="0">
              <a:ln>
                <a:noFill/>
              </a:ln>
              <a:solidFill>
                <a:schemeClr val="bg1"/>
              </a:solidFill>
              <a:effectLst/>
              <a:latin typeface="Arial" panose="020B0604020202020204" pitchFamily="34" charset="0"/>
            </a:endParaRP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86" name="droppedImage.pdf" descr="droppedImage.pdf"/>
          <p:cNvPicPr>
            <a:picLocks noChangeAspect="1"/>
          </p:cNvPicPr>
          <p:nvPr/>
        </p:nvPicPr>
        <p:blipFill>
          <a:blip r:embed="rId3"/>
          <a:stretch>
            <a:fillRect/>
          </a:stretch>
        </p:blipFill>
        <p:spPr>
          <a:xfrm>
            <a:off x="2425700" y="1625600"/>
            <a:ext cx="8216900" cy="5367269"/>
          </a:xfrm>
          <a:prstGeom prst="rect">
            <a:avLst/>
          </a:prstGeom>
          <a:ln w="12700">
            <a:miter lim="400000"/>
          </a:ln>
        </p:spPr>
      </p:pic>
      <p:sp>
        <p:nvSpPr>
          <p:cNvPr id="1587" name="“Age” of the rocks that contain the diamonds (based on K/Ar dating):…"/>
          <p:cNvSpPr txBox="1"/>
          <p:nvPr/>
        </p:nvSpPr>
        <p:spPr>
          <a:xfrm>
            <a:off x="11912600" y="1542713"/>
            <a:ext cx="11074400"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rPr dirty="0"/>
              <a:t>“</a:t>
            </a:r>
            <a:r>
              <a:rPr lang="sq-AL" dirty="0"/>
              <a:t>Mosha</a:t>
            </a:r>
            <a:r>
              <a:rPr dirty="0"/>
              <a:t>” </a:t>
            </a:r>
            <a:r>
              <a:rPr lang="sq-AL" dirty="0"/>
              <a:t>e shkëmbinjëve që përmbajnë diamantët </a:t>
            </a:r>
            <a:r>
              <a:rPr dirty="0"/>
              <a:t>(</a:t>
            </a:r>
            <a:r>
              <a:rPr lang="sq-AL" dirty="0"/>
              <a:t>bazuar në datimin </a:t>
            </a:r>
            <a:r>
              <a:rPr dirty="0"/>
              <a:t>K/</a:t>
            </a:r>
            <a:r>
              <a:rPr dirty="0" err="1"/>
              <a:t>Ar</a:t>
            </a:r>
            <a:r>
              <a:rPr dirty="0"/>
              <a:t>): </a:t>
            </a:r>
          </a:p>
          <a:p>
            <a:pPr algn="l" defTabSz="457200">
              <a:defRPr sz="7200">
                <a:solidFill>
                  <a:srgbClr val="FFFB00"/>
                </a:solidFill>
                <a:latin typeface="+mn-lt"/>
                <a:ea typeface="+mn-ea"/>
                <a:cs typeface="+mn-cs"/>
                <a:sym typeface="DejaVu Sans Condensed"/>
              </a:defRPr>
            </a:pPr>
            <a:r>
              <a:rPr dirty="0"/>
              <a:t>1–2 </a:t>
            </a:r>
            <a:r>
              <a:rPr lang="sq-AL" dirty="0"/>
              <a:t>milirda vite</a:t>
            </a:r>
            <a:endParaRPr dirty="0"/>
          </a:p>
        </p:txBody>
      </p:sp>
      <p:sp>
        <p:nvSpPr>
          <p:cNvPr id="1588" name="“Age” of 12 diamonds based on C-14 dating:  58,000 years"/>
          <p:cNvSpPr txBox="1"/>
          <p:nvPr/>
        </p:nvSpPr>
        <p:spPr>
          <a:xfrm>
            <a:off x="2425700" y="7413209"/>
            <a:ext cx="19532600"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rPr dirty="0"/>
              <a:t>“</a:t>
            </a:r>
            <a:r>
              <a:rPr lang="sq-AL" dirty="0"/>
              <a:t>Mosha</a:t>
            </a:r>
            <a:r>
              <a:rPr dirty="0"/>
              <a:t>” </a:t>
            </a:r>
            <a:r>
              <a:rPr lang="sq-AL" dirty="0"/>
              <a:t>e</a:t>
            </a:r>
            <a:r>
              <a:rPr dirty="0"/>
              <a:t> 12 </a:t>
            </a:r>
            <a:r>
              <a:rPr dirty="0" err="1"/>
              <a:t>diam</a:t>
            </a:r>
            <a:r>
              <a:rPr lang="sq-AL" dirty="0"/>
              <a:t>antëve</a:t>
            </a:r>
            <a:r>
              <a:rPr dirty="0"/>
              <a:t> </a:t>
            </a:r>
            <a:r>
              <a:rPr lang="sq-AL" dirty="0"/>
              <a:t>bazuar në datimin </a:t>
            </a:r>
            <a:r>
              <a:rPr dirty="0"/>
              <a:t>C-14:  </a:t>
            </a:r>
            <a:r>
              <a:rPr dirty="0">
                <a:solidFill>
                  <a:srgbClr val="FFFB00"/>
                </a:solidFill>
              </a:rPr>
              <a:t>58,000 </a:t>
            </a:r>
            <a:r>
              <a:rPr lang="sq-AL" dirty="0">
                <a:solidFill>
                  <a:srgbClr val="FFFB00"/>
                </a:solidFill>
              </a:rPr>
              <a:t>vite</a:t>
            </a:r>
            <a:endParaRPr dirty="0">
              <a:solidFill>
                <a:srgbClr val="FFFB00"/>
              </a:solidFill>
            </a:endParaRPr>
          </a:p>
        </p:txBody>
      </p:sp>
      <p:sp>
        <p:nvSpPr>
          <p:cNvPr id="1589" name="What is the real age of the diamonds?…"/>
          <p:cNvSpPr txBox="1"/>
          <p:nvPr/>
        </p:nvSpPr>
        <p:spPr>
          <a:xfrm>
            <a:off x="2425700" y="10158398"/>
            <a:ext cx="19532600"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rPr lang="sq-AL" dirty="0"/>
              <a:t>Cila është mosha e vërtetë e diamantëve</a:t>
            </a:r>
            <a:r>
              <a:rPr dirty="0"/>
              <a:t>?</a:t>
            </a:r>
          </a:p>
          <a:p>
            <a:pPr algn="l" defTabSz="457200">
              <a:defRPr sz="7200">
                <a:solidFill>
                  <a:srgbClr val="FFFFFF"/>
                </a:solidFill>
                <a:latin typeface="+mn-lt"/>
                <a:ea typeface="+mn-ea"/>
                <a:cs typeface="+mn-cs"/>
                <a:sym typeface="DejaVu Sans Condensed"/>
              </a:defRPr>
            </a:pPr>
            <a:r>
              <a:rPr lang="sq-AL" dirty="0">
                <a:solidFill>
                  <a:srgbClr val="FFFB00"/>
                </a:solidFill>
              </a:rPr>
              <a:t>NUK DIHET</a:t>
            </a:r>
            <a:r>
              <a:rPr dirty="0">
                <a:solidFill>
                  <a:srgbClr val="FFFB00"/>
                </a:solidFill>
              </a:rPr>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588"/>
                                        </p:tgtEl>
                                        <p:attrNameLst>
                                          <p:attrName>style.visibility</p:attrName>
                                        </p:attrNameLst>
                                      </p:cBhvr>
                                      <p:to>
                                        <p:strVal val="visible"/>
                                      </p:to>
                                    </p:set>
                                    <p:animEffect transition="in" filter="dissolve">
                                      <p:cBhvr>
                                        <p:cTn id="7" dur="499"/>
                                        <p:tgtEl>
                                          <p:spTgt spid="158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589"/>
                                        </p:tgtEl>
                                        <p:attrNameLst>
                                          <p:attrName>style.visibility</p:attrName>
                                        </p:attrNameLst>
                                      </p:cBhvr>
                                      <p:to>
                                        <p:strVal val="visible"/>
                                      </p:to>
                                    </p:set>
                                    <p:animEffect transition="in" filter="wipe(up)">
                                      <p:cBhvr>
                                        <p:cTn id="12" dur="499"/>
                                        <p:tgtEl>
                                          <p:spTgt spid="15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8" grpId="1" animBg="1" advAuto="0"/>
      <p:bldP spid="1589" grpId="2" animBg="1" advAuto="0"/>
    </p:bld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93" name="10 samples:…"/>
          <p:cNvSpPr txBox="1"/>
          <p:nvPr/>
        </p:nvSpPr>
        <p:spPr>
          <a:xfrm>
            <a:off x="1389989" y="3929182"/>
            <a:ext cx="6737788" cy="21339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6600">
                <a:solidFill>
                  <a:srgbClr val="FFFB01"/>
                </a:solidFill>
                <a:latin typeface="+mn-lt"/>
                <a:ea typeface="+mn-ea"/>
                <a:cs typeface="+mn-cs"/>
                <a:sym typeface="DejaVu Sans Condensed"/>
              </a:defRPr>
            </a:pPr>
            <a:r>
              <a:rPr dirty="0"/>
              <a:t>10 </a:t>
            </a:r>
            <a:r>
              <a:rPr lang="sq-AL" dirty="0"/>
              <a:t>shembuj</a:t>
            </a:r>
            <a:r>
              <a:rPr dirty="0"/>
              <a:t>:</a:t>
            </a:r>
          </a:p>
          <a:p>
            <a:pPr algn="l" defTabSz="457200">
              <a:defRPr sz="6600">
                <a:solidFill>
                  <a:srgbClr val="FFFB01"/>
                </a:solidFill>
                <a:latin typeface="+mn-lt"/>
                <a:ea typeface="+mn-ea"/>
                <a:cs typeface="+mn-cs"/>
                <a:sym typeface="DejaVu Sans Condensed"/>
              </a:defRPr>
            </a:pPr>
            <a:r>
              <a:rPr dirty="0"/>
              <a:t>C-14 “</a:t>
            </a:r>
            <a:r>
              <a:rPr lang="sq-AL" dirty="0"/>
              <a:t>mosha</a:t>
            </a:r>
            <a:r>
              <a:rPr dirty="0"/>
              <a:t>”?</a:t>
            </a:r>
          </a:p>
        </p:txBody>
      </p:sp>
      <p:pic>
        <p:nvPicPr>
          <p:cNvPr id="1594" name="droppedImage.pdf" descr="droppedImage.pdf"/>
          <p:cNvPicPr>
            <a:picLocks noChangeAspect="1"/>
          </p:cNvPicPr>
          <p:nvPr/>
        </p:nvPicPr>
        <p:blipFill>
          <a:blip r:embed="rId3"/>
          <a:stretch>
            <a:fillRect/>
          </a:stretch>
        </p:blipFill>
        <p:spPr>
          <a:xfrm>
            <a:off x="12749286" y="2528235"/>
            <a:ext cx="10088743" cy="9652001"/>
          </a:xfrm>
          <a:prstGeom prst="rect">
            <a:avLst/>
          </a:prstGeom>
          <a:ln w="12700">
            <a:miter lim="400000"/>
          </a:ln>
        </p:spPr>
      </p:pic>
      <p:grpSp>
        <p:nvGrpSpPr>
          <p:cNvPr id="1597" name="Group"/>
          <p:cNvGrpSpPr/>
          <p:nvPr/>
        </p:nvGrpSpPr>
        <p:grpSpPr>
          <a:xfrm>
            <a:off x="7753922" y="7789026"/>
            <a:ext cx="6009829" cy="3453155"/>
            <a:chOff x="0" y="0"/>
            <a:chExt cx="6009827" cy="3453154"/>
          </a:xfrm>
        </p:grpSpPr>
        <p:sp>
          <p:nvSpPr>
            <p:cNvPr id="1595" name="Pennsylvanian “286-320 myo”"/>
            <p:cNvSpPr txBox="1"/>
            <p:nvPr/>
          </p:nvSpPr>
          <p:spPr>
            <a:xfrm>
              <a:off x="0" y="945010"/>
              <a:ext cx="4565393" cy="250814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algn="r">
                <a:lnSpc>
                  <a:spcPct val="90000"/>
                </a:lnSpc>
                <a:defRPr>
                  <a:solidFill>
                    <a:srgbClr val="FFFFFF"/>
                  </a:solidFill>
                </a:defRPr>
              </a:lvl1pPr>
            </a:lstStyle>
            <a:p>
              <a:r>
                <a:t>Pennsylvanian “286-320 myo”</a:t>
              </a:r>
            </a:p>
          </p:txBody>
        </p:sp>
        <p:sp>
          <p:nvSpPr>
            <p:cNvPr id="1596" name="Line"/>
            <p:cNvSpPr/>
            <p:nvPr/>
          </p:nvSpPr>
          <p:spPr>
            <a:xfrm flipV="1">
              <a:off x="4001258" y="-1"/>
              <a:ext cx="2008570" cy="1009783"/>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600" name="Group"/>
          <p:cNvGrpSpPr/>
          <p:nvPr/>
        </p:nvGrpSpPr>
        <p:grpSpPr>
          <a:xfrm>
            <a:off x="7711418" y="2594695"/>
            <a:ext cx="7721205" cy="1872183"/>
            <a:chOff x="-487582" y="0"/>
            <a:chExt cx="7721204" cy="1872181"/>
          </a:xfrm>
        </p:grpSpPr>
        <p:sp>
          <p:nvSpPr>
            <p:cNvPr id="1598" name="Eocene “36-57 myo”"/>
            <p:cNvSpPr txBox="1"/>
            <p:nvPr/>
          </p:nvSpPr>
          <p:spPr>
            <a:xfrm>
              <a:off x="-487583" y="0"/>
              <a:ext cx="3940103" cy="164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t>Eocene “36-57 myo”</a:t>
              </a:r>
            </a:p>
          </p:txBody>
        </p:sp>
        <p:sp>
          <p:nvSpPr>
            <p:cNvPr id="1599" name="Line"/>
            <p:cNvSpPr/>
            <p:nvPr/>
          </p:nvSpPr>
          <p:spPr>
            <a:xfrm>
              <a:off x="3534595" y="745232"/>
              <a:ext cx="3699027" cy="1126950"/>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603" name="Group"/>
          <p:cNvGrpSpPr/>
          <p:nvPr/>
        </p:nvGrpSpPr>
        <p:grpSpPr>
          <a:xfrm>
            <a:off x="7788145" y="5015164"/>
            <a:ext cx="6079599" cy="3514397"/>
            <a:chOff x="0" y="0"/>
            <a:chExt cx="6079598" cy="3514395"/>
          </a:xfrm>
        </p:grpSpPr>
        <p:sp>
          <p:nvSpPr>
            <p:cNvPr id="1601" name="Cretaceous “66-144 myo”"/>
            <p:cNvSpPr txBox="1"/>
            <p:nvPr/>
          </p:nvSpPr>
          <p:spPr>
            <a:xfrm>
              <a:off x="0" y="880196"/>
              <a:ext cx="4127992" cy="2634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noAutofit/>
            </a:bodyPr>
            <a:lstStyle>
              <a:lvl1pPr algn="r">
                <a:lnSpc>
                  <a:spcPct val="90000"/>
                </a:lnSpc>
                <a:defRPr>
                  <a:solidFill>
                    <a:srgbClr val="FFFFFF"/>
                  </a:solidFill>
                </a:defRPr>
              </a:lvl1pPr>
            </a:lstStyle>
            <a:p>
              <a:r>
                <a:t>Cretaceous “66-144 myo”</a:t>
              </a:r>
            </a:p>
          </p:txBody>
        </p:sp>
        <p:sp>
          <p:nvSpPr>
            <p:cNvPr id="1602" name="Line"/>
            <p:cNvSpPr/>
            <p:nvPr/>
          </p:nvSpPr>
          <p:spPr>
            <a:xfrm flipV="1">
              <a:off x="3763402" y="0"/>
              <a:ext cx="2316197" cy="944989"/>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604" name="MAJOR COAL FORMATIONS"/>
          <p:cNvSpPr txBox="1"/>
          <p:nvPr/>
        </p:nvSpPr>
        <p:spPr>
          <a:xfrm>
            <a:off x="3132637" y="1123754"/>
            <a:ext cx="18118743"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600">
                <a:solidFill>
                  <a:srgbClr val="FFFFFF"/>
                </a:solidFill>
                <a:latin typeface="DejaVu Sans"/>
                <a:ea typeface="DejaVu Sans"/>
                <a:cs typeface="DejaVu Sans"/>
                <a:sym typeface="DejaVu Sans"/>
              </a:defRPr>
            </a:lvl1pPr>
          </a:lstStyle>
          <a:p>
            <a:r>
              <a:rPr lang="sq-AL" dirty="0"/>
              <a:t>FORMACIONET KRZESORE TË THENGJILLIT</a:t>
            </a:r>
          </a:p>
        </p:txBody>
      </p:sp>
      <p:sp>
        <p:nvSpPr>
          <p:cNvPr id="1605" name="all less than 70,000 years old!"/>
          <p:cNvSpPr txBox="1"/>
          <p:nvPr/>
        </p:nvSpPr>
        <p:spPr>
          <a:xfrm>
            <a:off x="1389989" y="6345580"/>
            <a:ext cx="6737788" cy="4165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6600">
                <a:solidFill>
                  <a:srgbClr val="FFFB01"/>
                </a:solidFill>
                <a:latin typeface="+mn-lt"/>
                <a:ea typeface="+mn-ea"/>
                <a:cs typeface="+mn-cs"/>
                <a:sym typeface="DejaVu Sans Condensed"/>
              </a:defRPr>
            </a:pPr>
            <a:endParaRPr dirty="0"/>
          </a:p>
          <a:p>
            <a:pPr algn="l" defTabSz="457200">
              <a:defRPr sz="6600">
                <a:solidFill>
                  <a:srgbClr val="FFFB01"/>
                </a:solidFill>
                <a:latin typeface="+mn-lt"/>
                <a:ea typeface="+mn-ea"/>
                <a:cs typeface="+mn-cs"/>
                <a:sym typeface="DejaVu Sans Condensed"/>
              </a:defRPr>
            </a:pPr>
            <a:r>
              <a:rPr lang="sq-AL" dirty="0"/>
              <a:t>Të gjitha, me pak se </a:t>
            </a:r>
            <a:r>
              <a:rPr dirty="0"/>
              <a:t>70,000 </a:t>
            </a:r>
            <a:r>
              <a:rPr lang="sq-AL" dirty="0"/>
              <a:t>moshë!</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600"/>
                                        </p:tgtEl>
                                        <p:attrNameLst>
                                          <p:attrName>style.visibility</p:attrName>
                                        </p:attrNameLst>
                                      </p:cBhvr>
                                      <p:to>
                                        <p:strVal val="visible"/>
                                      </p:to>
                                    </p:set>
                                    <p:animEffect transition="in" filter="wipe(left)">
                                      <p:cBhvr>
                                        <p:cTn id="7" dur="499"/>
                                        <p:tgtEl>
                                          <p:spTgt spid="16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603"/>
                                        </p:tgtEl>
                                        <p:attrNameLst>
                                          <p:attrName>style.visibility</p:attrName>
                                        </p:attrNameLst>
                                      </p:cBhvr>
                                      <p:to>
                                        <p:strVal val="visible"/>
                                      </p:to>
                                    </p:set>
                                    <p:animEffect transition="in" filter="wipe(left)">
                                      <p:cBhvr>
                                        <p:cTn id="12" dur="499"/>
                                        <p:tgtEl>
                                          <p:spTgt spid="160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3" nodeType="clickEffect">
                                  <p:stCondLst>
                                    <p:cond delay="0"/>
                                  </p:stCondLst>
                                  <p:iterate>
                                    <p:tmAbs val="0"/>
                                  </p:iterate>
                                  <p:childTnLst>
                                    <p:set>
                                      <p:cBhvr>
                                        <p:cTn id="16" fill="hold"/>
                                        <p:tgtEl>
                                          <p:spTgt spid="1597"/>
                                        </p:tgtEl>
                                        <p:attrNameLst>
                                          <p:attrName>style.visibility</p:attrName>
                                        </p:attrNameLst>
                                      </p:cBhvr>
                                      <p:to>
                                        <p:strVal val="visible"/>
                                      </p:to>
                                    </p:set>
                                    <p:animEffect transition="in" filter="wipe(left)">
                                      <p:cBhvr>
                                        <p:cTn id="17" dur="499"/>
                                        <p:tgtEl>
                                          <p:spTgt spid="159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fill="hold" grpId="4" nodeType="clickEffect">
                                  <p:stCondLst>
                                    <p:cond delay="0"/>
                                  </p:stCondLst>
                                  <p:iterate>
                                    <p:tmAbs val="0"/>
                                  </p:iterate>
                                  <p:childTnLst>
                                    <p:set>
                                      <p:cBhvr>
                                        <p:cTn id="21" fill="hold"/>
                                        <p:tgtEl>
                                          <p:spTgt spid="1593"/>
                                        </p:tgtEl>
                                        <p:attrNameLst>
                                          <p:attrName>style.visibility</p:attrName>
                                        </p:attrNameLst>
                                      </p:cBhvr>
                                      <p:to>
                                        <p:strVal val="visible"/>
                                      </p:to>
                                    </p:set>
                                    <p:animEffect transition="in" filter="dissolve">
                                      <p:cBhvr>
                                        <p:cTn id="22" dur="500"/>
                                        <p:tgtEl>
                                          <p:spTgt spid="159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grpId="5" nodeType="clickEffect">
                                  <p:stCondLst>
                                    <p:cond delay="0"/>
                                  </p:stCondLst>
                                  <p:iterate>
                                    <p:tmAbs val="0"/>
                                  </p:iterate>
                                  <p:childTnLst>
                                    <p:set>
                                      <p:cBhvr>
                                        <p:cTn id="26" fill="hold"/>
                                        <p:tgtEl>
                                          <p:spTgt spid="1605"/>
                                        </p:tgtEl>
                                        <p:attrNameLst>
                                          <p:attrName>style.visibility</p:attrName>
                                        </p:attrNameLst>
                                      </p:cBhvr>
                                      <p:to>
                                        <p:strVal val="visible"/>
                                      </p:to>
                                    </p:set>
                                    <p:animEffect transition="in" filter="dissolve">
                                      <p:cBhvr>
                                        <p:cTn id="27" dur="499"/>
                                        <p:tgtEl>
                                          <p:spTgt spid="16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3" grpId="4" animBg="1" advAuto="0"/>
      <p:bldP spid="1597" grpId="3" animBg="1" advAuto="0"/>
      <p:bldP spid="1600" grpId="1" animBg="1" advAuto="0"/>
      <p:bldP spid="1603" grpId="2" animBg="1" advAuto="0"/>
      <p:bldP spid="1605" grpId="5" animBg="1" advAuto="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9" name="droppedImage.pdf" descr="droppedImage.pdf"/>
          <p:cNvPicPr>
            <a:picLocks noChangeAspect="1"/>
          </p:cNvPicPr>
          <p:nvPr/>
        </p:nvPicPr>
        <p:blipFill>
          <a:blip r:embed="rId3"/>
          <a:stretch>
            <a:fillRect/>
          </a:stretch>
        </p:blipFill>
        <p:spPr>
          <a:xfrm>
            <a:off x="4940300" y="1143000"/>
            <a:ext cx="14493139" cy="9118600"/>
          </a:xfrm>
          <a:prstGeom prst="rect">
            <a:avLst/>
          </a:prstGeom>
          <a:ln w="12700">
            <a:miter lim="400000"/>
          </a:ln>
        </p:spPr>
      </p:pic>
      <p:sp>
        <p:nvSpPr>
          <p:cNvPr id="1610" name="Rectangle"/>
          <p:cNvSpPr/>
          <p:nvPr/>
        </p:nvSpPr>
        <p:spPr>
          <a:xfrm>
            <a:off x="4946650" y="10246757"/>
            <a:ext cx="14490700" cy="2417898"/>
          </a:xfrm>
          <a:prstGeom prst="rect">
            <a:avLst/>
          </a:prstGeom>
          <a:solidFill>
            <a:srgbClr val="FFFFFF"/>
          </a:solidFill>
          <a:ln w="12700">
            <a:miter lim="400000"/>
          </a:ln>
        </p:spPr>
        <p:txBody>
          <a:bodyPr lIns="50800" tIns="50800" rIns="50800" bIns="50800" anchor="ctr"/>
          <a:lstStyle/>
          <a:p>
            <a:pPr>
              <a:defRPr sz="4000">
                <a:solidFill>
                  <a:srgbClr val="FFFFFF"/>
                </a:solidFill>
                <a:effectLst>
                  <a:outerShdw blurRad="38100" dist="12700" dir="5400000" rotWithShape="0">
                    <a:srgbClr val="000000">
                      <a:alpha val="50000"/>
                    </a:srgbClr>
                  </a:outerShdw>
                </a:effectLst>
              </a:defRPr>
            </a:pPr>
            <a:endParaRPr/>
          </a:p>
        </p:txBody>
      </p:sp>
      <p:sp>
        <p:nvSpPr>
          <p:cNvPr id="1611" name="Half-life = 4.5 billion years"/>
          <p:cNvSpPr txBox="1"/>
          <p:nvPr/>
        </p:nvSpPr>
        <p:spPr>
          <a:xfrm>
            <a:off x="5754330" y="11149264"/>
            <a:ext cx="1274708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381C00"/>
                </a:solidFill>
                <a:latin typeface="Arial"/>
                <a:ea typeface="Arial"/>
                <a:cs typeface="Arial"/>
                <a:sym typeface="Arial"/>
              </a:defRPr>
            </a:lvl1pPr>
          </a:lstStyle>
          <a:p>
            <a:r>
              <a:rPr lang="en-US" dirty="0" err="1"/>
              <a:t>Gjysm</a:t>
            </a:r>
            <a:r>
              <a:rPr lang="sq-AL" dirty="0"/>
              <a:t>ë</a:t>
            </a:r>
            <a:r>
              <a:rPr dirty="0"/>
              <a:t>-</a:t>
            </a:r>
            <a:r>
              <a:rPr lang="en-US" dirty="0" err="1"/>
              <a:t>jete</a:t>
            </a:r>
            <a:r>
              <a:rPr dirty="0"/>
              <a:t> = 4.5 </a:t>
            </a:r>
            <a:r>
              <a:rPr lang="en-US" dirty="0" err="1"/>
              <a:t>Miliard</a:t>
            </a:r>
            <a:r>
              <a:rPr lang="en-US" dirty="0"/>
              <a:t> </a:t>
            </a:r>
            <a:r>
              <a:rPr lang="en-US" dirty="0" err="1"/>
              <a:t>vjet</a:t>
            </a:r>
            <a:endParaRPr dirty="0"/>
          </a:p>
        </p:txBody>
      </p:sp>
      <p:sp>
        <p:nvSpPr>
          <p:cNvPr id="1612" name="Parent: Uranium"/>
          <p:cNvSpPr txBox="1"/>
          <p:nvPr/>
        </p:nvSpPr>
        <p:spPr>
          <a:xfrm>
            <a:off x="5713236" y="1236098"/>
            <a:ext cx="4909998"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b="1">
                <a:solidFill>
                  <a:srgbClr val="096CFF"/>
                </a:solidFill>
                <a:latin typeface="+mn-lt"/>
                <a:ea typeface="+mn-ea"/>
                <a:cs typeface="+mn-cs"/>
                <a:sym typeface="DejaVu Sans Condensed"/>
              </a:defRPr>
            </a:lvl1pPr>
          </a:lstStyle>
          <a:p>
            <a:r>
              <a:rPr lang="en-US" dirty="0" err="1"/>
              <a:t>Prind</a:t>
            </a:r>
            <a:r>
              <a:rPr dirty="0"/>
              <a:t>: </a:t>
            </a:r>
            <a:r>
              <a:rPr dirty="0" err="1"/>
              <a:t>Uranium</a:t>
            </a:r>
            <a:r>
              <a:rPr lang="en-US" dirty="0" err="1"/>
              <a:t>i</a:t>
            </a:r>
            <a:endParaRPr dirty="0"/>
          </a:p>
        </p:txBody>
      </p:sp>
      <p:sp>
        <p:nvSpPr>
          <p:cNvPr id="1613" name="Daughter: Lead"/>
          <p:cNvSpPr txBox="1"/>
          <p:nvPr/>
        </p:nvSpPr>
        <p:spPr>
          <a:xfrm>
            <a:off x="14568340" y="9973775"/>
            <a:ext cx="3911327"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b="1">
                <a:solidFill>
                  <a:srgbClr val="FF2600"/>
                </a:solidFill>
                <a:latin typeface="+mn-lt"/>
                <a:ea typeface="+mn-ea"/>
                <a:cs typeface="+mn-cs"/>
                <a:sym typeface="DejaVu Sans Condensed"/>
              </a:defRPr>
            </a:lvl1pPr>
          </a:lstStyle>
          <a:p>
            <a:r>
              <a:rPr lang="en-US" dirty="0" err="1"/>
              <a:t>Bija</a:t>
            </a:r>
            <a:r>
              <a:rPr dirty="0"/>
              <a:t>: </a:t>
            </a:r>
            <a:r>
              <a:rPr lang="en-US" dirty="0" err="1"/>
              <a:t>Drejton</a:t>
            </a:r>
            <a:endParaRPr dirty="0"/>
          </a:p>
        </p:txBody>
      </p:sp>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Radiometric Dating"/>
          <p:cNvSpPr txBox="1"/>
          <p:nvPr/>
        </p:nvSpPr>
        <p:spPr>
          <a:xfrm>
            <a:off x="6940567" y="875730"/>
            <a:ext cx="10502875"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600">
                <a:solidFill>
                  <a:srgbClr val="D9FBFE"/>
                </a:solidFill>
              </a:defRPr>
            </a:lvl1pPr>
          </a:lstStyle>
          <a:p>
            <a:r>
              <a:rPr lang="en-US" dirty="0" err="1"/>
              <a:t>Datimi</a:t>
            </a:r>
            <a:r>
              <a:rPr lang="en-US" dirty="0"/>
              <a:t> </a:t>
            </a:r>
            <a:r>
              <a:rPr lang="en-US" dirty="0" err="1"/>
              <a:t>Radiometrik</a:t>
            </a:r>
            <a:endParaRPr dirty="0"/>
          </a:p>
        </p:txBody>
      </p:sp>
      <p:grpSp>
        <p:nvGrpSpPr>
          <p:cNvPr id="1622" name="Group"/>
          <p:cNvGrpSpPr/>
          <p:nvPr/>
        </p:nvGrpSpPr>
        <p:grpSpPr>
          <a:xfrm>
            <a:off x="8693959" y="2632297"/>
            <a:ext cx="6996081" cy="10145970"/>
            <a:chOff x="0" y="0"/>
            <a:chExt cx="6996080" cy="10145969"/>
          </a:xfrm>
        </p:grpSpPr>
        <p:sp>
          <p:nvSpPr>
            <p:cNvPr id="1618" name="Rectangle"/>
            <p:cNvSpPr/>
            <p:nvPr/>
          </p:nvSpPr>
          <p:spPr>
            <a:xfrm>
              <a:off x="0" y="0"/>
              <a:ext cx="6996081" cy="1014597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619" name="droppedImage.pdf" descr="droppedImage.pdf"/>
            <p:cNvPicPr>
              <a:picLocks noChangeAspect="1"/>
            </p:cNvPicPr>
            <p:nvPr/>
          </p:nvPicPr>
          <p:blipFill>
            <a:blip r:embed="rId3"/>
            <a:srcRect r="71146"/>
            <a:stretch>
              <a:fillRect/>
            </a:stretch>
          </p:blipFill>
          <p:spPr>
            <a:xfrm>
              <a:off x="8921" y="12826"/>
              <a:ext cx="6978314" cy="9381709"/>
            </a:xfrm>
            <a:prstGeom prst="rect">
              <a:avLst/>
            </a:prstGeom>
            <a:ln w="12700" cap="flat">
              <a:noFill/>
              <a:miter lim="400000"/>
            </a:ln>
            <a:effectLst/>
          </p:spPr>
        </p:pic>
        <p:sp>
          <p:nvSpPr>
            <p:cNvPr id="1620" name="Daughter"/>
            <p:cNvSpPr txBox="1"/>
            <p:nvPr/>
          </p:nvSpPr>
          <p:spPr>
            <a:xfrm>
              <a:off x="1317862" y="8896246"/>
              <a:ext cx="4360357" cy="1215667"/>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6800" b="1">
                  <a:solidFill>
                    <a:srgbClr val="FF2600"/>
                  </a:solidFill>
                  <a:latin typeface="Arial"/>
                  <a:ea typeface="Arial"/>
                  <a:cs typeface="Arial"/>
                  <a:sym typeface="Arial"/>
                </a:defRPr>
              </a:lvl1pPr>
            </a:lstStyle>
            <a:p>
              <a:r>
                <a:rPr lang="en-US" dirty="0" err="1">
                  <a:solidFill>
                    <a:srgbClr val="FF0000"/>
                  </a:solidFill>
                </a:rPr>
                <a:t>Bij</a:t>
              </a:r>
              <a:r>
                <a:rPr lang="sq-AL" sz="6600" dirty="0">
                  <a:solidFill>
                    <a:srgbClr val="FF0000"/>
                  </a:solidFill>
                  <a:latin typeface="inherit"/>
                </a:rPr>
                <a:t>ë</a:t>
              </a:r>
              <a:endParaRPr dirty="0">
                <a:solidFill>
                  <a:srgbClr val="FF0000"/>
                </a:solidFill>
              </a:endParaRPr>
            </a:p>
          </p:txBody>
        </p:sp>
        <p:sp>
          <p:nvSpPr>
            <p:cNvPr id="1621" name="Parent"/>
            <p:cNvSpPr txBox="1"/>
            <p:nvPr/>
          </p:nvSpPr>
          <p:spPr>
            <a:xfrm>
              <a:off x="1710460" y="1300023"/>
              <a:ext cx="3575160" cy="113261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6800" b="1">
                  <a:solidFill>
                    <a:srgbClr val="096CFF"/>
                  </a:solidFill>
                  <a:latin typeface="Arial"/>
                  <a:ea typeface="Arial"/>
                  <a:cs typeface="Arial"/>
                  <a:sym typeface="Arial"/>
                </a:defRPr>
              </a:lvl1pPr>
            </a:lstStyle>
            <a:p>
              <a:r>
                <a:rPr dirty="0" err="1"/>
                <a:t>P</a:t>
              </a:r>
              <a:r>
                <a:rPr lang="en-US" dirty="0" err="1"/>
                <a:t>rind</a:t>
              </a:r>
              <a:endParaRPr dirty="0"/>
            </a:p>
          </p:txBody>
        </p:sp>
      </p:grpSp>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24" name="Radioactive Isotopes"/>
          <p:cNvSpPr txBox="1"/>
          <p:nvPr/>
        </p:nvSpPr>
        <p:spPr>
          <a:xfrm>
            <a:off x="5978145" y="936496"/>
            <a:ext cx="12426479" cy="173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600">
                <a:solidFill>
                  <a:srgbClr val="FFFFFF"/>
                </a:solidFill>
              </a:defRPr>
            </a:lvl1pPr>
          </a:lstStyle>
          <a:p>
            <a:r>
              <a:rPr lang="en-US" dirty="0" err="1"/>
              <a:t>Izotopet</a:t>
            </a:r>
            <a:r>
              <a:rPr lang="en-US" dirty="0"/>
              <a:t> </a:t>
            </a:r>
            <a:r>
              <a:rPr lang="en-US" dirty="0" err="1"/>
              <a:t>Radioaktive</a:t>
            </a:r>
            <a:endParaRPr dirty="0"/>
          </a:p>
        </p:txBody>
      </p:sp>
      <p:sp>
        <p:nvSpPr>
          <p:cNvPr id="1625" name="Parent"/>
          <p:cNvSpPr txBox="1"/>
          <p:nvPr/>
        </p:nvSpPr>
        <p:spPr>
          <a:xfrm>
            <a:off x="2794174" y="2976106"/>
            <a:ext cx="246221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en-US" dirty="0" err="1">
                <a:solidFill>
                  <a:schemeClr val="accent2">
                    <a:lumMod val="60000"/>
                    <a:lumOff val="40000"/>
                  </a:schemeClr>
                </a:solidFill>
              </a:rPr>
              <a:t>Prind</a:t>
            </a:r>
            <a:endParaRPr dirty="0">
              <a:solidFill>
                <a:schemeClr val="accent2">
                  <a:lumMod val="60000"/>
                  <a:lumOff val="40000"/>
                </a:schemeClr>
              </a:solidFill>
            </a:endParaRPr>
          </a:p>
        </p:txBody>
      </p:sp>
      <p:sp>
        <p:nvSpPr>
          <p:cNvPr id="1626" name="Half-life"/>
          <p:cNvSpPr txBox="1"/>
          <p:nvPr/>
        </p:nvSpPr>
        <p:spPr>
          <a:xfrm>
            <a:off x="8720162" y="3034016"/>
            <a:ext cx="6104236"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en-US" dirty="0" err="1">
                <a:solidFill>
                  <a:schemeClr val="accent2">
                    <a:lumMod val="60000"/>
                    <a:lumOff val="40000"/>
                  </a:schemeClr>
                </a:solidFill>
              </a:rPr>
              <a:t>Gjysm</a:t>
            </a:r>
            <a:r>
              <a:rPr lang="sq-AL" dirty="0">
                <a:solidFill>
                  <a:schemeClr val="accent2">
                    <a:lumMod val="60000"/>
                    <a:lumOff val="40000"/>
                  </a:schemeClr>
                </a:solidFill>
              </a:rPr>
              <a:t>ë</a:t>
            </a:r>
            <a:r>
              <a:rPr lang="en-US" dirty="0">
                <a:solidFill>
                  <a:schemeClr val="accent2">
                    <a:lumMod val="60000"/>
                    <a:lumOff val="40000"/>
                  </a:schemeClr>
                </a:solidFill>
              </a:rPr>
              <a:t> </a:t>
            </a:r>
            <a:r>
              <a:rPr lang="en-US" dirty="0"/>
              <a:t>- </a:t>
            </a:r>
            <a:r>
              <a:rPr lang="en-US" dirty="0" err="1"/>
              <a:t>Jete</a:t>
            </a:r>
            <a:endParaRPr dirty="0"/>
          </a:p>
        </p:txBody>
      </p:sp>
      <p:sp>
        <p:nvSpPr>
          <p:cNvPr id="1627" name="Daughter"/>
          <p:cNvSpPr txBox="1"/>
          <p:nvPr/>
        </p:nvSpPr>
        <p:spPr>
          <a:xfrm>
            <a:off x="18820508" y="2976106"/>
            <a:ext cx="179536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en-US" dirty="0" err="1">
                <a:solidFill>
                  <a:schemeClr val="accent2">
                    <a:lumMod val="60000"/>
                    <a:lumOff val="40000"/>
                  </a:schemeClr>
                </a:solidFill>
              </a:rPr>
              <a:t>Bij</a:t>
            </a:r>
            <a:r>
              <a:rPr lang="sq-AL" dirty="0">
                <a:solidFill>
                  <a:schemeClr val="accent2">
                    <a:lumMod val="60000"/>
                    <a:lumOff val="40000"/>
                  </a:schemeClr>
                </a:solidFill>
              </a:rPr>
              <a:t>ë</a:t>
            </a:r>
            <a:endParaRPr dirty="0">
              <a:solidFill>
                <a:schemeClr val="accent2">
                  <a:lumMod val="60000"/>
                  <a:lumOff val="40000"/>
                </a:schemeClr>
              </a:solidFill>
            </a:endParaRPr>
          </a:p>
        </p:txBody>
      </p:sp>
      <p:sp>
        <p:nvSpPr>
          <p:cNvPr id="1628" name="K-40…"/>
          <p:cNvSpPr txBox="1"/>
          <p:nvPr/>
        </p:nvSpPr>
        <p:spPr>
          <a:xfrm>
            <a:off x="2603003" y="4610100"/>
            <a:ext cx="2844553" cy="436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K-40</a:t>
            </a:r>
          </a:p>
          <a:p>
            <a:pPr>
              <a:lnSpc>
                <a:spcPct val="150000"/>
              </a:lnSpc>
              <a:defRPr sz="7200">
                <a:solidFill>
                  <a:srgbClr val="FFFFFF"/>
                </a:solidFill>
                <a:latin typeface="+mn-lt"/>
                <a:ea typeface="+mn-ea"/>
                <a:cs typeface="+mn-cs"/>
                <a:sym typeface="DejaVu Sans Condensed"/>
              </a:defRPr>
            </a:pPr>
            <a:r>
              <a:t>U-238</a:t>
            </a:r>
          </a:p>
          <a:p>
            <a:pPr>
              <a:lnSpc>
                <a:spcPct val="150000"/>
              </a:lnSpc>
              <a:defRPr sz="7200">
                <a:solidFill>
                  <a:srgbClr val="FFFFFF"/>
                </a:solidFill>
                <a:latin typeface="+mn-lt"/>
                <a:ea typeface="+mn-ea"/>
                <a:cs typeface="+mn-cs"/>
                <a:sym typeface="DejaVu Sans Condensed"/>
              </a:defRPr>
            </a:pPr>
            <a:r>
              <a:t>Rb-87</a:t>
            </a:r>
          </a:p>
        </p:txBody>
      </p:sp>
      <p:sp>
        <p:nvSpPr>
          <p:cNvPr id="1629" name="1.3 billion years…"/>
          <p:cNvSpPr txBox="1"/>
          <p:nvPr/>
        </p:nvSpPr>
        <p:spPr>
          <a:xfrm>
            <a:off x="8514978" y="4250214"/>
            <a:ext cx="6514604" cy="5088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rPr dirty="0"/>
              <a:t>1.3 </a:t>
            </a:r>
            <a:r>
              <a:rPr lang="en-US" dirty="0" err="1"/>
              <a:t>miliarda</a:t>
            </a:r>
            <a:r>
              <a:rPr lang="en-US" dirty="0"/>
              <a:t> </a:t>
            </a:r>
            <a:r>
              <a:rPr lang="en-US" dirty="0" err="1"/>
              <a:t>vite</a:t>
            </a:r>
            <a:endParaRPr dirty="0"/>
          </a:p>
          <a:p>
            <a:pPr>
              <a:lnSpc>
                <a:spcPct val="150000"/>
              </a:lnSpc>
              <a:defRPr sz="7200">
                <a:solidFill>
                  <a:srgbClr val="FFFFFF"/>
                </a:solidFill>
                <a:latin typeface="+mn-lt"/>
                <a:ea typeface="+mn-ea"/>
                <a:cs typeface="+mn-cs"/>
                <a:sym typeface="DejaVu Sans Condensed"/>
              </a:defRPr>
            </a:pPr>
            <a:r>
              <a:rPr dirty="0"/>
              <a:t>4.5 </a:t>
            </a:r>
            <a:r>
              <a:rPr lang="en-US" dirty="0" err="1"/>
              <a:t>miliarda</a:t>
            </a:r>
            <a:r>
              <a:rPr lang="en-US" dirty="0"/>
              <a:t> </a:t>
            </a:r>
            <a:r>
              <a:rPr lang="en-US" dirty="0" err="1"/>
              <a:t>vite</a:t>
            </a:r>
            <a:endParaRPr dirty="0"/>
          </a:p>
          <a:p>
            <a:pPr>
              <a:lnSpc>
                <a:spcPct val="150000"/>
              </a:lnSpc>
              <a:defRPr sz="7200">
                <a:solidFill>
                  <a:srgbClr val="FFFFFF"/>
                </a:solidFill>
                <a:latin typeface="+mn-lt"/>
                <a:ea typeface="+mn-ea"/>
                <a:cs typeface="+mn-cs"/>
                <a:sym typeface="DejaVu Sans Condensed"/>
              </a:defRPr>
            </a:pPr>
            <a:r>
              <a:rPr dirty="0"/>
              <a:t>49 </a:t>
            </a:r>
            <a:r>
              <a:rPr lang="en-US" dirty="0" err="1"/>
              <a:t>miliarda</a:t>
            </a:r>
            <a:r>
              <a:rPr lang="en-US" dirty="0"/>
              <a:t> </a:t>
            </a:r>
            <a:r>
              <a:rPr lang="en-US" dirty="0" err="1"/>
              <a:t>vite</a:t>
            </a:r>
            <a:endParaRPr dirty="0"/>
          </a:p>
        </p:txBody>
      </p:sp>
      <p:sp>
        <p:nvSpPr>
          <p:cNvPr id="1630" name="Ar-40…"/>
          <p:cNvSpPr txBox="1"/>
          <p:nvPr/>
        </p:nvSpPr>
        <p:spPr>
          <a:xfrm>
            <a:off x="18092142" y="4610100"/>
            <a:ext cx="3260676" cy="436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Ar-40</a:t>
            </a:r>
          </a:p>
          <a:p>
            <a:pPr>
              <a:lnSpc>
                <a:spcPct val="150000"/>
              </a:lnSpc>
              <a:defRPr sz="7200">
                <a:solidFill>
                  <a:srgbClr val="FFFFFF"/>
                </a:solidFill>
                <a:latin typeface="+mn-lt"/>
                <a:ea typeface="+mn-ea"/>
                <a:cs typeface="+mn-cs"/>
                <a:sym typeface="DejaVu Sans Condensed"/>
              </a:defRPr>
            </a:pPr>
            <a:r>
              <a:t>Pb-206</a:t>
            </a:r>
          </a:p>
          <a:p>
            <a:pPr>
              <a:lnSpc>
                <a:spcPct val="150000"/>
              </a:lnSpc>
              <a:defRPr sz="7200">
                <a:solidFill>
                  <a:srgbClr val="FFFFFF"/>
                </a:solidFill>
                <a:latin typeface="+mn-lt"/>
                <a:ea typeface="+mn-ea"/>
                <a:cs typeface="+mn-cs"/>
                <a:sym typeface="DejaVu Sans Condensed"/>
              </a:defRPr>
            </a:pPr>
            <a:r>
              <a:t>Sr-87</a:t>
            </a:r>
          </a:p>
        </p:txBody>
      </p:sp>
      <p:sp>
        <p:nvSpPr>
          <p:cNvPr id="1631" name="Line"/>
          <p:cNvSpPr/>
          <p:nvPr/>
        </p:nvSpPr>
        <p:spPr>
          <a:xfrm flipV="1">
            <a:off x="2533947" y="9702499"/>
            <a:ext cx="19313425" cy="13399"/>
          </a:xfrm>
          <a:prstGeom prst="line">
            <a:avLst/>
          </a:prstGeom>
          <a:ln w="152400">
            <a:solidFill>
              <a:srgbClr val="D9FBFE"/>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32" name="C-14"/>
          <p:cNvSpPr txBox="1"/>
          <p:nvPr/>
        </p:nvSpPr>
        <p:spPr>
          <a:xfrm>
            <a:off x="3009081" y="10134600"/>
            <a:ext cx="2032398"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C-14</a:t>
            </a:r>
          </a:p>
        </p:txBody>
      </p:sp>
      <p:sp>
        <p:nvSpPr>
          <p:cNvPr id="1633" name="N-14"/>
          <p:cNvSpPr txBox="1"/>
          <p:nvPr/>
        </p:nvSpPr>
        <p:spPr>
          <a:xfrm>
            <a:off x="18686784" y="10134600"/>
            <a:ext cx="2073028"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N-14</a:t>
            </a:r>
          </a:p>
        </p:txBody>
      </p:sp>
      <p:sp>
        <p:nvSpPr>
          <p:cNvPr id="1634" name="5730 years"/>
          <p:cNvSpPr txBox="1"/>
          <p:nvPr/>
        </p:nvSpPr>
        <p:spPr>
          <a:xfrm>
            <a:off x="9849495" y="10113506"/>
            <a:ext cx="384720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rPr dirty="0"/>
              <a:t>5730 </a:t>
            </a:r>
            <a:r>
              <a:rPr lang="en-US" dirty="0" err="1"/>
              <a:t>vite</a:t>
            </a:r>
            <a:endParaRPr dirty="0"/>
          </a:p>
        </p:txBody>
      </p:sp>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6" name="droppedImage.pdf" descr="droppedImage.pdf"/>
          <p:cNvPicPr>
            <a:picLocks noChangeAspect="1"/>
          </p:cNvPicPr>
          <p:nvPr/>
        </p:nvPicPr>
        <p:blipFill>
          <a:blip r:embed="rId2"/>
          <a:stretch>
            <a:fillRect/>
          </a:stretch>
        </p:blipFill>
        <p:spPr>
          <a:xfrm>
            <a:off x="2997200" y="2641600"/>
            <a:ext cx="18376900" cy="7128503"/>
          </a:xfrm>
          <a:prstGeom prst="rect">
            <a:avLst/>
          </a:prstGeom>
          <a:ln w="12700">
            <a:miter lim="400000"/>
          </a:ln>
        </p:spPr>
      </p:pic>
      <p:sp>
        <p:nvSpPr>
          <p:cNvPr id="1637" name="Rectangle"/>
          <p:cNvSpPr/>
          <p:nvPr/>
        </p:nvSpPr>
        <p:spPr>
          <a:xfrm>
            <a:off x="2997200" y="9728200"/>
            <a:ext cx="18376900" cy="8001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38" name="Radiometric Dating Assumptions"/>
          <p:cNvSpPr txBox="1"/>
          <p:nvPr/>
        </p:nvSpPr>
        <p:spPr>
          <a:xfrm>
            <a:off x="3574446" y="1013440"/>
            <a:ext cx="17233884"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600">
                <a:solidFill>
                  <a:srgbClr val="D9FBFE"/>
                </a:solidFill>
              </a:defRPr>
            </a:lvl1pPr>
          </a:lstStyle>
          <a:p>
            <a:r>
              <a:rPr lang="en-US" dirty="0" err="1"/>
              <a:t>Supozimet</a:t>
            </a:r>
            <a:r>
              <a:rPr lang="en-US" dirty="0"/>
              <a:t> e </a:t>
            </a:r>
            <a:r>
              <a:rPr lang="en-US" dirty="0" err="1"/>
              <a:t>Datimit</a:t>
            </a:r>
            <a:r>
              <a:rPr lang="en-US" dirty="0"/>
              <a:t> </a:t>
            </a:r>
            <a:r>
              <a:rPr lang="en-US" dirty="0" err="1"/>
              <a:t>Radiometrik</a:t>
            </a:r>
            <a:endParaRPr dirty="0"/>
          </a:p>
        </p:txBody>
      </p:sp>
      <p:sp>
        <p:nvSpPr>
          <p:cNvPr id="1639" name="Parent"/>
          <p:cNvSpPr txBox="1"/>
          <p:nvPr/>
        </p:nvSpPr>
        <p:spPr>
          <a:xfrm>
            <a:off x="4569779" y="3619917"/>
            <a:ext cx="2136803" cy="964367"/>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96CFF"/>
                </a:solidFill>
                <a:latin typeface="Arial"/>
                <a:ea typeface="Arial"/>
                <a:cs typeface="Arial"/>
                <a:sym typeface="Arial"/>
              </a:defRPr>
            </a:lvl1pPr>
          </a:lstStyle>
          <a:p>
            <a:r>
              <a:rPr lang="en-US" dirty="0" err="1"/>
              <a:t>Prind</a:t>
            </a:r>
            <a:r>
              <a:rPr lang="en-US" dirty="0"/>
              <a:t> </a:t>
            </a:r>
            <a:endParaRPr dirty="0"/>
          </a:p>
        </p:txBody>
      </p:sp>
      <p:sp>
        <p:nvSpPr>
          <p:cNvPr id="1640" name="Daughter"/>
          <p:cNvSpPr txBox="1"/>
          <p:nvPr/>
        </p:nvSpPr>
        <p:spPr>
          <a:xfrm>
            <a:off x="4534261" y="9365132"/>
            <a:ext cx="2136803" cy="1887696"/>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b="1">
                <a:solidFill>
                  <a:srgbClr val="FF2600"/>
                </a:solidFill>
                <a:latin typeface="Arial"/>
                <a:ea typeface="Arial"/>
                <a:cs typeface="Arial"/>
                <a:sym typeface="Arial"/>
              </a:defRPr>
            </a:lvl1pPr>
          </a:lstStyle>
          <a:p>
            <a:r>
              <a:rPr lang="en-US" dirty="0" err="1"/>
              <a:t>Bij</a:t>
            </a:r>
            <a:r>
              <a:rPr lang="sq-AL" sz="6000" dirty="0">
                <a:solidFill>
                  <a:srgbClr val="FF0000"/>
                </a:solidFill>
                <a:latin typeface="inherit"/>
              </a:rPr>
              <a:t>ë</a:t>
            </a:r>
            <a:endParaRPr lang="sq-AL" dirty="0">
              <a:solidFill>
                <a:srgbClr val="FF0000"/>
              </a:solidFill>
            </a:endParaRPr>
          </a:p>
          <a:p>
            <a:r>
              <a:rPr lang="en-US" dirty="0"/>
              <a:t> </a:t>
            </a:r>
            <a:endParaRPr dirty="0"/>
          </a:p>
        </p:txBody>
      </p:sp>
      <p:sp>
        <p:nvSpPr>
          <p:cNvPr id="1641" name="?"/>
          <p:cNvSpPr txBox="1"/>
          <p:nvPr/>
        </p:nvSpPr>
        <p:spPr>
          <a:xfrm>
            <a:off x="10020820" y="4812233"/>
            <a:ext cx="54873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42" name="?"/>
          <p:cNvSpPr txBox="1"/>
          <p:nvPr/>
        </p:nvSpPr>
        <p:spPr>
          <a:xfrm>
            <a:off x="10541000" y="80253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43" name="?"/>
          <p:cNvSpPr txBox="1"/>
          <p:nvPr/>
        </p:nvSpPr>
        <p:spPr>
          <a:xfrm>
            <a:off x="14871700" y="63489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44" name="?"/>
          <p:cNvSpPr txBox="1"/>
          <p:nvPr/>
        </p:nvSpPr>
        <p:spPr>
          <a:xfrm>
            <a:off x="18859500" y="9358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45" name="?"/>
          <p:cNvSpPr txBox="1"/>
          <p:nvPr/>
        </p:nvSpPr>
        <p:spPr>
          <a:xfrm>
            <a:off x="19519900" y="3897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46" name="Original ratios?"/>
          <p:cNvSpPr txBox="1"/>
          <p:nvPr/>
        </p:nvSpPr>
        <p:spPr>
          <a:xfrm>
            <a:off x="8277397" y="10525514"/>
            <a:ext cx="3888361"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en-US" dirty="0" err="1"/>
              <a:t>Raportet</a:t>
            </a:r>
            <a:r>
              <a:rPr lang="en-US" dirty="0"/>
              <a:t> </a:t>
            </a:r>
            <a:r>
              <a:rPr lang="en-US" dirty="0" err="1"/>
              <a:t>origjinale</a:t>
            </a:r>
            <a:r>
              <a:rPr dirty="0"/>
              <a:t>?</a:t>
            </a:r>
          </a:p>
        </p:txBody>
      </p:sp>
      <p:sp>
        <p:nvSpPr>
          <p:cNvPr id="1647" name="Added or removed?"/>
          <p:cNvSpPr txBox="1"/>
          <p:nvPr/>
        </p:nvSpPr>
        <p:spPr>
          <a:xfrm>
            <a:off x="17030700" y="10526907"/>
            <a:ext cx="3824934"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en-US" dirty="0" err="1"/>
              <a:t>Shtuar</a:t>
            </a:r>
            <a:r>
              <a:rPr lang="en-US" dirty="0"/>
              <a:t> </a:t>
            </a:r>
            <a:r>
              <a:rPr lang="en-US" dirty="0" err="1"/>
              <a:t>ose</a:t>
            </a:r>
            <a:r>
              <a:rPr lang="en-US" dirty="0"/>
              <a:t> </a:t>
            </a:r>
            <a:r>
              <a:rPr lang="en-US" dirty="0" err="1"/>
              <a:t>hequr</a:t>
            </a:r>
            <a:r>
              <a:rPr dirty="0"/>
              <a:t>?</a:t>
            </a:r>
          </a:p>
        </p:txBody>
      </p:sp>
      <p:sp>
        <p:nvSpPr>
          <p:cNvPr id="1648" name="Rate of decay?"/>
          <p:cNvSpPr txBox="1"/>
          <p:nvPr/>
        </p:nvSpPr>
        <p:spPr>
          <a:xfrm>
            <a:off x="12915900" y="10526907"/>
            <a:ext cx="3238500"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en-US" dirty="0" err="1"/>
              <a:t>Shkalla</a:t>
            </a:r>
            <a:r>
              <a:rPr lang="en-US" dirty="0"/>
              <a:t> e </a:t>
            </a:r>
            <a:r>
              <a:rPr lang="en-US" dirty="0" err="1"/>
              <a:t>kalbjes</a:t>
            </a:r>
            <a:r>
              <a:rPr dirty="0"/>
              <a:t>?</a:t>
            </a:r>
          </a:p>
        </p:txBody>
      </p:sp>
      <p:sp>
        <p:nvSpPr>
          <p:cNvPr id="1649" name="Rectangle"/>
          <p:cNvSpPr/>
          <p:nvPr/>
        </p:nvSpPr>
        <p:spPr>
          <a:xfrm>
            <a:off x="8208124" y="3714750"/>
            <a:ext cx="3900209" cy="646105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650" name="Rectangle"/>
          <p:cNvSpPr/>
          <p:nvPr/>
        </p:nvSpPr>
        <p:spPr>
          <a:xfrm>
            <a:off x="12585045" y="3714750"/>
            <a:ext cx="3900209" cy="646105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51" name="Rectangle"/>
          <p:cNvSpPr/>
          <p:nvPr/>
        </p:nvSpPr>
        <p:spPr>
          <a:xfrm>
            <a:off x="16809567" y="2634977"/>
            <a:ext cx="4572395" cy="7540830"/>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499" fill="hold"/>
                                        <p:tgtEl>
                                          <p:spTgt spid="1649"/>
                                        </p:tgtEl>
                                      </p:cBhvr>
                                    </p:animEffect>
                                    <p:set>
                                      <p:cBhvr>
                                        <p:cTn id="7" fill="hold">
                                          <p:stCondLst>
                                            <p:cond delay="498"/>
                                          </p:stCondLst>
                                        </p:cTn>
                                        <p:tgtEl>
                                          <p:spTgt spid="1649"/>
                                        </p:tgtEl>
                                        <p:attrNameLst>
                                          <p:attrName>style.visibility</p:attrName>
                                        </p:attrNameLst>
                                      </p:cBhvr>
                                      <p:to>
                                        <p:strVal val="hidden"/>
                                      </p:to>
                                    </p:set>
                                  </p:childTnLst>
                                </p:cTn>
                              </p:par>
                            </p:childTnLst>
                          </p:cTn>
                        </p:par>
                        <p:par>
                          <p:cTn id="8" fill="hold">
                            <p:stCondLst>
                              <p:cond delay="499"/>
                            </p:stCondLst>
                            <p:childTnLst>
                              <p:par>
                                <p:cTn id="9" presetID="9" presetClass="entr" fill="hold" grpId="2" nodeType="afterEffect">
                                  <p:stCondLst>
                                    <p:cond delay="0"/>
                                  </p:stCondLst>
                                  <p:iterate>
                                    <p:tmAbs val="0"/>
                                  </p:iterate>
                                  <p:childTnLst>
                                    <p:set>
                                      <p:cBhvr>
                                        <p:cTn id="10" fill="hold"/>
                                        <p:tgtEl>
                                          <p:spTgt spid="1646"/>
                                        </p:tgtEl>
                                        <p:attrNameLst>
                                          <p:attrName>style.visibility</p:attrName>
                                        </p:attrNameLst>
                                      </p:cBhvr>
                                      <p:to>
                                        <p:strVal val="visible"/>
                                      </p:to>
                                    </p:set>
                                    <p:animEffect transition="in" filter="dissolve">
                                      <p:cBhvr>
                                        <p:cTn id="11" dur="499"/>
                                        <p:tgtEl>
                                          <p:spTgt spid="1646"/>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xit" fill="hold" grpId="3" nodeType="clickEffect">
                                  <p:stCondLst>
                                    <p:cond delay="0"/>
                                  </p:stCondLst>
                                  <p:iterate>
                                    <p:tmAbs val="0"/>
                                  </p:iterate>
                                  <p:childTnLst>
                                    <p:animEffect transition="out" filter="dissolve">
                                      <p:cBhvr>
                                        <p:cTn id="15" dur="499" fill="hold"/>
                                        <p:tgtEl>
                                          <p:spTgt spid="1650"/>
                                        </p:tgtEl>
                                      </p:cBhvr>
                                    </p:animEffect>
                                    <p:set>
                                      <p:cBhvr>
                                        <p:cTn id="16" fill="hold">
                                          <p:stCondLst>
                                            <p:cond delay="498"/>
                                          </p:stCondLst>
                                        </p:cTn>
                                        <p:tgtEl>
                                          <p:spTgt spid="1650"/>
                                        </p:tgtEl>
                                        <p:attrNameLst>
                                          <p:attrName>style.visibility</p:attrName>
                                        </p:attrNameLst>
                                      </p:cBhvr>
                                      <p:to>
                                        <p:strVal val="hidden"/>
                                      </p:to>
                                    </p:set>
                                  </p:childTnLst>
                                </p:cTn>
                              </p:par>
                            </p:childTnLst>
                          </p:cTn>
                        </p:par>
                        <p:par>
                          <p:cTn id="17" fill="hold">
                            <p:stCondLst>
                              <p:cond delay="499"/>
                            </p:stCondLst>
                            <p:childTnLst>
                              <p:par>
                                <p:cTn id="18" presetID="9" presetClass="entr" fill="hold" grpId="4" nodeType="afterEffect">
                                  <p:stCondLst>
                                    <p:cond delay="0"/>
                                  </p:stCondLst>
                                  <p:iterate>
                                    <p:tmAbs val="0"/>
                                  </p:iterate>
                                  <p:childTnLst>
                                    <p:set>
                                      <p:cBhvr>
                                        <p:cTn id="19" fill="hold"/>
                                        <p:tgtEl>
                                          <p:spTgt spid="1648"/>
                                        </p:tgtEl>
                                        <p:attrNameLst>
                                          <p:attrName>style.visibility</p:attrName>
                                        </p:attrNameLst>
                                      </p:cBhvr>
                                      <p:to>
                                        <p:strVal val="visible"/>
                                      </p:to>
                                    </p:set>
                                    <p:animEffect transition="in" filter="dissolve">
                                      <p:cBhvr>
                                        <p:cTn id="20" dur="1000"/>
                                        <p:tgtEl>
                                          <p:spTgt spid="1648"/>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xit" fill="hold" grpId="5" nodeType="clickEffect">
                                  <p:stCondLst>
                                    <p:cond delay="0"/>
                                  </p:stCondLst>
                                  <p:iterate>
                                    <p:tmAbs val="0"/>
                                  </p:iterate>
                                  <p:childTnLst>
                                    <p:animEffect transition="out" filter="dissolve">
                                      <p:cBhvr>
                                        <p:cTn id="24" dur="499" fill="hold"/>
                                        <p:tgtEl>
                                          <p:spTgt spid="1651"/>
                                        </p:tgtEl>
                                      </p:cBhvr>
                                    </p:animEffect>
                                    <p:set>
                                      <p:cBhvr>
                                        <p:cTn id="25" fill="hold">
                                          <p:stCondLst>
                                            <p:cond delay="498"/>
                                          </p:stCondLst>
                                        </p:cTn>
                                        <p:tgtEl>
                                          <p:spTgt spid="1651"/>
                                        </p:tgtEl>
                                        <p:attrNameLst>
                                          <p:attrName>style.visibility</p:attrName>
                                        </p:attrNameLst>
                                      </p:cBhvr>
                                      <p:to>
                                        <p:strVal val="hidden"/>
                                      </p:to>
                                    </p:set>
                                  </p:childTnLst>
                                </p:cTn>
                              </p:par>
                            </p:childTnLst>
                          </p:cTn>
                        </p:par>
                        <p:par>
                          <p:cTn id="26" fill="hold">
                            <p:stCondLst>
                              <p:cond delay="499"/>
                            </p:stCondLst>
                            <p:childTnLst>
                              <p:par>
                                <p:cTn id="27" presetID="9" presetClass="entr" fill="hold" grpId="6" nodeType="afterEffect">
                                  <p:stCondLst>
                                    <p:cond delay="0"/>
                                  </p:stCondLst>
                                  <p:iterate>
                                    <p:tmAbs val="0"/>
                                  </p:iterate>
                                  <p:childTnLst>
                                    <p:set>
                                      <p:cBhvr>
                                        <p:cTn id="28" fill="hold"/>
                                        <p:tgtEl>
                                          <p:spTgt spid="1647"/>
                                        </p:tgtEl>
                                        <p:attrNameLst>
                                          <p:attrName>style.visibility</p:attrName>
                                        </p:attrNameLst>
                                      </p:cBhvr>
                                      <p:to>
                                        <p:strVal val="visible"/>
                                      </p:to>
                                    </p:set>
                                    <p:animEffect transition="in" filter="dissolve">
                                      <p:cBhvr>
                                        <p:cTn id="29" dur="499"/>
                                        <p:tgtEl>
                                          <p:spTgt spid="16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6" grpId="2" animBg="1" advAuto="0"/>
      <p:bldP spid="1647" grpId="6" animBg="1" advAuto="0"/>
      <p:bldP spid="1648" grpId="4" animBg="1" advAuto="0"/>
      <p:bldP spid="1649" grpId="1" animBg="1" advAuto="0"/>
      <p:bldP spid="1650" grpId="3" animBg="1" advAuto="0"/>
      <p:bldP spid="1651" grpId="5" animBg="1" advAuto="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3" name="Mt St Helens before.jpg" descr="Mt St Helens before.jpg"/>
          <p:cNvPicPr>
            <a:picLocks noChangeAspect="1"/>
          </p:cNvPicPr>
          <p:nvPr/>
        </p:nvPicPr>
        <p:blipFill>
          <a:blip r:embed="rId2"/>
          <a:stretch>
            <a:fillRect/>
          </a:stretch>
        </p:blipFill>
        <p:spPr>
          <a:xfrm>
            <a:off x="1744130" y="1506219"/>
            <a:ext cx="15265400" cy="10685781"/>
          </a:xfrm>
          <a:prstGeom prst="rect">
            <a:avLst/>
          </a:prstGeom>
          <a:ln w="25400">
            <a:solidFill>
              <a:srgbClr val="FFFFFF"/>
            </a:solidFill>
            <a:miter lim="400000"/>
          </a:ln>
        </p:spPr>
      </p:pic>
      <p:sp>
        <p:nvSpPr>
          <p:cNvPr id="1654" name="Mount St. Helens…"/>
          <p:cNvSpPr txBox="1"/>
          <p:nvPr/>
        </p:nvSpPr>
        <p:spPr>
          <a:xfrm>
            <a:off x="17144379" y="2679879"/>
            <a:ext cx="5851088" cy="416524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6600">
                <a:solidFill>
                  <a:srgbClr val="FEFCDD"/>
                </a:solidFill>
                <a:latin typeface="+mn-lt"/>
                <a:ea typeface="+mn-ea"/>
                <a:cs typeface="+mn-cs"/>
                <a:sym typeface="DejaVu Sans Condensed"/>
              </a:defRPr>
            </a:pPr>
            <a:r>
              <a:rPr dirty="0"/>
              <a:t>M</a:t>
            </a:r>
            <a:r>
              <a:rPr lang="en-US" dirty="0"/>
              <a:t>t. St.</a:t>
            </a:r>
            <a:r>
              <a:rPr dirty="0"/>
              <a:t> Helens</a:t>
            </a:r>
          </a:p>
          <a:p>
            <a:pPr>
              <a:defRPr sz="6600">
                <a:solidFill>
                  <a:srgbClr val="FEFCDD"/>
                </a:solidFill>
                <a:latin typeface="+mn-lt"/>
                <a:ea typeface="+mn-ea"/>
                <a:cs typeface="+mn-cs"/>
                <a:sym typeface="DejaVu Sans Condensed"/>
              </a:defRPr>
            </a:pPr>
            <a:endParaRPr dirty="0"/>
          </a:p>
          <a:p>
            <a:pPr>
              <a:defRPr sz="6600">
                <a:solidFill>
                  <a:srgbClr val="FEFCDD"/>
                </a:solidFill>
                <a:latin typeface="+mn-lt"/>
                <a:ea typeface="+mn-ea"/>
                <a:cs typeface="+mn-cs"/>
                <a:sym typeface="DejaVu Sans Condensed"/>
              </a:defRPr>
            </a:pPr>
            <a:r>
              <a:rPr dirty="0"/>
              <a:t> </a:t>
            </a:r>
            <a:r>
              <a:rPr lang="en-US" dirty="0"/>
              <a:t>W</a:t>
            </a:r>
            <a:r>
              <a:rPr dirty="0"/>
              <a:t>ashington Ma</a:t>
            </a:r>
            <a:r>
              <a:rPr lang="sq-AL" dirty="0"/>
              <a:t>j</a:t>
            </a:r>
            <a:r>
              <a:rPr dirty="0"/>
              <a:t>, 1980</a:t>
            </a:r>
          </a:p>
        </p:txBody>
      </p:sp>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6" name="Mt St Helens top gone.jpg" descr="Mt St Helens top gone.jpg"/>
          <p:cNvPicPr>
            <a:picLocks/>
          </p:cNvPicPr>
          <p:nvPr/>
        </p:nvPicPr>
        <p:blipFill>
          <a:blip r:embed="rId3"/>
          <a:stretch>
            <a:fillRect/>
          </a:stretch>
        </p:blipFill>
        <p:spPr>
          <a:xfrm>
            <a:off x="6680200" y="1452563"/>
            <a:ext cx="15011400" cy="10807701"/>
          </a:xfrm>
          <a:prstGeom prst="rect">
            <a:avLst/>
          </a:prstGeom>
          <a:ln w="25400">
            <a:solidFill>
              <a:srgbClr val="FFFFFF"/>
            </a:solidFill>
            <a:miter lim="400000"/>
          </a:ln>
        </p:spPr>
      </p:pic>
      <p:sp>
        <p:nvSpPr>
          <p:cNvPr id="1657" name="Lava dome"/>
          <p:cNvSpPr txBox="1">
            <a:spLocks noGrp="1"/>
          </p:cNvSpPr>
          <p:nvPr>
            <p:ph type="title" idx="4294967295"/>
          </p:nvPr>
        </p:nvSpPr>
        <p:spPr>
          <a:xfrm>
            <a:off x="2654300" y="1765300"/>
            <a:ext cx="3225800" cy="2603500"/>
          </a:xfrm>
          <a:prstGeom prst="rect">
            <a:avLst/>
          </a:prstGeom>
          <a:effectLst>
            <a:outerShdw blurRad="50800" dist="38100" dir="5400000" rotWithShape="0">
              <a:srgbClr val="000000">
                <a:alpha val="40000"/>
              </a:srgbClr>
            </a:outerShdw>
          </a:effectLst>
        </p:spPr>
        <p:txBody>
          <a:bodyPr anchor="b"/>
          <a:lstStyle>
            <a:lvl1pPr>
              <a:defRPr sz="8000">
                <a:solidFill>
                  <a:srgbClr val="F4EDB7"/>
                </a:solidFill>
                <a:latin typeface="+mn-lt"/>
                <a:ea typeface="+mn-ea"/>
                <a:cs typeface="+mn-cs"/>
                <a:sym typeface="DejaVu Sans Condensed"/>
              </a:defRPr>
            </a:lvl1pPr>
          </a:lstStyle>
          <a:p>
            <a:r>
              <a:rPr lang="sq-AL" dirty="0"/>
              <a:t>Kupa e Llaves</a:t>
            </a:r>
            <a:endParaRPr dirty="0"/>
          </a:p>
        </p:txBody>
      </p:sp>
      <p:grpSp>
        <p:nvGrpSpPr>
          <p:cNvPr id="1661" name="Group"/>
          <p:cNvGrpSpPr/>
          <p:nvPr/>
        </p:nvGrpSpPr>
        <p:grpSpPr>
          <a:xfrm>
            <a:off x="4317829" y="4483100"/>
            <a:ext cx="8890001" cy="3365500"/>
            <a:chOff x="0" y="0"/>
            <a:chExt cx="8890000" cy="3365500"/>
          </a:xfrm>
        </p:grpSpPr>
        <p:sp>
          <p:nvSpPr>
            <p:cNvPr id="1658" name="Line"/>
            <p:cNvSpPr/>
            <p:nvPr/>
          </p:nvSpPr>
          <p:spPr>
            <a:xfrm flipV="1">
              <a:off x="0" y="2746375"/>
              <a:ext cx="8173093" cy="190"/>
            </a:xfrm>
            <a:prstGeom prst="line">
              <a:avLst/>
            </a:prstGeom>
            <a:noFill/>
            <a:ln w="190500" cap="flat">
              <a:solidFill>
                <a:srgbClr val="F4EDB7"/>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1659" name="Line"/>
            <p:cNvSpPr/>
            <p:nvPr/>
          </p:nvSpPr>
          <p:spPr>
            <a:xfrm flipH="1">
              <a:off x="38276" y="0"/>
              <a:ext cx="1" cy="2801080"/>
            </a:xfrm>
            <a:prstGeom prst="line">
              <a:avLst/>
            </a:prstGeom>
            <a:noFill/>
            <a:ln w="190500" cap="flat">
              <a:solidFill>
                <a:srgbClr val="F4EDB7"/>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sp>
          <p:nvSpPr>
            <p:cNvPr id="1660" name="Triangle"/>
            <p:cNvSpPr/>
            <p:nvPr/>
          </p:nvSpPr>
          <p:spPr>
            <a:xfrm rot="5400000">
              <a:off x="7726559" y="2202059"/>
              <a:ext cx="1302775" cy="1024108"/>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F4EDB7"/>
            </a:solidFill>
            <a:ln w="25400" cap="flat">
              <a:solidFill>
                <a:srgbClr val="F4EDB7"/>
              </a:solidFill>
              <a:prstDash val="solid"/>
              <a:miter lim="400000"/>
            </a:ln>
            <a:effectLst>
              <a:outerShdw blurRad="50800" dist="38100" dir="5400000" rotWithShape="0">
                <a:srgbClr val="000000">
                  <a:alpha val="40000"/>
                </a:srgbClr>
              </a:outerShdw>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57"/>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2" nodeType="afterEffect">
                                  <p:stCondLst>
                                    <p:cond delay="0"/>
                                  </p:stCondLst>
                                  <p:iterate>
                                    <p:tmAbs val="0"/>
                                  </p:iterate>
                                  <p:childTnLst>
                                    <p:set>
                                      <p:cBhvr>
                                        <p:cTn id="9" fill="hold"/>
                                        <p:tgtEl>
                                          <p:spTgt spid="1661"/>
                                        </p:tgtEl>
                                        <p:attrNameLst>
                                          <p:attrName>style.visibility</p:attrName>
                                        </p:attrNameLst>
                                      </p:cBhvr>
                                      <p:to>
                                        <p:strVal val="visible"/>
                                      </p:to>
                                    </p:set>
                                    <p:animEffect transition="in" filter="wipe(left)">
                                      <p:cBhvr>
                                        <p:cTn id="10" dur="500"/>
                                        <p:tgtEl>
                                          <p:spTgt spid="1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7" grpId="1" animBg="1" advAuto="0"/>
      <p:bldP spid="1661" grpId="2"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49" name="FootballField_Ark.jpg"/>
          <p:cNvGrpSpPr/>
          <p:nvPr/>
        </p:nvGrpSpPr>
        <p:grpSpPr>
          <a:xfrm>
            <a:off x="1693048" y="1657325"/>
            <a:ext cx="20997904" cy="7018312"/>
            <a:chOff x="0" y="0"/>
            <a:chExt cx="20997902" cy="7018311"/>
          </a:xfrm>
        </p:grpSpPr>
        <p:pic>
          <p:nvPicPr>
            <p:cNvPr id="848" name="FootballField_Ark.jpg" descr="FootballField_Ark.jpg"/>
            <p:cNvPicPr>
              <a:picLocks noChangeAspect="1"/>
            </p:cNvPicPr>
            <p:nvPr/>
          </p:nvPicPr>
          <p:blipFill>
            <a:blip r:embed="rId3"/>
            <a:stretch>
              <a:fillRect/>
            </a:stretch>
          </p:blipFill>
          <p:spPr>
            <a:xfrm>
              <a:off x="215900" y="139700"/>
              <a:ext cx="20566103" cy="6459511"/>
            </a:xfrm>
            <a:prstGeom prst="rect">
              <a:avLst/>
            </a:prstGeom>
            <a:ln>
              <a:noFill/>
            </a:ln>
            <a:effectLst/>
          </p:spPr>
        </p:pic>
        <p:pic>
          <p:nvPicPr>
            <p:cNvPr id="847" name="FootballField_Ark.jpg" descr="FootballField_Ark.jpg"/>
            <p:cNvPicPr>
              <a:picLocks/>
            </p:cNvPicPr>
            <p:nvPr/>
          </p:nvPicPr>
          <p:blipFill>
            <a:blip r:embed="rId4"/>
            <a:stretch>
              <a:fillRect/>
            </a:stretch>
          </p:blipFill>
          <p:spPr>
            <a:xfrm>
              <a:off x="0" y="-1"/>
              <a:ext cx="20997903" cy="7018312"/>
            </a:xfrm>
            <a:prstGeom prst="rect">
              <a:avLst/>
            </a:prstGeom>
            <a:effectLst/>
          </p:spPr>
        </p:pic>
      </p:grpSp>
      <p:sp>
        <p:nvSpPr>
          <p:cNvPr id="850" name="Ark Encounter"/>
          <p:cNvSpPr txBox="1">
            <a:spLocks noGrp="1"/>
          </p:cNvSpPr>
          <p:nvPr>
            <p:ph type="title"/>
          </p:nvPr>
        </p:nvSpPr>
        <p:spPr>
          <a:xfrm>
            <a:off x="2336800" y="9638633"/>
            <a:ext cx="19659600" cy="1905000"/>
          </a:xfrm>
          <a:prstGeom prst="rect">
            <a:avLst/>
          </a:prstGeom>
        </p:spPr>
        <p:txBody>
          <a:bodyPr/>
          <a:lstStyle/>
          <a:p>
            <a:pPr>
              <a:defRPr>
                <a:effectLst/>
              </a:defRPr>
            </a:pPr>
            <a:r>
              <a:rPr lang="en-US" dirty="0">
                <a:ln w="0"/>
                <a:solidFill>
                  <a:srgbClr val="00B0F0"/>
                </a:solidFill>
                <a:effectLst>
                  <a:outerShdw blurRad="38100" dist="25400" dir="5400000" algn="ctr" rotWithShape="0">
                    <a:srgbClr val="6E747A">
                      <a:alpha val="43000"/>
                    </a:srgbClr>
                  </a:outerShdw>
                </a:effectLst>
                <a:latin typeface="+mn-lt"/>
              </a:rPr>
              <a:t>Ark Encounter</a:t>
            </a:r>
            <a:endParaRPr dirty="0">
              <a:ln w="0"/>
              <a:solidFill>
                <a:srgbClr val="00B0F0"/>
              </a:solidFill>
              <a:effectLst>
                <a:outerShdw blurRad="38100" dist="25400" dir="5400000" algn="ctr" rotWithShape="0">
                  <a:srgbClr val="6E747A">
                    <a:alpha val="43000"/>
                  </a:srgbClr>
                </a:outerShdw>
              </a:effectLst>
              <a:latin typeface="+mn-lt"/>
            </a:endParaRPr>
          </a:p>
        </p:txBody>
      </p:sp>
      <p:sp>
        <p:nvSpPr>
          <p:cNvPr id="851" name="Williamstown, KY"/>
          <p:cNvSpPr txBox="1">
            <a:spLocks noGrp="1"/>
          </p:cNvSpPr>
          <p:nvPr>
            <p:ph type="body" sz="quarter" idx="1"/>
          </p:nvPr>
        </p:nvSpPr>
        <p:spPr>
          <a:prstGeom prst="rect">
            <a:avLst/>
          </a:prstGeom>
        </p:spPr>
        <p:txBody>
          <a:bodyPr/>
          <a:lstStyle/>
          <a:p>
            <a:pPr>
              <a:defRPr>
                <a:effectLst/>
              </a:defRPr>
            </a:pPr>
            <a:r>
              <a:rPr lang="en-US" dirty="0"/>
              <a:t>W</a:t>
            </a:r>
            <a:r>
              <a:rPr dirty="0"/>
              <a:t>illiamsto</a:t>
            </a:r>
            <a:r>
              <a:rPr lang="en-US" dirty="0"/>
              <a:t>w</a:t>
            </a:r>
            <a:r>
              <a:rPr dirty="0"/>
              <a:t>n,</a:t>
            </a:r>
            <a:r>
              <a:rPr sz="5500" dirty="0"/>
              <a:t> </a:t>
            </a:r>
            <a:r>
              <a:rPr dirty="0"/>
              <a:t>KY</a:t>
            </a:r>
          </a:p>
        </p:txBody>
      </p:sp>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5" name="Radiometric age: 340,000–2.8 million years"/>
          <p:cNvSpPr txBox="1">
            <a:spLocks noGrp="1"/>
          </p:cNvSpPr>
          <p:nvPr>
            <p:ph type="title" idx="4294967295"/>
          </p:nvPr>
        </p:nvSpPr>
        <p:spPr>
          <a:xfrm>
            <a:off x="2087030" y="9800168"/>
            <a:ext cx="20828000" cy="1422400"/>
          </a:xfrm>
          <a:prstGeom prst="rect">
            <a:avLst/>
          </a:prstGeom>
          <a:effectLst>
            <a:outerShdw blurRad="50800" dist="38100" dir="5400000" rotWithShape="0">
              <a:srgbClr val="000000">
                <a:alpha val="40000"/>
              </a:srgbClr>
            </a:outerShdw>
          </a:effectLst>
        </p:spPr>
        <p:txBody>
          <a:bodyPr anchor="b"/>
          <a:lstStyle>
            <a:lvl1pPr>
              <a:defRPr sz="6600">
                <a:latin typeface="+mn-lt"/>
                <a:ea typeface="+mn-ea"/>
                <a:cs typeface="+mn-cs"/>
                <a:sym typeface="DejaVu Sans Condensed"/>
              </a:defRPr>
            </a:lvl1pPr>
          </a:lstStyle>
          <a:p>
            <a:r>
              <a:rPr lang="en-US" dirty="0" err="1"/>
              <a:t>Mosha</a:t>
            </a:r>
            <a:r>
              <a:rPr lang="en-US" dirty="0"/>
              <a:t> </a:t>
            </a:r>
            <a:r>
              <a:rPr lang="en-US" dirty="0" err="1"/>
              <a:t>radiometrike</a:t>
            </a:r>
            <a:r>
              <a:rPr dirty="0"/>
              <a:t>: 340,000–2.8 </a:t>
            </a:r>
            <a:r>
              <a:rPr dirty="0" err="1"/>
              <a:t>million</a:t>
            </a:r>
            <a:r>
              <a:rPr lang="en-US" dirty="0" err="1"/>
              <a:t>a</a:t>
            </a:r>
            <a:r>
              <a:rPr dirty="0"/>
              <a:t> </a:t>
            </a:r>
            <a:r>
              <a:rPr lang="en-US" dirty="0" err="1"/>
              <a:t>vite</a:t>
            </a:r>
            <a:endParaRPr dirty="0"/>
          </a:p>
        </p:txBody>
      </p:sp>
      <p:pic>
        <p:nvPicPr>
          <p:cNvPr id="1666" name="Mt St Helens dome.jpg" descr="Mt St Helens dome.jpg"/>
          <p:cNvPicPr>
            <a:picLocks/>
          </p:cNvPicPr>
          <p:nvPr/>
        </p:nvPicPr>
        <p:blipFill>
          <a:blip r:embed="rId3"/>
          <a:stretch>
            <a:fillRect/>
          </a:stretch>
        </p:blipFill>
        <p:spPr>
          <a:xfrm>
            <a:off x="6121400" y="1003298"/>
            <a:ext cx="15265400" cy="8902701"/>
          </a:xfrm>
          <a:prstGeom prst="rect">
            <a:avLst/>
          </a:prstGeom>
          <a:ln w="25400">
            <a:solidFill>
              <a:srgbClr val="FFFFFF"/>
            </a:solidFill>
            <a:miter lim="400000"/>
          </a:ln>
        </p:spPr>
      </p:pic>
      <p:sp>
        <p:nvSpPr>
          <p:cNvPr id="1667" name="Actual age: less than 12 years!!"/>
          <p:cNvSpPr txBox="1"/>
          <p:nvPr/>
        </p:nvSpPr>
        <p:spPr>
          <a:xfrm>
            <a:off x="3508001" y="11059885"/>
            <a:ext cx="18189275" cy="14260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600" b="1">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rPr lang="en-US" dirty="0" err="1"/>
              <a:t>Mosha</a:t>
            </a:r>
            <a:r>
              <a:rPr lang="en-US" dirty="0"/>
              <a:t> </a:t>
            </a:r>
            <a:r>
              <a:rPr lang="en-US" dirty="0" err="1"/>
              <a:t>aktuale</a:t>
            </a:r>
            <a:r>
              <a:rPr dirty="0"/>
              <a:t>: </a:t>
            </a:r>
            <a:r>
              <a:rPr lang="en-US" dirty="0"/>
              <a:t>me </a:t>
            </a:r>
            <a:r>
              <a:rPr lang="en-US" dirty="0" err="1"/>
              <a:t>pak</a:t>
            </a:r>
            <a:r>
              <a:rPr lang="en-US" dirty="0"/>
              <a:t> se 12 </a:t>
            </a:r>
            <a:r>
              <a:rPr lang="en-US" dirty="0" err="1"/>
              <a:t>vjet</a:t>
            </a:r>
            <a:r>
              <a:rPr dirty="0"/>
              <a:t>!!</a:t>
            </a:r>
          </a:p>
        </p:txBody>
      </p:sp>
      <p:sp>
        <p:nvSpPr>
          <p:cNvPr id="1668" name="Line"/>
          <p:cNvSpPr/>
          <p:nvPr/>
        </p:nvSpPr>
        <p:spPr>
          <a:xfrm flipH="1">
            <a:off x="3746455" y="7327900"/>
            <a:ext cx="7289846" cy="2"/>
          </a:xfrm>
          <a:prstGeom prst="line">
            <a:avLst/>
          </a:prstGeom>
          <a:ln w="254000">
            <a:solidFill>
              <a:srgbClr val="F4EDB7"/>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669" name="Lava dome"/>
          <p:cNvSpPr txBox="1"/>
          <p:nvPr/>
        </p:nvSpPr>
        <p:spPr>
          <a:xfrm>
            <a:off x="1835127" y="4095748"/>
            <a:ext cx="3822655" cy="27178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8000">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rPr lang="sq-AL" dirty="0"/>
              <a:t>Kupa e llaves</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2" nodeType="clickEffect">
                                  <p:stCondLst>
                                    <p:cond delay="0"/>
                                  </p:stCondLst>
                                  <p:iterate>
                                    <p:tmAbs val="0"/>
                                  </p:iterate>
                                  <p:childTnLst>
                                    <p:set>
                                      <p:cBhvr>
                                        <p:cTn id="10" fill="hold"/>
                                        <p:tgtEl>
                                          <p:spTgt spid="1667"/>
                                        </p:tgtEl>
                                        <p:attrNameLst>
                                          <p:attrName>style.visibility</p:attrName>
                                        </p:attrNameLst>
                                      </p:cBhvr>
                                      <p:to>
                                        <p:strVal val="visible"/>
                                      </p:to>
                                    </p:set>
                                    <p:anim calcmode="lin" valueType="num">
                                      <p:cBhvr>
                                        <p:cTn id="11" dur="500" fill="hold"/>
                                        <p:tgtEl>
                                          <p:spTgt spid="1667"/>
                                        </p:tgtEl>
                                        <p:attrNameLst>
                                          <p:attrName>ppt_w</p:attrName>
                                        </p:attrNameLst>
                                      </p:cBhvr>
                                      <p:tavLst>
                                        <p:tav tm="0">
                                          <p:val>
                                            <p:fltVal val="0"/>
                                          </p:val>
                                        </p:tav>
                                        <p:tav tm="100000">
                                          <p:val>
                                            <p:strVal val="#ppt_w"/>
                                          </p:val>
                                        </p:tav>
                                      </p:tavLst>
                                    </p:anim>
                                    <p:anim calcmode="lin" valueType="num">
                                      <p:cBhvr>
                                        <p:cTn id="12" dur="500" fill="hold"/>
                                        <p:tgtEl>
                                          <p:spTgt spid="16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5" grpId="1" animBg="1" advAuto="0"/>
      <p:bldP spid="1667" grpId="2" animBg="1" advAuto="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3" name="Mt. Ngauruhoe, New Zealand"/>
          <p:cNvSpPr txBox="1">
            <a:spLocks noGrp="1"/>
          </p:cNvSpPr>
          <p:nvPr>
            <p:ph type="title" idx="4294967295"/>
          </p:nvPr>
        </p:nvSpPr>
        <p:spPr>
          <a:xfrm>
            <a:off x="1778000" y="880531"/>
            <a:ext cx="20828000" cy="1181100"/>
          </a:xfrm>
          <a:prstGeom prst="rect">
            <a:avLst/>
          </a:prstGeom>
          <a:effectLst>
            <a:outerShdw blurRad="50800" dist="38100" dir="5400000" rotWithShape="0">
              <a:srgbClr val="000000">
                <a:alpha val="40000"/>
              </a:srgbClr>
            </a:outerShdw>
          </a:effectLst>
        </p:spPr>
        <p:txBody>
          <a:bodyPr anchor="b"/>
          <a:lstStyle>
            <a:lvl1pPr>
              <a:defRPr sz="7200">
                <a:latin typeface="+mn-lt"/>
                <a:ea typeface="+mn-ea"/>
                <a:cs typeface="+mn-cs"/>
                <a:sym typeface="DejaVu Sans Condensed"/>
              </a:defRPr>
            </a:lvl1pPr>
          </a:lstStyle>
          <a:p>
            <a:r>
              <a:rPr dirty="0"/>
              <a:t>M</a:t>
            </a:r>
            <a:r>
              <a:rPr lang="en-US" dirty="0"/>
              <a:t>ali</a:t>
            </a:r>
            <a:r>
              <a:rPr dirty="0"/>
              <a:t>. </a:t>
            </a:r>
            <a:r>
              <a:rPr lang="en-US" dirty="0"/>
              <a:t>"</a:t>
            </a:r>
            <a:r>
              <a:rPr dirty="0" err="1"/>
              <a:t>Ngauruhoe</a:t>
            </a:r>
            <a:r>
              <a:rPr lang="en-US" dirty="0"/>
              <a:t>"</a:t>
            </a:r>
            <a:r>
              <a:rPr dirty="0"/>
              <a:t>, </a:t>
            </a:r>
            <a:r>
              <a:rPr dirty="0" err="1"/>
              <a:t>Zealand</a:t>
            </a:r>
            <a:r>
              <a:rPr lang="en-US" dirty="0" err="1"/>
              <a:t>a</a:t>
            </a:r>
            <a:r>
              <a:rPr lang="en-US" dirty="0"/>
              <a:t> e Re</a:t>
            </a:r>
            <a:endParaRPr dirty="0"/>
          </a:p>
        </p:txBody>
      </p:sp>
      <p:sp>
        <p:nvSpPr>
          <p:cNvPr id="1674" name="(5 eruptions: 1949–1975)"/>
          <p:cNvSpPr txBox="1"/>
          <p:nvPr/>
        </p:nvSpPr>
        <p:spPr>
          <a:xfrm>
            <a:off x="1778000" y="2036232"/>
            <a:ext cx="208280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64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dirty="0"/>
              <a:t>(5 </a:t>
            </a:r>
            <a:r>
              <a:rPr lang="en-US" dirty="0" err="1"/>
              <a:t>shp</a:t>
            </a:r>
            <a:r>
              <a:rPr lang="sq-AL" dirty="0">
                <a:solidFill>
                  <a:schemeClr val="bg1"/>
                </a:solidFill>
              </a:rPr>
              <a:t>ë</a:t>
            </a:r>
            <a:r>
              <a:rPr lang="en-US" dirty="0" err="1"/>
              <a:t>rthimet</a:t>
            </a:r>
            <a:r>
              <a:rPr dirty="0"/>
              <a:t>: 1949–1975)</a:t>
            </a:r>
          </a:p>
        </p:txBody>
      </p:sp>
      <p:pic>
        <p:nvPicPr>
          <p:cNvPr id="1677" name="144276051_Thinkstock2012_MtNgauruhoeNewZealand.jpg" descr="144276051_Thinkstock2012_MtNgauruhoeNewZealand.jpg"/>
          <p:cNvPicPr>
            <a:picLocks noChangeAspect="1"/>
          </p:cNvPicPr>
          <p:nvPr/>
        </p:nvPicPr>
        <p:blipFill>
          <a:blip r:embed="rId3"/>
          <a:stretch>
            <a:fillRect/>
          </a:stretch>
        </p:blipFill>
        <p:spPr>
          <a:xfrm>
            <a:off x="7137400" y="3301999"/>
            <a:ext cx="10096500" cy="6705600"/>
          </a:xfrm>
          <a:prstGeom prst="rect">
            <a:avLst/>
          </a:prstGeom>
          <a:ln w="25400">
            <a:solidFill>
              <a:srgbClr val="FFFFFF"/>
            </a:solidFill>
            <a:miter lim="400000"/>
          </a:ln>
        </p:spPr>
      </p:pic>
      <p:sp>
        <p:nvSpPr>
          <p:cNvPr id="2" name="TextBox 1">
            <a:extLst>
              <a:ext uri="{FF2B5EF4-FFF2-40B4-BE49-F238E27FC236}">
                <a16:creationId xmlns:a16="http://schemas.microsoft.com/office/drawing/2014/main" id="{7D5BDEC8-B1A4-E148-820C-601FCF6A6F4B}"/>
              </a:ext>
            </a:extLst>
          </p:cNvPr>
          <p:cNvSpPr txBox="1"/>
          <p:nvPr/>
        </p:nvSpPr>
        <p:spPr>
          <a:xfrm>
            <a:off x="880533" y="11413067"/>
            <a:ext cx="22724534" cy="10874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6400" dirty="0" err="1">
                <a:solidFill>
                  <a:schemeClr val="accent4">
                    <a:lumMod val="60000"/>
                    <a:lumOff val="40000"/>
                  </a:schemeClr>
                </a:solidFill>
                <a:latin typeface="+mn-ea"/>
              </a:rPr>
              <a:t>Shk</a:t>
            </a:r>
            <a:r>
              <a:rPr lang="en-US" sz="6400" dirty="0" err="1">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ë</a:t>
            </a:r>
            <a:r>
              <a:rPr lang="en-US" sz="6400" dirty="0" err="1">
                <a:solidFill>
                  <a:schemeClr val="accent4">
                    <a:lumMod val="60000"/>
                    <a:lumOff val="40000"/>
                  </a:schemeClr>
                </a:solidFill>
                <a:latin typeface="+mn-ea"/>
              </a:rPr>
              <a:t>mbinj</a:t>
            </a:r>
            <a:r>
              <a:rPr lang="en-US" sz="6400" dirty="0">
                <a:solidFill>
                  <a:schemeClr val="accent4">
                    <a:lumMod val="60000"/>
                    <a:lumOff val="40000"/>
                  </a:schemeClr>
                </a:solidFill>
                <a:latin typeface="+mn-ea"/>
              </a:rPr>
              <a:t> me </a:t>
            </a:r>
            <a:r>
              <a:rPr lang="en-US" sz="6400" dirty="0" err="1">
                <a:solidFill>
                  <a:schemeClr val="accent4">
                    <a:lumMod val="60000"/>
                    <a:lumOff val="40000"/>
                  </a:schemeClr>
                </a:solidFill>
                <a:latin typeface="+mn-ea"/>
              </a:rPr>
              <a:t>t</a:t>
            </a:r>
            <a:r>
              <a:rPr lang="en-US" sz="6400" dirty="0" err="1">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ë</a:t>
            </a:r>
            <a:r>
              <a:rPr lang="en-US" sz="6400" dirty="0">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 </a:t>
            </a:r>
            <a:r>
              <a:rPr lang="en-US" sz="6400" dirty="0" err="1">
                <a:solidFill>
                  <a:schemeClr val="accent4">
                    <a:lumMod val="60000"/>
                    <a:lumOff val="40000"/>
                  </a:schemeClr>
                </a:solidFill>
                <a:latin typeface="+mn-ea"/>
              </a:rPr>
              <a:t>vertet</a:t>
            </a:r>
            <a:r>
              <a:rPr lang="en-US" sz="6400" dirty="0" err="1">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ë</a:t>
            </a:r>
            <a:r>
              <a:rPr lang="en-US" sz="6400" dirty="0">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 </a:t>
            </a:r>
            <a:r>
              <a:rPr lang="en-US" sz="6400" dirty="0">
                <a:solidFill>
                  <a:schemeClr val="accent4">
                    <a:lumMod val="60000"/>
                    <a:lumOff val="40000"/>
                  </a:schemeClr>
                </a:solidFill>
                <a:latin typeface="+mn-ea"/>
              </a:rPr>
              <a:t>&lt;50 </a:t>
            </a:r>
            <a:r>
              <a:rPr lang="en-US" sz="6400" dirty="0" err="1">
                <a:solidFill>
                  <a:schemeClr val="accent4">
                    <a:lumMod val="60000"/>
                    <a:lumOff val="40000"/>
                  </a:schemeClr>
                </a:solidFill>
                <a:latin typeface="+mn-ea"/>
              </a:rPr>
              <a:t>vjet</a:t>
            </a:r>
            <a:r>
              <a:rPr lang="en-US" sz="6400" dirty="0">
                <a:solidFill>
                  <a:schemeClr val="accent4">
                    <a:lumMod val="60000"/>
                    <a:lumOff val="40000"/>
                  </a:schemeClr>
                </a:solidFill>
                <a:latin typeface="+mn-ea"/>
              </a:rPr>
              <a:t> </a:t>
            </a:r>
            <a:r>
              <a:rPr lang="en-US" sz="6400" dirty="0" err="1">
                <a:solidFill>
                  <a:schemeClr val="accent4">
                    <a:lumMod val="60000"/>
                    <a:lumOff val="40000"/>
                  </a:schemeClr>
                </a:solidFill>
                <a:latin typeface="+mn-ea"/>
              </a:rPr>
              <a:t>t</a:t>
            </a:r>
            <a:r>
              <a:rPr lang="en-US" sz="6400" dirty="0" err="1">
                <a:solidFill>
                  <a:schemeClr val="accent4">
                    <a:lumMod val="60000"/>
                    <a:lumOff val="40000"/>
                  </a:schemeClr>
                </a:solidFill>
                <a:effectLst>
                  <a:outerShdw blurRad="50800" dist="38100" dir="5400000" rotWithShape="0">
                    <a:srgbClr val="000000">
                      <a:alpha val="40000"/>
                    </a:srgbClr>
                  </a:outerShdw>
                </a:effectLst>
                <a:latin typeface="+mn-ea"/>
                <a:sym typeface="DejaVu Sans Condensed"/>
              </a:rPr>
              <a:t>ë</a:t>
            </a:r>
            <a:r>
              <a:rPr lang="en-US" sz="6400" dirty="0">
                <a:solidFill>
                  <a:schemeClr val="accent4">
                    <a:lumMod val="60000"/>
                    <a:lumOff val="40000"/>
                  </a:schemeClr>
                </a:solidFill>
                <a:latin typeface="+mn-ea"/>
              </a:rPr>
              <a:t> </a:t>
            </a:r>
            <a:r>
              <a:rPr lang="en-US" sz="6400" dirty="0" err="1">
                <a:solidFill>
                  <a:schemeClr val="accent4">
                    <a:lumMod val="60000"/>
                    <a:lumOff val="40000"/>
                  </a:schemeClr>
                </a:solidFill>
                <a:latin typeface="+mn-ea"/>
              </a:rPr>
              <a:t>vjeter</a:t>
            </a:r>
            <a:r>
              <a:rPr lang="en-US" sz="6400" dirty="0">
                <a:solidFill>
                  <a:schemeClr val="accent4">
                    <a:lumMod val="60000"/>
                    <a:lumOff val="40000"/>
                  </a:schemeClr>
                </a:solidFill>
                <a:latin typeface="+mn-ea"/>
              </a:rPr>
              <a:t> </a:t>
            </a:r>
            <a:r>
              <a:rPr lang="en-US" sz="6400" dirty="0" err="1">
                <a:solidFill>
                  <a:schemeClr val="accent4">
                    <a:lumMod val="60000"/>
                    <a:lumOff val="40000"/>
                  </a:schemeClr>
                </a:solidFill>
                <a:latin typeface="+mn-ea"/>
              </a:rPr>
              <a:t>kur</a:t>
            </a:r>
            <a:r>
              <a:rPr lang="en-US" sz="6400" dirty="0">
                <a:solidFill>
                  <a:schemeClr val="accent4">
                    <a:lumMod val="60000"/>
                    <a:lumOff val="40000"/>
                  </a:schemeClr>
                </a:solidFill>
                <a:latin typeface="+mn-ea"/>
              </a:rPr>
              <a:t> </a:t>
            </a:r>
            <a:r>
              <a:rPr lang="en-US" sz="6400" dirty="0" err="1">
                <a:solidFill>
                  <a:schemeClr val="accent4">
                    <a:lumMod val="60000"/>
                    <a:lumOff val="40000"/>
                  </a:schemeClr>
                </a:solidFill>
                <a:latin typeface="+mn-ea"/>
              </a:rPr>
              <a:t>datohen</a:t>
            </a:r>
            <a:r>
              <a:rPr lang="en-US" sz="6400" dirty="0">
                <a:solidFill>
                  <a:schemeClr val="accent4">
                    <a:lumMod val="60000"/>
                    <a:lumOff val="40000"/>
                  </a:schemeClr>
                </a:solidFill>
                <a:latin typeface="+mn-ea"/>
              </a:rPr>
              <a:t>!!!</a:t>
            </a:r>
            <a:endParaRPr kumimoji="0" lang="en-US" sz="6400" b="0" i="0" u="none" strike="noStrike" cap="none" spc="0" normalizeH="0" baseline="0" dirty="0">
              <a:ln>
                <a:noFill/>
              </a:ln>
              <a:solidFill>
                <a:srgbClr val="000000"/>
              </a:solidFill>
              <a:effectLst/>
              <a:uFillTx/>
              <a:latin typeface="Gill Sans"/>
              <a:ea typeface="Gill Sans"/>
              <a:cs typeface="Gill Sans"/>
              <a:sym typeface="Gill Sans"/>
            </a:endParaRPr>
          </a:p>
        </p:txBody>
      </p:sp>
      <p:sp>
        <p:nvSpPr>
          <p:cNvPr id="3" name="TextBox 2">
            <a:extLst>
              <a:ext uri="{FF2B5EF4-FFF2-40B4-BE49-F238E27FC236}">
                <a16:creationId xmlns:a16="http://schemas.microsoft.com/office/drawing/2014/main" id="{8109256B-85E5-7D48-9EFE-66F008474CCC}"/>
              </a:ext>
            </a:extLst>
          </p:cNvPr>
          <p:cNvSpPr txBox="1"/>
          <p:nvPr/>
        </p:nvSpPr>
        <p:spPr>
          <a:xfrm>
            <a:off x="2556933" y="10197372"/>
            <a:ext cx="19371734"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spAutoFit/>
          </a:bodyPr>
          <a:lstStyle/>
          <a:p>
            <a:r>
              <a:rPr lang="en-US" sz="6000" dirty="0" err="1">
                <a:solidFill>
                  <a:schemeClr val="bg1"/>
                </a:solidFill>
                <a:latin typeface="+mn-lt"/>
              </a:rPr>
              <a:t>Kaliumi</a:t>
            </a:r>
            <a:r>
              <a:rPr lang="en-US" sz="6000" dirty="0">
                <a:solidFill>
                  <a:schemeClr val="bg1"/>
                </a:solidFill>
                <a:latin typeface="+mn-lt"/>
              </a:rPr>
              <a:t> - Argon: 270,000–3.5 </a:t>
            </a:r>
            <a:r>
              <a:rPr lang="en-US" sz="6000" dirty="0" err="1">
                <a:solidFill>
                  <a:schemeClr val="bg1"/>
                </a:solidFill>
                <a:latin typeface="+mn-lt"/>
              </a:rPr>
              <a:t>miliona</a:t>
            </a:r>
            <a:r>
              <a:rPr lang="en-US" sz="6000" dirty="0">
                <a:solidFill>
                  <a:schemeClr val="bg1"/>
                </a:solidFill>
                <a:latin typeface="+mn-lt"/>
              </a:rPr>
              <a:t> </a:t>
            </a:r>
            <a:r>
              <a:rPr lang="en-US" sz="6000" dirty="0" err="1">
                <a:solidFill>
                  <a:schemeClr val="bg1"/>
                </a:solidFill>
                <a:latin typeface="+mn-lt"/>
              </a:rPr>
              <a:t>vite</a:t>
            </a:r>
            <a:endParaRPr lang="en-US" sz="6000" dirty="0">
              <a:solidFill>
                <a:schemeClr val="bg1"/>
              </a:solidFill>
              <a:latin typeface="+mn-lt"/>
            </a:endParaRPr>
          </a:p>
        </p:txBody>
      </p:sp>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1" name="Rocks of Known Age"/>
          <p:cNvSpPr txBox="1"/>
          <p:nvPr/>
        </p:nvSpPr>
        <p:spPr>
          <a:xfrm>
            <a:off x="1701801" y="1562398"/>
            <a:ext cx="101600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9600" b="1">
                <a:solidFill>
                  <a:srgbClr val="D9FBFE"/>
                </a:solidFill>
                <a:latin typeface="+mn-lt"/>
                <a:ea typeface="+mn-ea"/>
                <a:cs typeface="+mn-cs"/>
                <a:sym typeface="DejaVu Sans Condensed"/>
              </a:defRPr>
            </a:lvl1pPr>
          </a:lstStyle>
          <a:p>
            <a:r>
              <a:rPr lang="pt-BR" sz="8000" dirty="0"/>
              <a:t>Shkëmbinjët </a:t>
            </a:r>
            <a:r>
              <a:rPr lang="sq-AL" sz="8000" dirty="0"/>
              <a:t>e</a:t>
            </a:r>
            <a:r>
              <a:rPr lang="pt-BR" sz="8000" dirty="0"/>
              <a:t> Epok</a:t>
            </a:r>
            <a:r>
              <a:rPr lang="sq-AL" sz="8000" dirty="0"/>
              <a:t>ë</a:t>
            </a:r>
            <a:r>
              <a:rPr lang="pt-BR" sz="8000" dirty="0"/>
              <a:t>s </a:t>
            </a:r>
            <a:r>
              <a:rPr lang="sq-AL" sz="8000" dirty="0"/>
              <a:t>s</a:t>
            </a:r>
            <a:r>
              <a:rPr lang="pt-BR" sz="8000" dirty="0"/>
              <a:t>e Njohur</a:t>
            </a:r>
          </a:p>
        </p:txBody>
      </p:sp>
      <p:sp>
        <p:nvSpPr>
          <p:cNvPr id="1682" name="Rocks of Unknown Age"/>
          <p:cNvSpPr txBox="1"/>
          <p:nvPr/>
        </p:nvSpPr>
        <p:spPr>
          <a:xfrm>
            <a:off x="12642850" y="1589948"/>
            <a:ext cx="10274300"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9600" b="1">
                <a:solidFill>
                  <a:srgbClr val="D9FBFE"/>
                </a:solidFill>
                <a:latin typeface="+mn-lt"/>
                <a:ea typeface="+mn-ea"/>
                <a:cs typeface="+mn-cs"/>
                <a:sym typeface="DejaVu Sans Condensed"/>
              </a:defRPr>
            </a:lvl1pPr>
          </a:lstStyle>
          <a:p>
            <a:r>
              <a:rPr lang="sq-AL" sz="8000" dirty="0"/>
              <a:t>Shkëmbinjët e Epokës se panjohur</a:t>
            </a:r>
            <a:endParaRPr sz="8000" dirty="0"/>
          </a:p>
        </p:txBody>
      </p:sp>
      <p:grpSp>
        <p:nvGrpSpPr>
          <p:cNvPr id="1685" name="Group"/>
          <p:cNvGrpSpPr/>
          <p:nvPr/>
        </p:nvGrpSpPr>
        <p:grpSpPr>
          <a:xfrm>
            <a:off x="2438400" y="4686298"/>
            <a:ext cx="7797800" cy="7384358"/>
            <a:chOff x="0" y="-1"/>
            <a:chExt cx="7797800" cy="7384357"/>
          </a:xfrm>
        </p:grpSpPr>
        <p:sp>
          <p:nvSpPr>
            <p:cNvPr id="1683" name="Dating Methods Don’t Work"/>
            <p:cNvSpPr txBox="1"/>
            <p:nvPr/>
          </p:nvSpPr>
          <p:spPr>
            <a:xfrm>
              <a:off x="0" y="3588445"/>
              <a:ext cx="7797800" cy="379591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9600" b="1">
                  <a:solidFill>
                    <a:srgbClr val="FFFFFF"/>
                  </a:solidFill>
                  <a:latin typeface="+mn-lt"/>
                  <a:ea typeface="+mn-ea"/>
                  <a:cs typeface="+mn-cs"/>
                  <a:sym typeface="DejaVu Sans Condensed"/>
                </a:defRPr>
              </a:pPr>
              <a:r>
                <a:rPr lang="sq-AL" sz="8000" dirty="0"/>
                <a:t>Metodat e datimit </a:t>
              </a:r>
              <a:r>
                <a:rPr lang="sq-AL" sz="8000" dirty="0">
                  <a:solidFill>
                    <a:srgbClr val="FFFF00"/>
                  </a:solidFill>
                </a:rPr>
                <a:t>nuk</a:t>
              </a:r>
              <a:r>
                <a:rPr lang="sq-AL" sz="8000" dirty="0"/>
                <a:t> funksionojnë</a:t>
              </a:r>
              <a:endParaRPr sz="8000" dirty="0"/>
            </a:p>
          </p:txBody>
        </p:sp>
        <p:sp>
          <p:nvSpPr>
            <p:cNvPr id="1684" name="Arrow"/>
            <p:cNvSpPr/>
            <p:nvPr/>
          </p:nvSpPr>
          <p:spPr>
            <a:xfrm rot="5400000">
              <a:off x="2305047" y="69850"/>
              <a:ext cx="2921001" cy="2781300"/>
            </a:xfrm>
            <a:prstGeom prst="rightArrow">
              <a:avLst>
                <a:gd name="adj1" fmla="val 30460"/>
                <a:gd name="adj2" fmla="val 48958"/>
              </a:avLst>
            </a:prstGeom>
            <a:solidFill>
              <a:srgbClr val="FF9300"/>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688" name="Group"/>
          <p:cNvGrpSpPr/>
          <p:nvPr/>
        </p:nvGrpSpPr>
        <p:grpSpPr>
          <a:xfrm>
            <a:off x="11703050" y="4686299"/>
            <a:ext cx="11734800" cy="7349187"/>
            <a:chOff x="-1504950" y="0"/>
            <a:chExt cx="11734800" cy="7349185"/>
          </a:xfrm>
        </p:grpSpPr>
        <p:sp>
          <p:nvSpPr>
            <p:cNvPr id="1686" name="Arrow"/>
            <p:cNvSpPr/>
            <p:nvPr/>
          </p:nvSpPr>
          <p:spPr>
            <a:xfrm rot="5400000">
              <a:off x="2901950" y="69850"/>
              <a:ext cx="2921000" cy="2781300"/>
            </a:xfrm>
            <a:prstGeom prst="rightArrow">
              <a:avLst>
                <a:gd name="adj1" fmla="val 30460"/>
                <a:gd name="adj2" fmla="val 48958"/>
              </a:avLst>
            </a:prstGeom>
            <a:solidFill>
              <a:srgbClr val="FF9300"/>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87" name="Dating Methods Are Assumed to Work"/>
            <p:cNvSpPr txBox="1"/>
            <p:nvPr/>
          </p:nvSpPr>
          <p:spPr>
            <a:xfrm>
              <a:off x="-1504950" y="3553275"/>
              <a:ext cx="11734800" cy="37959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p>
              <a:pPr>
                <a:defRPr sz="9600" b="1">
                  <a:solidFill>
                    <a:srgbClr val="FFFFFF"/>
                  </a:solidFill>
                  <a:latin typeface="+mn-lt"/>
                  <a:ea typeface="+mn-ea"/>
                  <a:cs typeface="+mn-cs"/>
                  <a:sym typeface="DejaVu Sans Condensed"/>
                </a:defRPr>
              </a:pPr>
              <a:r>
                <a:rPr lang="sq-AL" sz="8000" dirty="0">
                  <a:solidFill>
                    <a:srgbClr val="FFFF00"/>
                  </a:solidFill>
                </a:rPr>
                <a:t>Supozohet</a:t>
              </a:r>
              <a:r>
                <a:rPr lang="sq-AL" sz="8000" dirty="0"/>
                <a:t> që metodat e datimit funksinojnë</a:t>
              </a:r>
              <a:endParaRPr sz="8000"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685"/>
                                        </p:tgtEl>
                                        <p:attrNameLst>
                                          <p:attrName>style.visibility</p:attrName>
                                        </p:attrNameLst>
                                      </p:cBhvr>
                                      <p:to>
                                        <p:strVal val="visible"/>
                                      </p:to>
                                    </p:set>
                                    <p:animEffect transition="in" filter="wipe(up)">
                                      <p:cBhvr>
                                        <p:cTn id="7" dur="500"/>
                                        <p:tgtEl>
                                          <p:spTgt spid="168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688"/>
                                        </p:tgtEl>
                                        <p:attrNameLst>
                                          <p:attrName>style.visibility</p:attrName>
                                        </p:attrNameLst>
                                      </p:cBhvr>
                                      <p:to>
                                        <p:strVal val="visible"/>
                                      </p:to>
                                    </p:set>
                                    <p:animEffect transition="in" filter="wipe(up)">
                                      <p:cBhvr>
                                        <p:cTn id="12" dur="500"/>
                                        <p:tgtEl>
                                          <p:spTgt spid="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5" grpId="1" animBg="1" advAuto="0"/>
      <p:bldP spid="1688" grpId="2" animBg="1" advAuto="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0" name="droppedImage.pdf" descr="droppedImage.pdf"/>
          <p:cNvPicPr>
            <a:picLocks noChangeAspect="1"/>
          </p:cNvPicPr>
          <p:nvPr/>
        </p:nvPicPr>
        <p:blipFill>
          <a:blip r:embed="rId2"/>
          <a:stretch>
            <a:fillRect/>
          </a:stretch>
        </p:blipFill>
        <p:spPr>
          <a:xfrm>
            <a:off x="2997200" y="2641600"/>
            <a:ext cx="18376900" cy="7128503"/>
          </a:xfrm>
          <a:prstGeom prst="rect">
            <a:avLst/>
          </a:prstGeom>
          <a:ln w="12700">
            <a:miter lim="400000"/>
          </a:ln>
        </p:spPr>
      </p:pic>
      <p:sp>
        <p:nvSpPr>
          <p:cNvPr id="1691" name="Rectangle"/>
          <p:cNvSpPr/>
          <p:nvPr/>
        </p:nvSpPr>
        <p:spPr>
          <a:xfrm>
            <a:off x="2997200" y="9728200"/>
            <a:ext cx="18376900" cy="800100"/>
          </a:xfrm>
          <a:prstGeom prst="rect">
            <a:avLst/>
          </a:prstGeom>
          <a:solidFill>
            <a:srgbClr val="FFFFFF"/>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692" name="Radiometric Dating Assumptions"/>
          <p:cNvSpPr txBox="1"/>
          <p:nvPr/>
        </p:nvSpPr>
        <p:spPr>
          <a:xfrm>
            <a:off x="3177700" y="1013440"/>
            <a:ext cx="1802737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600">
                <a:solidFill>
                  <a:srgbClr val="D9FBFE"/>
                </a:solidFill>
              </a:defRPr>
            </a:lvl1pPr>
          </a:lstStyle>
          <a:p>
            <a:r>
              <a:rPr lang="sq-AL" dirty="0"/>
              <a:t>Supozimet e Datimit Radiometrik</a:t>
            </a:r>
            <a:endParaRPr dirty="0"/>
          </a:p>
        </p:txBody>
      </p:sp>
      <p:sp>
        <p:nvSpPr>
          <p:cNvPr id="1693" name="Parent"/>
          <p:cNvSpPr txBox="1"/>
          <p:nvPr/>
        </p:nvSpPr>
        <p:spPr>
          <a:xfrm>
            <a:off x="4669166" y="3619917"/>
            <a:ext cx="1938031" cy="964367"/>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096CFF"/>
                </a:solidFill>
                <a:latin typeface="Arial"/>
                <a:ea typeface="Arial"/>
                <a:cs typeface="Arial"/>
                <a:sym typeface="Arial"/>
              </a:defRPr>
            </a:lvl1pPr>
          </a:lstStyle>
          <a:p>
            <a:r>
              <a:rPr lang="sq-AL" dirty="0"/>
              <a:t>Prind</a:t>
            </a:r>
            <a:endParaRPr dirty="0"/>
          </a:p>
        </p:txBody>
      </p:sp>
      <p:sp>
        <p:nvSpPr>
          <p:cNvPr id="1694" name="Daughter"/>
          <p:cNvSpPr txBox="1"/>
          <p:nvPr/>
        </p:nvSpPr>
        <p:spPr>
          <a:xfrm>
            <a:off x="4924958" y="9442867"/>
            <a:ext cx="1418658" cy="964367"/>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rPr lang="sq-AL" dirty="0"/>
              <a:t>Bijë</a:t>
            </a:r>
            <a:endParaRPr dirty="0"/>
          </a:p>
        </p:txBody>
      </p:sp>
      <p:sp>
        <p:nvSpPr>
          <p:cNvPr id="1695" name="?"/>
          <p:cNvSpPr txBox="1"/>
          <p:nvPr/>
        </p:nvSpPr>
        <p:spPr>
          <a:xfrm>
            <a:off x="10020820" y="4812233"/>
            <a:ext cx="548731"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96" name="?"/>
          <p:cNvSpPr txBox="1"/>
          <p:nvPr/>
        </p:nvSpPr>
        <p:spPr>
          <a:xfrm>
            <a:off x="10541000" y="80253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97" name="?"/>
          <p:cNvSpPr txBox="1"/>
          <p:nvPr/>
        </p:nvSpPr>
        <p:spPr>
          <a:xfrm>
            <a:off x="14871700" y="63489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98" name="?"/>
          <p:cNvSpPr txBox="1"/>
          <p:nvPr/>
        </p:nvSpPr>
        <p:spPr>
          <a:xfrm>
            <a:off x="18859500" y="9358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699" name="?"/>
          <p:cNvSpPr txBox="1"/>
          <p:nvPr/>
        </p:nvSpPr>
        <p:spPr>
          <a:xfrm>
            <a:off x="19519900" y="3897833"/>
            <a:ext cx="548730" cy="903834"/>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b="1">
                <a:solidFill>
                  <a:srgbClr val="FF2600"/>
                </a:solidFill>
                <a:latin typeface="Arial"/>
                <a:ea typeface="Arial"/>
                <a:cs typeface="Arial"/>
                <a:sym typeface="Arial"/>
              </a:defRPr>
            </a:lvl1pPr>
          </a:lstStyle>
          <a:p>
            <a:r>
              <a:t>?</a:t>
            </a:r>
          </a:p>
        </p:txBody>
      </p:sp>
      <p:sp>
        <p:nvSpPr>
          <p:cNvPr id="1700" name="Original ratios?"/>
          <p:cNvSpPr txBox="1"/>
          <p:nvPr/>
        </p:nvSpPr>
        <p:spPr>
          <a:xfrm>
            <a:off x="8483600" y="10520557"/>
            <a:ext cx="3784600"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sq-AL" dirty="0"/>
              <a:t>Raportet origjinale</a:t>
            </a:r>
            <a:r>
              <a:rPr dirty="0"/>
              <a:t>?</a:t>
            </a:r>
          </a:p>
        </p:txBody>
      </p:sp>
      <p:sp>
        <p:nvSpPr>
          <p:cNvPr id="1701" name="Added or removed?"/>
          <p:cNvSpPr txBox="1"/>
          <p:nvPr/>
        </p:nvSpPr>
        <p:spPr>
          <a:xfrm>
            <a:off x="17030700" y="10526907"/>
            <a:ext cx="4174372"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sq-AL" dirty="0"/>
              <a:t>Shtuar ose hequr</a:t>
            </a:r>
            <a:r>
              <a:rPr dirty="0"/>
              <a:t>?</a:t>
            </a:r>
          </a:p>
        </p:txBody>
      </p:sp>
      <p:sp>
        <p:nvSpPr>
          <p:cNvPr id="1702" name="Rate of decay?"/>
          <p:cNvSpPr txBox="1"/>
          <p:nvPr/>
        </p:nvSpPr>
        <p:spPr>
          <a:xfrm>
            <a:off x="12915900" y="10526907"/>
            <a:ext cx="3238500" cy="16537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b="1">
                <a:solidFill>
                  <a:srgbClr val="FFFB00"/>
                </a:solidFill>
                <a:latin typeface="Arial"/>
                <a:ea typeface="Arial"/>
                <a:cs typeface="Arial"/>
                <a:sym typeface="Arial"/>
              </a:defRPr>
            </a:lvl1pPr>
          </a:lstStyle>
          <a:p>
            <a:r>
              <a:rPr lang="sq-AL" dirty="0"/>
              <a:t>Shkalla e kalbjes</a:t>
            </a:r>
            <a:r>
              <a:rPr dirty="0"/>
              <a:t>?</a:t>
            </a:r>
          </a:p>
        </p:txBody>
      </p:sp>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4" name="AgeDatingResults_Australia2.jpg" descr="AgeDatingResults_Australia2.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05" name="Australia"/>
          <p:cNvSpPr txBox="1"/>
          <p:nvPr/>
        </p:nvSpPr>
        <p:spPr>
          <a:xfrm>
            <a:off x="3723499" y="4045835"/>
            <a:ext cx="4109395" cy="128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9600">
                <a:solidFill>
                  <a:srgbClr val="FFFFFF"/>
                </a:solidFill>
                <a:latin typeface="Mensch Thin"/>
                <a:ea typeface="Mensch Thin"/>
                <a:cs typeface="Mensch Thin"/>
                <a:sym typeface="Mensch Thin"/>
              </a:defRPr>
            </a:pPr>
            <a:r>
              <a:rPr dirty="0" err="1"/>
              <a:t>Austra</a:t>
            </a:r>
            <a:r>
              <a:rPr spc="-768" dirty="0" err="1"/>
              <a:t>l</a:t>
            </a:r>
            <a:r>
              <a:rPr dirty="0" err="1"/>
              <a:t>i</a:t>
            </a:r>
            <a:endParaRPr dirty="0"/>
          </a:p>
        </p:txBody>
      </p:sp>
      <p:sp>
        <p:nvSpPr>
          <p:cNvPr id="1706" name="Crinum mine"/>
          <p:cNvSpPr txBox="1"/>
          <p:nvPr/>
        </p:nvSpPr>
        <p:spPr>
          <a:xfrm>
            <a:off x="2597843" y="3051783"/>
            <a:ext cx="6360717" cy="988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7200">
                <a:solidFill>
                  <a:srgbClr val="FFFFFF"/>
                </a:solidFill>
                <a:latin typeface="Oleo Script"/>
                <a:ea typeface="Oleo Script"/>
                <a:cs typeface="Oleo Script"/>
                <a:sym typeface="Oleo Script"/>
              </a:defRPr>
            </a:lvl1pPr>
          </a:lstStyle>
          <a:p>
            <a:r>
              <a:rPr lang="sq-AL" dirty="0"/>
              <a:t>Miniera Crinum</a:t>
            </a:r>
            <a:endParaRPr dirty="0"/>
          </a:p>
        </p:txBody>
      </p:sp>
      <p:sp>
        <p:nvSpPr>
          <p:cNvPr id="1707" name="1994"/>
          <p:cNvSpPr txBox="1"/>
          <p:nvPr/>
        </p:nvSpPr>
        <p:spPr>
          <a:xfrm>
            <a:off x="2932080" y="6940641"/>
            <a:ext cx="2673401" cy="1778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nSpc>
                <a:spcPct val="80000"/>
              </a:lnSpc>
              <a:defRPr sz="9600" b="1">
                <a:solidFill>
                  <a:srgbClr val="341701"/>
                </a:solidFill>
                <a:latin typeface="Oleo Script"/>
                <a:ea typeface="Oleo Script"/>
                <a:cs typeface="Oleo Script"/>
                <a:sym typeface="Oleo Script"/>
              </a:defRPr>
            </a:lvl1pPr>
          </a:lstStyle>
          <a:p>
            <a:r>
              <a:t>1994</a:t>
            </a:r>
          </a:p>
        </p:txBody>
      </p:sp>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09" name="AgeDatingResults_Australia.jpg" descr="AgeDatingResults_Australia.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10" name="Sandstone, claystone, siltstone"/>
          <p:cNvSpPr txBox="1"/>
          <p:nvPr/>
        </p:nvSpPr>
        <p:spPr>
          <a:xfrm>
            <a:off x="3804474" y="11539035"/>
            <a:ext cx="18151358"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r">
              <a:lnSpc>
                <a:spcPct val="80000"/>
              </a:lnSpc>
              <a:defRPr sz="5500" b="1">
                <a:latin typeface="Oleo Script"/>
                <a:ea typeface="Oleo Script"/>
                <a:cs typeface="Oleo Script"/>
                <a:sym typeface="Oleo Script"/>
              </a:defRPr>
            </a:lvl1pPr>
          </a:lstStyle>
          <a:p>
            <a:pPr>
              <a:defRPr sz="4800">
                <a:latin typeface="+mj-lt"/>
                <a:ea typeface="+mj-ea"/>
                <a:cs typeface="+mj-cs"/>
                <a:sym typeface="Calibri"/>
              </a:defRPr>
            </a:pPr>
            <a:r>
              <a:rPr lang="sq-AL" sz="5500" dirty="0">
                <a:latin typeface="Oleo Script"/>
                <a:ea typeface="Oleo Script"/>
                <a:cs typeface="Oleo Script"/>
                <a:sym typeface="Oleo Script"/>
              </a:rPr>
              <a:t>Gurë ranorë</a:t>
            </a:r>
            <a:r>
              <a:rPr sz="5500" dirty="0">
                <a:latin typeface="Oleo Script"/>
                <a:ea typeface="Oleo Script"/>
                <a:cs typeface="Oleo Script"/>
                <a:sym typeface="Oleo Script"/>
              </a:rPr>
              <a:t>, </a:t>
            </a:r>
            <a:r>
              <a:rPr lang="sq-AL" sz="5500" dirty="0">
                <a:latin typeface="Oleo Script"/>
                <a:ea typeface="Oleo Script"/>
                <a:cs typeface="Oleo Script"/>
                <a:sym typeface="Oleo Script"/>
              </a:rPr>
              <a:t>gurë argjilor</a:t>
            </a:r>
            <a:r>
              <a:rPr sz="5500" dirty="0">
                <a:latin typeface="Oleo Script"/>
                <a:ea typeface="Oleo Script"/>
                <a:cs typeface="Oleo Script"/>
                <a:sym typeface="Oleo Script"/>
              </a:rPr>
              <a:t>, </a:t>
            </a:r>
            <a:r>
              <a:rPr lang="sq-AL" sz="5500" dirty="0">
                <a:latin typeface="Oleo Script"/>
                <a:ea typeface="Oleo Script"/>
                <a:cs typeface="Oleo Script"/>
                <a:sym typeface="Oleo Script"/>
              </a:rPr>
              <a:t>gurë lymor</a:t>
            </a:r>
            <a:endParaRPr sz="5500" dirty="0">
              <a:latin typeface="Oleo Script"/>
              <a:ea typeface="Oleo Script"/>
              <a:cs typeface="Oleo Script"/>
              <a:sym typeface="Oleo Script"/>
            </a:endParaRPr>
          </a:p>
        </p:txBody>
      </p:sp>
      <p:sp>
        <p:nvSpPr>
          <p:cNvPr id="1711" name="Once molten basalt layer"/>
          <p:cNvSpPr txBox="1"/>
          <p:nvPr/>
        </p:nvSpPr>
        <p:spPr>
          <a:xfrm>
            <a:off x="6759782" y="10090993"/>
            <a:ext cx="14887089"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r">
              <a:lnSpc>
                <a:spcPct val="80000"/>
              </a:lnSpc>
              <a:defRPr sz="5500" b="1">
                <a:solidFill>
                  <a:srgbClr val="FFFFFF"/>
                </a:solidFill>
                <a:latin typeface="Oleo Script"/>
                <a:ea typeface="Oleo Script"/>
                <a:cs typeface="Oleo Script"/>
                <a:sym typeface="Oleo Script"/>
              </a:defRPr>
            </a:lvl1pPr>
          </a:lstStyle>
          <a:p>
            <a:pPr>
              <a:defRPr sz="4800">
                <a:latin typeface="+mj-lt"/>
                <a:ea typeface="+mj-ea"/>
                <a:cs typeface="+mj-cs"/>
                <a:sym typeface="Calibri"/>
              </a:defRPr>
            </a:pPr>
            <a:r>
              <a:rPr lang="sq-AL" sz="5500" dirty="0">
                <a:latin typeface="Oleo Script"/>
                <a:ea typeface="Oleo Script"/>
                <a:cs typeface="Oleo Script"/>
                <a:sym typeface="Oleo Script"/>
              </a:rPr>
              <a:t>Shtresa e gurve vullkanik të shkrirë një herë</a:t>
            </a:r>
            <a:endParaRPr sz="5500" dirty="0">
              <a:latin typeface="Oleo Script"/>
              <a:ea typeface="Oleo Script"/>
              <a:cs typeface="Oleo Script"/>
              <a:sym typeface="Oleo Script"/>
            </a:endParaRPr>
          </a:p>
        </p:txBody>
      </p:sp>
      <p:sp>
        <p:nvSpPr>
          <p:cNvPr id="1712" name="Sands…"/>
          <p:cNvSpPr txBox="1"/>
          <p:nvPr/>
        </p:nvSpPr>
        <p:spPr>
          <a:xfrm>
            <a:off x="13419667" y="4479227"/>
            <a:ext cx="10464403" cy="9889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7200" b="1">
                <a:latin typeface="Oleo Script"/>
                <a:ea typeface="Oleo Script"/>
                <a:cs typeface="Oleo Script"/>
                <a:sym typeface="Oleo Script"/>
              </a:defRPr>
            </a:pPr>
            <a:r>
              <a:rPr lang="sq-AL" dirty="0"/>
              <a:t>Lojet e rërës dhe argjila</a:t>
            </a:r>
            <a:endParaRPr dirty="0"/>
          </a:p>
        </p:txBody>
      </p:sp>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14" name="1508_AgeDatingResults_Australia_Wood.jpg" descr="1508_AgeDatingResults_Australia_Woo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15" name="69 feet down"/>
          <p:cNvSpPr txBox="1"/>
          <p:nvPr/>
        </p:nvSpPr>
        <p:spPr>
          <a:xfrm>
            <a:off x="13655474" y="10008458"/>
            <a:ext cx="6290185" cy="905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80000"/>
              </a:lnSpc>
              <a:defRPr sz="6500">
                <a:solidFill>
                  <a:srgbClr val="FFFFFF"/>
                </a:solidFill>
                <a:latin typeface="Mensch Regular"/>
                <a:ea typeface="Mensch Regular"/>
                <a:cs typeface="Mensch Regular"/>
                <a:sym typeface="Mensch Regular"/>
              </a:defRPr>
            </a:pPr>
            <a:r>
              <a:rPr dirty="0">
                <a:latin typeface="+mn-lt"/>
              </a:rPr>
              <a:t>69</a:t>
            </a:r>
            <a:r>
              <a:rPr sz="5000" dirty="0">
                <a:latin typeface="+mn-lt"/>
              </a:rPr>
              <a:t> </a:t>
            </a:r>
            <a:r>
              <a:rPr lang="sq-AL" dirty="0">
                <a:latin typeface="+mn-lt"/>
              </a:rPr>
              <a:t>metra poshtë</a:t>
            </a:r>
            <a:endParaRPr dirty="0">
              <a:latin typeface="+mn-lt"/>
            </a:endParaRPr>
          </a:p>
        </p:txBody>
      </p:sp>
      <p:sp>
        <p:nvSpPr>
          <p:cNvPr id="1716" name="Arrow"/>
          <p:cNvSpPr/>
          <p:nvPr/>
        </p:nvSpPr>
        <p:spPr>
          <a:xfrm rot="5400000">
            <a:off x="6076931" y="4951130"/>
            <a:ext cx="7859104" cy="997239"/>
          </a:xfrm>
          <a:prstGeom prst="rightArrow">
            <a:avLst>
              <a:gd name="adj1" fmla="val 26765"/>
              <a:gd name="adj2" fmla="val 57015"/>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17" name="Wood Discovered"/>
          <p:cNvSpPr txBox="1"/>
          <p:nvPr/>
        </p:nvSpPr>
        <p:spPr>
          <a:xfrm>
            <a:off x="10853115" y="7590311"/>
            <a:ext cx="5801268"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lgn="l">
              <a:defRPr sz="7200" b="1">
                <a:solidFill>
                  <a:srgbClr val="441E03"/>
                </a:solidFill>
                <a:latin typeface="Oleo Script"/>
                <a:ea typeface="Oleo Script"/>
                <a:cs typeface="Oleo Script"/>
                <a:sym typeface="Oleo Script"/>
              </a:defRPr>
            </a:lvl1pPr>
          </a:lstStyle>
          <a:p>
            <a:pPr>
              <a:defRPr>
                <a:latin typeface="+mj-lt"/>
                <a:ea typeface="+mj-ea"/>
                <a:cs typeface="+mj-cs"/>
                <a:sym typeface="Calibri"/>
              </a:defRPr>
            </a:pPr>
            <a:r>
              <a:rPr lang="sq-AL" dirty="0">
                <a:latin typeface="+mj-lt"/>
                <a:ea typeface="+mj-ea"/>
                <a:cs typeface="+mj-cs"/>
                <a:sym typeface="Calibri"/>
              </a:rPr>
              <a:t>Z</a:t>
            </a:r>
            <a:r>
              <a:rPr lang="sq-AL" dirty="0">
                <a:sym typeface="Oleo Script"/>
              </a:rPr>
              <a:t>bulimi i drurit</a:t>
            </a:r>
            <a:endParaRPr dirty="0">
              <a:sym typeface="Oleo Script"/>
            </a:endParaRPr>
          </a:p>
        </p:txBody>
      </p:sp>
      <p:sp>
        <p:nvSpPr>
          <p:cNvPr id="1718" name="entombed in bottom basalt flow"/>
          <p:cNvSpPr txBox="1"/>
          <p:nvPr/>
        </p:nvSpPr>
        <p:spPr>
          <a:xfrm>
            <a:off x="10869946" y="8630379"/>
            <a:ext cx="13200730" cy="7181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80000"/>
              </a:lnSpc>
              <a:defRPr sz="5500">
                <a:solidFill>
                  <a:srgbClr val="441E02"/>
                </a:solidFill>
                <a:latin typeface="Oleo Script"/>
                <a:ea typeface="Oleo Script"/>
                <a:cs typeface="Oleo Script"/>
                <a:sym typeface="Oleo Script"/>
              </a:defRPr>
            </a:pPr>
            <a:r>
              <a:rPr lang="sq-AL" sz="5000" dirty="0"/>
              <a:t>I groposur në fund të rjedhes së gurit vullkanik</a:t>
            </a:r>
            <a:endParaRPr sz="5000" dirty="0"/>
          </a:p>
        </p:txBody>
      </p:sp>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0" name="1508_AgeDatingResults_Australia_Basalt.jpg" descr="1508_AgeDatingResults_Australia_Basalt.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21" name="Basalt…"/>
          <p:cNvSpPr txBox="1"/>
          <p:nvPr/>
        </p:nvSpPr>
        <p:spPr>
          <a:xfrm>
            <a:off x="8117338" y="2141042"/>
            <a:ext cx="4329710" cy="1564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800" b="1">
                <a:solidFill>
                  <a:srgbClr val="FFFFFF"/>
                </a:solidFill>
                <a:latin typeface="+mj-lt"/>
                <a:ea typeface="+mj-ea"/>
                <a:cs typeface="+mj-cs"/>
                <a:sym typeface="Calibri"/>
              </a:defRPr>
            </a:pPr>
            <a:r>
              <a:rPr lang="sq-AL" sz="5500" dirty="0">
                <a:latin typeface="Oleo Script"/>
                <a:ea typeface="Oleo Script"/>
                <a:cs typeface="Oleo Script"/>
                <a:sym typeface="Oleo Script"/>
              </a:rPr>
              <a:t>Guri vulkanik</a:t>
            </a:r>
            <a:r>
              <a:rPr sz="5500" dirty="0">
                <a:latin typeface="Oleo Script"/>
                <a:ea typeface="Oleo Script"/>
                <a:cs typeface="Oleo Script"/>
                <a:sym typeface="Oleo Script"/>
              </a:rPr>
              <a:t> </a:t>
            </a:r>
            <a:endParaRPr sz="7200" dirty="0">
              <a:latin typeface="Oleo Script"/>
              <a:ea typeface="Oleo Script"/>
              <a:cs typeface="Oleo Script"/>
              <a:sym typeface="Oleo Script"/>
            </a:endParaRPr>
          </a:p>
          <a:p>
            <a:pPr>
              <a:defRPr sz="4000" b="1">
                <a:solidFill>
                  <a:srgbClr val="FFFFFF"/>
                </a:solidFill>
                <a:latin typeface="+mj-lt"/>
                <a:ea typeface="+mj-ea"/>
                <a:cs typeface="+mj-cs"/>
                <a:sym typeface="Calibri"/>
              </a:defRPr>
            </a:pPr>
            <a:r>
              <a:rPr b="0" spc="239" dirty="0">
                <a:latin typeface="+mn-lt"/>
                <a:ea typeface="Mensch Regular"/>
                <a:cs typeface="Mensch Regular"/>
                <a:sym typeface="Mensch Regular"/>
              </a:rPr>
              <a:t>4</a:t>
            </a:r>
            <a:r>
              <a:rPr b="0" dirty="0">
                <a:latin typeface="+mn-lt"/>
                <a:ea typeface="Mensch Regular"/>
                <a:cs typeface="Mensch Regular"/>
                <a:sym typeface="Mensch Regular"/>
              </a:rPr>
              <a:t>5 million</a:t>
            </a:r>
            <a:r>
              <a:rPr lang="sq-AL" b="0" dirty="0">
                <a:latin typeface="+mn-lt"/>
                <a:ea typeface="Mensch Regular"/>
                <a:cs typeface="Mensch Regular"/>
                <a:sym typeface="Mensch Regular"/>
              </a:rPr>
              <a:t>a</a:t>
            </a:r>
            <a:r>
              <a:rPr b="0" dirty="0">
                <a:latin typeface="+mn-lt"/>
                <a:ea typeface="Mensch Regular"/>
                <a:cs typeface="Mensch Regular"/>
                <a:sym typeface="Mensch Regular"/>
              </a:rPr>
              <a:t> </a:t>
            </a:r>
            <a:r>
              <a:rPr lang="sq-AL" b="0" dirty="0">
                <a:latin typeface="+mn-lt"/>
                <a:ea typeface="Mensch Regular"/>
                <a:cs typeface="Mensch Regular"/>
                <a:sym typeface="Mensch Regular"/>
              </a:rPr>
              <a:t>vite</a:t>
            </a:r>
            <a:endParaRPr b="0" dirty="0">
              <a:latin typeface="+mn-lt"/>
              <a:ea typeface="Mensch Regular"/>
              <a:cs typeface="Mensch Regular"/>
              <a:sym typeface="Mensch Regular"/>
            </a:endParaRPr>
          </a:p>
        </p:txBody>
      </p:sp>
      <p:sp>
        <p:nvSpPr>
          <p:cNvPr id="1722" name="Age-Dating…"/>
          <p:cNvSpPr txBox="1"/>
          <p:nvPr/>
        </p:nvSpPr>
        <p:spPr>
          <a:xfrm>
            <a:off x="847879" y="7815461"/>
            <a:ext cx="8483763" cy="167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70000"/>
              </a:lnSpc>
              <a:defRPr sz="7200" b="1">
                <a:solidFill>
                  <a:srgbClr val="441E03"/>
                </a:solidFill>
                <a:latin typeface="+mj-lt"/>
                <a:ea typeface="+mj-ea"/>
                <a:cs typeface="+mj-cs"/>
                <a:sym typeface="Calibri"/>
              </a:defRPr>
            </a:pPr>
            <a:r>
              <a:rPr lang="sq-AL" dirty="0">
                <a:latin typeface="Oleo Script"/>
                <a:ea typeface="Oleo Script"/>
                <a:cs typeface="Oleo Script"/>
                <a:sym typeface="Oleo Script"/>
              </a:rPr>
              <a:t>Rezultatet </a:t>
            </a:r>
          </a:p>
          <a:p>
            <a:pPr>
              <a:lnSpc>
                <a:spcPct val="70000"/>
              </a:lnSpc>
              <a:defRPr sz="7200" b="1">
                <a:solidFill>
                  <a:srgbClr val="441E03"/>
                </a:solidFill>
                <a:latin typeface="+mj-lt"/>
                <a:ea typeface="+mj-ea"/>
                <a:cs typeface="+mj-cs"/>
                <a:sym typeface="Calibri"/>
              </a:defRPr>
            </a:pPr>
            <a:r>
              <a:rPr lang="sq-AL" dirty="0">
                <a:latin typeface="Oleo Script"/>
                <a:ea typeface="Oleo Script"/>
                <a:cs typeface="Oleo Script"/>
                <a:sym typeface="Oleo Script"/>
              </a:rPr>
              <a:t>Moshë - datim</a:t>
            </a:r>
            <a:endParaRPr dirty="0">
              <a:latin typeface="Oleo Script"/>
              <a:ea typeface="Oleo Script"/>
              <a:cs typeface="Oleo Script"/>
              <a:sym typeface="Oleo Script"/>
            </a:endParaRPr>
          </a:p>
        </p:txBody>
      </p:sp>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24" name="1508_AgeDatingResults_Australia_BasaltAndWood.jpg" descr="1508_AgeDatingResults_Australia_BasaltAndWood.jpg"/>
          <p:cNvPicPr>
            <a:picLocks noChangeAspect="1"/>
          </p:cNvPicPr>
          <p:nvPr/>
        </p:nvPicPr>
        <p:blipFill>
          <a:blip r:embed="rId2"/>
          <a:stretch>
            <a:fillRect/>
          </a:stretch>
        </p:blipFill>
        <p:spPr>
          <a:xfrm>
            <a:off x="0" y="0"/>
            <a:ext cx="24384000" cy="13716000"/>
          </a:xfrm>
          <a:prstGeom prst="rect">
            <a:avLst/>
          </a:prstGeom>
          <a:ln w="12700">
            <a:miter lim="400000"/>
          </a:ln>
        </p:spPr>
      </p:pic>
      <p:sp>
        <p:nvSpPr>
          <p:cNvPr id="1725" name="Wood…"/>
          <p:cNvSpPr txBox="1"/>
          <p:nvPr/>
        </p:nvSpPr>
        <p:spPr>
          <a:xfrm>
            <a:off x="17431508" y="7824812"/>
            <a:ext cx="4166140" cy="15645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800" b="1">
                <a:solidFill>
                  <a:srgbClr val="FFFFFF"/>
                </a:solidFill>
                <a:latin typeface="+mj-lt"/>
                <a:ea typeface="+mj-ea"/>
                <a:cs typeface="+mj-cs"/>
                <a:sym typeface="Calibri"/>
              </a:defRPr>
            </a:pPr>
            <a:r>
              <a:rPr lang="sq-AL" sz="5500" dirty="0">
                <a:latin typeface="Oleo Script"/>
                <a:ea typeface="Oleo Script"/>
                <a:cs typeface="Oleo Script"/>
                <a:sym typeface="Oleo Script"/>
              </a:rPr>
              <a:t>Dru</a:t>
            </a:r>
            <a:r>
              <a:rPr sz="5500" dirty="0">
                <a:latin typeface="Oleo Script"/>
                <a:ea typeface="Oleo Script"/>
                <a:cs typeface="Oleo Script"/>
                <a:sym typeface="Oleo Script"/>
              </a:rPr>
              <a:t>  </a:t>
            </a:r>
            <a:endParaRPr sz="7200" dirty="0">
              <a:latin typeface="Oleo Script"/>
              <a:ea typeface="Oleo Script"/>
              <a:cs typeface="Oleo Script"/>
              <a:sym typeface="Oleo Script"/>
            </a:endParaRPr>
          </a:p>
          <a:p>
            <a:pPr>
              <a:defRPr sz="4000" b="1">
                <a:solidFill>
                  <a:srgbClr val="FFFFFF"/>
                </a:solidFill>
                <a:latin typeface="+mj-lt"/>
                <a:ea typeface="+mj-ea"/>
                <a:cs typeface="+mj-cs"/>
                <a:sym typeface="Calibri"/>
              </a:defRPr>
            </a:pPr>
            <a:r>
              <a:rPr b="0" spc="239" dirty="0">
                <a:latin typeface="+mn-lt"/>
                <a:ea typeface="Mensch Regular"/>
                <a:cs typeface="Mensch Regular"/>
                <a:sym typeface="Mensch Regular"/>
              </a:rPr>
              <a:t>44</a:t>
            </a:r>
            <a:r>
              <a:rPr b="0" spc="239" dirty="0">
                <a:latin typeface="+mn-lt"/>
                <a:ea typeface="Calibri Light"/>
                <a:cs typeface="Calibri Light"/>
                <a:sym typeface="Calibri Light"/>
              </a:rPr>
              <a:t>–</a:t>
            </a:r>
            <a:r>
              <a:rPr b="0" spc="239" dirty="0">
                <a:latin typeface="+mn-lt"/>
                <a:ea typeface="Mensch Regular"/>
                <a:cs typeface="Mensch Regular"/>
                <a:sym typeface="Mensch Regular"/>
              </a:rPr>
              <a:t>45,OOO</a:t>
            </a:r>
            <a:r>
              <a:rPr sz="3000" b="0" spc="180" dirty="0">
                <a:latin typeface="+mn-lt"/>
                <a:ea typeface="Mensch Regular"/>
                <a:cs typeface="Mensch Regular"/>
                <a:sym typeface="Mensch Regular"/>
              </a:rPr>
              <a:t> </a:t>
            </a:r>
            <a:r>
              <a:rPr lang="sq-AL" b="0" spc="239" dirty="0">
                <a:latin typeface="+mn-lt"/>
                <a:ea typeface="Mensch Regular"/>
                <a:cs typeface="Mensch Regular"/>
                <a:sym typeface="Mensch Regular"/>
              </a:rPr>
              <a:t>vite</a:t>
            </a:r>
            <a:endParaRPr b="0" spc="239" dirty="0">
              <a:latin typeface="+mn-lt"/>
              <a:ea typeface="Mensch Regular"/>
              <a:cs typeface="Mensch Regular"/>
              <a:sym typeface="Mensch Regular"/>
            </a:endParaRPr>
          </a:p>
        </p:txBody>
      </p:sp>
      <p:sp>
        <p:nvSpPr>
          <p:cNvPr id="1726" name="Age-Dating…"/>
          <p:cNvSpPr txBox="1"/>
          <p:nvPr/>
        </p:nvSpPr>
        <p:spPr>
          <a:xfrm>
            <a:off x="847879" y="7815461"/>
            <a:ext cx="8483763" cy="16700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70000"/>
              </a:lnSpc>
              <a:defRPr sz="7200" b="1">
                <a:solidFill>
                  <a:srgbClr val="441E03"/>
                </a:solidFill>
                <a:latin typeface="+mj-lt"/>
                <a:ea typeface="+mj-ea"/>
                <a:cs typeface="+mj-cs"/>
                <a:sym typeface="Calibri"/>
              </a:defRPr>
            </a:pPr>
            <a:r>
              <a:rPr lang="sq-AL" dirty="0">
                <a:latin typeface="Oleo Script"/>
                <a:ea typeface="Oleo Script"/>
                <a:cs typeface="Oleo Script"/>
                <a:sym typeface="Oleo Script"/>
              </a:rPr>
              <a:t>Rezultatet </a:t>
            </a:r>
          </a:p>
          <a:p>
            <a:pPr>
              <a:lnSpc>
                <a:spcPct val="70000"/>
              </a:lnSpc>
              <a:defRPr sz="7200" b="1">
                <a:solidFill>
                  <a:srgbClr val="441E03"/>
                </a:solidFill>
                <a:latin typeface="+mj-lt"/>
                <a:ea typeface="+mj-ea"/>
                <a:cs typeface="+mj-cs"/>
                <a:sym typeface="Calibri"/>
              </a:defRPr>
            </a:pPr>
            <a:r>
              <a:rPr lang="sq-AL" dirty="0">
                <a:latin typeface="Oleo Script"/>
                <a:ea typeface="Oleo Script"/>
                <a:cs typeface="Oleo Script"/>
                <a:sym typeface="Oleo Script"/>
              </a:rPr>
              <a:t>Moshë - Datim</a:t>
            </a:r>
            <a:endParaRPr dirty="0">
              <a:latin typeface="Oleo Script"/>
              <a:ea typeface="Oleo Script"/>
              <a:cs typeface="Oleo Script"/>
              <a:sym typeface="Oleo Script"/>
            </a:endParaRPr>
          </a:p>
        </p:txBody>
      </p:sp>
      <p:sp>
        <p:nvSpPr>
          <p:cNvPr id="1727" name="Basalt…"/>
          <p:cNvSpPr txBox="1"/>
          <p:nvPr/>
        </p:nvSpPr>
        <p:spPr>
          <a:xfrm>
            <a:off x="8020721" y="1958909"/>
            <a:ext cx="4776949" cy="168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800" b="1">
                <a:solidFill>
                  <a:srgbClr val="FFFFFF"/>
                </a:solidFill>
                <a:latin typeface="+mj-lt"/>
                <a:ea typeface="+mj-ea"/>
                <a:cs typeface="+mj-cs"/>
                <a:sym typeface="Calibri"/>
              </a:defRPr>
            </a:pPr>
            <a:r>
              <a:rPr lang="sq-AL" sz="5500" dirty="0">
                <a:latin typeface="Oleo Script"/>
                <a:ea typeface="Oleo Script"/>
                <a:cs typeface="Oleo Script"/>
                <a:sym typeface="Oleo Script"/>
              </a:rPr>
              <a:t>Gurë vullkanik</a:t>
            </a:r>
            <a:r>
              <a:rPr sz="5500" dirty="0">
                <a:latin typeface="Oleo Script"/>
                <a:ea typeface="Oleo Script"/>
                <a:cs typeface="Oleo Script"/>
                <a:sym typeface="Oleo Script"/>
              </a:rPr>
              <a:t>  </a:t>
            </a:r>
            <a:endParaRPr lang="en-US" sz="7200" b="1" dirty="0">
              <a:latin typeface="Oleo Script"/>
              <a:ea typeface="Oleo Script"/>
              <a:cs typeface="Oleo Script"/>
              <a:sym typeface="Oleo Script"/>
            </a:endParaRPr>
          </a:p>
          <a:p>
            <a:pPr>
              <a:defRPr sz="4800" b="1">
                <a:solidFill>
                  <a:srgbClr val="FFFFFF"/>
                </a:solidFill>
                <a:latin typeface="+mj-lt"/>
                <a:ea typeface="+mj-ea"/>
                <a:cs typeface="+mj-cs"/>
                <a:sym typeface="Calibri"/>
              </a:defRPr>
            </a:pPr>
            <a:r>
              <a:rPr b="0" spc="239" dirty="0">
                <a:latin typeface="+mn-lt"/>
                <a:ea typeface="Mensch Regular"/>
                <a:cs typeface="Mensch Regular"/>
                <a:sym typeface="Mensch Regular"/>
              </a:rPr>
              <a:t>4</a:t>
            </a:r>
            <a:r>
              <a:rPr b="0" dirty="0">
                <a:latin typeface="+mn-lt"/>
                <a:ea typeface="Mensch Regular"/>
                <a:cs typeface="Mensch Regular"/>
                <a:sym typeface="Mensch Regular"/>
              </a:rPr>
              <a:t>5 </a:t>
            </a:r>
            <a:r>
              <a:rPr lang="sq-AL" b="0" dirty="0">
                <a:latin typeface="+mn-lt"/>
                <a:ea typeface="Mensch Regular"/>
                <a:cs typeface="Mensch Regular"/>
                <a:sym typeface="Mensch Regular"/>
              </a:rPr>
              <a:t>miliona vite</a:t>
            </a:r>
            <a:endParaRPr b="0" dirty="0">
              <a:latin typeface="+mn-lt"/>
              <a:ea typeface="Mensch Regular"/>
              <a:cs typeface="Mensch Regular"/>
              <a:sym typeface="Mensch Regular"/>
            </a:endParaRPr>
          </a:p>
        </p:txBody>
      </p:sp>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9" name="121088266.jpg" descr="121088266.jpg"/>
          <p:cNvPicPr>
            <a:picLocks noChangeAspect="1"/>
          </p:cNvPicPr>
          <p:nvPr/>
        </p:nvPicPr>
        <p:blipFill>
          <a:blip r:embed="rId3"/>
          <a:stretch>
            <a:fillRect/>
          </a:stretch>
        </p:blipFill>
        <p:spPr>
          <a:xfrm>
            <a:off x="3901247" y="1903952"/>
            <a:ext cx="16586201" cy="10936808"/>
          </a:xfrm>
          <a:prstGeom prst="rect">
            <a:avLst/>
          </a:prstGeom>
          <a:ln w="25400">
            <a:solidFill>
              <a:srgbClr val="FFFFFF"/>
            </a:solidFill>
            <a:miter lim="400000"/>
          </a:ln>
        </p:spPr>
      </p:pic>
      <p:sp>
        <p:nvSpPr>
          <p:cNvPr id="1730" name="Millions of Years?"/>
          <p:cNvSpPr txBox="1"/>
          <p:nvPr/>
        </p:nvSpPr>
        <p:spPr>
          <a:xfrm>
            <a:off x="6718300" y="391677"/>
            <a:ext cx="10947400" cy="131793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sq-AL" dirty="0"/>
              <a:t>Miliona vite</a:t>
            </a:r>
            <a:r>
              <a:rPr dirty="0"/>
              <a:t>?</a:t>
            </a:r>
          </a:p>
        </p:txBody>
      </p:sp>
      <p:sp>
        <p:nvSpPr>
          <p:cNvPr id="1731" name="Noah’s Flood!"/>
          <p:cNvSpPr txBox="1"/>
          <p:nvPr/>
        </p:nvSpPr>
        <p:spPr>
          <a:xfrm>
            <a:off x="5462468" y="175847"/>
            <a:ext cx="13402503" cy="155226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sq-AL" dirty="0"/>
              <a:t>Përmbytja e Noas</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xit" fill="hold" grpId="2" nodeType="clickEffect">
                                  <p:stCondLst>
                                    <p:cond delay="0"/>
                                  </p:stCondLst>
                                  <p:iterate>
                                    <p:tmAbs val="0"/>
                                  </p:iterate>
                                  <p:childTnLst>
                                    <p:animEffect transition="out" filter="dissolve">
                                      <p:cBhvr>
                                        <p:cTn id="10" dur="500" fill="hold"/>
                                        <p:tgtEl>
                                          <p:spTgt spid="1730"/>
                                        </p:tgtEl>
                                      </p:cBhvr>
                                    </p:animEffect>
                                    <p:set>
                                      <p:cBhvr>
                                        <p:cTn id="11" fill="hold">
                                          <p:stCondLst>
                                            <p:cond delay="499"/>
                                          </p:stCondLst>
                                        </p:cTn>
                                        <p:tgtEl>
                                          <p:spTgt spid="1730"/>
                                        </p:tgtEl>
                                        <p:attrNameLst>
                                          <p:attrName>style.visibility</p:attrName>
                                        </p:attrNameLst>
                                      </p:cBhvr>
                                      <p:to>
                                        <p:strVal val="hidden"/>
                                      </p:to>
                                    </p:set>
                                  </p:childTnLst>
                                </p:cTn>
                              </p:par>
                            </p:childTnLst>
                          </p:cTn>
                        </p:par>
                        <p:par>
                          <p:cTn id="12" fill="hold">
                            <p:stCondLst>
                              <p:cond delay="500"/>
                            </p:stCondLst>
                            <p:childTnLst>
                              <p:par>
                                <p:cTn id="13" presetID="9" presetClass="entr" fill="hold" grpId="3" nodeType="afterEffect">
                                  <p:stCondLst>
                                    <p:cond delay="0"/>
                                  </p:stCondLst>
                                  <p:iterate>
                                    <p:tmAbs val="0"/>
                                  </p:iterate>
                                  <p:childTnLst>
                                    <p:set>
                                      <p:cBhvr>
                                        <p:cTn id="14" fill="hold"/>
                                        <p:tgtEl>
                                          <p:spTgt spid="1731"/>
                                        </p:tgtEl>
                                        <p:attrNameLst>
                                          <p:attrName>style.visibility</p:attrName>
                                        </p:attrNameLst>
                                      </p:cBhvr>
                                      <p:to>
                                        <p:strVal val="visible"/>
                                      </p:to>
                                    </p:set>
                                    <p:animEffect transition="in" filter="dissolve">
                                      <p:cBhvr>
                                        <p:cTn id="15" dur="500"/>
                                        <p:tgtEl>
                                          <p:spTgt spid="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 grpId="1" animBg="1" advAuto="0"/>
      <p:bldP spid="1730" grpId="2" animBg="1" advAuto="0"/>
      <p:bldP spid="1731" grpId="3"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7" name="Two Arks Comparison 1 01810.jpg"/>
          <p:cNvGrpSpPr/>
          <p:nvPr/>
        </p:nvGrpSpPr>
        <p:grpSpPr>
          <a:xfrm>
            <a:off x="3911600" y="787400"/>
            <a:ext cx="16560800" cy="6223000"/>
            <a:chOff x="0" y="0"/>
            <a:chExt cx="16560800" cy="6223000"/>
          </a:xfrm>
        </p:grpSpPr>
        <p:pic>
          <p:nvPicPr>
            <p:cNvPr id="856" name="Two Arks Comparison 1 01810.jpg" descr="Two Arks Comparison 1 01810.jpg"/>
            <p:cNvPicPr>
              <a:picLocks/>
            </p:cNvPicPr>
            <p:nvPr/>
          </p:nvPicPr>
          <p:blipFill>
            <a:blip r:embed="rId3"/>
            <a:srcRect l="155" t="51295" r="77"/>
            <a:stretch>
              <a:fillRect/>
            </a:stretch>
          </p:blipFill>
          <p:spPr>
            <a:xfrm>
              <a:off x="127000" y="127000"/>
              <a:ext cx="16306800" cy="5969000"/>
            </a:xfrm>
            <a:prstGeom prst="rect">
              <a:avLst/>
            </a:prstGeom>
            <a:ln>
              <a:noFill/>
            </a:ln>
            <a:effectLst/>
          </p:spPr>
        </p:pic>
        <p:pic>
          <p:nvPicPr>
            <p:cNvPr id="855" name="Two Arks Comparison 1 01810.jpg" descr="Two Arks Comparison 1 01810.jpg"/>
            <p:cNvPicPr>
              <a:picLocks/>
            </p:cNvPicPr>
            <p:nvPr/>
          </p:nvPicPr>
          <p:blipFill>
            <a:blip r:embed="rId4"/>
            <a:stretch>
              <a:fillRect/>
            </a:stretch>
          </p:blipFill>
          <p:spPr>
            <a:xfrm>
              <a:off x="0" y="0"/>
              <a:ext cx="16560800" cy="6223000"/>
            </a:xfrm>
            <a:prstGeom prst="rect">
              <a:avLst/>
            </a:prstGeom>
            <a:effectLst/>
          </p:spPr>
        </p:pic>
      </p:grpSp>
      <p:grpSp>
        <p:nvGrpSpPr>
          <p:cNvPr id="860" name="Two Arks Comparison 1 01810.jpg"/>
          <p:cNvGrpSpPr/>
          <p:nvPr/>
        </p:nvGrpSpPr>
        <p:grpSpPr>
          <a:xfrm>
            <a:off x="3911600" y="787400"/>
            <a:ext cx="16560800" cy="6223000"/>
            <a:chOff x="0" y="0"/>
            <a:chExt cx="16560800" cy="6223000"/>
          </a:xfrm>
        </p:grpSpPr>
        <p:pic>
          <p:nvPicPr>
            <p:cNvPr id="859" name="Two Arks Comparison 1 01810.jpg" descr="Two Arks Comparison 1 01810.jpg"/>
            <p:cNvPicPr>
              <a:picLocks/>
            </p:cNvPicPr>
            <p:nvPr/>
          </p:nvPicPr>
          <p:blipFill>
            <a:blip r:embed="rId3"/>
            <a:srcRect l="155" t="103" r="77" b="51191"/>
            <a:stretch>
              <a:fillRect/>
            </a:stretch>
          </p:blipFill>
          <p:spPr>
            <a:xfrm>
              <a:off x="127000" y="127000"/>
              <a:ext cx="16306800" cy="5969000"/>
            </a:xfrm>
            <a:prstGeom prst="rect">
              <a:avLst/>
            </a:prstGeom>
            <a:ln>
              <a:noFill/>
            </a:ln>
            <a:effectLst/>
          </p:spPr>
        </p:pic>
        <p:pic>
          <p:nvPicPr>
            <p:cNvPr id="858" name="Two Arks Comparison 1 01810.jpg" descr="Two Arks Comparison 1 01810.jpg"/>
            <p:cNvPicPr>
              <a:picLocks/>
            </p:cNvPicPr>
            <p:nvPr/>
          </p:nvPicPr>
          <p:blipFill>
            <a:blip r:embed="rId4"/>
            <a:stretch>
              <a:fillRect/>
            </a:stretch>
          </p:blipFill>
          <p:spPr>
            <a:xfrm>
              <a:off x="0" y="0"/>
              <a:ext cx="16560800" cy="6223000"/>
            </a:xfrm>
            <a:prstGeom prst="rect">
              <a:avLst/>
            </a:prstGeom>
            <a:effectLst/>
          </p:spPr>
        </p:pic>
      </p:grpSp>
      <p:grpSp>
        <p:nvGrpSpPr>
          <p:cNvPr id="863" name="Group"/>
          <p:cNvGrpSpPr/>
          <p:nvPr/>
        </p:nvGrpSpPr>
        <p:grpSpPr>
          <a:xfrm>
            <a:off x="444498" y="6909900"/>
            <a:ext cx="23495001" cy="6756401"/>
            <a:chOff x="0" y="0"/>
            <a:chExt cx="23495000" cy="6756400"/>
          </a:xfrm>
        </p:grpSpPr>
        <p:pic>
          <p:nvPicPr>
            <p:cNvPr id="861" name="104447884[1].png" descr="104447884[1].png"/>
            <p:cNvPicPr>
              <a:picLocks noChangeAspect="1"/>
            </p:cNvPicPr>
            <p:nvPr/>
          </p:nvPicPr>
          <p:blipFill>
            <a:blip r:embed="rId5"/>
            <a:stretch>
              <a:fillRect/>
            </a:stretch>
          </p:blipFill>
          <p:spPr>
            <a:xfrm>
              <a:off x="0" y="0"/>
              <a:ext cx="23495000" cy="6756400"/>
            </a:xfrm>
            <a:prstGeom prst="rect">
              <a:avLst/>
            </a:prstGeom>
            <a:ln w="12700" cap="flat">
              <a:noFill/>
              <a:miter lim="400000"/>
            </a:ln>
            <a:effectLst/>
          </p:spPr>
        </p:pic>
        <p:sp>
          <p:nvSpPr>
            <p:cNvPr id="862" name="5000"/>
            <p:cNvSpPr txBox="1"/>
            <p:nvPr/>
          </p:nvSpPr>
          <p:spPr>
            <a:xfrm>
              <a:off x="5197705" y="181161"/>
              <a:ext cx="8191501" cy="45212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noAutofit/>
            </a:bodyPr>
            <a:lstStyle>
              <a:lvl1pPr>
                <a:defRPr sz="32500" b="1">
                  <a:solidFill>
                    <a:srgbClr val="373E4F"/>
                  </a:solidFill>
                </a:defRPr>
              </a:lvl1pPr>
            </a:lstStyle>
            <a:p>
              <a:r>
                <a:rPr lang="en-US" sz="25000" dirty="0"/>
                <a:t>45</a:t>
              </a:r>
              <a:r>
                <a:rPr sz="25000" dirty="0"/>
                <a:t>0</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fill="hold" grpId="1" nodeType="clickEffect">
                                  <p:stCondLst>
                                    <p:cond delay="0"/>
                                  </p:stCondLst>
                                  <p:iterate>
                                    <p:tmAbs val="0"/>
                                  </p:iterate>
                                  <p:childTnLst>
                                    <p:animEffect transition="out" filter="dissolve">
                                      <p:cBhvr>
                                        <p:cTn id="6" dur="1000" fill="hold"/>
                                        <p:tgtEl>
                                          <p:spTgt spid="860"/>
                                        </p:tgtEl>
                                      </p:cBhvr>
                                    </p:animEffect>
                                    <p:set>
                                      <p:cBhvr>
                                        <p:cTn id="7" fill="hold">
                                          <p:stCondLst>
                                            <p:cond delay="999"/>
                                          </p:stCondLst>
                                        </p:cTn>
                                        <p:tgtEl>
                                          <p:spTgt spid="86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2" nodeType="clickEffect">
                                  <p:stCondLst>
                                    <p:cond delay="0"/>
                                  </p:stCondLst>
                                  <p:iterate>
                                    <p:tmAbs val="0"/>
                                  </p:iterate>
                                  <p:childTnLst>
                                    <p:set>
                                      <p:cBhvr>
                                        <p:cTn id="11" fill="hold"/>
                                        <p:tgtEl>
                                          <p:spTgt spid="863"/>
                                        </p:tgtEl>
                                        <p:attrNameLst>
                                          <p:attrName>style.visibility</p:attrName>
                                        </p:attrNameLst>
                                      </p:cBhvr>
                                      <p:to>
                                        <p:strVal val="visible"/>
                                      </p:to>
                                    </p:set>
                                    <p:anim calcmode="lin" valueType="num">
                                      <p:cBhvr>
                                        <p:cTn id="12" dur="750" fill="hold"/>
                                        <p:tgtEl>
                                          <p:spTgt spid="863"/>
                                        </p:tgtEl>
                                        <p:attrNameLst>
                                          <p:attrName>ppt_x</p:attrName>
                                        </p:attrNameLst>
                                      </p:cBhvr>
                                      <p:tavLst>
                                        <p:tav tm="0">
                                          <p:val>
                                            <p:strVal val="0-#ppt_w/2"/>
                                          </p:val>
                                        </p:tav>
                                        <p:tav tm="100000">
                                          <p:val>
                                            <p:strVal val="#ppt_x"/>
                                          </p:val>
                                        </p:tav>
                                      </p:tavLst>
                                    </p:anim>
                                    <p:anim calcmode="lin" valueType="num">
                                      <p:cBhvr>
                                        <p:cTn id="13" dur="750" fill="hold"/>
                                        <p:tgtEl>
                                          <p:spTgt spid="8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 grpId="1" animBg="1" advAuto="0"/>
      <p:bldP spid="863" grpId="2" animBg="1" advAuto="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37" name="Grand Canyon Cutaway.jpg"/>
          <p:cNvGrpSpPr/>
          <p:nvPr/>
        </p:nvGrpSpPr>
        <p:grpSpPr>
          <a:xfrm>
            <a:off x="1945937" y="1883327"/>
            <a:ext cx="20489466" cy="8140701"/>
            <a:chOff x="0" y="0"/>
            <a:chExt cx="20489465" cy="8140700"/>
          </a:xfrm>
        </p:grpSpPr>
        <p:pic>
          <p:nvPicPr>
            <p:cNvPr id="1736" name="Grand Canyon Cutaway.jpg" descr="Grand Canyon Cutaway.jpg"/>
            <p:cNvPicPr>
              <a:picLocks noChangeAspect="1"/>
            </p:cNvPicPr>
            <p:nvPr/>
          </p:nvPicPr>
          <p:blipFill>
            <a:blip r:embed="rId3"/>
            <a:srcRect l="3333" t="22895" r="3335" b="16990"/>
            <a:stretch>
              <a:fillRect/>
            </a:stretch>
          </p:blipFill>
          <p:spPr>
            <a:xfrm>
              <a:off x="127000" y="127000"/>
              <a:ext cx="20235448" cy="7886700"/>
            </a:xfrm>
            <a:prstGeom prst="rect">
              <a:avLst/>
            </a:prstGeom>
            <a:ln>
              <a:noFill/>
            </a:ln>
            <a:effectLst/>
          </p:spPr>
        </p:pic>
        <p:pic>
          <p:nvPicPr>
            <p:cNvPr id="1735" name="Grand Canyon Cutaway.jpg" descr="Grand Canyon Cutaway.jpg"/>
            <p:cNvPicPr>
              <a:picLocks/>
            </p:cNvPicPr>
            <p:nvPr/>
          </p:nvPicPr>
          <p:blipFill>
            <a:blip r:embed="rId4"/>
            <a:stretch>
              <a:fillRect/>
            </a:stretch>
          </p:blipFill>
          <p:spPr>
            <a:xfrm>
              <a:off x="0" y="0"/>
              <a:ext cx="20489466" cy="8140700"/>
            </a:xfrm>
            <a:prstGeom prst="rect">
              <a:avLst/>
            </a:prstGeom>
            <a:effectLst/>
          </p:spPr>
        </p:pic>
      </p:grpSp>
      <p:sp>
        <p:nvSpPr>
          <p:cNvPr id="1738" name="Line"/>
          <p:cNvSpPr/>
          <p:nvPr/>
        </p:nvSpPr>
        <p:spPr>
          <a:xfrm>
            <a:off x="3267372" y="6766917"/>
            <a:ext cx="17758868" cy="212298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cubicBezTo>
                  <a:pt x="11950" y="14609"/>
                  <a:pt x="12610" y="13104"/>
                  <a:pt x="12610" y="13104"/>
                </a:cubicBezTo>
                <a:lnTo>
                  <a:pt x="13286" y="11755"/>
                </a:lnTo>
                <a:lnTo>
                  <a:pt x="13928" y="10159"/>
                </a:lnTo>
                <a:lnTo>
                  <a:pt x="14500" y="7889"/>
                </a:lnTo>
                <a:lnTo>
                  <a:pt x="14982" y="5686"/>
                </a:lnTo>
                <a:lnTo>
                  <a:pt x="15549" y="4103"/>
                </a:lnTo>
                <a:lnTo>
                  <a:pt x="16065" y="2855"/>
                </a:lnTo>
                <a:lnTo>
                  <a:pt x="16616" y="2057"/>
                </a:lnTo>
                <a:lnTo>
                  <a:pt x="17210" y="1079"/>
                </a:lnTo>
                <a:lnTo>
                  <a:pt x="17793" y="810"/>
                </a:lnTo>
                <a:lnTo>
                  <a:pt x="18408" y="192"/>
                </a:lnTo>
                <a:lnTo>
                  <a:pt x="18971" y="0"/>
                </a:lnTo>
                <a:lnTo>
                  <a:pt x="19269" y="258"/>
                </a:lnTo>
                <a:lnTo>
                  <a:pt x="19674" y="247"/>
                </a:lnTo>
                <a:lnTo>
                  <a:pt x="20297" y="787"/>
                </a:lnTo>
                <a:lnTo>
                  <a:pt x="20864" y="799"/>
                </a:lnTo>
                <a:lnTo>
                  <a:pt x="21307" y="1326"/>
                </a:lnTo>
                <a:lnTo>
                  <a:pt x="21600" y="1765"/>
                </a:lnTo>
              </a:path>
            </a:pathLst>
          </a:custGeom>
          <a:ln w="152400">
            <a:solidFill>
              <a:srgbClr val="D81E00"/>
            </a:solidFill>
            <a:miter lim="400000"/>
          </a:ln>
        </p:spPr>
        <p:txBody>
          <a:bodyPr lIns="50800" tIns="50800" rIns="50800" bIns="50800" anchor="ctr"/>
          <a:lstStyle/>
          <a:p>
            <a:endParaRPr/>
          </a:p>
        </p:txBody>
      </p:sp>
      <p:sp>
        <p:nvSpPr>
          <p:cNvPr id="1739" name="Line"/>
          <p:cNvSpPr/>
          <p:nvPr/>
        </p:nvSpPr>
        <p:spPr>
          <a:xfrm>
            <a:off x="3574062" y="8966200"/>
            <a:ext cx="2022372" cy="2250778"/>
          </a:xfrm>
          <a:prstGeom prst="line">
            <a:avLst/>
          </a:prstGeom>
          <a:ln w="381000">
            <a:solidFill>
              <a:srgbClr val="D81E00"/>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740" name="Beginning of the Flood deposits"/>
          <p:cNvSpPr txBox="1"/>
          <p:nvPr/>
        </p:nvSpPr>
        <p:spPr>
          <a:xfrm>
            <a:off x="5882679" y="10405606"/>
            <a:ext cx="15735301"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a:defRPr sz="7200">
                <a:solidFill>
                  <a:srgbClr val="FFFFFF"/>
                </a:solidFill>
                <a:latin typeface="+mn-lt"/>
                <a:ea typeface="+mn-ea"/>
                <a:cs typeface="+mn-cs"/>
                <a:sym typeface="DejaVu Sans Condensed"/>
              </a:defRPr>
            </a:lvl1pPr>
          </a:lstStyle>
          <a:p>
            <a:r>
              <a:rPr lang="sq-AL" dirty="0"/>
              <a:t>Fillimi i depozitimeve nga përmbytja</a:t>
            </a:r>
            <a:endParaRPr dirty="0"/>
          </a:p>
        </p:txBody>
      </p:sp>
      <p:sp>
        <p:nvSpPr>
          <p:cNvPr id="1741" name="Evidence of the Flood"/>
          <p:cNvSpPr txBox="1"/>
          <p:nvPr/>
        </p:nvSpPr>
        <p:spPr>
          <a:xfrm rot="21065085">
            <a:off x="5136757" y="5784007"/>
            <a:ext cx="11772454" cy="1487587"/>
          </a:xfrm>
          <a:prstGeom prst="rect">
            <a:avLst/>
          </a:prstGeom>
          <a:solidFill>
            <a:srgbClr val="FFFB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9000">
                <a:solidFill>
                  <a:srgbClr val="D81E00"/>
                </a:solidFill>
              </a:defRPr>
            </a:lvl1pPr>
          </a:lstStyle>
          <a:p>
            <a:pPr>
              <a:defRPr>
                <a:solidFill>
                  <a:srgbClr val="000000"/>
                </a:solidFill>
              </a:defRPr>
            </a:pPr>
            <a:r>
              <a:rPr lang="sq-AL" dirty="0">
                <a:solidFill>
                  <a:srgbClr val="D81E00"/>
                </a:solidFill>
              </a:rPr>
              <a:t>Evidenca e përmbytjes</a:t>
            </a:r>
            <a:endParaRPr dirty="0">
              <a:solidFill>
                <a:srgbClr val="D81E00"/>
              </a:solidFill>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739"/>
                                        </p:tgtEl>
                                        <p:attrNameLst>
                                          <p:attrName>style.visibility</p:attrName>
                                        </p:attrNameLst>
                                      </p:cBhvr>
                                      <p:to>
                                        <p:strVal val="visible"/>
                                      </p:to>
                                    </p:set>
                                    <p:animEffect transition="in" filter="wipe(down)">
                                      <p:cBhvr>
                                        <p:cTn id="7" dur="500"/>
                                        <p:tgtEl>
                                          <p:spTgt spid="1739"/>
                                        </p:tgtEl>
                                      </p:cBhvr>
                                    </p:animEffect>
                                  </p:childTnLst>
                                </p:cTn>
                              </p:par>
                            </p:childTnLst>
                          </p:cTn>
                        </p:par>
                        <p:par>
                          <p:cTn id="8" fill="hold">
                            <p:stCondLst>
                              <p:cond delay="500"/>
                            </p:stCondLst>
                            <p:childTnLst>
                              <p:par>
                                <p:cTn id="9" presetID="22" presetClass="entr" presetSubtype="8" fill="hold" grpId="2" nodeType="afterEffect">
                                  <p:stCondLst>
                                    <p:cond delay="0"/>
                                  </p:stCondLst>
                                  <p:iterate>
                                    <p:tmAbs val="0"/>
                                  </p:iterate>
                                  <p:childTnLst>
                                    <p:set>
                                      <p:cBhvr>
                                        <p:cTn id="10" fill="hold"/>
                                        <p:tgtEl>
                                          <p:spTgt spid="1740"/>
                                        </p:tgtEl>
                                        <p:attrNameLst>
                                          <p:attrName>style.visibility</p:attrName>
                                        </p:attrNameLst>
                                      </p:cBhvr>
                                      <p:to>
                                        <p:strVal val="visible"/>
                                      </p:to>
                                    </p:set>
                                    <p:animEffect transition="in" filter="wipe(left)">
                                      <p:cBhvr>
                                        <p:cTn id="11" dur="499"/>
                                        <p:tgtEl>
                                          <p:spTgt spid="1740"/>
                                        </p:tgtEl>
                                      </p:cBhvr>
                                    </p:animEffect>
                                  </p:childTnLst>
                                </p:cTn>
                              </p:par>
                            </p:childTnLst>
                          </p:cTn>
                        </p:par>
                        <p:par>
                          <p:cTn id="12" fill="hold">
                            <p:stCondLst>
                              <p:cond delay="999"/>
                            </p:stCondLst>
                            <p:childTnLst>
                              <p:par>
                                <p:cTn id="13" presetID="22" presetClass="entr" presetSubtype="8" fill="hold" grpId="3" nodeType="afterEffect">
                                  <p:stCondLst>
                                    <p:cond delay="0"/>
                                  </p:stCondLst>
                                  <p:iterate>
                                    <p:tmAbs val="0"/>
                                  </p:iterate>
                                  <p:childTnLst>
                                    <p:set>
                                      <p:cBhvr>
                                        <p:cTn id="14" fill="hold"/>
                                        <p:tgtEl>
                                          <p:spTgt spid="1738"/>
                                        </p:tgtEl>
                                        <p:attrNameLst>
                                          <p:attrName>style.visibility</p:attrName>
                                        </p:attrNameLst>
                                      </p:cBhvr>
                                      <p:to>
                                        <p:strVal val="visible"/>
                                      </p:to>
                                    </p:set>
                                    <p:animEffect transition="in" filter="wipe(left)">
                                      <p:cBhvr>
                                        <p:cTn id="15" dur="500"/>
                                        <p:tgtEl>
                                          <p:spTgt spid="173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fill="hold" grpId="4" nodeType="clickEffect">
                                  <p:stCondLst>
                                    <p:cond delay="0"/>
                                  </p:stCondLst>
                                  <p:iterate>
                                    <p:tmAbs val="0"/>
                                  </p:iterate>
                                  <p:childTnLst>
                                    <p:set>
                                      <p:cBhvr>
                                        <p:cTn id="19" fill="hold"/>
                                        <p:tgtEl>
                                          <p:spTgt spid="1741"/>
                                        </p:tgtEl>
                                        <p:attrNameLst>
                                          <p:attrName>style.visibility</p:attrName>
                                        </p:attrNameLst>
                                      </p:cBhvr>
                                      <p:to>
                                        <p:strVal val="visible"/>
                                      </p:to>
                                    </p:set>
                                    <p:animEffect transition="in" filter="dissolve">
                                      <p:cBhvr>
                                        <p:cTn id="20" dur="1000"/>
                                        <p:tgtEl>
                                          <p:spTgt spid="17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8" grpId="3" animBg="1" advAuto="0"/>
      <p:bldP spid="1739" grpId="1" animBg="1" advAuto="0"/>
      <p:bldP spid="1740" grpId="2" animBg="1" advAuto="0"/>
      <p:bldP spid="1741" grpId="4" animBg="1" advAuto="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5" name="Geologic TimescaleBlueBackground.jpg" descr="Geologic TimescaleBlueBackground.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1746" name="background!.png" descr="background!.png"/>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1747" name="ERA"/>
          <p:cNvSpPr txBox="1"/>
          <p:nvPr/>
        </p:nvSpPr>
        <p:spPr>
          <a:xfrm>
            <a:off x="1377601" y="1359339"/>
            <a:ext cx="1384995"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sq-AL" dirty="0"/>
              <a:t>ERA</a:t>
            </a:r>
            <a:endParaRPr dirty="0"/>
          </a:p>
        </p:txBody>
      </p:sp>
      <p:sp>
        <p:nvSpPr>
          <p:cNvPr id="1748" name="CENOZOIC…"/>
          <p:cNvSpPr txBox="1"/>
          <p:nvPr/>
        </p:nvSpPr>
        <p:spPr>
          <a:xfrm>
            <a:off x="375974" y="2222500"/>
            <a:ext cx="3606801"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CENOZOIC</a:t>
            </a:r>
          </a:p>
          <a:p>
            <a:pPr>
              <a:defRPr sz="4000">
                <a:solidFill>
                  <a:srgbClr val="FFFFFF"/>
                </a:solidFill>
                <a:latin typeface="Helvetica Light"/>
                <a:ea typeface="Helvetica Light"/>
                <a:cs typeface="Helvetica Light"/>
                <a:sym typeface="Helvetica Light"/>
              </a:defRPr>
            </a:pPr>
            <a:r>
              <a:t>recent life</a:t>
            </a:r>
          </a:p>
        </p:txBody>
      </p:sp>
      <p:sp>
        <p:nvSpPr>
          <p:cNvPr id="1749" name="MESOZOIC…"/>
          <p:cNvSpPr txBox="1"/>
          <p:nvPr/>
        </p:nvSpPr>
        <p:spPr>
          <a:xfrm>
            <a:off x="363274" y="4458133"/>
            <a:ext cx="3606801"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MESOZOIC</a:t>
            </a:r>
          </a:p>
          <a:p>
            <a:pPr>
              <a:defRPr sz="4000">
                <a:solidFill>
                  <a:srgbClr val="FFFFFF"/>
                </a:solidFill>
                <a:latin typeface="Helvetica Light"/>
                <a:ea typeface="Helvetica Light"/>
                <a:cs typeface="Helvetica Light"/>
                <a:sym typeface="Helvetica Light"/>
              </a:defRPr>
            </a:pPr>
            <a:r>
              <a:t>middle life</a:t>
            </a:r>
          </a:p>
        </p:txBody>
      </p:sp>
      <p:sp>
        <p:nvSpPr>
          <p:cNvPr id="1750" name="PALEOZOIC…"/>
          <p:cNvSpPr txBox="1"/>
          <p:nvPr/>
        </p:nvSpPr>
        <p:spPr>
          <a:xfrm>
            <a:off x="351844" y="10863895"/>
            <a:ext cx="3807461" cy="14732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solidFill>
                  <a:srgbClr val="FFFFFF"/>
                </a:solidFill>
                <a:latin typeface="Helvetica Light"/>
                <a:ea typeface="Helvetica Light"/>
                <a:cs typeface="Helvetica Light"/>
                <a:sym typeface="Helvetica Light"/>
              </a:defRPr>
            </a:pPr>
            <a:r>
              <a:t>PALEOZOIC</a:t>
            </a:r>
          </a:p>
          <a:p>
            <a:pPr>
              <a:defRPr sz="4000">
                <a:solidFill>
                  <a:srgbClr val="FFFFFF"/>
                </a:solidFill>
                <a:latin typeface="Helvetica Light"/>
                <a:ea typeface="Helvetica Light"/>
                <a:cs typeface="Helvetica Light"/>
                <a:sym typeface="Helvetica Light"/>
              </a:defRPr>
            </a:pPr>
            <a:r>
              <a:t>middle life</a:t>
            </a:r>
          </a:p>
        </p:txBody>
      </p:sp>
      <p:sp>
        <p:nvSpPr>
          <p:cNvPr id="1751" name="PERIOD"/>
          <p:cNvSpPr txBox="1"/>
          <p:nvPr/>
        </p:nvSpPr>
        <p:spPr>
          <a:xfrm>
            <a:off x="6529733" y="1359339"/>
            <a:ext cx="3343864"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dirty="0"/>
              <a:t>PER</a:t>
            </a:r>
            <a:r>
              <a:rPr lang="sq-AL" dirty="0"/>
              <a:t>IUDHA</a:t>
            </a:r>
            <a:endParaRPr dirty="0"/>
          </a:p>
        </p:txBody>
      </p:sp>
      <p:sp>
        <p:nvSpPr>
          <p:cNvPr id="1752" name="EPOCH"/>
          <p:cNvSpPr txBox="1"/>
          <p:nvPr/>
        </p:nvSpPr>
        <p:spPr>
          <a:xfrm>
            <a:off x="12386438" y="1359339"/>
            <a:ext cx="2239396"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dirty="0"/>
              <a:t>EP</a:t>
            </a:r>
            <a:r>
              <a:rPr lang="sq-AL" dirty="0"/>
              <a:t>OKA</a:t>
            </a:r>
            <a:endParaRPr dirty="0"/>
          </a:p>
        </p:txBody>
      </p:sp>
      <p:sp>
        <p:nvSpPr>
          <p:cNvPr id="1753" name="SUCCESSION OF LIFE"/>
          <p:cNvSpPr txBox="1"/>
          <p:nvPr/>
        </p:nvSpPr>
        <p:spPr>
          <a:xfrm>
            <a:off x="16275962" y="1359339"/>
            <a:ext cx="6153929" cy="8720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r>
              <a:rPr lang="sq-AL" dirty="0"/>
              <a:t>SUKSESIONI I JETËS</a:t>
            </a:r>
            <a:endParaRPr dirty="0"/>
          </a:p>
        </p:txBody>
      </p:sp>
      <p:sp>
        <p:nvSpPr>
          <p:cNvPr id="1754" name="QUATERNARY"/>
          <p:cNvSpPr txBox="1"/>
          <p:nvPr/>
        </p:nvSpPr>
        <p:spPr>
          <a:xfrm>
            <a:off x="4649174" y="2271790"/>
            <a:ext cx="3490761"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QUATERNARY</a:t>
            </a:r>
          </a:p>
        </p:txBody>
      </p:sp>
      <p:sp>
        <p:nvSpPr>
          <p:cNvPr id="1755" name="TERTIARY"/>
          <p:cNvSpPr txBox="1"/>
          <p:nvPr/>
        </p:nvSpPr>
        <p:spPr>
          <a:xfrm>
            <a:off x="4719962" y="2984933"/>
            <a:ext cx="2509572"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TERTIARY</a:t>
            </a:r>
          </a:p>
        </p:txBody>
      </p:sp>
      <p:sp>
        <p:nvSpPr>
          <p:cNvPr id="1756" name="0-1 Million Years"/>
          <p:cNvSpPr txBox="1"/>
          <p:nvPr/>
        </p:nvSpPr>
        <p:spPr>
          <a:xfrm>
            <a:off x="8491368" y="2246390"/>
            <a:ext cx="3866694"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0-1 Million Years</a:t>
            </a:r>
          </a:p>
        </p:txBody>
      </p:sp>
      <p:sp>
        <p:nvSpPr>
          <p:cNvPr id="1757" name="62 Million Years"/>
          <p:cNvSpPr txBox="1"/>
          <p:nvPr/>
        </p:nvSpPr>
        <p:spPr>
          <a:xfrm>
            <a:off x="8573835" y="2984933"/>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62 Million Years</a:t>
            </a:r>
          </a:p>
        </p:txBody>
      </p:sp>
      <p:sp>
        <p:nvSpPr>
          <p:cNvPr id="1758" name="CRETACEOUS"/>
          <p:cNvSpPr txBox="1"/>
          <p:nvPr/>
        </p:nvSpPr>
        <p:spPr>
          <a:xfrm>
            <a:off x="4643104" y="3980574"/>
            <a:ext cx="3508592"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CRETACEOUS</a:t>
            </a:r>
          </a:p>
        </p:txBody>
      </p:sp>
      <p:sp>
        <p:nvSpPr>
          <p:cNvPr id="1759" name="JURASSIC"/>
          <p:cNvSpPr txBox="1"/>
          <p:nvPr/>
        </p:nvSpPr>
        <p:spPr>
          <a:xfrm>
            <a:off x="4617525" y="4833417"/>
            <a:ext cx="2618538"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JURASSIC</a:t>
            </a:r>
          </a:p>
        </p:txBody>
      </p:sp>
      <p:sp>
        <p:nvSpPr>
          <p:cNvPr id="1760" name="72 Million Years"/>
          <p:cNvSpPr txBox="1"/>
          <p:nvPr/>
        </p:nvSpPr>
        <p:spPr>
          <a:xfrm>
            <a:off x="8513181" y="4031374"/>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72 Million Years</a:t>
            </a:r>
          </a:p>
        </p:txBody>
      </p:sp>
      <p:sp>
        <p:nvSpPr>
          <p:cNvPr id="1761" name="46 Million Years"/>
          <p:cNvSpPr txBox="1"/>
          <p:nvPr/>
        </p:nvSpPr>
        <p:spPr>
          <a:xfrm>
            <a:off x="8513181" y="4769917"/>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46 Million Years</a:t>
            </a:r>
          </a:p>
        </p:txBody>
      </p:sp>
      <p:sp>
        <p:nvSpPr>
          <p:cNvPr id="1762" name="TRIASSIC"/>
          <p:cNvSpPr txBox="1"/>
          <p:nvPr/>
        </p:nvSpPr>
        <p:spPr>
          <a:xfrm>
            <a:off x="4637413" y="5689359"/>
            <a:ext cx="2426361"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TRIASSIC</a:t>
            </a:r>
          </a:p>
        </p:txBody>
      </p:sp>
      <p:sp>
        <p:nvSpPr>
          <p:cNvPr id="1763" name="49 Million Years"/>
          <p:cNvSpPr txBox="1"/>
          <p:nvPr/>
        </p:nvSpPr>
        <p:spPr>
          <a:xfrm>
            <a:off x="8462381" y="5676659"/>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49 Million Years</a:t>
            </a:r>
          </a:p>
        </p:txBody>
      </p:sp>
      <p:sp>
        <p:nvSpPr>
          <p:cNvPr id="1764" name="PERMIAN"/>
          <p:cNvSpPr txBox="1"/>
          <p:nvPr/>
        </p:nvSpPr>
        <p:spPr>
          <a:xfrm>
            <a:off x="4652976" y="6646444"/>
            <a:ext cx="2425866"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PERMIAN</a:t>
            </a:r>
          </a:p>
        </p:txBody>
      </p:sp>
      <p:sp>
        <p:nvSpPr>
          <p:cNvPr id="1765" name="50 Million Years"/>
          <p:cNvSpPr txBox="1"/>
          <p:nvPr/>
        </p:nvSpPr>
        <p:spPr>
          <a:xfrm>
            <a:off x="8477696" y="6633744"/>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50 Million Years</a:t>
            </a:r>
          </a:p>
        </p:txBody>
      </p:sp>
      <p:sp>
        <p:nvSpPr>
          <p:cNvPr id="1766" name="PENNSYLVANIAN"/>
          <p:cNvSpPr txBox="1"/>
          <p:nvPr/>
        </p:nvSpPr>
        <p:spPr>
          <a:xfrm>
            <a:off x="5403537" y="7683048"/>
            <a:ext cx="324726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PENNSYLVANIAN</a:t>
            </a:r>
          </a:p>
        </p:txBody>
      </p:sp>
      <p:sp>
        <p:nvSpPr>
          <p:cNvPr id="1767" name="30 Million Years"/>
          <p:cNvSpPr txBox="1"/>
          <p:nvPr/>
        </p:nvSpPr>
        <p:spPr>
          <a:xfrm>
            <a:off x="9279488" y="7683048"/>
            <a:ext cx="287388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30 Million Years</a:t>
            </a:r>
          </a:p>
        </p:txBody>
      </p:sp>
      <p:sp>
        <p:nvSpPr>
          <p:cNvPr id="1768" name="MISSISSIPPIAN"/>
          <p:cNvSpPr txBox="1"/>
          <p:nvPr/>
        </p:nvSpPr>
        <p:spPr>
          <a:xfrm>
            <a:off x="5389028" y="8548371"/>
            <a:ext cx="2887219"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MISSISSIPPIAN</a:t>
            </a:r>
          </a:p>
        </p:txBody>
      </p:sp>
      <p:sp>
        <p:nvSpPr>
          <p:cNvPr id="1769" name="35 Million Years"/>
          <p:cNvSpPr txBox="1"/>
          <p:nvPr/>
        </p:nvSpPr>
        <p:spPr>
          <a:xfrm>
            <a:off x="9279488" y="8586471"/>
            <a:ext cx="2873884"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r>
              <a:t>35 Million Years</a:t>
            </a:r>
          </a:p>
        </p:txBody>
      </p:sp>
      <p:sp>
        <p:nvSpPr>
          <p:cNvPr id="1770" name="DEVONIAN"/>
          <p:cNvSpPr txBox="1"/>
          <p:nvPr/>
        </p:nvSpPr>
        <p:spPr>
          <a:xfrm>
            <a:off x="4621112" y="9410037"/>
            <a:ext cx="2783472"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DEVONIAN</a:t>
            </a:r>
          </a:p>
        </p:txBody>
      </p:sp>
      <p:sp>
        <p:nvSpPr>
          <p:cNvPr id="1771" name="60 Million Years"/>
          <p:cNvSpPr txBox="1"/>
          <p:nvPr/>
        </p:nvSpPr>
        <p:spPr>
          <a:xfrm>
            <a:off x="8490396" y="9397337"/>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60 Million Years</a:t>
            </a:r>
          </a:p>
        </p:txBody>
      </p:sp>
      <p:sp>
        <p:nvSpPr>
          <p:cNvPr id="1772" name="SILURIAN"/>
          <p:cNvSpPr txBox="1"/>
          <p:nvPr/>
        </p:nvSpPr>
        <p:spPr>
          <a:xfrm>
            <a:off x="4645178" y="10316778"/>
            <a:ext cx="2481340"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SILURIAN</a:t>
            </a:r>
          </a:p>
        </p:txBody>
      </p:sp>
      <p:sp>
        <p:nvSpPr>
          <p:cNvPr id="1773" name="20 Million Years"/>
          <p:cNvSpPr txBox="1"/>
          <p:nvPr/>
        </p:nvSpPr>
        <p:spPr>
          <a:xfrm>
            <a:off x="8475081" y="10259798"/>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20 Million Years</a:t>
            </a:r>
          </a:p>
        </p:txBody>
      </p:sp>
      <p:sp>
        <p:nvSpPr>
          <p:cNvPr id="1774" name="ORDOVICIAN"/>
          <p:cNvSpPr txBox="1"/>
          <p:nvPr/>
        </p:nvSpPr>
        <p:spPr>
          <a:xfrm>
            <a:off x="4345725" y="11188620"/>
            <a:ext cx="3334246"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ORDOVICIAN</a:t>
            </a:r>
          </a:p>
        </p:txBody>
      </p:sp>
      <p:sp>
        <p:nvSpPr>
          <p:cNvPr id="1775" name="75 Million Years"/>
          <p:cNvSpPr txBox="1"/>
          <p:nvPr/>
        </p:nvSpPr>
        <p:spPr>
          <a:xfrm>
            <a:off x="8475081" y="11188620"/>
            <a:ext cx="3701759"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75 Million Years</a:t>
            </a:r>
          </a:p>
        </p:txBody>
      </p:sp>
      <p:sp>
        <p:nvSpPr>
          <p:cNvPr id="1776" name="CAMBRIAN"/>
          <p:cNvSpPr txBox="1"/>
          <p:nvPr/>
        </p:nvSpPr>
        <p:spPr>
          <a:xfrm>
            <a:off x="4593375" y="12053148"/>
            <a:ext cx="2838946"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CAMBRIAN</a:t>
            </a:r>
          </a:p>
        </p:txBody>
      </p:sp>
      <p:sp>
        <p:nvSpPr>
          <p:cNvPr id="1777" name="100 Million Years"/>
          <p:cNvSpPr txBox="1"/>
          <p:nvPr/>
        </p:nvSpPr>
        <p:spPr>
          <a:xfrm>
            <a:off x="8197688" y="12015048"/>
            <a:ext cx="3977145"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100 Million Years</a:t>
            </a:r>
          </a:p>
        </p:txBody>
      </p:sp>
      <p:sp>
        <p:nvSpPr>
          <p:cNvPr id="1778" name="CARBONIFEROUS"/>
          <p:cNvSpPr txBox="1"/>
          <p:nvPr/>
        </p:nvSpPr>
        <p:spPr>
          <a:xfrm rot="16200000">
            <a:off x="4111086" y="8067462"/>
            <a:ext cx="2081437" cy="609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r>
              <a:t>CARBONIFEROUS</a:t>
            </a:r>
          </a:p>
        </p:txBody>
      </p:sp>
      <p:sp>
        <p:nvSpPr>
          <p:cNvPr id="1779" name="PRECAMBRIAN"/>
          <p:cNvSpPr txBox="1"/>
          <p:nvPr/>
        </p:nvSpPr>
        <p:spPr>
          <a:xfrm>
            <a:off x="4125564" y="12840306"/>
            <a:ext cx="3774568" cy="12954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r>
              <a:t>PRECAMBRIAN</a:t>
            </a:r>
          </a:p>
        </p:txBody>
      </p:sp>
      <p:sp>
        <p:nvSpPr>
          <p:cNvPr id="1780" name="GEOLOGIC TIMESCALE"/>
          <p:cNvSpPr txBox="1"/>
          <p:nvPr/>
        </p:nvSpPr>
        <p:spPr>
          <a:xfrm>
            <a:off x="7233915" y="177754"/>
            <a:ext cx="9916177" cy="13183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r>
              <a:rPr lang="sq-AL" dirty="0"/>
              <a:t>KOHA GJEOLOGJIKE</a:t>
            </a:r>
            <a:endParaRPr dirty="0"/>
          </a:p>
        </p:txBody>
      </p:sp>
      <p:grpSp>
        <p:nvGrpSpPr>
          <p:cNvPr id="1783" name="Group"/>
          <p:cNvGrpSpPr/>
          <p:nvPr/>
        </p:nvGrpSpPr>
        <p:grpSpPr>
          <a:xfrm>
            <a:off x="12598400" y="3302000"/>
            <a:ext cx="11785600" cy="9372600"/>
            <a:chOff x="0" y="0"/>
            <a:chExt cx="11785600" cy="9372600"/>
          </a:xfrm>
        </p:grpSpPr>
        <p:sp>
          <p:nvSpPr>
            <p:cNvPr id="1781" name="Rectangle"/>
            <p:cNvSpPr/>
            <p:nvPr/>
          </p:nvSpPr>
          <p:spPr>
            <a:xfrm>
              <a:off x="0" y="0"/>
              <a:ext cx="11785600" cy="9372600"/>
            </a:xfrm>
            <a:prstGeom prst="rect">
              <a:avLst/>
            </a:prstGeom>
            <a:solidFill>
              <a:srgbClr val="3D515C"/>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82" name="Flood deposits"/>
            <p:cNvSpPr txBox="1"/>
            <p:nvPr/>
          </p:nvSpPr>
          <p:spPr>
            <a:xfrm>
              <a:off x="1498600" y="1973975"/>
              <a:ext cx="8788400" cy="3831449"/>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ctr">
              <a:noAutofit/>
            </a:bodyPr>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sq-AL" dirty="0">
                  <a:latin typeface="+mn-lt"/>
                </a:rPr>
                <a:t>Depozitimet e përmbytjes</a:t>
              </a:r>
              <a:endParaRPr dirty="0">
                <a:latin typeface="+mn-lt"/>
              </a:endParaRPr>
            </a:p>
          </p:txBody>
        </p:sp>
      </p:grpSp>
      <p:grpSp>
        <p:nvGrpSpPr>
          <p:cNvPr id="1786" name="Group"/>
          <p:cNvGrpSpPr/>
          <p:nvPr/>
        </p:nvGrpSpPr>
        <p:grpSpPr>
          <a:xfrm>
            <a:off x="12560300" y="2133600"/>
            <a:ext cx="11887201" cy="1155700"/>
            <a:chOff x="0" y="0"/>
            <a:chExt cx="11887199" cy="1155700"/>
          </a:xfrm>
        </p:grpSpPr>
        <p:sp>
          <p:nvSpPr>
            <p:cNvPr id="1784" name="Rectangle"/>
            <p:cNvSpPr/>
            <p:nvPr/>
          </p:nvSpPr>
          <p:spPr>
            <a:xfrm>
              <a:off x="0" y="0"/>
              <a:ext cx="11887199" cy="1155700"/>
            </a:xfrm>
            <a:prstGeom prst="rect">
              <a:avLst/>
            </a:prstGeom>
            <a:solidFill>
              <a:srgbClr val="F4EDB7"/>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85" name="Post-Flood deposits"/>
            <p:cNvSpPr txBox="1"/>
            <p:nvPr/>
          </p:nvSpPr>
          <p:spPr>
            <a:xfrm>
              <a:off x="111253" y="97773"/>
              <a:ext cx="11631008"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defRPr sz="7200">
                  <a:solidFill>
                    <a:srgbClr val="071E2E"/>
                  </a:solidFill>
                  <a:latin typeface="Quicksand"/>
                  <a:ea typeface="Quicksand"/>
                  <a:cs typeface="Quicksand"/>
                  <a:sym typeface="Quicksand"/>
                </a:defRPr>
              </a:lvl1pPr>
            </a:lstStyle>
            <a:p>
              <a:r>
                <a:rPr lang="sq-AL" sz="6800" dirty="0">
                  <a:latin typeface="+mn-lt"/>
                </a:rPr>
                <a:t>Depozitat Pas - Përmbytjes</a:t>
              </a:r>
              <a:endParaRPr sz="6800" dirty="0">
                <a:latin typeface="+mn-lt"/>
              </a:endParaRPr>
            </a:p>
          </p:txBody>
        </p:sp>
      </p:grpSp>
      <p:grpSp>
        <p:nvGrpSpPr>
          <p:cNvPr id="1789" name="Group"/>
          <p:cNvGrpSpPr/>
          <p:nvPr/>
        </p:nvGrpSpPr>
        <p:grpSpPr>
          <a:xfrm>
            <a:off x="12598400" y="12636500"/>
            <a:ext cx="11887200" cy="1155700"/>
            <a:chOff x="0" y="0"/>
            <a:chExt cx="11887199" cy="1155700"/>
          </a:xfrm>
        </p:grpSpPr>
        <p:sp>
          <p:nvSpPr>
            <p:cNvPr id="1787" name="Rectangle"/>
            <p:cNvSpPr/>
            <p:nvPr/>
          </p:nvSpPr>
          <p:spPr>
            <a:xfrm>
              <a:off x="0" y="0"/>
              <a:ext cx="11887199" cy="1155700"/>
            </a:xfrm>
            <a:prstGeom prst="rect">
              <a:avLst/>
            </a:prstGeom>
            <a:solidFill>
              <a:srgbClr val="FFC785"/>
            </a:solid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788" name="Pre-Flood deposits"/>
            <p:cNvSpPr txBox="1"/>
            <p:nvPr/>
          </p:nvSpPr>
          <p:spPr>
            <a:xfrm>
              <a:off x="94150" y="0"/>
              <a:ext cx="11536859" cy="9652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defRPr sz="7200">
                  <a:solidFill>
                    <a:srgbClr val="071E2E"/>
                  </a:solidFill>
                  <a:latin typeface="Quicksand"/>
                  <a:ea typeface="Quicksand"/>
                  <a:cs typeface="Quicksand"/>
                  <a:sym typeface="Quicksand"/>
                </a:defRPr>
              </a:lvl1pPr>
            </a:lstStyle>
            <a:p>
              <a:r>
                <a:rPr lang="sq-AL" sz="6800" dirty="0">
                  <a:latin typeface="+mn-lt"/>
                </a:rPr>
                <a:t>Depozitat para- përmbytjes</a:t>
              </a:r>
              <a:endParaRPr sz="6800" dirty="0">
                <a:latin typeface="+mn-lt"/>
              </a:endParaRPr>
            </a:p>
          </p:txBody>
        </p:sp>
      </p:grpSp>
      <p:pic>
        <p:nvPicPr>
          <p:cNvPr id="1790" name="Screen Shot 2012-10-17 at 12.32.12 AM.png" descr="Screen Shot 2012-10-17 at 12.32.12 AM.png"/>
          <p:cNvPicPr>
            <a:picLocks noChangeAspect="1"/>
          </p:cNvPicPr>
          <p:nvPr/>
        </p:nvPicPr>
        <p:blipFill>
          <a:blip r:embed="rId4"/>
          <a:srcRect l="12569" t="19248" r="21041" b="18192"/>
          <a:stretch>
            <a:fillRect/>
          </a:stretch>
        </p:blipFill>
        <p:spPr>
          <a:xfrm>
            <a:off x="-8213707" y="2178049"/>
            <a:ext cx="20797215" cy="115951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783"/>
                                        </p:tgtEl>
                                        <p:attrNameLst>
                                          <p:attrName>style.visibility</p:attrName>
                                        </p:attrNameLst>
                                      </p:cBhvr>
                                      <p:to>
                                        <p:strVal val="visible"/>
                                      </p:to>
                                    </p:set>
                                    <p:anim calcmode="lin" valueType="num">
                                      <p:cBhvr>
                                        <p:cTn id="7" dur="500" fill="hold"/>
                                        <p:tgtEl>
                                          <p:spTgt spid="1783"/>
                                        </p:tgtEl>
                                        <p:attrNameLst>
                                          <p:attrName>ppt_w</p:attrName>
                                        </p:attrNameLst>
                                      </p:cBhvr>
                                      <p:tavLst>
                                        <p:tav tm="0">
                                          <p:val>
                                            <p:fltVal val="0"/>
                                          </p:val>
                                        </p:tav>
                                        <p:tav tm="100000">
                                          <p:val>
                                            <p:strVal val="#ppt_w"/>
                                          </p:val>
                                        </p:tav>
                                      </p:tavLst>
                                    </p:anim>
                                    <p:anim calcmode="lin" valueType="num">
                                      <p:cBhvr>
                                        <p:cTn id="8" dur="500" fill="hold"/>
                                        <p:tgtEl>
                                          <p:spTgt spid="178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fill="hold" grpId="2" nodeType="clickEffect">
                                  <p:stCondLst>
                                    <p:cond delay="0"/>
                                  </p:stCondLst>
                                  <p:iterate>
                                    <p:tmAbs val="0"/>
                                  </p:iterate>
                                  <p:childTnLst>
                                    <p:set>
                                      <p:cBhvr>
                                        <p:cTn id="12" fill="hold"/>
                                        <p:tgtEl>
                                          <p:spTgt spid="1789"/>
                                        </p:tgtEl>
                                        <p:attrNameLst>
                                          <p:attrName>style.visibility</p:attrName>
                                        </p:attrNameLst>
                                      </p:cBhvr>
                                      <p:to>
                                        <p:strVal val="visible"/>
                                      </p:to>
                                    </p:set>
                                    <p:animEffect transition="in" filter="dissolve">
                                      <p:cBhvr>
                                        <p:cTn id="13" dur="500"/>
                                        <p:tgtEl>
                                          <p:spTgt spid="178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fill="hold" grpId="3" nodeType="clickEffect">
                                  <p:stCondLst>
                                    <p:cond delay="0"/>
                                  </p:stCondLst>
                                  <p:iterate>
                                    <p:tmAbs val="0"/>
                                  </p:iterate>
                                  <p:childTnLst>
                                    <p:set>
                                      <p:cBhvr>
                                        <p:cTn id="17" fill="hold"/>
                                        <p:tgtEl>
                                          <p:spTgt spid="1786"/>
                                        </p:tgtEl>
                                        <p:attrNameLst>
                                          <p:attrName>style.visibility</p:attrName>
                                        </p:attrNameLst>
                                      </p:cBhvr>
                                      <p:to>
                                        <p:strVal val="visible"/>
                                      </p:to>
                                    </p:set>
                                    <p:animEffect transition="in" filter="dissolve">
                                      <p:cBhvr>
                                        <p:cTn id="18" dur="500"/>
                                        <p:tgtEl>
                                          <p:spTgt spid="178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4" nodeType="clickEffect">
                                  <p:stCondLst>
                                    <p:cond delay="0"/>
                                  </p:stCondLst>
                                  <p:iterate>
                                    <p:tmAbs val="0"/>
                                  </p:iterate>
                                  <p:childTnLst>
                                    <p:set>
                                      <p:cBhvr>
                                        <p:cTn id="22" fill="hold"/>
                                        <p:tgtEl>
                                          <p:spTgt spid="1790"/>
                                        </p:tgtEl>
                                        <p:attrNameLst>
                                          <p:attrName>style.visibility</p:attrName>
                                        </p:attrNameLst>
                                      </p:cBhvr>
                                      <p:to>
                                        <p:strVal val="visible"/>
                                      </p:to>
                                    </p:set>
                                    <p:animEffect transition="in" filter="wipe(left)">
                                      <p:cBhvr>
                                        <p:cTn id="23" dur="750"/>
                                        <p:tgtEl>
                                          <p:spTgt spid="1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 grpId="1" animBg="1" advAuto="0"/>
      <p:bldP spid="1786" grpId="3" animBg="1" advAuto="0"/>
      <p:bldP spid="1789" grpId="2" animBg="1" advAuto="0"/>
      <p:bldP spid="1790" grpId="4" animBg="1" advAuto="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 name="fossil record.png" descr="fossil record.png"/>
          <p:cNvPicPr>
            <a:picLocks noChangeAspect="1"/>
          </p:cNvPicPr>
          <p:nvPr/>
        </p:nvPicPr>
        <p:blipFill>
          <a:blip r:embed="rId2"/>
          <a:stretch>
            <a:fillRect/>
          </a:stretch>
        </p:blipFill>
        <p:spPr>
          <a:xfrm>
            <a:off x="14923820" y="913397"/>
            <a:ext cx="5486401" cy="6350001"/>
          </a:xfrm>
          <a:prstGeom prst="rect">
            <a:avLst/>
          </a:prstGeom>
          <a:ln w="12700">
            <a:miter lim="400000"/>
          </a:ln>
        </p:spPr>
      </p:pic>
      <p:pic>
        <p:nvPicPr>
          <p:cNvPr id="1793" name="fossil record.png" descr="fossil record.png"/>
          <p:cNvPicPr>
            <a:picLocks noChangeAspect="1"/>
          </p:cNvPicPr>
          <p:nvPr/>
        </p:nvPicPr>
        <p:blipFill>
          <a:blip r:embed="rId2"/>
          <a:stretch>
            <a:fillRect/>
          </a:stretch>
        </p:blipFill>
        <p:spPr>
          <a:xfrm>
            <a:off x="4459020" y="6413483"/>
            <a:ext cx="5486401" cy="6350001"/>
          </a:xfrm>
          <a:prstGeom prst="rect">
            <a:avLst/>
          </a:prstGeom>
          <a:ln w="12700">
            <a:miter lim="400000"/>
          </a:ln>
        </p:spPr>
      </p:pic>
      <p:pic>
        <p:nvPicPr>
          <p:cNvPr id="1794" name="droppedImage.pdf" descr="droppedImage.pdf"/>
          <p:cNvPicPr>
            <a:picLocks noChangeAspect="1"/>
          </p:cNvPicPr>
          <p:nvPr/>
        </p:nvPicPr>
        <p:blipFill>
          <a:blip r:embed="rId3"/>
          <a:stretch>
            <a:fillRect/>
          </a:stretch>
        </p:blipFill>
        <p:spPr>
          <a:xfrm>
            <a:off x="3200400" y="952500"/>
            <a:ext cx="8003641" cy="5499101"/>
          </a:xfrm>
          <a:prstGeom prst="rect">
            <a:avLst/>
          </a:prstGeom>
          <a:ln w="12700">
            <a:miter lim="400000"/>
          </a:ln>
        </p:spPr>
      </p:pic>
      <p:sp>
        <p:nvSpPr>
          <p:cNvPr id="1795" name="DEATH…"/>
          <p:cNvSpPr txBox="1"/>
          <p:nvPr/>
        </p:nvSpPr>
        <p:spPr>
          <a:xfrm>
            <a:off x="5567616" y="6705643"/>
            <a:ext cx="3674083" cy="576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600" b="1">
                <a:solidFill>
                  <a:srgbClr val="971817"/>
                </a:solidFill>
                <a:latin typeface="Helvetica"/>
                <a:ea typeface="Helvetica"/>
                <a:cs typeface="Helvetica"/>
                <a:sym typeface="Helvetica"/>
              </a:defRPr>
            </a:pPr>
            <a:r>
              <a:rPr lang="en-US" dirty="0"/>
              <a:t>VDEKJA</a:t>
            </a:r>
            <a:endParaRPr dirty="0"/>
          </a:p>
          <a:p>
            <a:pPr>
              <a:defRPr sz="4600" b="1">
                <a:solidFill>
                  <a:srgbClr val="971817"/>
                </a:solidFill>
                <a:latin typeface="Helvetica"/>
                <a:ea typeface="Helvetica"/>
                <a:cs typeface="Helvetica"/>
                <a:sym typeface="Helvetica"/>
              </a:defRPr>
            </a:pPr>
            <a:r>
              <a:rPr lang="en-US" dirty="0"/>
              <a:t>DHIMBJA</a:t>
            </a:r>
            <a:endParaRPr dirty="0"/>
          </a:p>
          <a:p>
            <a:pPr>
              <a:defRPr sz="4600" b="1">
                <a:solidFill>
                  <a:srgbClr val="971817"/>
                </a:solidFill>
                <a:latin typeface="Helvetica"/>
                <a:ea typeface="Helvetica"/>
                <a:cs typeface="Helvetica"/>
                <a:sym typeface="Helvetica"/>
              </a:defRPr>
            </a:pPr>
            <a:r>
              <a:rPr lang="en-US" dirty="0"/>
              <a:t>VRASJA</a:t>
            </a:r>
            <a:endParaRPr dirty="0"/>
          </a:p>
          <a:p>
            <a:pPr>
              <a:defRPr sz="4600" b="1">
                <a:solidFill>
                  <a:srgbClr val="971817"/>
                </a:solidFill>
                <a:latin typeface="Helvetica"/>
                <a:ea typeface="Helvetica"/>
                <a:cs typeface="Helvetica"/>
                <a:sym typeface="Helvetica"/>
              </a:defRPr>
            </a:pPr>
            <a:r>
              <a:rPr lang="en-US" dirty="0"/>
              <a:t>SEMUNDJA</a:t>
            </a:r>
            <a:endParaRPr dirty="0"/>
          </a:p>
          <a:p>
            <a:pPr>
              <a:defRPr sz="4600" b="1">
                <a:solidFill>
                  <a:srgbClr val="971817"/>
                </a:solidFill>
                <a:latin typeface="Helvetica"/>
                <a:ea typeface="Helvetica"/>
                <a:cs typeface="Helvetica"/>
                <a:sym typeface="Helvetica"/>
              </a:defRPr>
            </a:pPr>
            <a:r>
              <a:rPr lang="en-US" dirty="0"/>
              <a:t>GJEMBAT</a:t>
            </a:r>
            <a:endParaRPr dirty="0"/>
          </a:p>
          <a:p>
            <a:pPr>
              <a:defRPr sz="4600" b="1">
                <a:solidFill>
                  <a:srgbClr val="971817"/>
                </a:solidFill>
                <a:latin typeface="Helvetica"/>
                <a:ea typeface="Helvetica"/>
                <a:cs typeface="Helvetica"/>
                <a:sym typeface="Helvetica"/>
              </a:defRPr>
            </a:pPr>
            <a:r>
              <a:rPr lang="en-US" dirty="0"/>
              <a:t>VESHTIRESI</a:t>
            </a:r>
            <a:endParaRPr dirty="0"/>
          </a:p>
          <a:p>
            <a:pPr>
              <a:defRPr sz="4600" b="1">
                <a:solidFill>
                  <a:srgbClr val="971817"/>
                </a:solidFill>
                <a:latin typeface="Helvetica"/>
                <a:ea typeface="Helvetica"/>
                <a:cs typeface="Helvetica"/>
                <a:sym typeface="Helvetica"/>
              </a:defRPr>
            </a:pPr>
            <a:r>
              <a:rPr lang="en-US" dirty="0"/>
              <a:t>VUAJTJE</a:t>
            </a:r>
            <a:endParaRPr dirty="0"/>
          </a:p>
          <a:p>
            <a:pPr>
              <a:defRPr sz="4600" b="1">
                <a:solidFill>
                  <a:srgbClr val="971817"/>
                </a:solidFill>
                <a:latin typeface="Helvetica"/>
                <a:ea typeface="Helvetica"/>
                <a:cs typeface="Helvetica"/>
                <a:sym typeface="Helvetica"/>
              </a:defRPr>
            </a:pPr>
            <a:r>
              <a:rPr lang="en-US" dirty="0"/>
              <a:t>SHUARJE</a:t>
            </a:r>
            <a:endParaRPr dirty="0"/>
          </a:p>
        </p:txBody>
      </p:sp>
      <p:sp>
        <p:nvSpPr>
          <p:cNvPr id="1796" name="DEATH…"/>
          <p:cNvSpPr txBox="1"/>
          <p:nvPr/>
        </p:nvSpPr>
        <p:spPr>
          <a:xfrm>
            <a:off x="16000622" y="1416110"/>
            <a:ext cx="3770264" cy="57656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600" b="1">
                <a:solidFill>
                  <a:srgbClr val="971817"/>
                </a:solidFill>
                <a:latin typeface="Helvetica"/>
                <a:ea typeface="Helvetica"/>
                <a:cs typeface="Helvetica"/>
                <a:sym typeface="Helvetica"/>
              </a:defRPr>
            </a:pPr>
            <a:r>
              <a:rPr lang="sq-AL" dirty="0"/>
              <a:t>VDEKJE</a:t>
            </a:r>
            <a:endParaRPr dirty="0"/>
          </a:p>
          <a:p>
            <a:pPr>
              <a:defRPr sz="4600" b="1">
                <a:solidFill>
                  <a:srgbClr val="971817"/>
                </a:solidFill>
                <a:latin typeface="Helvetica"/>
                <a:ea typeface="Helvetica"/>
                <a:cs typeface="Helvetica"/>
                <a:sym typeface="Helvetica"/>
              </a:defRPr>
            </a:pPr>
            <a:r>
              <a:rPr lang="sq-AL" dirty="0"/>
              <a:t>DHIMBJE</a:t>
            </a:r>
            <a:endParaRPr dirty="0"/>
          </a:p>
          <a:p>
            <a:pPr>
              <a:defRPr sz="4600" b="1">
                <a:solidFill>
                  <a:srgbClr val="971817"/>
                </a:solidFill>
                <a:latin typeface="Helvetica"/>
                <a:ea typeface="Helvetica"/>
                <a:cs typeface="Helvetica"/>
                <a:sym typeface="Helvetica"/>
              </a:defRPr>
            </a:pPr>
            <a:r>
              <a:rPr lang="sq-AL" dirty="0"/>
              <a:t>VRASJE</a:t>
            </a:r>
            <a:endParaRPr dirty="0"/>
          </a:p>
          <a:p>
            <a:pPr>
              <a:defRPr sz="4600" b="1">
                <a:solidFill>
                  <a:srgbClr val="971817"/>
                </a:solidFill>
                <a:latin typeface="Helvetica"/>
                <a:ea typeface="Helvetica"/>
                <a:cs typeface="Helvetica"/>
                <a:sym typeface="Helvetica"/>
              </a:defRPr>
            </a:pPr>
            <a:r>
              <a:rPr lang="sq-AL" dirty="0"/>
              <a:t>SEMUNDJE</a:t>
            </a:r>
            <a:endParaRPr dirty="0"/>
          </a:p>
          <a:p>
            <a:pPr>
              <a:defRPr sz="4600" b="1">
                <a:solidFill>
                  <a:srgbClr val="971817"/>
                </a:solidFill>
                <a:latin typeface="Helvetica"/>
                <a:ea typeface="Helvetica"/>
                <a:cs typeface="Helvetica"/>
                <a:sym typeface="Helvetica"/>
              </a:defRPr>
            </a:pPr>
            <a:r>
              <a:rPr lang="sq-AL" dirty="0"/>
              <a:t>GJËMBA</a:t>
            </a:r>
            <a:endParaRPr dirty="0"/>
          </a:p>
          <a:p>
            <a:pPr>
              <a:defRPr sz="4600" b="1">
                <a:solidFill>
                  <a:srgbClr val="971817"/>
                </a:solidFill>
                <a:latin typeface="Helvetica"/>
                <a:ea typeface="Helvetica"/>
                <a:cs typeface="Helvetica"/>
                <a:sym typeface="Helvetica"/>
              </a:defRPr>
            </a:pPr>
            <a:r>
              <a:rPr lang="sq-AL" dirty="0"/>
              <a:t>WËSHITRËSI</a:t>
            </a:r>
            <a:endParaRPr dirty="0"/>
          </a:p>
          <a:p>
            <a:pPr>
              <a:defRPr sz="4600" b="1">
                <a:solidFill>
                  <a:srgbClr val="971817"/>
                </a:solidFill>
                <a:latin typeface="Helvetica"/>
                <a:ea typeface="Helvetica"/>
                <a:cs typeface="Helvetica"/>
                <a:sym typeface="Helvetica"/>
              </a:defRPr>
            </a:pPr>
            <a:r>
              <a:rPr lang="sq-AL" dirty="0"/>
              <a:t>VUAJTJE</a:t>
            </a:r>
            <a:endParaRPr dirty="0"/>
          </a:p>
          <a:p>
            <a:pPr>
              <a:defRPr sz="4600" b="1">
                <a:solidFill>
                  <a:srgbClr val="971817"/>
                </a:solidFill>
                <a:latin typeface="Helvetica"/>
                <a:ea typeface="Helvetica"/>
                <a:cs typeface="Helvetica"/>
                <a:sym typeface="Helvetica"/>
              </a:defRPr>
            </a:pPr>
            <a:r>
              <a:rPr lang="sq-AL" dirty="0"/>
              <a:t>SHUARJE</a:t>
            </a:r>
            <a:endParaRPr dirty="0"/>
          </a:p>
        </p:txBody>
      </p:sp>
      <p:sp>
        <p:nvSpPr>
          <p:cNvPr id="1797" name="MILLIONS OF YEARS"/>
          <p:cNvSpPr txBox="1"/>
          <p:nvPr/>
        </p:nvSpPr>
        <p:spPr>
          <a:xfrm rot="16200000">
            <a:off x="1283380" y="9418211"/>
            <a:ext cx="4066819" cy="8104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600" b="1">
                <a:solidFill>
                  <a:srgbClr val="E8A433"/>
                </a:solidFill>
                <a:latin typeface="Helvetica"/>
                <a:ea typeface="Helvetica"/>
                <a:cs typeface="Helvetica"/>
                <a:sym typeface="Helvetica"/>
              </a:defRPr>
            </a:lvl1pPr>
          </a:lstStyle>
          <a:p>
            <a:r>
              <a:rPr lang="en-US" dirty="0"/>
              <a:t>MILIONA VITE</a:t>
            </a:r>
            <a:endParaRPr dirty="0"/>
          </a:p>
        </p:txBody>
      </p:sp>
      <p:sp>
        <p:nvSpPr>
          <p:cNvPr id="1798" name="FOSSIL…"/>
          <p:cNvSpPr txBox="1"/>
          <p:nvPr/>
        </p:nvSpPr>
        <p:spPr>
          <a:xfrm>
            <a:off x="3808601" y="6469271"/>
            <a:ext cx="2709075" cy="777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3100" b="1">
                <a:solidFill>
                  <a:srgbClr val="FFFFFF"/>
                </a:solidFill>
                <a:latin typeface="Myriad Pro Condensed"/>
                <a:ea typeface="Myriad Pro Condensed"/>
                <a:cs typeface="Myriad Pro Condensed"/>
                <a:sym typeface="Myriad Pro Condensed"/>
              </a:defRPr>
            </a:pPr>
            <a:r>
              <a:rPr lang="en-US" dirty="0"/>
              <a:t>REGJITRIMI I </a:t>
            </a:r>
          </a:p>
          <a:p>
            <a:pPr>
              <a:lnSpc>
                <a:spcPct val="70000"/>
              </a:lnSpc>
              <a:defRPr sz="3100" b="1">
                <a:solidFill>
                  <a:srgbClr val="FFFFFF"/>
                </a:solidFill>
                <a:latin typeface="Myriad Pro Condensed"/>
                <a:ea typeface="Myriad Pro Condensed"/>
                <a:cs typeface="Myriad Pro Condensed"/>
                <a:sym typeface="Myriad Pro Condensed"/>
              </a:defRPr>
            </a:pPr>
            <a:r>
              <a:rPr lang="en-US" dirty="0"/>
              <a:t>FOSILEVE</a:t>
            </a:r>
            <a:endParaRPr dirty="0"/>
          </a:p>
        </p:txBody>
      </p:sp>
      <p:sp>
        <p:nvSpPr>
          <p:cNvPr id="1799" name="FOSSIL…"/>
          <p:cNvSpPr txBox="1"/>
          <p:nvPr/>
        </p:nvSpPr>
        <p:spPr>
          <a:xfrm>
            <a:off x="14569140" y="1027381"/>
            <a:ext cx="2862963" cy="7774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70000"/>
              </a:lnSpc>
              <a:defRPr sz="3100" b="1">
                <a:solidFill>
                  <a:srgbClr val="FFFFFF"/>
                </a:solidFill>
                <a:latin typeface="Myriad Pro Condensed"/>
                <a:ea typeface="Myriad Pro Condensed"/>
                <a:cs typeface="Myriad Pro Condensed"/>
                <a:sym typeface="Myriad Pro Condensed"/>
              </a:defRPr>
            </a:pPr>
            <a:r>
              <a:rPr lang="sq-AL" dirty="0"/>
              <a:t>REGJISTRIMI I</a:t>
            </a:r>
          </a:p>
          <a:p>
            <a:pPr>
              <a:lnSpc>
                <a:spcPct val="70000"/>
              </a:lnSpc>
              <a:defRPr sz="3100" b="1">
                <a:solidFill>
                  <a:srgbClr val="FFFFFF"/>
                </a:solidFill>
                <a:latin typeface="Myriad Pro Condensed"/>
                <a:ea typeface="Myriad Pro Condensed"/>
                <a:cs typeface="Myriad Pro Condensed"/>
                <a:sym typeface="Myriad Pro Condensed"/>
              </a:defRPr>
            </a:pPr>
            <a:r>
              <a:rPr lang="sq-AL" dirty="0"/>
              <a:t> FOSILEVE</a:t>
            </a:r>
            <a:endParaRPr dirty="0"/>
          </a:p>
        </p:txBody>
      </p:sp>
      <p:pic>
        <p:nvPicPr>
          <p:cNvPr id="1800" name="image53.jpg" descr="image53.jpg"/>
          <p:cNvPicPr>
            <a:picLocks noChangeAspect="1"/>
          </p:cNvPicPr>
          <p:nvPr/>
        </p:nvPicPr>
        <p:blipFill>
          <a:blip r:embed="rId4"/>
          <a:srcRect l="4977" t="9151" r="13595" b="19557"/>
          <a:stretch>
            <a:fillRect/>
          </a:stretch>
        </p:blipFill>
        <p:spPr>
          <a:xfrm>
            <a:off x="13898493" y="7239000"/>
            <a:ext cx="7536886" cy="5498967"/>
          </a:xfrm>
          <a:prstGeom prst="rect">
            <a:avLst/>
          </a:prstGeom>
          <a:ln w="12700">
            <a:miter lim="400000"/>
          </a:ln>
        </p:spPr>
      </p:pic>
      <p:sp>
        <p:nvSpPr>
          <p:cNvPr id="1801" name="“Very  Good”"/>
          <p:cNvSpPr/>
          <p:nvPr/>
        </p:nvSpPr>
        <p:spPr>
          <a:xfrm rot="20460000">
            <a:off x="5751366" y="8078746"/>
            <a:ext cx="3535167" cy="2427302"/>
          </a:xfrm>
          <a:prstGeom prst="rect">
            <a:avLst/>
          </a:prstGeom>
          <a:blipFill>
            <a:blip r:embed="rId5"/>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6500" b="1">
                <a:effectLst>
                  <a:outerShdw blurRad="38100" dist="12700" dir="5400000" rotWithShape="0">
                    <a:srgbClr val="000000">
                      <a:alpha val="50000"/>
                    </a:srgbClr>
                  </a:outerShdw>
                </a:effectLst>
                <a:latin typeface="Arial"/>
                <a:ea typeface="Arial"/>
                <a:cs typeface="Arial"/>
                <a:sym typeface="Arial"/>
              </a:defRPr>
            </a:lvl1pPr>
          </a:lstStyle>
          <a:p>
            <a:r>
              <a:rPr dirty="0"/>
              <a:t>“</a:t>
            </a:r>
            <a:r>
              <a:rPr lang="en-US" dirty="0"/>
              <a:t>Shum</a:t>
            </a:r>
            <a:r>
              <a:rPr lang="sq-AL" dirty="0"/>
              <a:t>ë</a:t>
            </a:r>
            <a:r>
              <a:rPr lang="en-US" dirty="0"/>
              <a:t>mi</a:t>
            </a:r>
            <a:r>
              <a:rPr lang="sq-AL" dirty="0"/>
              <a:t>rë</a:t>
            </a:r>
            <a:r>
              <a:rPr dirty="0"/>
              <a:t>”</a:t>
            </a:r>
          </a:p>
        </p:txBody>
      </p:sp>
      <p:sp>
        <p:nvSpPr>
          <p:cNvPr id="1802" name="Noah’s Flood"/>
          <p:cNvSpPr/>
          <p:nvPr/>
        </p:nvSpPr>
        <p:spPr>
          <a:xfrm rot="20460000">
            <a:off x="15801359" y="2806058"/>
            <a:ext cx="4168791" cy="2427302"/>
          </a:xfrm>
          <a:prstGeom prst="rect">
            <a:avLst/>
          </a:prstGeom>
          <a:blipFill>
            <a:blip r:embed="rId6"/>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defTabSz="584200">
              <a:defRPr sz="6500" b="1">
                <a:solidFill>
                  <a:srgbClr val="FFFFFF"/>
                </a:solidFill>
                <a:effectLst>
                  <a:outerShdw blurRad="38100" dist="12700" dir="5400000" rotWithShape="0">
                    <a:srgbClr val="000000">
                      <a:alpha val="50000"/>
                    </a:srgbClr>
                  </a:outerShdw>
                </a:effectLst>
                <a:latin typeface="Arial"/>
                <a:ea typeface="Arial"/>
                <a:cs typeface="Arial"/>
                <a:sym typeface="Arial"/>
              </a:defRPr>
            </a:lvl1pPr>
          </a:lstStyle>
          <a:p>
            <a:r>
              <a:rPr lang="sq-AL" dirty="0"/>
              <a:t>Përmbytja e Noas</a:t>
            </a:r>
            <a:endParaRPr dirty="0"/>
          </a:p>
        </p:txBody>
      </p:sp>
      <p:pic>
        <p:nvPicPr>
          <p:cNvPr id="1803" name="droppedImage.pdf" descr="droppedImage.pdf"/>
          <p:cNvPicPr>
            <a:picLocks noChangeAspect="1"/>
          </p:cNvPicPr>
          <p:nvPr/>
        </p:nvPicPr>
        <p:blipFill>
          <a:blip r:embed="rId7"/>
          <a:stretch>
            <a:fillRect/>
          </a:stretch>
        </p:blipFill>
        <p:spPr>
          <a:xfrm>
            <a:off x="14774039" y="909319"/>
            <a:ext cx="6127880" cy="6413501"/>
          </a:xfrm>
          <a:prstGeom prst="rect">
            <a:avLst/>
          </a:prstGeom>
          <a:ln w="12700">
            <a:miter lim="400000"/>
          </a:ln>
        </p:spPr>
      </p:pic>
      <p:pic>
        <p:nvPicPr>
          <p:cNvPr id="1804" name="droppedImage.pdf" descr="droppedImage.pdf"/>
          <p:cNvPicPr>
            <a:picLocks noChangeAspect="1"/>
          </p:cNvPicPr>
          <p:nvPr/>
        </p:nvPicPr>
        <p:blipFill>
          <a:blip r:embed="rId8"/>
          <a:stretch>
            <a:fillRect/>
          </a:stretch>
        </p:blipFill>
        <p:spPr>
          <a:xfrm>
            <a:off x="4132844" y="6413483"/>
            <a:ext cx="6153437" cy="6388101"/>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01"/>
                                        </p:tgtEl>
                                        <p:attrNameLst>
                                          <p:attrName>style.visibility</p:attrName>
                                        </p:attrNameLst>
                                      </p:cBhvr>
                                      <p:to>
                                        <p:strVal val="visible"/>
                                      </p:to>
                                    </p:set>
                                    <p:animEffect transition="in" filter="dissolve">
                                      <p:cBhvr>
                                        <p:cTn id="7" dur="499"/>
                                        <p:tgtEl>
                                          <p:spTgt spid="18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02"/>
                                        </p:tgtEl>
                                        <p:attrNameLst>
                                          <p:attrName>style.visibility</p:attrName>
                                        </p:attrNameLst>
                                      </p:cBhvr>
                                      <p:to>
                                        <p:strVal val="visible"/>
                                      </p:to>
                                    </p:set>
                                    <p:animEffect transition="in" filter="dissolve">
                                      <p:cBhvr>
                                        <p:cTn id="12" dur="499"/>
                                        <p:tgtEl>
                                          <p:spTgt spid="180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3" nodeType="clickEffect">
                                  <p:stCondLst>
                                    <p:cond delay="0"/>
                                  </p:stCondLst>
                                  <p:iterate>
                                    <p:tmAbs val="0"/>
                                  </p:iterate>
                                  <p:childTnLst>
                                    <p:set>
                                      <p:cBhvr>
                                        <p:cTn id="16" fill="hold"/>
                                        <p:tgtEl>
                                          <p:spTgt spid="1803"/>
                                        </p:tgtEl>
                                        <p:attrNameLst>
                                          <p:attrName>style.visibility</p:attrName>
                                        </p:attrNameLst>
                                      </p:cBhvr>
                                      <p:to>
                                        <p:strVal val="visible"/>
                                      </p:to>
                                    </p:set>
                                    <p:anim calcmode="lin" valueType="num">
                                      <p:cBhvr>
                                        <p:cTn id="17" dur="500" fill="hold"/>
                                        <p:tgtEl>
                                          <p:spTgt spid="1803"/>
                                        </p:tgtEl>
                                        <p:attrNameLst>
                                          <p:attrName>ppt_x</p:attrName>
                                        </p:attrNameLst>
                                      </p:cBhvr>
                                      <p:tavLst>
                                        <p:tav tm="0">
                                          <p:val>
                                            <p:strVal val="#ppt_x"/>
                                          </p:val>
                                        </p:tav>
                                        <p:tav tm="100000">
                                          <p:val>
                                            <p:strVal val="#ppt_x"/>
                                          </p:val>
                                        </p:tav>
                                      </p:tavLst>
                                    </p:anim>
                                    <p:anim calcmode="lin" valueType="num">
                                      <p:cBhvr>
                                        <p:cTn id="18" dur="500" fill="hold"/>
                                        <p:tgtEl>
                                          <p:spTgt spid="1803"/>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9" presetClass="exit" fill="hold" grpId="4" nodeType="clickEffect">
                                  <p:stCondLst>
                                    <p:cond delay="0"/>
                                  </p:stCondLst>
                                  <p:iterate>
                                    <p:tmAbs val="0"/>
                                  </p:iterate>
                                  <p:childTnLst>
                                    <p:animEffect transition="out" filter="dissolve">
                                      <p:cBhvr>
                                        <p:cTn id="22" dur="500" fill="hold"/>
                                        <p:tgtEl>
                                          <p:spTgt spid="1803"/>
                                        </p:tgtEl>
                                      </p:cBhvr>
                                    </p:animEffect>
                                    <p:set>
                                      <p:cBhvr>
                                        <p:cTn id="23" fill="hold">
                                          <p:stCondLst>
                                            <p:cond delay="499"/>
                                          </p:stCondLst>
                                        </p:cTn>
                                        <p:tgtEl>
                                          <p:spTgt spid="1803"/>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5" nodeType="clickEffect">
                                  <p:stCondLst>
                                    <p:cond delay="0"/>
                                  </p:stCondLst>
                                  <p:iterate>
                                    <p:tmAbs val="0"/>
                                  </p:iterate>
                                  <p:childTnLst>
                                    <p:set>
                                      <p:cBhvr>
                                        <p:cTn id="27" fill="hold"/>
                                        <p:tgtEl>
                                          <p:spTgt spid="1804"/>
                                        </p:tgtEl>
                                        <p:attrNameLst>
                                          <p:attrName>style.visibility</p:attrName>
                                        </p:attrNameLst>
                                      </p:cBhvr>
                                      <p:to>
                                        <p:strVal val="visible"/>
                                      </p:to>
                                    </p:set>
                                    <p:anim calcmode="lin" valueType="num">
                                      <p:cBhvr>
                                        <p:cTn id="28" dur="500" fill="hold"/>
                                        <p:tgtEl>
                                          <p:spTgt spid="1804"/>
                                        </p:tgtEl>
                                        <p:attrNameLst>
                                          <p:attrName>ppt_x</p:attrName>
                                        </p:attrNameLst>
                                      </p:cBhvr>
                                      <p:tavLst>
                                        <p:tav tm="0">
                                          <p:val>
                                            <p:strVal val="#ppt_x"/>
                                          </p:val>
                                        </p:tav>
                                        <p:tav tm="100000">
                                          <p:val>
                                            <p:strVal val="#ppt_x"/>
                                          </p:val>
                                        </p:tav>
                                      </p:tavLst>
                                    </p:anim>
                                    <p:anim calcmode="lin" valueType="num">
                                      <p:cBhvr>
                                        <p:cTn id="29" dur="500" fill="hold"/>
                                        <p:tgtEl>
                                          <p:spTgt spid="180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1" grpId="1" animBg="1" advAuto="0"/>
      <p:bldP spid="1802" grpId="2" animBg="1" advAuto="0"/>
      <p:bldP spid="1803" grpId="3" animBg="1" advAuto="0"/>
      <p:bldP spid="1803" grpId="4" animBg="1" advAuto="0"/>
      <p:bldP spid="1804" grpId="5" animBg="1" advAuto="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 name="Romans 1:21–22"/>
          <p:cNvSpPr txBox="1">
            <a:spLocks noGrp="1"/>
          </p:cNvSpPr>
          <p:nvPr>
            <p:ph type="title"/>
          </p:nvPr>
        </p:nvSpPr>
        <p:spPr>
          <a:prstGeom prst="rect">
            <a:avLst/>
          </a:prstGeom>
        </p:spPr>
        <p:txBody>
          <a:bodyPr/>
          <a:lstStyle/>
          <a:p>
            <a:r>
              <a:rPr dirty="0">
                <a:latin typeface="+mn-lt"/>
              </a:rPr>
              <a:t>Roma</a:t>
            </a:r>
            <a:r>
              <a:rPr lang="sq-AL" dirty="0">
                <a:latin typeface="+mn-lt"/>
              </a:rPr>
              <a:t>kët</a:t>
            </a:r>
            <a:r>
              <a:rPr dirty="0">
                <a:latin typeface="+mn-lt"/>
              </a:rPr>
              <a:t> 1:21</a:t>
            </a:r>
            <a:r>
              <a:rPr sz="9500" dirty="0">
                <a:latin typeface="+mn-lt"/>
              </a:rPr>
              <a:t>–22</a:t>
            </a:r>
          </a:p>
        </p:txBody>
      </p:sp>
      <p:sp>
        <p:nvSpPr>
          <p:cNvPr id="4" name="Rectangle 3"/>
          <p:cNvSpPr/>
          <p:nvPr/>
        </p:nvSpPr>
        <p:spPr>
          <a:xfrm>
            <a:off x="2133600" y="3962400"/>
            <a:ext cx="19761200" cy="6032421"/>
          </a:xfrm>
          <a:prstGeom prst="rect">
            <a:avLst/>
          </a:prstGeom>
        </p:spPr>
        <p:txBody>
          <a:bodyPr wrap="square">
            <a:spAutoFit/>
          </a:bodyPr>
          <a:lstStyle/>
          <a:p>
            <a:pPr algn="l"/>
            <a:r>
              <a:rPr lang="sq-AL" sz="4000" dirty="0">
                <a:solidFill>
                  <a:schemeClr val="bg1"/>
                </a:solidFill>
                <a:latin typeface="+mn-lt"/>
              </a:rPr>
              <a:t>21</a:t>
            </a:r>
            <a:r>
              <a:rPr lang="sq-AL" dirty="0">
                <a:solidFill>
                  <a:schemeClr val="bg1"/>
                </a:solidFill>
                <a:latin typeface="+mn-lt"/>
              </a:rPr>
              <a:t> </a:t>
            </a:r>
            <a:r>
              <a:rPr lang="lt-LT" sz="6600" dirty="0">
                <a:solidFill>
                  <a:schemeClr val="bg1"/>
                </a:solidFill>
                <a:latin typeface="+mn-lt"/>
              </a:rPr>
              <a:t>Sepse, megjith</a:t>
            </a:r>
            <a:r>
              <a:rPr lang="sq-AL" sz="6600" dirty="0">
                <a:solidFill>
                  <a:schemeClr val="bg1"/>
                </a:solidFill>
                <a:latin typeface="+mn-lt"/>
              </a:rPr>
              <a:t>ë</a:t>
            </a:r>
            <a:r>
              <a:rPr lang="lt-LT" sz="6600" dirty="0">
                <a:solidFill>
                  <a:schemeClr val="bg1"/>
                </a:solidFill>
                <a:latin typeface="+mn-lt"/>
              </a:rPr>
              <a:t>se e njoh</a:t>
            </a:r>
            <a:r>
              <a:rPr lang="sq-AL" sz="6600" dirty="0">
                <a:solidFill>
                  <a:schemeClr val="bg1"/>
                </a:solidFill>
                <a:latin typeface="+mn-lt"/>
              </a:rPr>
              <a:t>ë</a:t>
            </a:r>
            <a:r>
              <a:rPr lang="lt-LT" sz="6600" dirty="0">
                <a:solidFill>
                  <a:schemeClr val="bg1"/>
                </a:solidFill>
                <a:latin typeface="+mn-lt"/>
              </a:rPr>
              <a:t>n Per</a:t>
            </a:r>
            <a:r>
              <a:rPr lang="sq-AL" sz="6600" dirty="0">
                <a:solidFill>
                  <a:schemeClr val="bg1"/>
                </a:solidFill>
                <a:latin typeface="+mn-lt"/>
              </a:rPr>
              <a:t>ë</a:t>
            </a:r>
            <a:r>
              <a:rPr lang="lt-LT" sz="6600" dirty="0">
                <a:solidFill>
                  <a:schemeClr val="bg1"/>
                </a:solidFill>
                <a:latin typeface="+mn-lt"/>
              </a:rPr>
              <a:t>ndin</a:t>
            </a:r>
            <a:r>
              <a:rPr lang="sq-AL" sz="6600" dirty="0">
                <a:solidFill>
                  <a:schemeClr val="bg1"/>
                </a:solidFill>
                <a:latin typeface="+mn-lt"/>
              </a:rPr>
              <a:t>ë</a:t>
            </a:r>
            <a:r>
              <a:rPr lang="lt-LT" sz="6600" dirty="0">
                <a:solidFill>
                  <a:schemeClr val="bg1"/>
                </a:solidFill>
                <a:latin typeface="+mn-lt"/>
              </a:rPr>
              <a:t>, nuk e p</a:t>
            </a:r>
            <a:r>
              <a:rPr lang="sq-AL" sz="6600" dirty="0">
                <a:solidFill>
                  <a:schemeClr val="bg1"/>
                </a:solidFill>
                <a:latin typeface="+mn-lt"/>
              </a:rPr>
              <a:t>ë</a:t>
            </a:r>
            <a:r>
              <a:rPr lang="lt-LT" sz="6600" dirty="0">
                <a:solidFill>
                  <a:schemeClr val="bg1"/>
                </a:solidFill>
                <a:latin typeface="+mn-lt"/>
              </a:rPr>
              <a:t>rl</a:t>
            </a:r>
            <a:r>
              <a:rPr lang="sq-AL" sz="6600" dirty="0">
                <a:solidFill>
                  <a:schemeClr val="bg1"/>
                </a:solidFill>
                <a:latin typeface="+mn-lt"/>
              </a:rPr>
              <a:t>ë</a:t>
            </a:r>
            <a:r>
              <a:rPr lang="lt-LT" sz="6600" dirty="0">
                <a:solidFill>
                  <a:schemeClr val="bg1"/>
                </a:solidFill>
                <a:latin typeface="+mn-lt"/>
              </a:rPr>
              <a:t>vduan as e fal</a:t>
            </a:r>
            <a:r>
              <a:rPr lang="sq-AL" sz="6600" dirty="0">
                <a:solidFill>
                  <a:schemeClr val="bg1"/>
                </a:solidFill>
                <a:latin typeface="+mn-lt"/>
              </a:rPr>
              <a:t>ë</a:t>
            </a:r>
            <a:r>
              <a:rPr lang="lt-LT" sz="6600" dirty="0">
                <a:solidFill>
                  <a:schemeClr val="bg1"/>
                </a:solidFill>
                <a:latin typeface="+mn-lt"/>
              </a:rPr>
              <a:t>nderuan si Per</a:t>
            </a:r>
            <a:r>
              <a:rPr lang="sq-AL" sz="6600" dirty="0">
                <a:solidFill>
                  <a:schemeClr val="bg1"/>
                </a:solidFill>
                <a:latin typeface="+mn-lt"/>
              </a:rPr>
              <a:t>ë</a:t>
            </a:r>
            <a:r>
              <a:rPr lang="lt-LT" sz="6600" dirty="0">
                <a:solidFill>
                  <a:schemeClr val="bg1"/>
                </a:solidFill>
                <a:latin typeface="+mn-lt"/>
              </a:rPr>
              <a:t>ndi, p</a:t>
            </a:r>
            <a:r>
              <a:rPr lang="sq-AL" sz="6600" dirty="0">
                <a:solidFill>
                  <a:schemeClr val="bg1"/>
                </a:solidFill>
                <a:latin typeface="+mn-lt"/>
              </a:rPr>
              <a:t>ë</a:t>
            </a:r>
            <a:r>
              <a:rPr lang="lt-LT" sz="6600" dirty="0">
                <a:solidFill>
                  <a:schemeClr val="bg1"/>
                </a:solidFill>
                <a:latin typeface="+mn-lt"/>
              </a:rPr>
              <a:t>rkundrazi </a:t>
            </a:r>
            <a:r>
              <a:rPr lang="lt-LT" sz="6600" dirty="0">
                <a:solidFill>
                  <a:srgbClr val="FFFF00"/>
                </a:solidFill>
                <a:latin typeface="+mn-lt"/>
              </a:rPr>
              <a:t>u b</a:t>
            </a:r>
            <a:r>
              <a:rPr lang="sq-AL" sz="6600" dirty="0">
                <a:solidFill>
                  <a:srgbClr val="FFFF00"/>
                </a:solidFill>
                <a:latin typeface="+mn-lt"/>
              </a:rPr>
              <a:t>ë</a:t>
            </a:r>
            <a:r>
              <a:rPr lang="lt-LT" sz="6600" dirty="0">
                <a:solidFill>
                  <a:srgbClr val="FFFF00"/>
                </a:solidFill>
                <a:latin typeface="+mn-lt"/>
              </a:rPr>
              <a:t>n</a:t>
            </a:r>
            <a:r>
              <a:rPr lang="sq-AL" sz="6600" dirty="0">
                <a:solidFill>
                  <a:srgbClr val="FFFF00"/>
                </a:solidFill>
                <a:latin typeface="+mn-lt"/>
              </a:rPr>
              <a:t>ë</a:t>
            </a:r>
            <a:r>
              <a:rPr lang="lt-LT" sz="6600" dirty="0">
                <a:solidFill>
                  <a:srgbClr val="FFFF00"/>
                </a:solidFill>
                <a:latin typeface="+mn-lt"/>
              </a:rPr>
              <a:t> t</a:t>
            </a:r>
            <a:r>
              <a:rPr lang="sq-AL" sz="6600" dirty="0">
                <a:solidFill>
                  <a:srgbClr val="FFFF00"/>
                </a:solidFill>
                <a:latin typeface="+mn-lt"/>
              </a:rPr>
              <a:t>ë</a:t>
            </a:r>
            <a:r>
              <a:rPr lang="lt-LT" sz="6600" dirty="0">
                <a:solidFill>
                  <a:srgbClr val="FFFF00"/>
                </a:solidFill>
                <a:latin typeface="+mn-lt"/>
              </a:rPr>
              <a:t> pamend n</a:t>
            </a:r>
            <a:r>
              <a:rPr lang="sq-AL" sz="6600" dirty="0">
                <a:solidFill>
                  <a:srgbClr val="FFFF00"/>
                </a:solidFill>
                <a:latin typeface="+mn-lt"/>
              </a:rPr>
              <a:t>ë</a:t>
            </a:r>
            <a:r>
              <a:rPr lang="lt-LT" sz="6600" dirty="0">
                <a:solidFill>
                  <a:srgbClr val="FFFF00"/>
                </a:solidFill>
                <a:latin typeface="+mn-lt"/>
              </a:rPr>
              <a:t> arsyetimet e tyre </a:t>
            </a:r>
            <a:r>
              <a:rPr lang="lt-LT" sz="6600" dirty="0">
                <a:solidFill>
                  <a:schemeClr val="bg1"/>
                </a:solidFill>
                <a:latin typeface="+mn-lt"/>
              </a:rPr>
              <a:t>dhe </a:t>
            </a:r>
            <a:r>
              <a:rPr lang="lt-LT" sz="6600" dirty="0">
                <a:solidFill>
                  <a:srgbClr val="FFFF00"/>
                </a:solidFill>
                <a:latin typeface="+mn-lt"/>
              </a:rPr>
              <a:t>zemra e tyre pa gjykim u err</a:t>
            </a:r>
            <a:r>
              <a:rPr lang="sq-AL" sz="6600" dirty="0">
                <a:solidFill>
                  <a:srgbClr val="FFFF00"/>
                </a:solidFill>
                <a:latin typeface="+mn-lt"/>
              </a:rPr>
              <a:t>ë</a:t>
            </a:r>
            <a:r>
              <a:rPr lang="lt-LT" sz="6600" dirty="0">
                <a:solidFill>
                  <a:srgbClr val="FFFF00"/>
                </a:solidFill>
                <a:latin typeface="+mn-lt"/>
              </a:rPr>
              <a:t>sua</a:t>
            </a:r>
            <a:r>
              <a:rPr lang="lt-LT" dirty="0">
                <a:solidFill>
                  <a:schemeClr val="bg1"/>
                </a:solidFill>
                <a:latin typeface="+mn-lt"/>
              </a:rPr>
              <a:t>.</a:t>
            </a:r>
            <a:r>
              <a:rPr lang="sq-AL" dirty="0">
                <a:solidFill>
                  <a:schemeClr val="bg1"/>
                </a:solidFill>
                <a:latin typeface="+mn-lt"/>
              </a:rPr>
              <a:t> </a:t>
            </a:r>
            <a:r>
              <a:rPr lang="sq-AL" sz="4000" dirty="0">
                <a:solidFill>
                  <a:schemeClr val="bg1"/>
                </a:solidFill>
                <a:latin typeface="+mn-lt"/>
              </a:rPr>
              <a:t>22</a:t>
            </a:r>
            <a:r>
              <a:rPr lang="sq-AL" dirty="0">
                <a:solidFill>
                  <a:schemeClr val="bg1"/>
                </a:solidFill>
                <a:latin typeface="+mn-lt"/>
              </a:rPr>
              <a:t> </a:t>
            </a:r>
            <a:r>
              <a:rPr lang="lt-LT" sz="6600" dirty="0">
                <a:solidFill>
                  <a:schemeClr val="bg1"/>
                </a:solidFill>
                <a:latin typeface="+mn-lt"/>
              </a:rPr>
              <a:t>Duke e deklaruar veten t</a:t>
            </a:r>
            <a:r>
              <a:rPr lang="sq-AL" sz="6600" dirty="0">
                <a:solidFill>
                  <a:schemeClr val="bg1"/>
                </a:solidFill>
                <a:latin typeface="+mn-lt"/>
              </a:rPr>
              <a:t>ë</a:t>
            </a:r>
            <a:r>
              <a:rPr lang="lt-LT" sz="6600" dirty="0">
                <a:solidFill>
                  <a:schemeClr val="bg1"/>
                </a:solidFill>
                <a:latin typeface="+mn-lt"/>
              </a:rPr>
              <a:t> urt</a:t>
            </a:r>
            <a:r>
              <a:rPr lang="sq-AL" sz="6600" dirty="0">
                <a:solidFill>
                  <a:schemeClr val="bg1"/>
                </a:solidFill>
                <a:latin typeface="+mn-lt"/>
              </a:rPr>
              <a:t>ë</a:t>
            </a:r>
            <a:r>
              <a:rPr lang="lt-LT" sz="6600" dirty="0">
                <a:solidFill>
                  <a:schemeClr val="bg1"/>
                </a:solidFill>
                <a:latin typeface="+mn-lt"/>
              </a:rPr>
              <a:t>, </a:t>
            </a:r>
            <a:r>
              <a:rPr lang="lt-LT" sz="6600" dirty="0">
                <a:solidFill>
                  <a:srgbClr val="FFFF00"/>
                </a:solidFill>
                <a:latin typeface="+mn-lt"/>
              </a:rPr>
              <a:t>u b</a:t>
            </a:r>
            <a:r>
              <a:rPr lang="sq-AL" sz="6600" dirty="0">
                <a:solidFill>
                  <a:srgbClr val="FFFF00"/>
                </a:solidFill>
                <a:latin typeface="+mn-lt"/>
              </a:rPr>
              <a:t>ë</a:t>
            </a:r>
            <a:r>
              <a:rPr lang="lt-LT" sz="6600" dirty="0">
                <a:solidFill>
                  <a:srgbClr val="FFFF00"/>
                </a:solidFill>
                <a:latin typeface="+mn-lt"/>
              </a:rPr>
              <a:t>n</a:t>
            </a:r>
            <a:r>
              <a:rPr lang="sq-AL" sz="6600" dirty="0">
                <a:solidFill>
                  <a:srgbClr val="FFFF00"/>
                </a:solidFill>
                <a:latin typeface="+mn-lt"/>
              </a:rPr>
              <a:t>ë</a:t>
            </a:r>
            <a:r>
              <a:rPr lang="lt-LT" sz="6600" dirty="0">
                <a:solidFill>
                  <a:srgbClr val="FFFF00"/>
                </a:solidFill>
                <a:latin typeface="+mn-lt"/>
              </a:rPr>
              <a:t> t</a:t>
            </a:r>
            <a:r>
              <a:rPr lang="sq-AL" sz="6600" dirty="0">
                <a:solidFill>
                  <a:srgbClr val="FFFF00"/>
                </a:solidFill>
                <a:latin typeface="+mn-lt"/>
              </a:rPr>
              <a:t>ë</a:t>
            </a:r>
            <a:r>
              <a:rPr lang="lt-LT" sz="6600" dirty="0">
                <a:solidFill>
                  <a:srgbClr val="FFFF00"/>
                </a:solidFill>
                <a:latin typeface="+mn-lt"/>
              </a:rPr>
              <a:t> marr</a:t>
            </a:r>
            <a:r>
              <a:rPr lang="sq-AL" sz="6600" dirty="0">
                <a:solidFill>
                  <a:srgbClr val="FFFF00"/>
                </a:solidFill>
                <a:latin typeface="+mn-lt"/>
              </a:rPr>
              <a:t>ë</a:t>
            </a:r>
            <a:r>
              <a:rPr lang="lt-LT" dirty="0">
                <a:solidFill>
                  <a:schemeClr val="bg1"/>
                </a:solidFill>
                <a:latin typeface="+mn-lt"/>
              </a:rPr>
              <a:t>,</a:t>
            </a:r>
          </a:p>
          <a:p>
            <a:pPr algn="l"/>
            <a:endParaRPr lang="lt-LT" dirty="0">
              <a:solidFill>
                <a:schemeClr val="bg1"/>
              </a:solidFill>
              <a:latin typeface="+mn-lt"/>
            </a:endParaRPr>
          </a:p>
        </p:txBody>
      </p:sp>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1" name="“We have allowed ourselves to be brainwashed.”"/>
          <p:cNvSpPr txBox="1">
            <a:spLocks noGrp="1"/>
          </p:cNvSpPr>
          <p:nvPr>
            <p:ph type="ctrTitle"/>
          </p:nvPr>
        </p:nvSpPr>
        <p:spPr>
          <a:xfrm>
            <a:off x="2260600" y="3707348"/>
            <a:ext cx="11547401" cy="4701583"/>
          </a:xfrm>
          <a:prstGeom prst="rect">
            <a:avLst/>
          </a:prstGeom>
        </p:spPr>
        <p:txBody>
          <a:bodyPr/>
          <a:lstStyle>
            <a:lvl1pPr>
              <a:defRPr sz="8400"/>
            </a:lvl1pPr>
          </a:lstStyle>
          <a:p>
            <a:r>
              <a:rPr dirty="0"/>
              <a:t>“</a:t>
            </a:r>
            <a:r>
              <a:rPr lang="sq-AL" dirty="0"/>
              <a:t>Ne i kemi lejuar vetes të mashtrohemi (trushperlarë)</a:t>
            </a:r>
            <a:endParaRPr dirty="0"/>
          </a:p>
        </p:txBody>
      </p:sp>
      <p:sp>
        <p:nvSpPr>
          <p:cNvPr id="1812" name="Dr. Derek Ager"/>
          <p:cNvSpPr txBox="1"/>
          <p:nvPr/>
        </p:nvSpPr>
        <p:spPr>
          <a:xfrm>
            <a:off x="14886370" y="9446045"/>
            <a:ext cx="5153026" cy="10160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marL="40640" marR="40640" defTabSz="914400">
              <a:spcBef>
                <a:spcPts val="2700"/>
              </a:spcBef>
              <a:buFont typeface="Arial"/>
              <a:defRPr sz="6000">
                <a:solidFill>
                  <a:srgbClr val="FFFFFF"/>
                </a:solidFill>
                <a:uFill>
                  <a:solidFill>
                    <a:srgbClr val="FFFFFF"/>
                  </a:solidFill>
                </a:uFill>
                <a:latin typeface="+mn-lt"/>
                <a:ea typeface="+mn-ea"/>
                <a:cs typeface="+mn-cs"/>
                <a:sym typeface="DejaVu Sans Condensed"/>
              </a:defRPr>
            </a:lvl1pPr>
          </a:lstStyle>
          <a:p>
            <a:r>
              <a:t>Dr. Derek Ager</a:t>
            </a:r>
          </a:p>
        </p:txBody>
      </p:sp>
      <p:pic>
        <p:nvPicPr>
          <p:cNvPr id="1813" name="Ager, Derek.jpg" descr="Ager, Derek.jpg"/>
          <p:cNvPicPr>
            <a:picLocks/>
          </p:cNvPicPr>
          <p:nvPr/>
        </p:nvPicPr>
        <p:blipFill>
          <a:blip r:embed="rId2"/>
          <a:stretch>
            <a:fillRect/>
          </a:stretch>
        </p:blipFill>
        <p:spPr>
          <a:xfrm>
            <a:off x="14891132" y="3707348"/>
            <a:ext cx="5143501" cy="5613400"/>
          </a:xfrm>
          <a:prstGeom prst="rect">
            <a:avLst/>
          </a:prstGeom>
          <a:ln>
            <a:solidFill>
              <a:srgbClr val="FFFFFF"/>
            </a:solidFill>
            <a:miter lim="400000"/>
          </a:ln>
          <a:effectLst>
            <a:reflection stA="16917" endPos="40000" dir="5400000" sy="-100000" algn="bl" rotWithShape="0"/>
          </a:effectLst>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6" name="Gleason Archer, A Survey of Old Testament Introduction (Chicago, IL: Moody Press, 1994), p. 196."/>
          <p:cNvSpPr txBox="1">
            <a:spLocks noGrp="1"/>
          </p:cNvSpPr>
          <p:nvPr>
            <p:ph type="subTitle" sz="quarter" idx="1"/>
          </p:nvPr>
        </p:nvSpPr>
        <p:spPr>
          <a:xfrm>
            <a:off x="922251" y="11953240"/>
            <a:ext cx="20686757" cy="1689100"/>
          </a:xfrm>
          <a:prstGeom prst="rect">
            <a:avLst/>
          </a:prstGeom>
        </p:spPr>
        <p:txBody>
          <a:bodyPr anchor="t"/>
          <a:lstStyle/>
          <a:p>
            <a:pPr>
              <a:defRPr sz="4400"/>
            </a:pPr>
            <a:r>
              <a:rPr dirty="0"/>
              <a:t>Gleason Archer, </a:t>
            </a:r>
            <a:r>
              <a:rPr lang="sq-AL" dirty="0">
                <a:latin typeface="DejaVu Sans Condensed Oblique"/>
                <a:ea typeface="DejaVu Sans Condensed Oblique"/>
                <a:cs typeface="DejaVu Sans Condensed Oblique"/>
                <a:sym typeface="DejaVu Sans Condensed Oblique"/>
              </a:rPr>
              <a:t>Një studim i Hzrjes në Dhiaten e Vjeter </a:t>
            </a:r>
            <a:r>
              <a:rPr dirty="0"/>
              <a:t>(Chicago, IL: Moody Press, 1994), p. 196. </a:t>
            </a:r>
          </a:p>
        </p:txBody>
      </p:sp>
      <p:sp>
        <p:nvSpPr>
          <p:cNvPr id="1817" name="this seems to run counter to modern scientific research, which indicates that the planet Earth was created several billion years ago.”"/>
          <p:cNvSpPr txBox="1"/>
          <p:nvPr/>
        </p:nvSpPr>
        <p:spPr>
          <a:xfrm>
            <a:off x="726270" y="7026382"/>
            <a:ext cx="19494501" cy="40913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0640" marR="40640" algn="l" defTabSz="914400">
              <a:lnSpc>
                <a:spcPct val="90000"/>
              </a:lnSpc>
              <a:spcBef>
                <a:spcPts val="700"/>
              </a:spcBef>
              <a:buClr>
                <a:srgbClr val="FFFB00"/>
              </a:buClr>
              <a:buFont typeface="Arial"/>
              <a:defRPr sz="7200">
                <a:solidFill>
                  <a:srgbClr val="F4EDB7"/>
                </a:solidFill>
                <a:uFill>
                  <a:solidFill>
                    <a:srgbClr val="F4EDB7"/>
                  </a:solidFill>
                </a:uFill>
                <a:latin typeface="DejaVu Sans"/>
                <a:ea typeface="DejaVu Sans"/>
                <a:cs typeface="DejaVu Sans"/>
                <a:sym typeface="DejaVu Sans"/>
              </a:defRPr>
            </a:pPr>
            <a:r>
              <a:rPr lang="sq-AL" dirty="0">
                <a:solidFill>
                  <a:srgbClr val="FFFB00"/>
                </a:solidFill>
                <a:uFill>
                  <a:solidFill>
                    <a:srgbClr val="FFFB00"/>
                  </a:solidFill>
                </a:uFill>
              </a:rPr>
              <a:t>kjo duket se është në kundershtim me </a:t>
            </a:r>
            <a:r>
              <a:rPr lang="sq-AL" dirty="0">
                <a:solidFill>
                  <a:schemeClr val="bg1"/>
                </a:solidFill>
                <a:uFill>
                  <a:solidFill>
                    <a:srgbClr val="FFFB00"/>
                  </a:solidFill>
                </a:uFill>
              </a:rPr>
              <a:t>hulumtimin</a:t>
            </a:r>
            <a:r>
              <a:rPr lang="sq-AL" dirty="0">
                <a:solidFill>
                  <a:srgbClr val="FFFB00"/>
                </a:solidFill>
                <a:uFill>
                  <a:solidFill>
                    <a:srgbClr val="FFFB00"/>
                  </a:solidFill>
                </a:uFill>
              </a:rPr>
              <a:t> shkencor modern, gjë që tregon se planeti Tokë u krijua disa miliard vite me parë</a:t>
            </a:r>
            <a:r>
              <a:rPr lang="en-US" dirty="0"/>
              <a:t>.”</a:t>
            </a:r>
            <a:r>
              <a:rPr lang="sq-AL" dirty="0">
                <a:solidFill>
                  <a:srgbClr val="FFFB00"/>
                </a:solidFill>
                <a:uFill>
                  <a:solidFill>
                    <a:srgbClr val="FFFB00"/>
                  </a:solidFill>
                </a:uFill>
              </a:rPr>
              <a:t> </a:t>
            </a:r>
            <a:endParaRPr dirty="0"/>
          </a:p>
        </p:txBody>
      </p:sp>
      <p:sp>
        <p:nvSpPr>
          <p:cNvPr id="1818" name="research"/>
          <p:cNvSpPr txBox="1"/>
          <p:nvPr/>
        </p:nvSpPr>
        <p:spPr>
          <a:xfrm>
            <a:off x="740706" y="8025399"/>
            <a:ext cx="5906752" cy="10997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marL="40640" marR="40640" algn="l" defTabSz="914400">
              <a:lnSpc>
                <a:spcPct val="90000"/>
              </a:lnSpc>
              <a:spcBef>
                <a:spcPts val="700"/>
              </a:spcBef>
              <a:buClr>
                <a:srgbClr val="FFFB00"/>
              </a:buClr>
              <a:buFont typeface="Arial"/>
              <a:defRPr sz="7200">
                <a:solidFill>
                  <a:srgbClr val="F6A029"/>
                </a:solidFill>
                <a:uFill>
                  <a:solidFill>
                    <a:srgbClr val="F6A029"/>
                  </a:solidFill>
                </a:uFill>
                <a:latin typeface="DejaVu Sans"/>
                <a:ea typeface="DejaVu Sans"/>
                <a:cs typeface="DejaVu Sans"/>
                <a:sym typeface="DejaVu Sans"/>
              </a:defRPr>
            </a:lvl1pPr>
          </a:lstStyle>
          <a:p>
            <a:r>
              <a:rPr lang="sq-AL" dirty="0"/>
              <a:t>hulumtimin</a:t>
            </a:r>
            <a:endParaRPr dirty="0"/>
          </a:p>
        </p:txBody>
      </p:sp>
      <p:sp>
        <p:nvSpPr>
          <p:cNvPr id="1819" name="Line"/>
          <p:cNvSpPr/>
          <p:nvPr/>
        </p:nvSpPr>
        <p:spPr>
          <a:xfrm flipV="1">
            <a:off x="922251" y="9049431"/>
            <a:ext cx="5120640" cy="1990"/>
          </a:xfrm>
          <a:prstGeom prst="line">
            <a:avLst/>
          </a:prstGeom>
          <a:ln w="101600">
            <a:solidFill>
              <a:srgbClr val="FFFFFF"/>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20" name="Archer, Gleason.jpg" descr="Archer, Gleason.jpg"/>
          <p:cNvPicPr>
            <a:picLocks/>
          </p:cNvPicPr>
          <p:nvPr/>
        </p:nvPicPr>
        <p:blipFill>
          <a:blip r:embed="rId3"/>
          <a:stretch>
            <a:fillRect/>
          </a:stretch>
        </p:blipFill>
        <p:spPr>
          <a:xfrm>
            <a:off x="19049961" y="1455130"/>
            <a:ext cx="3949701" cy="5397501"/>
          </a:xfrm>
          <a:prstGeom prst="rect">
            <a:avLst/>
          </a:prstGeom>
          <a:ln w="25400">
            <a:solidFill>
              <a:srgbClr val="FFFFFF"/>
            </a:solidFill>
            <a:miter lim="400000"/>
          </a:ln>
        </p:spPr>
      </p:pic>
      <p:sp>
        <p:nvSpPr>
          <p:cNvPr id="2" name="Rectangle 1"/>
          <p:cNvSpPr>
            <a:spLocks noChangeArrowheads="1"/>
          </p:cNvSpPr>
          <p:nvPr/>
        </p:nvSpPr>
        <p:spPr bwMode="auto">
          <a:xfrm>
            <a:off x="726270" y="365760"/>
            <a:ext cx="17500770" cy="6639875"/>
          </a:xfrm>
          <a:prstGeom prst="rect">
            <a:avLst/>
          </a:prstGeom>
          <a:noFill/>
          <a:ln>
            <a:noFill/>
          </a:ln>
          <a:effectLst/>
        </p:spPr>
        <p:txBody>
          <a:bodyPr vert="horz" wrap="square" lIns="0" tIns="0" rIns="0" bIns="0" numCol="1" anchor="ctr" anchorCtr="0" compatLnSpc="1">
            <a:prstTxWarp prst="textNoShape">
              <a:avLst/>
            </a:prstTxWarp>
            <a:noAutofit/>
          </a:bodyPr>
          <a:lstStyle/>
          <a:p>
            <a:pPr lvl="0" algn="l" defTabSz="914400" eaLnBrk="0" fontAlgn="base">
              <a:spcBef>
                <a:spcPct val="0"/>
              </a:spcBef>
              <a:spcAft>
                <a:spcPct val="0"/>
              </a:spcAft>
            </a:pPr>
            <a:r>
              <a:rPr lang="en-US" sz="6600" dirty="0">
                <a:solidFill>
                  <a:schemeClr val="bg1"/>
                </a:solidFill>
                <a:latin typeface="+mn-lt"/>
              </a:rPr>
              <a:t>“N</a:t>
            </a:r>
            <a:r>
              <a:rPr kumimoji="0" lang="sq-AL" sz="6400" b="0" i="0" u="none" strike="noStrike" cap="none" normalizeH="0" baseline="0" dirty="0">
                <a:ln>
                  <a:noFill/>
                </a:ln>
                <a:solidFill>
                  <a:schemeClr val="bg1"/>
                </a:solidFill>
                <a:effectLst/>
                <a:latin typeface="+mn-lt"/>
              </a:rPr>
              <a:t>ga një lexim sipërfaqësor i Zanafillës 1, përshtypja do të jetë sikur i gjithë procesi krijues u zhvillua në njëzet e katër orë të gjashtë diteve. Nëse kjo do ishte vërtetë qëllimi i autorit hebre (një </a:t>
            </a:r>
            <a:r>
              <a:rPr lang="sq-AL" sz="6400" dirty="0">
                <a:solidFill>
                  <a:schemeClr val="bg1"/>
                </a:solidFill>
                <a:latin typeface="+mn-lt"/>
              </a:rPr>
              <a:t>rrjedhjoje</a:t>
            </a:r>
            <a:r>
              <a:rPr kumimoji="0" lang="sq-AL" sz="6400" b="0" i="0" u="none" strike="noStrike" cap="none" normalizeH="0" baseline="0" dirty="0">
                <a:ln>
                  <a:noFill/>
                </a:ln>
                <a:solidFill>
                  <a:schemeClr val="bg1"/>
                </a:solidFill>
                <a:effectLst/>
                <a:latin typeface="+mn-lt"/>
              </a:rPr>
              <a:t> e diskutueshme, siç do të tregohet aktualisht),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17"/>
                                        </p:tgtEl>
                                        <p:attrNameLst>
                                          <p:attrName>style.visibility</p:attrName>
                                        </p:attrNameLst>
                                      </p:cBhvr>
                                      <p:to>
                                        <p:strVal val="visible"/>
                                      </p:to>
                                    </p:set>
                                    <p:animEffect transition="in" filter="dissolve">
                                      <p:cBhvr>
                                        <p:cTn id="7" dur="500"/>
                                        <p:tgtEl>
                                          <p:spTgt spid="18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2" nodeType="clickEffect">
                                  <p:stCondLst>
                                    <p:cond delay="0"/>
                                  </p:stCondLst>
                                  <p:iterate>
                                    <p:tmAbs val="0"/>
                                  </p:iterate>
                                  <p:childTnLst>
                                    <p:set>
                                      <p:cBhvr>
                                        <p:cTn id="11" fill="hold"/>
                                        <p:tgtEl>
                                          <p:spTgt spid="1818"/>
                                        </p:tgtEl>
                                        <p:attrNameLst>
                                          <p:attrName>style.visibility</p:attrName>
                                        </p:attrNameLst>
                                      </p:cBhvr>
                                      <p:to>
                                        <p:strVal val="visible"/>
                                      </p:to>
                                    </p:set>
                                    <p:animEffect transition="in" filter="wipe(left)">
                                      <p:cBhvr>
                                        <p:cTn id="12" dur="500"/>
                                        <p:tgtEl>
                                          <p:spTgt spid="1818"/>
                                        </p:tgtEl>
                                      </p:cBhvr>
                                    </p:animEffect>
                                  </p:childTnLst>
                                </p:cTn>
                              </p:par>
                            </p:childTnLst>
                          </p:cTn>
                        </p:par>
                        <p:par>
                          <p:cTn id="13" fill="hold">
                            <p:stCondLst>
                              <p:cond delay="500"/>
                            </p:stCondLst>
                            <p:childTnLst>
                              <p:par>
                                <p:cTn id="14" presetID="22" presetClass="entr" presetSubtype="8" fill="hold" grpId="3" nodeType="afterEffect">
                                  <p:stCondLst>
                                    <p:cond delay="0"/>
                                  </p:stCondLst>
                                  <p:iterate>
                                    <p:tmAbs val="0"/>
                                  </p:iterate>
                                  <p:childTnLst>
                                    <p:set>
                                      <p:cBhvr>
                                        <p:cTn id="15" fill="hold"/>
                                        <p:tgtEl>
                                          <p:spTgt spid="1819"/>
                                        </p:tgtEl>
                                        <p:attrNameLst>
                                          <p:attrName>style.visibility</p:attrName>
                                        </p:attrNameLst>
                                      </p:cBhvr>
                                      <p:to>
                                        <p:strVal val="visible"/>
                                      </p:to>
                                    </p:set>
                                    <p:animEffect transition="in" filter="wipe(left)">
                                      <p:cBhvr>
                                        <p:cTn id="16" dur="500"/>
                                        <p:tgtEl>
                                          <p:spTgt spid="18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7" grpId="1" animBg="1" advAuto="0"/>
      <p:bldP spid="1818" grpId="2" animBg="1" advAuto="0"/>
      <p:bldP spid="1819" grpId="3" animBg="1" advAuto="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4" name="rocklayers.png" descr="rocklayers.png"/>
          <p:cNvPicPr>
            <a:picLocks noChangeAspect="1"/>
          </p:cNvPicPr>
          <p:nvPr/>
        </p:nvPicPr>
        <p:blipFill>
          <a:blip r:embed="rId2"/>
          <a:stretch>
            <a:fillRect/>
          </a:stretch>
        </p:blipFill>
        <p:spPr>
          <a:xfrm>
            <a:off x="4191000" y="838200"/>
            <a:ext cx="16002000" cy="12039600"/>
          </a:xfrm>
          <a:prstGeom prst="rect">
            <a:avLst/>
          </a:prstGeom>
          <a:ln w="12700">
            <a:miter lim="400000"/>
          </a:ln>
        </p:spPr>
      </p:pic>
      <p:sp>
        <p:nvSpPr>
          <p:cNvPr id="1825" name="ROCK…"/>
          <p:cNvSpPr txBox="1"/>
          <p:nvPr/>
        </p:nvSpPr>
        <p:spPr>
          <a:xfrm>
            <a:off x="9418808" y="2758921"/>
            <a:ext cx="5546390" cy="4842351"/>
          </a:xfrm>
          <a:prstGeom prst="rect">
            <a:avLst/>
          </a:prstGeom>
          <a:ln w="12700">
            <a:miter lim="400000"/>
          </a:ln>
          <a:effectLst>
            <a:outerShdw blurRad="38100" dist="68184"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7700" b="1">
                <a:solidFill>
                  <a:srgbClr val="FFFFFF"/>
                </a:solidFill>
                <a:latin typeface="Arial Narrow"/>
                <a:ea typeface="Arial Narrow"/>
                <a:cs typeface="Arial Narrow"/>
                <a:sym typeface="Arial Narrow"/>
              </a:defRPr>
            </a:pPr>
            <a:r>
              <a:rPr lang="sq-AL" dirty="0"/>
              <a:t>SHTRESA </a:t>
            </a:r>
          </a:p>
          <a:p>
            <a:pPr>
              <a:defRPr sz="7700" b="1">
                <a:solidFill>
                  <a:srgbClr val="FFFFFF"/>
                </a:solidFill>
                <a:latin typeface="Arial Narrow"/>
                <a:ea typeface="Arial Narrow"/>
                <a:cs typeface="Arial Narrow"/>
                <a:sym typeface="Arial Narrow"/>
              </a:defRPr>
            </a:pPr>
            <a:r>
              <a:rPr lang="sq-AL" dirty="0"/>
              <a:t>SHKËMBORE</a:t>
            </a:r>
          </a:p>
          <a:p>
            <a:pPr>
              <a:defRPr sz="7700" b="1">
                <a:solidFill>
                  <a:srgbClr val="FFFFFF"/>
                </a:solidFill>
                <a:latin typeface="Arial Narrow"/>
                <a:ea typeface="Arial Narrow"/>
                <a:cs typeface="Arial Narrow"/>
                <a:sym typeface="Arial Narrow"/>
              </a:defRPr>
            </a:pPr>
            <a:endParaRPr lang="sq-AL" dirty="0"/>
          </a:p>
          <a:p>
            <a:pPr>
              <a:defRPr sz="7700" b="1">
                <a:solidFill>
                  <a:srgbClr val="FFFFFF"/>
                </a:solidFill>
                <a:latin typeface="Arial Narrow"/>
                <a:ea typeface="Arial Narrow"/>
                <a:cs typeface="Arial Narrow"/>
                <a:sym typeface="Arial Narrow"/>
              </a:defRPr>
            </a:pPr>
            <a:r>
              <a:rPr lang="sq-AL" dirty="0"/>
              <a:t>MILIONA VITE</a:t>
            </a:r>
          </a:p>
        </p:txBody>
      </p:sp>
      <p:sp>
        <p:nvSpPr>
          <p:cNvPr id="1826" name="I’LL JUST…"/>
          <p:cNvSpPr txBox="1"/>
          <p:nvPr/>
        </p:nvSpPr>
        <p:spPr>
          <a:xfrm>
            <a:off x="15818038" y="1417689"/>
            <a:ext cx="3814729" cy="2595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000" b="1">
                <a:latin typeface="Arial"/>
                <a:ea typeface="Arial"/>
                <a:cs typeface="Arial"/>
                <a:sym typeface="Arial"/>
              </a:defRPr>
            </a:pPr>
            <a:r>
              <a:rPr lang="sq-AL" sz="2700" dirty="0"/>
              <a:t>UNË </a:t>
            </a:r>
          </a:p>
          <a:p>
            <a:pPr>
              <a:defRPr sz="3000" b="1">
                <a:latin typeface="Arial"/>
                <a:ea typeface="Arial"/>
                <a:cs typeface="Arial"/>
                <a:sym typeface="Arial"/>
              </a:defRPr>
            </a:pPr>
            <a:r>
              <a:rPr lang="sq-AL" sz="2700" dirty="0"/>
              <a:t>VETËM DO TI PRANOJ KËETO MILIONA VITE &amp; </a:t>
            </a:r>
          </a:p>
          <a:p>
            <a:pPr>
              <a:defRPr sz="3000" b="1">
                <a:latin typeface="Arial"/>
                <a:ea typeface="Arial"/>
                <a:cs typeface="Arial"/>
                <a:sym typeface="Arial"/>
              </a:defRPr>
            </a:pPr>
            <a:r>
              <a:rPr lang="sq-AL" sz="2700" dirty="0"/>
              <a:t>DHE TI SHTOJ NË BIBEL!</a:t>
            </a:r>
          </a:p>
        </p:txBody>
      </p:sp>
      <p:sp>
        <p:nvSpPr>
          <p:cNvPr id="1827" name="THE BIBLE…"/>
          <p:cNvSpPr txBox="1"/>
          <p:nvPr/>
        </p:nvSpPr>
        <p:spPr>
          <a:xfrm>
            <a:off x="4059631" y="1040553"/>
            <a:ext cx="5814672"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2800" b="1">
                <a:latin typeface="Arial"/>
                <a:ea typeface="Arial"/>
                <a:cs typeface="Arial"/>
                <a:sym typeface="Arial"/>
              </a:defRPr>
            </a:pPr>
            <a:r>
              <a:rPr lang="sq-AL" sz="2700" dirty="0"/>
              <a:t>BIBLA NUK </a:t>
            </a:r>
          </a:p>
          <a:p>
            <a:pPr>
              <a:defRPr sz="2800" b="1">
                <a:latin typeface="Arial"/>
                <a:ea typeface="Arial"/>
                <a:cs typeface="Arial"/>
                <a:sym typeface="Arial"/>
              </a:defRPr>
            </a:pPr>
            <a:r>
              <a:rPr lang="sq-AL" sz="2700" dirty="0"/>
              <a:t>ËSHTË E VERTETË</a:t>
            </a:r>
            <a:r>
              <a:rPr sz="2700" dirty="0"/>
              <a:t>! </a:t>
            </a:r>
            <a:endParaRPr lang="en-US" sz="2700" dirty="0"/>
          </a:p>
          <a:p>
            <a:pPr>
              <a:defRPr sz="2800" b="1">
                <a:latin typeface="Arial"/>
                <a:ea typeface="Arial"/>
                <a:cs typeface="Arial"/>
                <a:sym typeface="Arial"/>
              </a:defRPr>
            </a:pPr>
            <a:r>
              <a:rPr lang="sq-AL" sz="2700" dirty="0"/>
              <a:t>KËETO SHTRESA </a:t>
            </a:r>
          </a:p>
          <a:p>
            <a:pPr>
              <a:defRPr sz="2800" b="1">
                <a:latin typeface="Arial"/>
                <a:ea typeface="Arial"/>
                <a:cs typeface="Arial"/>
                <a:sym typeface="Arial"/>
              </a:defRPr>
            </a:pPr>
            <a:r>
              <a:rPr lang="sq-AL" sz="2700" dirty="0"/>
              <a:t>SHKËMBORE TREGOJNW SE </a:t>
            </a:r>
          </a:p>
          <a:p>
            <a:pPr>
              <a:defRPr sz="2800" b="1">
                <a:latin typeface="Arial"/>
                <a:ea typeface="Arial"/>
                <a:cs typeface="Arial"/>
                <a:sym typeface="Arial"/>
              </a:defRPr>
            </a:pPr>
            <a:r>
              <a:rPr lang="sq-AL" sz="2700" dirty="0"/>
              <a:t>TOKA ËSHTË E VJETER </a:t>
            </a:r>
          </a:p>
          <a:p>
            <a:pPr>
              <a:defRPr sz="2800" b="1">
                <a:latin typeface="Arial"/>
                <a:ea typeface="Arial"/>
                <a:cs typeface="Arial"/>
                <a:sym typeface="Arial"/>
              </a:defRPr>
            </a:pPr>
            <a:r>
              <a:rPr lang="sq-AL" sz="2700" dirty="0"/>
              <a:t>MILIONA VJET</a:t>
            </a:r>
            <a:r>
              <a:rPr sz="2700" dirty="0"/>
              <a:t>! </a:t>
            </a:r>
            <a:r>
              <a:rPr lang="sq-AL" sz="2700" dirty="0"/>
              <a:t>DUHET TË </a:t>
            </a:r>
          </a:p>
          <a:p>
            <a:pPr>
              <a:defRPr sz="2800" b="1">
                <a:latin typeface="Arial"/>
                <a:ea typeface="Arial"/>
                <a:cs typeface="Arial"/>
                <a:sym typeface="Arial"/>
              </a:defRPr>
            </a:pPr>
            <a:r>
              <a:rPr lang="sq-AL" sz="2700" dirty="0"/>
              <a:t>ME BESOSH</a:t>
            </a:r>
            <a:r>
              <a:rPr sz="2700" dirty="0"/>
              <a:t>!</a:t>
            </a:r>
            <a:r>
              <a:rPr lang="en-US" sz="2700" dirty="0"/>
              <a:t> </a:t>
            </a:r>
            <a:r>
              <a:rPr lang="sq-AL" sz="2700" dirty="0"/>
              <a:t>UNË JAM </a:t>
            </a:r>
          </a:p>
          <a:p>
            <a:pPr>
              <a:defRPr sz="2800" b="1">
                <a:latin typeface="Arial"/>
                <a:ea typeface="Arial"/>
                <a:cs typeface="Arial"/>
                <a:sym typeface="Arial"/>
              </a:defRPr>
            </a:pPr>
            <a:r>
              <a:rPr lang="sq-AL" sz="2700" dirty="0"/>
              <a:t>SHKENCËTAR</a:t>
            </a:r>
            <a:r>
              <a:rPr sz="2700" dirty="0"/>
              <a:t>!</a:t>
            </a:r>
          </a:p>
        </p:txBody>
      </p:sp>
      <p:sp>
        <p:nvSpPr>
          <p:cNvPr id="1828" name="Line"/>
          <p:cNvSpPr/>
          <p:nvPr/>
        </p:nvSpPr>
        <p:spPr>
          <a:xfrm>
            <a:off x="10399479" y="5654230"/>
            <a:ext cx="3585043" cy="1"/>
          </a:xfrm>
          <a:prstGeom prst="line">
            <a:avLst/>
          </a:prstGeom>
          <a:ln w="177800">
            <a:solidFill>
              <a:srgbClr val="FFFFFF"/>
            </a:solidFill>
            <a:miter lim="400000"/>
          </a:ln>
          <a:effectLst>
            <a:outerShdw dist="80884" dir="5400000" rotWithShape="0">
              <a:srgbClr val="000000"/>
            </a:outerShdw>
          </a:effectLst>
        </p:spPr>
        <p:txBody>
          <a:bodyPr lIns="50800" tIns="50800" rIns="50800" bIns="50800" anchor="ctr"/>
          <a:lstStyle/>
          <a:p>
            <a:pPr>
              <a:defRPr sz="3200">
                <a:latin typeface="Helvetica Light"/>
                <a:ea typeface="Helvetica Light"/>
                <a:cs typeface="Helvetica Light"/>
                <a:sym typeface="Helvetica Light"/>
              </a:defRPr>
            </a:pPr>
            <a:endParaRPr/>
          </a:p>
        </p:txBody>
      </p:sp>
      <p:sp>
        <p:nvSpPr>
          <p:cNvPr id="1829" name="Scientist"/>
          <p:cNvSpPr txBox="1"/>
          <p:nvPr/>
        </p:nvSpPr>
        <p:spPr>
          <a:xfrm>
            <a:off x="4808524" y="11466190"/>
            <a:ext cx="4316887" cy="1041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100" b="1">
                <a:latin typeface="Helvetica"/>
                <a:ea typeface="Helvetica"/>
                <a:cs typeface="Helvetica"/>
                <a:sym typeface="Helvetica"/>
              </a:defRPr>
            </a:lvl1pPr>
          </a:lstStyle>
          <a:p>
            <a:r>
              <a:rPr lang="sq-AL" dirty="0"/>
              <a:t>Shkencëtar</a:t>
            </a:r>
            <a:endParaRPr dirty="0"/>
          </a:p>
        </p:txBody>
      </p:sp>
      <p:sp>
        <p:nvSpPr>
          <p:cNvPr id="1830" name="Theologian"/>
          <p:cNvSpPr txBox="1"/>
          <p:nvPr/>
        </p:nvSpPr>
        <p:spPr>
          <a:xfrm>
            <a:off x="14826915" y="11466190"/>
            <a:ext cx="2665794" cy="1041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100" b="1">
                <a:latin typeface="Helvetica"/>
                <a:ea typeface="Helvetica"/>
                <a:cs typeface="Helvetica"/>
                <a:sym typeface="Helvetica"/>
              </a:defRPr>
            </a:lvl1pPr>
          </a:lstStyle>
          <a:p>
            <a:r>
              <a:rPr lang="sq-AL" dirty="0"/>
              <a:t>Teolog</a:t>
            </a:r>
            <a:endParaRPr dirty="0"/>
          </a:p>
        </p:txBody>
      </p:sp>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 name="professor.png" descr="professor.png"/>
          <p:cNvPicPr>
            <a:picLocks noChangeAspect="1"/>
          </p:cNvPicPr>
          <p:nvPr/>
        </p:nvPicPr>
        <p:blipFill>
          <a:blip r:embed="rId2"/>
          <a:stretch>
            <a:fillRect/>
          </a:stretch>
        </p:blipFill>
        <p:spPr>
          <a:xfrm>
            <a:off x="4953000" y="920750"/>
            <a:ext cx="14478000" cy="11874500"/>
          </a:xfrm>
          <a:prstGeom prst="rect">
            <a:avLst/>
          </a:prstGeom>
          <a:ln w="12700">
            <a:miter lim="400000"/>
          </a:ln>
        </p:spPr>
      </p:pic>
      <p:sp>
        <p:nvSpPr>
          <p:cNvPr id="1833" name="The issue really…"/>
          <p:cNvSpPr txBox="1"/>
          <p:nvPr/>
        </p:nvSpPr>
        <p:spPr>
          <a:xfrm>
            <a:off x="4953000" y="1285951"/>
            <a:ext cx="11251252" cy="41787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80000"/>
              </a:lnSpc>
              <a:defRPr sz="11700">
                <a:solidFill>
                  <a:srgbClr val="FFFFFF"/>
                </a:solidFill>
                <a:latin typeface="Myriad Pro"/>
                <a:ea typeface="Myriad Pro"/>
                <a:cs typeface="Myriad Pro"/>
                <a:sym typeface="Myriad Pro"/>
              </a:defRPr>
            </a:pPr>
            <a:r>
              <a:rPr lang="sq-AL" sz="11000" dirty="0"/>
              <a:t>Kjo çështje me të vërtetë nuk është </a:t>
            </a:r>
          </a:p>
          <a:p>
            <a:pPr>
              <a:lnSpc>
                <a:spcPct val="80000"/>
              </a:lnSpc>
              <a:defRPr sz="11700">
                <a:solidFill>
                  <a:srgbClr val="FFFFFF"/>
                </a:solidFill>
                <a:latin typeface="Myriad Pro"/>
                <a:ea typeface="Myriad Pro"/>
                <a:cs typeface="Myriad Pro"/>
                <a:sym typeface="Myriad Pro"/>
              </a:defRPr>
            </a:pPr>
            <a:r>
              <a:rPr lang="sq-AL" sz="11000" dirty="0"/>
              <a:t>shkencë!</a:t>
            </a:r>
            <a:endParaRPr sz="11000" dirty="0"/>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5" name="glasses.png" descr="glasses.png"/>
          <p:cNvPicPr>
            <a:picLocks noChangeAspect="1"/>
          </p:cNvPicPr>
          <p:nvPr/>
        </p:nvPicPr>
        <p:blipFill>
          <a:blip r:embed="rId2"/>
          <a:stretch>
            <a:fillRect/>
          </a:stretch>
        </p:blipFill>
        <p:spPr>
          <a:xfrm>
            <a:off x="4229100" y="6639582"/>
            <a:ext cx="15925800" cy="6134101"/>
          </a:xfrm>
          <a:prstGeom prst="rect">
            <a:avLst/>
          </a:prstGeom>
          <a:ln w="12700">
            <a:miter lim="400000"/>
          </a:ln>
        </p:spPr>
      </p:pic>
      <p:pic>
        <p:nvPicPr>
          <p:cNvPr id="1836" name="pic1.png" descr="pic1.png"/>
          <p:cNvPicPr>
            <a:picLocks noChangeAspect="1"/>
          </p:cNvPicPr>
          <p:nvPr/>
        </p:nvPicPr>
        <p:blipFill>
          <a:blip r:embed="rId3"/>
          <a:stretch>
            <a:fillRect/>
          </a:stretch>
        </p:blipFill>
        <p:spPr>
          <a:xfrm>
            <a:off x="0" y="-3111215"/>
            <a:ext cx="24384001" cy="13716001"/>
          </a:xfrm>
          <a:prstGeom prst="rect">
            <a:avLst/>
          </a:prstGeom>
          <a:ln w="12700">
            <a:miter lim="400000"/>
          </a:ln>
        </p:spPr>
      </p:pic>
      <p:sp>
        <p:nvSpPr>
          <p:cNvPr id="1837" name="God’s Word…"/>
          <p:cNvSpPr txBox="1"/>
          <p:nvPr/>
        </p:nvSpPr>
        <p:spPr>
          <a:xfrm>
            <a:off x="4608576" y="1087146"/>
            <a:ext cx="15142464" cy="1035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90000"/>
              </a:lnSpc>
              <a:defRPr sz="6700" b="1">
                <a:latin typeface="Helvetica"/>
                <a:ea typeface="Helvetica"/>
                <a:cs typeface="Helvetica"/>
                <a:sym typeface="Helvetica"/>
              </a:defRPr>
            </a:pPr>
            <a:r>
              <a:rPr lang="sq-AL" dirty="0"/>
              <a:t>Fjala e Zotit është e vërtetë</a:t>
            </a:r>
            <a:endParaRPr dirty="0"/>
          </a:p>
        </p:txBody>
      </p:sp>
      <p:sp>
        <p:nvSpPr>
          <p:cNvPr id="1838" name="Biblical Glasses"/>
          <p:cNvSpPr txBox="1"/>
          <p:nvPr/>
        </p:nvSpPr>
        <p:spPr>
          <a:xfrm>
            <a:off x="9237966" y="5585584"/>
            <a:ext cx="5402120"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rPr lang="sq-AL" dirty="0"/>
              <a:t>Syzet Biblike</a:t>
            </a:r>
            <a:endParaRPr dirty="0"/>
          </a:p>
        </p:txBody>
      </p:sp>
      <p:sp>
        <p:nvSpPr>
          <p:cNvPr id="1839" name="Man Decides…"/>
          <p:cNvSpPr txBox="1"/>
          <p:nvPr/>
        </p:nvSpPr>
        <p:spPr>
          <a:xfrm>
            <a:off x="4608576" y="7049802"/>
            <a:ext cx="15142464" cy="10356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nSpc>
                <a:spcPct val="90000"/>
              </a:lnSpc>
              <a:defRPr sz="6700" b="1">
                <a:latin typeface="Helvetica"/>
                <a:ea typeface="Helvetica"/>
                <a:cs typeface="Helvetica"/>
                <a:sym typeface="Helvetica"/>
              </a:defRPr>
            </a:pPr>
            <a:r>
              <a:rPr lang="sq-AL" dirty="0"/>
              <a:t>Njeriu përcakton të </a:t>
            </a:r>
            <a:r>
              <a:rPr dirty="0"/>
              <a:t>“</a:t>
            </a:r>
            <a:r>
              <a:rPr lang="sq-AL" dirty="0"/>
              <a:t>Vërtetën</a:t>
            </a:r>
            <a:r>
              <a:rPr dirty="0"/>
              <a:t>”</a:t>
            </a:r>
          </a:p>
        </p:txBody>
      </p:sp>
      <p:sp>
        <p:nvSpPr>
          <p:cNvPr id="1840" name="Millions…"/>
          <p:cNvSpPr txBox="1"/>
          <p:nvPr/>
        </p:nvSpPr>
        <p:spPr>
          <a:xfrm>
            <a:off x="12943572" y="9565092"/>
            <a:ext cx="3680495"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b="1">
                <a:solidFill>
                  <a:srgbClr val="FFFFFF"/>
                </a:solidFill>
                <a:latin typeface="Helvetica"/>
                <a:ea typeface="Helvetica"/>
                <a:cs typeface="Helvetica"/>
                <a:sym typeface="Helvetica"/>
              </a:defRPr>
            </a:pPr>
            <a:r>
              <a:rPr lang="sq-AL" dirty="0"/>
              <a:t>Milona vite</a:t>
            </a:r>
            <a:endParaRPr dirty="0"/>
          </a:p>
        </p:txBody>
      </p:sp>
      <p:sp>
        <p:nvSpPr>
          <p:cNvPr id="1841" name="Millions…"/>
          <p:cNvSpPr txBox="1"/>
          <p:nvPr/>
        </p:nvSpPr>
        <p:spPr>
          <a:xfrm>
            <a:off x="7573407" y="9565092"/>
            <a:ext cx="3872856" cy="9335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b="1">
                <a:solidFill>
                  <a:srgbClr val="FFFFFF"/>
                </a:solidFill>
                <a:latin typeface="Helvetica"/>
                <a:ea typeface="Helvetica"/>
                <a:cs typeface="Helvetica"/>
                <a:sym typeface="Helvetica"/>
              </a:defRPr>
            </a:pPr>
            <a:r>
              <a:rPr lang="sq-AL" dirty="0"/>
              <a:t>Miliona vite</a:t>
            </a:r>
            <a:endParaRPr dirty="0"/>
          </a:p>
        </p:txBody>
      </p:sp>
      <p:sp>
        <p:nvSpPr>
          <p:cNvPr id="1842" name="Evolutionary Glasses"/>
          <p:cNvSpPr txBox="1"/>
          <p:nvPr/>
        </p:nvSpPr>
        <p:spPr>
          <a:xfrm>
            <a:off x="8107554" y="11430496"/>
            <a:ext cx="8168903"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solidFill>
                  <a:srgbClr val="FFFFFF"/>
                </a:solidFill>
                <a:latin typeface="Helvetica"/>
                <a:ea typeface="Helvetica"/>
                <a:cs typeface="Helvetica"/>
                <a:sym typeface="Helvetica"/>
              </a:defRPr>
            </a:lvl1pPr>
          </a:lstStyle>
          <a:p>
            <a:r>
              <a:rPr lang="sq-AL" dirty="0"/>
              <a:t>Syzet Evolucioniste</a:t>
            </a:r>
            <a:endParaRPr dirty="0"/>
          </a:p>
        </p:txBody>
      </p:sp>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 name="What is our final authority?"/>
          <p:cNvSpPr txBox="1">
            <a:spLocks noGrp="1"/>
          </p:cNvSpPr>
          <p:nvPr>
            <p:ph type="title"/>
          </p:nvPr>
        </p:nvSpPr>
        <p:spPr>
          <a:xfrm>
            <a:off x="1778000" y="292100"/>
            <a:ext cx="20828000" cy="2489200"/>
          </a:xfrm>
          <a:prstGeom prst="rect">
            <a:avLst/>
          </a:prstGeom>
        </p:spPr>
        <p:txBody>
          <a:bodyPr/>
          <a:lstStyle>
            <a:lvl1pPr>
              <a:defRPr sz="11000">
                <a:latin typeface="+mn-lt"/>
                <a:ea typeface="+mn-ea"/>
                <a:cs typeface="+mn-cs"/>
                <a:sym typeface="DejaVu Sans Condensed"/>
              </a:defRPr>
            </a:lvl1pPr>
          </a:lstStyle>
          <a:p>
            <a:r>
              <a:rPr lang="sq-AL" dirty="0"/>
              <a:t>Cili është autoriteti ynë final</a:t>
            </a:r>
            <a:r>
              <a:rPr dirty="0"/>
              <a:t>?</a:t>
            </a:r>
          </a:p>
        </p:txBody>
      </p:sp>
      <p:sp>
        <p:nvSpPr>
          <p:cNvPr id="1845" name="Infallible Word              of our holy God"/>
          <p:cNvSpPr txBox="1">
            <a:spLocks noGrp="1"/>
          </p:cNvSpPr>
          <p:nvPr>
            <p:ph type="body" sz="quarter" idx="1"/>
          </p:nvPr>
        </p:nvSpPr>
        <p:spPr>
          <a:xfrm>
            <a:off x="1769618" y="3327400"/>
            <a:ext cx="9020302" cy="3124200"/>
          </a:xfrm>
          <a:prstGeom prst="rect">
            <a:avLst/>
          </a:prstGeom>
        </p:spPr>
        <p:txBody>
          <a:bodyPr>
            <a:normAutofit fontScale="77500" lnSpcReduction="20000"/>
          </a:bodyPr>
          <a:lstStyle/>
          <a:p>
            <a:pPr algn="ctr" defTabSz="817244">
              <a:lnSpc>
                <a:spcPts val="7600"/>
              </a:lnSpc>
              <a:buSzTx/>
              <a:buNone/>
              <a:defRPr sz="8514">
                <a:effectLst>
                  <a:outerShdw blurRad="50292" dist="37719" dir="5400000" rotWithShape="0">
                    <a:srgbClr val="000000">
                      <a:alpha val="40000"/>
                    </a:srgbClr>
                  </a:outerShdw>
                </a:effectLst>
              </a:defRPr>
            </a:pPr>
            <a:r>
              <a:rPr lang="sq-AL" dirty="0">
                <a:solidFill>
                  <a:schemeClr val="bg1"/>
                </a:solidFill>
              </a:rPr>
              <a:t>Fjala e </a:t>
            </a:r>
            <a:r>
              <a:rPr lang="sq-AL" dirty="0">
                <a:solidFill>
                  <a:srgbClr val="FFFF00"/>
                </a:solidFill>
              </a:rPr>
              <a:t>pagabueshme</a:t>
            </a:r>
            <a:r>
              <a:rPr lang="sq-AL" dirty="0">
                <a:solidFill>
                  <a:schemeClr val="bg1"/>
                </a:solidFill>
              </a:rPr>
              <a:t> e Perëndisë tonë të </a:t>
            </a:r>
            <a:r>
              <a:rPr lang="sq-AL" dirty="0">
                <a:solidFill>
                  <a:srgbClr val="FFFF00"/>
                </a:solidFill>
              </a:rPr>
              <a:t>shenjtë</a:t>
            </a:r>
            <a:endParaRPr dirty="0">
              <a:solidFill>
                <a:srgbClr val="FFFF00"/>
              </a:solidFill>
            </a:endParaRPr>
          </a:p>
        </p:txBody>
      </p:sp>
      <p:grpSp>
        <p:nvGrpSpPr>
          <p:cNvPr id="1849" name="Group"/>
          <p:cNvGrpSpPr/>
          <p:nvPr/>
        </p:nvGrpSpPr>
        <p:grpSpPr>
          <a:xfrm>
            <a:off x="10358762" y="3308576"/>
            <a:ext cx="11853539" cy="9102625"/>
            <a:chOff x="338462" y="-18824"/>
            <a:chExt cx="11853538" cy="9102624"/>
          </a:xfrm>
        </p:grpSpPr>
        <p:sp>
          <p:nvSpPr>
            <p:cNvPr id="1846" name="Fallible opinions of sinful men"/>
            <p:cNvSpPr txBox="1"/>
            <p:nvPr/>
          </p:nvSpPr>
          <p:spPr>
            <a:xfrm>
              <a:off x="2387999" y="-18824"/>
              <a:ext cx="9804001" cy="35941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nSpc>
                  <a:spcPts val="7600"/>
                </a:lnSpc>
                <a:defRPr sz="86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sq-AL" sz="7200" dirty="0">
                  <a:solidFill>
                    <a:schemeClr val="bg1"/>
                  </a:solidFill>
                </a:rPr>
                <a:t>Opinionet e </a:t>
              </a:r>
              <a:r>
                <a:rPr lang="sq-AL" sz="7200" dirty="0">
                  <a:solidFill>
                    <a:srgbClr val="FFFF00"/>
                  </a:solidFill>
                </a:rPr>
                <a:t>gabueshme</a:t>
              </a:r>
              <a:r>
                <a:rPr lang="sq-AL" sz="7200" dirty="0">
                  <a:solidFill>
                    <a:schemeClr val="bg1"/>
                  </a:solidFill>
                </a:rPr>
                <a:t> të njerëzve </a:t>
              </a:r>
              <a:r>
                <a:rPr lang="sq-AL" sz="7200" dirty="0">
                  <a:solidFill>
                    <a:srgbClr val="FFFF00"/>
                  </a:solidFill>
                </a:rPr>
                <a:t>mekatarë</a:t>
              </a:r>
              <a:endParaRPr sz="7200" dirty="0">
                <a:solidFill>
                  <a:srgbClr val="FFFF00"/>
                </a:solidFill>
              </a:endParaRPr>
            </a:p>
          </p:txBody>
        </p:sp>
        <p:sp>
          <p:nvSpPr>
            <p:cNvPr id="1847" name="OR"/>
            <p:cNvSpPr txBox="1"/>
            <p:nvPr/>
          </p:nvSpPr>
          <p:spPr>
            <a:xfrm>
              <a:off x="338462" y="3688508"/>
              <a:ext cx="2844801" cy="24892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defRPr sz="10400">
                  <a:solidFill>
                    <a:srgbClr val="F4EDB7"/>
                  </a:solidFill>
                  <a:effectLst>
                    <a:outerShdw blurRad="50800" dist="38100" dir="5400000" rotWithShape="0">
                      <a:srgbClr val="000000">
                        <a:alpha val="40000"/>
                      </a:srgbClr>
                    </a:outerShdw>
                  </a:effectLst>
                  <a:latin typeface="+mn-lt"/>
                  <a:ea typeface="+mn-ea"/>
                  <a:cs typeface="+mn-cs"/>
                  <a:sym typeface="DejaVu Sans Condensed"/>
                </a:defRPr>
              </a:lvl1pPr>
            </a:lstStyle>
            <a:p>
              <a:r>
                <a:rPr lang="sq-AL" dirty="0"/>
                <a:t>OSE</a:t>
              </a:r>
              <a:endParaRPr dirty="0"/>
            </a:p>
          </p:txBody>
        </p:sp>
        <p:pic>
          <p:nvPicPr>
            <p:cNvPr id="1848" name="Geology textbook.jpg" descr="Geology textbook.jpg"/>
            <p:cNvPicPr>
              <a:picLocks noChangeAspect="1"/>
            </p:cNvPicPr>
            <p:nvPr/>
          </p:nvPicPr>
          <p:blipFill>
            <a:blip r:embed="rId2"/>
            <a:stretch>
              <a:fillRect/>
            </a:stretch>
          </p:blipFill>
          <p:spPr>
            <a:xfrm>
              <a:off x="5042959" y="2948169"/>
              <a:ext cx="4834133" cy="6135631"/>
            </a:xfrm>
            <a:prstGeom prst="rect">
              <a:avLst/>
            </a:prstGeom>
            <a:ln w="25400" cap="flat">
              <a:solidFill>
                <a:srgbClr val="FFFFFF"/>
              </a:solidFill>
              <a:prstDash val="solid"/>
              <a:miter lim="400000"/>
            </a:ln>
            <a:effectLst/>
          </p:spPr>
        </p:pic>
      </p:grpSp>
      <p:pic>
        <p:nvPicPr>
          <p:cNvPr id="1850" name="HolyBible.tiff" descr="HolyBible.tiff"/>
          <p:cNvPicPr>
            <a:picLocks noChangeAspect="1"/>
          </p:cNvPicPr>
          <p:nvPr/>
        </p:nvPicPr>
        <p:blipFill>
          <a:blip r:embed="rId3"/>
          <a:srcRect l="11877" t="5933" r="11877" b="16139"/>
          <a:stretch>
            <a:fillRect/>
          </a:stretch>
        </p:blipFill>
        <p:spPr>
          <a:xfrm>
            <a:off x="4266362" y="6294960"/>
            <a:ext cx="3989476" cy="6116241"/>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2" fill="hold" grpId="1" nodeType="clickEffect">
                                  <p:stCondLst>
                                    <p:cond delay="0"/>
                                  </p:stCondLst>
                                  <p:iterate>
                                    <p:tmAbs val="0"/>
                                  </p:iterate>
                                  <p:childTnLst>
                                    <p:set>
                                      <p:cBhvr>
                                        <p:cTn id="6" fill="hold"/>
                                        <p:tgtEl>
                                          <p:spTgt spid="1849"/>
                                        </p:tgtEl>
                                        <p:attrNameLst>
                                          <p:attrName>style.visibility</p:attrName>
                                        </p:attrNameLst>
                                      </p:cBhvr>
                                      <p:to>
                                        <p:strVal val="visible"/>
                                      </p:to>
                                    </p:set>
                                    <p:anim calcmode="lin" valueType="num">
                                      <p:cBhvr>
                                        <p:cTn id="7" dur="499" fill="hold"/>
                                        <p:tgtEl>
                                          <p:spTgt spid="1849"/>
                                        </p:tgtEl>
                                        <p:attrNameLst>
                                          <p:attrName>ppt_x</p:attrName>
                                        </p:attrNameLst>
                                      </p:cBhvr>
                                      <p:tavLst>
                                        <p:tav tm="0">
                                          <p:val>
                                            <p:strVal val="1+#ppt_w/2"/>
                                          </p:val>
                                        </p:tav>
                                        <p:tav tm="100000">
                                          <p:val>
                                            <p:strVal val="#ppt_x"/>
                                          </p:val>
                                        </p:tav>
                                      </p:tavLst>
                                    </p:anim>
                                    <p:anim calcmode="lin" valueType="num">
                                      <p:cBhvr>
                                        <p:cTn id="8" dur="499" fill="hold"/>
                                        <p:tgtEl>
                                          <p:spTgt spid="18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 grpId="1"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Mammals:   546      1,644"/>
          <p:cNvSpPr txBox="1"/>
          <p:nvPr/>
        </p:nvSpPr>
        <p:spPr>
          <a:xfrm>
            <a:off x="1533878" y="5109348"/>
            <a:ext cx="12559105" cy="1261882"/>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914400">
              <a:defRPr sz="7000">
                <a:solidFill>
                  <a:srgbClr val="FFFFFF"/>
                </a:solidFill>
                <a:latin typeface="DejaVu Sans"/>
                <a:ea typeface="DejaVu Sans"/>
                <a:cs typeface="DejaVu Sans"/>
                <a:sym typeface="DejaVu Sans"/>
              </a:defRPr>
            </a:lvl1pPr>
          </a:lstStyle>
          <a:p>
            <a:r>
              <a:rPr lang="en-US" dirty="0" err="1"/>
              <a:t>Gjitaret</a:t>
            </a:r>
            <a:r>
              <a:rPr dirty="0"/>
              <a:t>:   </a:t>
            </a:r>
            <a:r>
              <a:rPr lang="en-US" dirty="0"/>
              <a:t>    </a:t>
            </a:r>
            <a:r>
              <a:rPr dirty="0"/>
              <a:t>546      1,644</a:t>
            </a:r>
          </a:p>
        </p:txBody>
      </p:sp>
      <p:sp>
        <p:nvSpPr>
          <p:cNvPr id="868" name="Birds:      285      3,690"/>
          <p:cNvSpPr txBox="1"/>
          <p:nvPr/>
        </p:nvSpPr>
        <p:spPr>
          <a:xfrm>
            <a:off x="1624435" y="6522965"/>
            <a:ext cx="12271043" cy="1261882"/>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914400">
              <a:defRPr sz="7000">
                <a:solidFill>
                  <a:srgbClr val="FFFFFF"/>
                </a:solidFill>
                <a:latin typeface="DejaVu Sans"/>
                <a:ea typeface="DejaVu Sans"/>
                <a:cs typeface="DejaVu Sans"/>
                <a:sym typeface="DejaVu Sans"/>
              </a:defRPr>
            </a:lvl1pPr>
          </a:lstStyle>
          <a:p>
            <a:r>
              <a:rPr lang="en-US" dirty="0" err="1"/>
              <a:t>Zogjtë</a:t>
            </a:r>
            <a:r>
              <a:rPr dirty="0"/>
              <a:t>:	 </a:t>
            </a:r>
            <a:r>
              <a:rPr lang="en-US" dirty="0"/>
              <a:t>      </a:t>
            </a:r>
            <a:r>
              <a:rPr dirty="0"/>
              <a:t>285      3,690</a:t>
            </a:r>
          </a:p>
        </p:txBody>
      </p:sp>
      <p:sp>
        <p:nvSpPr>
          <p:cNvPr id="869" name="Reptiles:      320         928"/>
          <p:cNvSpPr txBox="1"/>
          <p:nvPr/>
        </p:nvSpPr>
        <p:spPr>
          <a:xfrm>
            <a:off x="1615747" y="7936582"/>
            <a:ext cx="12271043" cy="1261882"/>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lvl1pPr algn="l" defTabSz="914400">
              <a:defRPr sz="7000">
                <a:solidFill>
                  <a:srgbClr val="FFFFFF"/>
                </a:solidFill>
                <a:latin typeface="DejaVu Sans"/>
                <a:ea typeface="DejaVu Sans"/>
                <a:cs typeface="DejaVu Sans"/>
                <a:sym typeface="DejaVu Sans"/>
              </a:defRPr>
            </a:lvl1pPr>
          </a:lstStyle>
          <a:p>
            <a:r>
              <a:rPr lang="en-US" dirty="0" err="1"/>
              <a:t>Zvarraniket</a:t>
            </a:r>
            <a:r>
              <a:rPr dirty="0"/>
              <a:t>: 320        928</a:t>
            </a:r>
          </a:p>
        </p:txBody>
      </p:sp>
      <p:sp>
        <p:nvSpPr>
          <p:cNvPr id="870" name="Total:      1,399    6,758"/>
          <p:cNvSpPr txBox="1"/>
          <p:nvPr/>
        </p:nvSpPr>
        <p:spPr>
          <a:xfrm>
            <a:off x="1642777" y="10763815"/>
            <a:ext cx="17028077" cy="1415770"/>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tIns="91439" bIns="91439">
            <a:spAutoFit/>
          </a:bodyPr>
          <a:lstStyle/>
          <a:p>
            <a:pPr algn="l" defTabSz="914400">
              <a:defRPr sz="8000">
                <a:solidFill>
                  <a:srgbClr val="76D6FF"/>
                </a:solidFill>
                <a:latin typeface="DejaVu Sans"/>
                <a:ea typeface="DejaVu Sans"/>
                <a:cs typeface="DejaVu Sans"/>
                <a:sym typeface="DejaVu Sans"/>
              </a:defRPr>
            </a:pPr>
            <a:r>
              <a:rPr dirty="0"/>
              <a:t>Total:	   1,399   6,758</a:t>
            </a:r>
          </a:p>
        </p:txBody>
      </p:sp>
      <p:sp>
        <p:nvSpPr>
          <p:cNvPr id="871" name="Line"/>
          <p:cNvSpPr/>
          <p:nvPr/>
        </p:nvSpPr>
        <p:spPr>
          <a:xfrm>
            <a:off x="1906433" y="10733336"/>
            <a:ext cx="13017147" cy="1"/>
          </a:xfrm>
          <a:prstGeom prst="line">
            <a:avLst/>
          </a:prstGeom>
          <a:ln w="101600">
            <a:solidFill>
              <a:srgbClr val="76D6FF"/>
            </a:solidFill>
            <a:bevel/>
          </a:ln>
        </p:spPr>
        <p:txBody>
          <a:bodyPr tIns="91439" bIns="91439"/>
          <a:lstStyle/>
          <a:p>
            <a:pPr algn="l" defTabSz="457200">
              <a:defRPr sz="2400">
                <a:latin typeface="Helvetica"/>
                <a:ea typeface="Helvetica"/>
                <a:cs typeface="Helvetica"/>
                <a:sym typeface="Helvetica"/>
              </a:defRPr>
            </a:pPr>
            <a:endParaRPr/>
          </a:p>
        </p:txBody>
      </p:sp>
      <p:pic>
        <p:nvPicPr>
          <p:cNvPr id="872" name="Dan Rockafellow 07_5538-small.jpg" descr="Dan Rockafellow 07_5538-small.jpg"/>
          <p:cNvPicPr>
            <a:picLocks/>
          </p:cNvPicPr>
          <p:nvPr/>
        </p:nvPicPr>
        <p:blipFill>
          <a:blip r:embed="rId3"/>
          <a:srcRect l="6243" t="24858" r="7655" b="21435"/>
          <a:stretch>
            <a:fillRect/>
          </a:stretch>
        </p:blipFill>
        <p:spPr>
          <a:xfrm>
            <a:off x="14278364" y="5527033"/>
            <a:ext cx="8150298" cy="4438974"/>
          </a:xfrm>
          <a:prstGeom prst="rect">
            <a:avLst/>
          </a:prstGeom>
          <a:ln w="38100">
            <a:solidFill>
              <a:srgbClr val="000000"/>
            </a:solidFill>
            <a:bevel/>
          </a:ln>
        </p:spPr>
      </p:pic>
      <p:sp>
        <p:nvSpPr>
          <p:cNvPr id="873" name="Amphibians: 248         496"/>
          <p:cNvSpPr txBox="1"/>
          <p:nvPr/>
        </p:nvSpPr>
        <p:spPr>
          <a:xfrm>
            <a:off x="1671157" y="9331795"/>
            <a:ext cx="12268850" cy="117981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7000">
                <a:solidFill>
                  <a:srgbClr val="FFFFFF"/>
                </a:solidFill>
                <a:latin typeface="DejaVu Sans"/>
                <a:ea typeface="DejaVu Sans"/>
                <a:cs typeface="DejaVu Sans"/>
                <a:sym typeface="DejaVu Sans"/>
              </a:defRPr>
            </a:pPr>
            <a:r>
              <a:rPr lang="en-US" dirty="0" err="1"/>
              <a:t>Amfibët</a:t>
            </a:r>
            <a:r>
              <a:rPr dirty="0"/>
              <a:t>: </a:t>
            </a:r>
            <a:r>
              <a:rPr lang="en-US" dirty="0"/>
              <a:t>      </a:t>
            </a:r>
            <a:r>
              <a:rPr dirty="0"/>
              <a:t>248        496</a:t>
            </a:r>
          </a:p>
        </p:txBody>
      </p:sp>
      <p:sp>
        <p:nvSpPr>
          <p:cNvPr id="874" name="Kinds   Animals"/>
          <p:cNvSpPr txBox="1"/>
          <p:nvPr/>
        </p:nvSpPr>
        <p:spPr>
          <a:xfrm>
            <a:off x="7057035" y="3611813"/>
            <a:ext cx="8966987"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914400">
              <a:defRPr sz="8000">
                <a:solidFill>
                  <a:srgbClr val="76D6FF"/>
                </a:solidFill>
                <a:latin typeface="+mn-lt"/>
                <a:ea typeface="+mn-ea"/>
                <a:cs typeface="+mn-cs"/>
                <a:sym typeface="DejaVu Sans Condensed"/>
              </a:defRPr>
            </a:pPr>
            <a:r>
              <a:rPr lang="en-US" u="sng" dirty="0" err="1"/>
              <a:t>Llojet</a:t>
            </a:r>
            <a:r>
              <a:rPr dirty="0"/>
              <a:t>   </a:t>
            </a:r>
            <a:r>
              <a:rPr lang="en-US" u="sng" dirty="0" err="1"/>
              <a:t>Kafshët</a:t>
            </a:r>
            <a:endParaRPr u="sng" dirty="0"/>
          </a:p>
        </p:txBody>
      </p:sp>
      <p:sp>
        <p:nvSpPr>
          <p:cNvPr id="875" name="ANIMALS on the Ark"/>
          <p:cNvSpPr txBox="1"/>
          <p:nvPr/>
        </p:nvSpPr>
        <p:spPr>
          <a:xfrm>
            <a:off x="4072940" y="1469291"/>
            <a:ext cx="16238120" cy="1610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defTabSz="914400">
              <a:defRPr sz="9800" b="1">
                <a:solidFill>
                  <a:srgbClr val="76D6FF"/>
                </a:solidFill>
                <a:latin typeface="+mn-lt"/>
                <a:ea typeface="+mn-ea"/>
                <a:cs typeface="+mn-cs"/>
                <a:sym typeface="DejaVu Sans Condensed"/>
              </a:defRPr>
            </a:lvl1pPr>
          </a:lstStyle>
          <a:p>
            <a:r>
              <a:rPr lang="en-US" dirty="0"/>
              <a:t>KAFSHET </a:t>
            </a:r>
            <a:r>
              <a:rPr lang="en-US" dirty="0" err="1"/>
              <a:t>në</a:t>
            </a:r>
            <a:r>
              <a:rPr lang="en-US" dirty="0"/>
              <a:t> </a:t>
            </a:r>
            <a:r>
              <a:rPr lang="en-US" dirty="0" err="1"/>
              <a:t>Arkë</a:t>
            </a:r>
            <a:endParaRPr dirty="0"/>
          </a:p>
        </p:txBody>
      </p:sp>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2" name="Title"/>
          <p:cNvSpPr txBox="1">
            <a:spLocks noGrp="1"/>
          </p:cNvSpPr>
          <p:nvPr>
            <p:ph type="title"/>
          </p:nvPr>
        </p:nvSpPr>
        <p:spPr>
          <a:prstGeom prst="rect">
            <a:avLst/>
          </a:prstGeom>
        </p:spPr>
        <p:txBody>
          <a:bodyPr/>
          <a:lstStyle/>
          <a:p>
            <a:pPr>
              <a:defRPr>
                <a:effectLst/>
              </a:defRPr>
            </a:pPr>
            <a:endParaRPr/>
          </a:p>
        </p:txBody>
      </p:sp>
      <p:sp>
        <p:nvSpPr>
          <p:cNvPr id="1853" name="Rectangle"/>
          <p:cNvSpPr/>
          <p:nvPr/>
        </p:nvSpPr>
        <p:spPr>
          <a:xfrm>
            <a:off x="1832570" y="773310"/>
            <a:ext cx="20718860" cy="12169380"/>
          </a:xfrm>
          <a:prstGeom prst="rect">
            <a:avLst/>
          </a:prstGeom>
          <a:solidFill>
            <a:srgbClr val="FFFFFF"/>
          </a:solidFill>
          <a:ln w="12700">
            <a:miter lim="400000"/>
          </a:ln>
        </p:spPr>
        <p:txBody>
          <a:bodyPr lIns="0" tIns="0" rIns="0" bIns="0" anchor="ctr"/>
          <a:lstStyle/>
          <a:p>
            <a:pPr>
              <a:defRPr sz="3200">
                <a:solidFill>
                  <a:srgbClr val="FFFFFF"/>
                </a:solidFill>
                <a:latin typeface="Helvetica Neue Medium"/>
                <a:ea typeface="Helvetica Neue Medium"/>
                <a:cs typeface="Helvetica Neue Medium"/>
                <a:sym typeface="Helvetica Neue Medium"/>
              </a:defRPr>
            </a:pPr>
            <a:endParaRPr/>
          </a:p>
        </p:txBody>
      </p:sp>
      <p:pic>
        <p:nvPicPr>
          <p:cNvPr id="1854" name="professor.png" descr="professor.png"/>
          <p:cNvPicPr>
            <a:picLocks noChangeAspect="1"/>
          </p:cNvPicPr>
          <p:nvPr/>
        </p:nvPicPr>
        <p:blipFill>
          <a:blip r:embed="rId3"/>
          <a:stretch>
            <a:fillRect/>
          </a:stretch>
        </p:blipFill>
        <p:spPr>
          <a:xfrm>
            <a:off x="3439409" y="2534115"/>
            <a:ext cx="4587812" cy="10095932"/>
          </a:xfrm>
          <a:prstGeom prst="rect">
            <a:avLst/>
          </a:prstGeom>
          <a:ln w="12700">
            <a:miter lim="400000"/>
          </a:ln>
        </p:spPr>
      </p:pic>
      <p:pic>
        <p:nvPicPr>
          <p:cNvPr id="1855" name="bible.png" descr="bible.png"/>
          <p:cNvPicPr>
            <a:picLocks noChangeAspect="1"/>
          </p:cNvPicPr>
          <p:nvPr/>
        </p:nvPicPr>
        <p:blipFill>
          <a:blip r:embed="rId4"/>
          <a:stretch>
            <a:fillRect/>
          </a:stretch>
        </p:blipFill>
        <p:spPr>
          <a:xfrm>
            <a:off x="15362837" y="8706926"/>
            <a:ext cx="3403601" cy="3987801"/>
          </a:xfrm>
          <a:prstGeom prst="rect">
            <a:avLst/>
          </a:prstGeom>
          <a:ln w="12700">
            <a:miter lim="400000"/>
          </a:ln>
        </p:spPr>
      </p:pic>
      <p:sp>
        <p:nvSpPr>
          <p:cNvPr id="1856" name="Quote Bubble"/>
          <p:cNvSpPr/>
          <p:nvPr/>
        </p:nvSpPr>
        <p:spPr>
          <a:xfrm>
            <a:off x="6393825" y="775772"/>
            <a:ext cx="6511064" cy="3511534"/>
          </a:xfrm>
          <a:prstGeom prst="wedgeEllipseCallout">
            <a:avLst>
              <a:gd name="adj1" fmla="val -48463"/>
              <a:gd name="adj2" fmla="val 46459"/>
            </a:avLst>
          </a:prstGeom>
          <a:solidFill>
            <a:srgbClr val="11DBE3"/>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sp>
        <p:nvSpPr>
          <p:cNvPr id="1857" name="Quote Bubble"/>
          <p:cNvSpPr/>
          <p:nvPr/>
        </p:nvSpPr>
        <p:spPr>
          <a:xfrm rot="4449229">
            <a:off x="15240065" y="26495"/>
            <a:ext cx="4619649" cy="7136509"/>
          </a:xfrm>
          <a:custGeom>
            <a:avLst/>
            <a:gdLst/>
            <a:ahLst/>
            <a:cxnLst>
              <a:cxn ang="0">
                <a:pos x="wd2" y="hd2"/>
              </a:cxn>
              <a:cxn ang="5400000">
                <a:pos x="wd2" y="hd2"/>
              </a:cxn>
              <a:cxn ang="10800000">
                <a:pos x="wd2" y="hd2"/>
              </a:cxn>
              <a:cxn ang="16200000">
                <a:pos x="wd2" y="hd2"/>
              </a:cxn>
            </a:cxnLst>
            <a:rect l="0" t="0" r="r" b="b"/>
            <a:pathLst>
              <a:path w="21600" h="21600" extrusionOk="0">
                <a:moveTo>
                  <a:pt x="10800" y="21600"/>
                </a:moveTo>
                <a:cubicBezTo>
                  <a:pt x="4835" y="21600"/>
                  <a:pt x="0" y="17074"/>
                  <a:pt x="0" y="11491"/>
                </a:cubicBezTo>
                <a:cubicBezTo>
                  <a:pt x="0" y="8867"/>
                  <a:pt x="1077" y="6485"/>
                  <a:pt x="2828" y="4688"/>
                </a:cubicBezTo>
                <a:lnTo>
                  <a:pt x="130" y="0"/>
                </a:lnTo>
                <a:lnTo>
                  <a:pt x="4580" y="3235"/>
                </a:lnTo>
                <a:cubicBezTo>
                  <a:pt x="6340" y="2071"/>
                  <a:pt x="8482" y="1382"/>
                  <a:pt x="10800" y="1382"/>
                </a:cubicBezTo>
                <a:cubicBezTo>
                  <a:pt x="16765" y="1382"/>
                  <a:pt x="21600" y="5908"/>
                  <a:pt x="21600" y="11491"/>
                </a:cubicBezTo>
                <a:cubicBezTo>
                  <a:pt x="21600" y="17074"/>
                  <a:pt x="16765" y="21600"/>
                  <a:pt x="10800" y="21600"/>
                </a:cubicBezTo>
                <a:close/>
              </a:path>
            </a:pathLst>
          </a:custGeom>
          <a:solidFill>
            <a:srgbClr val="302B71"/>
          </a:solidFill>
          <a:ln w="12700">
            <a:miter lim="400000"/>
          </a:ln>
        </p:spPr>
        <p:txBody>
          <a:bodyPr lIns="50800" tIns="50800" rIns="50800" bIns="50800" anchor="ctr"/>
          <a:lstStyle/>
          <a:p>
            <a:pPr>
              <a:defRPr sz="3600">
                <a:solidFill>
                  <a:srgbClr val="FFFFFF"/>
                </a:solidFill>
                <a:latin typeface="Helvetica Light"/>
                <a:ea typeface="Helvetica Light"/>
                <a:cs typeface="Helvetica Light"/>
                <a:sym typeface="Helvetica Light"/>
              </a:defRPr>
            </a:pPr>
            <a:endParaRPr/>
          </a:p>
        </p:txBody>
      </p:sp>
      <p:grpSp>
        <p:nvGrpSpPr>
          <p:cNvPr id="1860" name="Group"/>
          <p:cNvGrpSpPr/>
          <p:nvPr/>
        </p:nvGrpSpPr>
        <p:grpSpPr>
          <a:xfrm>
            <a:off x="14090189" y="6203581"/>
            <a:ext cx="6510943" cy="2227303"/>
            <a:chOff x="0" y="0"/>
            <a:chExt cx="6510942" cy="2227302"/>
          </a:xfrm>
        </p:grpSpPr>
        <p:sp>
          <p:nvSpPr>
            <p:cNvPr id="1858" name="Rectangle"/>
            <p:cNvSpPr/>
            <p:nvPr/>
          </p:nvSpPr>
          <p:spPr>
            <a:xfrm>
              <a:off x="0" y="0"/>
              <a:ext cx="6510942" cy="2156304"/>
            </a:xfrm>
            <a:prstGeom prst="rect">
              <a:avLst/>
            </a:prstGeom>
            <a:blipFill rotWithShape="1">
              <a:blip r:embed="rId5"/>
              <a:srcRect/>
              <a:tile tx="0" ty="0" sx="100000" sy="100000" flip="none" algn="tl"/>
            </a:blipFill>
            <a:ln w="12700" cap="flat">
              <a:noFill/>
              <a:miter lim="400000"/>
            </a:ln>
            <a:effectLst/>
          </p:spPr>
          <p:txBody>
            <a:bodyPr wrap="square" lIns="0" tIns="0" rIns="0" bIns="0" numCol="1" anchor="ctr">
              <a:noAutofit/>
            </a:bodyPr>
            <a:lstStyle/>
            <a:p>
              <a:pPr>
                <a:defRPr sz="3200">
                  <a:solidFill>
                    <a:srgbClr val="FFFFFF"/>
                  </a:solidFill>
                  <a:latin typeface="Helvetica Neue Medium"/>
                  <a:ea typeface="Helvetica Neue Medium"/>
                  <a:cs typeface="Helvetica Neue Medium"/>
                  <a:sym typeface="Helvetica Neue Medium"/>
                </a:defRPr>
              </a:pPr>
              <a:endParaRPr/>
            </a:p>
          </p:txBody>
        </p:sp>
        <p:sp>
          <p:nvSpPr>
            <p:cNvPr id="1859" name="Confirmed by real science"/>
            <p:cNvSpPr txBox="1"/>
            <p:nvPr/>
          </p:nvSpPr>
          <p:spPr>
            <a:xfrm>
              <a:off x="0" y="8747"/>
              <a:ext cx="6510942" cy="221855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lnSpc>
                  <a:spcPct val="90000"/>
                </a:lnSpc>
                <a:spcBef>
                  <a:spcPts val="2000"/>
                </a:spcBef>
                <a:defRPr sz="6000" b="1">
                  <a:solidFill>
                    <a:srgbClr val="FFFB00"/>
                  </a:solidFill>
                  <a:latin typeface="DejaVu Sans"/>
                  <a:ea typeface="DejaVu Sans"/>
                  <a:cs typeface="DejaVu Sans"/>
                  <a:sym typeface="DejaVu Sans"/>
                </a:defRPr>
              </a:lvl1pPr>
            </a:lstStyle>
            <a:p>
              <a:pPr>
                <a:lnSpc>
                  <a:spcPts val="5500"/>
                </a:lnSpc>
              </a:pPr>
              <a:r>
                <a:rPr lang="sq-AL" sz="5600" b="0" dirty="0"/>
                <a:t>Konfirmuar nga shkenca e vërtetë</a:t>
              </a:r>
              <a:endParaRPr sz="5600" b="0" dirty="0"/>
            </a:p>
          </p:txBody>
        </p:sp>
      </p:grpSp>
      <p:sp>
        <p:nvSpPr>
          <p:cNvPr id="1861" name="Holy…"/>
          <p:cNvSpPr txBox="1"/>
          <p:nvPr/>
        </p:nvSpPr>
        <p:spPr>
          <a:xfrm rot="21480000">
            <a:off x="16262022" y="8734590"/>
            <a:ext cx="1605230"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800" b="1" spc="-152">
                <a:solidFill>
                  <a:srgbClr val="FFFFFF"/>
                </a:solidFill>
                <a:latin typeface="Georgia"/>
                <a:ea typeface="Georgia"/>
                <a:cs typeface="Georgia"/>
                <a:sym typeface="Georgia"/>
              </a:defRPr>
            </a:pPr>
            <a:r>
              <a:t>Holy</a:t>
            </a:r>
          </a:p>
          <a:p>
            <a:pPr>
              <a:lnSpc>
                <a:spcPct val="90000"/>
              </a:lnSpc>
              <a:defRPr sz="3800" b="1" spc="-152">
                <a:solidFill>
                  <a:srgbClr val="FFFFFF"/>
                </a:solidFill>
                <a:latin typeface="Georgia"/>
                <a:ea typeface="Georgia"/>
                <a:cs typeface="Georgia"/>
                <a:sym typeface="Georgia"/>
              </a:defRPr>
            </a:pPr>
            <a:r>
              <a:t>Bible</a:t>
            </a:r>
          </a:p>
        </p:txBody>
      </p:sp>
      <p:sp>
        <p:nvSpPr>
          <p:cNvPr id="1863" name="I created…"/>
          <p:cNvSpPr txBox="1"/>
          <p:nvPr/>
        </p:nvSpPr>
        <p:spPr>
          <a:xfrm>
            <a:off x="14633824" y="1498832"/>
            <a:ext cx="5716280" cy="41036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lnSpc>
                <a:spcPts val="5200"/>
              </a:lnSpc>
              <a:defRPr sz="4400">
                <a:solidFill>
                  <a:srgbClr val="FFFFFF"/>
                </a:solidFill>
                <a:latin typeface="Chalkboard"/>
                <a:ea typeface="Chalkboard"/>
                <a:cs typeface="Chalkboard"/>
                <a:sym typeface="Chalkboard"/>
              </a:defRPr>
            </a:pPr>
            <a:r>
              <a:rPr lang="sq-AL" sz="4400" dirty="0">
                <a:latin typeface="+mn-lt"/>
              </a:rPr>
              <a:t>           Unë kam </a:t>
            </a:r>
          </a:p>
          <a:p>
            <a:pPr algn="l">
              <a:lnSpc>
                <a:spcPts val="5200"/>
              </a:lnSpc>
              <a:defRPr sz="4400">
                <a:solidFill>
                  <a:srgbClr val="FFFFFF"/>
                </a:solidFill>
                <a:latin typeface="Chalkboard"/>
                <a:ea typeface="Chalkboard"/>
                <a:cs typeface="Chalkboard"/>
                <a:sym typeface="Chalkboard"/>
              </a:defRPr>
            </a:pPr>
            <a:r>
              <a:rPr lang="sq-AL" sz="4400" dirty="0">
                <a:latin typeface="+mn-lt"/>
              </a:rPr>
              <a:t>      krijuar çdo gjë          përreth</a:t>
            </a:r>
            <a:r>
              <a:rPr sz="4400" dirty="0">
                <a:latin typeface="+mn-lt"/>
              </a:rPr>
              <a:t> 6000 </a:t>
            </a:r>
            <a:r>
              <a:rPr lang="sq-AL" sz="4400" dirty="0">
                <a:latin typeface="+mn-lt"/>
              </a:rPr>
              <a:t>me </a:t>
            </a:r>
          </a:p>
          <a:p>
            <a:pPr algn="l">
              <a:lnSpc>
                <a:spcPts val="5200"/>
              </a:lnSpc>
              <a:defRPr sz="4400">
                <a:solidFill>
                  <a:srgbClr val="FFFFFF"/>
                </a:solidFill>
                <a:latin typeface="Chalkboard"/>
                <a:ea typeface="Chalkboard"/>
                <a:cs typeface="Chalkboard"/>
                <a:sym typeface="Chalkboard"/>
              </a:defRPr>
            </a:pPr>
            <a:r>
              <a:rPr lang="sq-AL" sz="4400" dirty="0">
                <a:latin typeface="+mn-lt"/>
              </a:rPr>
              <a:t>parë </a:t>
            </a:r>
            <a:r>
              <a:rPr sz="4400" dirty="0">
                <a:latin typeface="+mn-lt"/>
              </a:rPr>
              <a:t>&amp; </a:t>
            </a:r>
            <a:r>
              <a:rPr lang="en-US" sz="4400" dirty="0" err="1">
                <a:latin typeface="+mn-lt"/>
              </a:rPr>
              <a:t>dërgova</a:t>
            </a:r>
            <a:r>
              <a:rPr lang="en-US" sz="4400" dirty="0">
                <a:latin typeface="+mn-lt"/>
              </a:rPr>
              <a:t> </a:t>
            </a:r>
            <a:r>
              <a:rPr lang="en-US" sz="4400" dirty="0" err="1">
                <a:latin typeface="+mn-lt"/>
              </a:rPr>
              <a:t>përmbytjen</a:t>
            </a:r>
            <a:r>
              <a:rPr lang="en-US" sz="4400" dirty="0">
                <a:latin typeface="+mn-lt"/>
              </a:rPr>
              <a:t> </a:t>
            </a:r>
            <a:r>
              <a:rPr lang="en-US" sz="4400" dirty="0" err="1">
                <a:latin typeface="+mn-lt"/>
              </a:rPr>
              <a:t>globale</a:t>
            </a:r>
            <a:r>
              <a:rPr lang="en-US" sz="4400" dirty="0">
                <a:latin typeface="+mn-lt"/>
              </a:rPr>
              <a:t>.         	</a:t>
            </a:r>
            <a:r>
              <a:rPr lang="sq-AL" sz="4400" dirty="0">
                <a:latin typeface="+mn-lt"/>
              </a:rPr>
              <a:t>Me beso</a:t>
            </a:r>
            <a:r>
              <a:rPr sz="4400" dirty="0">
                <a:latin typeface="+mn-lt"/>
              </a:rPr>
              <a:t>!</a:t>
            </a:r>
          </a:p>
        </p:txBody>
      </p:sp>
      <p:sp>
        <p:nvSpPr>
          <p:cNvPr id="21" name="The earth is billions…">
            <a:extLst>
              <a:ext uri="{FF2B5EF4-FFF2-40B4-BE49-F238E27FC236}">
                <a16:creationId xmlns:a16="http://schemas.microsoft.com/office/drawing/2014/main" id="{B104EEAA-A800-1F4E-B062-5D7CC4330589}"/>
              </a:ext>
            </a:extLst>
          </p:cNvPr>
          <p:cNvSpPr txBox="1"/>
          <p:nvPr/>
        </p:nvSpPr>
        <p:spPr>
          <a:xfrm>
            <a:off x="6816664" y="690464"/>
            <a:ext cx="5834168" cy="35291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a:lnSpc>
                <a:spcPts val="5200"/>
              </a:lnSpc>
              <a:defRPr sz="4400" spc="-88">
                <a:latin typeface="Chalkboard"/>
                <a:ea typeface="Chalkboard"/>
                <a:cs typeface="Chalkboard"/>
                <a:sym typeface="Chalkboard"/>
              </a:defRPr>
            </a:pPr>
            <a:r>
              <a:rPr lang="sq-AL" sz="4300" dirty="0">
                <a:latin typeface="+mn-ea"/>
                <a:ea typeface="+mn-ea"/>
              </a:rPr>
              <a:t>Kjo tokë </a:t>
            </a:r>
          </a:p>
          <a:p>
            <a:pPr>
              <a:lnSpc>
                <a:spcPts val="5200"/>
              </a:lnSpc>
              <a:defRPr sz="4400" spc="-88">
                <a:latin typeface="Chalkboard"/>
                <a:ea typeface="Chalkboard"/>
                <a:cs typeface="Chalkboard"/>
                <a:sym typeface="Chalkboard"/>
              </a:defRPr>
            </a:pPr>
            <a:r>
              <a:rPr lang="sq-AL" sz="4300" dirty="0">
                <a:latin typeface="+mn-ea"/>
                <a:ea typeface="+mn-ea"/>
              </a:rPr>
              <a:t>është miliarda vite e vjetër </a:t>
            </a:r>
            <a:r>
              <a:rPr sz="4300" dirty="0">
                <a:latin typeface="+mn-ea"/>
                <a:ea typeface="+mn-ea"/>
              </a:rPr>
              <a:t>&amp; </a:t>
            </a:r>
            <a:r>
              <a:rPr lang="sq-AL" sz="4300" dirty="0">
                <a:latin typeface="+mn-ea"/>
                <a:ea typeface="+mn-ea"/>
              </a:rPr>
              <a:t>Përmbytja e Noes nuk ka ndodhur kurrë. Më beso</a:t>
            </a:r>
            <a:r>
              <a:rPr sz="4300" dirty="0">
                <a:latin typeface="+mn-ea"/>
                <a:ea typeface="+mn-ea"/>
              </a:rPr>
              <a:t>!</a:t>
            </a:r>
          </a:p>
        </p:txBody>
      </p:sp>
      <p:grpSp>
        <p:nvGrpSpPr>
          <p:cNvPr id="1869" name="Group"/>
          <p:cNvGrpSpPr/>
          <p:nvPr/>
        </p:nvGrpSpPr>
        <p:grpSpPr>
          <a:xfrm>
            <a:off x="1784642" y="764036"/>
            <a:ext cx="11112157" cy="12187928"/>
            <a:chOff x="0" y="0"/>
            <a:chExt cx="11112156" cy="12187927"/>
          </a:xfrm>
        </p:grpSpPr>
        <p:sp>
          <p:nvSpPr>
            <p:cNvPr id="1864" name="Rectangle"/>
            <p:cNvSpPr/>
            <p:nvPr/>
          </p:nvSpPr>
          <p:spPr>
            <a:xfrm>
              <a:off x="0" y="0"/>
              <a:ext cx="11112156" cy="12187927"/>
            </a:xfrm>
            <a:prstGeom prst="rect">
              <a:avLst/>
            </a:prstGeom>
            <a:solidFill>
              <a:srgbClr val="3D505E"/>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867" name="Archer, Gleason.jpg"/>
            <p:cNvGrpSpPr/>
            <p:nvPr/>
          </p:nvGrpSpPr>
          <p:grpSpPr>
            <a:xfrm>
              <a:off x="3499163" y="672122"/>
              <a:ext cx="4113829" cy="5620997"/>
              <a:chOff x="0" y="0"/>
              <a:chExt cx="4113827" cy="5620995"/>
            </a:xfrm>
          </p:grpSpPr>
          <p:pic>
            <p:nvPicPr>
              <p:cNvPr id="1866" name="Archer, Gleason.jpg" descr="Archer, Gleason.jpg"/>
              <p:cNvPicPr>
                <a:picLocks/>
              </p:cNvPicPr>
              <p:nvPr/>
            </p:nvPicPr>
            <p:blipFill>
              <a:blip r:embed="rId6"/>
              <a:stretch>
                <a:fillRect/>
              </a:stretch>
            </p:blipFill>
            <p:spPr>
              <a:xfrm>
                <a:off x="12700" y="12700"/>
                <a:ext cx="4088428" cy="5595596"/>
              </a:xfrm>
              <a:prstGeom prst="rect">
                <a:avLst/>
              </a:prstGeom>
              <a:ln>
                <a:noFill/>
              </a:ln>
              <a:effectLst/>
            </p:spPr>
          </p:pic>
          <p:pic>
            <p:nvPicPr>
              <p:cNvPr id="1865" name="Archer, Gleason.jpg" descr="Archer, Gleason.jpg"/>
              <p:cNvPicPr>
                <a:picLocks/>
              </p:cNvPicPr>
              <p:nvPr/>
            </p:nvPicPr>
            <p:blipFill>
              <a:blip r:embed="rId7"/>
              <a:stretch>
                <a:fillRect/>
              </a:stretch>
            </p:blipFill>
            <p:spPr>
              <a:xfrm>
                <a:off x="0" y="0"/>
                <a:ext cx="4113828" cy="5620996"/>
              </a:xfrm>
              <a:prstGeom prst="rect">
                <a:avLst/>
              </a:prstGeom>
              <a:effectLst/>
            </p:spPr>
          </p:pic>
        </p:grpSp>
        <p:sp>
          <p:nvSpPr>
            <p:cNvPr id="1868" name="Dr. Gleason Archer &amp; other Christian scholars, who have trusted the secular geologists"/>
            <p:cNvSpPr txBox="1"/>
            <p:nvPr/>
          </p:nvSpPr>
          <p:spPr>
            <a:xfrm>
              <a:off x="590378" y="6646179"/>
              <a:ext cx="9931398" cy="502945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marL="40640" marR="40640" defTabSz="914400">
                <a:lnSpc>
                  <a:spcPct val="130000"/>
                </a:lnSpc>
                <a:spcBef>
                  <a:spcPts val="2700"/>
                </a:spcBef>
                <a:buFont typeface="Arial"/>
                <a:defRPr sz="6400">
                  <a:solidFill>
                    <a:srgbClr val="FFFFFF"/>
                  </a:solidFill>
                  <a:uFill>
                    <a:solidFill>
                      <a:srgbClr val="FFFFFF"/>
                    </a:solidFill>
                  </a:uFill>
                  <a:latin typeface="Quicksand"/>
                  <a:ea typeface="Quicksand"/>
                  <a:cs typeface="Quicksand"/>
                  <a:sym typeface="Quicksand"/>
                </a:defRPr>
              </a:lvl1pPr>
            </a:lstStyle>
            <a:p>
              <a:pPr>
                <a:lnSpc>
                  <a:spcPts val="7000"/>
                </a:lnSpc>
              </a:pPr>
              <a:r>
                <a:rPr dirty="0">
                  <a:latin typeface="+mn-lt"/>
                </a:rPr>
                <a:t>Dr. Gleason Archer &amp; </a:t>
              </a:r>
              <a:r>
                <a:rPr lang="sq-AL" dirty="0">
                  <a:latin typeface="+mn-lt"/>
                </a:rPr>
                <a:t>shkollarët tjerë të krishterë</a:t>
              </a:r>
              <a:r>
                <a:rPr dirty="0">
                  <a:latin typeface="+mn-lt"/>
                </a:rPr>
                <a:t>, </a:t>
              </a:r>
              <a:r>
                <a:rPr lang="sq-AL" dirty="0">
                  <a:latin typeface="+mn-lt"/>
                </a:rPr>
                <a:t>të cilët u kanë besuar gjeologjistëve sekular</a:t>
              </a:r>
              <a:endParaRPr dirty="0">
                <a:latin typeface="+mn-lt"/>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869"/>
                                        </p:tgtEl>
                                        <p:attrNameLst>
                                          <p:attrName>style.visibility</p:attrName>
                                        </p:attrNameLst>
                                      </p:cBhvr>
                                      <p:to>
                                        <p:strVal val="visible"/>
                                      </p:to>
                                    </p:set>
                                    <p:animEffect transition="in" filter="dissolve">
                                      <p:cBhvr>
                                        <p:cTn id="7" dur="499"/>
                                        <p:tgtEl>
                                          <p:spTgt spid="186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860"/>
                                        </p:tgtEl>
                                        <p:attrNameLst>
                                          <p:attrName>style.visibility</p:attrName>
                                        </p:attrNameLst>
                                      </p:cBhvr>
                                      <p:to>
                                        <p:strVal val="visible"/>
                                      </p:to>
                                    </p:set>
                                    <p:animEffect transition="in" filter="dissolve">
                                      <p:cBhvr>
                                        <p:cTn id="12" dur="499"/>
                                        <p:tgtEl>
                                          <p:spTgt spid="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0" grpId="2" animBg="1" advAuto="0"/>
      <p:bldP spid="1869" grpId="1" animBg="1" advAuto="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 name="2 Corinthians 10:4–5"/>
          <p:cNvSpPr txBox="1">
            <a:spLocks noGrp="1"/>
          </p:cNvSpPr>
          <p:nvPr>
            <p:ph type="title"/>
          </p:nvPr>
        </p:nvSpPr>
        <p:spPr>
          <a:xfrm>
            <a:off x="1727200" y="1155700"/>
            <a:ext cx="20828000" cy="2095500"/>
          </a:xfrm>
          <a:prstGeom prst="rect">
            <a:avLst/>
          </a:prstGeom>
        </p:spPr>
        <p:txBody>
          <a:bodyPr anchor="ctr"/>
          <a:lstStyle>
            <a:lvl1pPr>
              <a:defRPr>
                <a:latin typeface="+mn-lt"/>
                <a:ea typeface="+mn-ea"/>
                <a:cs typeface="+mn-cs"/>
                <a:sym typeface="DejaVu Sans Condensed"/>
              </a:defRPr>
            </a:lvl1pPr>
          </a:lstStyle>
          <a:p>
            <a:r>
              <a:rPr dirty="0"/>
              <a:t>2 </a:t>
            </a:r>
            <a:r>
              <a:rPr lang="sq-AL" dirty="0"/>
              <a:t>Korintasëve</a:t>
            </a:r>
            <a:r>
              <a:rPr dirty="0"/>
              <a:t> 10:4–5</a:t>
            </a:r>
          </a:p>
        </p:txBody>
      </p:sp>
      <p:sp>
        <p:nvSpPr>
          <p:cNvPr id="1874" name="4 For the weapons of our warfare are not of the flesh, but divinely powerful for the destruction of fortresses.…"/>
          <p:cNvSpPr txBox="1">
            <a:spLocks noGrp="1"/>
          </p:cNvSpPr>
          <p:nvPr>
            <p:ph type="body" idx="1"/>
          </p:nvPr>
        </p:nvSpPr>
        <p:spPr>
          <a:xfrm>
            <a:off x="2717800" y="3251200"/>
            <a:ext cx="19431000" cy="8839200"/>
          </a:xfrm>
          <a:prstGeom prst="rect">
            <a:avLst/>
          </a:prstGeom>
        </p:spPr>
        <p:txBody>
          <a:bodyPr>
            <a:normAutofit/>
          </a:bodyPr>
          <a:lstStyle/>
          <a:p>
            <a:r>
              <a:rPr lang="en-US" baseline="30000" dirty="0"/>
              <a:t>4</a:t>
            </a:r>
            <a:r>
              <a:rPr lang="en-US" dirty="0"/>
              <a:t> </a:t>
            </a:r>
            <a:r>
              <a:rPr lang="sq-AL" dirty="0">
                <a:effectLst/>
              </a:rPr>
              <a:t>S</a:t>
            </a:r>
            <a:r>
              <a:rPr lang="lt-LT" dirty="0">
                <a:effectLst/>
              </a:rPr>
              <a:t>epse arm</a:t>
            </a:r>
            <a:r>
              <a:rPr lang="sq-AL" dirty="0">
                <a:effectLst/>
              </a:rPr>
              <a:t>ë</a:t>
            </a:r>
            <a:r>
              <a:rPr lang="lt-LT" dirty="0">
                <a:effectLst/>
              </a:rPr>
              <a:t>t e </a:t>
            </a:r>
            <a:r>
              <a:rPr lang="lt-LT" dirty="0">
                <a:solidFill>
                  <a:srgbClr val="FFFF00"/>
                </a:solidFill>
                <a:effectLst/>
              </a:rPr>
              <a:t>luft</a:t>
            </a:r>
            <a:r>
              <a:rPr lang="sq-AL" dirty="0">
                <a:solidFill>
                  <a:srgbClr val="FFFF00"/>
                </a:solidFill>
                <a:effectLst/>
              </a:rPr>
              <a:t>ë</a:t>
            </a:r>
            <a:r>
              <a:rPr lang="lt-LT" dirty="0">
                <a:solidFill>
                  <a:srgbClr val="FFFF00"/>
                </a:solidFill>
                <a:effectLst/>
              </a:rPr>
              <a:t>s son</a:t>
            </a:r>
            <a:r>
              <a:rPr lang="sq-AL" dirty="0">
                <a:solidFill>
                  <a:srgbClr val="FFFF00"/>
                </a:solidFill>
                <a:effectLst/>
              </a:rPr>
              <a:t>ë</a:t>
            </a:r>
            <a:r>
              <a:rPr lang="lt-LT" dirty="0">
                <a:solidFill>
                  <a:srgbClr val="FFFF00"/>
                </a:solidFill>
                <a:effectLst/>
              </a:rPr>
              <a:t> </a:t>
            </a:r>
            <a:r>
              <a:rPr lang="lt-LT" dirty="0">
                <a:effectLst/>
              </a:rPr>
              <a:t>nuk jan</a:t>
            </a:r>
            <a:r>
              <a:rPr lang="sq-AL" dirty="0">
                <a:effectLst/>
              </a:rPr>
              <a:t>ë</a:t>
            </a:r>
            <a:r>
              <a:rPr lang="lt-LT" dirty="0">
                <a:effectLst/>
              </a:rPr>
              <a:t> prej mishi, por t</a:t>
            </a:r>
            <a:r>
              <a:rPr lang="sq-AL" dirty="0">
                <a:effectLst/>
              </a:rPr>
              <a:t>ë</a:t>
            </a:r>
            <a:r>
              <a:rPr lang="lt-LT" dirty="0">
                <a:effectLst/>
              </a:rPr>
              <a:t> fuqishme n</a:t>
            </a:r>
            <a:r>
              <a:rPr lang="sq-AL" dirty="0">
                <a:effectLst/>
              </a:rPr>
              <a:t>ë</a:t>
            </a:r>
            <a:r>
              <a:rPr lang="lt-LT" dirty="0">
                <a:effectLst/>
              </a:rPr>
              <a:t> Per</a:t>
            </a:r>
            <a:r>
              <a:rPr lang="sq-AL" dirty="0">
                <a:effectLst/>
              </a:rPr>
              <a:t>ë</a:t>
            </a:r>
            <a:r>
              <a:rPr lang="lt-LT" dirty="0">
                <a:effectLst/>
              </a:rPr>
              <a:t>ndin</a:t>
            </a:r>
            <a:r>
              <a:rPr lang="sq-AL" dirty="0">
                <a:effectLst/>
              </a:rPr>
              <a:t>ë</a:t>
            </a:r>
            <a:r>
              <a:rPr lang="lt-LT" dirty="0">
                <a:effectLst/>
              </a:rPr>
              <a:t> p</a:t>
            </a:r>
            <a:r>
              <a:rPr lang="sq-AL" dirty="0">
                <a:effectLst/>
              </a:rPr>
              <a:t>ë</a:t>
            </a:r>
            <a:r>
              <a:rPr lang="lt-LT" dirty="0">
                <a:effectLst/>
              </a:rPr>
              <a:t>r t</a:t>
            </a:r>
            <a:r>
              <a:rPr lang="sq-AL" dirty="0">
                <a:effectLst/>
              </a:rPr>
              <a:t>ë</a:t>
            </a:r>
            <a:r>
              <a:rPr lang="lt-LT" dirty="0">
                <a:effectLst/>
              </a:rPr>
              <a:t> shkat</a:t>
            </a:r>
            <a:r>
              <a:rPr lang="sq-AL" dirty="0">
                <a:effectLst/>
              </a:rPr>
              <a:t>ë</a:t>
            </a:r>
            <a:r>
              <a:rPr lang="lt-LT" dirty="0">
                <a:effectLst/>
              </a:rPr>
              <a:t>rruar </a:t>
            </a:r>
            <a:r>
              <a:rPr lang="lt-LT" dirty="0" err="1">
                <a:effectLst/>
              </a:rPr>
              <a:t>fortesat</a:t>
            </a:r>
            <a:r>
              <a:rPr lang="lt-LT" dirty="0">
                <a:effectLst/>
              </a:rPr>
              <a:t>, </a:t>
            </a:r>
            <a:r>
              <a:rPr lang="sq-AL" baseline="30000" dirty="0">
                <a:effectLst/>
              </a:rPr>
              <a:t>5</a:t>
            </a:r>
            <a:r>
              <a:rPr lang="sq-AL" dirty="0">
                <a:effectLst/>
              </a:rPr>
              <a:t> </a:t>
            </a:r>
            <a:r>
              <a:rPr lang="lt-LT" dirty="0" err="1">
                <a:effectLst/>
              </a:rPr>
              <a:t>q</a:t>
            </a:r>
            <a:r>
              <a:rPr lang="sq-AL" dirty="0">
                <a:effectLst/>
              </a:rPr>
              <a:t>ë</a:t>
            </a:r>
            <a:r>
              <a:rPr lang="lt-LT" dirty="0">
                <a:effectLst/>
              </a:rPr>
              <a:t> t</a:t>
            </a:r>
            <a:r>
              <a:rPr lang="sq-AL" dirty="0">
                <a:effectLst/>
              </a:rPr>
              <a:t>ë</a:t>
            </a:r>
            <a:r>
              <a:rPr lang="lt-LT" dirty="0">
                <a:effectLst/>
              </a:rPr>
              <a:t> hedhim posht</a:t>
            </a:r>
            <a:r>
              <a:rPr lang="sq-AL" dirty="0">
                <a:effectLst/>
              </a:rPr>
              <a:t>ë</a:t>
            </a:r>
            <a:r>
              <a:rPr lang="lt-LT" dirty="0">
                <a:effectLst/>
              </a:rPr>
              <a:t> </a:t>
            </a:r>
            <a:r>
              <a:rPr lang="lt-LT" dirty="0">
                <a:solidFill>
                  <a:srgbClr val="FFFF00"/>
                </a:solidFill>
                <a:effectLst/>
              </a:rPr>
              <a:t>mendimet</a:t>
            </a:r>
            <a:r>
              <a:rPr lang="lt-LT" dirty="0">
                <a:effectLst/>
              </a:rPr>
              <a:t> dhe </a:t>
            </a:r>
            <a:r>
              <a:rPr lang="sq-AL" dirty="0">
                <a:solidFill>
                  <a:srgbClr val="FFFF00"/>
                </a:solidFill>
                <a:effectLst/>
              </a:rPr>
              <a:t>ç</a:t>
            </a:r>
            <a:r>
              <a:rPr lang="lt-LT" dirty="0">
                <a:solidFill>
                  <a:srgbClr val="FFFF00"/>
                </a:solidFill>
                <a:effectLst/>
              </a:rPr>
              <a:t>do l</a:t>
            </a:r>
            <a:r>
              <a:rPr lang="sq-AL" dirty="0">
                <a:solidFill>
                  <a:srgbClr val="FFFF00"/>
                </a:solidFill>
                <a:effectLst/>
              </a:rPr>
              <a:t>akm</a:t>
            </a:r>
            <a:r>
              <a:rPr lang="lt-LT" dirty="0">
                <a:solidFill>
                  <a:srgbClr val="FFFF00"/>
                </a:solidFill>
                <a:effectLst/>
              </a:rPr>
              <a:t>i q</a:t>
            </a:r>
            <a:r>
              <a:rPr lang="sq-AL" dirty="0">
                <a:solidFill>
                  <a:srgbClr val="FFFF00"/>
                </a:solidFill>
                <a:effectLst/>
              </a:rPr>
              <a:t>ë</a:t>
            </a:r>
            <a:r>
              <a:rPr lang="lt-LT" dirty="0">
                <a:solidFill>
                  <a:srgbClr val="FFFF00"/>
                </a:solidFill>
                <a:effectLst/>
              </a:rPr>
              <a:t> ngrihet kund</a:t>
            </a:r>
            <a:r>
              <a:rPr lang="sq-AL" dirty="0">
                <a:solidFill>
                  <a:srgbClr val="FFFF00"/>
                </a:solidFill>
                <a:effectLst/>
              </a:rPr>
              <a:t>ë</a:t>
            </a:r>
            <a:r>
              <a:rPr lang="lt-LT" dirty="0">
                <a:solidFill>
                  <a:srgbClr val="FFFF00"/>
                </a:solidFill>
                <a:effectLst/>
              </a:rPr>
              <a:t>r njohjes s</a:t>
            </a:r>
            <a:r>
              <a:rPr lang="sq-AL" dirty="0">
                <a:solidFill>
                  <a:srgbClr val="FFFF00"/>
                </a:solidFill>
                <a:effectLst/>
              </a:rPr>
              <a:t>ë</a:t>
            </a:r>
            <a:r>
              <a:rPr lang="lt-LT" dirty="0">
                <a:solidFill>
                  <a:srgbClr val="FFFF00"/>
                </a:solidFill>
                <a:effectLst/>
              </a:rPr>
              <a:t> Per</a:t>
            </a:r>
            <a:r>
              <a:rPr lang="sq-AL" dirty="0">
                <a:solidFill>
                  <a:srgbClr val="FFFF00"/>
                </a:solidFill>
                <a:effectLst/>
              </a:rPr>
              <a:t>ë</a:t>
            </a:r>
            <a:r>
              <a:rPr lang="lt-LT" dirty="0">
                <a:solidFill>
                  <a:srgbClr val="FFFF00"/>
                </a:solidFill>
                <a:effectLst/>
              </a:rPr>
              <a:t>ndis</a:t>
            </a:r>
            <a:r>
              <a:rPr lang="sq-AL" dirty="0">
                <a:solidFill>
                  <a:srgbClr val="FFFF00"/>
                </a:solidFill>
                <a:effectLst/>
              </a:rPr>
              <a:t>ë</a:t>
            </a:r>
            <a:r>
              <a:rPr lang="lt-LT" dirty="0">
                <a:solidFill>
                  <a:srgbClr val="FFFF00"/>
                </a:solidFill>
                <a:effectLst/>
              </a:rPr>
              <a:t> </a:t>
            </a:r>
            <a:r>
              <a:rPr lang="lt-LT" dirty="0">
                <a:effectLst/>
              </a:rPr>
              <a:t>dhe t`ia n</a:t>
            </a:r>
            <a:r>
              <a:rPr lang="sq-AL" dirty="0">
                <a:effectLst/>
              </a:rPr>
              <a:t>ë</a:t>
            </a:r>
            <a:r>
              <a:rPr lang="lt-LT" dirty="0">
                <a:effectLst/>
              </a:rPr>
              <a:t>nshtrojm</a:t>
            </a:r>
            <a:r>
              <a:rPr lang="sq-AL" dirty="0">
                <a:effectLst/>
              </a:rPr>
              <a:t>ë</a:t>
            </a:r>
            <a:r>
              <a:rPr lang="lt-LT" dirty="0">
                <a:effectLst/>
              </a:rPr>
              <a:t> </a:t>
            </a:r>
            <a:r>
              <a:rPr lang="sq-AL" dirty="0">
                <a:solidFill>
                  <a:srgbClr val="FFFF00"/>
                </a:solidFill>
                <a:effectLst/>
              </a:rPr>
              <a:t>ç</a:t>
            </a:r>
            <a:r>
              <a:rPr lang="lt-LT" dirty="0">
                <a:solidFill>
                  <a:srgbClr val="FFFF00"/>
                </a:solidFill>
                <a:effectLst/>
              </a:rPr>
              <a:t>do mendim</a:t>
            </a:r>
            <a:r>
              <a:rPr lang="lt-LT" dirty="0">
                <a:effectLst/>
              </a:rPr>
              <a:t> d</a:t>
            </a:r>
            <a:r>
              <a:rPr lang="sq-AL" dirty="0">
                <a:effectLst/>
              </a:rPr>
              <a:t>ë</a:t>
            </a:r>
            <a:r>
              <a:rPr lang="lt-LT" dirty="0">
                <a:effectLst/>
              </a:rPr>
              <a:t>gjes</a:t>
            </a:r>
            <a:r>
              <a:rPr lang="sq-AL" dirty="0">
                <a:effectLst/>
              </a:rPr>
              <a:t>ë</a:t>
            </a:r>
            <a:r>
              <a:rPr lang="lt-LT" dirty="0">
                <a:effectLst/>
              </a:rPr>
              <a:t>s s</a:t>
            </a:r>
            <a:r>
              <a:rPr lang="sq-AL" dirty="0">
                <a:effectLst/>
              </a:rPr>
              <a:t>ë</a:t>
            </a:r>
            <a:r>
              <a:rPr lang="lt-LT" dirty="0">
                <a:effectLst/>
              </a:rPr>
              <a:t> Krishtit,</a:t>
            </a:r>
          </a:p>
          <a:p>
            <a:endParaRPr lang="lt-LT" dirty="0">
              <a:effectLst/>
              <a:latin typeface="Verdana" panose="020B0604030504040204" pitchFamily="34" charset="0"/>
            </a:endParaRPr>
          </a:p>
          <a:p>
            <a:endParaRPr dirty="0"/>
          </a:p>
        </p:txBody>
      </p:sp>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E1C00F-A61C-8046-8700-6A7D65AA4FB1}"/>
              </a:ext>
            </a:extLst>
          </p:cNvPr>
          <p:cNvSpPr txBox="1"/>
          <p:nvPr/>
        </p:nvSpPr>
        <p:spPr>
          <a:xfrm>
            <a:off x="4673600" y="11607475"/>
            <a:ext cx="150622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Buy at </a:t>
            </a:r>
            <a:r>
              <a:rPr kumimoji="0" lang="en-US" sz="66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AEM, VUSH, STEVEN CENTER</a:t>
            </a: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a:t>
            </a:r>
          </a:p>
        </p:txBody>
      </p:sp>
      <p:pic>
        <p:nvPicPr>
          <p:cNvPr id="8" name="Picture 7">
            <a:extLst>
              <a:ext uri="{FF2B5EF4-FFF2-40B4-BE49-F238E27FC236}">
                <a16:creationId xmlns:a16="http://schemas.microsoft.com/office/drawing/2014/main" id="{23726DBF-4613-7C42-8AEE-41C578E1F4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a:off x="2603500" y="558800"/>
            <a:ext cx="19177000" cy="10787062"/>
          </a:xfrm>
          <a:prstGeom prst="rect">
            <a:avLst/>
          </a:prstGeom>
        </p:spPr>
      </p:pic>
      <p:sp>
        <p:nvSpPr>
          <p:cNvPr id="2" name="Rectangle 1">
            <a:extLst>
              <a:ext uri="{FF2B5EF4-FFF2-40B4-BE49-F238E27FC236}">
                <a16:creationId xmlns:a16="http://schemas.microsoft.com/office/drawing/2014/main" id="{C72F3D6B-DEBA-3D4B-9292-1CFA5370B0E2}"/>
              </a:ext>
            </a:extLst>
          </p:cNvPr>
          <p:cNvSpPr/>
          <p:nvPr/>
        </p:nvSpPr>
        <p:spPr>
          <a:xfrm>
            <a:off x="8388626" y="558799"/>
            <a:ext cx="3803374" cy="516614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 name="Rectangle 4">
            <a:extLst>
              <a:ext uri="{FF2B5EF4-FFF2-40B4-BE49-F238E27FC236}">
                <a16:creationId xmlns:a16="http://schemas.microsoft.com/office/drawing/2014/main" id="{8D8EBCF2-66AF-3042-B447-7FB0F509B005}"/>
              </a:ext>
            </a:extLst>
          </p:cNvPr>
          <p:cNvSpPr/>
          <p:nvPr/>
        </p:nvSpPr>
        <p:spPr>
          <a:xfrm>
            <a:off x="12523304" y="5685184"/>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7" name="Rectangle 6">
            <a:extLst>
              <a:ext uri="{FF2B5EF4-FFF2-40B4-BE49-F238E27FC236}">
                <a16:creationId xmlns:a16="http://schemas.microsoft.com/office/drawing/2014/main" id="{F63E0257-DF57-6546-BDAC-C38A3B40CB4E}"/>
              </a:ext>
            </a:extLst>
          </p:cNvPr>
          <p:cNvSpPr/>
          <p:nvPr/>
        </p:nvSpPr>
        <p:spPr>
          <a:xfrm>
            <a:off x="16055019" y="5678556"/>
            <a:ext cx="3484770" cy="5486400"/>
          </a:xfrm>
          <a:prstGeom prst="rect">
            <a:avLst/>
          </a:prstGeom>
          <a:noFill/>
          <a:ln w="127000" cap="flat">
            <a:solidFill>
              <a:srgbClr val="FFFF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Tree>
    <p:extLst>
      <p:ext uri="{BB962C8B-B14F-4D97-AF65-F5344CB8AC3E}">
        <p14:creationId xmlns:p14="http://schemas.microsoft.com/office/powerpoint/2010/main" val="359086976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strVal val="#ppt_w*0.7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strVal val="#ppt_w*0.70"/>
                                          </p:val>
                                        </p:tav>
                                        <p:tav tm="100000">
                                          <p:val>
                                            <p:strVal val="#ppt_w"/>
                                          </p:val>
                                        </p:tav>
                                      </p:tavLst>
                                    </p:anim>
                                    <p:anim calcmode="lin" valueType="num">
                                      <p:cBhvr>
                                        <p:cTn id="15" dur="500" fill="hold"/>
                                        <p:tgtEl>
                                          <p:spTgt spid="7"/>
                                        </p:tgtEl>
                                        <p:attrNameLst>
                                          <p:attrName>ppt_h</p:attrName>
                                        </p:attrNameLst>
                                      </p:cBhvr>
                                      <p:tavLst>
                                        <p:tav tm="0">
                                          <p:val>
                                            <p:strVal val="#ppt_h"/>
                                          </p:val>
                                        </p:tav>
                                        <p:tav tm="100000">
                                          <p:val>
                                            <p:strVal val="#ppt_h"/>
                                          </p:val>
                                        </p:tav>
                                      </p:tavLst>
                                    </p:anim>
                                    <p:animEffect transition="in" filter="fade">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strVal val="#ppt_w*0.70"/>
                                          </p:val>
                                        </p:tav>
                                        <p:tav tm="100000">
                                          <p:val>
                                            <p:strVal val="#ppt_w"/>
                                          </p:val>
                                        </p:tav>
                                      </p:tavLst>
                                    </p:anim>
                                    <p:anim calcmode="lin" valueType="num">
                                      <p:cBhvr>
                                        <p:cTn id="22" dur="500" fill="hold"/>
                                        <p:tgtEl>
                                          <p:spTgt spid="5"/>
                                        </p:tgtEl>
                                        <p:attrNameLst>
                                          <p:attrName>ppt_h</p:attrName>
                                        </p:attrNameLst>
                                      </p:cBhvr>
                                      <p:tavLst>
                                        <p:tav tm="0">
                                          <p:val>
                                            <p:strVal val="#ppt_h"/>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E1C00F-A61C-8046-8700-6A7D65AA4FB1}"/>
              </a:ext>
            </a:extLst>
          </p:cNvPr>
          <p:cNvSpPr txBox="1"/>
          <p:nvPr/>
        </p:nvSpPr>
        <p:spPr>
          <a:xfrm>
            <a:off x="4673600" y="11607475"/>
            <a:ext cx="15062200" cy="111825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Buy at </a:t>
            </a:r>
            <a:r>
              <a:rPr kumimoji="0" lang="en-US" sz="6600" b="0"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AEM, VUSH, STEVEN CENTER</a:t>
            </a:r>
            <a:r>
              <a:rPr kumimoji="0" lang="en-US" sz="6600" b="1" i="0" u="none" strike="noStrike" kern="0" cap="none" spc="0" normalizeH="0" baseline="0" noProof="0" dirty="0">
                <a:ln>
                  <a:noFill/>
                </a:ln>
                <a:solidFill>
                  <a:srgbClr val="FFFFFF"/>
                </a:solidFill>
                <a:effectLst/>
                <a:uLnTx/>
                <a:uFillTx/>
                <a:latin typeface="Helvetica Neue"/>
                <a:ea typeface="Helvetica Neue"/>
                <a:cs typeface="Helvetica Neue"/>
                <a:sym typeface="Helvetica Neue"/>
              </a:rPr>
              <a:t> </a:t>
            </a:r>
          </a:p>
        </p:txBody>
      </p:sp>
      <p:pic>
        <p:nvPicPr>
          <p:cNvPr id="8" name="Picture 7">
            <a:extLst>
              <a:ext uri="{FF2B5EF4-FFF2-40B4-BE49-F238E27FC236}">
                <a16:creationId xmlns:a16="http://schemas.microsoft.com/office/drawing/2014/main" id="{06AAAA13-7377-0544-BEDB-19C3287EC228}"/>
              </a:ext>
            </a:extLst>
          </p:cNvPr>
          <p:cNvPicPr>
            <a:picLocks noChangeAspect="1"/>
          </p:cNvPicPr>
          <p:nvPr/>
        </p:nvPicPr>
        <p:blipFill rotWithShape="1">
          <a:blip r:embed="rId3">
            <a:extLst>
              <a:ext uri="{28A0092B-C50C-407E-A947-70E740481C1C}">
                <a14:useLocalDpi xmlns:a14="http://schemas.microsoft.com/office/drawing/2010/main" val="0"/>
              </a:ext>
            </a:extLst>
          </a:blip>
          <a:srcRect l="4849" t="12778" r="10101" b="14714"/>
          <a:stretch/>
        </p:blipFill>
        <p:spPr>
          <a:xfrm rot="5400000">
            <a:off x="1475088" y="4923423"/>
            <a:ext cx="5944854" cy="3801141"/>
          </a:xfrm>
          <a:prstGeom prst="rect">
            <a:avLst/>
          </a:prstGeom>
        </p:spPr>
      </p:pic>
      <p:pic>
        <p:nvPicPr>
          <p:cNvPr id="3" name="Picture 2">
            <a:extLst>
              <a:ext uri="{FF2B5EF4-FFF2-40B4-BE49-F238E27FC236}">
                <a16:creationId xmlns:a16="http://schemas.microsoft.com/office/drawing/2014/main" id="{33F2EFF1-18A9-CE41-B369-4E1425127074}"/>
              </a:ext>
            </a:extLst>
          </p:cNvPr>
          <p:cNvPicPr>
            <a:picLocks noChangeAspect="1"/>
          </p:cNvPicPr>
          <p:nvPr/>
        </p:nvPicPr>
        <p:blipFill rotWithShape="1">
          <a:blip r:embed="rId4">
            <a:extLst>
              <a:ext uri="{28A0092B-C50C-407E-A947-70E740481C1C}">
                <a14:useLocalDpi xmlns:a14="http://schemas.microsoft.com/office/drawing/2010/main" val="0"/>
              </a:ext>
            </a:extLst>
          </a:blip>
          <a:srcRect l="5401" t="12729" r="8344" b="13088"/>
          <a:stretch/>
        </p:blipFill>
        <p:spPr>
          <a:xfrm rot="5400000">
            <a:off x="11548833" y="4852231"/>
            <a:ext cx="6301685" cy="4064828"/>
          </a:xfrm>
          <a:prstGeom prst="rect">
            <a:avLst/>
          </a:prstGeom>
        </p:spPr>
      </p:pic>
      <p:pic>
        <p:nvPicPr>
          <p:cNvPr id="10" name="Picture 9">
            <a:extLst>
              <a:ext uri="{FF2B5EF4-FFF2-40B4-BE49-F238E27FC236}">
                <a16:creationId xmlns:a16="http://schemas.microsoft.com/office/drawing/2014/main" id="{DC8F95D5-30D1-2B4A-92CC-CBC2F2138600}"/>
              </a:ext>
            </a:extLst>
          </p:cNvPr>
          <p:cNvPicPr>
            <a:picLocks noChangeAspect="1"/>
          </p:cNvPicPr>
          <p:nvPr/>
        </p:nvPicPr>
        <p:blipFill rotWithShape="1">
          <a:blip r:embed="rId5">
            <a:extLst>
              <a:ext uri="{28A0092B-C50C-407E-A947-70E740481C1C}">
                <a14:useLocalDpi xmlns:a14="http://schemas.microsoft.com/office/drawing/2010/main" val="0"/>
              </a:ext>
            </a:extLst>
          </a:blip>
          <a:srcRect l="7005" t="14824" r="7763" b="12174"/>
          <a:stretch/>
        </p:blipFill>
        <p:spPr>
          <a:xfrm rot="5400000">
            <a:off x="6330714" y="4865233"/>
            <a:ext cx="6327689" cy="4064829"/>
          </a:xfrm>
          <a:prstGeom prst="rect">
            <a:avLst/>
          </a:prstGeom>
        </p:spPr>
      </p:pic>
      <p:pic>
        <p:nvPicPr>
          <p:cNvPr id="12" name="Picture 11">
            <a:extLst>
              <a:ext uri="{FF2B5EF4-FFF2-40B4-BE49-F238E27FC236}">
                <a16:creationId xmlns:a16="http://schemas.microsoft.com/office/drawing/2014/main" id="{B8D6C876-A8E3-3449-AE45-05FB9CF55405}"/>
              </a:ext>
            </a:extLst>
          </p:cNvPr>
          <p:cNvPicPr>
            <a:picLocks noChangeAspect="1"/>
          </p:cNvPicPr>
          <p:nvPr/>
        </p:nvPicPr>
        <p:blipFill rotWithShape="1">
          <a:blip r:embed="rId6">
            <a:extLst>
              <a:ext uri="{28A0092B-C50C-407E-A947-70E740481C1C}">
                <a14:useLocalDpi xmlns:a14="http://schemas.microsoft.com/office/drawing/2010/main" val="0"/>
              </a:ext>
            </a:extLst>
          </a:blip>
          <a:srcRect l="2540" t="6403" r="6287" b="13030"/>
          <a:stretch/>
        </p:blipFill>
        <p:spPr>
          <a:xfrm rot="5400000">
            <a:off x="16737984" y="4806149"/>
            <a:ext cx="6133317" cy="4064826"/>
          </a:xfrm>
          <a:prstGeom prst="rect">
            <a:avLst/>
          </a:prstGeom>
        </p:spPr>
      </p:pic>
    </p:spTree>
    <p:extLst>
      <p:ext uri="{BB962C8B-B14F-4D97-AF65-F5344CB8AC3E}">
        <p14:creationId xmlns:p14="http://schemas.microsoft.com/office/powerpoint/2010/main" val="3255397263"/>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8" name="Line"/>
          <p:cNvSpPr/>
          <p:nvPr/>
        </p:nvSpPr>
        <p:spPr>
          <a:xfrm>
            <a:off x="-50800" y="127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879" name="Line"/>
          <p:cNvSpPr/>
          <p:nvPr/>
        </p:nvSpPr>
        <p:spPr>
          <a:xfrm>
            <a:off x="-12700" y="13690600"/>
            <a:ext cx="24409400" cy="0"/>
          </a:xfrm>
          <a:prstGeom prst="line">
            <a:avLst/>
          </a:prstGeom>
          <a:ln w="63500">
            <a:solidFill>
              <a:srgbClr val="7A7A7A"/>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pic>
        <p:nvPicPr>
          <p:cNvPr id="1880" name="1400_Website_MobileFriendly_Slide.jpg" descr="1400_Website_MobileFriendly_Slide.jpg"/>
          <p:cNvPicPr>
            <a:picLocks noChangeAspect="1"/>
          </p:cNvPicPr>
          <p:nvPr/>
        </p:nvPicPr>
        <p:blipFill>
          <a:blip r:embed="rId2"/>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7" name="Answers Book 1, 2, 3 &amp; 4"/>
          <p:cNvSpPr txBox="1">
            <a:spLocks noGrp="1"/>
          </p:cNvSpPr>
          <p:nvPr>
            <p:ph type="title"/>
          </p:nvPr>
        </p:nvSpPr>
        <p:spPr>
          <a:xfrm>
            <a:off x="1905000" y="1143000"/>
            <a:ext cx="20637500" cy="1828800"/>
          </a:xfrm>
          <a:prstGeom prst="rect">
            <a:avLst/>
          </a:prstGeom>
        </p:spPr>
        <p:txBody>
          <a:bodyPr anchor="t"/>
          <a:lstStyle/>
          <a:p>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Libri</a:t>
            </a:r>
            <a:r>
              <a:rPr lang="en-US" sz="9600" dirty="0">
                <a:latin typeface="DejaVu Sans Condensed" panose="020B0606030804020204" pitchFamily="34" charset="2"/>
                <a:ea typeface="DejaVu Sans Condensed" panose="020B0606030804020204" pitchFamily="34" charset="2"/>
                <a:cs typeface="DejaVu Sans Condensed" panose="020B0606030804020204" pitchFamily="34" charset="2"/>
              </a:rPr>
              <a:t> I </a:t>
            </a:r>
            <a:r>
              <a:rPr lang="en-US"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p</a:t>
            </a:r>
            <a:r>
              <a:rPr lang="en-US" sz="9600" dirty="0" err="1"/>
              <a:t>ërgjigjjëve</a:t>
            </a:r>
            <a:r>
              <a:rPr lang="en-US" sz="9600" dirty="0"/>
              <a:t> </a:t>
            </a:r>
            <a:r>
              <a:rPr sz="9600" dirty="0">
                <a:latin typeface="DejaVu Sans Condensed" panose="020B0606030804020204" pitchFamily="34" charset="2"/>
                <a:ea typeface="DejaVu Sans Condensed" panose="020B0606030804020204" pitchFamily="34" charset="2"/>
                <a:cs typeface="DejaVu Sans Condensed" panose="020B0606030804020204" pitchFamily="34" charset="2"/>
              </a:rPr>
              <a:t>1, 2, 3 &amp; 4</a:t>
            </a:r>
          </a:p>
        </p:txBody>
      </p:sp>
      <p:pic>
        <p:nvPicPr>
          <p:cNvPr id="2111" name="10-2-267_NewAnswersBook1_MultiFnt.png" descr="10-2-267_NewAnswersBook1_MultiFnt.png"/>
          <p:cNvPicPr>
            <a:picLocks noChangeAspect="1"/>
          </p:cNvPicPr>
          <p:nvPr/>
        </p:nvPicPr>
        <p:blipFill>
          <a:blip r:embed="rId3"/>
          <a:stretch>
            <a:fillRect/>
          </a:stretch>
        </p:blipFill>
        <p:spPr>
          <a:xfrm>
            <a:off x="-1244600" y="2279650"/>
            <a:ext cx="9512300" cy="9512300"/>
          </a:xfrm>
          <a:prstGeom prst="rect">
            <a:avLst/>
          </a:prstGeom>
          <a:ln w="12700">
            <a:miter lim="400000"/>
          </a:ln>
        </p:spPr>
      </p:pic>
      <p:pic>
        <p:nvPicPr>
          <p:cNvPr id="2112" name="10-2-321_NewAnswersBook2_MultiFnt.png" descr="10-2-321_NewAnswersBook2_MultiFnt.png"/>
          <p:cNvPicPr>
            <a:picLocks noChangeAspect="1"/>
          </p:cNvPicPr>
          <p:nvPr/>
        </p:nvPicPr>
        <p:blipFill>
          <a:blip r:embed="rId4"/>
          <a:stretch>
            <a:fillRect/>
          </a:stretch>
        </p:blipFill>
        <p:spPr>
          <a:xfrm>
            <a:off x="4038600" y="2279650"/>
            <a:ext cx="9512300" cy="9512300"/>
          </a:xfrm>
          <a:prstGeom prst="rect">
            <a:avLst/>
          </a:prstGeom>
          <a:ln w="12700">
            <a:miter lim="400000"/>
          </a:ln>
        </p:spPr>
      </p:pic>
      <p:pic>
        <p:nvPicPr>
          <p:cNvPr id="2113" name="10-2-378_NewAnswers3_MultiFnt.png" descr="10-2-378_NewAnswers3_MultiFnt.png"/>
          <p:cNvPicPr>
            <a:picLocks noChangeAspect="1"/>
          </p:cNvPicPr>
          <p:nvPr/>
        </p:nvPicPr>
        <p:blipFill>
          <a:blip r:embed="rId5"/>
          <a:stretch>
            <a:fillRect/>
          </a:stretch>
        </p:blipFill>
        <p:spPr>
          <a:xfrm>
            <a:off x="9271000" y="2279650"/>
            <a:ext cx="9512300" cy="9512300"/>
          </a:xfrm>
          <a:prstGeom prst="rect">
            <a:avLst/>
          </a:prstGeom>
          <a:ln w="12700">
            <a:miter lim="400000"/>
          </a:ln>
        </p:spPr>
      </p:pic>
      <p:pic>
        <p:nvPicPr>
          <p:cNvPr id="2115" name="NewAnswersBook4_FRNT.png" descr="NewAnswersBook4_FRNT.png"/>
          <p:cNvPicPr>
            <a:picLocks noChangeAspect="1"/>
          </p:cNvPicPr>
          <p:nvPr/>
        </p:nvPicPr>
        <p:blipFill>
          <a:blip r:embed="rId6"/>
          <a:stretch>
            <a:fillRect/>
          </a:stretch>
        </p:blipFill>
        <p:spPr>
          <a:xfrm>
            <a:off x="14547850" y="2273300"/>
            <a:ext cx="9512300" cy="9512300"/>
          </a:xfrm>
          <a:prstGeom prst="rect">
            <a:avLst/>
          </a:prstGeom>
          <a:ln w="12700">
            <a:miter lim="400000"/>
          </a:ln>
        </p:spPr>
      </p:pic>
      <p:sp>
        <p:nvSpPr>
          <p:cNvPr id="2116" name="whole books—FREE online"/>
          <p:cNvSpPr/>
          <p:nvPr/>
        </p:nvSpPr>
        <p:spPr>
          <a:xfrm>
            <a:off x="2218883" y="5911850"/>
            <a:ext cx="19698141" cy="3057247"/>
          </a:xfrm>
          <a:prstGeom prst="rect">
            <a:avLst/>
          </a:prstGeom>
          <a:blipFill>
            <a:blip r:embed="rId7"/>
          </a:blipFill>
          <a:ln w="12700">
            <a:miter lim="400000"/>
          </a:ln>
          <a:extLst>
            <a:ext uri="{C572A759-6A51-4108-AA02-DFA0A04FC94B}">
              <ma14:wrappingTextBoxFlag xmlns:ma14="http://schemas.microsoft.com/office/mac/drawingml/2011/main" xmlns="" val="1"/>
            </a:ext>
          </a:extLst>
        </p:spPr>
        <p:txBody>
          <a:bodyPr wrap="square" lIns="50800" tIns="50800" rIns="50800" bIns="50800">
            <a:spAutoFit/>
          </a:bodyPr>
          <a:lstStyle>
            <a:lvl1pPr defTabSz="584200">
              <a:defRPr sz="8600">
                <a:effectLst>
                  <a:outerShdw blurRad="38100" dist="12700" dir="5400000" rotWithShape="0">
                    <a:srgbClr val="000000">
                      <a:alpha val="50000"/>
                    </a:srgbClr>
                  </a:outerShdw>
                </a:effectLst>
                <a:latin typeface="DejaVu Sans"/>
                <a:ea typeface="DejaVu Sans"/>
                <a:cs typeface="DejaVu Sans"/>
                <a:sym typeface="DejaVu Sans"/>
              </a:defRPr>
            </a:lvl1pPr>
          </a:lstStyle>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TE GJITHA FALAS n</a:t>
            </a:r>
            <a:r>
              <a:rPr kumimoji="0" lang="en-US"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ë</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Anglisht</a:t>
            </a:r>
          </a:p>
          <a:p>
            <a:pPr marL="0" marR="0" lvl="0" indent="0" algn="ctr" defTabSz="584200" rtl="0" eaLnBrk="1" fontAlgn="auto" latinLnBrk="0" hangingPunct="0">
              <a:lnSpc>
                <a:spcPct val="100000"/>
              </a:lnSpc>
              <a:spcBef>
                <a:spcPts val="0"/>
              </a:spcBef>
              <a:spcAft>
                <a:spcPts val="0"/>
              </a:spcAft>
              <a:buClrTx/>
              <a:buSzTx/>
              <a:buFontTx/>
              <a:buNone/>
              <a:tabLst/>
              <a:defRPr/>
            </a:pP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AiG</a:t>
            </a:r>
            <a:r>
              <a:rPr kumimoji="0" lang="de-DE"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 web </a:t>
            </a:r>
            <a:r>
              <a:rPr kumimoji="0" lang="de-DE" sz="9600" b="0" i="0" u="none" strike="noStrike" kern="0" cap="none" spc="0" normalizeH="0" baseline="0" noProof="0" dirty="0" err="1">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rPr>
              <a:t>site</a:t>
            </a:r>
            <a:endParaRPr kumimoji="0" sz="9600" b="0" i="0" u="none" strike="noStrike" kern="0" cap="none" spc="0" normalizeH="0" baseline="0" noProof="0" dirty="0">
              <a:ln>
                <a:noFill/>
              </a:ln>
              <a:solidFill>
                <a:srgbClr val="000000"/>
              </a:solidFill>
              <a:effectLst>
                <a:outerShdw blurRad="38100" dist="12700" dir="5400000" rotWithShape="0">
                  <a:srgbClr val="000000">
                    <a:alpha val="50000"/>
                  </a:srgbClr>
                </a:outerShdw>
              </a:effectLst>
              <a:uLnTx/>
              <a:uFillTx/>
              <a:latin typeface="DejaVu Sans"/>
              <a:ea typeface="DejaVu Sans"/>
              <a:cs typeface="DejaVu Sans"/>
              <a:sym typeface="DejaVu Sans"/>
            </a:endParaRPr>
          </a:p>
        </p:txBody>
      </p:sp>
      <p:sp>
        <p:nvSpPr>
          <p:cNvPr id="2117" name="www.AnswersInGenesis.org…"/>
          <p:cNvSpPr txBox="1"/>
          <p:nvPr/>
        </p:nvSpPr>
        <p:spPr>
          <a:xfrm>
            <a:off x="6023483" y="10744195"/>
            <a:ext cx="12311634" cy="2128521"/>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ma14="http://schemas.microsoft.com/office/mac/drawingml/2011/main" xmlns="" val="1"/>
            </a:ext>
          </a:extLst>
        </p:spPr>
        <p:txBody>
          <a:bodyPr lIns="50800" tIns="50800" rIns="50800" bIns="50800" anchor="ctr">
            <a:spAutoFit/>
          </a:bodyPr>
          <a:lstStyle/>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B00"/>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www.AnswersInGenesis.org </a:t>
            </a:r>
          </a:p>
          <a:p>
            <a:pPr marL="40639" marR="40639" lvl="0" indent="0" algn="ctr" defTabSz="914400" rtl="0" eaLnBrk="1" fontAlgn="auto" latinLnBrk="0" hangingPunct="0">
              <a:lnSpc>
                <a:spcPct val="90000"/>
              </a:lnSpc>
              <a:spcBef>
                <a:spcPts val="0"/>
              </a:spcBef>
              <a:spcAft>
                <a:spcPts val="0"/>
              </a:spcAft>
              <a:buClr>
                <a:srgbClr val="FFFB00"/>
              </a:buClr>
              <a:buSzTx/>
              <a:buFont typeface="Arial"/>
              <a:buNone/>
              <a:tabLst/>
              <a:defRPr sz="7200">
                <a:solidFill>
                  <a:srgbClr val="FFFFFF"/>
                </a:solidFill>
                <a:uFill>
                  <a:solidFill>
                    <a:srgbClr val="FFFB00"/>
                  </a:solidFill>
                </a:uFill>
                <a:latin typeface="DejaVu Sans Condensed"/>
                <a:ea typeface="DejaVu Sans Condensed"/>
                <a:cs typeface="DejaVu Sans Condensed"/>
                <a:sym typeface="DejaVu Sans Condensed"/>
              </a:defRPr>
            </a:pPr>
            <a:r>
              <a:rPr kumimoji="0" sz="7200" b="0" i="0" u="none" strike="noStrike" kern="0" cap="none" spc="0" normalizeH="0" baseline="0" noProof="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Answers/Online Books</a:t>
            </a:r>
          </a:p>
        </p:txBody>
      </p:sp>
    </p:spTree>
    <p:extLst>
      <p:ext uri="{BB962C8B-B14F-4D97-AF65-F5344CB8AC3E}">
        <p14:creationId xmlns:p14="http://schemas.microsoft.com/office/powerpoint/2010/main" val="281682954"/>
      </p:ext>
    </p:extLst>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1" name="Rounded Rectangle"/>
          <p:cNvSpPr/>
          <p:nvPr/>
        </p:nvSpPr>
        <p:spPr>
          <a:xfrm>
            <a:off x="1751241" y="1182694"/>
            <a:ext cx="20881518" cy="1816100"/>
          </a:xfrm>
          <a:prstGeom prst="roundRect">
            <a:avLst>
              <a:gd name="adj" fmla="val 10486"/>
            </a:avLst>
          </a:prstGeom>
          <a:solidFill>
            <a:srgbClr val="D6D6D6"/>
          </a:solidFill>
        </p:spPr>
        <p:txBody>
          <a:bodyPr lIns="0" tIns="0" rIns="0" bIns="0"/>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dirty="0">
              <a:ln>
                <a:noFill/>
              </a:ln>
              <a:solidFill>
                <a:srgbClr val="000000"/>
              </a:solidFill>
              <a:effectLst/>
              <a:uLnTx/>
              <a:uFillTx/>
              <a:latin typeface="Helvetica"/>
              <a:sym typeface="Helvetica"/>
            </a:endParaRPr>
          </a:p>
        </p:txBody>
      </p:sp>
      <p:sp>
        <p:nvSpPr>
          <p:cNvPr id="2852" name="The New Answers Book 1"/>
          <p:cNvSpPr txBox="1"/>
          <p:nvPr/>
        </p:nvSpPr>
        <p:spPr>
          <a:xfrm>
            <a:off x="1748627" y="1271390"/>
            <a:ext cx="20789901" cy="1477328"/>
          </a:xfrm>
          <a:prstGeom prst="rect">
            <a:avLst/>
          </a:prstGeom>
          <a:extLst>
            <a:ext uri="{C572A759-6A51-4108-AA02-DFA0A04FC94B}">
              <ma14:wrappingTextBoxFlag xmlns="" xmlns:ma14="http://schemas.microsoft.com/office/mac/drawingml/2011/main" val="1"/>
            </a:ext>
          </a:extLst>
        </p:spPr>
        <p:txBody>
          <a:bodyPr lIns="0" tIns="0" rIns="0" bIns="0" anchor="b">
            <a:spAutoFit/>
          </a:bodyPr>
          <a:lstStyle>
            <a:lvl1pPr defTabSz="914400">
              <a:buClr>
                <a:srgbClr val="444444"/>
              </a:buClr>
              <a:buFont typeface="Calibri"/>
              <a:defRPr sz="11600" b="1">
                <a:solidFill>
                  <a:srgbClr val="444444"/>
                </a:solidFill>
                <a:uFill>
                  <a:solidFill>
                    <a:srgbClr val="444444"/>
                  </a:solidFill>
                </a:uFill>
                <a:latin typeface="+mn-lt"/>
                <a:ea typeface="+mn-ea"/>
                <a:cs typeface="+mn-cs"/>
                <a:sym typeface="Calibri"/>
              </a:defRPr>
            </a:lvl1pPr>
          </a:lstStyle>
          <a:p>
            <a:pPr marL="0" marR="0" lvl="0" indent="0" algn="ctr" defTabSz="914400" rtl="0" eaLnBrk="1" fontAlgn="auto" latinLnBrk="0" hangingPunct="0">
              <a:lnSpc>
                <a:spcPct val="100000"/>
              </a:lnSpc>
              <a:spcBef>
                <a:spcPts val="0"/>
              </a:spcBef>
              <a:spcAft>
                <a:spcPts val="0"/>
              </a:spcAft>
              <a:buClr>
                <a:srgbClr val="444444"/>
              </a:buClr>
              <a:buSzTx/>
              <a:buFont typeface="Calibri"/>
              <a:buNone/>
              <a:tabLst/>
              <a:defRPr sz="6400" b="0">
                <a:solidFill>
                  <a:srgbClr val="000000"/>
                </a:solidFill>
                <a:uFill>
                  <a:solidFill>
                    <a:srgbClr val="000000"/>
                  </a:solidFill>
                </a:uFill>
                <a:latin typeface="+mj-lt"/>
                <a:ea typeface="+mj-ea"/>
                <a:cs typeface="+mj-cs"/>
                <a:sym typeface="Gill Sans"/>
              </a:defRPr>
            </a:pP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Libri I P</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rgjigj</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jeve</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t</a:t>
            </a:r>
            <a:r>
              <a:rPr kumimoji="0" lang="sq-AL" sz="9600" b="0" i="0" u="none" strike="noStrike" kern="0" cap="none" spc="0" normalizeH="0" baseline="0" noProof="0" dirty="0">
                <a:ln>
                  <a:noFill/>
                </a:ln>
                <a:solidFill>
                  <a:srgbClr val="000000"/>
                </a:solidFill>
                <a:effectLst/>
                <a:uLnTx/>
                <a:uFill>
                  <a:solidFill>
                    <a:srgbClr val="000000"/>
                  </a:solidFill>
                </a:uFill>
                <a:latin typeface="Calibri"/>
                <a:cs typeface="Calibri"/>
                <a:sym typeface="Gill Sans"/>
              </a:rPr>
              <a:t>ë</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a:t>
            </a:r>
            <a:r>
              <a:rPr kumimoji="0" lang="en-US" sz="9600" b="0" i="0" u="none" strike="noStrike" kern="0" cap="none" spc="0" normalizeH="0" baseline="0" noProof="0" dirty="0" err="1">
                <a:ln>
                  <a:noFill/>
                </a:ln>
                <a:solidFill>
                  <a:srgbClr val="000000"/>
                </a:solidFill>
                <a:effectLst/>
                <a:uLnTx/>
                <a:uFill>
                  <a:solidFill>
                    <a:srgbClr val="444444"/>
                  </a:solidFill>
                </a:uFill>
                <a:latin typeface="Calibri"/>
                <a:cs typeface="Calibri"/>
                <a:sym typeface="Calibri"/>
              </a:rPr>
              <a:t>reja</a:t>
            </a:r>
            <a:r>
              <a:rPr kumimoji="0" lang="en-US"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 </a:t>
            </a:r>
            <a:r>
              <a:rPr kumimoji="0" sz="9600" b="0" i="0" u="none" strike="noStrike" kern="0" cap="none" spc="0" normalizeH="0" baseline="0" noProof="0" dirty="0">
                <a:ln>
                  <a:noFill/>
                </a:ln>
                <a:solidFill>
                  <a:srgbClr val="000000"/>
                </a:solidFill>
                <a:effectLst/>
                <a:uLnTx/>
                <a:uFill>
                  <a:solidFill>
                    <a:srgbClr val="444444"/>
                  </a:solidFill>
                </a:uFill>
                <a:latin typeface="Calibri"/>
                <a:cs typeface="Calibri"/>
                <a:sym typeface="Calibri"/>
              </a:rPr>
              <a:t>1</a:t>
            </a:r>
          </a:p>
        </p:txBody>
      </p:sp>
      <p:pic>
        <p:nvPicPr>
          <p:cNvPr id="2857" name="10-2-267_NewAnswersBook1_MultiRt.png" descr="10-2-267_NewAnswersBook1_MultiRt.png"/>
          <p:cNvPicPr>
            <a:picLocks noChangeAspect="1"/>
          </p:cNvPicPr>
          <p:nvPr/>
        </p:nvPicPr>
        <p:blipFill>
          <a:blip r:embed="rId2"/>
          <a:stretch>
            <a:fillRect/>
          </a:stretch>
        </p:blipFill>
        <p:spPr>
          <a:xfrm>
            <a:off x="-2402803" y="1549400"/>
            <a:ext cx="12166600" cy="12166600"/>
          </a:xfrm>
          <a:prstGeom prst="rect">
            <a:avLst/>
          </a:prstGeom>
          <a:ln w="12700">
            <a:miter lim="400000"/>
          </a:ln>
        </p:spPr>
      </p:pic>
      <p:sp>
        <p:nvSpPr>
          <p:cNvPr id="2858" name="gap theory?"/>
          <p:cNvSpPr txBox="1"/>
          <p:nvPr/>
        </p:nvSpPr>
        <p:spPr>
          <a:xfrm>
            <a:off x="7168341" y="3359854"/>
            <a:ext cx="825203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Teoria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e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hendekut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59" name="day-age theory?"/>
          <p:cNvSpPr txBox="1"/>
          <p:nvPr/>
        </p:nvSpPr>
        <p:spPr>
          <a:xfrm>
            <a:off x="7167079" y="4770028"/>
            <a:ext cx="9078521" cy="1642373"/>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Teoria</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dit</a:t>
            </a:r>
            <a:r>
              <a:rPr kumimoji="0" lang="sq-AL"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ë</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epok</a:t>
            </a:r>
            <a:r>
              <a:rPr kumimoji="0" lang="sq-AL"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ë</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0" name="races?"/>
          <p:cNvSpPr txBox="1"/>
          <p:nvPr/>
        </p:nvSpPr>
        <p:spPr>
          <a:xfrm>
            <a:off x="16056777" y="3353956"/>
            <a:ext cx="7158986"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R</a:t>
            </a:r>
            <a:r>
              <a:rPr kumimoji="0"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ac</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1" name="carbon-dating?"/>
          <p:cNvSpPr txBox="1"/>
          <p:nvPr/>
        </p:nvSpPr>
        <p:spPr>
          <a:xfrm>
            <a:off x="16004903" y="6201063"/>
            <a:ext cx="7158986"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Datimi</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2" name="distant starlight?"/>
          <p:cNvSpPr txBox="1"/>
          <p:nvPr/>
        </p:nvSpPr>
        <p:spPr>
          <a:xfrm>
            <a:off x="7241874" y="7550474"/>
            <a:ext cx="1012406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FFF"/>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Larg</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drites</a:t>
            </a:r>
            <a:r>
              <a:rPr kumimoji="0" lang="en-US"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 se </a:t>
            </a:r>
            <a:r>
              <a:rPr kumimoji="0" lang="en-US" sz="7200" b="0" i="0" u="none" strike="noStrike" kern="0" cap="none" spc="0" normalizeH="0" baseline="0" noProof="0" dirty="0" err="1">
                <a:ln>
                  <a:noFill/>
                </a:ln>
                <a:solidFill>
                  <a:srgbClr val="FFFFFF"/>
                </a:solidFill>
                <a:effectLst/>
                <a:uLnTx/>
                <a:uFill>
                  <a:solidFill>
                    <a:srgbClr val="FFFB00"/>
                  </a:solidFill>
                </a:uFill>
                <a:latin typeface="DejaVu Sans Condensed"/>
                <a:ea typeface="DejaVu Sans Condensed"/>
                <a:cs typeface="DejaVu Sans Condensed"/>
                <a:sym typeface="DejaVu Sans Condensed"/>
              </a:rPr>
              <a:t>yjeve</a:t>
            </a:r>
            <a:r>
              <a:rPr kumimoji="0" sz="7200" b="0" i="0" u="none" strike="noStrike" kern="0" cap="none" spc="0" normalizeH="0" baseline="0" noProof="0" dirty="0">
                <a:ln>
                  <a:noFill/>
                </a:ln>
                <a:solidFill>
                  <a:srgbClr val="FFFFFF"/>
                </a:solidFill>
                <a:effectLst/>
                <a:uLnTx/>
                <a:uFill>
                  <a:solidFill>
                    <a:srgbClr val="FFFB00"/>
                  </a:solidFill>
                </a:uFill>
                <a:latin typeface="DejaVu Sans Condensed"/>
                <a:ea typeface="DejaVu Sans Condensed"/>
                <a:cs typeface="DejaVu Sans Condensed"/>
                <a:sym typeface="DejaVu Sans Condensed"/>
              </a:rPr>
              <a:t>?</a:t>
            </a:r>
          </a:p>
        </p:txBody>
      </p:sp>
      <p:sp>
        <p:nvSpPr>
          <p:cNvPr id="2863" name="dinosaurs?"/>
          <p:cNvSpPr txBox="1"/>
          <p:nvPr/>
        </p:nvSpPr>
        <p:spPr>
          <a:xfrm>
            <a:off x="16035907" y="7571964"/>
            <a:ext cx="7045312" cy="1656672"/>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Dinozauret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64" name="Cain’s wife?"/>
          <p:cNvSpPr txBox="1"/>
          <p:nvPr/>
        </p:nvSpPr>
        <p:spPr>
          <a:xfrm>
            <a:off x="7233394" y="6190927"/>
            <a:ext cx="7045312"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Gruaja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e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Kainit</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
        <p:nvSpPr>
          <p:cNvPr id="2865" name="global Flood?"/>
          <p:cNvSpPr txBox="1"/>
          <p:nvPr/>
        </p:nvSpPr>
        <p:spPr>
          <a:xfrm>
            <a:off x="15972784" y="4772842"/>
            <a:ext cx="8411215" cy="1875385"/>
          </a:xfrm>
          <a:prstGeom prst="rect">
            <a:avLst/>
          </a:prstGeom>
          <a:ln w="12700">
            <a:miter lim="400000"/>
          </a:ln>
          <a:effectLst>
            <a:outerShdw blurRad="63500" dist="38100" dir="2700000" rotWithShape="0">
              <a:srgbClr val="000000">
                <a:alpha val="74996"/>
              </a:srgbClr>
            </a:outerShdw>
          </a:effectLst>
          <a:extLst>
            <a:ext uri="{C572A759-6A51-4108-AA02-DFA0A04FC94B}">
              <ma14:wrappingTextBoxFlag xmlns="" xmlns:ma14="http://schemas.microsoft.com/office/mac/drawingml/2011/main" val="1"/>
            </a:ext>
          </a:extLst>
        </p:spPr>
        <p:txBody>
          <a:bodyPr wrap="square" lIns="50800" tIns="50800" rIns="50800" bIns="50800">
            <a:spAutoFit/>
          </a:bodyPr>
          <a:lstStyle>
            <a:lvl1pPr marL="40639" marR="40639" algn="l" defTabSz="914400">
              <a:lnSpc>
                <a:spcPct val="160000"/>
              </a:lnSpc>
              <a:buClr>
                <a:srgbClr val="FFFB00"/>
              </a:buClr>
              <a:buFont typeface="Arial"/>
              <a:defRPr sz="7200">
                <a:solidFill>
                  <a:srgbClr val="FFFB00"/>
                </a:solidFill>
                <a:uFill>
                  <a:solidFill>
                    <a:srgbClr val="FFFB00"/>
                  </a:solidFill>
                </a:uFill>
                <a:latin typeface="DejaVu Sans Condensed"/>
                <a:ea typeface="DejaVu Sans Condensed"/>
                <a:cs typeface="DejaVu Sans Condensed"/>
                <a:sym typeface="DejaVu Sans Condensed"/>
              </a:defRPr>
            </a:lvl1pPr>
          </a:lstStyle>
          <a:p>
            <a:pPr marL="40639" marR="40639" lvl="0" indent="0" algn="l" defTabSz="914400" rtl="0" eaLnBrk="1" fontAlgn="auto" latinLnBrk="0" hangingPunct="0">
              <a:lnSpc>
                <a:spcPct val="160000"/>
              </a:lnSpc>
              <a:spcBef>
                <a:spcPts val="0"/>
              </a:spcBef>
              <a:spcAft>
                <a:spcPts val="0"/>
              </a:spcAft>
              <a:buClr>
                <a:srgbClr val="FFFB00"/>
              </a:buClr>
              <a:buSzTx/>
              <a:buFont typeface="Arial"/>
              <a:buNone/>
              <a:tabLst/>
              <a:defRPr/>
            </a:pP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Permbytja</a:t>
            </a:r>
            <a:r>
              <a:rPr kumimoji="0" lang="en-US"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 </a:t>
            </a:r>
            <a:r>
              <a:rPr kumimoji="0" lang="en-US" sz="7200" b="0" i="0" u="none" strike="noStrike" kern="0" cap="none" spc="0" normalizeH="0" baseline="0" noProof="0" dirty="0" err="1">
                <a:ln>
                  <a:noFill/>
                </a:ln>
                <a:solidFill>
                  <a:srgbClr val="FFFB00"/>
                </a:solidFill>
                <a:effectLst/>
                <a:uLnTx/>
                <a:uFill>
                  <a:solidFill>
                    <a:srgbClr val="FFFB00"/>
                  </a:solidFill>
                </a:uFill>
                <a:latin typeface="DejaVu Sans Condensed"/>
                <a:ea typeface="DejaVu Sans Condensed"/>
                <a:cs typeface="DejaVu Sans Condensed"/>
                <a:sym typeface="DejaVu Sans Condensed"/>
              </a:rPr>
              <a:t>globale</a:t>
            </a:r>
            <a:r>
              <a:rPr kumimoji="0" sz="7200" b="0" i="0" u="none" strike="noStrike" kern="0" cap="none" spc="0" normalizeH="0" baseline="0" noProof="0" dirty="0">
                <a:ln>
                  <a:noFill/>
                </a:ln>
                <a:solidFill>
                  <a:srgbClr val="FFFB00"/>
                </a:solidFill>
                <a:effectLst/>
                <a:uLnTx/>
                <a:uFill>
                  <a:solidFill>
                    <a:srgbClr val="FFFB00"/>
                  </a:solidFill>
                </a:uFill>
                <a:latin typeface="DejaVu Sans Condensed"/>
                <a:ea typeface="DejaVu Sans Condensed"/>
                <a:cs typeface="DejaVu Sans Condensed"/>
                <a:sym typeface="DejaVu Sans Condensed"/>
              </a:rPr>
              <a:t>?</a:t>
            </a:r>
          </a:p>
        </p:txBody>
      </p:sp>
    </p:spTree>
    <p:extLst>
      <p:ext uri="{BB962C8B-B14F-4D97-AF65-F5344CB8AC3E}">
        <p14:creationId xmlns:p14="http://schemas.microsoft.com/office/powerpoint/2010/main" val="825755238"/>
      </p:ext>
    </p:extLst>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2" name="Rounded Rectangle"/>
          <p:cNvSpPr/>
          <p:nvPr/>
        </p:nvSpPr>
        <p:spPr>
          <a:xfrm>
            <a:off x="787400" y="876300"/>
            <a:ext cx="22631400" cy="1816100"/>
          </a:xfrm>
          <a:prstGeom prst="roundRect">
            <a:avLst>
              <a:gd name="adj" fmla="val 10490"/>
            </a:avLst>
          </a:prstGeom>
          <a:solidFill>
            <a:srgbClr val="D6D6D6"/>
          </a:solidFill>
          <a:ln w="12700">
            <a:miter lim="400000"/>
          </a:ln>
        </p:spPr>
        <p:txBody>
          <a:bodyPr lIns="50800" tIns="50800" rIns="50800" bIns="50800" anchor="ctr"/>
          <a:lstStyle/>
          <a:p>
            <a:pPr marL="0" marR="0" lvl="0" indent="0" algn="ctr" defTabSz="584200" rtl="0" eaLnBrk="1" fontAlgn="auto" latinLnBrk="0" hangingPunct="0">
              <a:lnSpc>
                <a:spcPct val="100000"/>
              </a:lnSpc>
              <a:spcBef>
                <a:spcPts val="0"/>
              </a:spcBef>
              <a:spcAft>
                <a:spcPts val="0"/>
              </a:spcAft>
              <a:buClrTx/>
              <a:buSzTx/>
              <a:buFontTx/>
              <a:buNone/>
              <a:tabLst/>
              <a:defRPr sz="4000">
                <a:solidFill>
                  <a:srgbClr val="FFFFFF"/>
                </a:solidFill>
                <a:effectLst>
                  <a:outerShdw blurRad="38100" dist="12700" dir="5400000" rotWithShape="0">
                    <a:srgbClr val="000000">
                      <a:alpha val="50000"/>
                    </a:srgbClr>
                  </a:outerShdw>
                </a:effectLst>
              </a:defRPr>
            </a:pPr>
            <a:endParaRPr kumimoji="0" sz="4000" b="0" i="0" u="none" strike="noStrike" kern="0" cap="none" spc="0" normalizeH="0" baseline="0" noProof="0">
              <a:ln>
                <a:noFill/>
              </a:ln>
              <a:solidFill>
                <a:srgbClr val="FFFFFF"/>
              </a:solidFill>
              <a:effectLst>
                <a:outerShdw blurRad="38100" dist="12700" dir="5400000" rotWithShape="0">
                  <a:srgbClr val="000000">
                    <a:alpha val="50000"/>
                  </a:srgbClr>
                </a:outerShdw>
              </a:effectLst>
              <a:uLnTx/>
              <a:uFillTx/>
              <a:latin typeface="Gill Sans"/>
              <a:cs typeface="Gill Sans"/>
              <a:sym typeface="Gill Sans"/>
            </a:endParaRPr>
          </a:p>
        </p:txBody>
      </p:sp>
      <p:sp>
        <p:nvSpPr>
          <p:cNvPr id="1913" name="Answers for Kids Vol. 1, 2, 3, 4, 5 &amp; 6"/>
          <p:cNvSpPr txBox="1">
            <a:spLocks noGrp="1"/>
          </p:cNvSpPr>
          <p:nvPr>
            <p:ph type="title"/>
          </p:nvPr>
        </p:nvSpPr>
        <p:spPr>
          <a:xfrm>
            <a:off x="1020228" y="876300"/>
            <a:ext cx="22174200" cy="1828800"/>
          </a:xfrm>
          <a:prstGeom prst="rect">
            <a:avLst/>
          </a:prstGeom>
        </p:spPr>
        <p:txBody>
          <a:bodyPr anchor="t"/>
          <a:lstStyle/>
          <a:p>
            <a:pPr>
              <a:defRPr sz="11200">
                <a:effectLst/>
              </a:defRPr>
            </a:pPr>
            <a:r>
              <a:rPr lang="en-US" sz="10000" dirty="0"/>
              <a:t>Përgjigjjët</a:t>
            </a:r>
            <a:r>
              <a:rPr sz="10000" dirty="0"/>
              <a:t> </a:t>
            </a:r>
            <a:r>
              <a:rPr lang="en-US" sz="10000" dirty="0" err="1"/>
              <a:t>për</a:t>
            </a:r>
            <a:r>
              <a:rPr lang="en-US" sz="10000" dirty="0"/>
              <a:t> </a:t>
            </a:r>
            <a:r>
              <a:rPr lang="en-US" sz="10000" dirty="0" err="1"/>
              <a:t>fëmijë</a:t>
            </a:r>
            <a:r>
              <a:rPr lang="en-US" sz="10000" dirty="0"/>
              <a:t> </a:t>
            </a:r>
            <a:r>
              <a:rPr sz="10000" dirty="0" err="1"/>
              <a:t>V</a:t>
            </a:r>
            <a:r>
              <a:rPr lang="en-US" sz="10000" dirty="0" err="1"/>
              <a:t>el</a:t>
            </a:r>
            <a:r>
              <a:rPr sz="10000" dirty="0" err="1"/>
              <a:t>l</a:t>
            </a:r>
            <a:r>
              <a:rPr sz="10000" dirty="0"/>
              <a:t>. 1</a:t>
            </a:r>
            <a:r>
              <a:rPr sz="10000" spc="-1008" dirty="0"/>
              <a:t>,</a:t>
            </a:r>
            <a:r>
              <a:rPr sz="10000" dirty="0"/>
              <a:t> 2</a:t>
            </a:r>
            <a:r>
              <a:rPr sz="10000" spc="-1008" dirty="0"/>
              <a:t>,</a:t>
            </a:r>
            <a:r>
              <a:rPr sz="10000" dirty="0"/>
              <a:t> 3</a:t>
            </a:r>
            <a:r>
              <a:rPr sz="10000" spc="-1008" dirty="0"/>
              <a:t>,</a:t>
            </a:r>
            <a:r>
              <a:rPr sz="10000" dirty="0"/>
              <a:t> 4</a:t>
            </a:r>
            <a:r>
              <a:rPr sz="10000" spc="-1008" dirty="0"/>
              <a:t>,</a:t>
            </a:r>
            <a:r>
              <a:rPr sz="10000" dirty="0"/>
              <a:t> </a:t>
            </a:r>
            <a:r>
              <a:rPr sz="10000" spc="-1008" dirty="0"/>
              <a:t>5</a:t>
            </a:r>
            <a:r>
              <a:rPr sz="10000" dirty="0"/>
              <a:t> </a:t>
            </a:r>
            <a:r>
              <a:rPr sz="10000" spc="-1568" dirty="0"/>
              <a:t>&amp;</a:t>
            </a:r>
            <a:r>
              <a:rPr sz="10000" dirty="0"/>
              <a:t> 6</a:t>
            </a:r>
          </a:p>
        </p:txBody>
      </p:sp>
      <p:pic>
        <p:nvPicPr>
          <p:cNvPr id="1917" name="10-1-347_AnswersBookForKidsVol1.png" descr="10-1-347_AnswersBookForKidsVol1.png"/>
          <p:cNvPicPr>
            <a:picLocks noChangeAspect="1"/>
          </p:cNvPicPr>
          <p:nvPr/>
        </p:nvPicPr>
        <p:blipFill>
          <a:blip r:embed="rId2"/>
          <a:stretch>
            <a:fillRect/>
          </a:stretch>
        </p:blipFill>
        <p:spPr>
          <a:xfrm>
            <a:off x="1677415" y="2658315"/>
            <a:ext cx="6425337" cy="6425336"/>
          </a:xfrm>
          <a:prstGeom prst="rect">
            <a:avLst/>
          </a:prstGeom>
          <a:ln w="12700">
            <a:miter lim="400000"/>
          </a:ln>
        </p:spPr>
      </p:pic>
      <p:pic>
        <p:nvPicPr>
          <p:cNvPr id="1918" name="10-1-348_AnswersBookforKidsVol2_MultiFnt.png" descr="10-1-348_AnswersBookforKidsVol2_MultiFnt.png"/>
          <p:cNvPicPr>
            <a:picLocks noChangeAspect="1"/>
          </p:cNvPicPr>
          <p:nvPr/>
        </p:nvPicPr>
        <p:blipFill>
          <a:blip r:embed="rId3"/>
          <a:stretch>
            <a:fillRect/>
          </a:stretch>
        </p:blipFill>
        <p:spPr>
          <a:xfrm>
            <a:off x="6262533" y="2658315"/>
            <a:ext cx="6425337" cy="6425336"/>
          </a:xfrm>
          <a:prstGeom prst="rect">
            <a:avLst/>
          </a:prstGeom>
          <a:ln w="12700">
            <a:miter lim="400000"/>
          </a:ln>
        </p:spPr>
      </p:pic>
      <p:pic>
        <p:nvPicPr>
          <p:cNvPr id="1919" name="10-1-403_AnswersBookforKidsVol3_MultiFnt.png" descr="10-1-403_AnswersBookforKidsVol3_MultiFnt.png"/>
          <p:cNvPicPr>
            <a:picLocks noChangeAspect="1"/>
          </p:cNvPicPr>
          <p:nvPr/>
        </p:nvPicPr>
        <p:blipFill>
          <a:blip r:embed="rId4"/>
          <a:stretch>
            <a:fillRect/>
          </a:stretch>
        </p:blipFill>
        <p:spPr>
          <a:xfrm>
            <a:off x="10857932" y="2658315"/>
            <a:ext cx="6425337" cy="6425336"/>
          </a:xfrm>
          <a:prstGeom prst="rect">
            <a:avLst/>
          </a:prstGeom>
          <a:ln w="12700">
            <a:miter lim="400000"/>
          </a:ln>
        </p:spPr>
      </p:pic>
      <p:pic>
        <p:nvPicPr>
          <p:cNvPr id="1920" name="10-1-404_AnswersBookforKidsVol4_MutliFnt.png" descr="10-1-404_AnswersBookforKidsVol4_MutliFnt.png"/>
          <p:cNvPicPr>
            <a:picLocks noChangeAspect="1"/>
          </p:cNvPicPr>
          <p:nvPr/>
        </p:nvPicPr>
        <p:blipFill>
          <a:blip r:embed="rId5"/>
          <a:stretch>
            <a:fillRect/>
          </a:stretch>
        </p:blipFill>
        <p:spPr>
          <a:xfrm>
            <a:off x="15443051" y="2658315"/>
            <a:ext cx="6425336" cy="6425336"/>
          </a:xfrm>
          <a:prstGeom prst="rect">
            <a:avLst/>
          </a:prstGeom>
          <a:ln w="12700">
            <a:miter lim="400000"/>
          </a:ln>
        </p:spPr>
      </p:pic>
      <p:pic>
        <p:nvPicPr>
          <p:cNvPr id="1921" name="10-1-567_AnswersBookForKids_Vol6_FRNT.png" descr="10-1-567_AnswersBookForKids_Vol6_FRNT.png"/>
          <p:cNvPicPr>
            <a:picLocks noChangeAspect="1"/>
          </p:cNvPicPr>
          <p:nvPr/>
        </p:nvPicPr>
        <p:blipFill>
          <a:blip r:embed="rId6"/>
          <a:stretch>
            <a:fillRect/>
          </a:stretch>
        </p:blipFill>
        <p:spPr>
          <a:xfrm>
            <a:off x="6204978" y="7239653"/>
            <a:ext cx="6553202" cy="6553201"/>
          </a:xfrm>
          <a:prstGeom prst="rect">
            <a:avLst/>
          </a:prstGeom>
          <a:ln w="12700">
            <a:miter lim="400000"/>
          </a:ln>
        </p:spPr>
      </p:pic>
      <p:pic>
        <p:nvPicPr>
          <p:cNvPr id="1922" name="10-1-566_AnswersBookForKids_Vol5_FRNT.png" descr="10-1-566_AnswersBookForKids_Vol5_FRNT.png"/>
          <p:cNvPicPr>
            <a:picLocks noChangeAspect="1"/>
          </p:cNvPicPr>
          <p:nvPr/>
        </p:nvPicPr>
        <p:blipFill>
          <a:blip r:embed="rId7"/>
          <a:stretch>
            <a:fillRect/>
          </a:stretch>
        </p:blipFill>
        <p:spPr>
          <a:xfrm>
            <a:off x="10726547" y="7229372"/>
            <a:ext cx="6654802" cy="6654801"/>
          </a:xfrm>
          <a:prstGeom prst="rect">
            <a:avLst/>
          </a:prstGeom>
          <a:ln w="12700">
            <a:miter lim="400000"/>
          </a:ln>
        </p:spPr>
      </p:pic>
    </p:spTree>
    <p:extLst>
      <p:ext uri="{BB962C8B-B14F-4D97-AF65-F5344CB8AC3E}">
        <p14:creationId xmlns:p14="http://schemas.microsoft.com/office/powerpoint/2010/main" val="1654244583"/>
      </p:ext>
    </p:extLst>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2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defTabSz="914400">
              <a:buClr>
                <a:srgbClr val="000000"/>
              </a:buClr>
              <a:defRPr>
                <a:uFill>
                  <a:solidFill>
                    <a:srgbClr val="000000"/>
                  </a:solidFill>
                </a:uFill>
              </a:defRPr>
            </a:pPr>
            <a:endParaRPr/>
          </a:p>
        </p:txBody>
      </p:sp>
      <p:pic>
        <p:nvPicPr>
          <p:cNvPr id="1925" name="2008-08-18, Walkaround publicity shots 021.jpg" descr="2008-08-18, Walkaround publicity shots 021.jpg"/>
          <p:cNvPicPr>
            <a:picLocks noChangeAspect="1"/>
          </p:cNvPicPr>
          <p:nvPr/>
        </p:nvPicPr>
        <p:blipFill>
          <a:blip r:embed="rId2"/>
          <a:srcRect l="391" t="7770" r="652" b="8194"/>
          <a:stretch>
            <a:fillRect/>
          </a:stretch>
        </p:blipFill>
        <p:spPr>
          <a:xfrm>
            <a:off x="2743200" y="812800"/>
            <a:ext cx="19253200" cy="10896600"/>
          </a:xfrm>
          <a:prstGeom prst="rect">
            <a:avLst/>
          </a:prstGeom>
          <a:ln w="63500">
            <a:solidFill>
              <a:srgbClr val="FFFFFF"/>
            </a:solidFill>
            <a:miter lim="400000"/>
          </a:ln>
        </p:spPr>
      </p:pic>
      <p:sp>
        <p:nvSpPr>
          <p:cNvPr id="1926" name="Slide Number"/>
          <p:cNvSpPr txBox="1">
            <a:spLocks noGrp="1"/>
          </p:cNvSpPr>
          <p:nvPr>
            <p:ph type="sldNum" sz="quarter" idx="2"/>
          </p:nvPr>
        </p:nvSpPr>
        <p:spPr>
          <a:xfrm>
            <a:off x="22723315" y="13061950"/>
            <a:ext cx="444501" cy="38100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fld id="{86CB4B4D-7CA3-9044-876B-883B54F8677D}" type="slidenum">
              <a:t>138</a:t>
            </a:fld>
            <a:endParaRPr/>
          </a:p>
        </p:txBody>
      </p:sp>
      <p:sp>
        <p:nvSpPr>
          <p:cNvPr id="1927" name="Creation Museum, Cincinnati, OH"/>
          <p:cNvSpPr txBox="1"/>
          <p:nvPr/>
        </p:nvSpPr>
        <p:spPr>
          <a:xfrm>
            <a:off x="3279377" y="11648838"/>
            <a:ext cx="17863352" cy="1431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a:spAutoFit/>
          </a:bodyPr>
          <a:lstStyle>
            <a:lvl1pPr defTabSz="914400">
              <a:buClr>
                <a:srgbClr val="000000"/>
              </a:buClr>
              <a:defRPr sz="8800" spc="528">
                <a:solidFill>
                  <a:srgbClr val="FFFFFF"/>
                </a:solidFill>
                <a:uFill>
                  <a:solidFill>
                    <a:srgbClr val="FFFFFF"/>
                  </a:solidFill>
                </a:uFill>
                <a:latin typeface="Quaver Sans"/>
                <a:ea typeface="Quaver Sans"/>
                <a:cs typeface="Quaver Sans"/>
                <a:sym typeface="Quaver Sans"/>
              </a:defRPr>
            </a:lvl1pPr>
          </a:lstStyle>
          <a:p>
            <a:r>
              <a:rPr lang="en-US" dirty="0" err="1"/>
              <a:t>Muzeu</a:t>
            </a:r>
            <a:r>
              <a:rPr lang="en-US" dirty="0"/>
              <a:t> I </a:t>
            </a:r>
            <a:r>
              <a:rPr lang="en-US" dirty="0" err="1"/>
              <a:t>Krijimit</a:t>
            </a:r>
            <a:r>
              <a:rPr dirty="0"/>
              <a:t>, Cincinnati, OH</a:t>
            </a:r>
          </a:p>
        </p:txBody>
      </p:sp>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931" name="160830_ArkEncounter_Front-2B.jpg"/>
          <p:cNvGrpSpPr/>
          <p:nvPr/>
        </p:nvGrpSpPr>
        <p:grpSpPr>
          <a:xfrm>
            <a:off x="1486979" y="761935"/>
            <a:ext cx="21410042" cy="12446130"/>
            <a:chOff x="0" y="0"/>
            <a:chExt cx="21410040" cy="12446128"/>
          </a:xfrm>
        </p:grpSpPr>
        <p:pic>
          <p:nvPicPr>
            <p:cNvPr id="1930" name="160830_ArkEncounter_Front-2B.jpg" descr="160830_ArkEncounter_Front-2B.jpg"/>
            <p:cNvPicPr>
              <a:picLocks noChangeAspect="1"/>
            </p:cNvPicPr>
            <p:nvPr/>
          </p:nvPicPr>
          <p:blipFill>
            <a:blip r:embed="rId2"/>
            <a:stretch>
              <a:fillRect/>
            </a:stretch>
          </p:blipFill>
          <p:spPr>
            <a:xfrm>
              <a:off x="215900" y="139700"/>
              <a:ext cx="20978241" cy="11887329"/>
            </a:xfrm>
            <a:prstGeom prst="rect">
              <a:avLst/>
            </a:prstGeom>
            <a:ln>
              <a:noFill/>
            </a:ln>
            <a:effectLst/>
          </p:spPr>
        </p:pic>
        <p:pic>
          <p:nvPicPr>
            <p:cNvPr id="1929" name="160830_ArkEncounter_Front-2B.jpg" descr="160830_ArkEncounter_Front-2B.jpg"/>
            <p:cNvPicPr>
              <a:picLocks/>
            </p:cNvPicPr>
            <p:nvPr/>
          </p:nvPicPr>
          <p:blipFill>
            <a:blip r:embed="rId3"/>
            <a:stretch>
              <a:fillRect/>
            </a:stretch>
          </p:blipFill>
          <p:spPr>
            <a:xfrm>
              <a:off x="0" y="0"/>
              <a:ext cx="21410041" cy="12446129"/>
            </a:xfrm>
            <a:prstGeom prst="rect">
              <a:avLst/>
            </a:prstGeom>
            <a:effectLst/>
          </p:spPr>
        </p:pic>
      </p:grpSp>
      <p:sp>
        <p:nvSpPr>
          <p:cNvPr id="1932" name="Ark Encounter, Williamstown, KY"/>
          <p:cNvSpPr txBox="1"/>
          <p:nvPr/>
        </p:nvSpPr>
        <p:spPr>
          <a:xfrm>
            <a:off x="5651751" y="1198005"/>
            <a:ext cx="13080504"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rPr lang="en-US" dirty="0" err="1"/>
              <a:t>Hyrja</a:t>
            </a:r>
            <a:r>
              <a:rPr lang="en-US" dirty="0"/>
              <a:t> në </a:t>
            </a:r>
            <a:r>
              <a:rPr lang="en-US" dirty="0" err="1"/>
              <a:t>Arkë</a:t>
            </a:r>
            <a:r>
              <a:rPr lang="en-US" dirty="0"/>
              <a:t> W</a:t>
            </a:r>
            <a:r>
              <a:rPr dirty="0"/>
              <a:t>illiamsto</a:t>
            </a:r>
            <a:r>
              <a:rPr lang="en-US" dirty="0"/>
              <a:t>w</a:t>
            </a:r>
            <a:r>
              <a:rPr dirty="0"/>
              <a:t>n, KY</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CHARACTER"/>
          <p:cNvSpPr txBox="1">
            <a:spLocks noGrp="1"/>
          </p:cNvSpPr>
          <p:nvPr>
            <p:ph type="title" idx="4294967295"/>
          </p:nvPr>
        </p:nvSpPr>
        <p:spPr>
          <a:xfrm>
            <a:off x="2413000" y="7955553"/>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rPr lang="en-US" sz="15000" dirty="0"/>
              <a:t>KARAKTERI</a:t>
            </a:r>
            <a:endParaRPr sz="15000" dirty="0"/>
          </a:p>
        </p:txBody>
      </p:sp>
      <p:sp>
        <p:nvSpPr>
          <p:cNvPr id="880" name="of the Flood"/>
          <p:cNvSpPr txBox="1"/>
          <p:nvPr/>
        </p:nvSpPr>
        <p:spPr>
          <a:xfrm>
            <a:off x="7184860" y="10189414"/>
            <a:ext cx="8509000" cy="1549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sz="9000" dirty="0"/>
              <a:t>I </a:t>
            </a:r>
            <a:r>
              <a:rPr lang="en-US" sz="9000" dirty="0" err="1"/>
              <a:t>Përmbytjes</a:t>
            </a:r>
            <a:endParaRPr sz="9000" dirty="0"/>
          </a:p>
        </p:txBody>
      </p:sp>
    </p:spTree>
  </p:cSld>
  <p:clrMapOvr>
    <a:masterClrMapping/>
  </p:clrMapOvr>
  <mc:AlternateContent xmlns:mc="http://schemas.openxmlformats.org/markup-compatibility/2006" xmlns:p14="http://schemas.microsoft.com/office/powerpoint/2010/main">
    <mc:Choice Requires="p14">
      <p:transition spd="slow">
        <p:dissolve/>
      </p:transition>
    </mc:Choice>
    <mc:Fallback xmlns="" xmlns:m="http://schemas.openxmlformats.org/officeDocument/2006/math" xmlns:a14="http://schemas.microsoft.com/office/drawing/2010/main">
      <p:transition spd="med">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4" name="37 For the coming of the Son of Man will be just like the days of Noah. 38 For as in those days before the flood, they were eating and drinking, marrying and giving in marriage, until the day that Noah entered the ark, 39 and they did not understand until the flood came and took them all away, so will the coming of the Son of Man be."/>
          <p:cNvSpPr txBox="1">
            <a:spLocks noGrp="1"/>
          </p:cNvSpPr>
          <p:nvPr>
            <p:ph type="body" idx="1"/>
          </p:nvPr>
        </p:nvSpPr>
        <p:spPr>
          <a:xfrm>
            <a:off x="2076115" y="3073400"/>
            <a:ext cx="21361400" cy="8839200"/>
          </a:xfrm>
          <a:prstGeom prst="rect">
            <a:avLst/>
          </a:prstGeom>
        </p:spPr>
        <p:txBody>
          <a:bodyPr>
            <a:normAutofit/>
          </a:bodyPr>
          <a:lstStyle/>
          <a:p>
            <a:r>
              <a:rPr lang="en-US" b="1" baseline="30000" dirty="0">
                <a:effectLst/>
              </a:rPr>
              <a:t>37 </a:t>
            </a:r>
            <a:r>
              <a:rPr lang="en-US" dirty="0" err="1">
                <a:solidFill>
                  <a:srgbClr val="FFFF00"/>
                </a:solidFill>
                <a:effectLst/>
              </a:rPr>
              <a:t>Por</a:t>
            </a:r>
            <a:r>
              <a:rPr lang="en-US" dirty="0">
                <a:solidFill>
                  <a:srgbClr val="FFFF00"/>
                </a:solidFill>
                <a:effectLst/>
              </a:rPr>
              <a:t>, </a:t>
            </a:r>
            <a:r>
              <a:rPr lang="en-US" dirty="0" err="1">
                <a:solidFill>
                  <a:srgbClr val="FFFF00"/>
                </a:solidFill>
                <a:effectLst/>
              </a:rPr>
              <a:t>ashtu</a:t>
            </a:r>
            <a:r>
              <a:rPr lang="en-US" dirty="0">
                <a:solidFill>
                  <a:srgbClr val="FFFF00"/>
                </a:solidFill>
                <a:effectLst/>
              </a:rPr>
              <a:t> </a:t>
            </a:r>
            <a:r>
              <a:rPr lang="en-US" dirty="0" err="1">
                <a:solidFill>
                  <a:srgbClr val="FFFF00"/>
                </a:solidFill>
                <a:effectLst/>
              </a:rPr>
              <a:t>si</a:t>
            </a:r>
            <a:r>
              <a:rPr lang="en-US" dirty="0">
                <a:solidFill>
                  <a:srgbClr val="FFFF00"/>
                </a:solidFill>
                <a:effectLst/>
              </a:rPr>
              <a:t> </a:t>
            </a:r>
            <a:r>
              <a:rPr lang="en-US" dirty="0" err="1">
                <a:solidFill>
                  <a:srgbClr val="FFFF00"/>
                </a:solidFill>
                <a:effectLst/>
              </a:rPr>
              <a:t>qe</a:t>
            </a:r>
            <a:r>
              <a:rPr lang="en-US" dirty="0">
                <a:solidFill>
                  <a:srgbClr val="FFFF00"/>
                </a:solidFill>
                <a:effectLst/>
              </a:rPr>
              <a:t> </a:t>
            </a:r>
            <a:r>
              <a:rPr lang="en-US" dirty="0" err="1">
                <a:solidFill>
                  <a:srgbClr val="FFFF00"/>
                </a:solidFill>
                <a:effectLst/>
              </a:rPr>
              <a:t>në</a:t>
            </a:r>
            <a:r>
              <a:rPr lang="en-US" dirty="0">
                <a:solidFill>
                  <a:srgbClr val="FFFF00"/>
                </a:solidFill>
                <a:effectLst/>
              </a:rPr>
              <a:t> </a:t>
            </a:r>
            <a:r>
              <a:rPr lang="en-US" dirty="0" err="1">
                <a:solidFill>
                  <a:srgbClr val="FFFF00"/>
                </a:solidFill>
                <a:effectLst/>
              </a:rPr>
              <a:t>ditët</a:t>
            </a:r>
            <a:r>
              <a:rPr lang="en-US" dirty="0">
                <a:solidFill>
                  <a:srgbClr val="FFFF00"/>
                </a:solidFill>
                <a:effectLst/>
              </a:rPr>
              <a:t> e </a:t>
            </a:r>
            <a:r>
              <a:rPr lang="en-US" dirty="0" err="1">
                <a:solidFill>
                  <a:srgbClr val="FFFF00"/>
                </a:solidFill>
                <a:effectLst/>
              </a:rPr>
              <a:t>Noeut</a:t>
            </a:r>
            <a:r>
              <a:rPr lang="en-US" dirty="0">
                <a:effectLst/>
              </a:rPr>
              <a:t>, </a:t>
            </a:r>
            <a:r>
              <a:rPr lang="en-US" dirty="0" err="1">
                <a:effectLst/>
              </a:rPr>
              <a:t>kështu</a:t>
            </a:r>
            <a:r>
              <a:rPr lang="en-US" dirty="0">
                <a:effectLst/>
              </a:rPr>
              <a:t> do </a:t>
            </a:r>
            <a:r>
              <a:rPr lang="en-US" dirty="0" err="1">
                <a:effectLst/>
              </a:rPr>
              <a:t>të</a:t>
            </a:r>
            <a:r>
              <a:rPr lang="en-US" dirty="0">
                <a:effectLst/>
              </a:rPr>
              <a:t> </a:t>
            </a:r>
            <a:r>
              <a:rPr lang="en-US" dirty="0" err="1">
                <a:effectLst/>
              </a:rPr>
              <a:t>jetë</a:t>
            </a:r>
            <a:r>
              <a:rPr lang="en-US" dirty="0">
                <a:effectLst/>
              </a:rPr>
              <a:t> </a:t>
            </a:r>
            <a:r>
              <a:rPr lang="en-US" dirty="0" err="1">
                <a:effectLst/>
              </a:rPr>
              <a:t>edhe</a:t>
            </a:r>
            <a:r>
              <a:rPr lang="en-US" dirty="0">
                <a:effectLst/>
              </a:rPr>
              <a:t> </a:t>
            </a:r>
            <a:r>
              <a:rPr lang="en-US" dirty="0" err="1">
                <a:effectLst/>
              </a:rPr>
              <a:t>në</a:t>
            </a:r>
            <a:r>
              <a:rPr lang="en-US" dirty="0">
                <a:effectLst/>
              </a:rPr>
              <a:t> </a:t>
            </a:r>
            <a:r>
              <a:rPr lang="en-US" dirty="0" err="1">
                <a:effectLst/>
              </a:rPr>
              <a:t>ardhjen</a:t>
            </a:r>
            <a:r>
              <a:rPr lang="en-US" dirty="0">
                <a:effectLst/>
              </a:rPr>
              <a:t> e </a:t>
            </a:r>
            <a:r>
              <a:rPr lang="en-US" dirty="0" err="1">
                <a:effectLst/>
              </a:rPr>
              <a:t>Birit</a:t>
            </a:r>
            <a:r>
              <a:rPr lang="en-US" dirty="0">
                <a:effectLst/>
              </a:rPr>
              <a:t> </a:t>
            </a:r>
            <a:r>
              <a:rPr lang="en-US" dirty="0" err="1">
                <a:effectLst/>
              </a:rPr>
              <a:t>të</a:t>
            </a:r>
            <a:r>
              <a:rPr lang="en-US" dirty="0">
                <a:effectLst/>
              </a:rPr>
              <a:t> </a:t>
            </a:r>
            <a:r>
              <a:rPr lang="en-US" dirty="0" err="1">
                <a:effectLst/>
              </a:rPr>
              <a:t>njeriut</a:t>
            </a:r>
            <a:r>
              <a:rPr lang="en-US" dirty="0">
                <a:effectLst/>
              </a:rPr>
              <a:t>.</a:t>
            </a:r>
          </a:p>
          <a:p>
            <a:r>
              <a:rPr lang="en-US" b="1" baseline="30000" dirty="0">
                <a:effectLst/>
              </a:rPr>
              <a:t>38 </a:t>
            </a:r>
            <a:r>
              <a:rPr lang="en-US" dirty="0" err="1">
                <a:effectLst/>
              </a:rPr>
              <a:t>Sepse</a:t>
            </a:r>
            <a:r>
              <a:rPr lang="en-US" dirty="0">
                <a:effectLst/>
              </a:rPr>
              <a:t>, </a:t>
            </a:r>
            <a:r>
              <a:rPr lang="en-US" dirty="0" err="1">
                <a:effectLst/>
              </a:rPr>
              <a:t>ashtu</a:t>
            </a:r>
            <a:r>
              <a:rPr lang="en-US" dirty="0">
                <a:effectLst/>
              </a:rPr>
              <a:t> </a:t>
            </a:r>
            <a:r>
              <a:rPr lang="en-US" dirty="0" err="1">
                <a:effectLst/>
              </a:rPr>
              <a:t>si</a:t>
            </a:r>
            <a:r>
              <a:rPr lang="en-US" dirty="0">
                <a:effectLst/>
              </a:rPr>
              <a:t> </a:t>
            </a:r>
            <a:r>
              <a:rPr lang="en-US" dirty="0" err="1">
                <a:effectLst/>
              </a:rPr>
              <a:t>në</a:t>
            </a:r>
            <a:r>
              <a:rPr lang="en-US" dirty="0">
                <a:effectLst/>
              </a:rPr>
              <a:t> </a:t>
            </a:r>
            <a:r>
              <a:rPr lang="en-US" dirty="0" err="1">
                <a:effectLst/>
              </a:rPr>
              <a:t>ditët</a:t>
            </a:r>
            <a:r>
              <a:rPr lang="en-US" dirty="0">
                <a:effectLst/>
              </a:rPr>
              <a:t> </a:t>
            </a:r>
            <a:r>
              <a:rPr lang="en-US" dirty="0" err="1">
                <a:effectLst/>
              </a:rPr>
              <a:t>përpara</a:t>
            </a:r>
            <a:r>
              <a:rPr lang="en-US" dirty="0">
                <a:effectLst/>
              </a:rPr>
              <a:t> </a:t>
            </a:r>
            <a:r>
              <a:rPr lang="en-US" dirty="0" err="1">
                <a:effectLst/>
              </a:rPr>
              <a:t>përmbytjes</a:t>
            </a:r>
            <a:r>
              <a:rPr lang="en-US" dirty="0">
                <a:effectLst/>
              </a:rPr>
              <a:t>, </a:t>
            </a:r>
            <a:r>
              <a:rPr lang="en-US" dirty="0" err="1">
                <a:effectLst/>
              </a:rPr>
              <a:t>njerëzit</a:t>
            </a:r>
            <a:r>
              <a:rPr lang="en-US" dirty="0">
                <a:effectLst/>
              </a:rPr>
              <a:t> </a:t>
            </a:r>
            <a:r>
              <a:rPr lang="en-US" dirty="0" err="1">
                <a:effectLst/>
              </a:rPr>
              <a:t>hanin</a:t>
            </a:r>
            <a:r>
              <a:rPr lang="en-US" dirty="0">
                <a:effectLst/>
              </a:rPr>
              <a:t> </a:t>
            </a:r>
            <a:r>
              <a:rPr lang="en-US" dirty="0" err="1">
                <a:effectLst/>
              </a:rPr>
              <a:t>dhe</a:t>
            </a:r>
            <a:r>
              <a:rPr lang="en-US" dirty="0">
                <a:effectLst/>
              </a:rPr>
              <a:t> </a:t>
            </a:r>
            <a:r>
              <a:rPr lang="en-US" dirty="0" err="1">
                <a:effectLst/>
              </a:rPr>
              <a:t>pinin</a:t>
            </a:r>
            <a:r>
              <a:rPr lang="en-US" dirty="0">
                <a:effectLst/>
              </a:rPr>
              <a:t>, </a:t>
            </a:r>
            <a:r>
              <a:rPr lang="en-US" dirty="0" err="1">
                <a:effectLst/>
              </a:rPr>
              <a:t>martoheshin</a:t>
            </a:r>
            <a:r>
              <a:rPr lang="en-US" dirty="0">
                <a:effectLst/>
              </a:rPr>
              <a:t> </a:t>
            </a:r>
            <a:r>
              <a:rPr lang="en-US" dirty="0" err="1">
                <a:effectLst/>
              </a:rPr>
              <a:t>dhe</a:t>
            </a:r>
            <a:r>
              <a:rPr lang="en-US" dirty="0">
                <a:effectLst/>
              </a:rPr>
              <a:t> </a:t>
            </a:r>
            <a:r>
              <a:rPr lang="en-US" dirty="0" err="1">
                <a:effectLst/>
              </a:rPr>
              <a:t>martonin</a:t>
            </a:r>
            <a:r>
              <a:rPr lang="en-US" dirty="0">
                <a:effectLst/>
              </a:rPr>
              <a:t>, </a:t>
            </a:r>
            <a:r>
              <a:rPr lang="en-US" dirty="0" err="1">
                <a:effectLst/>
              </a:rPr>
              <a:t>derisa</a:t>
            </a:r>
            <a:r>
              <a:rPr lang="en-US" dirty="0">
                <a:effectLst/>
              </a:rPr>
              <a:t> </a:t>
            </a:r>
            <a:r>
              <a:rPr lang="en-US" dirty="0" err="1">
                <a:effectLst/>
              </a:rPr>
              <a:t>Noeu</a:t>
            </a:r>
            <a:r>
              <a:rPr lang="en-US" dirty="0">
                <a:effectLst/>
              </a:rPr>
              <a:t> </a:t>
            </a:r>
            <a:r>
              <a:rPr lang="en-US" dirty="0" err="1">
                <a:effectLst/>
              </a:rPr>
              <a:t>hyri</a:t>
            </a:r>
            <a:r>
              <a:rPr lang="en-US" dirty="0">
                <a:effectLst/>
              </a:rPr>
              <a:t> </a:t>
            </a:r>
            <a:r>
              <a:rPr lang="en-US" dirty="0" err="1">
                <a:effectLst/>
              </a:rPr>
              <a:t>në</a:t>
            </a:r>
            <a:r>
              <a:rPr lang="en-US" dirty="0">
                <a:effectLst/>
              </a:rPr>
              <a:t> </a:t>
            </a:r>
            <a:r>
              <a:rPr lang="en-US" dirty="0" err="1">
                <a:effectLst/>
              </a:rPr>
              <a:t>arkë</a:t>
            </a:r>
            <a:r>
              <a:rPr lang="en-US" dirty="0">
                <a:effectLst/>
              </a:rPr>
              <a:t>;</a:t>
            </a:r>
          </a:p>
          <a:p>
            <a:r>
              <a:rPr lang="en-US" b="1" baseline="30000" dirty="0">
                <a:effectLst/>
              </a:rPr>
              <a:t>39 </a:t>
            </a:r>
            <a:r>
              <a:rPr lang="en-US" dirty="0" err="1">
                <a:effectLst/>
              </a:rPr>
              <a:t>dhe</a:t>
            </a:r>
            <a:r>
              <a:rPr lang="en-US" dirty="0">
                <a:effectLst/>
              </a:rPr>
              <a:t> </a:t>
            </a:r>
            <a:r>
              <a:rPr lang="en-US" dirty="0" err="1">
                <a:effectLst/>
              </a:rPr>
              <a:t>nuk</a:t>
            </a:r>
            <a:r>
              <a:rPr lang="en-US" dirty="0">
                <a:effectLst/>
              </a:rPr>
              <a:t> </a:t>
            </a:r>
            <a:r>
              <a:rPr lang="en-US" dirty="0" err="1">
                <a:effectLst/>
              </a:rPr>
              <a:t>kuptuan</a:t>
            </a:r>
            <a:r>
              <a:rPr lang="en-US" dirty="0">
                <a:effectLst/>
              </a:rPr>
              <a:t> </a:t>
            </a:r>
            <a:r>
              <a:rPr lang="en-US" dirty="0" err="1">
                <a:effectLst/>
              </a:rPr>
              <a:t>asgjë</a:t>
            </a:r>
            <a:r>
              <a:rPr lang="en-US" dirty="0">
                <a:effectLst/>
              </a:rPr>
              <a:t>, </a:t>
            </a:r>
            <a:r>
              <a:rPr lang="en-US" dirty="0" err="1">
                <a:effectLst/>
              </a:rPr>
              <a:t>deri</a:t>
            </a:r>
            <a:r>
              <a:rPr lang="en-US" dirty="0">
                <a:effectLst/>
              </a:rPr>
              <a:t> </a:t>
            </a:r>
            <a:r>
              <a:rPr lang="en-US" dirty="0" err="1">
                <a:effectLst/>
              </a:rPr>
              <a:t>sa</a:t>
            </a:r>
            <a:r>
              <a:rPr lang="en-US" dirty="0">
                <a:effectLst/>
              </a:rPr>
              <a:t> </a:t>
            </a:r>
            <a:r>
              <a:rPr lang="en-US" dirty="0" err="1">
                <a:effectLst/>
              </a:rPr>
              <a:t>erdhi</a:t>
            </a:r>
            <a:r>
              <a:rPr lang="en-US" dirty="0">
                <a:effectLst/>
              </a:rPr>
              <a:t> </a:t>
            </a:r>
            <a:r>
              <a:rPr lang="en-US" dirty="0" err="1">
                <a:effectLst/>
              </a:rPr>
              <a:t>përmbytja</a:t>
            </a:r>
            <a:r>
              <a:rPr lang="en-US" dirty="0">
                <a:effectLst/>
              </a:rPr>
              <a:t> </a:t>
            </a:r>
            <a:r>
              <a:rPr lang="en-US" dirty="0" err="1">
                <a:effectLst/>
              </a:rPr>
              <a:t>dhe</a:t>
            </a:r>
            <a:r>
              <a:rPr lang="en-US" dirty="0">
                <a:effectLst/>
              </a:rPr>
              <a:t> </a:t>
            </a:r>
            <a:r>
              <a:rPr lang="en-US" dirty="0" err="1">
                <a:effectLst/>
              </a:rPr>
              <a:t>i</a:t>
            </a:r>
            <a:r>
              <a:rPr lang="en-US" dirty="0">
                <a:effectLst/>
              </a:rPr>
              <a:t> </a:t>
            </a:r>
            <a:r>
              <a:rPr lang="en-US" dirty="0" err="1">
                <a:effectLst/>
              </a:rPr>
              <a:t>fshiu</a:t>
            </a:r>
            <a:r>
              <a:rPr lang="en-US" dirty="0">
                <a:effectLst/>
              </a:rPr>
              <a:t> </a:t>
            </a:r>
            <a:r>
              <a:rPr lang="en-US" dirty="0" err="1">
                <a:effectLst/>
              </a:rPr>
              <a:t>të</a:t>
            </a:r>
            <a:r>
              <a:rPr lang="en-US" dirty="0">
                <a:effectLst/>
              </a:rPr>
              <a:t> </a:t>
            </a:r>
            <a:r>
              <a:rPr lang="en-US" dirty="0" err="1">
                <a:effectLst/>
              </a:rPr>
              <a:t>gjithë</a:t>
            </a:r>
            <a:r>
              <a:rPr lang="en-US" dirty="0">
                <a:effectLst/>
              </a:rPr>
              <a:t>; </a:t>
            </a:r>
            <a:r>
              <a:rPr lang="en-US" dirty="0" err="1">
                <a:solidFill>
                  <a:srgbClr val="FFFF00"/>
                </a:solidFill>
                <a:effectLst/>
              </a:rPr>
              <a:t>kështu</a:t>
            </a:r>
            <a:r>
              <a:rPr lang="en-US" dirty="0">
                <a:solidFill>
                  <a:srgbClr val="FFFF00"/>
                </a:solidFill>
                <a:effectLst/>
              </a:rPr>
              <a:t> do </a:t>
            </a:r>
            <a:r>
              <a:rPr lang="en-US" dirty="0" err="1">
                <a:solidFill>
                  <a:srgbClr val="FFFF00"/>
                </a:solidFill>
                <a:effectLst/>
              </a:rPr>
              <a:t>të</a:t>
            </a:r>
            <a:r>
              <a:rPr lang="en-US" dirty="0">
                <a:solidFill>
                  <a:srgbClr val="FFFF00"/>
                </a:solidFill>
                <a:effectLst/>
              </a:rPr>
              <a:t> </a:t>
            </a:r>
            <a:r>
              <a:rPr lang="en-US" dirty="0" err="1">
                <a:solidFill>
                  <a:srgbClr val="FFFF00"/>
                </a:solidFill>
                <a:effectLst/>
              </a:rPr>
              <a:t>ndodhë</a:t>
            </a:r>
            <a:r>
              <a:rPr lang="en-US" dirty="0">
                <a:solidFill>
                  <a:srgbClr val="FFFF00"/>
                </a:solidFill>
                <a:effectLst/>
              </a:rPr>
              <a:t> </a:t>
            </a:r>
            <a:r>
              <a:rPr lang="en-US" dirty="0" err="1">
                <a:solidFill>
                  <a:srgbClr val="FFFF00"/>
                </a:solidFill>
                <a:effectLst/>
              </a:rPr>
              <a:t>në</a:t>
            </a:r>
            <a:r>
              <a:rPr lang="en-US" dirty="0">
                <a:solidFill>
                  <a:srgbClr val="FFFF00"/>
                </a:solidFill>
                <a:effectLst/>
              </a:rPr>
              <a:t> </a:t>
            </a:r>
            <a:r>
              <a:rPr lang="en-US" dirty="0" err="1">
                <a:solidFill>
                  <a:srgbClr val="FFFF00"/>
                </a:solidFill>
                <a:effectLst/>
              </a:rPr>
              <a:t>ardhjen</a:t>
            </a:r>
            <a:r>
              <a:rPr lang="en-US" dirty="0">
                <a:solidFill>
                  <a:srgbClr val="FFFF00"/>
                </a:solidFill>
                <a:effectLst/>
              </a:rPr>
              <a:t> e </a:t>
            </a:r>
            <a:r>
              <a:rPr lang="en-US" dirty="0" err="1">
                <a:solidFill>
                  <a:srgbClr val="FFFF00"/>
                </a:solidFill>
                <a:effectLst/>
              </a:rPr>
              <a:t>Birit</a:t>
            </a:r>
            <a:r>
              <a:rPr lang="en-US" dirty="0">
                <a:solidFill>
                  <a:srgbClr val="FFFF00"/>
                </a:solidFill>
                <a:effectLst/>
              </a:rPr>
              <a:t> </a:t>
            </a:r>
            <a:r>
              <a:rPr lang="en-US" dirty="0" err="1">
                <a:solidFill>
                  <a:srgbClr val="FFFF00"/>
                </a:solidFill>
                <a:effectLst/>
              </a:rPr>
              <a:t>të</a:t>
            </a:r>
            <a:r>
              <a:rPr lang="en-US" dirty="0">
                <a:solidFill>
                  <a:srgbClr val="FFFF00"/>
                </a:solidFill>
                <a:effectLst/>
              </a:rPr>
              <a:t> </a:t>
            </a:r>
            <a:r>
              <a:rPr lang="en-US" dirty="0" err="1">
                <a:solidFill>
                  <a:srgbClr val="FFFF00"/>
                </a:solidFill>
                <a:effectLst/>
              </a:rPr>
              <a:t>njeriut</a:t>
            </a:r>
            <a:r>
              <a:rPr lang="en-US" dirty="0">
                <a:solidFill>
                  <a:srgbClr val="FFFF00"/>
                </a:solidFill>
                <a:effectLst/>
              </a:rPr>
              <a:t>.</a:t>
            </a:r>
          </a:p>
        </p:txBody>
      </p:sp>
      <p:sp>
        <p:nvSpPr>
          <p:cNvPr id="1935" name="Matthew 24:37-39"/>
          <p:cNvSpPr txBox="1"/>
          <p:nvPr/>
        </p:nvSpPr>
        <p:spPr>
          <a:xfrm>
            <a:off x="1727200" y="915070"/>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96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lang="sq-AL" dirty="0"/>
              <a:t>Mateu </a:t>
            </a:r>
            <a:r>
              <a:rPr dirty="0"/>
              <a:t>24:37-39</a:t>
            </a:r>
          </a:p>
        </p:txBody>
      </p:sp>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39" name="2 Peter 3:3–4"/>
          <p:cNvSpPr txBox="1">
            <a:spLocks noGrp="1"/>
          </p:cNvSpPr>
          <p:nvPr>
            <p:ph type="title"/>
          </p:nvPr>
        </p:nvSpPr>
        <p:spPr>
          <a:prstGeom prst="rect">
            <a:avLst/>
          </a:prstGeom>
        </p:spPr>
        <p:txBody>
          <a:bodyPr/>
          <a:lstStyle>
            <a:lvl1pPr>
              <a:defRPr>
                <a:latin typeface="+mn-lt"/>
                <a:ea typeface="+mn-ea"/>
                <a:cs typeface="+mn-cs"/>
                <a:sym typeface="DejaVu Sans Condensed"/>
              </a:defRPr>
            </a:lvl1pPr>
          </a:lstStyle>
          <a:p>
            <a:r>
              <a:rPr dirty="0"/>
              <a:t>2</a:t>
            </a:r>
            <a:r>
              <a:rPr lang="sq-AL" dirty="0"/>
              <a:t> e</a:t>
            </a:r>
            <a:r>
              <a:rPr dirty="0"/>
              <a:t> P</a:t>
            </a:r>
            <a:r>
              <a:rPr lang="sq-AL" dirty="0"/>
              <a:t>j</a:t>
            </a:r>
            <a:r>
              <a:rPr dirty="0"/>
              <a:t>et</a:t>
            </a:r>
            <a:r>
              <a:rPr lang="sq-AL" dirty="0"/>
              <a:t>rit</a:t>
            </a:r>
            <a:r>
              <a:rPr dirty="0"/>
              <a:t> 3:3–4</a:t>
            </a:r>
          </a:p>
        </p:txBody>
      </p:sp>
      <p:sp>
        <p:nvSpPr>
          <p:cNvPr id="1940" name="3.  First of all, you must understand that in the last days scoffers will come, scoffing and following their own evil desires.…"/>
          <p:cNvSpPr txBox="1"/>
          <p:nvPr/>
        </p:nvSpPr>
        <p:spPr>
          <a:xfrm>
            <a:off x="1066800" y="3584317"/>
            <a:ext cx="21132799" cy="67505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7200" dirty="0">
                <a:solidFill>
                  <a:schemeClr val="bg1"/>
                </a:solidFill>
                <a:latin typeface="+mn-lt"/>
              </a:rPr>
              <a:t>3. </a:t>
            </a:r>
            <a:r>
              <a:rPr lang="en-US" sz="7200" dirty="0" err="1">
                <a:solidFill>
                  <a:schemeClr val="bg1"/>
                </a:solidFill>
                <a:latin typeface="+mn-lt"/>
              </a:rPr>
              <a:t>Së</a:t>
            </a:r>
            <a:r>
              <a:rPr lang="en-US" sz="7200" dirty="0">
                <a:solidFill>
                  <a:schemeClr val="bg1"/>
                </a:solidFill>
                <a:latin typeface="+mn-lt"/>
              </a:rPr>
              <a:t> </a:t>
            </a:r>
            <a:r>
              <a:rPr lang="en-US" sz="7200" dirty="0" err="1">
                <a:solidFill>
                  <a:schemeClr val="bg1"/>
                </a:solidFill>
                <a:latin typeface="+mn-lt"/>
              </a:rPr>
              <a:t>pari</a:t>
            </a:r>
            <a:r>
              <a:rPr lang="en-US" sz="7200" dirty="0">
                <a:solidFill>
                  <a:schemeClr val="bg1"/>
                </a:solidFill>
                <a:latin typeface="+mn-lt"/>
              </a:rPr>
              <a:t> </a:t>
            </a:r>
            <a:r>
              <a:rPr lang="en-US" sz="7200" dirty="0" err="1">
                <a:solidFill>
                  <a:schemeClr val="bg1"/>
                </a:solidFill>
                <a:latin typeface="+mn-lt"/>
              </a:rPr>
              <a:t>duhet</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dini</a:t>
            </a:r>
            <a:r>
              <a:rPr lang="en-US" sz="7200" dirty="0">
                <a:solidFill>
                  <a:schemeClr val="bg1"/>
                </a:solidFill>
                <a:latin typeface="+mn-lt"/>
              </a:rPr>
              <a:t> </a:t>
            </a:r>
            <a:r>
              <a:rPr lang="en-US" sz="7200" dirty="0" err="1">
                <a:solidFill>
                  <a:schemeClr val="bg1"/>
                </a:solidFill>
                <a:latin typeface="+mn-lt"/>
              </a:rPr>
              <a:t>këtë</a:t>
            </a:r>
            <a:r>
              <a:rPr lang="en-US" sz="7200" dirty="0">
                <a:solidFill>
                  <a:schemeClr val="bg1"/>
                </a:solidFill>
                <a:latin typeface="+mn-lt"/>
              </a:rPr>
              <a:t>, </a:t>
            </a:r>
            <a:r>
              <a:rPr lang="en-US" sz="7200" dirty="0">
                <a:solidFill>
                  <a:srgbClr val="FFFF00"/>
                </a:solidFill>
                <a:latin typeface="+mn-lt"/>
              </a:rPr>
              <a:t>se </a:t>
            </a:r>
            <a:r>
              <a:rPr lang="en-US" sz="7200" dirty="0" err="1">
                <a:solidFill>
                  <a:srgbClr val="FFFF00"/>
                </a:solidFill>
                <a:latin typeface="+mn-lt"/>
              </a:rPr>
              <a:t>në</a:t>
            </a:r>
            <a:r>
              <a:rPr lang="en-US" sz="7200" dirty="0">
                <a:solidFill>
                  <a:srgbClr val="FFFF00"/>
                </a:solidFill>
                <a:latin typeface="+mn-lt"/>
              </a:rPr>
              <a:t> </a:t>
            </a:r>
            <a:r>
              <a:rPr lang="en-US" sz="7200" dirty="0" err="1">
                <a:solidFill>
                  <a:srgbClr val="FFFF00"/>
                </a:solidFill>
                <a:latin typeface="+mn-lt"/>
              </a:rPr>
              <a:t>ditët</a:t>
            </a:r>
            <a:r>
              <a:rPr lang="en-US" sz="7200" dirty="0">
                <a:solidFill>
                  <a:srgbClr val="FFFF00"/>
                </a:solidFill>
                <a:latin typeface="+mn-lt"/>
              </a:rPr>
              <a:t> e </a:t>
            </a:r>
            <a:r>
              <a:rPr lang="en-US" sz="7200" dirty="0" err="1">
                <a:solidFill>
                  <a:srgbClr val="FFFF00"/>
                </a:solidFill>
                <a:latin typeface="+mn-lt"/>
              </a:rPr>
              <a:t>fundit</a:t>
            </a:r>
            <a:r>
              <a:rPr lang="en-US" sz="7200" dirty="0">
                <a:solidFill>
                  <a:srgbClr val="FFFF00"/>
                </a:solidFill>
                <a:latin typeface="+mn-lt"/>
              </a:rPr>
              <a:t> do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vijnë</a:t>
            </a:r>
            <a:r>
              <a:rPr lang="en-US" sz="7200" dirty="0">
                <a:solidFill>
                  <a:srgbClr val="FFFF00"/>
                </a:solidFill>
                <a:latin typeface="+mn-lt"/>
              </a:rPr>
              <a:t> </a:t>
            </a:r>
            <a:r>
              <a:rPr lang="en-US" sz="7200" dirty="0" err="1">
                <a:solidFill>
                  <a:srgbClr val="FFFF00"/>
                </a:solidFill>
                <a:latin typeface="+mn-lt"/>
              </a:rPr>
              <a:t>disa</a:t>
            </a:r>
            <a:r>
              <a:rPr lang="en-US" sz="7200" dirty="0">
                <a:solidFill>
                  <a:srgbClr val="FFFF00"/>
                </a:solidFill>
                <a:latin typeface="+mn-lt"/>
              </a:rPr>
              <a:t> </a:t>
            </a:r>
            <a:r>
              <a:rPr lang="en-US" sz="7200" dirty="0" err="1">
                <a:solidFill>
                  <a:srgbClr val="FFFF00"/>
                </a:solidFill>
                <a:latin typeface="+mn-lt"/>
              </a:rPr>
              <a:t>përqeshës</a:t>
            </a:r>
            <a:r>
              <a:rPr lang="en-US" sz="7200" dirty="0">
                <a:solidFill>
                  <a:srgbClr val="FFFF00"/>
                </a:solidFill>
                <a:latin typeface="+mn-lt"/>
              </a:rPr>
              <a:t>,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cilët</a:t>
            </a:r>
            <a:r>
              <a:rPr lang="en-US" sz="7200" dirty="0">
                <a:solidFill>
                  <a:srgbClr val="FFFF00"/>
                </a:solidFill>
                <a:latin typeface="+mn-lt"/>
              </a:rPr>
              <a:t> do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ecin</a:t>
            </a:r>
            <a:r>
              <a:rPr lang="en-US" sz="7200" dirty="0">
                <a:solidFill>
                  <a:srgbClr val="FFFF00"/>
                </a:solidFill>
                <a:latin typeface="+mn-lt"/>
              </a:rPr>
              <a:t> </a:t>
            </a:r>
            <a:r>
              <a:rPr lang="en-US" sz="7200" dirty="0" err="1">
                <a:solidFill>
                  <a:srgbClr val="FFFF00"/>
                </a:solidFill>
                <a:latin typeface="+mn-lt"/>
              </a:rPr>
              <a:t>sipas</a:t>
            </a:r>
            <a:r>
              <a:rPr lang="en-US" sz="7200" dirty="0">
                <a:solidFill>
                  <a:srgbClr val="FFFF00"/>
                </a:solidFill>
                <a:latin typeface="+mn-lt"/>
              </a:rPr>
              <a:t> </a:t>
            </a:r>
            <a:r>
              <a:rPr lang="en-US" sz="7200" dirty="0" err="1">
                <a:solidFill>
                  <a:srgbClr val="FFFF00"/>
                </a:solidFill>
                <a:latin typeface="+mn-lt"/>
              </a:rPr>
              <a:t>dëshirave</a:t>
            </a:r>
            <a:r>
              <a:rPr lang="en-US" sz="7200" dirty="0">
                <a:solidFill>
                  <a:srgbClr val="FFFF00"/>
                </a:solidFill>
                <a:latin typeface="+mn-lt"/>
              </a:rPr>
              <a:t>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veta</a:t>
            </a:r>
            <a:r>
              <a:rPr lang="en-US" sz="7200" dirty="0">
                <a:solidFill>
                  <a:srgbClr val="FFFF00"/>
                </a:solidFill>
                <a:latin typeface="+mn-lt"/>
              </a:rPr>
              <a:t>,</a:t>
            </a:r>
          </a:p>
          <a:p>
            <a:r>
              <a:rPr lang="en-US" sz="7200" b="1" baseline="30000" dirty="0">
                <a:solidFill>
                  <a:schemeClr val="bg1"/>
                </a:solidFill>
                <a:latin typeface="+mn-lt"/>
              </a:rPr>
              <a:t>4 </a:t>
            </a:r>
            <a:r>
              <a:rPr lang="en-US" sz="7200" dirty="0" err="1">
                <a:solidFill>
                  <a:schemeClr val="bg1"/>
                </a:solidFill>
                <a:latin typeface="+mn-lt"/>
              </a:rPr>
              <a:t>dhe</a:t>
            </a:r>
            <a:r>
              <a:rPr lang="en-US" sz="7200" dirty="0">
                <a:solidFill>
                  <a:schemeClr val="bg1"/>
                </a:solidFill>
                <a:latin typeface="+mn-lt"/>
              </a:rPr>
              <a:t> do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thonë</a:t>
            </a:r>
            <a:r>
              <a:rPr lang="en-US" sz="7200" dirty="0">
                <a:solidFill>
                  <a:schemeClr val="bg1"/>
                </a:solidFill>
                <a:latin typeface="+mn-lt"/>
              </a:rPr>
              <a:t>: “Ku </a:t>
            </a:r>
            <a:r>
              <a:rPr lang="en-US" sz="7200" dirty="0" err="1">
                <a:solidFill>
                  <a:schemeClr val="bg1"/>
                </a:solidFill>
                <a:latin typeface="+mn-lt"/>
              </a:rPr>
              <a:t>është</a:t>
            </a:r>
            <a:r>
              <a:rPr lang="en-US" sz="7200" dirty="0">
                <a:solidFill>
                  <a:schemeClr val="bg1"/>
                </a:solidFill>
                <a:latin typeface="+mn-lt"/>
              </a:rPr>
              <a:t> </a:t>
            </a:r>
            <a:r>
              <a:rPr lang="en-US" sz="7200" dirty="0" err="1">
                <a:solidFill>
                  <a:schemeClr val="bg1"/>
                </a:solidFill>
                <a:latin typeface="+mn-lt"/>
              </a:rPr>
              <a:t>premtimi</a:t>
            </a:r>
            <a:r>
              <a:rPr lang="en-US" sz="7200" dirty="0">
                <a:solidFill>
                  <a:schemeClr val="bg1"/>
                </a:solidFill>
                <a:latin typeface="+mn-lt"/>
              </a:rPr>
              <a:t> </a:t>
            </a:r>
            <a:r>
              <a:rPr lang="en-US" sz="7200" dirty="0" err="1">
                <a:solidFill>
                  <a:schemeClr val="bg1"/>
                </a:solidFill>
                <a:latin typeface="+mn-lt"/>
              </a:rPr>
              <a:t>i</a:t>
            </a:r>
            <a:r>
              <a:rPr lang="en-US" sz="7200" dirty="0">
                <a:solidFill>
                  <a:schemeClr val="bg1"/>
                </a:solidFill>
                <a:latin typeface="+mn-lt"/>
              </a:rPr>
              <a:t> </a:t>
            </a:r>
            <a:r>
              <a:rPr lang="en-US" sz="7200" dirty="0" err="1">
                <a:solidFill>
                  <a:schemeClr val="bg1"/>
                </a:solidFill>
                <a:latin typeface="+mn-lt"/>
              </a:rPr>
              <a:t>ardhjes</a:t>
            </a:r>
            <a:r>
              <a:rPr lang="en-US" sz="7200" dirty="0">
                <a:solidFill>
                  <a:schemeClr val="bg1"/>
                </a:solidFill>
                <a:latin typeface="+mn-lt"/>
              </a:rPr>
              <a:t> </a:t>
            </a:r>
            <a:r>
              <a:rPr lang="en-US" sz="7200" dirty="0" err="1">
                <a:solidFill>
                  <a:schemeClr val="bg1"/>
                </a:solidFill>
                <a:latin typeface="+mn-lt"/>
              </a:rPr>
              <a:t>së</a:t>
            </a:r>
            <a:r>
              <a:rPr lang="en-US" sz="7200" dirty="0">
                <a:solidFill>
                  <a:schemeClr val="bg1"/>
                </a:solidFill>
                <a:latin typeface="+mn-lt"/>
              </a:rPr>
              <a:t> </a:t>
            </a:r>
            <a:r>
              <a:rPr lang="en-US" sz="7200" dirty="0" err="1">
                <a:solidFill>
                  <a:schemeClr val="bg1"/>
                </a:solidFill>
                <a:latin typeface="+mn-lt"/>
              </a:rPr>
              <a:t>tij</a:t>
            </a:r>
            <a:r>
              <a:rPr lang="en-US" sz="7200" dirty="0">
                <a:solidFill>
                  <a:schemeClr val="bg1"/>
                </a:solidFill>
                <a:latin typeface="+mn-lt"/>
              </a:rPr>
              <a:t>? </a:t>
            </a:r>
            <a:r>
              <a:rPr lang="en-US" sz="7200" dirty="0" err="1">
                <a:solidFill>
                  <a:schemeClr val="bg1"/>
                </a:solidFill>
                <a:latin typeface="+mn-lt"/>
              </a:rPr>
              <a:t>Sepse</a:t>
            </a:r>
            <a:r>
              <a:rPr lang="en-US" sz="7200" dirty="0">
                <a:solidFill>
                  <a:schemeClr val="bg1"/>
                </a:solidFill>
                <a:latin typeface="+mn-lt"/>
              </a:rPr>
              <a:t>, </a:t>
            </a:r>
            <a:r>
              <a:rPr lang="en-US" sz="7200" dirty="0" err="1">
                <a:solidFill>
                  <a:schemeClr val="bg1"/>
                </a:solidFill>
                <a:latin typeface="+mn-lt"/>
              </a:rPr>
              <a:t>që</a:t>
            </a:r>
            <a:r>
              <a:rPr lang="en-US" sz="7200" dirty="0">
                <a:solidFill>
                  <a:schemeClr val="bg1"/>
                </a:solidFill>
                <a:latin typeface="+mn-lt"/>
              </a:rPr>
              <a:t> </a:t>
            </a:r>
            <a:r>
              <a:rPr lang="en-US" sz="7200" dirty="0" err="1">
                <a:solidFill>
                  <a:schemeClr val="bg1"/>
                </a:solidFill>
                <a:latin typeface="+mn-lt"/>
              </a:rPr>
              <a:t>kur</a:t>
            </a:r>
            <a:r>
              <a:rPr lang="en-US" sz="7200" dirty="0">
                <a:solidFill>
                  <a:schemeClr val="bg1"/>
                </a:solidFill>
                <a:latin typeface="+mn-lt"/>
              </a:rPr>
              <a:t> </a:t>
            </a:r>
            <a:r>
              <a:rPr lang="en-US" sz="7200" dirty="0" err="1">
                <a:solidFill>
                  <a:schemeClr val="bg1"/>
                </a:solidFill>
                <a:latin typeface="+mn-lt"/>
              </a:rPr>
              <a:t>etërit</a:t>
            </a:r>
            <a:r>
              <a:rPr lang="en-US" sz="7200" dirty="0">
                <a:solidFill>
                  <a:schemeClr val="bg1"/>
                </a:solidFill>
                <a:latin typeface="+mn-lt"/>
              </a:rPr>
              <a:t> </a:t>
            </a:r>
            <a:r>
              <a:rPr lang="en-US" sz="7200" dirty="0" err="1">
                <a:solidFill>
                  <a:schemeClr val="bg1"/>
                </a:solidFill>
                <a:latin typeface="+mn-lt"/>
              </a:rPr>
              <a:t>fjetën</a:t>
            </a:r>
            <a:r>
              <a:rPr lang="en-US" sz="7200" dirty="0">
                <a:solidFill>
                  <a:schemeClr val="bg1"/>
                </a:solidFill>
                <a:latin typeface="+mn-lt"/>
              </a:rPr>
              <a:t>,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gjitha</a:t>
            </a:r>
            <a:r>
              <a:rPr lang="en-US" sz="7200" dirty="0">
                <a:solidFill>
                  <a:srgbClr val="FFFF00"/>
                </a:solidFill>
                <a:latin typeface="+mn-lt"/>
              </a:rPr>
              <a:t> </a:t>
            </a:r>
            <a:r>
              <a:rPr lang="en-US" sz="7200" dirty="0" err="1">
                <a:solidFill>
                  <a:srgbClr val="FFFF00"/>
                </a:solidFill>
                <a:latin typeface="+mn-lt"/>
              </a:rPr>
              <a:t>gjërat</a:t>
            </a:r>
            <a:r>
              <a:rPr lang="en-US" sz="7200" dirty="0">
                <a:solidFill>
                  <a:srgbClr val="FFFF00"/>
                </a:solidFill>
                <a:latin typeface="+mn-lt"/>
              </a:rPr>
              <a:t> </a:t>
            </a:r>
            <a:r>
              <a:rPr lang="en-US" sz="7200" dirty="0" err="1">
                <a:solidFill>
                  <a:srgbClr val="FFFF00"/>
                </a:solidFill>
                <a:latin typeface="+mn-lt"/>
              </a:rPr>
              <a:t>mbetën</a:t>
            </a:r>
            <a:r>
              <a:rPr lang="en-US" sz="7200" dirty="0">
                <a:solidFill>
                  <a:srgbClr val="FFFF00"/>
                </a:solidFill>
                <a:latin typeface="+mn-lt"/>
              </a:rPr>
              <a:t> </a:t>
            </a:r>
            <a:r>
              <a:rPr lang="en-US" sz="7200" dirty="0" err="1">
                <a:solidFill>
                  <a:srgbClr val="FFFF00"/>
                </a:solidFill>
                <a:latin typeface="+mn-lt"/>
              </a:rPr>
              <a:t>në</a:t>
            </a:r>
            <a:r>
              <a:rPr lang="en-US" sz="7200" dirty="0">
                <a:solidFill>
                  <a:srgbClr val="FFFF00"/>
                </a:solidFill>
                <a:latin typeface="+mn-lt"/>
              </a:rPr>
              <a:t> </a:t>
            </a:r>
            <a:r>
              <a:rPr lang="en-US" sz="7200" dirty="0" err="1">
                <a:solidFill>
                  <a:srgbClr val="FFFF00"/>
                </a:solidFill>
                <a:latin typeface="+mn-lt"/>
              </a:rPr>
              <a:t>po</a:t>
            </a:r>
            <a:r>
              <a:rPr lang="en-US" sz="7200" dirty="0">
                <a:solidFill>
                  <a:srgbClr val="FFFF00"/>
                </a:solidFill>
                <a:latin typeface="+mn-lt"/>
              </a:rPr>
              <a:t> </a:t>
            </a:r>
            <a:r>
              <a:rPr lang="en-US" sz="7200" dirty="0" err="1">
                <a:solidFill>
                  <a:srgbClr val="FFFF00"/>
                </a:solidFill>
                <a:latin typeface="+mn-lt"/>
              </a:rPr>
              <a:t>atë</a:t>
            </a:r>
            <a:r>
              <a:rPr lang="en-US" sz="7200" dirty="0">
                <a:solidFill>
                  <a:srgbClr val="FFFF00"/>
                </a:solidFill>
                <a:latin typeface="+mn-lt"/>
              </a:rPr>
              <a:t> </a:t>
            </a:r>
            <a:r>
              <a:rPr lang="en-US" sz="7200" dirty="0" err="1">
                <a:solidFill>
                  <a:srgbClr val="FFFF00"/>
                </a:solidFill>
                <a:latin typeface="+mn-lt"/>
              </a:rPr>
              <a:t>gjendje</a:t>
            </a:r>
            <a:r>
              <a:rPr lang="en-US" sz="7200" dirty="0">
                <a:solidFill>
                  <a:srgbClr val="FFFF00"/>
                </a:solidFill>
                <a:latin typeface="+mn-lt"/>
              </a:rPr>
              <a:t> </a:t>
            </a:r>
            <a:r>
              <a:rPr lang="en-US" sz="7200" dirty="0" err="1">
                <a:solidFill>
                  <a:srgbClr val="FFFF00"/>
                </a:solidFill>
                <a:latin typeface="+mn-lt"/>
              </a:rPr>
              <a:t>si</a:t>
            </a:r>
            <a:r>
              <a:rPr lang="en-US" sz="7200" dirty="0">
                <a:solidFill>
                  <a:srgbClr val="FFFF00"/>
                </a:solidFill>
                <a:latin typeface="+mn-lt"/>
              </a:rPr>
              <a:t> </a:t>
            </a:r>
            <a:r>
              <a:rPr lang="en-US" sz="7200" dirty="0" err="1">
                <a:solidFill>
                  <a:srgbClr val="FFFF00"/>
                </a:solidFill>
                <a:latin typeface="+mn-lt"/>
              </a:rPr>
              <a:t>në</a:t>
            </a:r>
            <a:r>
              <a:rPr lang="en-US" sz="7200" dirty="0">
                <a:solidFill>
                  <a:srgbClr val="FFFF00"/>
                </a:solidFill>
                <a:latin typeface="+mn-lt"/>
              </a:rPr>
              <a:t> </a:t>
            </a:r>
            <a:r>
              <a:rPr lang="en-US" sz="7200" dirty="0" err="1">
                <a:solidFill>
                  <a:srgbClr val="FFFF00"/>
                </a:solidFill>
                <a:latin typeface="+mn-lt"/>
              </a:rPr>
              <a:t>fillim</a:t>
            </a:r>
            <a:r>
              <a:rPr lang="en-US" sz="7200" dirty="0">
                <a:solidFill>
                  <a:srgbClr val="FFFF00"/>
                </a:solidFill>
                <a:latin typeface="+mn-lt"/>
              </a:rPr>
              <a:t> </a:t>
            </a:r>
            <a:r>
              <a:rPr lang="en-US" sz="7200" dirty="0" err="1">
                <a:solidFill>
                  <a:srgbClr val="FFFF00"/>
                </a:solidFill>
                <a:latin typeface="+mn-lt"/>
              </a:rPr>
              <a:t>të</a:t>
            </a:r>
            <a:r>
              <a:rPr lang="en-US" sz="7200" dirty="0">
                <a:solidFill>
                  <a:srgbClr val="FFFF00"/>
                </a:solidFill>
                <a:latin typeface="+mn-lt"/>
              </a:rPr>
              <a:t> </a:t>
            </a:r>
            <a:r>
              <a:rPr lang="en-US" sz="7200" dirty="0" err="1">
                <a:solidFill>
                  <a:srgbClr val="FFFF00"/>
                </a:solidFill>
                <a:latin typeface="+mn-lt"/>
              </a:rPr>
              <a:t>krijimit</a:t>
            </a:r>
            <a:r>
              <a:rPr lang="en-US" sz="7200" dirty="0">
                <a:solidFill>
                  <a:srgbClr val="FFFF00"/>
                </a:solidFill>
                <a:latin typeface="+mn-lt"/>
              </a:rPr>
              <a:t>.”</a:t>
            </a:r>
          </a:p>
        </p:txBody>
      </p:sp>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44" name="2 Peter 3:5–7"/>
          <p:cNvSpPr txBox="1">
            <a:spLocks noGrp="1"/>
          </p:cNvSpPr>
          <p:nvPr>
            <p:ph type="title"/>
          </p:nvPr>
        </p:nvSpPr>
        <p:spPr>
          <a:prstGeom prst="rect">
            <a:avLst/>
          </a:prstGeom>
        </p:spPr>
        <p:txBody>
          <a:bodyPr/>
          <a:lstStyle>
            <a:lvl1pPr>
              <a:defRPr>
                <a:latin typeface="+mn-lt"/>
                <a:ea typeface="+mn-ea"/>
                <a:cs typeface="+mn-cs"/>
                <a:sym typeface="DejaVu Sans Condensed"/>
              </a:defRPr>
            </a:lvl1pPr>
          </a:lstStyle>
          <a:p>
            <a:r>
              <a:rPr dirty="0"/>
              <a:t>2 </a:t>
            </a:r>
            <a:r>
              <a:rPr lang="sq-AL" dirty="0"/>
              <a:t>e </a:t>
            </a:r>
            <a:r>
              <a:rPr dirty="0"/>
              <a:t>P</a:t>
            </a:r>
            <a:r>
              <a:rPr lang="sq-AL" dirty="0"/>
              <a:t>j</a:t>
            </a:r>
            <a:r>
              <a:rPr dirty="0" err="1"/>
              <a:t>etr</a:t>
            </a:r>
            <a:r>
              <a:rPr lang="sq-AL" dirty="0"/>
              <a:t>it</a:t>
            </a:r>
            <a:r>
              <a:rPr dirty="0"/>
              <a:t> 3:5–7</a:t>
            </a:r>
          </a:p>
        </p:txBody>
      </p:sp>
      <p:sp>
        <p:nvSpPr>
          <p:cNvPr id="1945" name="5.  But they deliberately forget that long ago by God’s word the heavens existed and the earth was formed out of water and by water.…"/>
          <p:cNvSpPr txBox="1"/>
          <p:nvPr/>
        </p:nvSpPr>
        <p:spPr>
          <a:xfrm>
            <a:off x="1219201" y="2760523"/>
            <a:ext cx="22346522" cy="100745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r>
              <a:rPr sz="4400" b="1" dirty="0">
                <a:solidFill>
                  <a:schemeClr val="bg1"/>
                </a:solidFill>
                <a:latin typeface="+mn-lt"/>
              </a:rPr>
              <a:t>5</a:t>
            </a:r>
            <a:r>
              <a:rPr lang="sq-AL" sz="7200" dirty="0">
                <a:solidFill>
                  <a:schemeClr val="bg1"/>
                </a:solidFill>
                <a:latin typeface="+mn-lt"/>
              </a:rPr>
              <a:t> </a:t>
            </a:r>
            <a:r>
              <a:rPr lang="en-US" sz="7200" dirty="0" err="1">
                <a:solidFill>
                  <a:schemeClr val="bg1"/>
                </a:solidFill>
                <a:latin typeface="+mn-lt"/>
              </a:rPr>
              <a:t>Sepse</a:t>
            </a:r>
            <a:r>
              <a:rPr lang="en-US" sz="7200" dirty="0">
                <a:solidFill>
                  <a:schemeClr val="bg1"/>
                </a:solidFill>
                <a:latin typeface="+mn-lt"/>
              </a:rPr>
              <a:t> </a:t>
            </a:r>
            <a:r>
              <a:rPr lang="en-US" sz="7200" dirty="0" err="1">
                <a:solidFill>
                  <a:schemeClr val="bg1"/>
                </a:solidFill>
                <a:latin typeface="+mn-lt"/>
              </a:rPr>
              <a:t>ata</a:t>
            </a:r>
            <a:r>
              <a:rPr lang="en-US" sz="7200" dirty="0">
                <a:solidFill>
                  <a:schemeClr val="bg1"/>
                </a:solidFill>
                <a:latin typeface="+mn-lt"/>
              </a:rPr>
              <a:t> </a:t>
            </a:r>
            <a:r>
              <a:rPr lang="en-US" sz="7200" dirty="0">
                <a:solidFill>
                  <a:srgbClr val="FFFF00"/>
                </a:solidFill>
                <a:latin typeface="+mn-lt"/>
              </a:rPr>
              <a:t>me </a:t>
            </a:r>
            <a:r>
              <a:rPr lang="en-US" sz="7200" dirty="0" err="1">
                <a:solidFill>
                  <a:srgbClr val="FFFF00"/>
                </a:solidFill>
                <a:latin typeface="+mn-lt"/>
              </a:rPr>
              <a:t>dashje</a:t>
            </a:r>
            <a:r>
              <a:rPr lang="en-US" sz="7200" dirty="0">
                <a:solidFill>
                  <a:srgbClr val="FFFF00"/>
                </a:solidFill>
                <a:latin typeface="+mn-lt"/>
              </a:rPr>
              <a:t> </a:t>
            </a:r>
            <a:r>
              <a:rPr lang="en-US" sz="7200" dirty="0" err="1">
                <a:solidFill>
                  <a:srgbClr val="FFFF00"/>
                </a:solidFill>
                <a:latin typeface="+mn-lt"/>
              </a:rPr>
              <a:t>harruan</a:t>
            </a:r>
            <a:r>
              <a:rPr lang="en-US" sz="7200" dirty="0">
                <a:solidFill>
                  <a:srgbClr val="FFFF00"/>
                </a:solidFill>
                <a:latin typeface="+mn-lt"/>
              </a:rPr>
              <a:t> </a:t>
            </a:r>
            <a:r>
              <a:rPr lang="en-US" sz="7200" dirty="0">
                <a:solidFill>
                  <a:schemeClr val="bg1"/>
                </a:solidFill>
                <a:latin typeface="+mn-lt"/>
              </a:rPr>
              <a:t>se </a:t>
            </a:r>
            <a:r>
              <a:rPr lang="en-US" sz="7200" dirty="0" err="1">
                <a:solidFill>
                  <a:schemeClr val="bg1"/>
                </a:solidFill>
                <a:latin typeface="+mn-lt"/>
              </a:rPr>
              <a:t>nëpërmjet</a:t>
            </a:r>
            <a:r>
              <a:rPr lang="en-US" sz="7200" dirty="0">
                <a:solidFill>
                  <a:schemeClr val="bg1"/>
                </a:solidFill>
                <a:latin typeface="+mn-lt"/>
              </a:rPr>
              <a:t> </a:t>
            </a:r>
            <a:r>
              <a:rPr lang="en-US" sz="7200" dirty="0" err="1">
                <a:solidFill>
                  <a:schemeClr val="bg1"/>
                </a:solidFill>
                <a:latin typeface="+mn-lt"/>
              </a:rPr>
              <a:t>fjalës</a:t>
            </a:r>
            <a:r>
              <a:rPr lang="en-US" sz="7200" dirty="0">
                <a:solidFill>
                  <a:schemeClr val="bg1"/>
                </a:solidFill>
                <a:latin typeface="+mn-lt"/>
              </a:rPr>
              <a:t> </a:t>
            </a:r>
            <a:r>
              <a:rPr lang="en-US" sz="7200" dirty="0" err="1">
                <a:solidFill>
                  <a:schemeClr val="bg1"/>
                </a:solidFill>
                <a:latin typeface="+mn-lt"/>
              </a:rPr>
              <a:t>së</a:t>
            </a:r>
            <a:r>
              <a:rPr lang="en-US" sz="7200" dirty="0">
                <a:solidFill>
                  <a:schemeClr val="bg1"/>
                </a:solidFill>
                <a:latin typeface="+mn-lt"/>
              </a:rPr>
              <a:t> </a:t>
            </a:r>
            <a:r>
              <a:rPr lang="en-US" sz="7200" dirty="0" err="1">
                <a:solidFill>
                  <a:schemeClr val="bg1"/>
                </a:solidFill>
                <a:latin typeface="+mn-lt"/>
              </a:rPr>
              <a:t>Perëndisë</a:t>
            </a:r>
            <a:r>
              <a:rPr lang="en-US" sz="7200" dirty="0">
                <a:solidFill>
                  <a:schemeClr val="bg1"/>
                </a:solidFill>
                <a:latin typeface="+mn-lt"/>
              </a:rPr>
              <a:t> </a:t>
            </a:r>
            <a:r>
              <a:rPr lang="en-US" sz="7200" dirty="0" err="1">
                <a:solidFill>
                  <a:schemeClr val="bg1"/>
                </a:solidFill>
                <a:latin typeface="+mn-lt"/>
              </a:rPr>
              <a:t>qiejt</a:t>
            </a:r>
            <a:r>
              <a:rPr lang="en-US" sz="7200" dirty="0">
                <a:solidFill>
                  <a:schemeClr val="bg1"/>
                </a:solidFill>
                <a:latin typeface="+mn-lt"/>
              </a:rPr>
              <a:t> </a:t>
            </a:r>
            <a:r>
              <a:rPr lang="en-US" sz="7200" dirty="0" err="1">
                <a:solidFill>
                  <a:schemeClr val="bg1"/>
                </a:solidFill>
                <a:latin typeface="+mn-lt"/>
              </a:rPr>
              <a:t>vinin</a:t>
            </a:r>
            <a:r>
              <a:rPr lang="en-US" sz="7200" dirty="0">
                <a:solidFill>
                  <a:schemeClr val="bg1"/>
                </a:solidFill>
                <a:latin typeface="+mn-lt"/>
              </a:rPr>
              <a:t> </a:t>
            </a:r>
            <a:r>
              <a:rPr lang="en-US" sz="7200" dirty="0" err="1">
                <a:solidFill>
                  <a:schemeClr val="bg1"/>
                </a:solidFill>
                <a:latin typeface="+mn-lt"/>
              </a:rPr>
              <a:t>në</a:t>
            </a:r>
            <a:r>
              <a:rPr lang="en-US" sz="7200" dirty="0">
                <a:solidFill>
                  <a:schemeClr val="bg1"/>
                </a:solidFill>
                <a:latin typeface="+mn-lt"/>
              </a:rPr>
              <a:t> </a:t>
            </a:r>
            <a:r>
              <a:rPr lang="en-US" sz="7200" dirty="0" err="1">
                <a:solidFill>
                  <a:schemeClr val="bg1"/>
                </a:solidFill>
                <a:latin typeface="+mn-lt"/>
              </a:rPr>
              <a:t>eksistencë</a:t>
            </a:r>
            <a:r>
              <a:rPr lang="en-US" sz="7200" dirty="0">
                <a:solidFill>
                  <a:schemeClr val="bg1"/>
                </a:solidFill>
                <a:latin typeface="+mn-lt"/>
              </a:rPr>
              <a:t> </a:t>
            </a:r>
            <a:r>
              <a:rPr lang="en-US" sz="7200" dirty="0" err="1">
                <a:solidFill>
                  <a:schemeClr val="bg1"/>
                </a:solidFill>
                <a:latin typeface="+mn-lt"/>
              </a:rPr>
              <a:t>shumë</a:t>
            </a:r>
            <a:r>
              <a:rPr lang="en-US" sz="7200" dirty="0">
                <a:solidFill>
                  <a:schemeClr val="bg1"/>
                </a:solidFill>
                <a:latin typeface="+mn-lt"/>
              </a:rPr>
              <a:t> </a:t>
            </a:r>
            <a:r>
              <a:rPr lang="en-US" sz="7200" dirty="0" err="1">
                <a:solidFill>
                  <a:schemeClr val="bg1"/>
                </a:solidFill>
                <a:latin typeface="+mn-lt"/>
              </a:rPr>
              <a:t>kohë</a:t>
            </a:r>
            <a:r>
              <a:rPr lang="en-US" sz="7200" dirty="0">
                <a:solidFill>
                  <a:schemeClr val="bg1"/>
                </a:solidFill>
                <a:latin typeface="+mn-lt"/>
              </a:rPr>
              <a:t> </a:t>
            </a:r>
            <a:r>
              <a:rPr lang="en-US" sz="7200" dirty="0" err="1">
                <a:solidFill>
                  <a:schemeClr val="bg1"/>
                </a:solidFill>
                <a:latin typeface="+mn-lt"/>
              </a:rPr>
              <a:t>më</a:t>
            </a:r>
            <a:r>
              <a:rPr lang="en-US" sz="7200" dirty="0">
                <a:solidFill>
                  <a:schemeClr val="bg1"/>
                </a:solidFill>
                <a:latin typeface="+mn-lt"/>
              </a:rPr>
              <a:t> </a:t>
            </a:r>
            <a:r>
              <a:rPr lang="en-US" sz="7200" dirty="0" err="1">
                <a:solidFill>
                  <a:schemeClr val="bg1"/>
                </a:solidFill>
                <a:latin typeface="+mn-lt"/>
              </a:rPr>
              <a:t>parë</a:t>
            </a:r>
            <a:r>
              <a:rPr lang="en-US" sz="7200" dirty="0">
                <a:solidFill>
                  <a:schemeClr val="bg1"/>
                </a:solidFill>
                <a:latin typeface="+mn-lt"/>
              </a:rPr>
              <a:t>, </a:t>
            </a:r>
            <a:r>
              <a:rPr lang="en-US" sz="7200" dirty="0" err="1">
                <a:solidFill>
                  <a:schemeClr val="bg1"/>
                </a:solidFill>
                <a:latin typeface="+mn-lt"/>
              </a:rPr>
              <a:t>dhe</a:t>
            </a:r>
            <a:r>
              <a:rPr lang="en-US" sz="7200" dirty="0">
                <a:solidFill>
                  <a:schemeClr val="bg1"/>
                </a:solidFill>
                <a:latin typeface="+mn-lt"/>
              </a:rPr>
              <a:t> se </a:t>
            </a:r>
            <a:r>
              <a:rPr lang="en-US" sz="7200" dirty="0" err="1">
                <a:solidFill>
                  <a:schemeClr val="bg1"/>
                </a:solidFill>
                <a:latin typeface="+mn-lt"/>
              </a:rPr>
              <a:t>toka</a:t>
            </a:r>
            <a:r>
              <a:rPr lang="en-US" sz="7200" dirty="0">
                <a:solidFill>
                  <a:schemeClr val="bg1"/>
                </a:solidFill>
                <a:latin typeface="+mn-lt"/>
              </a:rPr>
              <a:t> </a:t>
            </a:r>
            <a:r>
              <a:rPr lang="en-US" sz="7200" dirty="0" err="1">
                <a:solidFill>
                  <a:schemeClr val="bg1"/>
                </a:solidFill>
                <a:latin typeface="+mn-lt"/>
              </a:rPr>
              <a:t>doli</a:t>
            </a:r>
            <a:r>
              <a:rPr lang="en-US" sz="7200" dirty="0">
                <a:solidFill>
                  <a:schemeClr val="bg1"/>
                </a:solidFill>
                <a:latin typeface="+mn-lt"/>
              </a:rPr>
              <a:t> </a:t>
            </a:r>
            <a:r>
              <a:rPr lang="en-US" sz="7200" dirty="0" err="1">
                <a:solidFill>
                  <a:schemeClr val="bg1"/>
                </a:solidFill>
                <a:latin typeface="+mn-lt"/>
              </a:rPr>
              <a:t>nga</a:t>
            </a:r>
            <a:r>
              <a:rPr lang="en-US" sz="7200" dirty="0">
                <a:solidFill>
                  <a:schemeClr val="bg1"/>
                </a:solidFill>
                <a:latin typeface="+mn-lt"/>
              </a:rPr>
              <a:t> </a:t>
            </a:r>
            <a:r>
              <a:rPr lang="en-US" sz="7200" dirty="0" err="1">
                <a:solidFill>
                  <a:schemeClr val="bg1"/>
                </a:solidFill>
                <a:latin typeface="+mn-lt"/>
              </a:rPr>
              <a:t>uji</a:t>
            </a:r>
            <a:r>
              <a:rPr lang="en-US" sz="7200" dirty="0">
                <a:solidFill>
                  <a:schemeClr val="bg1"/>
                </a:solidFill>
                <a:latin typeface="+mn-lt"/>
              </a:rPr>
              <a:t> </a:t>
            </a:r>
            <a:r>
              <a:rPr lang="en-US" sz="7200" dirty="0" err="1">
                <a:solidFill>
                  <a:schemeClr val="bg1"/>
                </a:solidFill>
                <a:latin typeface="+mn-lt"/>
              </a:rPr>
              <a:t>dhe</a:t>
            </a:r>
            <a:r>
              <a:rPr lang="en-US" sz="7200" dirty="0">
                <a:solidFill>
                  <a:schemeClr val="bg1"/>
                </a:solidFill>
                <a:latin typeface="+mn-lt"/>
              </a:rPr>
              <a:t> u </a:t>
            </a:r>
            <a:r>
              <a:rPr lang="en-US" sz="7200" dirty="0" err="1">
                <a:solidFill>
                  <a:schemeClr val="bg1"/>
                </a:solidFill>
                <a:latin typeface="+mn-lt"/>
              </a:rPr>
              <a:t>sajua</a:t>
            </a:r>
            <a:r>
              <a:rPr lang="en-US" sz="7200" dirty="0">
                <a:solidFill>
                  <a:schemeClr val="bg1"/>
                </a:solidFill>
                <a:latin typeface="+mn-lt"/>
              </a:rPr>
              <a:t> </a:t>
            </a:r>
            <a:r>
              <a:rPr lang="en-US" sz="7200" dirty="0" err="1">
                <a:solidFill>
                  <a:schemeClr val="bg1"/>
                </a:solidFill>
                <a:latin typeface="+mn-lt"/>
              </a:rPr>
              <a:t>nëpërmjet</a:t>
            </a:r>
            <a:r>
              <a:rPr lang="en-US" sz="7200" dirty="0">
                <a:solidFill>
                  <a:schemeClr val="bg1"/>
                </a:solidFill>
                <a:latin typeface="+mn-lt"/>
              </a:rPr>
              <a:t> </a:t>
            </a:r>
            <a:r>
              <a:rPr lang="en-US" sz="7200" dirty="0" err="1">
                <a:solidFill>
                  <a:schemeClr val="bg1"/>
                </a:solidFill>
                <a:latin typeface="+mn-lt"/>
              </a:rPr>
              <a:t>ujit</a:t>
            </a:r>
            <a:r>
              <a:rPr lang="en-US" sz="7200" dirty="0">
                <a:solidFill>
                  <a:schemeClr val="bg1"/>
                </a:solidFill>
                <a:latin typeface="+mn-lt"/>
              </a:rPr>
              <a:t>,</a:t>
            </a:r>
          </a:p>
          <a:p>
            <a:r>
              <a:rPr lang="en-US" sz="7200" b="1" baseline="30000" dirty="0">
                <a:solidFill>
                  <a:schemeClr val="bg1"/>
                </a:solidFill>
                <a:latin typeface="+mn-lt"/>
              </a:rPr>
              <a:t>6 </a:t>
            </a:r>
            <a:r>
              <a:rPr lang="en-US" sz="7200" dirty="0" err="1">
                <a:solidFill>
                  <a:schemeClr val="bg1"/>
                </a:solidFill>
                <a:latin typeface="+mn-lt"/>
              </a:rPr>
              <a:t>për</a:t>
            </a:r>
            <a:r>
              <a:rPr lang="en-US" sz="7200" dirty="0">
                <a:solidFill>
                  <a:schemeClr val="bg1"/>
                </a:solidFill>
                <a:latin typeface="+mn-lt"/>
              </a:rPr>
              <a:t> </a:t>
            </a:r>
            <a:r>
              <a:rPr lang="en-US" sz="7200" dirty="0" err="1">
                <a:solidFill>
                  <a:schemeClr val="bg1"/>
                </a:solidFill>
                <a:latin typeface="+mn-lt"/>
              </a:rPr>
              <a:t>shkak</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cilit</a:t>
            </a:r>
            <a:r>
              <a:rPr lang="en-US" sz="7200" dirty="0">
                <a:solidFill>
                  <a:schemeClr val="bg1"/>
                </a:solidFill>
                <a:latin typeface="+mn-lt"/>
              </a:rPr>
              <a:t> </a:t>
            </a:r>
            <a:r>
              <a:rPr lang="en-US" sz="7200" dirty="0" err="1">
                <a:solidFill>
                  <a:srgbClr val="FFFF00"/>
                </a:solidFill>
                <a:latin typeface="+mn-lt"/>
              </a:rPr>
              <a:t>bota</a:t>
            </a:r>
            <a:r>
              <a:rPr lang="en-US" sz="7200" dirty="0">
                <a:solidFill>
                  <a:srgbClr val="FFFF00"/>
                </a:solidFill>
                <a:latin typeface="+mn-lt"/>
              </a:rPr>
              <a:t> e </a:t>
            </a:r>
            <a:r>
              <a:rPr lang="en-US" sz="7200" dirty="0" err="1">
                <a:solidFill>
                  <a:srgbClr val="FFFF00"/>
                </a:solidFill>
                <a:latin typeface="+mn-lt"/>
              </a:rPr>
              <a:t>atëhershme</a:t>
            </a:r>
            <a:r>
              <a:rPr lang="en-US" sz="7200" dirty="0">
                <a:solidFill>
                  <a:srgbClr val="FFFF00"/>
                </a:solidFill>
                <a:latin typeface="+mn-lt"/>
              </a:rPr>
              <a:t> u </a:t>
            </a:r>
            <a:r>
              <a:rPr lang="en-US" sz="7200" dirty="0" err="1">
                <a:solidFill>
                  <a:srgbClr val="FFFF00"/>
                </a:solidFill>
                <a:latin typeface="+mn-lt"/>
              </a:rPr>
              <a:t>mbulua</a:t>
            </a:r>
            <a:r>
              <a:rPr lang="en-US" sz="7200" dirty="0">
                <a:solidFill>
                  <a:srgbClr val="FFFF00"/>
                </a:solidFill>
                <a:latin typeface="+mn-lt"/>
              </a:rPr>
              <a:t> </a:t>
            </a:r>
            <a:r>
              <a:rPr lang="en-US" sz="7200" dirty="0" err="1">
                <a:solidFill>
                  <a:srgbClr val="FFFF00"/>
                </a:solidFill>
                <a:latin typeface="+mn-lt"/>
              </a:rPr>
              <a:t>nga</a:t>
            </a:r>
            <a:r>
              <a:rPr lang="en-US" sz="7200" dirty="0">
                <a:solidFill>
                  <a:srgbClr val="FFFF00"/>
                </a:solidFill>
                <a:latin typeface="+mn-lt"/>
              </a:rPr>
              <a:t> </a:t>
            </a:r>
            <a:r>
              <a:rPr lang="en-US" sz="7200" dirty="0" err="1">
                <a:solidFill>
                  <a:srgbClr val="FFFF00"/>
                </a:solidFill>
                <a:latin typeface="+mn-lt"/>
              </a:rPr>
              <a:t>uji</a:t>
            </a:r>
            <a:r>
              <a:rPr lang="en-US" sz="7200" dirty="0">
                <a:solidFill>
                  <a:srgbClr val="FFFF00"/>
                </a:solidFill>
                <a:latin typeface="+mn-lt"/>
              </a:rPr>
              <a:t> </a:t>
            </a:r>
            <a:r>
              <a:rPr lang="en-US" sz="7200" dirty="0" err="1">
                <a:solidFill>
                  <a:srgbClr val="FFFF00"/>
                </a:solidFill>
                <a:latin typeface="+mn-lt"/>
              </a:rPr>
              <a:t>dhe</a:t>
            </a:r>
            <a:r>
              <a:rPr lang="en-US" sz="7200" dirty="0">
                <a:solidFill>
                  <a:srgbClr val="FFFF00"/>
                </a:solidFill>
                <a:latin typeface="+mn-lt"/>
              </a:rPr>
              <a:t> </a:t>
            </a:r>
            <a:r>
              <a:rPr lang="en-US" sz="7200" dirty="0" err="1">
                <a:solidFill>
                  <a:srgbClr val="FFFF00"/>
                </a:solidFill>
                <a:latin typeface="+mn-lt"/>
              </a:rPr>
              <a:t>humbi</a:t>
            </a:r>
            <a:r>
              <a:rPr lang="en-US" sz="7200" dirty="0">
                <a:solidFill>
                  <a:schemeClr val="bg1"/>
                </a:solidFill>
                <a:latin typeface="+mn-lt"/>
              </a:rPr>
              <a:t>,</a:t>
            </a:r>
          </a:p>
          <a:p>
            <a:r>
              <a:rPr lang="en-US" sz="7200" b="1" baseline="30000" dirty="0">
                <a:solidFill>
                  <a:schemeClr val="bg1"/>
                </a:solidFill>
                <a:latin typeface="+mn-lt"/>
              </a:rPr>
              <a:t>7 </a:t>
            </a:r>
            <a:r>
              <a:rPr lang="en-US" sz="7200" dirty="0" err="1">
                <a:solidFill>
                  <a:srgbClr val="FFFF00"/>
                </a:solidFill>
                <a:latin typeface="+mn-lt"/>
              </a:rPr>
              <a:t>ndërsa</a:t>
            </a:r>
            <a:r>
              <a:rPr lang="en-US" sz="7200" dirty="0">
                <a:solidFill>
                  <a:srgbClr val="FFFF00"/>
                </a:solidFill>
                <a:latin typeface="+mn-lt"/>
              </a:rPr>
              <a:t> </a:t>
            </a:r>
            <a:r>
              <a:rPr lang="en-US" sz="7200" dirty="0" err="1">
                <a:solidFill>
                  <a:srgbClr val="FFFF00"/>
                </a:solidFill>
                <a:latin typeface="+mn-lt"/>
              </a:rPr>
              <a:t>qiejt</a:t>
            </a:r>
            <a:r>
              <a:rPr lang="en-US" sz="7200" dirty="0">
                <a:solidFill>
                  <a:srgbClr val="FFFF00"/>
                </a:solidFill>
                <a:latin typeface="+mn-lt"/>
              </a:rPr>
              <a:t> </a:t>
            </a:r>
            <a:r>
              <a:rPr lang="en-US" sz="7200" dirty="0" err="1">
                <a:solidFill>
                  <a:srgbClr val="FFFF00"/>
                </a:solidFill>
                <a:latin typeface="+mn-lt"/>
              </a:rPr>
              <a:t>dhe</a:t>
            </a:r>
            <a:r>
              <a:rPr lang="en-US" sz="7200" dirty="0">
                <a:solidFill>
                  <a:srgbClr val="FFFF00"/>
                </a:solidFill>
                <a:latin typeface="+mn-lt"/>
              </a:rPr>
              <a:t> </a:t>
            </a:r>
            <a:r>
              <a:rPr lang="en-US" sz="7200" dirty="0" err="1">
                <a:solidFill>
                  <a:srgbClr val="FFFF00"/>
                </a:solidFill>
                <a:latin typeface="+mn-lt"/>
              </a:rPr>
              <a:t>dheu</a:t>
            </a:r>
            <a:r>
              <a:rPr lang="en-US" sz="7200" dirty="0">
                <a:solidFill>
                  <a:srgbClr val="FFFF00"/>
                </a:solidFill>
                <a:latin typeface="+mn-lt"/>
              </a:rPr>
              <a:t> </a:t>
            </a:r>
            <a:r>
              <a:rPr lang="en-US" sz="7200" dirty="0" err="1">
                <a:solidFill>
                  <a:srgbClr val="FFFF00"/>
                </a:solidFill>
                <a:latin typeface="+mn-lt"/>
              </a:rPr>
              <a:t>i</a:t>
            </a:r>
            <a:r>
              <a:rPr lang="en-US" sz="7200" dirty="0">
                <a:solidFill>
                  <a:srgbClr val="FFFF00"/>
                </a:solidFill>
                <a:latin typeface="+mn-lt"/>
              </a:rPr>
              <a:t> </a:t>
            </a:r>
            <a:r>
              <a:rPr lang="en-US" sz="7200" dirty="0" err="1">
                <a:solidFill>
                  <a:srgbClr val="FFFF00"/>
                </a:solidFill>
                <a:latin typeface="+mn-lt"/>
              </a:rPr>
              <a:t>sotshëm</a:t>
            </a:r>
            <a:r>
              <a:rPr lang="en-US" sz="7200" dirty="0">
                <a:solidFill>
                  <a:srgbClr val="FFFF00"/>
                </a:solidFill>
                <a:latin typeface="+mn-lt"/>
              </a:rPr>
              <a:t> </a:t>
            </a:r>
            <a:r>
              <a:rPr lang="en-US" sz="7200" dirty="0" err="1">
                <a:solidFill>
                  <a:schemeClr val="bg1"/>
                </a:solidFill>
                <a:latin typeface="+mn-lt"/>
              </a:rPr>
              <a:t>janë</a:t>
            </a:r>
            <a:r>
              <a:rPr lang="en-US" sz="7200" dirty="0">
                <a:solidFill>
                  <a:schemeClr val="bg1"/>
                </a:solidFill>
                <a:latin typeface="+mn-lt"/>
              </a:rPr>
              <a:t> </a:t>
            </a:r>
            <a:r>
              <a:rPr lang="en-US" sz="7200" dirty="0" err="1">
                <a:solidFill>
                  <a:schemeClr val="bg1"/>
                </a:solidFill>
                <a:latin typeface="+mn-lt"/>
              </a:rPr>
              <a:t>ruajtur</a:t>
            </a:r>
            <a:r>
              <a:rPr lang="en-US" sz="7200" dirty="0">
                <a:solidFill>
                  <a:schemeClr val="bg1"/>
                </a:solidFill>
                <a:latin typeface="+mn-lt"/>
              </a:rPr>
              <a:t> </a:t>
            </a:r>
            <a:r>
              <a:rPr lang="en-US" sz="7200" dirty="0" err="1">
                <a:solidFill>
                  <a:schemeClr val="bg1"/>
                </a:solidFill>
                <a:latin typeface="+mn-lt"/>
              </a:rPr>
              <a:t>nga</a:t>
            </a:r>
            <a:r>
              <a:rPr lang="en-US" sz="7200" dirty="0">
                <a:solidFill>
                  <a:schemeClr val="bg1"/>
                </a:solidFill>
                <a:latin typeface="+mn-lt"/>
              </a:rPr>
              <a:t> e </a:t>
            </a:r>
            <a:r>
              <a:rPr lang="en-US" sz="7200" dirty="0" err="1">
                <a:solidFill>
                  <a:schemeClr val="bg1"/>
                </a:solidFill>
                <a:latin typeface="+mn-lt"/>
              </a:rPr>
              <a:t>njëjta</a:t>
            </a:r>
            <a:r>
              <a:rPr lang="en-US" sz="7200" dirty="0">
                <a:solidFill>
                  <a:schemeClr val="bg1"/>
                </a:solidFill>
                <a:latin typeface="+mn-lt"/>
              </a:rPr>
              <a:t> </a:t>
            </a:r>
            <a:r>
              <a:rPr lang="en-US" sz="7200" dirty="0" err="1">
                <a:solidFill>
                  <a:schemeClr val="bg1"/>
                </a:solidFill>
                <a:latin typeface="+mn-lt"/>
              </a:rPr>
              <a:t>fjalë</a:t>
            </a:r>
            <a:r>
              <a:rPr lang="en-US" sz="7200" dirty="0">
                <a:solidFill>
                  <a:schemeClr val="bg1"/>
                </a:solidFill>
                <a:latin typeface="+mn-lt"/>
              </a:rPr>
              <a:t> </a:t>
            </a:r>
            <a:r>
              <a:rPr lang="en-US" sz="7200" dirty="0" err="1">
                <a:solidFill>
                  <a:schemeClr val="bg1"/>
                </a:solidFill>
                <a:latin typeface="+mn-lt"/>
              </a:rPr>
              <a:t>për</a:t>
            </a:r>
            <a:r>
              <a:rPr lang="en-US" sz="7200" dirty="0">
                <a:solidFill>
                  <a:schemeClr val="bg1"/>
                </a:solidFill>
                <a:latin typeface="+mn-lt"/>
              </a:rPr>
              <a:t> </a:t>
            </a:r>
            <a:r>
              <a:rPr lang="en-US" sz="7200" dirty="0" err="1">
                <a:solidFill>
                  <a:schemeClr val="bg1"/>
                </a:solidFill>
                <a:latin typeface="+mn-lt"/>
              </a:rPr>
              <a:t>zjarrin</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rezervuar</a:t>
            </a:r>
            <a:r>
              <a:rPr lang="en-US" sz="7200" dirty="0">
                <a:solidFill>
                  <a:schemeClr val="bg1"/>
                </a:solidFill>
                <a:latin typeface="+mn-lt"/>
              </a:rPr>
              <a:t> </a:t>
            </a:r>
            <a:r>
              <a:rPr lang="en-US" sz="7200" dirty="0" err="1">
                <a:solidFill>
                  <a:schemeClr val="bg1"/>
                </a:solidFill>
                <a:latin typeface="+mn-lt"/>
              </a:rPr>
              <a:t>për</a:t>
            </a:r>
            <a:r>
              <a:rPr lang="en-US" sz="7200" dirty="0">
                <a:solidFill>
                  <a:schemeClr val="bg1"/>
                </a:solidFill>
                <a:latin typeface="+mn-lt"/>
              </a:rPr>
              <a:t> </a:t>
            </a:r>
            <a:r>
              <a:rPr lang="en-US" sz="7200" dirty="0" err="1">
                <a:solidFill>
                  <a:schemeClr val="bg1"/>
                </a:solidFill>
                <a:latin typeface="+mn-lt"/>
              </a:rPr>
              <a:t>ditën</a:t>
            </a:r>
            <a:r>
              <a:rPr lang="en-US" sz="7200" dirty="0">
                <a:solidFill>
                  <a:schemeClr val="bg1"/>
                </a:solidFill>
                <a:latin typeface="+mn-lt"/>
              </a:rPr>
              <a:t> e </a:t>
            </a:r>
            <a:r>
              <a:rPr lang="en-US" sz="7200" dirty="0" err="1">
                <a:solidFill>
                  <a:schemeClr val="bg1"/>
                </a:solidFill>
                <a:latin typeface="+mn-lt"/>
              </a:rPr>
              <a:t>gjyqit</a:t>
            </a:r>
            <a:r>
              <a:rPr lang="en-US" sz="7200" dirty="0">
                <a:solidFill>
                  <a:schemeClr val="bg1"/>
                </a:solidFill>
                <a:latin typeface="+mn-lt"/>
              </a:rPr>
              <a:t> </a:t>
            </a:r>
            <a:r>
              <a:rPr lang="en-US" sz="7200" dirty="0" err="1">
                <a:solidFill>
                  <a:schemeClr val="bg1"/>
                </a:solidFill>
                <a:latin typeface="+mn-lt"/>
              </a:rPr>
              <a:t>dhe</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humbjes</a:t>
            </a:r>
            <a:r>
              <a:rPr lang="en-US" sz="7200" dirty="0">
                <a:solidFill>
                  <a:schemeClr val="bg1"/>
                </a:solidFill>
                <a:latin typeface="+mn-lt"/>
              </a:rPr>
              <a:t> </a:t>
            </a:r>
            <a:r>
              <a:rPr lang="en-US" sz="7200" dirty="0" err="1">
                <a:solidFill>
                  <a:schemeClr val="bg1"/>
                </a:solidFill>
                <a:latin typeface="+mn-lt"/>
              </a:rPr>
              <a:t>së</a:t>
            </a:r>
            <a:r>
              <a:rPr lang="en-US" sz="7200" dirty="0">
                <a:solidFill>
                  <a:schemeClr val="bg1"/>
                </a:solidFill>
                <a:latin typeface="+mn-lt"/>
              </a:rPr>
              <a:t> </a:t>
            </a:r>
            <a:r>
              <a:rPr lang="en-US" sz="7200" dirty="0" err="1">
                <a:solidFill>
                  <a:schemeClr val="bg1"/>
                </a:solidFill>
                <a:latin typeface="+mn-lt"/>
              </a:rPr>
              <a:t>njerëzve</a:t>
            </a:r>
            <a:r>
              <a:rPr lang="en-US" sz="7200" dirty="0">
                <a:solidFill>
                  <a:schemeClr val="bg1"/>
                </a:solidFill>
                <a:latin typeface="+mn-lt"/>
              </a:rPr>
              <a:t> </a:t>
            </a:r>
            <a:r>
              <a:rPr lang="en-US" sz="7200" dirty="0" err="1">
                <a:solidFill>
                  <a:schemeClr val="bg1"/>
                </a:solidFill>
                <a:latin typeface="+mn-lt"/>
              </a:rPr>
              <a:t>të</a:t>
            </a:r>
            <a:r>
              <a:rPr lang="en-US" sz="7200" dirty="0">
                <a:solidFill>
                  <a:schemeClr val="bg1"/>
                </a:solidFill>
                <a:latin typeface="+mn-lt"/>
              </a:rPr>
              <a:t> </a:t>
            </a:r>
            <a:r>
              <a:rPr lang="en-US" sz="7200" dirty="0" err="1">
                <a:solidFill>
                  <a:schemeClr val="bg1"/>
                </a:solidFill>
                <a:latin typeface="+mn-lt"/>
              </a:rPr>
              <a:t>pabesë</a:t>
            </a:r>
            <a:r>
              <a:rPr lang="en-US" sz="7200" dirty="0">
                <a:solidFill>
                  <a:schemeClr val="bg1"/>
                </a:solidFill>
                <a:latin typeface="+mn-lt"/>
              </a:rPr>
              <a:t>.</a:t>
            </a:r>
          </a:p>
        </p:txBody>
      </p:sp>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50" name="droppedImage.pdf" descr="droppedImage.pdf"/>
          <p:cNvPicPr>
            <a:picLocks noChangeAspect="1"/>
          </p:cNvPicPr>
          <p:nvPr/>
        </p:nvPicPr>
        <p:blipFill>
          <a:blip r:embed="rId3"/>
          <a:stretch>
            <a:fillRect/>
          </a:stretch>
        </p:blipFill>
        <p:spPr>
          <a:xfrm>
            <a:off x="2425700" y="1625600"/>
            <a:ext cx="8216900" cy="5367269"/>
          </a:xfrm>
          <a:prstGeom prst="rect">
            <a:avLst/>
          </a:prstGeom>
          <a:ln w="12700">
            <a:miter lim="400000"/>
          </a:ln>
        </p:spPr>
      </p:pic>
      <p:sp>
        <p:nvSpPr>
          <p:cNvPr id="1951" name="“Age” of the rocks that contain the diamonds: based on K/Ar dating):…"/>
          <p:cNvSpPr txBox="1"/>
          <p:nvPr/>
        </p:nvSpPr>
        <p:spPr>
          <a:xfrm>
            <a:off x="11912600" y="1542713"/>
            <a:ext cx="11074400" cy="45345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rPr dirty="0"/>
              <a:t>“</a:t>
            </a:r>
            <a:r>
              <a:rPr lang="sq-AL" dirty="0"/>
              <a:t>Mosha</a:t>
            </a:r>
            <a:r>
              <a:rPr dirty="0"/>
              <a:t>” </a:t>
            </a:r>
            <a:r>
              <a:rPr lang="sq-AL" dirty="0"/>
              <a:t>shkëmbinjëve që përmbajnë diamante</a:t>
            </a:r>
            <a:r>
              <a:rPr dirty="0"/>
              <a:t>: </a:t>
            </a:r>
            <a:r>
              <a:rPr lang="sq-AL" dirty="0"/>
              <a:t>bazuar në datimin </a:t>
            </a:r>
            <a:r>
              <a:rPr dirty="0"/>
              <a:t>K/</a:t>
            </a:r>
            <a:r>
              <a:rPr dirty="0" err="1"/>
              <a:t>Ar</a:t>
            </a:r>
            <a:endParaRPr dirty="0"/>
          </a:p>
          <a:p>
            <a:pPr algn="l" defTabSz="457200">
              <a:defRPr sz="7200">
                <a:solidFill>
                  <a:srgbClr val="FFFB00"/>
                </a:solidFill>
                <a:latin typeface="+mn-lt"/>
                <a:ea typeface="+mn-ea"/>
                <a:cs typeface="+mn-cs"/>
                <a:sym typeface="DejaVu Sans Condensed"/>
              </a:defRPr>
            </a:pPr>
            <a:r>
              <a:rPr dirty="0"/>
              <a:t>1–2 </a:t>
            </a:r>
            <a:r>
              <a:rPr lang="sq-AL" dirty="0"/>
              <a:t>miliarda vite</a:t>
            </a:r>
            <a:endParaRPr dirty="0"/>
          </a:p>
        </p:txBody>
      </p:sp>
      <p:sp>
        <p:nvSpPr>
          <p:cNvPr id="1952" name="“Age” of 12 diamonds based on C-14 dating:  58,000 years"/>
          <p:cNvSpPr txBox="1"/>
          <p:nvPr/>
        </p:nvSpPr>
        <p:spPr>
          <a:xfrm>
            <a:off x="2425700" y="7883109"/>
            <a:ext cx="19532600"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7200">
                <a:solidFill>
                  <a:srgbClr val="FFFFFF"/>
                </a:solidFill>
                <a:latin typeface="+mn-lt"/>
                <a:ea typeface="+mn-ea"/>
                <a:cs typeface="+mn-cs"/>
                <a:sym typeface="DejaVu Sans Condensed"/>
              </a:defRPr>
            </a:pPr>
            <a:r>
              <a:rPr dirty="0"/>
              <a:t>“</a:t>
            </a:r>
            <a:r>
              <a:rPr lang="sq-AL" dirty="0"/>
              <a:t>Mosha</a:t>
            </a:r>
            <a:r>
              <a:rPr dirty="0"/>
              <a:t>” </a:t>
            </a:r>
            <a:r>
              <a:rPr lang="sq-AL" dirty="0"/>
              <a:t>e</a:t>
            </a:r>
            <a:r>
              <a:rPr dirty="0"/>
              <a:t> 12 </a:t>
            </a:r>
            <a:r>
              <a:rPr lang="sq-AL" dirty="0"/>
              <a:t>diamantëve bazuar në</a:t>
            </a:r>
          </a:p>
          <a:p>
            <a:pPr algn="l" defTabSz="457200">
              <a:defRPr sz="7200">
                <a:solidFill>
                  <a:srgbClr val="FFFFFF"/>
                </a:solidFill>
                <a:latin typeface="+mn-lt"/>
                <a:ea typeface="+mn-ea"/>
                <a:cs typeface="+mn-cs"/>
                <a:sym typeface="DejaVu Sans Condensed"/>
              </a:defRPr>
            </a:pPr>
            <a:r>
              <a:rPr lang="sq-AL" dirty="0"/>
              <a:t> datimin </a:t>
            </a:r>
            <a:r>
              <a:rPr dirty="0"/>
              <a:t>C-14:  </a:t>
            </a:r>
            <a:r>
              <a:rPr dirty="0">
                <a:solidFill>
                  <a:srgbClr val="FFFB00"/>
                </a:solidFill>
              </a:rPr>
              <a:t>58,000 </a:t>
            </a:r>
            <a:r>
              <a:rPr lang="sq-AL" dirty="0">
                <a:solidFill>
                  <a:srgbClr val="FFFB00"/>
                </a:solidFill>
              </a:rPr>
              <a:t>vite</a:t>
            </a:r>
            <a:endParaRPr dirty="0">
              <a:solidFill>
                <a:srgbClr val="FFFB00"/>
              </a:solidFill>
            </a:endParaRPr>
          </a:p>
        </p:txBody>
      </p:sp>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56" name="C-14 “age”…"/>
          <p:cNvSpPr txBox="1"/>
          <p:nvPr/>
        </p:nvSpPr>
        <p:spPr>
          <a:xfrm>
            <a:off x="1141836" y="3377856"/>
            <a:ext cx="7624301" cy="314958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defTabSz="457200">
              <a:defRPr sz="6600">
                <a:solidFill>
                  <a:srgbClr val="FFFB01"/>
                </a:solidFill>
                <a:latin typeface="+mn-lt"/>
                <a:ea typeface="+mn-ea"/>
                <a:cs typeface="+mn-cs"/>
                <a:sym typeface="DejaVu Sans Condensed"/>
              </a:defRPr>
            </a:pPr>
            <a:r>
              <a:rPr dirty="0"/>
              <a:t>C-14 “</a:t>
            </a:r>
            <a:r>
              <a:rPr lang="sq-AL" dirty="0"/>
              <a:t>mosha</a:t>
            </a:r>
            <a:r>
              <a:rPr dirty="0"/>
              <a:t>”</a:t>
            </a:r>
          </a:p>
          <a:p>
            <a:pPr algn="l" defTabSz="457200">
              <a:defRPr sz="6600">
                <a:solidFill>
                  <a:srgbClr val="FFFB01"/>
                </a:solidFill>
                <a:latin typeface="+mn-lt"/>
                <a:ea typeface="+mn-ea"/>
                <a:cs typeface="+mn-cs"/>
                <a:sym typeface="DejaVu Sans Condensed"/>
              </a:defRPr>
            </a:pPr>
            <a:r>
              <a:rPr lang="sq-AL" dirty="0"/>
              <a:t>Të gjithë shembujt</a:t>
            </a:r>
            <a:endParaRPr dirty="0"/>
          </a:p>
          <a:p>
            <a:pPr algn="l" defTabSz="457200">
              <a:defRPr sz="6600">
                <a:solidFill>
                  <a:srgbClr val="FFFB01"/>
                </a:solidFill>
                <a:latin typeface="+mn-lt"/>
                <a:ea typeface="+mn-ea"/>
                <a:cs typeface="+mn-cs"/>
                <a:sym typeface="DejaVu Sans Condensed"/>
              </a:defRPr>
            </a:pPr>
            <a:r>
              <a:rPr dirty="0"/>
              <a:t>&lt;70,000 </a:t>
            </a:r>
            <a:r>
              <a:rPr lang="sq-AL" dirty="0"/>
              <a:t>vite</a:t>
            </a:r>
            <a:r>
              <a:rPr dirty="0"/>
              <a:t>!</a:t>
            </a:r>
          </a:p>
        </p:txBody>
      </p:sp>
      <p:pic>
        <p:nvPicPr>
          <p:cNvPr id="1957" name="droppedImage.pdf" descr="droppedImage.pdf"/>
          <p:cNvPicPr>
            <a:picLocks noChangeAspect="1"/>
          </p:cNvPicPr>
          <p:nvPr/>
        </p:nvPicPr>
        <p:blipFill>
          <a:blip r:embed="rId3"/>
          <a:stretch>
            <a:fillRect/>
          </a:stretch>
        </p:blipFill>
        <p:spPr>
          <a:xfrm>
            <a:off x="12749286" y="2528235"/>
            <a:ext cx="10088743" cy="9652001"/>
          </a:xfrm>
          <a:prstGeom prst="rect">
            <a:avLst/>
          </a:prstGeom>
          <a:ln w="12700">
            <a:miter lim="400000"/>
          </a:ln>
        </p:spPr>
      </p:pic>
      <p:grpSp>
        <p:nvGrpSpPr>
          <p:cNvPr id="1960" name="Group"/>
          <p:cNvGrpSpPr/>
          <p:nvPr/>
        </p:nvGrpSpPr>
        <p:grpSpPr>
          <a:xfrm>
            <a:off x="8079807" y="7713901"/>
            <a:ext cx="5696644" cy="2541685"/>
            <a:chOff x="0" y="0"/>
            <a:chExt cx="5696643" cy="2541683"/>
          </a:xfrm>
        </p:grpSpPr>
        <p:sp>
          <p:nvSpPr>
            <p:cNvPr id="1958" name="Pennsylvanian 286-320 mya"/>
            <p:cNvSpPr txBox="1"/>
            <p:nvPr/>
          </p:nvSpPr>
          <p:spPr>
            <a:xfrm>
              <a:off x="0" y="895763"/>
              <a:ext cx="4327481" cy="164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t>Pennsylvanian 286-320 mya</a:t>
              </a:r>
            </a:p>
          </p:txBody>
        </p:sp>
        <p:sp>
          <p:nvSpPr>
            <p:cNvPr id="1959" name="Line"/>
            <p:cNvSpPr/>
            <p:nvPr/>
          </p:nvSpPr>
          <p:spPr>
            <a:xfrm flipV="1">
              <a:off x="3792744" y="-1"/>
              <a:ext cx="1903900" cy="957161"/>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963" name="Group"/>
          <p:cNvGrpSpPr/>
          <p:nvPr/>
        </p:nvGrpSpPr>
        <p:grpSpPr>
          <a:xfrm>
            <a:off x="8199001" y="2594695"/>
            <a:ext cx="7233622" cy="1872183"/>
            <a:chOff x="0" y="0"/>
            <a:chExt cx="7233621" cy="1872181"/>
          </a:xfrm>
        </p:grpSpPr>
        <p:sp>
          <p:nvSpPr>
            <p:cNvPr id="1961" name="Eocene 36-57 mya"/>
            <p:cNvSpPr txBox="1"/>
            <p:nvPr/>
          </p:nvSpPr>
          <p:spPr>
            <a:xfrm>
              <a:off x="0" y="0"/>
              <a:ext cx="3452520" cy="164592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rPr dirty="0"/>
                <a:t>Eocene 36-57 </a:t>
              </a:r>
              <a:r>
                <a:rPr dirty="0" err="1"/>
                <a:t>mya</a:t>
              </a:r>
              <a:endParaRPr dirty="0"/>
            </a:p>
          </p:txBody>
        </p:sp>
        <p:sp>
          <p:nvSpPr>
            <p:cNvPr id="1962" name="Line"/>
            <p:cNvSpPr/>
            <p:nvPr/>
          </p:nvSpPr>
          <p:spPr>
            <a:xfrm>
              <a:off x="3534595" y="745232"/>
              <a:ext cx="3699027" cy="1126950"/>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966" name="Group"/>
          <p:cNvGrpSpPr/>
          <p:nvPr/>
        </p:nvGrpSpPr>
        <p:grpSpPr>
          <a:xfrm>
            <a:off x="8380732" y="5186441"/>
            <a:ext cx="5487013" cy="2440323"/>
            <a:chOff x="0" y="0"/>
            <a:chExt cx="5487011" cy="2440322"/>
          </a:xfrm>
        </p:grpSpPr>
        <p:sp>
          <p:nvSpPr>
            <p:cNvPr id="1964" name="Cretaceous 66-144 mya"/>
            <p:cNvSpPr txBox="1"/>
            <p:nvPr/>
          </p:nvSpPr>
          <p:spPr>
            <a:xfrm>
              <a:off x="0" y="794402"/>
              <a:ext cx="3725631" cy="16459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a:solidFill>
                    <a:srgbClr val="FFFFFF"/>
                  </a:solidFill>
                </a:defRPr>
              </a:lvl1pPr>
            </a:lstStyle>
            <a:p>
              <a:r>
                <a:t>Cretaceous 66-144 mya</a:t>
              </a:r>
            </a:p>
          </p:txBody>
        </p:sp>
        <p:sp>
          <p:nvSpPr>
            <p:cNvPr id="1965" name="Line"/>
            <p:cNvSpPr/>
            <p:nvPr/>
          </p:nvSpPr>
          <p:spPr>
            <a:xfrm flipV="1">
              <a:off x="3396578" y="0"/>
              <a:ext cx="2090434" cy="852880"/>
            </a:xfrm>
            <a:prstGeom prst="line">
              <a:avLst/>
            </a:prstGeom>
            <a:noFill/>
            <a:ln w="177800" cap="flat">
              <a:solidFill>
                <a:srgbClr val="FF40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967" name="Evolutionists:"/>
          <p:cNvSpPr txBox="1"/>
          <p:nvPr/>
        </p:nvSpPr>
        <p:spPr>
          <a:xfrm>
            <a:off x="7580588" y="1351965"/>
            <a:ext cx="5562421" cy="111825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600" u="sng">
                <a:solidFill>
                  <a:srgbClr val="FFFFFF"/>
                </a:solidFill>
                <a:latin typeface="DejaVu Sans"/>
                <a:ea typeface="DejaVu Sans"/>
                <a:cs typeface="DejaVu Sans"/>
                <a:sym typeface="DejaVu Sans"/>
              </a:defRPr>
            </a:lvl1pPr>
          </a:lstStyle>
          <a:p>
            <a:r>
              <a:rPr dirty="0" err="1"/>
              <a:t>Evolu</a:t>
            </a:r>
            <a:r>
              <a:rPr lang="sq-AL" dirty="0"/>
              <a:t>cionistët</a:t>
            </a:r>
            <a:r>
              <a:rPr dirty="0"/>
              <a:t>:</a:t>
            </a:r>
          </a:p>
        </p:txBody>
      </p:sp>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1" name="Radioactive Isotopes"/>
          <p:cNvSpPr txBox="1"/>
          <p:nvPr/>
        </p:nvSpPr>
        <p:spPr>
          <a:xfrm>
            <a:off x="5978145" y="936496"/>
            <a:ext cx="12426479" cy="173380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0600">
                <a:solidFill>
                  <a:srgbClr val="FFFFFF"/>
                </a:solidFill>
              </a:defRPr>
            </a:lvl1pPr>
          </a:lstStyle>
          <a:p>
            <a:r>
              <a:rPr lang="sq-AL" dirty="0"/>
              <a:t>Izotopet Radioaktive</a:t>
            </a:r>
            <a:endParaRPr dirty="0"/>
          </a:p>
        </p:txBody>
      </p:sp>
      <p:sp>
        <p:nvSpPr>
          <p:cNvPr id="1972" name="Parent"/>
          <p:cNvSpPr txBox="1"/>
          <p:nvPr/>
        </p:nvSpPr>
        <p:spPr>
          <a:xfrm>
            <a:off x="2794174" y="2976106"/>
            <a:ext cx="246221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sq-AL" dirty="0"/>
              <a:t>Prind</a:t>
            </a:r>
            <a:endParaRPr dirty="0"/>
          </a:p>
        </p:txBody>
      </p:sp>
      <p:sp>
        <p:nvSpPr>
          <p:cNvPr id="1973" name="Half-life"/>
          <p:cNvSpPr txBox="1"/>
          <p:nvPr/>
        </p:nvSpPr>
        <p:spPr>
          <a:xfrm>
            <a:off x="8998002" y="2976106"/>
            <a:ext cx="5539979"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sq-AL" dirty="0"/>
              <a:t>Gjysmë Jete</a:t>
            </a:r>
            <a:endParaRPr dirty="0"/>
          </a:p>
        </p:txBody>
      </p:sp>
      <p:sp>
        <p:nvSpPr>
          <p:cNvPr id="1974" name="Daughter"/>
          <p:cNvSpPr txBox="1"/>
          <p:nvPr/>
        </p:nvSpPr>
        <p:spPr>
          <a:xfrm>
            <a:off x="18820508" y="2976106"/>
            <a:ext cx="1795363"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b="1">
                <a:solidFill>
                  <a:srgbClr val="D9FBFE"/>
                </a:solidFill>
                <a:latin typeface="+mn-lt"/>
                <a:ea typeface="+mn-ea"/>
                <a:cs typeface="+mn-cs"/>
                <a:sym typeface="DejaVu Sans Condensed"/>
              </a:defRPr>
            </a:lvl1pPr>
          </a:lstStyle>
          <a:p>
            <a:r>
              <a:rPr lang="sq-AL" dirty="0"/>
              <a:t>Bijë</a:t>
            </a:r>
            <a:endParaRPr dirty="0"/>
          </a:p>
        </p:txBody>
      </p:sp>
      <p:sp>
        <p:nvSpPr>
          <p:cNvPr id="1975" name="K-40…"/>
          <p:cNvSpPr txBox="1"/>
          <p:nvPr/>
        </p:nvSpPr>
        <p:spPr>
          <a:xfrm>
            <a:off x="2603003" y="4610100"/>
            <a:ext cx="2844553" cy="436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K-40</a:t>
            </a:r>
          </a:p>
          <a:p>
            <a:pPr>
              <a:lnSpc>
                <a:spcPct val="150000"/>
              </a:lnSpc>
              <a:defRPr sz="7200">
                <a:solidFill>
                  <a:srgbClr val="FFFFFF"/>
                </a:solidFill>
                <a:latin typeface="+mn-lt"/>
                <a:ea typeface="+mn-ea"/>
                <a:cs typeface="+mn-cs"/>
                <a:sym typeface="DejaVu Sans Condensed"/>
              </a:defRPr>
            </a:pPr>
            <a:r>
              <a:t>U-238</a:t>
            </a:r>
          </a:p>
          <a:p>
            <a:pPr>
              <a:lnSpc>
                <a:spcPct val="150000"/>
              </a:lnSpc>
              <a:defRPr sz="7200">
                <a:solidFill>
                  <a:srgbClr val="FFFFFF"/>
                </a:solidFill>
                <a:latin typeface="+mn-lt"/>
                <a:ea typeface="+mn-ea"/>
                <a:cs typeface="+mn-cs"/>
                <a:sym typeface="DejaVu Sans Condensed"/>
              </a:defRPr>
            </a:pPr>
            <a:r>
              <a:t>Rb-87</a:t>
            </a:r>
          </a:p>
        </p:txBody>
      </p:sp>
      <p:sp>
        <p:nvSpPr>
          <p:cNvPr id="1976" name="1.3 billion years…"/>
          <p:cNvSpPr txBox="1"/>
          <p:nvPr/>
        </p:nvSpPr>
        <p:spPr>
          <a:xfrm>
            <a:off x="8643218" y="4250214"/>
            <a:ext cx="6258123" cy="5088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rPr dirty="0"/>
              <a:t>1.3 </a:t>
            </a:r>
            <a:r>
              <a:rPr lang="sq-AL" dirty="0"/>
              <a:t>miliard vite</a:t>
            </a:r>
            <a:endParaRPr dirty="0"/>
          </a:p>
          <a:p>
            <a:pPr>
              <a:lnSpc>
                <a:spcPct val="150000"/>
              </a:lnSpc>
              <a:defRPr sz="7200">
                <a:solidFill>
                  <a:srgbClr val="FFFFFF"/>
                </a:solidFill>
                <a:latin typeface="+mn-lt"/>
                <a:ea typeface="+mn-ea"/>
                <a:cs typeface="+mn-cs"/>
                <a:sym typeface="DejaVu Sans Condensed"/>
              </a:defRPr>
            </a:pPr>
            <a:r>
              <a:rPr dirty="0"/>
              <a:t>4.5 </a:t>
            </a:r>
            <a:r>
              <a:rPr lang="sq-AL" dirty="0"/>
              <a:t>miliard vite</a:t>
            </a:r>
            <a:endParaRPr dirty="0"/>
          </a:p>
          <a:p>
            <a:pPr>
              <a:lnSpc>
                <a:spcPct val="150000"/>
              </a:lnSpc>
              <a:defRPr sz="7200">
                <a:solidFill>
                  <a:srgbClr val="FFFFFF"/>
                </a:solidFill>
                <a:latin typeface="+mn-lt"/>
                <a:ea typeface="+mn-ea"/>
                <a:cs typeface="+mn-cs"/>
                <a:sym typeface="DejaVu Sans Condensed"/>
              </a:defRPr>
            </a:pPr>
            <a:r>
              <a:rPr dirty="0"/>
              <a:t>49 </a:t>
            </a:r>
            <a:r>
              <a:rPr lang="sq-AL" dirty="0"/>
              <a:t>miliard vite</a:t>
            </a:r>
            <a:endParaRPr dirty="0"/>
          </a:p>
        </p:txBody>
      </p:sp>
      <p:sp>
        <p:nvSpPr>
          <p:cNvPr id="1977" name="Ar-40…"/>
          <p:cNvSpPr txBox="1"/>
          <p:nvPr/>
        </p:nvSpPr>
        <p:spPr>
          <a:xfrm>
            <a:off x="18092142" y="4610100"/>
            <a:ext cx="3260676" cy="43688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150000"/>
              </a:lnSpc>
              <a:defRPr sz="7200">
                <a:solidFill>
                  <a:srgbClr val="FFFFFF"/>
                </a:solidFill>
                <a:latin typeface="+mn-lt"/>
                <a:ea typeface="+mn-ea"/>
                <a:cs typeface="+mn-cs"/>
                <a:sym typeface="DejaVu Sans Condensed"/>
              </a:defRPr>
            </a:pPr>
            <a:r>
              <a:t>Ar-40</a:t>
            </a:r>
          </a:p>
          <a:p>
            <a:pPr>
              <a:lnSpc>
                <a:spcPct val="150000"/>
              </a:lnSpc>
              <a:defRPr sz="7200">
                <a:solidFill>
                  <a:srgbClr val="FFFFFF"/>
                </a:solidFill>
                <a:latin typeface="+mn-lt"/>
                <a:ea typeface="+mn-ea"/>
                <a:cs typeface="+mn-cs"/>
                <a:sym typeface="DejaVu Sans Condensed"/>
              </a:defRPr>
            </a:pPr>
            <a:r>
              <a:t>Pb-206</a:t>
            </a:r>
          </a:p>
          <a:p>
            <a:pPr>
              <a:lnSpc>
                <a:spcPct val="150000"/>
              </a:lnSpc>
              <a:defRPr sz="7200">
                <a:solidFill>
                  <a:srgbClr val="FFFFFF"/>
                </a:solidFill>
                <a:latin typeface="+mn-lt"/>
                <a:ea typeface="+mn-ea"/>
                <a:cs typeface="+mn-cs"/>
                <a:sym typeface="DejaVu Sans Condensed"/>
              </a:defRPr>
            </a:pPr>
            <a:r>
              <a:t>Sr-87</a:t>
            </a:r>
          </a:p>
        </p:txBody>
      </p:sp>
      <p:sp>
        <p:nvSpPr>
          <p:cNvPr id="1978" name="Line"/>
          <p:cNvSpPr/>
          <p:nvPr/>
        </p:nvSpPr>
        <p:spPr>
          <a:xfrm flipV="1">
            <a:off x="2533947" y="9702499"/>
            <a:ext cx="19313425" cy="13399"/>
          </a:xfrm>
          <a:prstGeom prst="line">
            <a:avLst/>
          </a:prstGeom>
          <a:ln w="152400">
            <a:solidFill>
              <a:srgbClr val="D9FBFE"/>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979" name="C-14"/>
          <p:cNvSpPr txBox="1"/>
          <p:nvPr/>
        </p:nvSpPr>
        <p:spPr>
          <a:xfrm>
            <a:off x="3009081" y="10134600"/>
            <a:ext cx="2032398"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C-14</a:t>
            </a:r>
          </a:p>
        </p:txBody>
      </p:sp>
      <p:sp>
        <p:nvSpPr>
          <p:cNvPr id="1980" name="N-14"/>
          <p:cNvSpPr txBox="1"/>
          <p:nvPr/>
        </p:nvSpPr>
        <p:spPr>
          <a:xfrm>
            <a:off x="18686784" y="10134600"/>
            <a:ext cx="2073028"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t>N-14</a:t>
            </a:r>
          </a:p>
        </p:txBody>
      </p:sp>
      <p:sp>
        <p:nvSpPr>
          <p:cNvPr id="1981" name="5730 years"/>
          <p:cNvSpPr txBox="1"/>
          <p:nvPr/>
        </p:nvSpPr>
        <p:spPr>
          <a:xfrm>
            <a:off x="9849493" y="10113506"/>
            <a:ext cx="384720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rPr dirty="0"/>
              <a:t>5730 </a:t>
            </a:r>
            <a:r>
              <a:rPr lang="sq-AL" dirty="0"/>
              <a:t>vite</a:t>
            </a:r>
            <a:endParaRPr dirty="0"/>
          </a:p>
        </p:txBody>
      </p:sp>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79"/>
            <a:ext cx="7143664" cy="5044301"/>
          </a:xfrm>
        </p:spPr>
        <p:txBody>
          <a:bodyPr/>
          <a:lstStyle/>
          <a:p>
            <a:pPr algn="r"/>
            <a:r>
              <a:rPr lang="en-US" dirty="0"/>
              <a:t>Black</a:t>
            </a:r>
          </a:p>
        </p:txBody>
      </p:sp>
    </p:spTree>
    <p:extLst>
      <p:ext uri="{BB962C8B-B14F-4D97-AF65-F5344CB8AC3E}">
        <p14:creationId xmlns:p14="http://schemas.microsoft.com/office/powerpoint/2010/main" val="687460113"/>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12344400"/>
            <a:ext cx="24384000" cy="1371600"/>
          </a:xfrm>
        </p:spPr>
        <p:txBody>
          <a:bodyPr/>
          <a:lstStyle/>
          <a:p>
            <a:pPr eaLnBrk="1" hangingPunct="1">
              <a:defRPr/>
            </a:pPr>
            <a:r>
              <a:rPr lang="en-US" sz="8533" b="1" dirty="0" err="1">
                <a:solidFill>
                  <a:srgbClr val="FFFFFF"/>
                </a:solidFill>
                <a:latin typeface="Arial" charset="0"/>
                <a:ea typeface="ＭＳ Ｐゴシック" charset="0"/>
              </a:rPr>
              <a:t>Krijimi</a:t>
            </a:r>
            <a:r>
              <a:rPr lang="en-US" sz="8533" b="1" dirty="0">
                <a:solidFill>
                  <a:srgbClr val="FFFFFF"/>
                </a:solidFill>
                <a:latin typeface="Arial" charset="0"/>
                <a:ea typeface="ＭＳ Ｐゴシック" charset="0"/>
              </a:rPr>
              <a:t> • BibleStudyDownloads.org</a:t>
            </a:r>
            <a:endParaRPr lang="en-US" sz="2933"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143088"/>
            <a:ext cx="2438400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243843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rPr>
              <a:t>Download free!</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Gill Sans"/>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117793" y="1273963"/>
            <a:ext cx="24619592" cy="11300091"/>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262" y="4444680"/>
            <a:ext cx="16408565" cy="6967189"/>
          </a:xfrm>
          <a:prstGeom prst="rect">
            <a:avLst/>
          </a:prstGeom>
        </p:spPr>
      </p:pic>
    </p:spTree>
    <p:extLst>
      <p:ext uri="{BB962C8B-B14F-4D97-AF65-F5344CB8AC3E}">
        <p14:creationId xmlns:p14="http://schemas.microsoft.com/office/powerpoint/2010/main" val="3950317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Ark Diorama storming.jpg"/>
          <p:cNvGrpSpPr/>
          <p:nvPr/>
        </p:nvGrpSpPr>
        <p:grpSpPr>
          <a:xfrm>
            <a:off x="2133600" y="952500"/>
            <a:ext cx="20104100" cy="11798697"/>
            <a:chOff x="0" y="0"/>
            <a:chExt cx="20104100" cy="11798696"/>
          </a:xfrm>
        </p:grpSpPr>
        <p:pic>
          <p:nvPicPr>
            <p:cNvPr id="885" name="Ark Diorama storming.jpg" descr="Ark Diorama storming.jpg"/>
            <p:cNvPicPr>
              <a:picLocks noChangeAspect="1"/>
            </p:cNvPicPr>
            <p:nvPr/>
          </p:nvPicPr>
          <p:blipFill>
            <a:blip r:embed="rId2"/>
            <a:srcRect l="3201" t="12324" r="3735" b="9081"/>
            <a:stretch>
              <a:fillRect/>
            </a:stretch>
          </p:blipFill>
          <p:spPr>
            <a:xfrm>
              <a:off x="127000" y="127000"/>
              <a:ext cx="19850100" cy="11544818"/>
            </a:xfrm>
            <a:prstGeom prst="rect">
              <a:avLst/>
            </a:prstGeom>
            <a:ln>
              <a:noFill/>
            </a:ln>
            <a:effectLst/>
          </p:spPr>
        </p:pic>
        <p:pic>
          <p:nvPicPr>
            <p:cNvPr id="884" name="Ark Diorama storming.jpg" descr="Ark Diorama storming.jpg"/>
            <p:cNvPicPr>
              <a:picLocks/>
            </p:cNvPicPr>
            <p:nvPr/>
          </p:nvPicPr>
          <p:blipFill>
            <a:blip r:embed="rId3"/>
            <a:stretch>
              <a:fillRect/>
            </a:stretch>
          </p:blipFill>
          <p:spPr>
            <a:xfrm>
              <a:off x="0" y="0"/>
              <a:ext cx="20104100" cy="11798697"/>
            </a:xfrm>
            <a:prstGeom prst="rect">
              <a:avLst/>
            </a:prstGeom>
            <a:effectLst/>
          </p:spPr>
        </p:pic>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8" name="Genesis 7:11"/>
          <p:cNvSpPr txBox="1">
            <a:spLocks noGrp="1"/>
          </p:cNvSpPr>
          <p:nvPr>
            <p:ph type="title"/>
          </p:nvPr>
        </p:nvSpPr>
        <p:spPr>
          <a:prstGeom prst="rect">
            <a:avLst/>
          </a:prstGeom>
        </p:spPr>
        <p:txBody>
          <a:bodyPr/>
          <a:lstStyle/>
          <a:p>
            <a:r>
              <a:rPr lang="en-US" dirty="0" err="1"/>
              <a:t>Zanafilla</a:t>
            </a:r>
            <a:r>
              <a:rPr dirty="0"/>
              <a:t> 7:11</a:t>
            </a:r>
          </a:p>
        </p:txBody>
      </p:sp>
      <p:sp>
        <p:nvSpPr>
          <p:cNvPr id="2" name="Rectangle 1"/>
          <p:cNvSpPr>
            <a:spLocks noChangeArrowheads="1"/>
          </p:cNvSpPr>
          <p:nvPr/>
        </p:nvSpPr>
        <p:spPr bwMode="auto">
          <a:xfrm>
            <a:off x="2743200" y="3983103"/>
            <a:ext cx="20089906" cy="4431983"/>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Në vitin e gjashtëqindtë të jetës së Noeut, në muajin e dytë, ditën e shtatëmbëdhjetë të muajit, po atë ditë të gjitha burimet e humnerës së madhe u hapën dhe hapat e qiellit u hapën. </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3" name="mudslide 1.jpg" descr="mudslide 1.jpg"/>
          <p:cNvPicPr>
            <a:picLocks/>
          </p:cNvPicPr>
          <p:nvPr/>
        </p:nvPicPr>
        <p:blipFill>
          <a:blip r:embed="rId3"/>
          <a:stretch>
            <a:fillRect/>
          </a:stretch>
        </p:blipFill>
        <p:spPr>
          <a:xfrm>
            <a:off x="4238230" y="1011200"/>
            <a:ext cx="15907540" cy="11693600"/>
          </a:xfrm>
          <a:prstGeom prst="rect">
            <a:avLst/>
          </a:prstGeom>
          <a:ln w="25400">
            <a:solidFill>
              <a:srgbClr val="FFFFFF"/>
            </a:solidFill>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Genesis 7:11"/>
          <p:cNvSpPr txBox="1">
            <a:spLocks noGrp="1"/>
          </p:cNvSpPr>
          <p:nvPr>
            <p:ph type="title"/>
          </p:nvPr>
        </p:nvSpPr>
        <p:spPr>
          <a:prstGeom prst="rect">
            <a:avLst/>
          </a:prstGeom>
        </p:spPr>
        <p:txBody>
          <a:bodyPr/>
          <a:lstStyle/>
          <a:p>
            <a:r>
              <a:rPr lang="en-US" dirty="0" err="1"/>
              <a:t>Zanafilla</a:t>
            </a:r>
            <a:r>
              <a:rPr dirty="0"/>
              <a:t> 7:11</a:t>
            </a:r>
          </a:p>
        </p:txBody>
      </p:sp>
      <p:sp>
        <p:nvSpPr>
          <p:cNvPr id="898" name="In the six hundredth year of Noah’s life, in the second month, the seventeenth day of the month, on the same day all the fountains of the great deep burst open, and the floodgates of the sky were opened."/>
          <p:cNvSpPr txBox="1">
            <a:spLocks noGrp="1"/>
          </p:cNvSpPr>
          <p:nvPr>
            <p:ph type="body" idx="1"/>
          </p:nvPr>
        </p:nvSpPr>
        <p:spPr>
          <a:xfrm>
            <a:off x="1803400" y="4687047"/>
            <a:ext cx="20751800" cy="8839200"/>
          </a:xfrm>
          <a:prstGeom prst="rect">
            <a:avLst/>
          </a:prstGeom>
        </p:spPr>
        <p:txBody>
          <a:bodyPr/>
          <a:lstStyle/>
          <a:p>
            <a:pPr lvl="0" defTabSz="914400" rtl="0" eaLnBrk="0" fontAlgn="base" hangingPunct="0">
              <a:spcBef>
                <a:spcPct val="0"/>
              </a:spcBef>
              <a:spcAft>
                <a:spcPct val="0"/>
              </a:spcAft>
            </a:pPr>
            <a:r>
              <a:rPr lang="sq-AL" dirty="0">
                <a:solidFill>
                  <a:schemeClr val="bg1"/>
                </a:solidFill>
                <a:effectLst/>
              </a:rPr>
              <a:t>Në vitin e gjashtëqindtë të jetës së Noeut, në muajin e dytë, ditën e shtatëmbëdhjetë të muajit, po atë ditë të gjitha </a:t>
            </a:r>
            <a:r>
              <a:rPr lang="sq-AL" dirty="0">
                <a:solidFill>
                  <a:srgbClr val="FFFF00"/>
                </a:solidFill>
                <a:effectLst/>
              </a:rPr>
              <a:t>burimet e humnerës së madhe</a:t>
            </a:r>
            <a:r>
              <a:rPr lang="sq-AL" dirty="0">
                <a:solidFill>
                  <a:schemeClr val="bg1"/>
                </a:solidFill>
                <a:effectLst/>
              </a:rPr>
              <a:t> </a:t>
            </a:r>
            <a:r>
              <a:rPr lang="sq-AL" dirty="0">
                <a:solidFill>
                  <a:srgbClr val="FFFF00"/>
                </a:solidFill>
                <a:effectLst/>
              </a:rPr>
              <a:t>u hapën </a:t>
            </a:r>
            <a:r>
              <a:rPr lang="sq-AL" dirty="0">
                <a:solidFill>
                  <a:schemeClr val="bg1"/>
                </a:solidFill>
                <a:effectLst/>
              </a:rPr>
              <a:t>dhe hapat e qiellit u hapën. </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4" name="135412113_Thinkstock2012_Volcano.jpg"/>
          <p:cNvGrpSpPr/>
          <p:nvPr/>
        </p:nvGrpSpPr>
        <p:grpSpPr>
          <a:xfrm>
            <a:off x="3822700" y="1276350"/>
            <a:ext cx="16725900" cy="11163300"/>
            <a:chOff x="0" y="0"/>
            <a:chExt cx="16725900" cy="11163300"/>
          </a:xfrm>
        </p:grpSpPr>
        <p:pic>
          <p:nvPicPr>
            <p:cNvPr id="903" name="135412113_Thinkstock2012_Volcano.jpg" descr="135412113_Thinkstock2012_Volcano.jpg"/>
            <p:cNvPicPr>
              <a:picLocks noChangeAspect="1"/>
            </p:cNvPicPr>
            <p:nvPr/>
          </p:nvPicPr>
          <p:blipFill>
            <a:blip r:embed="rId3"/>
            <a:stretch>
              <a:fillRect/>
            </a:stretch>
          </p:blipFill>
          <p:spPr>
            <a:xfrm>
              <a:off x="19050" y="19050"/>
              <a:ext cx="16687800" cy="11125200"/>
            </a:xfrm>
            <a:prstGeom prst="rect">
              <a:avLst/>
            </a:prstGeom>
            <a:ln>
              <a:noFill/>
            </a:ln>
            <a:effectLst/>
          </p:spPr>
        </p:pic>
        <p:pic>
          <p:nvPicPr>
            <p:cNvPr id="902" name="135412113_Thinkstock2012_Volcano.jpg" descr="135412113_Thinkstock2012_Volcano.jpg"/>
            <p:cNvPicPr>
              <a:picLocks/>
            </p:cNvPicPr>
            <p:nvPr/>
          </p:nvPicPr>
          <p:blipFill>
            <a:blip r:embed="rId4"/>
            <a:stretch>
              <a:fillRect/>
            </a:stretch>
          </p:blipFill>
          <p:spPr>
            <a:xfrm>
              <a:off x="0" y="0"/>
              <a:ext cx="16725900" cy="11163300"/>
            </a:xfrm>
            <a:prstGeom prst="rect">
              <a:avLst/>
            </a:prstGeom>
            <a:effectLst/>
          </p:spPr>
        </p:pic>
      </p:gr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2" name="1600_AiGLogo_Slide_NavyWhite.png" descr="1600_AiGLogo_Slide_NavyWhite.png"/>
          <p:cNvPicPr>
            <a:picLocks noChangeAspect="1"/>
          </p:cNvPicPr>
          <p:nvPr/>
        </p:nvPicPr>
        <p:blipFill>
          <a:blip r:embed="rId2"/>
          <a:stretch>
            <a:fillRect/>
          </a:stretch>
        </p:blipFill>
        <p:spPr>
          <a:xfrm>
            <a:off x="-58229" y="-39652"/>
            <a:ext cx="24500458" cy="13795304"/>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 name="Tsunami in Japan, March 2011"/>
          <p:cNvSpPr txBox="1">
            <a:spLocks noGrp="1"/>
          </p:cNvSpPr>
          <p:nvPr>
            <p:ph type="title" idx="4294967295"/>
          </p:nvPr>
        </p:nvSpPr>
        <p:spPr>
          <a:xfrm>
            <a:off x="1778000" y="596900"/>
            <a:ext cx="20828000" cy="1273495"/>
          </a:xfrm>
          <a:prstGeom prst="rect">
            <a:avLst/>
          </a:prstGeom>
          <a:effectLst>
            <a:outerShdw blurRad="50800" dist="38100" dir="5400000" rotWithShape="0">
              <a:srgbClr val="000000">
                <a:alpha val="40000"/>
              </a:srgbClr>
            </a:outerShdw>
          </a:effectLst>
        </p:spPr>
        <p:txBody>
          <a:bodyPr anchor="ctr"/>
          <a:lstStyle>
            <a:lvl1pPr>
              <a:defRPr sz="7200">
                <a:latin typeface="DejaVu Sans"/>
                <a:ea typeface="DejaVu Sans"/>
                <a:cs typeface="DejaVu Sans"/>
                <a:sym typeface="DejaVu Sans"/>
              </a:defRPr>
            </a:lvl1pPr>
          </a:lstStyle>
          <a:p>
            <a:r>
              <a:rPr lang="en-US" dirty="0" err="1"/>
              <a:t>C</a:t>
            </a:r>
            <a:r>
              <a:rPr dirty="0" err="1"/>
              <a:t>unami</a:t>
            </a:r>
            <a:r>
              <a:rPr dirty="0"/>
              <a:t> </a:t>
            </a:r>
            <a:r>
              <a:rPr lang="en-US" dirty="0" err="1"/>
              <a:t>në</a:t>
            </a:r>
            <a:r>
              <a:rPr dirty="0"/>
              <a:t> </a:t>
            </a:r>
            <a:r>
              <a:rPr dirty="0" err="1"/>
              <a:t>Jap</a:t>
            </a:r>
            <a:r>
              <a:rPr lang="en-US" dirty="0" err="1"/>
              <a:t>o</a:t>
            </a:r>
            <a:r>
              <a:rPr dirty="0" err="1"/>
              <a:t>n</a:t>
            </a:r>
            <a:r>
              <a:rPr lang="en-US" dirty="0" err="1"/>
              <a:t>i</a:t>
            </a:r>
            <a:r>
              <a:rPr dirty="0"/>
              <a:t>, Mar</a:t>
            </a:r>
            <a:r>
              <a:rPr lang="en-US" dirty="0"/>
              <a:t>s</a:t>
            </a:r>
            <a:r>
              <a:rPr dirty="0"/>
              <a:t> 2011</a:t>
            </a:r>
          </a:p>
        </p:txBody>
      </p:sp>
      <p:grpSp>
        <p:nvGrpSpPr>
          <p:cNvPr id="911" name="Japan tsunami 2011 wave over wall.jpg"/>
          <p:cNvGrpSpPr/>
          <p:nvPr/>
        </p:nvGrpSpPr>
        <p:grpSpPr>
          <a:xfrm>
            <a:off x="3759200" y="1978344"/>
            <a:ext cx="16865600" cy="11228388"/>
            <a:chOff x="0" y="0"/>
            <a:chExt cx="16865600" cy="11228386"/>
          </a:xfrm>
        </p:grpSpPr>
        <p:pic>
          <p:nvPicPr>
            <p:cNvPr id="910" name="Japan tsunami 2011 wave over wall.jpg" descr="Japan tsunami 2011 wave over wall.jpg"/>
            <p:cNvPicPr>
              <a:picLocks noChangeAspect="1"/>
            </p:cNvPicPr>
            <p:nvPr/>
          </p:nvPicPr>
          <p:blipFill>
            <a:blip r:embed="rId3"/>
            <a:stretch>
              <a:fillRect/>
            </a:stretch>
          </p:blipFill>
          <p:spPr>
            <a:xfrm>
              <a:off x="19050" y="19050"/>
              <a:ext cx="16827500" cy="11190287"/>
            </a:xfrm>
            <a:prstGeom prst="rect">
              <a:avLst/>
            </a:prstGeom>
            <a:ln>
              <a:noFill/>
            </a:ln>
            <a:effectLst/>
          </p:spPr>
        </p:pic>
        <p:pic>
          <p:nvPicPr>
            <p:cNvPr id="909" name="Japan tsunami 2011 wave over wall.jpg" descr="Japan tsunami 2011 wave over wall.jpg"/>
            <p:cNvPicPr>
              <a:picLocks/>
            </p:cNvPicPr>
            <p:nvPr/>
          </p:nvPicPr>
          <p:blipFill>
            <a:blip r:embed="rId4"/>
            <a:stretch>
              <a:fillRect/>
            </a:stretch>
          </p:blipFill>
          <p:spPr>
            <a:xfrm>
              <a:off x="0" y="0"/>
              <a:ext cx="16865600" cy="11228387"/>
            </a:xfrm>
            <a:prstGeom prst="rect">
              <a:avLst/>
            </a:prstGeom>
            <a:effectLst/>
          </p:spPr>
        </p:pic>
      </p:gr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7" name="japan tsunami 2011 houses debrie.jpg"/>
          <p:cNvGrpSpPr/>
          <p:nvPr/>
        </p:nvGrpSpPr>
        <p:grpSpPr>
          <a:xfrm>
            <a:off x="3759200" y="1916970"/>
            <a:ext cx="16865600" cy="11125201"/>
            <a:chOff x="0" y="0"/>
            <a:chExt cx="16865600" cy="11125200"/>
          </a:xfrm>
        </p:grpSpPr>
        <p:pic>
          <p:nvPicPr>
            <p:cNvPr id="916" name="japan tsunami 2011 houses debrie.jpg" descr="japan tsunami 2011 houses debrie.jpg"/>
            <p:cNvPicPr>
              <a:picLocks/>
            </p:cNvPicPr>
            <p:nvPr/>
          </p:nvPicPr>
          <p:blipFill>
            <a:blip r:embed="rId3"/>
            <a:stretch>
              <a:fillRect/>
            </a:stretch>
          </p:blipFill>
          <p:spPr>
            <a:xfrm>
              <a:off x="19050" y="19050"/>
              <a:ext cx="16827500" cy="11087100"/>
            </a:xfrm>
            <a:prstGeom prst="rect">
              <a:avLst/>
            </a:prstGeom>
            <a:ln>
              <a:noFill/>
            </a:ln>
            <a:effectLst/>
          </p:spPr>
        </p:pic>
        <p:pic>
          <p:nvPicPr>
            <p:cNvPr id="915" name="japan tsunami 2011 houses debrie.jpg" descr="japan tsunami 2011 houses debrie.jpg"/>
            <p:cNvPicPr>
              <a:picLocks/>
            </p:cNvPicPr>
            <p:nvPr/>
          </p:nvPicPr>
          <p:blipFill>
            <a:blip r:embed="rId4"/>
            <a:stretch>
              <a:fillRect/>
            </a:stretch>
          </p:blipFill>
          <p:spPr>
            <a:xfrm>
              <a:off x="0" y="0"/>
              <a:ext cx="16865600" cy="11125200"/>
            </a:xfrm>
            <a:prstGeom prst="rect">
              <a:avLst/>
            </a:prstGeom>
            <a:effectLst/>
          </p:spPr>
        </p:pic>
      </p:grpSp>
      <p:sp>
        <p:nvSpPr>
          <p:cNvPr id="918" name="Tsunami in Japan, March 2011"/>
          <p:cNvSpPr txBox="1">
            <a:spLocks noGrp="1"/>
          </p:cNvSpPr>
          <p:nvPr>
            <p:ph type="title" idx="4294967295"/>
          </p:nvPr>
        </p:nvSpPr>
        <p:spPr>
          <a:xfrm>
            <a:off x="1778000" y="596900"/>
            <a:ext cx="20828000" cy="1273495"/>
          </a:xfrm>
          <a:prstGeom prst="rect">
            <a:avLst/>
          </a:prstGeom>
          <a:effectLst>
            <a:outerShdw blurRad="50800" dist="38100" dir="5400000" rotWithShape="0">
              <a:srgbClr val="000000">
                <a:alpha val="40000"/>
              </a:srgbClr>
            </a:outerShdw>
          </a:effectLst>
        </p:spPr>
        <p:txBody>
          <a:bodyPr anchor="ctr"/>
          <a:lstStyle>
            <a:lvl1pPr>
              <a:defRPr sz="7200">
                <a:latin typeface="DejaVu Sans"/>
                <a:ea typeface="DejaVu Sans"/>
                <a:cs typeface="DejaVu Sans"/>
                <a:sym typeface="DejaVu Sans"/>
              </a:defRPr>
            </a:lvl1pPr>
          </a:lstStyle>
          <a:p>
            <a:r>
              <a:rPr lang="en-US" dirty="0" err="1"/>
              <a:t>C</a:t>
            </a:r>
            <a:r>
              <a:rPr dirty="0" err="1"/>
              <a:t>unami</a:t>
            </a:r>
            <a:r>
              <a:rPr dirty="0"/>
              <a:t> </a:t>
            </a:r>
            <a:r>
              <a:rPr lang="en-US" dirty="0" err="1"/>
              <a:t>në</a:t>
            </a:r>
            <a:r>
              <a:rPr dirty="0"/>
              <a:t> </a:t>
            </a:r>
            <a:r>
              <a:rPr dirty="0" err="1"/>
              <a:t>Jap</a:t>
            </a:r>
            <a:r>
              <a:rPr lang="en-US" dirty="0" err="1"/>
              <a:t>o</a:t>
            </a:r>
            <a:r>
              <a:rPr dirty="0" err="1"/>
              <a:t>n</a:t>
            </a:r>
            <a:r>
              <a:rPr lang="en-US" dirty="0" err="1"/>
              <a:t>i</a:t>
            </a:r>
            <a:r>
              <a:rPr dirty="0"/>
              <a:t>, Mar</a:t>
            </a:r>
            <a:r>
              <a:rPr lang="en-US" dirty="0"/>
              <a:t>s</a:t>
            </a:r>
            <a:r>
              <a:rPr dirty="0"/>
              <a:t> 2011</a:t>
            </a:r>
          </a:p>
        </p:txBody>
      </p:sp>
    </p:spTree>
  </p:cSld>
  <p:clrMapOvr>
    <a:masterClrMapping/>
  </p:clrMapOvr>
  <mc:AlternateContent xmlns:mc="http://schemas.openxmlformats.org/markup-compatibility/2006" xmlns:p14="http://schemas.microsoft.com/office/powerpoint/2010/main">
    <mc:Choice Requires="p14">
      <p:transition spd="med">
        <p:dissolve/>
      </p:transition>
    </mc:Choice>
    <mc:Fallback xmlns="" xmlns:m="http://schemas.openxmlformats.org/officeDocument/2006/math" xmlns:a14="http://schemas.microsoft.com/office/drawing/2010/main">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4" name="119 GDM flood.jpg"/>
          <p:cNvGrpSpPr/>
          <p:nvPr/>
        </p:nvGrpSpPr>
        <p:grpSpPr>
          <a:xfrm>
            <a:off x="2279650" y="908050"/>
            <a:ext cx="19812000" cy="11899900"/>
            <a:chOff x="0" y="0"/>
            <a:chExt cx="19812000" cy="11899900"/>
          </a:xfrm>
        </p:grpSpPr>
        <p:pic>
          <p:nvPicPr>
            <p:cNvPr id="923" name="119 GDM flood.jpg" descr="119 GDM flood.jpg"/>
            <p:cNvPicPr>
              <a:picLocks/>
            </p:cNvPicPr>
            <p:nvPr/>
          </p:nvPicPr>
          <p:blipFill>
            <a:blip r:embed="rId3"/>
            <a:srcRect t="7778" b="12202"/>
            <a:stretch>
              <a:fillRect/>
            </a:stretch>
          </p:blipFill>
          <p:spPr>
            <a:xfrm>
              <a:off x="19050" y="19050"/>
              <a:ext cx="19773900" cy="11861800"/>
            </a:xfrm>
            <a:prstGeom prst="rect">
              <a:avLst/>
            </a:prstGeom>
            <a:ln>
              <a:noFill/>
            </a:ln>
            <a:effectLst/>
          </p:spPr>
        </p:pic>
        <p:pic>
          <p:nvPicPr>
            <p:cNvPr id="922" name="119 GDM flood.jpg" descr="119 GDM flood.jpg"/>
            <p:cNvPicPr>
              <a:picLocks/>
            </p:cNvPicPr>
            <p:nvPr/>
          </p:nvPicPr>
          <p:blipFill>
            <a:blip r:embed="rId4"/>
            <a:stretch>
              <a:fillRect/>
            </a:stretch>
          </p:blipFill>
          <p:spPr>
            <a:xfrm>
              <a:off x="0" y="0"/>
              <a:ext cx="19812000" cy="11899900"/>
            </a:xfrm>
            <a:prstGeom prst="rect">
              <a:avLst/>
            </a:prstGeom>
            <a:effectLst/>
          </p:spPr>
        </p:pic>
      </p:gr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DEPTH"/>
          <p:cNvSpPr txBox="1">
            <a:spLocks noGrp="1"/>
          </p:cNvSpPr>
          <p:nvPr>
            <p:ph type="title" idx="4294967295"/>
          </p:nvPr>
        </p:nvSpPr>
        <p:spPr>
          <a:xfrm>
            <a:off x="2844800" y="7785100"/>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rPr lang="en-US" sz="15000" dirty="0"/>
              <a:t>THELLËSIA</a:t>
            </a:r>
            <a:endParaRPr sz="15000" dirty="0"/>
          </a:p>
        </p:txBody>
      </p:sp>
      <p:sp>
        <p:nvSpPr>
          <p:cNvPr id="929" name="of the Flood"/>
          <p:cNvSpPr txBox="1"/>
          <p:nvPr/>
        </p:nvSpPr>
        <p:spPr>
          <a:xfrm>
            <a:off x="5435600" y="10248900"/>
            <a:ext cx="10375900" cy="1549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pPr algn="r"/>
            <a:r>
              <a:rPr lang="en-US" sz="9000" dirty="0"/>
              <a:t>e </a:t>
            </a:r>
            <a:r>
              <a:rPr lang="en-US" sz="9000" dirty="0" err="1"/>
              <a:t>Përmbytjes</a:t>
            </a:r>
            <a:endParaRPr sz="9000"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Genesis 7:19–20"/>
          <p:cNvSpPr txBox="1">
            <a:spLocks noGrp="1"/>
          </p:cNvSpPr>
          <p:nvPr>
            <p:ph type="title"/>
          </p:nvPr>
        </p:nvSpPr>
        <p:spPr>
          <a:prstGeom prst="rect">
            <a:avLst/>
          </a:prstGeom>
        </p:spPr>
        <p:txBody>
          <a:bodyPr/>
          <a:lstStyle/>
          <a:p>
            <a:r>
              <a:rPr lang="en-US" dirty="0" err="1"/>
              <a:t>Zanafilla</a:t>
            </a:r>
            <a:r>
              <a:rPr dirty="0"/>
              <a:t> 7:19–20</a:t>
            </a:r>
          </a:p>
        </p:txBody>
      </p:sp>
      <p:sp>
        <p:nvSpPr>
          <p:cNvPr id="2" name="Rectangle 1"/>
          <p:cNvSpPr>
            <a:spLocks noChangeArrowheads="1"/>
          </p:cNvSpPr>
          <p:nvPr/>
        </p:nvSpPr>
        <p:spPr bwMode="auto">
          <a:xfrm>
            <a:off x="2420469" y="4021098"/>
            <a:ext cx="18852777" cy="5539978"/>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30000" dirty="0">
                <a:ln>
                  <a:noFill/>
                </a:ln>
                <a:solidFill>
                  <a:schemeClr val="bg1"/>
                </a:solidFill>
                <a:effectLst/>
                <a:latin typeface="+mn-lt"/>
              </a:rPr>
              <a:t>19</a:t>
            </a:r>
            <a:r>
              <a:rPr kumimoji="0" lang="sq-AL" sz="7200" b="0" i="0" u="none" strike="noStrike" cap="none" normalizeH="0" baseline="0" dirty="0">
                <a:ln>
                  <a:noFill/>
                </a:ln>
                <a:solidFill>
                  <a:schemeClr val="bg1"/>
                </a:solidFill>
                <a:effectLst/>
                <a:latin typeface="+mn-lt"/>
              </a:rPr>
              <a:t> Dhe ujërat vazhduan të përhapnin gjithnjë e më shumë në tokë, </a:t>
            </a:r>
            <a:r>
              <a:rPr kumimoji="0" lang="sq-AL" sz="7200" b="0" i="0" u="none" strike="noStrike" cap="none" normalizeH="0" baseline="0" dirty="0">
                <a:ln>
                  <a:noFill/>
                </a:ln>
                <a:solidFill>
                  <a:srgbClr val="FFFF00"/>
                </a:solidFill>
                <a:effectLst/>
                <a:latin typeface="+mn-lt"/>
              </a:rPr>
              <a:t>kështu që të gjitha malet e larta që ndodheshin nën qiej u mbuluan</a:t>
            </a:r>
            <a:r>
              <a:rPr kumimoji="0" lang="sq-AL" sz="7200" b="0" i="0" u="none" strike="noStrike" cap="none" normalizeH="0" baseline="0" dirty="0">
                <a:ln>
                  <a:noFill/>
                </a:ln>
                <a:solidFill>
                  <a:schemeClr val="bg1"/>
                </a:solidFill>
                <a:effectLst/>
                <a:latin typeface="+mn-lt"/>
              </a:rPr>
              <a:t>. </a:t>
            </a:r>
            <a:r>
              <a:rPr kumimoji="0" lang="sq-AL" sz="7200" b="0" i="0" u="none" strike="noStrike" cap="none" normalizeH="0" baseline="30000" dirty="0">
                <a:ln>
                  <a:noFill/>
                </a:ln>
                <a:solidFill>
                  <a:schemeClr val="bg1"/>
                </a:solidFill>
                <a:effectLst/>
                <a:latin typeface="+mn-lt"/>
              </a:rPr>
              <a:t>20</a:t>
            </a:r>
            <a:r>
              <a:rPr kumimoji="0" lang="sq-AL" sz="7200" b="0" i="0" u="none" strike="noStrike" cap="none" normalizeH="0" baseline="0" dirty="0">
                <a:ln>
                  <a:noFill/>
                </a:ln>
                <a:solidFill>
                  <a:schemeClr val="bg1"/>
                </a:solidFill>
                <a:effectLst/>
                <a:latin typeface="+mn-lt"/>
              </a:rPr>
              <a:t> Ujërat fituan pesëmbëdhjetë kubitë të lartë dhe </a:t>
            </a:r>
            <a:r>
              <a:rPr kumimoji="0" lang="sq-AL" sz="7200" b="0" i="0" u="none" strike="noStrike" cap="none" normalizeH="0" baseline="0" dirty="0">
                <a:ln>
                  <a:noFill/>
                </a:ln>
                <a:solidFill>
                  <a:srgbClr val="FFFF00"/>
                </a:solidFill>
                <a:effectLst/>
                <a:latin typeface="+mn-lt"/>
              </a:rPr>
              <a:t>malet u mbuluan</a:t>
            </a:r>
            <a:r>
              <a:rPr kumimoji="0" lang="sq-AL" sz="7200" b="0" i="0" u="none" strike="noStrike" cap="none" normalizeH="0" baseline="0" dirty="0">
                <a:ln>
                  <a:noFill/>
                </a:ln>
                <a:solidFill>
                  <a:schemeClr val="bg1"/>
                </a:solidFill>
                <a:effectLst/>
                <a:latin typeface="+mn-lt"/>
              </a:rPr>
              <a:t>. </a:t>
            </a: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8" name="LOCAL FLOOD pic102 MASTER.jpg" descr="LOCAL FLOOD pic102 MASTER.jpg"/>
          <p:cNvPicPr>
            <a:picLocks/>
          </p:cNvPicPr>
          <p:nvPr/>
        </p:nvPicPr>
        <p:blipFill>
          <a:blip r:embed="rId2"/>
          <a:stretch>
            <a:fillRect/>
          </a:stretch>
        </p:blipFill>
        <p:spPr>
          <a:xfrm>
            <a:off x="4279900" y="914400"/>
            <a:ext cx="15824200" cy="11874500"/>
          </a:xfrm>
          <a:prstGeom prst="rect">
            <a:avLst/>
          </a:prstGeom>
          <a:ln w="25400">
            <a:solidFill>
              <a:srgbClr val="FFFFFF"/>
            </a:solidFill>
            <a:miter lim="400000"/>
          </a:ln>
        </p:spPr>
      </p:pic>
      <p:pic>
        <p:nvPicPr>
          <p:cNvPr id="939" name="X--big red.png" descr="X--big red.png"/>
          <p:cNvPicPr>
            <a:picLocks noChangeAspect="1"/>
          </p:cNvPicPr>
          <p:nvPr/>
        </p:nvPicPr>
        <p:blipFill>
          <a:blip r:embed="rId3"/>
          <a:stretch>
            <a:fillRect/>
          </a:stretch>
        </p:blipFill>
        <p:spPr>
          <a:xfrm>
            <a:off x="6070600" y="1054100"/>
            <a:ext cx="12242800" cy="1159510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939"/>
                                        </p:tgtEl>
                                        <p:attrNameLst>
                                          <p:attrName>style.visibility</p:attrName>
                                        </p:attrNameLst>
                                      </p:cBhvr>
                                      <p:to>
                                        <p:strVal val="visible"/>
                                      </p:to>
                                    </p:set>
                                    <p:animEffect transition="in" filter="dissolve">
                                      <p:cBhvr>
                                        <p:cTn id="7" dur="500"/>
                                        <p:tgtEl>
                                          <p:spTgt spid="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9" grpId="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1" name="146953200_Thinkstock2012_GrandCanyon_Rainbow.jpg" descr="146953200_Thinkstock2012_GrandCanyon_Rainbow.jpg"/>
          <p:cNvPicPr>
            <a:picLocks noChangeAspect="1"/>
          </p:cNvPicPr>
          <p:nvPr/>
        </p:nvPicPr>
        <p:blipFill>
          <a:blip r:embed="rId3"/>
          <a:stretch>
            <a:fillRect/>
          </a:stretch>
        </p:blipFill>
        <p:spPr>
          <a:xfrm>
            <a:off x="4025750" y="738177"/>
            <a:ext cx="16332500" cy="10845801"/>
          </a:xfrm>
          <a:prstGeom prst="rect">
            <a:avLst/>
          </a:prstGeom>
          <a:ln w="25400">
            <a:solidFill>
              <a:srgbClr val="FFFFFF"/>
            </a:solidFill>
            <a:miter lim="400000"/>
          </a:ln>
        </p:spPr>
      </p:pic>
      <p:sp>
        <p:nvSpPr>
          <p:cNvPr id="942" name="Rainbow Promise"/>
          <p:cNvSpPr txBox="1">
            <a:spLocks noGrp="1"/>
          </p:cNvSpPr>
          <p:nvPr>
            <p:ph type="title" idx="4294967295"/>
          </p:nvPr>
        </p:nvSpPr>
        <p:spPr>
          <a:xfrm>
            <a:off x="-317500" y="10389058"/>
            <a:ext cx="20828000" cy="2489201"/>
          </a:xfrm>
          <a:prstGeom prst="rect">
            <a:avLst/>
          </a:prstGeom>
          <a:effectLst>
            <a:outerShdw blurRad="50800" dist="38100" dir="5400000" rotWithShape="0">
              <a:srgbClr val="000000">
                <a:alpha val="40000"/>
              </a:srgbClr>
            </a:outerShdw>
          </a:effectLst>
        </p:spPr>
        <p:txBody>
          <a:bodyPr anchor="b"/>
          <a:lstStyle>
            <a:lvl1pPr algn="r">
              <a:defRPr sz="8600"/>
            </a:lvl1pPr>
          </a:lstStyle>
          <a:p>
            <a:r>
              <a:rPr lang="en-US" dirty="0" err="1"/>
              <a:t>Premtimi</a:t>
            </a:r>
            <a:r>
              <a:rPr lang="en-US" dirty="0"/>
              <a:t> I </a:t>
            </a:r>
            <a:r>
              <a:rPr lang="en-US" dirty="0" err="1"/>
              <a:t>ylberit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fill="hold" grpId="1" nodeType="afterEffect">
                                  <p:stCondLst>
                                    <p:cond delay="0"/>
                                  </p:stCondLst>
                                  <p:iterate>
                                    <p:tmAbs val="0"/>
                                  </p:iterate>
                                  <p:childTnLst>
                                    <p:set>
                                      <p:cBhvr>
                                        <p:cTn id="6" fill="hold"/>
                                        <p:tgtEl>
                                          <p:spTgt spid="942"/>
                                        </p:tgtEl>
                                        <p:attrNameLst>
                                          <p:attrName>style.visibility</p:attrName>
                                        </p:attrNameLst>
                                      </p:cBhvr>
                                      <p:to>
                                        <p:strVal val="visible"/>
                                      </p:to>
                                    </p:set>
                                    <p:animEffect transition="in" filter="fade">
                                      <p:cBhvr>
                                        <p:cTn id="7" dur="500"/>
                                        <p:tgtEl>
                                          <p:spTgt spid="9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 grpId="1"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4" name="Billions of Dead Things 00058.jpg" descr="Billions of Dead Things 00058.jpg"/>
          <p:cNvPicPr>
            <a:picLocks noChangeAspect="1"/>
          </p:cNvPicPr>
          <p:nvPr/>
        </p:nvPicPr>
        <p:blipFill>
          <a:blip r:embed="rId3"/>
          <a:stretch>
            <a:fillRect/>
          </a:stretch>
        </p:blipFill>
        <p:spPr>
          <a:xfrm>
            <a:off x="927100" y="2298700"/>
            <a:ext cx="10850372" cy="8135178"/>
          </a:xfrm>
          <a:prstGeom prst="rect">
            <a:avLst/>
          </a:prstGeom>
          <a:ln w="25400">
            <a:solidFill>
              <a:srgbClr val="FFFFFF"/>
            </a:solidFill>
            <a:miter lim="400000"/>
          </a:ln>
        </p:spPr>
      </p:pic>
      <p:sp>
        <p:nvSpPr>
          <p:cNvPr id="2" name="Rectangle 1"/>
          <p:cNvSpPr>
            <a:spLocks noChangeArrowheads="1"/>
          </p:cNvSpPr>
          <p:nvPr/>
        </p:nvSpPr>
        <p:spPr bwMode="auto">
          <a:xfrm>
            <a:off x="12141333" y="8388897"/>
            <a:ext cx="11578097" cy="1430071"/>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lang="sq-AL" sz="7000" dirty="0">
                <a:solidFill>
                  <a:schemeClr val="bg1"/>
                </a:solidFill>
                <a:latin typeface="+mn-lt"/>
              </a:rPr>
              <a:t>N</a:t>
            </a:r>
            <a:r>
              <a:rPr kumimoji="0" lang="sq-AL" sz="7000" b="0" i="0" u="none" strike="noStrike" cap="none" normalizeH="0" baseline="0" dirty="0">
                <a:ln>
                  <a:noFill/>
                </a:ln>
                <a:solidFill>
                  <a:schemeClr val="bg1"/>
                </a:solidFill>
                <a:effectLst/>
                <a:latin typeface="+mn-lt"/>
              </a:rPr>
              <a:t>ë gjithë tokën </a:t>
            </a:r>
          </a:p>
        </p:txBody>
      </p:sp>
      <p:sp>
        <p:nvSpPr>
          <p:cNvPr id="5" name="Rectangle 4">
            <a:extLst>
              <a:ext uri="{FF2B5EF4-FFF2-40B4-BE49-F238E27FC236}">
                <a16:creationId xmlns:a16="http://schemas.microsoft.com/office/drawing/2014/main" id="{28329FC0-C753-7F44-99C7-693B5479F6A5}"/>
              </a:ext>
            </a:extLst>
          </p:cNvPr>
          <p:cNvSpPr>
            <a:spLocks noChangeArrowheads="1"/>
          </p:cNvSpPr>
          <p:nvPr/>
        </p:nvSpPr>
        <p:spPr bwMode="auto">
          <a:xfrm>
            <a:off x="12141334" y="2163072"/>
            <a:ext cx="11578097" cy="1430071"/>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ct val="150000"/>
              </a:lnSpc>
              <a:spcBef>
                <a:spcPct val="0"/>
              </a:spcBef>
              <a:spcAft>
                <a:spcPct val="0"/>
              </a:spcAft>
              <a:buClrTx/>
              <a:buSzTx/>
              <a:buFontTx/>
              <a:buNone/>
              <a:tabLst/>
            </a:pPr>
            <a:r>
              <a:rPr kumimoji="0" lang="sq-AL" sz="7000" b="0" i="0" u="none" strike="noStrike" cap="none" normalizeH="0" baseline="0" dirty="0">
                <a:ln>
                  <a:noFill/>
                </a:ln>
                <a:solidFill>
                  <a:schemeClr val="bg1"/>
                </a:solidFill>
                <a:effectLst/>
                <a:latin typeface="+mn-lt"/>
              </a:rPr>
              <a:t>Miliarda gjërash të vdekura</a:t>
            </a:r>
          </a:p>
        </p:txBody>
      </p:sp>
      <p:sp>
        <p:nvSpPr>
          <p:cNvPr id="6" name="Rectangle 5">
            <a:extLst>
              <a:ext uri="{FF2B5EF4-FFF2-40B4-BE49-F238E27FC236}">
                <a16:creationId xmlns:a16="http://schemas.microsoft.com/office/drawing/2014/main" id="{3D0F3C0A-BD30-B24B-8F12-F4F9BC3B5B55}"/>
              </a:ext>
            </a:extLst>
          </p:cNvPr>
          <p:cNvSpPr>
            <a:spLocks noChangeArrowheads="1"/>
          </p:cNvSpPr>
          <p:nvPr/>
        </p:nvSpPr>
        <p:spPr bwMode="auto">
          <a:xfrm>
            <a:off x="12141334" y="4395644"/>
            <a:ext cx="11578097" cy="1923604"/>
          </a:xfrm>
          <a:prstGeom prst="rect">
            <a:avLst/>
          </a:prstGeom>
          <a:noFill/>
          <a:ln>
            <a:noFill/>
          </a:ln>
          <a:effectLst/>
        </p:spPr>
        <p:txBody>
          <a:bodyPr vert="horz" wrap="square" lIns="0" tIns="0" rIns="0" bIns="0" numCol="1" anchor="t" anchorCtr="0" compatLnSpc="1">
            <a:prstTxWarp prst="textNoShape">
              <a:avLst/>
            </a:prstTxWarp>
            <a:spAutoFit/>
          </a:bodyPr>
          <a:lstStyle/>
          <a:p>
            <a:pPr marL="0" marR="0" lvl="0" indent="0" algn="l" defTabSz="914400" rtl="0" eaLnBrk="0" fontAlgn="base" latinLnBrk="0" hangingPunct="0">
              <a:lnSpc>
                <a:spcPts val="7500"/>
              </a:lnSpc>
              <a:spcBef>
                <a:spcPct val="0"/>
              </a:spcBef>
              <a:spcAft>
                <a:spcPct val="0"/>
              </a:spcAft>
              <a:buClrTx/>
              <a:buSzTx/>
              <a:buFontTx/>
              <a:buNone/>
              <a:tabLst/>
            </a:pPr>
            <a:r>
              <a:rPr lang="sq-AL" sz="7000" dirty="0">
                <a:solidFill>
                  <a:schemeClr val="bg1"/>
                </a:solidFill>
                <a:latin typeface="+mn-lt"/>
              </a:rPr>
              <a:t>V</a:t>
            </a:r>
            <a:r>
              <a:rPr kumimoji="0" lang="sq-AL" sz="7000" b="0" i="0" u="none" strike="noStrike" cap="none" normalizeH="0" baseline="0" dirty="0">
                <a:ln>
                  <a:noFill/>
                </a:ln>
                <a:solidFill>
                  <a:schemeClr val="bg1"/>
                </a:solidFill>
                <a:effectLst/>
                <a:latin typeface="+mn-lt"/>
              </a:rPr>
              <a:t>arrosur në shtresa shkëmbore</a:t>
            </a:r>
          </a:p>
        </p:txBody>
      </p:sp>
      <p:sp>
        <p:nvSpPr>
          <p:cNvPr id="7" name="Rectangle 6">
            <a:extLst>
              <a:ext uri="{FF2B5EF4-FFF2-40B4-BE49-F238E27FC236}">
                <a16:creationId xmlns:a16="http://schemas.microsoft.com/office/drawing/2014/main" id="{CEB3EF11-A04B-1C42-96EE-BE2C3FAE2CB8}"/>
              </a:ext>
            </a:extLst>
          </p:cNvPr>
          <p:cNvSpPr>
            <a:spLocks noChangeArrowheads="1"/>
          </p:cNvSpPr>
          <p:nvPr/>
        </p:nvSpPr>
        <p:spPr bwMode="auto">
          <a:xfrm>
            <a:off x="12141333" y="6528959"/>
            <a:ext cx="11578097" cy="1460849"/>
          </a:xfrm>
          <a:prstGeom prst="rect">
            <a:avLst/>
          </a:prstGeom>
          <a:noFill/>
          <a:ln>
            <a:noFill/>
          </a:ln>
          <a:effectLst/>
        </p:spPr>
        <p:txBody>
          <a:bodyPr vert="horz" wrap="square" lIns="0" tIns="0" rIns="0" bIns="0" numCol="1" anchor="t" anchorCtr="0" compatLnSpc="1">
            <a:prstTxWarp prst="textNoShape">
              <a:avLst/>
            </a:prstTxWarp>
            <a:spAutoFit/>
          </a:bodyPr>
          <a:lstStyle/>
          <a:p>
            <a:pPr lvl="0" algn="l" defTabSz="914400" eaLnBrk="0" fontAlgn="base">
              <a:lnSpc>
                <a:spcPct val="150000"/>
              </a:lnSpc>
              <a:spcBef>
                <a:spcPct val="0"/>
              </a:spcBef>
              <a:spcAft>
                <a:spcPct val="0"/>
              </a:spcAft>
            </a:pPr>
            <a:r>
              <a:rPr lang="en-US" sz="7200" dirty="0">
                <a:solidFill>
                  <a:schemeClr val="bg1"/>
                </a:solidFill>
                <a:latin typeface="Lucida Grande"/>
                <a:ea typeface="Lucida Grande"/>
                <a:cs typeface="Lucida Grande"/>
                <a:sym typeface="Lucida Grande"/>
              </a:rPr>
              <a:t>Shpërndarë </a:t>
            </a:r>
            <a:r>
              <a:rPr kumimoji="0" lang="sq-AL" sz="7000" b="0" i="0" u="none" strike="noStrike" cap="none" normalizeH="0" baseline="0" dirty="0">
                <a:ln>
                  <a:noFill/>
                </a:ln>
                <a:solidFill>
                  <a:schemeClr val="bg1"/>
                </a:solidFill>
                <a:effectLst/>
                <a:latin typeface="+mn-lt"/>
              </a:rPr>
              <a:t>nga uji</a:t>
            </a:r>
          </a:p>
        </p:txBody>
      </p:sp>
    </p:spTree>
    <p:extLst>
      <p:ext uri="{BB962C8B-B14F-4D97-AF65-F5344CB8AC3E}">
        <p14:creationId xmlns:p14="http://schemas.microsoft.com/office/powerpoint/2010/main" val="785700097"/>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 name="Mil of Yrs Rock Layers Equals 00309.jpg" descr="Mil of Yrs Rock Layers Equals 00309.jpg"/>
          <p:cNvPicPr>
            <a:picLocks noChangeAspect="1"/>
          </p:cNvPicPr>
          <p:nvPr/>
        </p:nvPicPr>
        <p:blipFill>
          <a:blip r:embed="rId2"/>
          <a:stretch>
            <a:fillRect/>
          </a:stretch>
        </p:blipFill>
        <p:spPr>
          <a:xfrm>
            <a:off x="13081000" y="-401250"/>
            <a:ext cx="11315700" cy="13868401"/>
          </a:xfrm>
          <a:prstGeom prst="rect">
            <a:avLst/>
          </a:prstGeom>
          <a:ln w="12700">
            <a:miter lim="400000"/>
          </a:ln>
        </p:spPr>
      </p:pic>
      <p:sp>
        <p:nvSpPr>
          <p:cNvPr id="961" name="DEATH…"/>
          <p:cNvSpPr txBox="1"/>
          <p:nvPr/>
        </p:nvSpPr>
        <p:spPr>
          <a:xfrm>
            <a:off x="2819400" y="4858147"/>
            <a:ext cx="8801100" cy="7797006"/>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ts val="7500"/>
              </a:lnSpc>
              <a:defRPr sz="7200" b="1">
                <a:solidFill>
                  <a:srgbClr val="FF4013"/>
                </a:solidFill>
                <a:latin typeface="Quicksand"/>
                <a:ea typeface="Quicksand"/>
                <a:cs typeface="Quicksand"/>
                <a:sym typeface="Quicksand"/>
              </a:defRPr>
            </a:pPr>
            <a:r>
              <a:rPr lang="en-US" dirty="0"/>
              <a:t>VDEKJE</a:t>
            </a:r>
            <a:endParaRPr dirty="0"/>
          </a:p>
          <a:p>
            <a:pPr>
              <a:lnSpc>
                <a:spcPts val="7500"/>
              </a:lnSpc>
              <a:defRPr sz="7200" b="1">
                <a:solidFill>
                  <a:srgbClr val="FF4013"/>
                </a:solidFill>
                <a:latin typeface="Quicksand"/>
                <a:ea typeface="Quicksand"/>
                <a:cs typeface="Quicksand"/>
                <a:sym typeface="Quicksand"/>
              </a:defRPr>
            </a:pPr>
            <a:r>
              <a:rPr lang="en-US" dirty="0"/>
              <a:t>DHIMBJE</a:t>
            </a:r>
            <a:endParaRPr dirty="0"/>
          </a:p>
          <a:p>
            <a:pPr>
              <a:lnSpc>
                <a:spcPts val="7500"/>
              </a:lnSpc>
              <a:defRPr sz="7200" b="1">
                <a:solidFill>
                  <a:srgbClr val="FF4013"/>
                </a:solidFill>
                <a:latin typeface="Quicksand"/>
                <a:ea typeface="Quicksand"/>
                <a:cs typeface="Quicksand"/>
                <a:sym typeface="Quicksand"/>
              </a:defRPr>
            </a:pPr>
            <a:r>
              <a:rPr lang="en-US" dirty="0"/>
              <a:t>VRASJE</a:t>
            </a:r>
            <a:endParaRPr dirty="0"/>
          </a:p>
          <a:p>
            <a:pPr>
              <a:lnSpc>
                <a:spcPts val="7500"/>
              </a:lnSpc>
              <a:defRPr sz="7200" b="1">
                <a:solidFill>
                  <a:srgbClr val="FF4013"/>
                </a:solidFill>
                <a:latin typeface="Quicksand"/>
                <a:ea typeface="Quicksand"/>
                <a:cs typeface="Quicksand"/>
                <a:sym typeface="Quicksand"/>
              </a:defRPr>
            </a:pPr>
            <a:r>
              <a:rPr lang="en-US" dirty="0"/>
              <a:t>SEMUNDJE</a:t>
            </a:r>
            <a:endParaRPr dirty="0"/>
          </a:p>
          <a:p>
            <a:pPr>
              <a:lnSpc>
                <a:spcPts val="7500"/>
              </a:lnSpc>
              <a:defRPr sz="7200" b="1">
                <a:solidFill>
                  <a:srgbClr val="FF4013"/>
                </a:solidFill>
                <a:latin typeface="Quicksand"/>
                <a:ea typeface="Quicksand"/>
                <a:cs typeface="Quicksand"/>
                <a:sym typeface="Quicksand"/>
              </a:defRPr>
            </a:pPr>
            <a:r>
              <a:rPr lang="en-US" dirty="0"/>
              <a:t>GJEMBA</a:t>
            </a:r>
            <a:endParaRPr dirty="0"/>
          </a:p>
          <a:p>
            <a:pPr>
              <a:lnSpc>
                <a:spcPts val="7500"/>
              </a:lnSpc>
              <a:defRPr sz="7200" b="1">
                <a:solidFill>
                  <a:srgbClr val="FF4013"/>
                </a:solidFill>
                <a:latin typeface="Quicksand"/>
                <a:ea typeface="Quicksand"/>
                <a:cs typeface="Quicksand"/>
                <a:sym typeface="Quicksand"/>
              </a:defRPr>
            </a:pPr>
            <a:r>
              <a:rPr lang="en-US" dirty="0"/>
              <a:t>VESHTIRESI</a:t>
            </a:r>
            <a:endParaRPr dirty="0"/>
          </a:p>
          <a:p>
            <a:pPr>
              <a:lnSpc>
                <a:spcPts val="7500"/>
              </a:lnSpc>
              <a:defRPr sz="7200" b="1">
                <a:solidFill>
                  <a:srgbClr val="FF4013"/>
                </a:solidFill>
                <a:latin typeface="Quicksand"/>
                <a:ea typeface="Quicksand"/>
                <a:cs typeface="Quicksand"/>
                <a:sym typeface="Quicksand"/>
              </a:defRPr>
            </a:pPr>
            <a:r>
              <a:rPr lang="en-US" dirty="0"/>
              <a:t>VUAJTJE</a:t>
            </a:r>
            <a:endParaRPr dirty="0"/>
          </a:p>
          <a:p>
            <a:pPr>
              <a:lnSpc>
                <a:spcPts val="7500"/>
              </a:lnSpc>
              <a:defRPr sz="7200" b="1">
                <a:solidFill>
                  <a:srgbClr val="FF4013"/>
                </a:solidFill>
                <a:latin typeface="Quicksand"/>
                <a:ea typeface="Quicksand"/>
                <a:cs typeface="Quicksand"/>
                <a:sym typeface="Quicksand"/>
              </a:defRPr>
            </a:pPr>
            <a:r>
              <a:rPr lang="en-US" dirty="0"/>
              <a:t>SHUARJE</a:t>
            </a:r>
            <a:endParaRPr dirty="0"/>
          </a:p>
        </p:txBody>
      </p:sp>
      <p:grpSp>
        <p:nvGrpSpPr>
          <p:cNvPr id="964" name="Group"/>
          <p:cNvGrpSpPr/>
          <p:nvPr/>
        </p:nvGrpSpPr>
        <p:grpSpPr>
          <a:xfrm>
            <a:off x="2433548" y="1631950"/>
            <a:ext cx="12768353" cy="2311400"/>
            <a:chOff x="1151469" y="0"/>
            <a:chExt cx="12768352" cy="2311400"/>
          </a:xfrm>
        </p:grpSpPr>
        <p:sp>
          <p:nvSpPr>
            <p:cNvPr id="962" name="Millions of Years"/>
            <p:cNvSpPr txBox="1"/>
            <p:nvPr/>
          </p:nvSpPr>
          <p:spPr>
            <a:xfrm>
              <a:off x="1151469" y="328613"/>
              <a:ext cx="11176000"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0000">
                  <a:solidFill>
                    <a:srgbClr val="FFFFFF"/>
                  </a:solidFill>
                  <a:latin typeface="DejaVu Sans"/>
                  <a:ea typeface="DejaVu Sans"/>
                  <a:cs typeface="DejaVu Sans"/>
                  <a:sym typeface="DejaVu Sans"/>
                </a:defRPr>
              </a:lvl1pPr>
            </a:lstStyle>
            <a:p>
              <a:r>
                <a:rPr dirty="0" err="1"/>
                <a:t>Mil</a:t>
              </a:r>
              <a:r>
                <a:rPr lang="en-US" dirty="0" err="1"/>
                <a:t>i</a:t>
              </a:r>
              <a:r>
                <a:rPr dirty="0" err="1"/>
                <a:t>on</a:t>
              </a:r>
              <a:r>
                <a:rPr lang="en-US" dirty="0" err="1"/>
                <a:t>a</a:t>
              </a:r>
              <a:r>
                <a:rPr dirty="0"/>
                <a:t> </a:t>
              </a:r>
              <a:r>
                <a:rPr lang="en-US" dirty="0" err="1"/>
                <a:t>Vite</a:t>
              </a:r>
              <a:endParaRPr dirty="0"/>
            </a:p>
          </p:txBody>
        </p:sp>
        <p:sp>
          <p:nvSpPr>
            <p:cNvPr id="963" name="="/>
            <p:cNvSpPr txBox="1"/>
            <p:nvPr/>
          </p:nvSpPr>
          <p:spPr>
            <a:xfrm>
              <a:off x="9297020" y="0"/>
              <a:ext cx="4622801" cy="23114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15000">
                  <a:solidFill>
                    <a:srgbClr val="FFFFFF"/>
                  </a:solidFill>
                  <a:latin typeface="DejaVu Sans"/>
                  <a:ea typeface="DejaVu Sans"/>
                  <a:cs typeface="DejaVu Sans"/>
                  <a:sym typeface="DejaVu Sans"/>
                </a:defRPr>
              </a:lvl1pPr>
            </a:lstStyle>
            <a:p>
              <a:r>
                <a:t>=</a:t>
              </a:r>
            </a:p>
          </p:txBody>
        </p:sp>
      </p:grpSp>
      <p:grpSp>
        <p:nvGrpSpPr>
          <p:cNvPr id="970" name="Group"/>
          <p:cNvGrpSpPr/>
          <p:nvPr/>
        </p:nvGrpSpPr>
        <p:grpSpPr>
          <a:xfrm>
            <a:off x="1627469" y="4622800"/>
            <a:ext cx="8469709" cy="8259658"/>
            <a:chOff x="-683102" y="0"/>
            <a:chExt cx="8469707" cy="8259657"/>
          </a:xfrm>
        </p:grpSpPr>
        <p:sp>
          <p:nvSpPr>
            <p:cNvPr id="965" name="Fossil Record"/>
            <p:cNvSpPr txBox="1"/>
            <p:nvPr/>
          </p:nvSpPr>
          <p:spPr>
            <a:xfrm rot="16192756">
              <a:off x="-2508312" y="2974552"/>
              <a:ext cx="5969001" cy="231858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ctr">
              <a:spAutoFit/>
            </a:bodyPr>
            <a:lstStyle>
              <a:lvl1pPr>
                <a:defRPr sz="7200" b="1">
                  <a:solidFill>
                    <a:srgbClr val="FFFFFF"/>
                  </a:solidFill>
                  <a:latin typeface="Quicksand"/>
                  <a:ea typeface="Quicksand"/>
                  <a:cs typeface="Quicksand"/>
                  <a:sym typeface="Quicksand"/>
                </a:defRPr>
              </a:lvl1pPr>
            </a:lstStyle>
            <a:p>
              <a:r>
                <a:rPr dirty="0" err="1"/>
                <a:t>Fosil</a:t>
              </a:r>
              <a:r>
                <a:rPr lang="en-US" dirty="0" err="1"/>
                <a:t>e</a:t>
              </a:r>
              <a:r>
                <a:rPr dirty="0"/>
                <a:t> </a:t>
              </a:r>
              <a:r>
                <a:rPr dirty="0" err="1"/>
                <a:t>R</a:t>
              </a:r>
              <a:r>
                <a:rPr lang="en-US" dirty="0" err="1"/>
                <a:t>egjistrimi</a:t>
              </a:r>
              <a:endParaRPr dirty="0"/>
            </a:p>
          </p:txBody>
        </p:sp>
        <p:sp>
          <p:nvSpPr>
            <p:cNvPr id="966" name="Line"/>
            <p:cNvSpPr/>
            <p:nvPr/>
          </p:nvSpPr>
          <p:spPr>
            <a:xfrm>
              <a:off x="508828" y="8229600"/>
              <a:ext cx="7239677" cy="2"/>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7" name="Line"/>
            <p:cNvSpPr/>
            <p:nvPr/>
          </p:nvSpPr>
          <p:spPr>
            <a:xfrm>
              <a:off x="546929" y="25400"/>
              <a:ext cx="7239676" cy="1"/>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8" name="Line"/>
            <p:cNvSpPr/>
            <p:nvPr/>
          </p:nvSpPr>
          <p:spPr>
            <a:xfrm flipH="1">
              <a:off x="546928" y="0"/>
              <a:ext cx="1" cy="677757"/>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69" name="Line"/>
            <p:cNvSpPr/>
            <p:nvPr/>
          </p:nvSpPr>
          <p:spPr>
            <a:xfrm flipH="1">
              <a:off x="546928" y="7581900"/>
              <a:ext cx="1" cy="677757"/>
            </a:xfrm>
            <a:prstGeom prst="line">
              <a:avLst/>
            </a:prstGeom>
            <a:noFill/>
            <a:ln w="76200" cap="flat">
              <a:solidFill>
                <a:srgbClr val="FFFFFF"/>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971" name="Noah’s Flood"/>
          <p:cNvSpPr txBox="1"/>
          <p:nvPr/>
        </p:nvSpPr>
        <p:spPr>
          <a:xfrm>
            <a:off x="157483" y="1925223"/>
            <a:ext cx="12216160" cy="1641475"/>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10000">
                <a:solidFill>
                  <a:srgbClr val="FFFFFF"/>
                </a:solidFill>
                <a:latin typeface="DejaVu Sans"/>
                <a:ea typeface="DejaVu Sans"/>
                <a:cs typeface="DejaVu Sans"/>
                <a:sym typeface="DejaVu Sans"/>
              </a:defRPr>
            </a:lvl1pPr>
          </a:lstStyle>
          <a:p>
            <a:r>
              <a:rPr lang="en-US" dirty="0" err="1"/>
              <a:t>Përmbytja</a:t>
            </a:r>
            <a:r>
              <a:rPr lang="en-US" dirty="0"/>
              <a:t> e </a:t>
            </a:r>
            <a:r>
              <a:rPr lang="en-US" dirty="0" err="1"/>
              <a:t>Noeut</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 presetClass="entr" presetSubtype="8" fill="hold" grpId="1" nodeType="clickEffect">
                                  <p:stCondLst>
                                    <p:cond delay="0"/>
                                  </p:stCondLst>
                                  <p:iterate>
                                    <p:tmAbs val="0"/>
                                  </p:iterate>
                                  <p:childTnLst>
                                    <p:set>
                                      <p:cBhvr>
                                        <p:cTn id="6" fill="hold"/>
                                        <p:tgtEl>
                                          <p:spTgt spid="964"/>
                                        </p:tgtEl>
                                        <p:attrNameLst>
                                          <p:attrName>style.visibility</p:attrName>
                                        </p:attrNameLst>
                                      </p:cBhvr>
                                      <p:to>
                                        <p:strVal val="visible"/>
                                      </p:to>
                                    </p:set>
                                    <p:anim calcmode="lin" valueType="num">
                                      <p:cBhvr>
                                        <p:cTn id="7" dur="750" fill="hold"/>
                                        <p:tgtEl>
                                          <p:spTgt spid="964"/>
                                        </p:tgtEl>
                                        <p:attrNameLst>
                                          <p:attrName>ppt_x</p:attrName>
                                        </p:attrNameLst>
                                      </p:cBhvr>
                                      <p:tavLst>
                                        <p:tav tm="0">
                                          <p:val>
                                            <p:strVal val="0-#ppt_w/2"/>
                                          </p:val>
                                        </p:tav>
                                        <p:tav tm="100000">
                                          <p:val>
                                            <p:strVal val="#ppt_x"/>
                                          </p:val>
                                        </p:tav>
                                      </p:tavLst>
                                    </p:anim>
                                    <p:anim calcmode="lin" valueType="num">
                                      <p:cBhvr>
                                        <p:cTn id="8" dur="750" fill="hold"/>
                                        <p:tgtEl>
                                          <p:spTgt spid="9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2" nodeType="clickEffect">
                                  <p:stCondLst>
                                    <p:cond delay="0"/>
                                  </p:stCondLst>
                                  <p:iterate>
                                    <p:tmAbs val="0"/>
                                  </p:iterate>
                                  <p:childTnLst>
                                    <p:set>
                                      <p:cBhvr>
                                        <p:cTn id="12" fill="hold"/>
                                        <p:tgtEl>
                                          <p:spTgt spid="971"/>
                                        </p:tgtEl>
                                        <p:attrNameLst>
                                          <p:attrName>style.visibility</p:attrName>
                                        </p:attrNameLst>
                                      </p:cBhvr>
                                      <p:to>
                                        <p:strVal val="visible"/>
                                      </p:to>
                                    </p:set>
                                    <p:animEffect transition="in" filter="wipe(left)">
                                      <p:cBhvr>
                                        <p:cTn id="13" dur="500"/>
                                        <p:tgtEl>
                                          <p:spTgt spid="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 grpId="1" animBg="1" advAuto="0"/>
      <p:bldP spid="971" grpId="2"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Early 19th Century Views of Earth History"/>
          <p:cNvSpPr txBox="1">
            <a:spLocks noGrp="1"/>
          </p:cNvSpPr>
          <p:nvPr>
            <p:ph type="body" sz="quarter" idx="4294967295"/>
          </p:nvPr>
        </p:nvSpPr>
        <p:spPr>
          <a:xfrm>
            <a:off x="1757590" y="1092509"/>
            <a:ext cx="20868819" cy="1320800"/>
          </a:xfrm>
          <a:prstGeom prst="rect">
            <a:avLst/>
          </a:prstGeom>
          <a:ln w="9525">
            <a:round/>
          </a:ln>
        </p:spPr>
        <p:txBody>
          <a:bodyPr>
            <a:normAutofit/>
          </a:bodyPr>
          <a:lstStyle/>
          <a:p>
            <a:pPr algn="ctr" defTabSz="914400">
              <a:buClr>
                <a:srgbClr val="FFFEEC"/>
              </a:buClr>
              <a:buFont typeface="GoudyTwenty"/>
              <a:defRPr sz="8400">
                <a:solidFill>
                  <a:srgbClr val="F4EDB7"/>
                </a:solidFill>
                <a:effectLst>
                  <a:outerShdw blurRad="38100" dist="38100" dir="2700000" rotWithShape="0">
                    <a:srgbClr val="000000">
                      <a:alpha val="43137"/>
                    </a:srgbClr>
                  </a:outerShdw>
                </a:effectLst>
                <a:uFill>
                  <a:solidFill>
                    <a:srgbClr val="F4EDB7"/>
                  </a:solidFill>
                </a:uFill>
              </a:defRPr>
            </a:pPr>
            <a:r>
              <a:rPr lang="en-US" dirty="0" err="1"/>
              <a:t>Pikëpamjet</a:t>
            </a:r>
            <a:r>
              <a:rPr lang="en-US" dirty="0"/>
              <a:t> e </a:t>
            </a:r>
            <a:r>
              <a:rPr lang="en-US" dirty="0" err="1"/>
              <a:t>shekullit</a:t>
            </a:r>
            <a:r>
              <a:rPr lang="en-US" dirty="0"/>
              <a:t> 19të </a:t>
            </a:r>
            <a:r>
              <a:rPr lang="en-US" dirty="0" err="1"/>
              <a:t>në</a:t>
            </a:r>
            <a:r>
              <a:rPr lang="en-US" dirty="0"/>
              <a:t> </a:t>
            </a:r>
            <a:r>
              <a:rPr lang="en-US" dirty="0" err="1"/>
              <a:t>Historinë</a:t>
            </a:r>
            <a:r>
              <a:rPr lang="en-US" dirty="0"/>
              <a:t> e </a:t>
            </a:r>
            <a:r>
              <a:rPr lang="en-US" dirty="0" err="1"/>
              <a:t>Tokës</a:t>
            </a:r>
            <a:endParaRPr dirty="0"/>
          </a:p>
        </p:txBody>
      </p:sp>
      <p:grpSp>
        <p:nvGrpSpPr>
          <p:cNvPr id="983" name="Group"/>
          <p:cNvGrpSpPr/>
          <p:nvPr/>
        </p:nvGrpSpPr>
        <p:grpSpPr>
          <a:xfrm>
            <a:off x="1506071" y="2856954"/>
            <a:ext cx="21009486" cy="3165880"/>
            <a:chOff x="0" y="0"/>
            <a:chExt cx="19545300" cy="3165878"/>
          </a:xfrm>
        </p:grpSpPr>
        <p:sp>
          <p:nvSpPr>
            <p:cNvPr id="974" name="Biblical/Traditional view (Scriptural geologists)"/>
            <p:cNvSpPr txBox="1"/>
            <p:nvPr/>
          </p:nvSpPr>
          <p:spPr>
            <a:xfrm>
              <a:off x="0" y="0"/>
              <a:ext cx="19545300" cy="1184939"/>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buClr>
                  <a:srgbClr val="B6DE87"/>
                </a:buClr>
                <a:defRPr sz="7200">
                  <a:solidFill>
                    <a:srgbClr val="FFFFFF"/>
                  </a:solidFill>
                  <a:uFill>
                    <a:solidFill>
                      <a:srgbClr val="FFFFFF"/>
                    </a:solidFill>
                  </a:uFill>
                  <a:latin typeface="+mn-lt"/>
                  <a:ea typeface="+mn-ea"/>
                  <a:cs typeface="+mn-cs"/>
                  <a:sym typeface="DejaVu Sans Condensed"/>
                </a:defRPr>
              </a:lvl1pPr>
            </a:lstStyle>
            <a:p>
              <a:pPr>
                <a:defRPr sz="2400"/>
              </a:pPr>
              <a:r>
                <a:rPr lang="en-US" sz="7200" dirty="0" err="1"/>
                <a:t>Pikëpamjet</a:t>
              </a:r>
              <a:r>
                <a:rPr lang="en-US" sz="7200" dirty="0"/>
                <a:t> biblike / </a:t>
              </a:r>
              <a:r>
                <a:rPr lang="en-US" sz="7200" dirty="0" err="1"/>
                <a:t>tradicionale</a:t>
              </a:r>
              <a:r>
                <a:rPr lang="en-US" sz="7200" dirty="0"/>
                <a:t> (</a:t>
              </a:r>
              <a:r>
                <a:rPr lang="en-US" sz="7200" dirty="0" err="1"/>
                <a:t>gjeologë</a:t>
              </a:r>
              <a:r>
                <a:rPr lang="en-US" sz="7200" dirty="0"/>
                <a:t> </a:t>
              </a:r>
              <a:r>
                <a:rPr lang="en-US" sz="7200" dirty="0" err="1"/>
                <a:t>biblikë</a:t>
              </a:r>
              <a:r>
                <a:rPr lang="en-US" sz="7200" dirty="0"/>
                <a:t>)</a:t>
              </a:r>
              <a:endParaRPr sz="7200" dirty="0"/>
            </a:p>
          </p:txBody>
        </p:sp>
        <p:sp>
          <p:nvSpPr>
            <p:cNvPr id="975" name="SCW"/>
            <p:cNvSpPr txBox="1"/>
            <p:nvPr/>
          </p:nvSpPr>
          <p:spPr>
            <a:xfrm>
              <a:off x="9471732" y="1259929"/>
              <a:ext cx="254000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r" defTabSz="914400">
                <a:spcBef>
                  <a:spcPts val="3900"/>
                </a:spcBef>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JKM</a:t>
              </a:r>
              <a:endParaRPr sz="6600" b="0" dirty="0">
                <a:latin typeface="+mn-lt"/>
                <a:ea typeface="+mn-ea"/>
                <a:cs typeface="+mn-cs"/>
                <a:sym typeface="DejaVu Sans Condensed"/>
              </a:endParaRPr>
            </a:p>
          </p:txBody>
        </p:sp>
        <p:grpSp>
          <p:nvGrpSpPr>
            <p:cNvPr id="978" name="Group"/>
            <p:cNvGrpSpPr/>
            <p:nvPr/>
          </p:nvGrpSpPr>
          <p:grpSpPr>
            <a:xfrm>
              <a:off x="11963787" y="1259929"/>
              <a:ext cx="1980517" cy="1092606"/>
              <a:chOff x="-591775" y="0"/>
              <a:chExt cx="1980516" cy="1092605"/>
            </a:xfrm>
          </p:grpSpPr>
          <p:sp>
            <p:nvSpPr>
              <p:cNvPr id="976" name="Line"/>
              <p:cNvSpPr/>
              <p:nvPr/>
            </p:nvSpPr>
            <p:spPr>
              <a:xfrm>
                <a:off x="-591775" y="509974"/>
                <a:ext cx="1350554"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77" name="F"/>
              <p:cNvSpPr txBox="1"/>
              <p:nvPr/>
            </p:nvSpPr>
            <p:spPr>
              <a:xfrm>
                <a:off x="890651" y="0"/>
                <a:ext cx="498090"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P</a:t>
                </a:r>
                <a:endParaRPr sz="6600" b="0" dirty="0">
                  <a:latin typeface="+mn-lt"/>
                  <a:ea typeface="+mn-ea"/>
                  <a:cs typeface="+mn-cs"/>
                  <a:sym typeface="DejaVu Sans Condensed"/>
                </a:endParaRPr>
              </a:p>
            </p:txBody>
          </p:sp>
        </p:grpSp>
        <p:grpSp>
          <p:nvGrpSpPr>
            <p:cNvPr id="981" name="Group"/>
            <p:cNvGrpSpPr/>
            <p:nvPr/>
          </p:nvGrpSpPr>
          <p:grpSpPr>
            <a:xfrm>
              <a:off x="14002321" y="1259929"/>
              <a:ext cx="5114373" cy="1092606"/>
              <a:chOff x="-591774" y="0"/>
              <a:chExt cx="5114372" cy="1092605"/>
            </a:xfrm>
          </p:grpSpPr>
          <p:sp>
            <p:nvSpPr>
              <p:cNvPr id="979" name="Line"/>
              <p:cNvSpPr/>
              <p:nvPr/>
            </p:nvSpPr>
            <p:spPr>
              <a:xfrm>
                <a:off x="-591774" y="509974"/>
                <a:ext cx="4347098" cy="7034"/>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0" name="P"/>
              <p:cNvSpPr txBox="1"/>
              <p:nvPr/>
            </p:nvSpPr>
            <p:spPr>
              <a:xfrm>
                <a:off x="4000648" y="0"/>
                <a:ext cx="521950" cy="1092605"/>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S</a:t>
                </a:r>
                <a:endParaRPr sz="6600" b="0" dirty="0">
                  <a:latin typeface="+mn-lt"/>
                  <a:ea typeface="+mn-ea"/>
                  <a:cs typeface="+mn-cs"/>
                  <a:sym typeface="DejaVu Sans Condensed"/>
                </a:endParaRPr>
              </a:p>
            </p:txBody>
          </p:sp>
        </p:grpSp>
        <p:sp>
          <p:nvSpPr>
            <p:cNvPr id="982" name="(ca. 6000 years)"/>
            <p:cNvSpPr txBox="1"/>
            <p:nvPr/>
          </p:nvSpPr>
          <p:spPr>
            <a:xfrm>
              <a:off x="13339678" y="2242549"/>
              <a:ext cx="4910808" cy="923329"/>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dirty="0">
                  <a:latin typeface="+mn-lt"/>
                </a:rPr>
                <a:t>(ca. 6000 years)</a:t>
              </a:r>
            </a:p>
          </p:txBody>
        </p:sp>
      </p:grpSp>
      <p:grpSp>
        <p:nvGrpSpPr>
          <p:cNvPr id="1001" name="Group"/>
          <p:cNvGrpSpPr/>
          <p:nvPr/>
        </p:nvGrpSpPr>
        <p:grpSpPr>
          <a:xfrm>
            <a:off x="1672420" y="6261100"/>
            <a:ext cx="20399316" cy="3298231"/>
            <a:chOff x="-743603" y="0"/>
            <a:chExt cx="20399314" cy="3298230"/>
          </a:xfrm>
        </p:grpSpPr>
        <p:sp>
          <p:nvSpPr>
            <p:cNvPr id="984" name="(millions of years)"/>
            <p:cNvSpPr txBox="1"/>
            <p:nvPr/>
          </p:nvSpPr>
          <p:spPr>
            <a:xfrm>
              <a:off x="6596883" y="2374900"/>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spcBef>
                  <a:spcPts val="3900"/>
                </a:spcBef>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dirty="0">
                  <a:latin typeface="+mn-lt"/>
                </a:rPr>
                <a:t>(</a:t>
              </a:r>
              <a:r>
                <a:rPr b="0" dirty="0" err="1">
                  <a:latin typeface="+mn-lt"/>
                </a:rPr>
                <a:t>milion</a:t>
              </a:r>
              <a:r>
                <a:rPr lang="en-US" b="0" dirty="0" err="1">
                  <a:latin typeface="+mn-lt"/>
                </a:rPr>
                <a:t>a</a:t>
              </a:r>
              <a:r>
                <a:rPr b="0" dirty="0">
                  <a:latin typeface="+mn-lt"/>
                </a:rPr>
                <a:t> </a:t>
              </a:r>
              <a:r>
                <a:rPr lang="en-US" b="0" dirty="0" err="1">
                  <a:latin typeface="+mn-lt"/>
                </a:rPr>
                <a:t>vite</a:t>
              </a:r>
              <a:r>
                <a:rPr b="0" dirty="0">
                  <a:latin typeface="+mn-lt"/>
                </a:rPr>
                <a:t>)</a:t>
              </a:r>
            </a:p>
          </p:txBody>
        </p:sp>
        <p:sp>
          <p:nvSpPr>
            <p:cNvPr id="985" name="Catastrophist view (e.g., Cuvier, Smith)"/>
            <p:cNvSpPr txBox="1"/>
            <p:nvPr/>
          </p:nvSpPr>
          <p:spPr>
            <a:xfrm>
              <a:off x="-743603" y="0"/>
              <a:ext cx="19202400" cy="1107996"/>
            </a:xfrm>
            <a:prstGeom prst="rect">
              <a:avLst/>
            </a:prstGeom>
            <a:noFill/>
            <a:ln w="9525" cap="flat">
              <a:noFill/>
              <a:round/>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spAutoFit/>
            </a:bodyPr>
            <a:lstStyle>
              <a:lvl1pPr algn="l" defTabSz="914400">
                <a:spcBef>
                  <a:spcPts val="4300"/>
                </a:spcBef>
                <a:buClr>
                  <a:srgbClr val="B6DE87"/>
                </a:buClr>
                <a:defRPr sz="7200">
                  <a:solidFill>
                    <a:srgbClr val="FFFFFF"/>
                  </a:solidFill>
                  <a:effectLst>
                    <a:outerShdw blurRad="38100" dist="38100" dir="2700000" rotWithShape="0">
                      <a:srgbClr val="000000">
                        <a:alpha val="43137"/>
                      </a:srgbClr>
                    </a:outerShdw>
                  </a:effectLst>
                  <a:uFill>
                    <a:solidFill>
                      <a:srgbClr val="FFFFFF"/>
                    </a:solidFill>
                  </a:uFill>
                  <a:latin typeface="+mn-lt"/>
                  <a:ea typeface="+mn-ea"/>
                  <a:cs typeface="+mn-cs"/>
                  <a:sym typeface="DejaVu Sans Condensed"/>
                </a:defRPr>
              </a:lvl1pPr>
            </a:lstStyle>
            <a:p>
              <a:r>
                <a:rPr lang="en-US" dirty="0" err="1"/>
                <a:t>Pikëpamje</a:t>
              </a:r>
              <a:r>
                <a:rPr lang="en-US" dirty="0"/>
                <a:t> </a:t>
              </a:r>
              <a:r>
                <a:rPr lang="en-US" dirty="0" err="1"/>
                <a:t>katastrofiste</a:t>
              </a:r>
              <a:r>
                <a:rPr dirty="0"/>
                <a:t>(</a:t>
              </a:r>
              <a:r>
                <a:rPr lang="en-US" dirty="0" err="1"/>
                <a:t>p.sh</a:t>
              </a:r>
              <a:r>
                <a:rPr lang="en-US" dirty="0"/>
                <a:t>. </a:t>
              </a:r>
              <a:r>
                <a:rPr dirty="0"/>
                <a:t>Cuvier)</a:t>
              </a:r>
            </a:p>
          </p:txBody>
        </p:sp>
        <p:sp>
          <p:nvSpPr>
            <p:cNvPr id="986" name="SB"/>
            <p:cNvSpPr txBox="1"/>
            <p:nvPr/>
          </p:nvSpPr>
          <p:spPr>
            <a:xfrm>
              <a:off x="3164713" y="1235416"/>
              <a:ext cx="1171796" cy="1092607"/>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FM</a:t>
              </a:r>
              <a:endParaRPr sz="6600" b="0" dirty="0">
                <a:latin typeface="+mn-lt"/>
                <a:ea typeface="+mn-ea"/>
                <a:cs typeface="+mn-cs"/>
                <a:sym typeface="DejaVu Sans Condensed"/>
              </a:endParaRPr>
            </a:p>
          </p:txBody>
        </p:sp>
        <p:grpSp>
          <p:nvGrpSpPr>
            <p:cNvPr id="989" name="Group"/>
            <p:cNvGrpSpPr/>
            <p:nvPr/>
          </p:nvGrpSpPr>
          <p:grpSpPr>
            <a:xfrm>
              <a:off x="4421295" y="1235416"/>
              <a:ext cx="2138793" cy="1092607"/>
              <a:chOff x="0" y="0"/>
              <a:chExt cx="2138792" cy="1092606"/>
            </a:xfrm>
          </p:grpSpPr>
          <p:sp>
            <p:nvSpPr>
              <p:cNvPr id="987" name="Line"/>
              <p:cNvSpPr/>
              <p:nvPr/>
            </p:nvSpPr>
            <p:spPr>
              <a:xfrm>
                <a:off x="0" y="571546"/>
                <a:ext cx="1449033"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88" name="C"/>
              <p:cNvSpPr txBox="1"/>
              <p:nvPr/>
            </p:nvSpPr>
            <p:spPr>
              <a:xfrm>
                <a:off x="1563314" y="0"/>
                <a:ext cx="575478"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K</a:t>
                </a:r>
                <a:endParaRPr sz="6600" b="0" dirty="0">
                  <a:latin typeface="+mn-lt"/>
                  <a:ea typeface="+mn-ea"/>
                  <a:cs typeface="+mn-cs"/>
                  <a:sym typeface="DejaVu Sans Condensed"/>
                </a:endParaRPr>
              </a:p>
            </p:txBody>
          </p:sp>
        </p:grpSp>
        <p:grpSp>
          <p:nvGrpSpPr>
            <p:cNvPr id="992" name="Group"/>
            <p:cNvGrpSpPr/>
            <p:nvPr/>
          </p:nvGrpSpPr>
          <p:grpSpPr>
            <a:xfrm>
              <a:off x="6624430" y="1235416"/>
              <a:ext cx="2313197" cy="1092607"/>
              <a:chOff x="0" y="0"/>
              <a:chExt cx="2313196" cy="1092606"/>
            </a:xfrm>
          </p:grpSpPr>
          <p:sp>
            <p:nvSpPr>
              <p:cNvPr id="990" name="Line"/>
              <p:cNvSpPr/>
              <p:nvPr/>
            </p:nvSpPr>
            <p:spPr>
              <a:xfrm>
                <a:off x="0" y="571546"/>
                <a:ext cx="1688194"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91" name="C"/>
              <p:cNvSpPr txBox="1"/>
              <p:nvPr/>
            </p:nvSpPr>
            <p:spPr>
              <a:xfrm>
                <a:off x="1737718" y="0"/>
                <a:ext cx="575478"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K</a:t>
                </a:r>
                <a:endParaRPr sz="6600" b="0" dirty="0">
                  <a:latin typeface="+mn-lt"/>
                  <a:ea typeface="+mn-ea"/>
                  <a:cs typeface="+mn-cs"/>
                  <a:sym typeface="DejaVu Sans Condensed"/>
                </a:endParaRPr>
              </a:p>
            </p:txBody>
          </p:sp>
        </p:grpSp>
        <p:grpSp>
          <p:nvGrpSpPr>
            <p:cNvPr id="995" name="Group"/>
            <p:cNvGrpSpPr/>
            <p:nvPr/>
          </p:nvGrpSpPr>
          <p:grpSpPr>
            <a:xfrm>
              <a:off x="9000597" y="1235416"/>
              <a:ext cx="2884411" cy="1092607"/>
              <a:chOff x="0" y="0"/>
              <a:chExt cx="2884409" cy="1092606"/>
            </a:xfrm>
          </p:grpSpPr>
          <p:sp>
            <p:nvSpPr>
              <p:cNvPr id="993" name="Line"/>
              <p:cNvSpPr/>
              <p:nvPr/>
            </p:nvSpPr>
            <p:spPr>
              <a:xfrm>
                <a:off x="0" y="571546"/>
                <a:ext cx="2194652"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94" name="C"/>
              <p:cNvSpPr txBox="1"/>
              <p:nvPr/>
            </p:nvSpPr>
            <p:spPr>
              <a:xfrm>
                <a:off x="2308931" y="0"/>
                <a:ext cx="575478"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K</a:t>
                </a:r>
                <a:endParaRPr sz="6600" b="0" dirty="0">
                  <a:latin typeface="+mn-lt"/>
                  <a:ea typeface="+mn-ea"/>
                  <a:cs typeface="+mn-cs"/>
                  <a:sym typeface="DejaVu Sans Condensed"/>
                </a:endParaRPr>
              </a:p>
            </p:txBody>
          </p:sp>
        </p:grpSp>
        <p:grpSp>
          <p:nvGrpSpPr>
            <p:cNvPr id="1000" name="Group"/>
            <p:cNvGrpSpPr/>
            <p:nvPr/>
          </p:nvGrpSpPr>
          <p:grpSpPr>
            <a:xfrm>
              <a:off x="11940786" y="1231900"/>
              <a:ext cx="7714925" cy="1096123"/>
              <a:chOff x="0" y="0"/>
              <a:chExt cx="7714923" cy="1096122"/>
            </a:xfrm>
          </p:grpSpPr>
          <p:sp>
            <p:nvSpPr>
              <p:cNvPr id="996" name="Line"/>
              <p:cNvSpPr/>
              <p:nvPr/>
            </p:nvSpPr>
            <p:spPr>
              <a:xfrm>
                <a:off x="3116121" y="575062"/>
                <a:ext cx="3882845"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997" name="C"/>
              <p:cNvSpPr txBox="1"/>
              <p:nvPr/>
            </p:nvSpPr>
            <p:spPr>
              <a:xfrm>
                <a:off x="2484785" y="3516"/>
                <a:ext cx="575478"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K</a:t>
                </a:r>
                <a:endParaRPr sz="6600" b="0" dirty="0">
                  <a:latin typeface="+mn-lt"/>
                  <a:ea typeface="+mn-ea"/>
                  <a:cs typeface="+mn-cs"/>
                  <a:sym typeface="DejaVu Sans Condensed"/>
                </a:endParaRPr>
              </a:p>
            </p:txBody>
          </p:sp>
          <p:sp>
            <p:nvSpPr>
              <p:cNvPr id="998" name="P"/>
              <p:cNvSpPr txBox="1"/>
              <p:nvPr/>
            </p:nvSpPr>
            <p:spPr>
              <a:xfrm>
                <a:off x="7153872" y="0"/>
                <a:ext cx="56105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S</a:t>
                </a:r>
                <a:endParaRPr sz="6600" b="0" dirty="0">
                  <a:latin typeface="+mn-lt"/>
                  <a:ea typeface="+mn-ea"/>
                  <a:cs typeface="+mn-cs"/>
                  <a:sym typeface="DejaVu Sans Condensed"/>
                </a:endParaRPr>
              </a:p>
            </p:txBody>
          </p:sp>
          <p:sp>
            <p:nvSpPr>
              <p:cNvPr id="999" name="Line"/>
              <p:cNvSpPr/>
              <p:nvPr/>
            </p:nvSpPr>
            <p:spPr>
              <a:xfrm>
                <a:off x="0" y="575062"/>
                <a:ext cx="2363470"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grpSp>
        <p:nvGrpSpPr>
          <p:cNvPr id="1008" name="Group"/>
          <p:cNvGrpSpPr/>
          <p:nvPr/>
        </p:nvGrpSpPr>
        <p:grpSpPr>
          <a:xfrm>
            <a:off x="1722524" y="9861587"/>
            <a:ext cx="20349291" cy="2834643"/>
            <a:chOff x="-693499" y="0"/>
            <a:chExt cx="20349289" cy="2834642"/>
          </a:xfrm>
        </p:grpSpPr>
        <p:sp>
          <p:nvSpPr>
            <p:cNvPr id="1002" name="SB?"/>
            <p:cNvSpPr txBox="1"/>
            <p:nvPr/>
          </p:nvSpPr>
          <p:spPr>
            <a:xfrm>
              <a:off x="3168560" y="1063316"/>
              <a:ext cx="1575752" cy="1092607"/>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FM</a:t>
              </a:r>
              <a:r>
                <a:rPr sz="6600" b="0" dirty="0">
                  <a:latin typeface="+mn-lt"/>
                  <a:ea typeface="+mn-ea"/>
                  <a:cs typeface="+mn-cs"/>
                  <a:sym typeface="DejaVu Sans Condensed"/>
                </a:rPr>
                <a:t>?</a:t>
              </a:r>
            </a:p>
          </p:txBody>
        </p:sp>
        <p:sp>
          <p:nvSpPr>
            <p:cNvPr id="1003" name="Uniformitarian view (e.g., Hutton, Lyell)"/>
            <p:cNvSpPr txBox="1"/>
            <p:nvPr/>
          </p:nvSpPr>
          <p:spPr>
            <a:xfrm>
              <a:off x="-693499" y="0"/>
              <a:ext cx="20112352" cy="1184940"/>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algn="l" defTabSz="914400">
                <a:spcBef>
                  <a:spcPts val="4300"/>
                </a:spcBef>
                <a:buClr>
                  <a:srgbClr val="B6DE87"/>
                </a:buClr>
                <a:defRPr sz="7200">
                  <a:solidFill>
                    <a:srgbClr val="FFFFFF"/>
                  </a:solidFill>
                  <a:uFill>
                    <a:solidFill>
                      <a:srgbClr val="FFFFFF"/>
                    </a:solidFill>
                  </a:uFill>
                  <a:latin typeface="+mn-lt"/>
                  <a:ea typeface="+mn-ea"/>
                  <a:cs typeface="+mn-cs"/>
                  <a:sym typeface="DejaVu Sans Condensed"/>
                </a:defRPr>
              </a:lvl1pPr>
            </a:lstStyle>
            <a:p>
              <a:pPr>
                <a:defRPr sz="2400"/>
              </a:pPr>
              <a:r>
                <a:rPr lang="en-US" sz="7200" dirty="0" err="1"/>
                <a:t>Pikëpamje</a:t>
              </a:r>
              <a:r>
                <a:rPr lang="en-US" sz="7200" dirty="0"/>
                <a:t> </a:t>
              </a:r>
              <a:r>
                <a:rPr lang="en-US" sz="7200" dirty="0" err="1"/>
                <a:t>uniformitare</a:t>
              </a:r>
              <a:r>
                <a:rPr lang="en-US" sz="7200" dirty="0"/>
                <a:t> </a:t>
              </a:r>
              <a:r>
                <a:rPr sz="7200" dirty="0"/>
                <a:t>(</a:t>
              </a:r>
              <a:r>
                <a:rPr lang="en-US" sz="7200" dirty="0" err="1"/>
                <a:t>p.sh</a:t>
              </a:r>
              <a:r>
                <a:rPr lang="en-US" sz="7200" dirty="0"/>
                <a:t>. </a:t>
              </a:r>
              <a:r>
                <a:rPr sz="7200" dirty="0"/>
                <a:t>Hutton, Lyell)</a:t>
              </a:r>
            </a:p>
          </p:txBody>
        </p:sp>
        <p:grpSp>
          <p:nvGrpSpPr>
            <p:cNvPr id="1006" name="Group"/>
            <p:cNvGrpSpPr/>
            <p:nvPr/>
          </p:nvGrpSpPr>
          <p:grpSpPr>
            <a:xfrm>
              <a:off x="4759011" y="1105521"/>
              <a:ext cx="14896779" cy="1092607"/>
              <a:chOff x="0" y="0"/>
              <a:chExt cx="14896778" cy="1092606"/>
            </a:xfrm>
          </p:grpSpPr>
          <p:sp>
            <p:nvSpPr>
              <p:cNvPr id="1004" name="Line"/>
              <p:cNvSpPr/>
              <p:nvPr/>
            </p:nvSpPr>
            <p:spPr>
              <a:xfrm>
                <a:off x="0" y="506458"/>
                <a:ext cx="14180822" cy="1"/>
              </a:xfrm>
              <a:prstGeom prst="line">
                <a:avLst/>
              </a:prstGeom>
              <a:noFill/>
              <a:ln w="38100" cap="flat">
                <a:solidFill>
                  <a:srgbClr val="FFFFFF"/>
                </a:solidFill>
                <a:prstDash val="solid"/>
                <a:round/>
              </a:ln>
              <a:effectLst>
                <a:outerShdw blurRad="12700" dist="35920" dir="2700000" rotWithShape="0">
                  <a:srgbClr val="000000"/>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05" name="P"/>
              <p:cNvSpPr txBox="1"/>
              <p:nvPr/>
            </p:nvSpPr>
            <p:spPr>
              <a:xfrm>
                <a:off x="14335727" y="0"/>
                <a:ext cx="561051" cy="1092606"/>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38100" tIns="38100" rIns="38100" bIns="38100" numCol="1" anchor="t">
                <a:spAutoFit/>
              </a:bodyPr>
              <a:lstStyle>
                <a:lvl1pPr defTabSz="914400">
                  <a:buFont typeface="DejaVu Sans Condensed"/>
                  <a:defRPr sz="6600">
                    <a:solidFill>
                      <a:srgbClr val="FFFFFF"/>
                    </a:solidFill>
                    <a:uFill>
                      <a:solidFill>
                        <a:srgbClr val="FFFFFF"/>
                      </a:solidFill>
                    </a:uFill>
                    <a:latin typeface="+mn-lt"/>
                    <a:ea typeface="+mn-ea"/>
                    <a:cs typeface="+mn-cs"/>
                    <a:sym typeface="DejaVu Sans Condensed"/>
                  </a:defRPr>
                </a:lvl1pPr>
              </a:lstStyle>
              <a:p>
                <a:pPr>
                  <a:defRPr sz="2400" b="1">
                    <a:latin typeface="Arial"/>
                    <a:ea typeface="Arial"/>
                    <a:cs typeface="Arial"/>
                    <a:sym typeface="Arial"/>
                  </a:defRPr>
                </a:pPr>
                <a:r>
                  <a:rPr lang="en-US" sz="6600" b="0" dirty="0">
                    <a:latin typeface="+mn-lt"/>
                    <a:ea typeface="+mn-ea"/>
                    <a:cs typeface="+mn-cs"/>
                    <a:sym typeface="DejaVu Sans Condensed"/>
                  </a:rPr>
                  <a:t>S</a:t>
                </a:r>
                <a:endParaRPr sz="6600" b="0" dirty="0">
                  <a:latin typeface="+mn-lt"/>
                  <a:ea typeface="+mn-ea"/>
                  <a:cs typeface="+mn-cs"/>
                  <a:sym typeface="DejaVu Sans Condensed"/>
                </a:endParaRPr>
              </a:p>
            </p:txBody>
          </p:sp>
        </p:grpSp>
        <p:sp>
          <p:nvSpPr>
            <p:cNvPr id="1007" name="(millions of years)"/>
            <p:cNvSpPr txBox="1"/>
            <p:nvPr/>
          </p:nvSpPr>
          <p:spPr>
            <a:xfrm>
              <a:off x="6546424" y="1911312"/>
              <a:ext cx="9131301" cy="923330"/>
            </a:xfrm>
            <a:prstGeom prst="rect">
              <a:avLst/>
            </a:prstGeom>
            <a:noFill/>
            <a:ln w="9525" cap="flat">
              <a:noFill/>
              <a:round/>
            </a:ln>
            <a:effectLst>
              <a:outerShdw blurRad="12700" dist="3592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numCol="1" anchor="t">
              <a:spAutoFit/>
            </a:bodyPr>
            <a:lstStyle>
              <a:lvl1pPr defTabSz="914400">
                <a:spcBef>
                  <a:spcPts val="3900"/>
                </a:spcBef>
                <a:buFont typeface="DejaVu Sans Condensed"/>
                <a:defRPr sz="5500">
                  <a:solidFill>
                    <a:srgbClr val="FFFFFF"/>
                  </a:solidFill>
                  <a:uFill>
                    <a:solidFill>
                      <a:srgbClr val="FFFFFF"/>
                    </a:solidFill>
                  </a:uFill>
                  <a:latin typeface="Quicksand"/>
                  <a:ea typeface="Quicksand"/>
                  <a:cs typeface="Quicksand"/>
                  <a:sym typeface="Quicksand"/>
                </a:defRPr>
              </a:lvl1pPr>
            </a:lstStyle>
            <a:p>
              <a:pPr>
                <a:defRPr b="1"/>
              </a:pPr>
              <a:r>
                <a:rPr b="0" dirty="0">
                  <a:latin typeface="+mn-lt"/>
                </a:rPr>
                <a:t>(</a:t>
              </a:r>
              <a:r>
                <a:rPr b="0" dirty="0" err="1">
                  <a:latin typeface="+mn-lt"/>
                </a:rPr>
                <a:t>mil</a:t>
              </a:r>
              <a:r>
                <a:rPr lang="en-US" b="0" dirty="0" err="1">
                  <a:latin typeface="+mn-lt"/>
                </a:rPr>
                <a:t>iona</a:t>
              </a:r>
              <a:r>
                <a:rPr lang="en-US" b="0" dirty="0">
                  <a:latin typeface="+mn-lt"/>
                </a:rPr>
                <a:t> </a:t>
              </a:r>
              <a:r>
                <a:rPr lang="en-US" b="0" dirty="0" err="1">
                  <a:latin typeface="+mn-lt"/>
                </a:rPr>
                <a:t>vite</a:t>
              </a:r>
              <a:r>
                <a:rPr b="0" dirty="0">
                  <a:latin typeface="+mn-lt"/>
                </a:rPr>
                <a:t>)</a:t>
              </a:r>
            </a:p>
          </p:txBody>
        </p:sp>
      </p:grpSp>
      <p:sp>
        <p:nvSpPr>
          <p:cNvPr id="1009" name="Line"/>
          <p:cNvSpPr/>
          <p:nvPr/>
        </p:nvSpPr>
        <p:spPr>
          <a:xfrm>
            <a:off x="2540000" y="60452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10" name="Line"/>
          <p:cNvSpPr/>
          <p:nvPr/>
        </p:nvSpPr>
        <p:spPr>
          <a:xfrm>
            <a:off x="2540000" y="9639300"/>
            <a:ext cx="19304000" cy="0"/>
          </a:xfrm>
          <a:prstGeom prst="line">
            <a:avLst/>
          </a:prstGeom>
          <a:ln w="25400">
            <a:solidFill>
              <a:srgbClr val="F4EDB7">
                <a:alpha val="30000"/>
              </a:srgbClr>
            </a:solidFill>
            <a:miter lim="400000"/>
          </a:ln>
        </p:spPr>
        <p:txBody>
          <a:bodyPr lIns="50800" tIns="50800" rIns="50800" bIns="50800" anchor="ctr"/>
          <a:lstStyle/>
          <a:p>
            <a:pPr algn="l" defTabSz="457200">
              <a:defRPr sz="1200">
                <a:latin typeface="Helvetica"/>
                <a:ea typeface="Helvetica"/>
                <a:cs typeface="Helvetica"/>
                <a:sym typeface="Helvetica"/>
              </a:defRPr>
            </a:pPr>
            <a:r>
              <a:rPr lang="en-US" dirty="0"/>
              <a:t>K</a:t>
            </a:r>
            <a:endParaRPr dirty="0"/>
          </a:p>
        </p:txBody>
      </p:sp>
      <p:pic>
        <p:nvPicPr>
          <p:cNvPr id="1011" name="X--red stretched thin &amp; wide.png" descr="X--red stretched thin &amp; wide.png"/>
          <p:cNvPicPr>
            <a:picLocks noChangeAspect="1"/>
          </p:cNvPicPr>
          <p:nvPr/>
        </p:nvPicPr>
        <p:blipFill>
          <a:blip r:embed="rId3"/>
          <a:stretch>
            <a:fillRect/>
          </a:stretch>
        </p:blipFill>
        <p:spPr>
          <a:xfrm>
            <a:off x="4610391" y="6573102"/>
            <a:ext cx="15074900" cy="1968500"/>
          </a:xfrm>
          <a:prstGeom prst="rect">
            <a:avLst/>
          </a:prstGeom>
          <a:ln w="12700">
            <a:miter lim="400000"/>
          </a:ln>
        </p:spPr>
      </p:pic>
      <p:pic>
        <p:nvPicPr>
          <p:cNvPr id="1012" name="X--red stretched thin &amp; wide.png" descr="X--red stretched thin &amp; wide.png"/>
          <p:cNvPicPr>
            <a:picLocks noChangeAspect="1"/>
          </p:cNvPicPr>
          <p:nvPr/>
        </p:nvPicPr>
        <p:blipFill>
          <a:blip r:embed="rId3"/>
          <a:stretch>
            <a:fillRect/>
          </a:stretch>
        </p:blipFill>
        <p:spPr>
          <a:xfrm>
            <a:off x="4654550" y="3181349"/>
            <a:ext cx="15074900" cy="1968500"/>
          </a:xfrm>
          <a:prstGeom prst="rect">
            <a:avLst/>
          </a:prstGeom>
          <a:ln w="12700">
            <a:miter lim="400000"/>
          </a:ln>
        </p:spPr>
      </p:pic>
    </p:spTree>
    <p:extLst>
      <p:ext uri="{BB962C8B-B14F-4D97-AF65-F5344CB8AC3E}">
        <p14:creationId xmlns:p14="http://schemas.microsoft.com/office/powerpoint/2010/main" val="1331759347"/>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0" nodeType="clickEffect">
                                  <p:stCondLst>
                                    <p:cond delay="0"/>
                                  </p:stCondLst>
                                  <p:iterate>
                                    <p:tmAbs val="0"/>
                                  </p:iterate>
                                  <p:childTnLst>
                                    <p:set>
                                      <p:cBhvr>
                                        <p:cTn id="6" fill="hold"/>
                                        <p:tgtEl>
                                          <p:spTgt spid="1001"/>
                                        </p:tgtEl>
                                        <p:attrNameLst>
                                          <p:attrName>style.visibility</p:attrName>
                                        </p:attrNameLst>
                                      </p:cBhvr>
                                      <p:to>
                                        <p:strVal val="visible"/>
                                      </p:to>
                                    </p:set>
                                    <p:animEffect transition="in" filter="dissolve">
                                      <p:cBhvr>
                                        <p:cTn id="7" dur="500"/>
                                        <p:tgtEl>
                                          <p:spTgt spid="100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0" nodeType="clickEffect">
                                  <p:stCondLst>
                                    <p:cond delay="0"/>
                                  </p:stCondLst>
                                  <p:iterate>
                                    <p:tmAbs val="0"/>
                                  </p:iterate>
                                  <p:childTnLst>
                                    <p:set>
                                      <p:cBhvr>
                                        <p:cTn id="11" fill="hold"/>
                                        <p:tgtEl>
                                          <p:spTgt spid="1008"/>
                                        </p:tgtEl>
                                        <p:attrNameLst>
                                          <p:attrName>style.visibility</p:attrName>
                                        </p:attrNameLst>
                                      </p:cBhvr>
                                      <p:to>
                                        <p:strVal val="visible"/>
                                      </p:to>
                                    </p:set>
                                    <p:animEffect transition="in" filter="dissolve">
                                      <p:cBhvr>
                                        <p:cTn id="12" dur="500"/>
                                        <p:tgtEl>
                                          <p:spTgt spid="100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0" nodeType="clickEffect">
                                  <p:stCondLst>
                                    <p:cond delay="0"/>
                                  </p:stCondLst>
                                  <p:iterate>
                                    <p:tmAbs val="0"/>
                                  </p:iterate>
                                  <p:childTnLst>
                                    <p:set>
                                      <p:cBhvr>
                                        <p:cTn id="16" fill="hold"/>
                                        <p:tgtEl>
                                          <p:spTgt spid="1011"/>
                                        </p:tgtEl>
                                        <p:attrNameLst>
                                          <p:attrName>style.visibility</p:attrName>
                                        </p:attrNameLst>
                                      </p:cBhvr>
                                      <p:to>
                                        <p:strVal val="visible"/>
                                      </p:to>
                                    </p:set>
                                    <p:animEffect transition="in" filter="dissolve">
                                      <p:cBhvr>
                                        <p:cTn id="17" dur="750"/>
                                        <p:tgtEl>
                                          <p:spTgt spid="1011"/>
                                        </p:tgtEl>
                                      </p:cBhvr>
                                    </p:animEffect>
                                  </p:childTnLst>
                                </p:cTn>
                              </p:par>
                              <p:par>
                                <p:cTn id="18" presetID="9" presetClass="entr" fill="hold" grpId="0" nodeType="withEffect">
                                  <p:stCondLst>
                                    <p:cond delay="0"/>
                                  </p:stCondLst>
                                  <p:iterate>
                                    <p:tmAbs val="0"/>
                                  </p:iterate>
                                  <p:childTnLst>
                                    <p:set>
                                      <p:cBhvr>
                                        <p:cTn id="19" fill="hold"/>
                                        <p:tgtEl>
                                          <p:spTgt spid="1012"/>
                                        </p:tgtEl>
                                        <p:attrNameLst>
                                          <p:attrName>style.visibility</p:attrName>
                                        </p:attrNameLst>
                                      </p:cBhvr>
                                      <p:to>
                                        <p:strVal val="visible"/>
                                      </p:to>
                                    </p:set>
                                    <p:animEffect transition="in" filter="dissolve">
                                      <p:cBhvr>
                                        <p:cTn id="20" dur="750"/>
                                        <p:tgtEl>
                                          <p:spTgt spid="1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1" grpId="0" animBg="1" advAuto="0"/>
      <p:bldP spid="1008" grpId="0" animBg="1" advAuto="0"/>
      <p:bldP spid="1011" grpId="0" animBg="1" advAuto="0"/>
      <p:bldP spid="101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When &amp; how was this all formed?"/>
          <p:cNvSpPr txBox="1">
            <a:spLocks noGrp="1"/>
          </p:cNvSpPr>
          <p:nvPr>
            <p:ph type="title" idx="4294967295"/>
          </p:nvPr>
        </p:nvSpPr>
        <p:spPr>
          <a:xfrm>
            <a:off x="1200150" y="-907974"/>
            <a:ext cx="21983700" cy="2489201"/>
          </a:xfrm>
          <a:prstGeom prst="rect">
            <a:avLst/>
          </a:prstGeom>
          <a:effectLst>
            <a:outerShdw blurRad="50800" dist="38100" dir="5400000" rotWithShape="0">
              <a:srgbClr val="000000">
                <a:alpha val="40000"/>
              </a:srgbClr>
            </a:outerShdw>
          </a:effectLst>
        </p:spPr>
        <p:txBody>
          <a:bodyPr anchor="b"/>
          <a:lstStyle>
            <a:lvl1pPr>
              <a:defRPr sz="8000">
                <a:latin typeface="+mn-lt"/>
                <a:ea typeface="+mn-ea"/>
                <a:cs typeface="+mn-cs"/>
                <a:sym typeface="DejaVu Sans Condensed"/>
              </a:defRPr>
            </a:lvl1pPr>
          </a:lstStyle>
          <a:p>
            <a:r>
              <a:rPr lang="en-US" dirty="0" err="1"/>
              <a:t>Kur</a:t>
            </a:r>
            <a:r>
              <a:rPr dirty="0"/>
              <a:t> &amp; </a:t>
            </a:r>
            <a:r>
              <a:rPr lang="en-US" dirty="0" err="1"/>
              <a:t>si</a:t>
            </a:r>
            <a:r>
              <a:rPr dirty="0"/>
              <a:t> </a:t>
            </a:r>
            <a:r>
              <a:rPr lang="en-US" dirty="0" err="1"/>
              <a:t>gjithçka</a:t>
            </a:r>
            <a:r>
              <a:rPr lang="en-US" dirty="0"/>
              <a:t> </a:t>
            </a:r>
            <a:r>
              <a:rPr lang="en-US" dirty="0" err="1"/>
              <a:t>ishte</a:t>
            </a:r>
            <a:r>
              <a:rPr lang="en-US" dirty="0"/>
              <a:t> </a:t>
            </a:r>
            <a:r>
              <a:rPr lang="en-US" dirty="0" err="1"/>
              <a:t>formuar</a:t>
            </a:r>
            <a:r>
              <a:rPr dirty="0"/>
              <a:t>?</a:t>
            </a:r>
          </a:p>
        </p:txBody>
      </p:sp>
      <p:pic>
        <p:nvPicPr>
          <p:cNvPr id="771" name="121088266.jpg" descr="121088266.jpg"/>
          <p:cNvPicPr>
            <a:picLocks noChangeAspect="1"/>
          </p:cNvPicPr>
          <p:nvPr/>
        </p:nvPicPr>
        <p:blipFill>
          <a:blip r:embed="rId3"/>
          <a:stretch>
            <a:fillRect/>
          </a:stretch>
        </p:blipFill>
        <p:spPr>
          <a:xfrm>
            <a:off x="3667981" y="1769737"/>
            <a:ext cx="17048038" cy="11241341"/>
          </a:xfrm>
          <a:prstGeom prst="rect">
            <a:avLst/>
          </a:prstGeom>
          <a:ln w="25400">
            <a:solidFill>
              <a:srgbClr val="FFFFFF"/>
            </a:solidFill>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770"/>
                                        </p:tgtEl>
                                        <p:attrNameLst>
                                          <p:attrName>style.visibility</p:attrName>
                                        </p:attrNameLst>
                                      </p:cBhvr>
                                      <p:to>
                                        <p:strVal val="visible"/>
                                      </p:to>
                                    </p:set>
                                    <p:animEffect transition="in" filter="dissolve">
                                      <p:cBhvr>
                                        <p:cTn id="7" dur="5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0" grpId="1" animBg="1" advAuto="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862667" y="1178301"/>
            <a:ext cx="21922776" cy="9971961"/>
          </a:xfrm>
          <a:prstGeom prst="rect">
            <a:avLst/>
          </a:prstGeom>
          <a:noFill/>
          <a:ln>
            <a:noFill/>
          </a:ln>
          <a:effectLst/>
        </p:spPr>
        <p:txBody>
          <a:bodyPr vert="horz" wrap="square" lIns="0" tIns="0" rIns="0" bIns="0" numCol="1" anchor="ctr" anchorCtr="0" compatLnSpc="1">
            <a:prstTxWarp prst="textNoShape">
              <a:avLst/>
            </a:prstTxWarp>
            <a:spAutoFit/>
          </a:bodyPr>
          <a:lstStyle/>
          <a:p>
            <a:pPr lvl="0" algn="l" defTabSz="914400" eaLnBrk="0" fontAlgn="base">
              <a:spcBef>
                <a:spcPct val="0"/>
              </a:spcBef>
              <a:spcAft>
                <a:spcPct val="0"/>
              </a:spcAft>
            </a:pPr>
            <a:r>
              <a:rPr lang="sq-AL" sz="7200" dirty="0">
                <a:solidFill>
                  <a:schemeClr val="bg1"/>
                </a:solidFill>
              </a:rPr>
              <a:t>"</a:t>
            </a:r>
            <a:r>
              <a:rPr kumimoji="0" lang="sq-AL" sz="7200" b="0" i="0" u="none" strike="noStrike" cap="none" normalizeH="0" baseline="0" dirty="0">
                <a:ln>
                  <a:noFill/>
                </a:ln>
                <a:solidFill>
                  <a:schemeClr val="bg1"/>
                </a:solidFill>
                <a:effectLst/>
                <a:latin typeface="+mn-lt"/>
              </a:rPr>
              <a:t>Justifikimi im për këtë shperqendrim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të zgjatur dhe amator në histori është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se unë kam qenë duke u përpjekur të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tregoj se si mendoj se gjeologjia </a:t>
            </a:r>
            <a:r>
              <a:rPr lang="en-US" sz="7200" dirty="0" err="1">
                <a:solidFill>
                  <a:schemeClr val="bg1"/>
                </a:solidFill>
                <a:latin typeface="+mn-lt"/>
              </a:rPr>
              <a:t>kaloi</a:t>
            </a:r>
            <a:r>
              <a:rPr kumimoji="0" lang="sq-AL" sz="7200" b="0" i="0" u="none" strike="noStrike" cap="none" normalizeH="0" baseline="0" dirty="0">
                <a:ln>
                  <a:noFill/>
                </a:ln>
                <a:solidFill>
                  <a:schemeClr val="bg1"/>
                </a:solidFill>
                <a:effectLst/>
                <a:latin typeface="+mn-lt"/>
              </a:rPr>
              <a:t>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në duart e teoricienëve [dmth.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Uniformitaristëve] të cilët ishin </a:t>
            </a:r>
          </a:p>
          <a:p>
            <a:pPr lvl="0" algn="l" defTabSz="914400" eaLnBrk="0" fontAlgn="base">
              <a:spcBef>
                <a:spcPct val="0"/>
              </a:spcBef>
              <a:spcAft>
                <a:spcPct val="0"/>
              </a:spcAft>
            </a:pPr>
            <a:r>
              <a:rPr kumimoji="0" lang="sq-AL" sz="7200" b="0" i="0" u="none" strike="noStrike" cap="none" normalizeH="0" baseline="0" dirty="0">
                <a:ln>
                  <a:noFill/>
                </a:ln>
                <a:solidFill>
                  <a:schemeClr val="bg1"/>
                </a:solidFill>
                <a:effectLst/>
                <a:latin typeface="+mn-lt"/>
              </a:rPr>
              <a:t>kushtëzuar </a:t>
            </a:r>
            <a:r>
              <a:rPr lang="sq-AL" sz="7200" dirty="0">
                <a:solidFill>
                  <a:schemeClr val="bg1"/>
                </a:solidFill>
                <a:latin typeface="+mn-lt"/>
              </a:rPr>
              <a:t>nga </a:t>
            </a:r>
            <a:r>
              <a:rPr kumimoji="0" lang="en-US" sz="7200" b="0" i="0" u="none" strike="noStrike" cap="none" normalizeH="0" baseline="0" dirty="0">
                <a:ln>
                  <a:noFill/>
                </a:ln>
                <a:solidFill>
                  <a:schemeClr val="bg1"/>
                </a:solidFill>
                <a:effectLst/>
                <a:latin typeface="+mn-lt"/>
              </a:rPr>
              <a:t>hi</a:t>
            </a:r>
            <a:r>
              <a:rPr lang="sq-AL" sz="7200" dirty="0">
                <a:solidFill>
                  <a:schemeClr val="bg1"/>
                </a:solidFill>
                <a:latin typeface="+mn-lt"/>
              </a:rPr>
              <a:t>stori</a:t>
            </a:r>
            <a:r>
              <a:rPr lang="en-US" sz="7200" dirty="0">
                <a:solidFill>
                  <a:schemeClr val="bg1"/>
                </a:solidFill>
                <a:latin typeface="+mn-lt"/>
              </a:rPr>
              <a:t>a</a:t>
            </a:r>
            <a:r>
              <a:rPr lang="sq-AL" sz="7200" dirty="0">
                <a:solidFill>
                  <a:schemeClr val="bg1"/>
                </a:solidFill>
                <a:latin typeface="+mn-lt"/>
              </a:rPr>
              <a:t> politike </a:t>
            </a:r>
            <a:r>
              <a:rPr kumimoji="0" lang="en-US" sz="7200" b="0" i="0" u="none" strike="noStrike" cap="none" normalizeH="0" baseline="0" dirty="0" err="1">
                <a:ln>
                  <a:noFill/>
                </a:ln>
                <a:solidFill>
                  <a:schemeClr val="bg1"/>
                </a:solidFill>
                <a:effectLst/>
                <a:latin typeface="+mn-lt"/>
              </a:rPr>
              <a:t>dhe</a:t>
            </a:r>
            <a:r>
              <a:rPr kumimoji="0" lang="sq-AL" sz="7200" b="0" i="0" u="none" strike="noStrike" cap="none" normalizeH="0" baseline="0" dirty="0">
                <a:ln>
                  <a:noFill/>
                </a:ln>
                <a:solidFill>
                  <a:schemeClr val="bg1"/>
                </a:solidFill>
                <a:effectLst/>
                <a:latin typeface="+mn-lt"/>
              </a:rPr>
              <a:t> shoqërore e dit</a:t>
            </a:r>
            <a:r>
              <a:rPr kumimoji="0" lang="en-US" sz="7200" b="0" i="0" u="none" strike="noStrike" cap="none" normalizeH="0" baseline="0" dirty="0">
                <a:ln>
                  <a:noFill/>
                </a:ln>
                <a:solidFill>
                  <a:schemeClr val="bg1"/>
                </a:solidFill>
                <a:effectLst/>
                <a:latin typeface="+mn-lt"/>
              </a:rPr>
              <a:t>eve</a:t>
            </a:r>
            <a:r>
              <a:rPr kumimoji="0" lang="sq-AL" sz="7200" b="0" i="0" u="none" strike="noStrike" cap="none" normalizeH="0" baseline="0" dirty="0">
                <a:ln>
                  <a:noFill/>
                </a:ln>
                <a:solidFill>
                  <a:schemeClr val="bg1"/>
                </a:solidFill>
                <a:effectLst/>
                <a:latin typeface="+mn-lt"/>
              </a:rPr>
              <a:t> t</a:t>
            </a:r>
            <a:r>
              <a:rPr kumimoji="0" lang="en-US" sz="7200" b="0" i="0" u="none" strike="noStrike" cap="none" normalizeH="0" baseline="0" dirty="0">
                <a:ln>
                  <a:noFill/>
                </a:ln>
                <a:solidFill>
                  <a:schemeClr val="bg1"/>
                </a:solidFill>
                <a:effectLst/>
                <a:latin typeface="+mn-lt"/>
              </a:rPr>
              <a:t>e</a:t>
            </a:r>
            <a:r>
              <a:rPr kumimoji="0" lang="sq-AL" sz="7200" b="0" i="0" u="none" strike="noStrike" cap="none" normalizeH="0" baseline="0" dirty="0">
                <a:ln>
                  <a:noFill/>
                </a:ln>
                <a:solidFill>
                  <a:schemeClr val="bg1"/>
                </a:solidFill>
                <a:effectLst/>
                <a:latin typeface="+mn-lt"/>
              </a:rPr>
              <a:t> tyre më shumë sesa nga vëzhgimet në terren." </a:t>
            </a:r>
          </a:p>
        </p:txBody>
      </p:sp>
      <p:sp>
        <p:nvSpPr>
          <p:cNvPr id="1017" name="Derek Ager, The Nature of the Stratigraphical Record (London: Macmillan, 1981), pp. 46-47."/>
          <p:cNvSpPr txBox="1">
            <a:spLocks noGrp="1"/>
          </p:cNvSpPr>
          <p:nvPr>
            <p:ph type="subTitle" sz="quarter" idx="1"/>
          </p:nvPr>
        </p:nvSpPr>
        <p:spPr>
          <a:xfrm>
            <a:off x="1917700" y="11315703"/>
            <a:ext cx="19481800" cy="1206500"/>
          </a:xfrm>
          <a:prstGeom prst="rect">
            <a:avLst/>
          </a:prstGeom>
        </p:spPr>
        <p:txBody>
          <a:bodyPr anchor="ctr"/>
          <a:lstStyle/>
          <a:p>
            <a:r>
              <a:rPr dirty="0"/>
              <a:t>Derek Ager, </a:t>
            </a:r>
            <a:r>
              <a:rPr dirty="0">
                <a:latin typeface="DejaVu Sans Condensed Oblique"/>
                <a:ea typeface="DejaVu Sans Condensed Oblique"/>
                <a:cs typeface="DejaVu Sans Condensed Oblique"/>
                <a:sym typeface="DejaVu Sans Condensed Oblique"/>
              </a:rPr>
              <a:t>The Nature of the </a:t>
            </a:r>
            <a:r>
              <a:rPr dirty="0" err="1">
                <a:latin typeface="DejaVu Sans Condensed Oblique"/>
                <a:ea typeface="DejaVu Sans Condensed Oblique"/>
                <a:cs typeface="DejaVu Sans Condensed Oblique"/>
                <a:sym typeface="DejaVu Sans Condensed Oblique"/>
              </a:rPr>
              <a:t>Stratigraphical</a:t>
            </a:r>
            <a:r>
              <a:rPr dirty="0">
                <a:latin typeface="DejaVu Sans Condensed Oblique"/>
                <a:ea typeface="DejaVu Sans Condensed Oblique"/>
                <a:cs typeface="DejaVu Sans Condensed Oblique"/>
                <a:sym typeface="DejaVu Sans Condensed Oblique"/>
              </a:rPr>
              <a:t> Record</a:t>
            </a:r>
            <a:r>
              <a:rPr dirty="0"/>
              <a:t> (London: Macmillan, 1981), pp. 46-47.</a:t>
            </a:r>
          </a:p>
        </p:txBody>
      </p:sp>
      <p:pic>
        <p:nvPicPr>
          <p:cNvPr id="1018" name="Ager, Derek.jpg" descr="Ager, Derek.jpg"/>
          <p:cNvPicPr>
            <a:picLocks/>
          </p:cNvPicPr>
          <p:nvPr/>
        </p:nvPicPr>
        <p:blipFill>
          <a:blip r:embed="rId3"/>
          <a:stretch>
            <a:fillRect/>
          </a:stretch>
        </p:blipFill>
        <p:spPr>
          <a:xfrm>
            <a:off x="18052923" y="1670453"/>
            <a:ext cx="5143500" cy="5613401"/>
          </a:xfrm>
          <a:prstGeom prst="rect">
            <a:avLst/>
          </a:prstGeom>
          <a:ln>
            <a:solidFill>
              <a:srgbClr val="FFFFFF"/>
            </a:solidFill>
            <a:miter lim="400000"/>
          </a:ln>
          <a:effectLst>
            <a:reflection endPos="0" dir="5400000" sy="-100000" algn="bl" rotWithShape="0"/>
          </a:effectLst>
        </p:spPr>
      </p:pic>
    </p:spTree>
    <p:extLst>
      <p:ext uri="{BB962C8B-B14F-4D97-AF65-F5344CB8AC3E}">
        <p14:creationId xmlns:p14="http://schemas.microsoft.com/office/powerpoint/2010/main" val="688277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25699" y="1433384"/>
            <a:ext cx="15184967" cy="6647974"/>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"Me fjalë të tjera, ne e kemi lejuar veten </a:t>
            </a:r>
            <a:r>
              <a:rPr kumimoji="0" lang="en-US" sz="7200" b="0" i="0" u="none" strike="noStrike" cap="none" normalizeH="0" baseline="0" dirty="0">
                <a:ln>
                  <a:noFill/>
                </a:ln>
                <a:solidFill>
                  <a:schemeClr val="bg1"/>
                </a:solidFill>
                <a:effectLst/>
                <a:latin typeface="+mn-lt"/>
              </a:rPr>
              <a:t>p</a:t>
            </a:r>
            <a:r>
              <a:rPr kumimoji="0" lang="sq-AL" sz="7200" b="0" i="0" u="none" strike="noStrike" cap="none" normalizeH="0" baseline="0" dirty="0">
                <a:ln>
                  <a:noFill/>
                </a:ln>
                <a:solidFill>
                  <a:schemeClr val="bg1"/>
                </a:solidFill>
                <a:effectLst/>
                <a:latin typeface="+mn-lt"/>
              </a:rPr>
              <a:t>ë</a:t>
            </a:r>
            <a:r>
              <a:rPr kumimoji="0" lang="en-US" sz="7200" b="0" i="0" u="none" strike="noStrike" cap="none" normalizeH="0" baseline="0" dirty="0">
                <a:ln>
                  <a:noFill/>
                </a:ln>
                <a:solidFill>
                  <a:schemeClr val="bg1"/>
                </a:solidFill>
                <a:effectLst/>
                <a:latin typeface="+mn-lt"/>
              </a:rPr>
              <a:t>r </a:t>
            </a:r>
            <a:r>
              <a:rPr kumimoji="0" lang="en-US" sz="7200" b="0" i="0" u="none" strike="noStrike" cap="none" normalizeH="0" baseline="0" dirty="0" err="1">
                <a:ln>
                  <a:noFill/>
                </a:ln>
                <a:solidFill>
                  <a:srgbClr val="FFFF00"/>
                </a:solidFill>
                <a:effectLst/>
                <a:latin typeface="+mn-lt"/>
              </a:rPr>
              <a:t>shpërlarje</a:t>
            </a:r>
            <a:r>
              <a:rPr kumimoji="0" lang="sq-AL" sz="7200" b="0" i="0" u="none" strike="noStrike" cap="none" normalizeH="0" baseline="0" dirty="0">
                <a:ln>
                  <a:noFill/>
                </a:ln>
                <a:solidFill>
                  <a:srgbClr val="FFFF00"/>
                </a:solidFill>
                <a:effectLst/>
                <a:latin typeface="+mn-lt"/>
              </a:rPr>
              <a:t> truri </a:t>
            </a:r>
            <a:r>
              <a:rPr kumimoji="0" lang="sq-AL" sz="7200" b="0" i="0" u="none" strike="noStrike" cap="none" normalizeH="0" baseline="0" dirty="0">
                <a:ln>
                  <a:noFill/>
                </a:ln>
                <a:solidFill>
                  <a:schemeClr val="bg1"/>
                </a:solidFill>
                <a:effectLst/>
                <a:latin typeface="+mn-lt"/>
              </a:rPr>
              <a:t>për të shmangur çdo interpretim të së kaluarës që përfshin </a:t>
            </a:r>
            <a:r>
              <a:rPr lang="sq-AL" sz="7200" dirty="0">
                <a:solidFill>
                  <a:schemeClr val="bg1"/>
                </a:solidFill>
                <a:latin typeface="+mn-lt"/>
              </a:rPr>
              <a:t>procese ekstreme </a:t>
            </a:r>
            <a:r>
              <a:rPr kumimoji="0" lang="sq-AL" sz="7200" b="0" i="0" u="none" strike="noStrike" cap="none" normalizeH="0" baseline="0" dirty="0">
                <a:ln>
                  <a:noFill/>
                </a:ln>
                <a:solidFill>
                  <a:schemeClr val="bg1"/>
                </a:solidFill>
                <a:effectLst/>
                <a:latin typeface="+mn-lt"/>
              </a:rPr>
              <a:t>dhe ato qe mund të qu</a:t>
            </a:r>
            <a:r>
              <a:rPr kumimoji="0" lang="en-US" sz="7200" b="0" i="0" u="none" strike="noStrike" cap="none" normalizeH="0" baseline="0" dirty="0">
                <a:ln>
                  <a:noFill/>
                </a:ln>
                <a:solidFill>
                  <a:schemeClr val="bg1"/>
                </a:solidFill>
                <a:effectLst/>
                <a:latin typeface="+mn-lt"/>
              </a:rPr>
              <a:t>hen</a:t>
            </a:r>
            <a:r>
              <a:rPr kumimoji="0" lang="sq-AL" sz="7200" b="0" i="0" u="none" strike="noStrike" cap="none" normalizeH="0" baseline="0" dirty="0">
                <a:ln>
                  <a:noFill/>
                </a:ln>
                <a:solidFill>
                  <a:schemeClr val="bg1"/>
                </a:solidFill>
                <a:effectLst/>
                <a:latin typeface="+mn-lt"/>
              </a:rPr>
              <a:t> ‘procese katastrofike’." </a:t>
            </a:r>
          </a:p>
        </p:txBody>
      </p:sp>
      <p:pic>
        <p:nvPicPr>
          <p:cNvPr id="6" name="Ager, Derek.jpg" descr="Ager, Derek.jpg">
            <a:extLst>
              <a:ext uri="{FF2B5EF4-FFF2-40B4-BE49-F238E27FC236}">
                <a16:creationId xmlns:a16="http://schemas.microsoft.com/office/drawing/2014/main" id="{E41DCA79-C054-8A4E-BDC0-80A34BE33011}"/>
              </a:ext>
            </a:extLst>
          </p:cNvPr>
          <p:cNvPicPr>
            <a:picLocks/>
          </p:cNvPicPr>
          <p:nvPr/>
        </p:nvPicPr>
        <p:blipFill>
          <a:blip r:embed="rId3"/>
          <a:stretch>
            <a:fillRect/>
          </a:stretch>
        </p:blipFill>
        <p:spPr>
          <a:xfrm>
            <a:off x="18052923" y="1670453"/>
            <a:ext cx="5143500" cy="5613401"/>
          </a:xfrm>
          <a:prstGeom prst="rect">
            <a:avLst/>
          </a:prstGeom>
          <a:ln>
            <a:solidFill>
              <a:srgbClr val="FFFFFF"/>
            </a:solidFill>
            <a:miter lim="400000"/>
          </a:ln>
          <a:effectLst>
            <a:reflection endPos="0" dir="5400000" sy="-100000" algn="bl" rotWithShape="0"/>
          </a:effectLst>
        </p:spPr>
      </p:pic>
      <p:sp>
        <p:nvSpPr>
          <p:cNvPr id="7" name="Derek Ager, The Nature of the Stratigraphical Record (London: Macmillan, 1981), pp. 46-47.">
            <a:extLst>
              <a:ext uri="{FF2B5EF4-FFF2-40B4-BE49-F238E27FC236}">
                <a16:creationId xmlns:a16="http://schemas.microsoft.com/office/drawing/2014/main" id="{13FF2A7D-8D02-AB4A-9A6E-6409BB7B74C5}"/>
              </a:ext>
            </a:extLst>
          </p:cNvPr>
          <p:cNvSpPr txBox="1">
            <a:spLocks/>
          </p:cNvSpPr>
          <p:nvPr/>
        </p:nvSpPr>
        <p:spPr>
          <a:xfrm>
            <a:off x="1917700" y="11315703"/>
            <a:ext cx="19481800" cy="1206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ctr">
            <a:noAutofit/>
          </a:bodyPr>
          <a:lstStyle>
            <a:lvl1pPr marL="0" marR="0" indent="0" algn="l" defTabSz="825500"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1pPr>
            <a:lvl2pPr marL="0" marR="0" indent="0" algn="l" defTabSz="825500"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2pPr>
            <a:lvl3pPr marL="0" marR="0" indent="0" algn="l" defTabSz="825500" latinLnBrk="0">
              <a:lnSpc>
                <a:spcPct val="100000"/>
              </a:lnSpc>
              <a:spcBef>
                <a:spcPts val="0"/>
              </a:spcBef>
              <a:spcAft>
                <a:spcPts val="0"/>
              </a:spcAft>
              <a:buClrTx/>
              <a:buSzTx/>
              <a:buFontTx/>
              <a:buNone/>
              <a:tabLst/>
              <a:defRPr sz="36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3pPr>
            <a:lvl4pPr marL="0" marR="0" indent="0" algn="l" defTabSz="825500" latinLnBrk="0">
              <a:lnSpc>
                <a:spcPct val="100000"/>
              </a:lnSpc>
              <a:spcBef>
                <a:spcPts val="0"/>
              </a:spcBef>
              <a:spcAft>
                <a:spcPts val="0"/>
              </a:spcAft>
              <a:buClrTx/>
              <a:buSzTx/>
              <a:buFontTx/>
              <a:buNone/>
              <a:tabLst/>
              <a:defRPr sz="3600" b="0" i="0" u="none" strike="noStrike" cap="none" spc="0" baseline="0">
                <a:ln>
                  <a:noFill/>
                </a:ln>
                <a:solidFill>
                  <a:srgbClr val="FEFCDD"/>
                </a:solidFill>
                <a:effectLst>
                  <a:outerShdw blurRad="50800" dist="38100" dir="5400000" rotWithShape="0">
                    <a:srgbClr val="000000">
                      <a:alpha val="40000"/>
                    </a:srgbClr>
                  </a:outerShdw>
                </a:effectLst>
                <a:uFillTx/>
                <a:latin typeface="+mn-lt"/>
                <a:ea typeface="+mn-ea"/>
                <a:cs typeface="+mn-cs"/>
                <a:sym typeface="DejaVu Sans Condensed"/>
              </a:defRPr>
            </a:lvl4pPr>
            <a:lvl5pPr marL="0" marR="0" indent="0" algn="l" defTabSz="825500" latinLnBrk="0">
              <a:lnSpc>
                <a:spcPct val="100000"/>
              </a:lnSpc>
              <a:spcBef>
                <a:spcPts val="0"/>
              </a:spcBef>
              <a:spcAft>
                <a:spcPts val="0"/>
              </a:spcAft>
              <a:buClrTx/>
              <a:buSzTx/>
              <a:buFontTx/>
              <a:buNone/>
              <a:tabLst/>
              <a:defRPr sz="3600" b="0" i="0" u="none" strike="noStrike" cap="none" spc="0" baseline="0">
                <a:ln>
                  <a:noFill/>
                </a:ln>
                <a:solidFill>
                  <a:srgbClr val="FEFCDD"/>
                </a:solidFill>
                <a:effectLst>
                  <a:outerShdw blurRad="50800" dist="38100" dir="5400000" rotWithShape="0">
                    <a:srgbClr val="000000">
                      <a:alpha val="40000"/>
                    </a:srgbClr>
                  </a:outerShdw>
                </a:effectLst>
                <a:uFillTx/>
                <a:latin typeface="+mn-lt"/>
                <a:ea typeface="+mn-ea"/>
                <a:cs typeface="+mn-cs"/>
                <a:sym typeface="DejaVu Sans Condensed"/>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FFFFFF"/>
                </a:solidFill>
                <a:effectLst>
                  <a:outerShdw blurRad="50800" dist="38100" dir="5400000" rotWithShape="0">
                    <a:srgbClr val="000000">
                      <a:alpha val="40000"/>
                    </a:srgbClr>
                  </a:outerShdw>
                </a:effectLst>
                <a:uFillTx/>
                <a:latin typeface="+mn-lt"/>
                <a:ea typeface="+mn-ea"/>
                <a:cs typeface="+mn-cs"/>
                <a:sym typeface="DejaVu Sans Condensed"/>
              </a:defRPr>
            </a:lvl9pPr>
          </a:lstStyle>
          <a:p>
            <a:pPr hangingPunct="1"/>
            <a:r>
              <a:rPr lang="en-US"/>
              <a:t>Derek Ager, </a:t>
            </a:r>
            <a:r>
              <a:rPr lang="en-US">
                <a:latin typeface="DejaVu Sans Condensed Oblique"/>
                <a:ea typeface="DejaVu Sans Condensed Oblique"/>
                <a:cs typeface="DejaVu Sans Condensed Oblique"/>
                <a:sym typeface="DejaVu Sans Condensed Oblique"/>
              </a:rPr>
              <a:t>The Nature of the Stratigraphical Record</a:t>
            </a:r>
            <a:r>
              <a:rPr lang="en-US"/>
              <a:t> (London: Macmillan, 1981), pp. 46-47.</a:t>
            </a:r>
            <a:endParaRPr lang="en-US" dirty="0"/>
          </a:p>
        </p:txBody>
      </p:sp>
    </p:spTree>
    <p:extLst>
      <p:ext uri="{BB962C8B-B14F-4D97-AF65-F5344CB8AC3E}">
        <p14:creationId xmlns:p14="http://schemas.microsoft.com/office/powerpoint/2010/main" val="2854124166"/>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What’s missing?"/>
          <p:cNvSpPr txBox="1">
            <a:spLocks noGrp="1"/>
          </p:cNvSpPr>
          <p:nvPr>
            <p:ph type="title" idx="4294967295"/>
          </p:nvPr>
        </p:nvSpPr>
        <p:spPr>
          <a:prstGeom prst="rect">
            <a:avLst/>
          </a:prstGeom>
        </p:spPr>
        <p:txBody>
          <a:bodyPr/>
          <a:lstStyle/>
          <a:p>
            <a:r>
              <a:rPr lang="sq-AL" dirty="0" err="1">
                <a:latin typeface="+mn-lt"/>
              </a:rPr>
              <a:t>Ç</a:t>
            </a:r>
            <a:r>
              <a:rPr lang="en-US" dirty="0" err="1">
                <a:latin typeface="+mn-lt"/>
              </a:rPr>
              <a:t>farë</a:t>
            </a:r>
            <a:r>
              <a:rPr lang="en-US" dirty="0">
                <a:latin typeface="+mn-lt"/>
              </a:rPr>
              <a:t> </a:t>
            </a:r>
            <a:r>
              <a:rPr lang="en-US" dirty="0" err="1">
                <a:latin typeface="+mn-lt"/>
              </a:rPr>
              <a:t>po</a:t>
            </a:r>
            <a:r>
              <a:rPr lang="en-US" dirty="0">
                <a:latin typeface="+mn-lt"/>
              </a:rPr>
              <a:t> </a:t>
            </a:r>
            <a:r>
              <a:rPr lang="en-US" dirty="0" err="1">
                <a:latin typeface="+mn-lt"/>
              </a:rPr>
              <a:t>mungon</a:t>
            </a:r>
            <a:r>
              <a:rPr dirty="0">
                <a:latin typeface="+mn-lt"/>
              </a:rPr>
              <a:t>?</a:t>
            </a:r>
          </a:p>
        </p:txBody>
      </p:sp>
      <p:sp>
        <p:nvSpPr>
          <p:cNvPr id="1029" name="What was it originally?"/>
          <p:cNvSpPr txBox="1"/>
          <p:nvPr/>
        </p:nvSpPr>
        <p:spPr>
          <a:xfrm>
            <a:off x="1788447" y="10871200"/>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sq-AL" dirty="0" err="1">
                <a:latin typeface="+mn-lt"/>
              </a:rPr>
              <a:t>Ç</a:t>
            </a:r>
            <a:r>
              <a:rPr lang="en-US" dirty="0" err="1">
                <a:latin typeface="+mn-lt"/>
              </a:rPr>
              <a:t>farë</a:t>
            </a:r>
            <a:r>
              <a:rPr lang="en-US" dirty="0">
                <a:latin typeface="+mn-lt"/>
              </a:rPr>
              <a:t> </a:t>
            </a:r>
            <a:r>
              <a:rPr lang="en-US" dirty="0" err="1">
                <a:latin typeface="+mn-lt"/>
              </a:rPr>
              <a:t>ishte</a:t>
            </a:r>
            <a:r>
              <a:rPr lang="en-US" dirty="0">
                <a:latin typeface="+mn-lt"/>
              </a:rPr>
              <a:t> </a:t>
            </a:r>
            <a:r>
              <a:rPr lang="en-US" dirty="0" err="1">
                <a:latin typeface="+mn-lt"/>
              </a:rPr>
              <a:t>në</a:t>
            </a:r>
            <a:r>
              <a:rPr lang="en-US" dirty="0">
                <a:latin typeface="+mn-lt"/>
              </a:rPr>
              <a:t> </a:t>
            </a:r>
            <a:r>
              <a:rPr lang="en-US" dirty="0" err="1">
                <a:latin typeface="+mn-lt"/>
              </a:rPr>
              <a:t>fillim</a:t>
            </a:r>
            <a:r>
              <a:rPr dirty="0">
                <a:latin typeface="+mn-lt"/>
              </a:rPr>
              <a:t>?</a:t>
            </a:r>
          </a:p>
        </p:txBody>
      </p:sp>
      <p:sp>
        <p:nvSpPr>
          <p:cNvPr id="1030" name="Line"/>
          <p:cNvSpPr/>
          <p:nvPr/>
        </p:nvSpPr>
        <p:spPr>
          <a:xfrm>
            <a:off x="9205217" y="3889105"/>
            <a:ext cx="5971284" cy="1635495"/>
          </a:xfrm>
          <a:custGeom>
            <a:avLst/>
            <a:gdLst/>
            <a:ahLst/>
            <a:cxnLst>
              <a:cxn ang="0">
                <a:pos x="wd2" y="hd2"/>
              </a:cxn>
              <a:cxn ang="5400000">
                <a:pos x="wd2" y="hd2"/>
              </a:cxn>
              <a:cxn ang="10800000">
                <a:pos x="wd2" y="hd2"/>
              </a:cxn>
              <a:cxn ang="16200000">
                <a:pos x="wd2" y="hd2"/>
              </a:cxn>
            </a:cxnLst>
            <a:rect l="0" t="0" r="r" b="b"/>
            <a:pathLst>
              <a:path w="21600" h="14489" extrusionOk="0">
                <a:moveTo>
                  <a:pt x="0" y="14489"/>
                </a:moveTo>
                <a:cubicBezTo>
                  <a:pt x="5365" y="-7111"/>
                  <a:pt x="17924" y="-2372"/>
                  <a:pt x="21600" y="14376"/>
                </a:cubicBezTo>
              </a:path>
            </a:pathLst>
          </a:custGeom>
          <a:ln w="635000">
            <a:solidFill>
              <a:srgbClr val="FFFB00"/>
            </a:solidFill>
            <a:miter lim="400000"/>
          </a:ln>
        </p:spPr>
        <p:txBody>
          <a:bodyPr lIns="50800" tIns="50800" rIns="50800" bIns="50800" anchor="ctr"/>
          <a:lstStyle/>
          <a:p>
            <a:endParaRPr/>
          </a:p>
        </p:txBody>
      </p:sp>
      <p:sp>
        <p:nvSpPr>
          <p:cNvPr id="1031" name="Line"/>
          <p:cNvSpPr/>
          <p:nvPr/>
        </p:nvSpPr>
        <p:spPr>
          <a:xfrm rot="10757368">
            <a:off x="9279711" y="8240121"/>
            <a:ext cx="5845473" cy="1635120"/>
          </a:xfrm>
          <a:custGeom>
            <a:avLst/>
            <a:gdLst/>
            <a:ahLst/>
            <a:cxnLst>
              <a:cxn ang="0">
                <a:pos x="wd2" y="hd2"/>
              </a:cxn>
              <a:cxn ang="5400000">
                <a:pos x="wd2" y="hd2"/>
              </a:cxn>
              <a:cxn ang="10800000">
                <a:pos x="wd2" y="hd2"/>
              </a:cxn>
              <a:cxn ang="16200000">
                <a:pos x="wd2" y="hd2"/>
              </a:cxn>
            </a:cxnLst>
            <a:rect l="0" t="0" r="r" b="b"/>
            <a:pathLst>
              <a:path w="21600" h="14692" extrusionOk="0">
                <a:moveTo>
                  <a:pt x="0" y="14692"/>
                </a:moveTo>
                <a:cubicBezTo>
                  <a:pt x="5262" y="-6908"/>
                  <a:pt x="17843" y="-2560"/>
                  <a:pt x="21600" y="13965"/>
                </a:cubicBezTo>
              </a:path>
            </a:pathLst>
          </a:custGeom>
          <a:ln w="635000">
            <a:solidFill>
              <a:srgbClr val="FFFB00"/>
            </a:solidFill>
            <a:miter lim="400000"/>
          </a:ln>
        </p:spPr>
        <p:txBody>
          <a:bodyPr lIns="50800" tIns="50800" rIns="50800" bIns="50800" anchor="ctr"/>
          <a:lstStyle/>
          <a:p>
            <a:endParaRPr/>
          </a:p>
        </p:txBody>
      </p:sp>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A."/>
          <p:cNvSpPr txBox="1">
            <a:spLocks noGrp="1"/>
          </p:cNvSpPr>
          <p:nvPr>
            <p:ph type="title" idx="4294967295"/>
          </p:nvPr>
        </p:nvSpPr>
        <p:spPr>
          <a:xfrm>
            <a:off x="5181600" y="1955800"/>
            <a:ext cx="1193800" cy="1092200"/>
          </a:xfrm>
          <a:prstGeom prst="rect">
            <a:avLst/>
          </a:prstGeom>
        </p:spPr>
        <p:txBody>
          <a:bodyPr/>
          <a:lstStyle>
            <a:lvl1pPr algn="l"/>
          </a:lstStyle>
          <a:p>
            <a:r>
              <a:rPr dirty="0">
                <a:latin typeface="+mn-lt"/>
              </a:rPr>
              <a:t>A.</a:t>
            </a:r>
          </a:p>
        </p:txBody>
      </p:sp>
      <p:sp>
        <p:nvSpPr>
          <p:cNvPr id="1034" name="Circle"/>
          <p:cNvSpPr/>
          <p:nvPr/>
        </p:nvSpPr>
        <p:spPr>
          <a:xfrm>
            <a:off x="6718417" y="1789276"/>
            <a:ext cx="3834630" cy="3834791"/>
          </a:xfrm>
          <a:prstGeom prst="ellipse">
            <a:avLst/>
          </a:prstGeom>
          <a:ln w="3810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5" name="Line"/>
          <p:cNvSpPr/>
          <p:nvPr/>
        </p:nvSpPr>
        <p:spPr>
          <a:xfrm flipV="1">
            <a:off x="6927638" y="2997059"/>
            <a:ext cx="3414055" cy="25"/>
          </a:xfrm>
          <a:prstGeom prst="line">
            <a:avLst/>
          </a:prstGeom>
          <a:ln w="381000">
            <a:solidFill>
              <a:srgbClr val="FFFB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6" name="Line"/>
          <p:cNvSpPr/>
          <p:nvPr/>
        </p:nvSpPr>
        <p:spPr>
          <a:xfrm flipV="1">
            <a:off x="6929775" y="4446453"/>
            <a:ext cx="3414055" cy="26"/>
          </a:xfrm>
          <a:prstGeom prst="line">
            <a:avLst/>
          </a:prstGeom>
          <a:ln w="381000">
            <a:solidFill>
              <a:srgbClr val="FFFB00"/>
            </a:solidFill>
            <a:miter lim="400000"/>
          </a:ln>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037" name="B."/>
          <p:cNvSpPr txBox="1"/>
          <p:nvPr/>
        </p:nvSpPr>
        <p:spPr>
          <a:xfrm>
            <a:off x="13148254" y="1854200"/>
            <a:ext cx="1419116" cy="12983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dirty="0">
                <a:latin typeface="+mn-lt"/>
              </a:rPr>
              <a:t>B.</a:t>
            </a:r>
          </a:p>
        </p:txBody>
      </p:sp>
      <p:grpSp>
        <p:nvGrpSpPr>
          <p:cNvPr id="1041" name="Group"/>
          <p:cNvGrpSpPr/>
          <p:nvPr/>
        </p:nvGrpSpPr>
        <p:grpSpPr>
          <a:xfrm>
            <a:off x="14677167" y="1789276"/>
            <a:ext cx="3834630" cy="3834791"/>
            <a:chOff x="0" y="0"/>
            <a:chExt cx="3834628" cy="3834789"/>
          </a:xfrm>
        </p:grpSpPr>
        <p:sp>
          <p:nvSpPr>
            <p:cNvPr id="1038" name="Circle"/>
            <p:cNvSpPr/>
            <p:nvPr/>
          </p:nvSpPr>
          <p:spPr>
            <a:xfrm>
              <a:off x="0" y="0"/>
              <a:ext cx="3834629" cy="3834790"/>
            </a:xfrm>
            <a:prstGeom prst="ellipse">
              <a:avLst/>
            </a:prstGeom>
            <a:noFill/>
            <a:ln w="3810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39" name="Line"/>
            <p:cNvSpPr/>
            <p:nvPr/>
          </p:nvSpPr>
          <p:spPr>
            <a:xfrm flipV="1">
              <a:off x="166068" y="1207783"/>
              <a:ext cx="3457210" cy="1539979"/>
            </a:xfrm>
            <a:prstGeom prst="line">
              <a:avLst/>
            </a:prstGeom>
            <a:noFill/>
            <a:ln w="381000" cap="flat">
              <a:solidFill>
                <a:srgbClr val="FFFB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40" name="Line"/>
            <p:cNvSpPr/>
            <p:nvPr/>
          </p:nvSpPr>
          <p:spPr>
            <a:xfrm>
              <a:off x="105685" y="1238002"/>
              <a:ext cx="3519731" cy="1419175"/>
            </a:xfrm>
            <a:prstGeom prst="line">
              <a:avLst/>
            </a:prstGeom>
            <a:noFill/>
            <a:ln w="381000" cap="flat">
              <a:solidFill>
                <a:srgbClr val="FFFB00"/>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042" name="C."/>
          <p:cNvSpPr txBox="1"/>
          <p:nvPr/>
        </p:nvSpPr>
        <p:spPr>
          <a:xfrm>
            <a:off x="5067300" y="7984979"/>
            <a:ext cx="1419115" cy="1298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dirty="0">
                <a:latin typeface="+mn-lt"/>
              </a:rPr>
              <a:t>C.</a:t>
            </a:r>
          </a:p>
        </p:txBody>
      </p:sp>
      <p:sp>
        <p:nvSpPr>
          <p:cNvPr id="1043" name="D."/>
          <p:cNvSpPr txBox="1"/>
          <p:nvPr/>
        </p:nvSpPr>
        <p:spPr>
          <a:xfrm>
            <a:off x="13140359" y="7888727"/>
            <a:ext cx="1419115" cy="12983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l">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dirty="0">
                <a:latin typeface="+mn-lt"/>
              </a:rPr>
              <a:t>D.</a:t>
            </a:r>
          </a:p>
        </p:txBody>
      </p:sp>
      <p:sp>
        <p:nvSpPr>
          <p:cNvPr id="1044" name="Circle"/>
          <p:cNvSpPr/>
          <p:nvPr/>
        </p:nvSpPr>
        <p:spPr>
          <a:xfrm>
            <a:off x="14681968" y="8077811"/>
            <a:ext cx="3834630" cy="3834791"/>
          </a:xfrm>
          <a:prstGeom prst="ellipse">
            <a:avLst/>
          </a:prstGeom>
          <a:ln w="3810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049" name="Group"/>
          <p:cNvGrpSpPr/>
          <p:nvPr/>
        </p:nvGrpSpPr>
        <p:grpSpPr>
          <a:xfrm>
            <a:off x="6748611" y="8077811"/>
            <a:ext cx="3834630" cy="3834791"/>
            <a:chOff x="0" y="0"/>
            <a:chExt cx="3834628" cy="3834789"/>
          </a:xfrm>
        </p:grpSpPr>
        <p:sp>
          <p:nvSpPr>
            <p:cNvPr id="1045" name="Circle"/>
            <p:cNvSpPr/>
            <p:nvPr/>
          </p:nvSpPr>
          <p:spPr>
            <a:xfrm>
              <a:off x="0" y="0"/>
              <a:ext cx="3834629" cy="3834790"/>
            </a:xfrm>
            <a:prstGeom prst="ellipse">
              <a:avLst/>
            </a:prstGeom>
            <a:noFill/>
            <a:ln w="3810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6" name="Oval"/>
            <p:cNvSpPr/>
            <p:nvPr/>
          </p:nvSpPr>
          <p:spPr>
            <a:xfrm>
              <a:off x="1036488" y="1142388"/>
              <a:ext cx="533401" cy="520701"/>
            </a:xfrm>
            <a:prstGeom prst="ellipse">
              <a:avLst/>
            </a:prstGeom>
            <a:solidFill>
              <a:srgbClr val="FFFB00"/>
            </a:solidFill>
            <a:ln w="25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7" name="Oval"/>
            <p:cNvSpPr/>
            <p:nvPr/>
          </p:nvSpPr>
          <p:spPr>
            <a:xfrm>
              <a:off x="2281088" y="1142388"/>
              <a:ext cx="533401" cy="520701"/>
            </a:xfrm>
            <a:prstGeom prst="ellipse">
              <a:avLst/>
            </a:prstGeom>
            <a:solidFill>
              <a:srgbClr val="FFFB00"/>
            </a:solidFill>
            <a:ln w="25400" cap="flat">
              <a:solidFill>
                <a:srgbClr val="FFFB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48" name="Line"/>
            <p:cNvSpPr/>
            <p:nvPr/>
          </p:nvSpPr>
          <p:spPr>
            <a:xfrm>
              <a:off x="1188888" y="2005988"/>
              <a:ext cx="1447801" cy="407352"/>
            </a:xfrm>
            <a:custGeom>
              <a:avLst/>
              <a:gdLst/>
              <a:ahLst/>
              <a:cxnLst>
                <a:cxn ang="0">
                  <a:pos x="wd2" y="hd2"/>
                </a:cxn>
                <a:cxn ang="5400000">
                  <a:pos x="wd2" y="hd2"/>
                </a:cxn>
                <a:cxn ang="10800000">
                  <a:pos x="wd2" y="hd2"/>
                </a:cxn>
                <a:cxn ang="16200000">
                  <a:pos x="wd2" y="hd2"/>
                </a:cxn>
              </a:cxnLst>
              <a:rect l="0" t="0" r="r" b="b"/>
              <a:pathLst>
                <a:path w="21600" h="15746" extrusionOk="0">
                  <a:moveTo>
                    <a:pt x="0" y="1964"/>
                  </a:moveTo>
                  <a:cubicBezTo>
                    <a:pt x="4547" y="21600"/>
                    <a:pt x="17811" y="19636"/>
                    <a:pt x="21600" y="0"/>
                  </a:cubicBezTo>
                </a:path>
              </a:pathLst>
            </a:custGeom>
            <a:noFill/>
            <a:ln w="381000" cap="flat">
              <a:solidFill>
                <a:srgbClr val="FFFB00"/>
              </a:solidFill>
              <a:prstDash val="solid"/>
              <a:miter lim="400000"/>
            </a:ln>
            <a:effectLst/>
          </p:spPr>
          <p:txBody>
            <a:bodyPr wrap="square" lIns="50800" tIns="50800" rIns="50800" bIns="50800" numCol="1" anchor="ctr">
              <a:noAutofit/>
            </a:bodyPr>
            <a:lstStyle/>
            <a:p>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041"/>
                                        </p:tgtEl>
                                        <p:attrNameLst>
                                          <p:attrName>style.visibility</p:attrName>
                                        </p:attrNameLst>
                                      </p:cBhvr>
                                      <p:to>
                                        <p:strVal val="visible"/>
                                      </p:to>
                                    </p:set>
                                    <p:animEffect transition="in" filter="dissolve">
                                      <p:cBhvr>
                                        <p:cTn id="7" dur="500"/>
                                        <p:tgtEl>
                                          <p:spTgt spid="104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049"/>
                                        </p:tgtEl>
                                        <p:attrNameLst>
                                          <p:attrName>style.visibility</p:attrName>
                                        </p:attrNameLst>
                                      </p:cBhvr>
                                      <p:to>
                                        <p:strVal val="visible"/>
                                      </p:to>
                                    </p:set>
                                    <p:animEffect transition="in" filter="dissolve">
                                      <p:cBhvr>
                                        <p:cTn id="12" dur="500"/>
                                        <p:tgtEl>
                                          <p:spTgt spid="104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044"/>
                                        </p:tgtEl>
                                        <p:attrNameLst>
                                          <p:attrName>style.visibility</p:attrName>
                                        </p:attrNameLst>
                                      </p:cBhvr>
                                      <p:to>
                                        <p:strVal val="visible"/>
                                      </p:to>
                                    </p:set>
                                    <p:animEffect transition="in" filter="dissolve">
                                      <p:cBhvr>
                                        <p:cTn id="17" dur="500"/>
                                        <p:tgtEl>
                                          <p:spTgt spid="10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1" grpId="1" animBg="1" advAuto="0"/>
      <p:bldP spid="1044" grpId="3" animBg="1" advAuto="0"/>
      <p:bldP spid="1049" grpId="2" animBg="1" advAuto="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 name="Nothing is missing!"/>
          <p:cNvSpPr txBox="1">
            <a:spLocks noGrp="1"/>
          </p:cNvSpPr>
          <p:nvPr>
            <p:ph type="title" idx="4294967295"/>
          </p:nvPr>
        </p:nvSpPr>
        <p:spPr>
          <a:prstGeom prst="rect">
            <a:avLst/>
          </a:prstGeom>
        </p:spPr>
        <p:txBody>
          <a:bodyPr/>
          <a:lstStyle/>
          <a:p>
            <a:r>
              <a:rPr lang="en-US" dirty="0" err="1">
                <a:latin typeface="+mn-lt"/>
              </a:rPr>
              <a:t>Asgjë</a:t>
            </a:r>
            <a:r>
              <a:rPr lang="en-US" dirty="0">
                <a:latin typeface="+mn-lt"/>
              </a:rPr>
              <a:t> </a:t>
            </a:r>
            <a:r>
              <a:rPr lang="en-US" dirty="0" err="1">
                <a:latin typeface="+mn-lt"/>
              </a:rPr>
              <a:t>nuk</a:t>
            </a:r>
            <a:r>
              <a:rPr lang="en-US" dirty="0">
                <a:latin typeface="+mn-lt"/>
              </a:rPr>
              <a:t> </a:t>
            </a:r>
            <a:r>
              <a:rPr lang="en-US" dirty="0" err="1">
                <a:latin typeface="+mn-lt"/>
              </a:rPr>
              <a:t>po</a:t>
            </a:r>
            <a:r>
              <a:rPr lang="en-US" dirty="0">
                <a:latin typeface="+mn-lt"/>
              </a:rPr>
              <a:t> </a:t>
            </a:r>
            <a:r>
              <a:rPr lang="en-US" dirty="0" err="1">
                <a:latin typeface="+mn-lt"/>
              </a:rPr>
              <a:t>mungon</a:t>
            </a:r>
            <a:r>
              <a:rPr dirty="0">
                <a:latin typeface="+mn-lt"/>
              </a:rPr>
              <a:t>!</a:t>
            </a:r>
          </a:p>
        </p:txBody>
      </p:sp>
      <p:sp>
        <p:nvSpPr>
          <p:cNvPr id="1052" name="It was drawn that way."/>
          <p:cNvSpPr txBox="1"/>
          <p:nvPr/>
        </p:nvSpPr>
        <p:spPr>
          <a:xfrm>
            <a:off x="1788447" y="10495262"/>
            <a:ext cx="20828000" cy="20955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96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en-US" dirty="0" err="1">
                <a:latin typeface="+mn-lt"/>
              </a:rPr>
              <a:t>Ishte</a:t>
            </a:r>
            <a:r>
              <a:rPr lang="en-US" dirty="0">
                <a:latin typeface="+mn-lt"/>
              </a:rPr>
              <a:t> </a:t>
            </a:r>
            <a:r>
              <a:rPr lang="en-US" dirty="0" err="1">
                <a:latin typeface="+mn-lt"/>
              </a:rPr>
              <a:t>vizatuar</a:t>
            </a:r>
            <a:r>
              <a:rPr lang="en-US" dirty="0">
                <a:latin typeface="+mn-lt"/>
              </a:rPr>
              <a:t> </a:t>
            </a:r>
            <a:r>
              <a:rPr lang="en-US" dirty="0" err="1">
                <a:latin typeface="+mn-lt"/>
              </a:rPr>
              <a:t>në</a:t>
            </a:r>
            <a:r>
              <a:rPr lang="en-US" dirty="0">
                <a:latin typeface="+mn-lt"/>
              </a:rPr>
              <a:t> </a:t>
            </a:r>
            <a:r>
              <a:rPr lang="en-US" dirty="0" err="1">
                <a:latin typeface="+mn-lt"/>
              </a:rPr>
              <a:t>këtë</a:t>
            </a:r>
            <a:r>
              <a:rPr lang="en-US" dirty="0">
                <a:latin typeface="+mn-lt"/>
              </a:rPr>
              <a:t> </a:t>
            </a:r>
            <a:r>
              <a:rPr lang="en-US" dirty="0" err="1">
                <a:latin typeface="+mn-lt"/>
              </a:rPr>
              <a:t>menyrë</a:t>
            </a:r>
            <a:r>
              <a:rPr dirty="0">
                <a:latin typeface="+mn-lt"/>
              </a:rPr>
              <a:t>.</a:t>
            </a:r>
          </a:p>
        </p:txBody>
      </p:sp>
      <p:sp>
        <p:nvSpPr>
          <p:cNvPr id="1053" name="Line"/>
          <p:cNvSpPr/>
          <p:nvPr/>
        </p:nvSpPr>
        <p:spPr>
          <a:xfrm>
            <a:off x="9205217" y="3889105"/>
            <a:ext cx="5971284" cy="1635495"/>
          </a:xfrm>
          <a:custGeom>
            <a:avLst/>
            <a:gdLst/>
            <a:ahLst/>
            <a:cxnLst>
              <a:cxn ang="0">
                <a:pos x="wd2" y="hd2"/>
              </a:cxn>
              <a:cxn ang="5400000">
                <a:pos x="wd2" y="hd2"/>
              </a:cxn>
              <a:cxn ang="10800000">
                <a:pos x="wd2" y="hd2"/>
              </a:cxn>
              <a:cxn ang="16200000">
                <a:pos x="wd2" y="hd2"/>
              </a:cxn>
            </a:cxnLst>
            <a:rect l="0" t="0" r="r" b="b"/>
            <a:pathLst>
              <a:path w="21600" h="14489" extrusionOk="0">
                <a:moveTo>
                  <a:pt x="0" y="14489"/>
                </a:moveTo>
                <a:cubicBezTo>
                  <a:pt x="5365" y="-7111"/>
                  <a:pt x="17924" y="-2372"/>
                  <a:pt x="21600" y="14376"/>
                </a:cubicBezTo>
              </a:path>
            </a:pathLst>
          </a:custGeom>
          <a:ln w="635000">
            <a:solidFill>
              <a:srgbClr val="FFFB00"/>
            </a:solidFill>
            <a:miter lim="400000"/>
          </a:ln>
        </p:spPr>
        <p:txBody>
          <a:bodyPr lIns="50800" tIns="50800" rIns="50800" bIns="50800" anchor="ctr"/>
          <a:lstStyle/>
          <a:p>
            <a:endParaRPr/>
          </a:p>
        </p:txBody>
      </p:sp>
      <p:sp>
        <p:nvSpPr>
          <p:cNvPr id="1054" name="Line"/>
          <p:cNvSpPr/>
          <p:nvPr/>
        </p:nvSpPr>
        <p:spPr>
          <a:xfrm rot="10757368">
            <a:off x="9279711" y="8240121"/>
            <a:ext cx="5845473" cy="1635120"/>
          </a:xfrm>
          <a:custGeom>
            <a:avLst/>
            <a:gdLst/>
            <a:ahLst/>
            <a:cxnLst>
              <a:cxn ang="0">
                <a:pos x="wd2" y="hd2"/>
              </a:cxn>
              <a:cxn ang="5400000">
                <a:pos x="wd2" y="hd2"/>
              </a:cxn>
              <a:cxn ang="10800000">
                <a:pos x="wd2" y="hd2"/>
              </a:cxn>
              <a:cxn ang="16200000">
                <a:pos x="wd2" y="hd2"/>
              </a:cxn>
            </a:cxnLst>
            <a:rect l="0" t="0" r="r" b="b"/>
            <a:pathLst>
              <a:path w="21600" h="14692" extrusionOk="0">
                <a:moveTo>
                  <a:pt x="0" y="14692"/>
                </a:moveTo>
                <a:cubicBezTo>
                  <a:pt x="5262" y="-6908"/>
                  <a:pt x="17843" y="-2560"/>
                  <a:pt x="21600" y="13965"/>
                </a:cubicBezTo>
              </a:path>
            </a:pathLst>
          </a:custGeom>
          <a:ln w="635000">
            <a:solidFill>
              <a:srgbClr val="FFFB00"/>
            </a:solidFill>
            <a:miter lim="400000"/>
          </a:ln>
        </p:spPr>
        <p:txBody>
          <a:bodyPr lIns="50800" tIns="50800" rIns="50800" bIns="50800" anchor="ctr"/>
          <a:lstStyle/>
          <a:p>
            <a:endParaRPr/>
          </a:p>
        </p:txBody>
      </p:sp>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 name="“This has usually been interpreted as the basal conglomerate of a diachronous transgressive sea.  It has been suggested, with very little fossil evidence, that this conglomerate spans three to five ammonite zones and therefore up to five million years in time."/>
          <p:cNvSpPr txBox="1">
            <a:spLocks noGrp="1"/>
          </p:cNvSpPr>
          <p:nvPr>
            <p:ph type="ctrTitle"/>
          </p:nvPr>
        </p:nvSpPr>
        <p:spPr>
          <a:xfrm>
            <a:off x="1778000" y="3505200"/>
            <a:ext cx="20828000" cy="8077200"/>
          </a:xfrm>
          <a:prstGeom prst="rect">
            <a:avLst/>
          </a:prstGeom>
        </p:spPr>
        <p:txBody>
          <a:bodyPr/>
          <a:lstStyle/>
          <a:p>
            <a:r>
              <a:rPr dirty="0">
                <a:effectLst/>
              </a:rPr>
              <a:t>“</a:t>
            </a:r>
            <a:r>
              <a:rPr lang="en-US" dirty="0" err="1">
                <a:effectLst/>
              </a:rPr>
              <a:t>Kjo</a:t>
            </a:r>
            <a:r>
              <a:rPr lang="en-US" dirty="0">
                <a:effectLst/>
              </a:rPr>
              <a:t> </a:t>
            </a:r>
            <a:r>
              <a:rPr lang="en-US" dirty="0" err="1">
                <a:effectLst/>
              </a:rPr>
              <a:t>zakonisht</a:t>
            </a:r>
            <a:r>
              <a:rPr lang="en-US" dirty="0">
                <a:effectLst/>
              </a:rPr>
              <a:t> </a:t>
            </a:r>
            <a:r>
              <a:rPr lang="en-US" dirty="0" err="1">
                <a:effectLst/>
              </a:rPr>
              <a:t>është</a:t>
            </a:r>
            <a:r>
              <a:rPr lang="en-US" dirty="0">
                <a:effectLst/>
              </a:rPr>
              <a:t> </a:t>
            </a:r>
            <a:r>
              <a:rPr lang="en-US" dirty="0" err="1">
                <a:solidFill>
                  <a:srgbClr val="FFFF00"/>
                </a:solidFill>
                <a:effectLst/>
              </a:rPr>
              <a:t>interpretuar</a:t>
            </a:r>
            <a:r>
              <a:rPr lang="en-US" dirty="0">
                <a:effectLst/>
              </a:rPr>
              <a:t> </a:t>
            </a:r>
            <a:r>
              <a:rPr lang="en-US" dirty="0" err="1">
                <a:effectLst/>
              </a:rPr>
              <a:t>si</a:t>
            </a:r>
            <a:r>
              <a:rPr lang="en-US" dirty="0">
                <a:effectLst/>
              </a:rPr>
              <a:t> </a:t>
            </a:r>
            <a:r>
              <a:rPr lang="en-US" dirty="0" err="1">
                <a:effectLst/>
              </a:rPr>
              <a:t>konglomerat</a:t>
            </a:r>
            <a:r>
              <a:rPr lang="en-US" dirty="0">
                <a:effectLst/>
              </a:rPr>
              <a:t> basal </a:t>
            </a:r>
            <a:r>
              <a:rPr lang="en-US" dirty="0" err="1">
                <a:effectLst/>
              </a:rPr>
              <a:t>i</a:t>
            </a:r>
            <a:r>
              <a:rPr lang="en-US" dirty="0">
                <a:effectLst/>
              </a:rPr>
              <a:t> </a:t>
            </a:r>
            <a:r>
              <a:rPr lang="en-US" dirty="0" err="1">
                <a:effectLst/>
              </a:rPr>
              <a:t>një</a:t>
            </a:r>
            <a:r>
              <a:rPr lang="en-US" dirty="0">
                <a:effectLst/>
              </a:rPr>
              <a:t> </a:t>
            </a:r>
            <a:r>
              <a:rPr lang="en-US" dirty="0" err="1">
                <a:effectLst/>
              </a:rPr>
              <a:t>deti</a:t>
            </a:r>
            <a:r>
              <a:rPr lang="en-US" dirty="0">
                <a:effectLst/>
              </a:rPr>
              <a:t> </a:t>
            </a:r>
            <a:r>
              <a:rPr lang="en-US" dirty="0" err="1">
                <a:effectLst/>
              </a:rPr>
              <a:t>transkrecipal</a:t>
            </a:r>
            <a:r>
              <a:rPr lang="en-US" dirty="0">
                <a:effectLst/>
              </a:rPr>
              <a:t> </a:t>
            </a:r>
            <a:r>
              <a:rPr lang="en-US" dirty="0" err="1">
                <a:effectLst/>
              </a:rPr>
              <a:t>diellor</a:t>
            </a:r>
            <a:r>
              <a:rPr lang="en-US" dirty="0">
                <a:effectLst/>
              </a:rPr>
              <a:t>. </a:t>
            </a:r>
            <a:r>
              <a:rPr lang="en-US" dirty="0" err="1">
                <a:effectLst/>
              </a:rPr>
              <a:t>Është</a:t>
            </a:r>
            <a:r>
              <a:rPr lang="en-US" dirty="0">
                <a:effectLst/>
              </a:rPr>
              <a:t> </a:t>
            </a:r>
            <a:r>
              <a:rPr lang="en-US" dirty="0" err="1">
                <a:solidFill>
                  <a:srgbClr val="FFFF00"/>
                </a:solidFill>
                <a:effectLst/>
              </a:rPr>
              <a:t>sugjeruar</a:t>
            </a:r>
            <a:r>
              <a:rPr lang="en-US" dirty="0">
                <a:solidFill>
                  <a:srgbClr val="FFFF00"/>
                </a:solidFill>
                <a:effectLst/>
              </a:rPr>
              <a:t>,</a:t>
            </a:r>
            <a:r>
              <a:rPr lang="sq-AL" dirty="0">
                <a:solidFill>
                  <a:srgbClr val="FFFF00"/>
                </a:solidFill>
                <a:effectLst/>
              </a:rPr>
              <a:t> </a:t>
            </a:r>
            <a:r>
              <a:rPr lang="en-US" dirty="0">
                <a:solidFill>
                  <a:srgbClr val="FFFF00"/>
                </a:solidFill>
                <a:effectLst/>
              </a:rPr>
              <a:t>me </a:t>
            </a:r>
            <a:r>
              <a:rPr lang="sq-AL" dirty="0">
                <a:solidFill>
                  <a:srgbClr val="FFFF00"/>
                </a:solidFill>
                <a:effectLst/>
              </a:rPr>
              <a:t>shumë pak fakte nga fosilet</a:t>
            </a:r>
            <a:r>
              <a:rPr lang="en-US" dirty="0">
                <a:effectLst/>
              </a:rPr>
              <a:t>, se </a:t>
            </a:r>
            <a:r>
              <a:rPr lang="en-US" dirty="0" err="1">
                <a:effectLst/>
              </a:rPr>
              <a:t>ky</a:t>
            </a:r>
            <a:r>
              <a:rPr lang="en-US" dirty="0">
                <a:effectLst/>
              </a:rPr>
              <a:t> </a:t>
            </a:r>
            <a:r>
              <a:rPr lang="en-US" dirty="0" err="1">
                <a:effectLst/>
              </a:rPr>
              <a:t>konglomerat</a:t>
            </a:r>
            <a:r>
              <a:rPr lang="en-US" dirty="0">
                <a:effectLst/>
              </a:rPr>
              <a:t> </a:t>
            </a:r>
            <a:r>
              <a:rPr lang="en-US" dirty="0" err="1">
                <a:effectLst/>
              </a:rPr>
              <a:t>përfshin</a:t>
            </a:r>
            <a:r>
              <a:rPr lang="en-US" dirty="0">
                <a:effectLst/>
              </a:rPr>
              <a:t> </a:t>
            </a:r>
            <a:r>
              <a:rPr lang="en-US" dirty="0" err="1">
                <a:effectLst/>
              </a:rPr>
              <a:t>tre</a:t>
            </a:r>
            <a:r>
              <a:rPr lang="en-US" dirty="0">
                <a:effectLst/>
              </a:rPr>
              <a:t> </a:t>
            </a:r>
            <a:r>
              <a:rPr lang="en-US" dirty="0" err="1">
                <a:effectLst/>
              </a:rPr>
              <a:t>deri</a:t>
            </a:r>
            <a:r>
              <a:rPr lang="en-US" dirty="0">
                <a:effectLst/>
              </a:rPr>
              <a:t> </a:t>
            </a:r>
            <a:r>
              <a:rPr lang="en-US" dirty="0" err="1">
                <a:effectLst/>
              </a:rPr>
              <a:t>në</a:t>
            </a:r>
            <a:r>
              <a:rPr lang="en-US" dirty="0">
                <a:effectLst/>
              </a:rPr>
              <a:t> </a:t>
            </a:r>
            <a:r>
              <a:rPr lang="en-US" dirty="0" err="1">
                <a:effectLst/>
              </a:rPr>
              <a:t>pesë</a:t>
            </a:r>
            <a:r>
              <a:rPr lang="en-US" dirty="0">
                <a:effectLst/>
              </a:rPr>
              <a:t> zona </a:t>
            </a:r>
            <a:r>
              <a:rPr lang="sq-AL" dirty="0">
                <a:effectLst/>
              </a:rPr>
              <a:t>të </a:t>
            </a:r>
            <a:r>
              <a:rPr lang="en-US" dirty="0" err="1">
                <a:effectLst/>
              </a:rPr>
              <a:t>amonit</a:t>
            </a:r>
            <a:r>
              <a:rPr lang="en-US" dirty="0">
                <a:effectLst/>
              </a:rPr>
              <a:t> </a:t>
            </a:r>
            <a:r>
              <a:rPr lang="en-US" dirty="0" err="1">
                <a:effectLst/>
              </a:rPr>
              <a:t>dhe</a:t>
            </a:r>
            <a:r>
              <a:rPr lang="en-US" dirty="0">
                <a:effectLst/>
              </a:rPr>
              <a:t> </a:t>
            </a:r>
            <a:r>
              <a:rPr lang="en-US" dirty="0" err="1">
                <a:effectLst/>
              </a:rPr>
              <a:t>prandaj</a:t>
            </a:r>
            <a:r>
              <a:rPr lang="en-US" dirty="0">
                <a:effectLst/>
              </a:rPr>
              <a:t> </a:t>
            </a:r>
            <a:r>
              <a:rPr lang="en-US" dirty="0" err="1">
                <a:effectLst/>
              </a:rPr>
              <a:t>deri</a:t>
            </a:r>
            <a:r>
              <a:rPr lang="en-US" dirty="0">
                <a:effectLst/>
              </a:rPr>
              <a:t> </a:t>
            </a:r>
            <a:r>
              <a:rPr lang="en-US" dirty="0" err="1">
                <a:effectLst/>
              </a:rPr>
              <a:t>në</a:t>
            </a:r>
            <a:r>
              <a:rPr lang="en-US" dirty="0">
                <a:effectLst/>
              </a:rPr>
              <a:t> </a:t>
            </a:r>
            <a:r>
              <a:rPr lang="en-US" dirty="0" err="1">
                <a:solidFill>
                  <a:srgbClr val="FFFF00"/>
                </a:solidFill>
                <a:effectLst/>
              </a:rPr>
              <a:t>pesë</a:t>
            </a:r>
            <a:r>
              <a:rPr lang="en-US" dirty="0">
                <a:solidFill>
                  <a:srgbClr val="FFFF00"/>
                </a:solidFill>
                <a:effectLst/>
              </a:rPr>
              <a:t> </a:t>
            </a:r>
            <a:r>
              <a:rPr lang="en-US" dirty="0" err="1">
                <a:solidFill>
                  <a:srgbClr val="FFFF00"/>
                </a:solidFill>
                <a:effectLst/>
              </a:rPr>
              <a:t>milionë</a:t>
            </a:r>
            <a:r>
              <a:rPr lang="en-US" dirty="0">
                <a:solidFill>
                  <a:srgbClr val="FFFF00"/>
                </a:solidFill>
                <a:effectLst/>
              </a:rPr>
              <a:t> </a:t>
            </a:r>
            <a:r>
              <a:rPr lang="en-US" dirty="0" err="1">
                <a:solidFill>
                  <a:srgbClr val="FFFF00"/>
                </a:solidFill>
                <a:effectLst/>
              </a:rPr>
              <a:t>vjet</a:t>
            </a:r>
            <a:r>
              <a:rPr lang="en-US" dirty="0">
                <a:solidFill>
                  <a:srgbClr val="FFFF00"/>
                </a:solidFill>
                <a:effectLst/>
              </a:rPr>
              <a:t> </a:t>
            </a:r>
            <a:r>
              <a:rPr lang="en-US" dirty="0" err="1">
                <a:effectLst/>
              </a:rPr>
              <a:t>në</a:t>
            </a:r>
            <a:r>
              <a:rPr lang="en-US" dirty="0">
                <a:effectLst/>
              </a:rPr>
              <a:t> </a:t>
            </a:r>
            <a:r>
              <a:rPr lang="en-US" dirty="0" err="1">
                <a:effectLst/>
              </a:rPr>
              <a:t>kohë</a:t>
            </a:r>
            <a:r>
              <a:rPr lang="en-US" dirty="0">
                <a:effectLst/>
              </a:rPr>
              <a:t>.</a:t>
            </a:r>
            <a:endParaRPr dirty="0">
              <a:effectLst/>
            </a:endParaRPr>
          </a:p>
        </p:txBody>
      </p:sp>
      <p:sp>
        <p:nvSpPr>
          <p:cNvPr id="1057" name="Derek Ager, The New Catastrophism (Cambridge: Cambridge Univ. Press, 1993), p. 120."/>
          <p:cNvSpPr txBox="1">
            <a:spLocks noGrp="1"/>
          </p:cNvSpPr>
          <p:nvPr>
            <p:ph type="subTitle" sz="quarter" idx="1"/>
          </p:nvPr>
        </p:nvSpPr>
        <p:spPr>
          <a:prstGeom prst="rect">
            <a:avLst/>
          </a:prstGeom>
        </p:spPr>
        <p:txBody>
          <a:bodyPr/>
          <a:lstStyle/>
          <a:p>
            <a:r>
              <a:rPr dirty="0"/>
              <a:t>Derek Ager, </a:t>
            </a:r>
            <a:r>
              <a:rPr dirty="0">
                <a:latin typeface="DejaVu Sans Condensed Oblique"/>
                <a:ea typeface="DejaVu Sans Condensed Oblique"/>
                <a:cs typeface="DejaVu Sans Condensed Oblique"/>
                <a:sym typeface="DejaVu Sans Condensed Oblique"/>
              </a:rPr>
              <a:t>The Ne</a:t>
            </a:r>
            <a:r>
              <a:rPr lang="en-US" dirty="0">
                <a:latin typeface="DejaVu Sans Condensed Oblique"/>
                <a:ea typeface="DejaVu Sans Condensed Oblique"/>
                <a:cs typeface="DejaVu Sans Condensed Oblique"/>
                <a:sym typeface="DejaVu Sans Condensed Oblique"/>
              </a:rPr>
              <a:t>w</a:t>
            </a:r>
            <a:r>
              <a:rPr dirty="0">
                <a:latin typeface="DejaVu Sans Condensed Oblique"/>
                <a:ea typeface="DejaVu Sans Condensed Oblique"/>
                <a:cs typeface="DejaVu Sans Condensed Oblique"/>
                <a:sym typeface="DejaVu Sans Condensed Oblique"/>
              </a:rPr>
              <a:t> Catastrophism</a:t>
            </a:r>
            <a:r>
              <a:rPr dirty="0"/>
              <a:t> (Cambridge: Cambridge Univ. Press, 1993), p. 120.</a:t>
            </a:r>
          </a:p>
        </p:txBody>
      </p:sp>
      <p:sp>
        <p:nvSpPr>
          <p:cNvPr id="1058" name="Regarding “Sutton Stone,” a conglomerate labeled as “Early Jurassic” near Ager’s home in Swansea, Wales:"/>
          <p:cNvSpPr txBox="1"/>
          <p:nvPr/>
        </p:nvSpPr>
        <p:spPr>
          <a:xfrm>
            <a:off x="1778000" y="1270000"/>
            <a:ext cx="20828000" cy="1803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l">
              <a:lnSpc>
                <a:spcPct val="110000"/>
              </a:lnSpc>
              <a:defRPr sz="4800">
                <a:solidFill>
                  <a:srgbClr val="FFFFFF"/>
                </a:solidFill>
                <a:latin typeface="Quicksand"/>
                <a:ea typeface="Quicksand"/>
                <a:cs typeface="Quicksand"/>
                <a:sym typeface="Quicksand"/>
              </a:defRPr>
            </a:lvl1pPr>
          </a:lstStyle>
          <a:p>
            <a:r>
              <a:rPr lang="en-US" dirty="0" err="1">
                <a:latin typeface="+mn-lt"/>
              </a:rPr>
              <a:t>Lidhur</a:t>
            </a:r>
            <a:r>
              <a:rPr lang="en-US" dirty="0">
                <a:latin typeface="+mn-lt"/>
              </a:rPr>
              <a:t> m</a:t>
            </a:r>
            <a:r>
              <a:rPr lang="sq-AL" dirty="0">
                <a:latin typeface="+mn-lt"/>
              </a:rPr>
              <a:t>ë </a:t>
            </a:r>
            <a:r>
              <a:rPr dirty="0">
                <a:latin typeface="+mn-lt"/>
              </a:rPr>
              <a:t>“Sutton Stone,” </a:t>
            </a:r>
            <a:r>
              <a:rPr lang="en-US" dirty="0" err="1">
                <a:latin typeface="+mn-lt"/>
              </a:rPr>
              <a:t>një</a:t>
            </a:r>
            <a:r>
              <a:rPr lang="en-US" dirty="0">
                <a:latin typeface="+mn-lt"/>
              </a:rPr>
              <a:t> </a:t>
            </a:r>
            <a:r>
              <a:rPr lang="en-US" dirty="0" err="1">
                <a:latin typeface="+mn-lt"/>
              </a:rPr>
              <a:t>konglomerat</a:t>
            </a:r>
            <a:r>
              <a:rPr lang="en-US" dirty="0">
                <a:latin typeface="+mn-lt"/>
              </a:rPr>
              <a:t> </a:t>
            </a:r>
            <a:r>
              <a:rPr lang="en-US" dirty="0" err="1">
                <a:latin typeface="+mn-lt"/>
              </a:rPr>
              <a:t>i</a:t>
            </a:r>
            <a:r>
              <a:rPr lang="en-US" dirty="0">
                <a:latin typeface="+mn-lt"/>
              </a:rPr>
              <a:t> </a:t>
            </a:r>
            <a:r>
              <a:rPr lang="en-US" dirty="0" err="1">
                <a:latin typeface="+mn-lt"/>
              </a:rPr>
              <a:t>etiketuar</a:t>
            </a:r>
            <a:r>
              <a:rPr lang="en-US" dirty="0">
                <a:latin typeface="+mn-lt"/>
              </a:rPr>
              <a:t> </a:t>
            </a:r>
            <a:r>
              <a:rPr lang="en-US" dirty="0" err="1">
                <a:latin typeface="+mn-lt"/>
              </a:rPr>
              <a:t>si</a:t>
            </a:r>
            <a:r>
              <a:rPr lang="en-US" dirty="0">
                <a:latin typeface="+mn-lt"/>
              </a:rPr>
              <a:t> "Jurassic </a:t>
            </a:r>
            <a:r>
              <a:rPr lang="sq-AL" dirty="0">
                <a:latin typeface="+mn-lt"/>
              </a:rPr>
              <a:t>i hershëm</a:t>
            </a:r>
            <a:r>
              <a:rPr lang="en-US" dirty="0">
                <a:latin typeface="+mn-lt"/>
              </a:rPr>
              <a:t>" </a:t>
            </a:r>
            <a:r>
              <a:rPr lang="en-US" dirty="0" err="1">
                <a:latin typeface="+mn-lt"/>
              </a:rPr>
              <a:t>pranë</a:t>
            </a:r>
            <a:r>
              <a:rPr lang="en-US" dirty="0">
                <a:latin typeface="+mn-lt"/>
              </a:rPr>
              <a:t> </a:t>
            </a:r>
            <a:r>
              <a:rPr lang="en-US" dirty="0" err="1">
                <a:latin typeface="+mn-lt"/>
              </a:rPr>
              <a:t>shtëpisë</a:t>
            </a:r>
            <a:r>
              <a:rPr lang="en-US" dirty="0">
                <a:latin typeface="+mn-lt"/>
              </a:rPr>
              <a:t> </a:t>
            </a:r>
            <a:r>
              <a:rPr lang="en-US" dirty="0" err="1">
                <a:latin typeface="+mn-lt"/>
              </a:rPr>
              <a:t>së</a:t>
            </a:r>
            <a:r>
              <a:rPr lang="en-US" dirty="0">
                <a:latin typeface="+mn-lt"/>
              </a:rPr>
              <a:t> Ager</a:t>
            </a:r>
            <a:r>
              <a:rPr lang="sq-AL" dirty="0">
                <a:latin typeface="+mn-lt"/>
              </a:rPr>
              <a:t>-it</a:t>
            </a:r>
            <a:r>
              <a:rPr lang="en-US" dirty="0">
                <a:latin typeface="+mn-lt"/>
              </a:rPr>
              <a:t> </a:t>
            </a:r>
            <a:r>
              <a:rPr lang="en-US" dirty="0" err="1">
                <a:latin typeface="+mn-lt"/>
              </a:rPr>
              <a:t>në</a:t>
            </a:r>
            <a:r>
              <a:rPr lang="en-US" dirty="0">
                <a:latin typeface="+mn-lt"/>
              </a:rPr>
              <a:t> Swansea, </a:t>
            </a:r>
            <a:r>
              <a:rPr lang="sq-AL" dirty="0">
                <a:latin typeface="+mn-lt"/>
              </a:rPr>
              <a:t>Uellsi</a:t>
            </a:r>
            <a:r>
              <a:rPr lang="en-US" dirty="0">
                <a:latin typeface="+mn-lt"/>
              </a:rPr>
              <a:t>:</a:t>
            </a:r>
            <a:endParaRPr dirty="0">
              <a:latin typeface="+mn-lt"/>
            </a:endParaRPr>
          </a:p>
        </p:txBody>
      </p:sp>
      <p:sp>
        <p:nvSpPr>
          <p:cNvPr id="1059" name="I think it was deposited in a matter of hours or minutes.”"/>
          <p:cNvSpPr txBox="1"/>
          <p:nvPr/>
        </p:nvSpPr>
        <p:spPr>
          <a:xfrm>
            <a:off x="1803400" y="8992205"/>
            <a:ext cx="20828000" cy="2400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lvl="2" indent="0" algn="l">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sq-AL" dirty="0"/>
              <a:t>          Mendoj që është depozituar brenda </a:t>
            </a:r>
            <a:r>
              <a:rPr lang="sq-AL" dirty="0">
                <a:solidFill>
                  <a:srgbClr val="FFFF00"/>
                </a:solidFill>
              </a:rPr>
              <a:t>një ore apo pak minutave</a:t>
            </a:r>
            <a:r>
              <a:rPr dirty="0"/>
              <a:t>.”</a:t>
            </a:r>
          </a:p>
        </p:txBody>
      </p:sp>
      <p:pic>
        <p:nvPicPr>
          <p:cNvPr id="7" name="conglomerate--Indiana EDU.jpg" descr="conglomerate--Indiana EDU.jpg">
            <a:extLst>
              <a:ext uri="{FF2B5EF4-FFF2-40B4-BE49-F238E27FC236}">
                <a16:creationId xmlns:a16="http://schemas.microsoft.com/office/drawing/2014/main" id="{DD2E18D4-AEA8-4C4E-A98B-729F321C5F86}"/>
              </a:ext>
            </a:extLst>
          </p:cNvPr>
          <p:cNvPicPr>
            <a:picLocks/>
          </p:cNvPicPr>
          <p:nvPr/>
        </p:nvPicPr>
        <p:blipFill>
          <a:blip r:embed="rId3"/>
          <a:stretch>
            <a:fillRect/>
          </a:stretch>
        </p:blipFill>
        <p:spPr>
          <a:xfrm>
            <a:off x="5664589" y="3335865"/>
            <a:ext cx="13029812" cy="8384345"/>
          </a:xfrm>
          <a:prstGeom prst="rect">
            <a:avLst/>
          </a:prstGeom>
          <a:ln>
            <a:solidFill>
              <a:schemeClr val="bg1"/>
            </a:solidFill>
          </a:ln>
          <a:effectLst/>
        </p:spPr>
      </p:pic>
    </p:spTree>
    <p:extLst>
      <p:ext uri="{BB962C8B-B14F-4D97-AF65-F5344CB8AC3E}">
        <p14:creationId xmlns:p14="http://schemas.microsoft.com/office/powerpoint/2010/main" val="305078459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xit" presetSubtype="0" fill="hold" nodeType="clickEffect">
                                  <p:stCondLst>
                                    <p:cond delay="0"/>
                                  </p:stCondLst>
                                  <p:childTnLst>
                                    <p:animEffect transition="out" filter="dissolv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9" presetClass="entr" fill="hold" grpId="0" nodeType="withEffect">
                                  <p:stCondLst>
                                    <p:cond delay="0"/>
                                  </p:stCondLst>
                                  <p:iterate>
                                    <p:tmAbs val="0"/>
                                  </p:iterate>
                                  <p:childTnLst>
                                    <p:set>
                                      <p:cBhvr>
                                        <p:cTn id="9" fill="hold"/>
                                        <p:tgtEl>
                                          <p:spTgt spid="1056"/>
                                        </p:tgtEl>
                                        <p:attrNameLst>
                                          <p:attrName>style.visibility</p:attrName>
                                        </p:attrNameLst>
                                      </p:cBhvr>
                                      <p:to>
                                        <p:strVal val="visible"/>
                                      </p:to>
                                    </p:set>
                                    <p:animEffect transition="in" filter="dissolve">
                                      <p:cBhvr>
                                        <p:cTn id="10" dur="500"/>
                                        <p:tgtEl>
                                          <p:spTgt spid="105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fill="hold" grpId="0" nodeType="clickEffect">
                                  <p:stCondLst>
                                    <p:cond delay="0"/>
                                  </p:stCondLst>
                                  <p:iterate>
                                    <p:tmAbs val="0"/>
                                  </p:iterate>
                                  <p:childTnLst>
                                    <p:set>
                                      <p:cBhvr>
                                        <p:cTn id="14" fill="hold"/>
                                        <p:tgtEl>
                                          <p:spTgt spid="1059"/>
                                        </p:tgtEl>
                                        <p:attrNameLst>
                                          <p:attrName>style.visibility</p:attrName>
                                        </p:attrNameLst>
                                      </p:cBhvr>
                                      <p:to>
                                        <p:strVal val="visible"/>
                                      </p:to>
                                    </p:set>
                                    <p:animEffect transition="in" filter="dissolve">
                                      <p:cBhvr>
                                        <p:cTn id="15" dur="500"/>
                                        <p:tgtEl>
                                          <p:spTgt spid="10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6" grpId="0" animBg="1" advAuto="0"/>
      <p:bldP spid="1059" grpId="0" animBg="1" advAuto="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6" name="121088266.jpg" descr="121088266.jpg"/>
          <p:cNvPicPr>
            <a:picLocks noChangeAspect="1"/>
          </p:cNvPicPr>
          <p:nvPr/>
        </p:nvPicPr>
        <p:blipFill>
          <a:blip r:embed="rId3"/>
          <a:srcRect l="556" t="12260" b="7327"/>
          <a:stretch>
            <a:fillRect/>
          </a:stretch>
        </p:blipFill>
        <p:spPr>
          <a:xfrm>
            <a:off x="7579999" y="4826000"/>
            <a:ext cx="9295200" cy="4953000"/>
          </a:xfrm>
          <a:prstGeom prst="rect">
            <a:avLst/>
          </a:prstGeom>
          <a:ln w="12700">
            <a:miter lim="400000"/>
          </a:ln>
        </p:spPr>
      </p:pic>
      <p:sp>
        <p:nvSpPr>
          <p:cNvPr id="1067" name="Rectangle"/>
          <p:cNvSpPr/>
          <p:nvPr/>
        </p:nvSpPr>
        <p:spPr>
          <a:xfrm>
            <a:off x="7556500" y="3721100"/>
            <a:ext cx="9296400" cy="1168400"/>
          </a:xfrm>
          <a:prstGeom prst="rect">
            <a:avLst/>
          </a:prstGeom>
          <a:solidFill>
            <a:srgbClr val="0B1D29"/>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68" name="FACTS"/>
          <p:cNvSpPr txBox="1"/>
          <p:nvPr/>
        </p:nvSpPr>
        <p:spPr>
          <a:xfrm>
            <a:off x="9423400" y="3860800"/>
            <a:ext cx="5461000" cy="838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64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lang="en-US" dirty="0"/>
              <a:t>FAKTET</a:t>
            </a:r>
            <a:endParaRPr dirty="0"/>
          </a:p>
        </p:txBody>
      </p:sp>
      <p:sp>
        <p:nvSpPr>
          <p:cNvPr id="1069" name="Rectangle"/>
          <p:cNvSpPr/>
          <p:nvPr/>
        </p:nvSpPr>
        <p:spPr>
          <a:xfrm>
            <a:off x="7467600" y="9099449"/>
            <a:ext cx="9398000" cy="1016000"/>
          </a:xfrm>
          <a:prstGeom prst="rect">
            <a:avLst/>
          </a:prstGeom>
          <a:solidFill>
            <a:srgbClr val="0B1D29"/>
          </a:solidFill>
          <a:ln w="25400">
            <a:solidFill>
              <a:srgbClr val="000000">
                <a:alpha val="0"/>
              </a:srgbClr>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070" name="ROCKS AND FOSSILS"/>
          <p:cNvSpPr txBox="1"/>
          <p:nvPr/>
        </p:nvSpPr>
        <p:spPr>
          <a:xfrm>
            <a:off x="7543800" y="9331186"/>
            <a:ext cx="9321800" cy="10414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48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lang="en-US" dirty="0"/>
              <a:t>SHKËMBINJËT DHE FOSILET</a:t>
            </a:r>
            <a:endParaRPr dirty="0"/>
          </a:p>
        </p:txBody>
      </p:sp>
      <p:sp>
        <p:nvSpPr>
          <p:cNvPr id="1071" name="Rectangle"/>
          <p:cNvSpPr/>
          <p:nvPr/>
        </p:nvSpPr>
        <p:spPr>
          <a:xfrm>
            <a:off x="7289800" y="3479800"/>
            <a:ext cx="9804400" cy="6756400"/>
          </a:xfrm>
          <a:prstGeom prst="rect">
            <a:avLst/>
          </a:prstGeom>
          <a:ln w="25400">
            <a:solidFill>
              <a:srgbClr val="EBEBEB"/>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083" name="Group"/>
          <p:cNvGrpSpPr/>
          <p:nvPr/>
        </p:nvGrpSpPr>
        <p:grpSpPr>
          <a:xfrm>
            <a:off x="15062200" y="584200"/>
            <a:ext cx="6807200" cy="4089401"/>
            <a:chOff x="0" y="0"/>
            <a:chExt cx="6807200" cy="4089400"/>
          </a:xfrm>
        </p:grpSpPr>
        <p:sp>
          <p:nvSpPr>
            <p:cNvPr id="1072" name="Biblical Assumptions"/>
            <p:cNvSpPr txBox="1"/>
            <p:nvPr/>
          </p:nvSpPr>
          <p:spPr>
            <a:xfrm>
              <a:off x="152400" y="330201"/>
              <a:ext cx="6654800" cy="192277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lang="en-US" dirty="0" err="1"/>
                <a:t>Supozimet</a:t>
              </a:r>
              <a:r>
                <a:rPr lang="en-US" dirty="0"/>
                <a:t> Biblike</a:t>
              </a:r>
              <a:endParaRPr dirty="0"/>
            </a:p>
          </p:txBody>
        </p:sp>
        <p:grpSp>
          <p:nvGrpSpPr>
            <p:cNvPr id="1077" name="Group"/>
            <p:cNvGrpSpPr/>
            <p:nvPr/>
          </p:nvGrpSpPr>
          <p:grpSpPr>
            <a:xfrm>
              <a:off x="431800" y="1701800"/>
              <a:ext cx="5961083" cy="609483"/>
              <a:chOff x="0" y="0"/>
              <a:chExt cx="5961082" cy="609482"/>
            </a:xfrm>
          </p:grpSpPr>
          <p:sp>
            <p:nvSpPr>
              <p:cNvPr id="1073" name="Line"/>
              <p:cNvSpPr/>
              <p:nvPr/>
            </p:nvSpPr>
            <p:spPr>
              <a:xfrm flipV="1">
                <a:off x="5943599"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076" name="Group"/>
              <p:cNvGrpSpPr/>
              <p:nvPr/>
            </p:nvGrpSpPr>
            <p:grpSpPr>
              <a:xfrm>
                <a:off x="0" y="0"/>
                <a:ext cx="5961083" cy="609483"/>
                <a:chOff x="0" y="0"/>
                <a:chExt cx="5961082" cy="609482"/>
              </a:xfrm>
            </p:grpSpPr>
            <p:sp>
              <p:nvSpPr>
                <p:cNvPr id="1074" name="Line"/>
                <p:cNvSpPr/>
                <p:nvPr/>
              </p:nvSpPr>
              <p:spPr>
                <a:xfrm flipV="1">
                  <a:off x="12700" y="596291"/>
                  <a:ext cx="5948383"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5"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sp>
          <p:nvSpPr>
            <p:cNvPr id="1078" name="Line"/>
            <p:cNvSpPr/>
            <p:nvPr/>
          </p:nvSpPr>
          <p:spPr>
            <a:xfrm flipH="1">
              <a:off x="520700" y="3314700"/>
              <a:ext cx="1" cy="675059"/>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79" name="Triangle"/>
            <p:cNvSpPr/>
            <p:nvPr/>
          </p:nvSpPr>
          <p:spPr>
            <a:xfrm rot="10800000">
              <a:off x="0" y="3556000"/>
              <a:ext cx="1028700" cy="5334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80" name="Line"/>
            <p:cNvSpPr/>
            <p:nvPr/>
          </p:nvSpPr>
          <p:spPr>
            <a:xfrm flipV="1">
              <a:off x="520700" y="3327400"/>
              <a:ext cx="3093904" cy="1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1" name="Line"/>
            <p:cNvSpPr/>
            <p:nvPr/>
          </p:nvSpPr>
          <p:spPr>
            <a:xfrm>
              <a:off x="3594100" y="2298700"/>
              <a:ext cx="0" cy="1041400"/>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2" name="Rectangle"/>
            <p:cNvSpPr/>
            <p:nvPr/>
          </p:nvSpPr>
          <p:spPr>
            <a:xfrm>
              <a:off x="431800" y="0"/>
              <a:ext cx="5943600"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091" name="Group"/>
          <p:cNvGrpSpPr/>
          <p:nvPr/>
        </p:nvGrpSpPr>
        <p:grpSpPr>
          <a:xfrm>
            <a:off x="12998448" y="10274300"/>
            <a:ext cx="8870952" cy="3175000"/>
            <a:chOff x="0" y="0"/>
            <a:chExt cx="8870951" cy="3175000"/>
          </a:xfrm>
        </p:grpSpPr>
        <p:grpSp>
          <p:nvGrpSpPr>
            <p:cNvPr id="1087" name="Group"/>
            <p:cNvGrpSpPr/>
            <p:nvPr/>
          </p:nvGrpSpPr>
          <p:grpSpPr>
            <a:xfrm>
              <a:off x="-1" y="0"/>
              <a:ext cx="1670053" cy="1860777"/>
              <a:chOff x="0" y="0"/>
              <a:chExt cx="1670051" cy="1860776"/>
            </a:xfrm>
          </p:grpSpPr>
          <p:sp>
            <p:nvSpPr>
              <p:cNvPr id="1084" name="Triangle"/>
              <p:cNvSpPr/>
              <p:nvPr/>
            </p:nvSpPr>
            <p:spPr>
              <a:xfrm rot="5400000">
                <a:off x="889001" y="107972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85" name="Line"/>
              <p:cNvSpPr/>
              <p:nvPr/>
            </p:nvSpPr>
            <p:spPr>
              <a:xfrm flipV="1">
                <a:off x="1" y="1409900"/>
                <a:ext cx="1346261"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86" name="Line"/>
              <p:cNvSpPr/>
              <p:nvPr/>
            </p:nvSpPr>
            <p:spPr>
              <a:xfrm flipH="1">
                <a:off x="-1" y="0"/>
                <a:ext cx="2" cy="14226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090" name="Group"/>
            <p:cNvGrpSpPr/>
            <p:nvPr/>
          </p:nvGrpSpPr>
          <p:grpSpPr>
            <a:xfrm>
              <a:off x="1936751" y="457200"/>
              <a:ext cx="6934201" cy="2717800"/>
              <a:chOff x="0" y="0"/>
              <a:chExt cx="6934200" cy="2717800"/>
            </a:xfrm>
          </p:grpSpPr>
          <p:sp>
            <p:nvSpPr>
              <p:cNvPr id="1088" name="Young Earth…"/>
              <p:cNvSpPr txBox="1"/>
              <p:nvPr/>
            </p:nvSpPr>
            <p:spPr>
              <a:xfrm>
                <a:off x="190500" y="165100"/>
                <a:ext cx="6654800" cy="25527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sz="6000" dirty="0" err="1"/>
                  <a:t>Toka</a:t>
                </a:r>
                <a:r>
                  <a:rPr lang="en-US" sz="6000" dirty="0"/>
                  <a:t> e re </a:t>
                </a:r>
              </a:p>
              <a:p>
                <a:pPr>
                  <a:lnSpc>
                    <a:spcPct val="9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sz="6000" dirty="0" err="1"/>
                  <a:t>Përmbytja</a:t>
                </a:r>
                <a:r>
                  <a:rPr lang="en-US" sz="6000" dirty="0"/>
                  <a:t> </a:t>
                </a:r>
                <a:r>
                  <a:rPr lang="en-US" sz="6000" dirty="0" err="1"/>
                  <a:t>globale</a:t>
                </a:r>
                <a:endParaRPr sz="6000" dirty="0"/>
              </a:p>
            </p:txBody>
          </p:sp>
          <p:sp>
            <p:nvSpPr>
              <p:cNvPr id="1089" name="Rectangle"/>
              <p:cNvSpPr/>
              <p:nvPr/>
            </p:nvSpPr>
            <p:spPr>
              <a:xfrm>
                <a:off x="0" y="0"/>
                <a:ext cx="6934200"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099" name="Group"/>
          <p:cNvGrpSpPr/>
          <p:nvPr/>
        </p:nvGrpSpPr>
        <p:grpSpPr>
          <a:xfrm>
            <a:off x="2064824" y="10235973"/>
            <a:ext cx="9111237" cy="3060927"/>
            <a:chOff x="0" y="0"/>
            <a:chExt cx="9111236" cy="3060926"/>
          </a:xfrm>
        </p:grpSpPr>
        <p:grpSp>
          <p:nvGrpSpPr>
            <p:cNvPr id="1095" name="Group"/>
            <p:cNvGrpSpPr/>
            <p:nvPr/>
          </p:nvGrpSpPr>
          <p:grpSpPr>
            <a:xfrm>
              <a:off x="7403025" y="0"/>
              <a:ext cx="1708211" cy="1936977"/>
              <a:chOff x="0" y="0"/>
              <a:chExt cx="1708209" cy="1936976"/>
            </a:xfrm>
          </p:grpSpPr>
          <p:sp>
            <p:nvSpPr>
              <p:cNvPr id="1092" name="Triangle"/>
              <p:cNvSpPr/>
              <p:nvPr/>
            </p:nvSpPr>
            <p:spPr>
              <a:xfrm rot="16200000">
                <a:off x="-247650" y="1155926"/>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093" name="Line"/>
              <p:cNvSpPr/>
              <p:nvPr/>
            </p:nvSpPr>
            <p:spPr>
              <a:xfrm flipV="1">
                <a:off x="361950" y="1409900"/>
                <a:ext cx="1346260"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094" name="Line"/>
              <p:cNvSpPr/>
              <p:nvPr/>
            </p:nvSpPr>
            <p:spPr>
              <a:xfrm flipH="1">
                <a:off x="1708148" y="0"/>
                <a:ext cx="1" cy="14226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grpSp>
          <p:nvGrpSpPr>
            <p:cNvPr id="1098" name="Group"/>
            <p:cNvGrpSpPr/>
            <p:nvPr/>
          </p:nvGrpSpPr>
          <p:grpSpPr>
            <a:xfrm>
              <a:off x="0" y="444726"/>
              <a:ext cx="7179782" cy="2616200"/>
              <a:chOff x="0" y="-152400"/>
              <a:chExt cx="7179781" cy="2616199"/>
            </a:xfrm>
          </p:grpSpPr>
          <p:sp>
            <p:nvSpPr>
              <p:cNvPr id="1096" name="Old Earth…"/>
              <p:cNvSpPr txBox="1"/>
              <p:nvPr/>
            </p:nvSpPr>
            <p:spPr>
              <a:xfrm>
                <a:off x="0" y="58427"/>
                <a:ext cx="7179781" cy="240537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sz="5400" dirty="0" err="1"/>
                  <a:t>Toka</a:t>
                </a:r>
                <a:r>
                  <a:rPr lang="en-US" sz="5400" dirty="0"/>
                  <a:t> e </a:t>
                </a:r>
                <a:r>
                  <a:rPr lang="en-US" sz="5400" dirty="0" err="1"/>
                  <a:t>vjeter</a:t>
                </a:r>
                <a:endParaRPr lang="en-US" sz="5400" dirty="0"/>
              </a:p>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sz="5400" dirty="0" err="1"/>
                  <a:t>Nuk</a:t>
                </a:r>
                <a:r>
                  <a:rPr lang="en-US" sz="5400" dirty="0"/>
                  <a:t> </a:t>
                </a:r>
                <a:r>
                  <a:rPr lang="en-US" sz="5400" dirty="0" err="1"/>
                  <a:t>ka</a:t>
                </a:r>
                <a:r>
                  <a:rPr lang="en-US" sz="5400" dirty="0"/>
                  <a:t> </a:t>
                </a:r>
                <a:r>
                  <a:rPr lang="en-US" sz="5400" dirty="0" err="1"/>
                  <a:t>përmbytje</a:t>
                </a:r>
                <a:r>
                  <a:rPr lang="en-US" sz="5400" dirty="0"/>
                  <a:t> </a:t>
                </a:r>
                <a:r>
                  <a:rPr lang="en-US" sz="5400" dirty="0" err="1"/>
                  <a:t>globale</a:t>
                </a:r>
                <a:endParaRPr sz="5400" dirty="0"/>
              </a:p>
            </p:txBody>
          </p:sp>
          <p:sp>
            <p:nvSpPr>
              <p:cNvPr id="1097" name="Rectangle"/>
              <p:cNvSpPr/>
              <p:nvPr/>
            </p:nvSpPr>
            <p:spPr>
              <a:xfrm>
                <a:off x="0" y="-152400"/>
                <a:ext cx="7179781"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grpSp>
        <p:nvGrpSpPr>
          <p:cNvPr id="1113" name="Group"/>
          <p:cNvGrpSpPr/>
          <p:nvPr/>
        </p:nvGrpSpPr>
        <p:grpSpPr>
          <a:xfrm>
            <a:off x="2921000" y="584200"/>
            <a:ext cx="6692900" cy="4102102"/>
            <a:chOff x="101600" y="0"/>
            <a:chExt cx="6692900" cy="4102101"/>
          </a:xfrm>
        </p:grpSpPr>
        <p:grpSp>
          <p:nvGrpSpPr>
            <p:cNvPr id="1111" name="Group"/>
            <p:cNvGrpSpPr/>
            <p:nvPr/>
          </p:nvGrpSpPr>
          <p:grpSpPr>
            <a:xfrm>
              <a:off x="469899" y="0"/>
              <a:ext cx="6324601" cy="4102101"/>
              <a:chOff x="0" y="0"/>
              <a:chExt cx="6324600" cy="4102100"/>
            </a:xfrm>
          </p:grpSpPr>
          <p:grpSp>
            <p:nvGrpSpPr>
              <p:cNvPr id="1109" name="Group"/>
              <p:cNvGrpSpPr/>
              <p:nvPr/>
            </p:nvGrpSpPr>
            <p:grpSpPr>
              <a:xfrm>
                <a:off x="0" y="1676900"/>
                <a:ext cx="6324601" cy="2425201"/>
                <a:chOff x="0" y="0"/>
                <a:chExt cx="6324600" cy="2425199"/>
              </a:xfrm>
            </p:grpSpPr>
            <p:sp>
              <p:nvSpPr>
                <p:cNvPr id="1100" name="Line"/>
                <p:cNvSpPr/>
                <p:nvPr/>
              </p:nvSpPr>
              <p:spPr>
                <a:xfrm flipV="1">
                  <a:off x="5943611" y="0"/>
                  <a:ext cx="1"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nvGrpSpPr>
                <p:cNvPr id="1108" name="Group"/>
                <p:cNvGrpSpPr/>
                <p:nvPr/>
              </p:nvGrpSpPr>
              <p:grpSpPr>
                <a:xfrm>
                  <a:off x="0" y="12582"/>
                  <a:ext cx="6324601" cy="2412618"/>
                  <a:chOff x="0" y="0"/>
                  <a:chExt cx="6324600" cy="2412616"/>
                </a:xfrm>
              </p:grpSpPr>
              <p:grpSp>
                <p:nvGrpSpPr>
                  <p:cNvPr id="1103" name="Group"/>
                  <p:cNvGrpSpPr/>
                  <p:nvPr/>
                </p:nvGrpSpPr>
                <p:grpSpPr>
                  <a:xfrm>
                    <a:off x="0" y="0"/>
                    <a:ext cx="5961084" cy="609483"/>
                    <a:chOff x="0" y="0"/>
                    <a:chExt cx="5961083" cy="609482"/>
                  </a:xfrm>
                </p:grpSpPr>
                <p:sp>
                  <p:nvSpPr>
                    <p:cNvPr id="1101" name="Line"/>
                    <p:cNvSpPr/>
                    <p:nvPr/>
                  </p:nvSpPr>
                  <p:spPr>
                    <a:xfrm flipV="1">
                      <a:off x="12700" y="596291"/>
                      <a:ext cx="5948384" cy="135"/>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2" name="Line"/>
                    <p:cNvSpPr/>
                    <p:nvPr/>
                  </p:nvSpPr>
                  <p:spPr>
                    <a:xfrm flipV="1">
                      <a:off x="-1" y="0"/>
                      <a:ext cx="2" cy="609483"/>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04" name="Line"/>
                  <p:cNvSpPr/>
                  <p:nvPr/>
                </p:nvSpPr>
                <p:spPr>
                  <a:xfrm flipH="1">
                    <a:off x="2743200" y="596516"/>
                    <a:ext cx="1" cy="1041401"/>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5" name="Line"/>
                  <p:cNvSpPr/>
                  <p:nvPr/>
                </p:nvSpPr>
                <p:spPr>
                  <a:xfrm flipV="1">
                    <a:off x="2735396" y="1637903"/>
                    <a:ext cx="3093905" cy="14"/>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6" name="Line"/>
                  <p:cNvSpPr/>
                  <p:nvPr/>
                </p:nvSpPr>
                <p:spPr>
                  <a:xfrm>
                    <a:off x="5816600" y="1637916"/>
                    <a:ext cx="1" cy="675060"/>
                  </a:xfrm>
                  <a:prstGeom prst="line">
                    <a:avLst/>
                  </a:prstGeom>
                  <a:noFill/>
                  <a:ln w="25400" cap="flat">
                    <a:solidFill>
                      <a:srgbClr val="EBEBEB"/>
                    </a:solidFill>
                    <a:prstDash val="solid"/>
                    <a:miter lim="400000"/>
                    <a:tailEnd type="triangle" w="med" len="med"/>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07" name="Triangle"/>
                  <p:cNvSpPr/>
                  <p:nvPr/>
                </p:nvSpPr>
                <p:spPr>
                  <a:xfrm rot="10800000">
                    <a:off x="5295900" y="1879216"/>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sp>
            <p:nvSpPr>
              <p:cNvPr id="1110" name="Rectangle"/>
              <p:cNvSpPr/>
              <p:nvPr/>
            </p:nvSpPr>
            <p:spPr>
              <a:xfrm>
                <a:off x="0" y="0"/>
                <a:ext cx="5943601" cy="2298700"/>
              </a:xfrm>
              <a:prstGeom prst="rect">
                <a:avLst/>
              </a:prstGeom>
              <a:noFill/>
              <a:ln w="25400" cap="flat">
                <a:solidFill>
                  <a:srgbClr val="EBEBEB"/>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
          <p:nvSpPr>
            <p:cNvPr id="1112" name="Anti-Biblical…"/>
            <p:cNvSpPr txBox="1"/>
            <p:nvPr/>
          </p:nvSpPr>
          <p:spPr>
            <a:xfrm>
              <a:off x="101600" y="355600"/>
              <a:ext cx="6654800" cy="186690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dirty="0" err="1"/>
                <a:t>Supozimet</a:t>
              </a:r>
              <a:r>
                <a:rPr lang="en-US" dirty="0"/>
                <a:t> </a:t>
              </a:r>
            </a:p>
            <a:p>
              <a:pPr>
                <a:lnSpc>
                  <a:spcPct val="80000"/>
                </a:lnSpc>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lang="en-US" dirty="0"/>
                <a:t>Anti - Biblike</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113"/>
                                        </p:tgtEl>
                                        <p:attrNameLst>
                                          <p:attrName>style.visibility</p:attrName>
                                        </p:attrNameLst>
                                      </p:cBhvr>
                                      <p:to>
                                        <p:strVal val="visible"/>
                                      </p:to>
                                    </p:set>
                                    <p:animEffect transition="in" filter="wipe(up)">
                                      <p:cBhvr>
                                        <p:cTn id="7" dur="500"/>
                                        <p:tgtEl>
                                          <p:spTgt spid="11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099"/>
                                        </p:tgtEl>
                                        <p:attrNameLst>
                                          <p:attrName>style.visibility</p:attrName>
                                        </p:attrNameLst>
                                      </p:cBhvr>
                                      <p:to>
                                        <p:strVal val="visible"/>
                                      </p:to>
                                    </p:set>
                                    <p:animEffect transition="in" filter="wipe(right)">
                                      <p:cBhvr>
                                        <p:cTn id="12" dur="500"/>
                                        <p:tgtEl>
                                          <p:spTgt spid="109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083"/>
                                        </p:tgtEl>
                                        <p:attrNameLst>
                                          <p:attrName>style.visibility</p:attrName>
                                        </p:attrNameLst>
                                      </p:cBhvr>
                                      <p:to>
                                        <p:strVal val="visible"/>
                                      </p:to>
                                    </p:set>
                                    <p:animEffect transition="in" filter="wipe(up)">
                                      <p:cBhvr>
                                        <p:cTn id="17" dur="500"/>
                                        <p:tgtEl>
                                          <p:spTgt spid="108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091"/>
                                        </p:tgtEl>
                                        <p:attrNameLst>
                                          <p:attrName>style.visibility</p:attrName>
                                        </p:attrNameLst>
                                      </p:cBhvr>
                                      <p:to>
                                        <p:strVal val="visible"/>
                                      </p:to>
                                    </p:set>
                                    <p:animEffect transition="in" filter="wipe(left)">
                                      <p:cBhvr>
                                        <p:cTn id="22" dur="500"/>
                                        <p:tgtEl>
                                          <p:spTgt spid="10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3" grpId="3" animBg="1" advAuto="0"/>
      <p:bldP spid="1091" grpId="4" animBg="1" advAuto="0"/>
      <p:bldP spid="1099" grpId="2" animBg="1" advAuto="0"/>
      <p:bldP spid="1113" grpId="1" animBg="1" advAuto="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 name="How long does it take to make fossils?"/>
          <p:cNvSpPr txBox="1"/>
          <p:nvPr/>
        </p:nvSpPr>
        <p:spPr>
          <a:xfrm>
            <a:off x="2476500" y="8724900"/>
            <a:ext cx="18110200" cy="3492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l">
              <a:lnSpc>
                <a:spcPct val="120000"/>
              </a:lnSpc>
              <a:defRPr sz="135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pPr>
              <a:lnSpc>
                <a:spcPts val="14000"/>
              </a:lnSpc>
            </a:pPr>
            <a:r>
              <a:rPr lang="en-US" dirty="0">
                <a:latin typeface="+mn-lt"/>
              </a:rPr>
              <a:t>Sa </a:t>
            </a:r>
            <a:r>
              <a:rPr lang="en-US" dirty="0" err="1">
                <a:latin typeface="+mn-lt"/>
              </a:rPr>
              <a:t>kohë</a:t>
            </a:r>
            <a:r>
              <a:rPr lang="en-US" dirty="0">
                <a:latin typeface="+mn-lt"/>
              </a:rPr>
              <a:t> </a:t>
            </a:r>
            <a:r>
              <a:rPr lang="en-US" dirty="0" err="1">
                <a:latin typeface="+mn-lt"/>
              </a:rPr>
              <a:t>duhet</a:t>
            </a:r>
            <a:r>
              <a:rPr lang="en-US" dirty="0">
                <a:latin typeface="+mn-lt"/>
              </a:rPr>
              <a:t> </a:t>
            </a:r>
            <a:r>
              <a:rPr lang="en-US" dirty="0" err="1">
                <a:latin typeface="+mn-lt"/>
              </a:rPr>
              <a:t>për</a:t>
            </a:r>
            <a:r>
              <a:rPr lang="en-US" dirty="0">
                <a:latin typeface="+mn-lt"/>
              </a:rPr>
              <a:t> </a:t>
            </a:r>
            <a:r>
              <a:rPr lang="en-US" dirty="0" err="1">
                <a:latin typeface="+mn-lt"/>
              </a:rPr>
              <a:t>të</a:t>
            </a:r>
            <a:r>
              <a:rPr lang="en-US" dirty="0">
                <a:latin typeface="+mn-lt"/>
              </a:rPr>
              <a:t> </a:t>
            </a:r>
            <a:r>
              <a:rPr lang="en-US" dirty="0" err="1">
                <a:latin typeface="+mn-lt"/>
              </a:rPr>
              <a:t>bërë</a:t>
            </a:r>
            <a:r>
              <a:rPr lang="en-US" dirty="0">
                <a:latin typeface="+mn-lt"/>
              </a:rPr>
              <a:t> </a:t>
            </a:r>
            <a:r>
              <a:rPr lang="en-US" dirty="0" err="1">
                <a:latin typeface="+mn-lt"/>
              </a:rPr>
              <a:t>fosile</a:t>
            </a:r>
            <a:r>
              <a:rPr dirty="0">
                <a:latin typeface="+mn-lt"/>
              </a:rPr>
              <a:t>?</a:t>
            </a:r>
          </a:p>
        </p:txBody>
      </p:sp>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1" name="Labeled Bone 02014.jpg" descr="Labeled Bone 02014.jpg"/>
          <p:cNvPicPr>
            <a:picLocks/>
          </p:cNvPicPr>
          <p:nvPr/>
        </p:nvPicPr>
        <p:blipFill>
          <a:blip r:embed="rId3"/>
          <a:stretch>
            <a:fillRect/>
          </a:stretch>
        </p:blipFill>
        <p:spPr>
          <a:xfrm>
            <a:off x="2893054" y="1456060"/>
            <a:ext cx="14151877" cy="10803880"/>
          </a:xfrm>
          <a:prstGeom prst="rect">
            <a:avLst/>
          </a:prstGeom>
          <a:ln w="25400">
            <a:solidFill>
              <a:srgbClr val="FFFFFF"/>
            </a:solidFill>
            <a:miter lim="400000"/>
          </a:ln>
        </p:spPr>
      </p:pic>
      <p:sp>
        <p:nvSpPr>
          <p:cNvPr id="1122" name="65 million years old?"/>
          <p:cNvSpPr txBox="1"/>
          <p:nvPr/>
        </p:nvSpPr>
        <p:spPr>
          <a:xfrm>
            <a:off x="17791281" y="3205908"/>
            <a:ext cx="4253563" cy="25648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defRPr sz="7200">
                <a:solidFill>
                  <a:srgbClr val="FFFFFF"/>
                </a:solidFill>
                <a:latin typeface="+mn-lt"/>
                <a:ea typeface="+mn-ea"/>
                <a:cs typeface="+mn-cs"/>
                <a:sym typeface="DejaVu Sans Condensed"/>
              </a:defRPr>
            </a:lvl1pPr>
          </a:lstStyle>
          <a:p>
            <a:r>
              <a:rPr sz="8000" dirty="0"/>
              <a:t>65 </a:t>
            </a:r>
            <a:r>
              <a:rPr lang="en-US" sz="8000" dirty="0" err="1"/>
              <a:t>vite</a:t>
            </a:r>
            <a:r>
              <a:rPr lang="en-US" sz="8000" dirty="0"/>
              <a:t> I </a:t>
            </a:r>
            <a:r>
              <a:rPr lang="en-US" sz="8000" dirty="0" err="1"/>
              <a:t>vjet</a:t>
            </a:r>
            <a:r>
              <a:rPr lang="sq-AL" sz="8000" dirty="0"/>
              <a:t>ë</a:t>
            </a:r>
            <a:r>
              <a:rPr lang="en-US" sz="8000" dirty="0"/>
              <a:t>r</a:t>
            </a:r>
            <a:r>
              <a:rPr sz="8000" dirty="0"/>
              <a:t>?</a:t>
            </a:r>
          </a:p>
        </p:txBody>
      </p:sp>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 name="Philip J. Currie &amp; Eva B. Koppelhus, 101 Questions about Dinosaurs (Mineola, NY: Dover Publications, 1996), p. 11."/>
          <p:cNvSpPr txBox="1">
            <a:spLocks noGrp="1"/>
          </p:cNvSpPr>
          <p:nvPr>
            <p:ph type="subTitle" sz="quarter" idx="1"/>
          </p:nvPr>
        </p:nvSpPr>
        <p:spPr>
          <a:prstGeom prst="rect">
            <a:avLst/>
          </a:prstGeom>
        </p:spPr>
        <p:txBody>
          <a:bodyPr/>
          <a:lstStyle/>
          <a:p>
            <a:r>
              <a:t>Philip J. Currie &amp; Eva B. Koppelhus, </a:t>
            </a:r>
            <a:r>
              <a:rPr>
                <a:latin typeface="DejaVu Sans Condensed Oblique"/>
                <a:ea typeface="DejaVu Sans Condensed Oblique"/>
                <a:cs typeface="DejaVu Sans Condensed Oblique"/>
                <a:sym typeface="DejaVu Sans Condensed Oblique"/>
              </a:rPr>
              <a:t>101 Questions about Dinosaurs</a:t>
            </a:r>
            <a:r>
              <a:t> (Mineola, NY: Dover Publications, 1996), p. 11.</a:t>
            </a:r>
          </a:p>
        </p:txBody>
      </p:sp>
      <p:sp>
        <p:nvSpPr>
          <p:cNvPr id="1129" name="The amount of time that it takes for a bone to become completely permineralized is highly variable. If the groundwater is heavily laden with minerals in solution, the process can happen rapidly. Modern bones that fall into mineral springs can become permineralized within a matter of weeks.”"/>
          <p:cNvSpPr txBox="1"/>
          <p:nvPr/>
        </p:nvSpPr>
        <p:spPr>
          <a:xfrm>
            <a:off x="1790700" y="2422961"/>
            <a:ext cx="20828000" cy="8509192"/>
          </a:xfrm>
          <a:prstGeom prst="rect">
            <a:avLst/>
          </a:prstGeom>
          <a:no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p>
            <a:pPr marL="40640" marR="40640" algn="l" defTabSz="914400">
              <a:buClr>
                <a:srgbClr val="FFFFFF"/>
              </a:buClr>
              <a:buFont typeface="Arial"/>
              <a:defRPr sz="7200">
                <a:uFill>
                  <a:solidFill>
                    <a:srgbClr val="000000"/>
                  </a:solidFill>
                </a:uFill>
                <a:latin typeface="DejaVu Sans"/>
                <a:ea typeface="DejaVu Sans"/>
                <a:cs typeface="DejaVu Sans"/>
                <a:sym typeface="DejaVu Sans"/>
              </a:defRPr>
            </a:pPr>
            <a:r>
              <a:rPr lang="en-US" sz="6800" dirty="0">
                <a:solidFill>
                  <a:schemeClr val="bg1"/>
                </a:solidFill>
                <a:sym typeface="DejaVu Sans"/>
              </a:rPr>
              <a:t>                                            </a:t>
            </a:r>
            <a:r>
              <a:rPr lang="en-US" sz="6800" dirty="0" err="1">
                <a:solidFill>
                  <a:schemeClr val="bg1"/>
                </a:solidFill>
                <a:sym typeface="DejaVu Sans"/>
              </a:rPr>
              <a:t>Sasia</a:t>
            </a:r>
            <a:r>
              <a:rPr lang="en-US" sz="6800" dirty="0">
                <a:solidFill>
                  <a:schemeClr val="bg1"/>
                </a:solidFill>
                <a:sym typeface="DejaVu Sans"/>
              </a:rPr>
              <a:t> e </a:t>
            </a:r>
            <a:r>
              <a:rPr lang="en-US" sz="6800" dirty="0" err="1">
                <a:solidFill>
                  <a:schemeClr val="bg1"/>
                </a:solidFill>
                <a:sym typeface="DejaVu Sans"/>
              </a:rPr>
              <a:t>kohës</a:t>
            </a:r>
            <a:r>
              <a:rPr lang="en-US" sz="6800" dirty="0">
                <a:solidFill>
                  <a:schemeClr val="bg1"/>
                </a:solidFill>
                <a:sym typeface="DejaVu Sans"/>
              </a:rPr>
              <a:t> </a:t>
            </a:r>
            <a:r>
              <a:rPr lang="en-US" sz="6800" dirty="0" err="1">
                <a:solidFill>
                  <a:schemeClr val="bg1"/>
                </a:solidFill>
                <a:sym typeface="DejaVu Sans"/>
              </a:rPr>
              <a:t>që</a:t>
            </a:r>
            <a:r>
              <a:rPr lang="en-US" sz="6800" dirty="0">
                <a:solidFill>
                  <a:schemeClr val="bg1"/>
                </a:solidFill>
                <a:sym typeface="DejaVu Sans"/>
              </a:rPr>
              <a:t> </a:t>
            </a:r>
            <a:r>
              <a:rPr lang="en-US" sz="6800" dirty="0" err="1">
                <a:solidFill>
                  <a:schemeClr val="bg1"/>
                </a:solidFill>
                <a:sym typeface="DejaVu Sans"/>
              </a:rPr>
              <a:t>duhet</a:t>
            </a:r>
            <a:r>
              <a:rPr lang="en-US" sz="6800" dirty="0">
                <a:solidFill>
                  <a:schemeClr val="bg1"/>
                </a:solidFill>
                <a:sym typeface="DejaVu Sans"/>
              </a:rPr>
              <a:t> </a:t>
            </a:r>
            <a:r>
              <a:rPr lang="en-US" sz="6800" dirty="0" err="1">
                <a:solidFill>
                  <a:schemeClr val="bg1"/>
                </a:solidFill>
                <a:sym typeface="DejaVu Sans"/>
              </a:rPr>
              <a:t>qe</a:t>
            </a:r>
            <a:r>
              <a:rPr lang="en-US" sz="6800" dirty="0">
                <a:solidFill>
                  <a:schemeClr val="bg1"/>
                </a:solidFill>
                <a:sym typeface="DejaVu Sans"/>
              </a:rPr>
              <a:t> </a:t>
            </a:r>
            <a:r>
              <a:rPr lang="en-US" sz="6800" dirty="0" err="1">
                <a:solidFill>
                  <a:schemeClr val="bg1"/>
                </a:solidFill>
                <a:sym typeface="DejaVu Sans"/>
              </a:rPr>
              <a:t>një</a:t>
            </a:r>
            <a:r>
              <a:rPr lang="en-US" sz="6800" dirty="0">
                <a:solidFill>
                  <a:schemeClr val="bg1"/>
                </a:solidFill>
                <a:sym typeface="DejaVu Sans"/>
              </a:rPr>
              <a:t> </a:t>
            </a:r>
            <a:r>
              <a:rPr lang="en-US" sz="6800" dirty="0" err="1">
                <a:solidFill>
                  <a:schemeClr val="bg1"/>
                </a:solidFill>
                <a:sym typeface="DejaVu Sans"/>
              </a:rPr>
              <a:t>kockë</a:t>
            </a:r>
            <a:r>
              <a:rPr lang="en-US" sz="6800" dirty="0">
                <a:solidFill>
                  <a:schemeClr val="bg1"/>
                </a:solidFill>
                <a:sym typeface="DejaVu Sans"/>
              </a:rPr>
              <a:t> </a:t>
            </a:r>
            <a:r>
              <a:rPr lang="en-US" sz="6800" dirty="0" err="1">
                <a:solidFill>
                  <a:schemeClr val="bg1"/>
                </a:solidFill>
                <a:sym typeface="DejaVu Sans"/>
              </a:rPr>
              <a:t>të</a:t>
            </a:r>
            <a:r>
              <a:rPr lang="en-US" sz="6800" dirty="0">
                <a:solidFill>
                  <a:schemeClr val="bg1"/>
                </a:solidFill>
                <a:sym typeface="DejaVu Sans"/>
              </a:rPr>
              <a:t> </a:t>
            </a:r>
            <a:r>
              <a:rPr lang="en-US" sz="6800" dirty="0" err="1">
                <a:solidFill>
                  <a:schemeClr val="bg1"/>
                </a:solidFill>
                <a:sym typeface="DejaVu Sans"/>
              </a:rPr>
              <a:t>bëhet</a:t>
            </a:r>
            <a:r>
              <a:rPr lang="en-US" sz="6800" dirty="0">
                <a:solidFill>
                  <a:schemeClr val="bg1"/>
                </a:solidFill>
                <a:sym typeface="DejaVu Sans"/>
              </a:rPr>
              <a:t> </a:t>
            </a:r>
            <a:r>
              <a:rPr lang="en-US" sz="6800" dirty="0" err="1">
                <a:solidFill>
                  <a:schemeClr val="bg1"/>
                </a:solidFill>
                <a:sym typeface="DejaVu Sans"/>
              </a:rPr>
              <a:t>tërësisht</a:t>
            </a:r>
            <a:r>
              <a:rPr lang="en-US" sz="6800" dirty="0">
                <a:solidFill>
                  <a:schemeClr val="bg1"/>
                </a:solidFill>
                <a:sym typeface="DejaVu Sans"/>
              </a:rPr>
              <a:t> e </a:t>
            </a:r>
            <a:r>
              <a:rPr lang="en-US" sz="6800" dirty="0" err="1">
                <a:solidFill>
                  <a:schemeClr val="bg1"/>
                </a:solidFill>
                <a:sym typeface="DejaVu Sans"/>
              </a:rPr>
              <a:t>permineralizuar</a:t>
            </a:r>
            <a:r>
              <a:rPr lang="en-US" sz="6800" dirty="0">
                <a:solidFill>
                  <a:schemeClr val="bg1"/>
                </a:solidFill>
                <a:sym typeface="DejaVu Sans"/>
              </a:rPr>
              <a:t> </a:t>
            </a:r>
            <a:r>
              <a:rPr lang="en-US" sz="6800" dirty="0" err="1">
                <a:solidFill>
                  <a:schemeClr val="bg1"/>
                </a:solidFill>
                <a:sym typeface="DejaVu Sans"/>
              </a:rPr>
              <a:t>është</a:t>
            </a:r>
            <a:r>
              <a:rPr lang="en-US" sz="6800" dirty="0">
                <a:solidFill>
                  <a:schemeClr val="bg1"/>
                </a:solidFill>
                <a:sym typeface="DejaVu Sans"/>
              </a:rPr>
              <a:t> </a:t>
            </a:r>
            <a:r>
              <a:rPr lang="en-US" sz="6800" dirty="0" err="1">
                <a:solidFill>
                  <a:schemeClr val="bg1"/>
                </a:solidFill>
                <a:sym typeface="DejaVu Sans"/>
              </a:rPr>
              <a:t>shumë</a:t>
            </a:r>
            <a:r>
              <a:rPr lang="en-US" sz="6800" dirty="0">
                <a:solidFill>
                  <a:schemeClr val="bg1"/>
                </a:solidFill>
                <a:sym typeface="DejaVu Sans"/>
              </a:rPr>
              <a:t> e </a:t>
            </a:r>
            <a:r>
              <a:rPr lang="en-US" sz="6800" dirty="0" err="1">
                <a:solidFill>
                  <a:schemeClr val="bg1"/>
                </a:solidFill>
                <a:sym typeface="DejaVu Sans"/>
              </a:rPr>
              <a:t>ndryshueshme</a:t>
            </a:r>
            <a:r>
              <a:rPr lang="en-US" sz="6800" dirty="0">
                <a:solidFill>
                  <a:schemeClr val="bg1"/>
                </a:solidFill>
                <a:sym typeface="DejaVu Sans"/>
              </a:rPr>
              <a:t>. </a:t>
            </a:r>
            <a:r>
              <a:rPr lang="en-US" sz="6800" dirty="0" err="1">
                <a:solidFill>
                  <a:schemeClr val="bg1"/>
                </a:solidFill>
                <a:sym typeface="DejaVu Sans"/>
              </a:rPr>
              <a:t>Nëse</a:t>
            </a:r>
            <a:r>
              <a:rPr lang="en-US" sz="6800" dirty="0">
                <a:solidFill>
                  <a:schemeClr val="bg1"/>
                </a:solidFill>
                <a:sym typeface="DejaVu Sans"/>
              </a:rPr>
              <a:t> </a:t>
            </a:r>
            <a:r>
              <a:rPr lang="en-US" sz="6800" dirty="0" err="1">
                <a:solidFill>
                  <a:schemeClr val="bg1"/>
                </a:solidFill>
                <a:sym typeface="DejaVu Sans"/>
              </a:rPr>
              <a:t>ujërat</a:t>
            </a:r>
            <a:r>
              <a:rPr lang="en-US" sz="6800" dirty="0">
                <a:solidFill>
                  <a:schemeClr val="bg1"/>
                </a:solidFill>
                <a:sym typeface="DejaVu Sans"/>
              </a:rPr>
              <a:t> </a:t>
            </a:r>
            <a:r>
              <a:rPr lang="en-US" sz="6800" dirty="0" err="1">
                <a:solidFill>
                  <a:srgbClr val="FFC000"/>
                </a:solidFill>
                <a:sym typeface="DejaVu Sans"/>
              </a:rPr>
              <a:t>nëntokësore</a:t>
            </a:r>
            <a:r>
              <a:rPr lang="en-US" sz="6800" dirty="0">
                <a:solidFill>
                  <a:schemeClr val="bg1"/>
                </a:solidFill>
                <a:sym typeface="DejaVu Sans"/>
              </a:rPr>
              <a:t> </a:t>
            </a:r>
            <a:r>
              <a:rPr lang="en-US" sz="6800" dirty="0" err="1">
                <a:solidFill>
                  <a:schemeClr val="bg1"/>
                </a:solidFill>
                <a:sym typeface="DejaVu Sans"/>
              </a:rPr>
              <a:t>janë</a:t>
            </a:r>
            <a:r>
              <a:rPr lang="en-US" sz="6800" dirty="0">
                <a:solidFill>
                  <a:schemeClr val="bg1"/>
                </a:solidFill>
                <a:sym typeface="DejaVu Sans"/>
              </a:rPr>
              <a:t> </a:t>
            </a:r>
            <a:r>
              <a:rPr lang="en-US" sz="6800" dirty="0" err="1">
                <a:solidFill>
                  <a:schemeClr val="bg1"/>
                </a:solidFill>
                <a:sym typeface="DejaVu Sans"/>
              </a:rPr>
              <a:t>të</a:t>
            </a:r>
            <a:r>
              <a:rPr lang="en-US" sz="6800" dirty="0">
                <a:solidFill>
                  <a:schemeClr val="bg1"/>
                </a:solidFill>
                <a:sym typeface="DejaVu Sans"/>
              </a:rPr>
              <a:t> </a:t>
            </a:r>
            <a:r>
              <a:rPr lang="en-US" sz="6800" dirty="0" err="1">
                <a:solidFill>
                  <a:schemeClr val="bg1"/>
                </a:solidFill>
                <a:sym typeface="DejaVu Sans"/>
              </a:rPr>
              <a:t>ngarkuara</a:t>
            </a:r>
            <a:r>
              <a:rPr lang="en-US" sz="6800" dirty="0">
                <a:solidFill>
                  <a:schemeClr val="bg1"/>
                </a:solidFill>
                <a:sym typeface="DejaVu Sans"/>
              </a:rPr>
              <a:t> </a:t>
            </a:r>
            <a:r>
              <a:rPr lang="en-US" sz="6800" dirty="0">
                <a:solidFill>
                  <a:srgbClr val="FFC000"/>
                </a:solidFill>
                <a:sym typeface="DejaVu Sans"/>
              </a:rPr>
              <a:t>me </a:t>
            </a:r>
            <a:r>
              <a:rPr lang="en-US" sz="6800" dirty="0" err="1">
                <a:solidFill>
                  <a:srgbClr val="FFC000"/>
                </a:solidFill>
                <a:sym typeface="DejaVu Sans"/>
              </a:rPr>
              <a:t>minerale</a:t>
            </a:r>
            <a:r>
              <a:rPr lang="en-US" sz="6800" dirty="0">
                <a:solidFill>
                  <a:srgbClr val="FFC000"/>
                </a:solidFill>
                <a:sym typeface="DejaVu Sans"/>
              </a:rPr>
              <a:t> ne </a:t>
            </a:r>
            <a:r>
              <a:rPr lang="en-US" sz="6800" dirty="0" err="1">
                <a:solidFill>
                  <a:srgbClr val="FFC000"/>
                </a:solidFill>
                <a:sym typeface="DejaVu Sans"/>
              </a:rPr>
              <a:t>solucion</a:t>
            </a:r>
            <a:r>
              <a:rPr lang="en-US" sz="6800" dirty="0">
                <a:solidFill>
                  <a:schemeClr val="bg1"/>
                </a:solidFill>
                <a:sym typeface="DejaVu Sans"/>
              </a:rPr>
              <a:t>, </a:t>
            </a:r>
            <a:r>
              <a:rPr lang="en-US" sz="6800" dirty="0" err="1">
                <a:solidFill>
                  <a:schemeClr val="bg1"/>
                </a:solidFill>
                <a:sym typeface="DejaVu Sans"/>
              </a:rPr>
              <a:t>procesi</a:t>
            </a:r>
            <a:r>
              <a:rPr lang="en-US" sz="6800" dirty="0">
                <a:solidFill>
                  <a:schemeClr val="bg1"/>
                </a:solidFill>
                <a:sym typeface="DejaVu Sans"/>
              </a:rPr>
              <a:t> </a:t>
            </a:r>
            <a:r>
              <a:rPr lang="en-US" sz="6800" dirty="0" err="1">
                <a:solidFill>
                  <a:schemeClr val="bg1"/>
                </a:solidFill>
                <a:sym typeface="DejaVu Sans"/>
              </a:rPr>
              <a:t>mund</a:t>
            </a:r>
            <a:r>
              <a:rPr lang="en-US" sz="6800" dirty="0">
                <a:solidFill>
                  <a:schemeClr val="bg1"/>
                </a:solidFill>
                <a:sym typeface="DejaVu Sans"/>
              </a:rPr>
              <a:t> </a:t>
            </a:r>
            <a:r>
              <a:rPr lang="en-US" sz="6800" dirty="0" err="1">
                <a:solidFill>
                  <a:schemeClr val="bg1"/>
                </a:solidFill>
                <a:sym typeface="DejaVu Sans"/>
              </a:rPr>
              <a:t>të</a:t>
            </a:r>
            <a:r>
              <a:rPr lang="en-US" sz="6800" dirty="0">
                <a:solidFill>
                  <a:schemeClr val="bg1"/>
                </a:solidFill>
                <a:sym typeface="DejaVu Sans"/>
              </a:rPr>
              <a:t> </a:t>
            </a:r>
            <a:r>
              <a:rPr lang="en-US" sz="6800" dirty="0" err="1">
                <a:solidFill>
                  <a:schemeClr val="bg1"/>
                </a:solidFill>
                <a:sym typeface="DejaVu Sans"/>
              </a:rPr>
              <a:t>ndodhë</a:t>
            </a:r>
            <a:r>
              <a:rPr lang="en-US" sz="6800" dirty="0">
                <a:solidFill>
                  <a:schemeClr val="bg1"/>
                </a:solidFill>
                <a:sym typeface="DejaVu Sans"/>
              </a:rPr>
              <a:t> me </a:t>
            </a:r>
            <a:r>
              <a:rPr lang="en-US" sz="6800" dirty="0" err="1">
                <a:solidFill>
                  <a:schemeClr val="bg1"/>
                </a:solidFill>
                <a:sym typeface="DejaVu Sans"/>
              </a:rPr>
              <a:t>shpejtësi</a:t>
            </a:r>
            <a:r>
              <a:rPr lang="en-US" sz="6800" dirty="0">
                <a:solidFill>
                  <a:schemeClr val="bg1"/>
                </a:solidFill>
                <a:sym typeface="DejaVu Sans"/>
              </a:rPr>
              <a:t>. </a:t>
            </a:r>
            <a:r>
              <a:rPr lang="en-US" sz="6800" dirty="0" err="1">
                <a:solidFill>
                  <a:schemeClr val="bg1"/>
                </a:solidFill>
                <a:sym typeface="DejaVu Sans"/>
              </a:rPr>
              <a:t>Kockat</a:t>
            </a:r>
            <a:r>
              <a:rPr lang="en-US" sz="6800" dirty="0">
                <a:solidFill>
                  <a:schemeClr val="bg1"/>
                </a:solidFill>
                <a:sym typeface="DejaVu Sans"/>
              </a:rPr>
              <a:t> </a:t>
            </a:r>
            <a:r>
              <a:rPr lang="en-US" sz="6800" dirty="0" err="1">
                <a:solidFill>
                  <a:schemeClr val="bg1"/>
                </a:solidFill>
                <a:sym typeface="DejaVu Sans"/>
              </a:rPr>
              <a:t>moderne</a:t>
            </a:r>
            <a:r>
              <a:rPr lang="en-US" sz="6800" dirty="0">
                <a:solidFill>
                  <a:schemeClr val="bg1"/>
                </a:solidFill>
                <a:sym typeface="DejaVu Sans"/>
              </a:rPr>
              <a:t> </a:t>
            </a:r>
            <a:r>
              <a:rPr lang="en-US" sz="6800" dirty="0" err="1">
                <a:solidFill>
                  <a:schemeClr val="bg1"/>
                </a:solidFill>
                <a:sym typeface="DejaVu Sans"/>
              </a:rPr>
              <a:t>që</a:t>
            </a:r>
            <a:r>
              <a:rPr lang="en-US" sz="6800" dirty="0">
                <a:solidFill>
                  <a:schemeClr val="bg1"/>
                </a:solidFill>
                <a:sym typeface="DejaVu Sans"/>
              </a:rPr>
              <a:t> </a:t>
            </a:r>
            <a:r>
              <a:rPr lang="en-US" sz="6800" dirty="0" err="1">
                <a:solidFill>
                  <a:schemeClr val="bg1"/>
                </a:solidFill>
                <a:sym typeface="DejaVu Sans"/>
              </a:rPr>
              <a:t>bien</a:t>
            </a:r>
            <a:r>
              <a:rPr lang="en-US" sz="6800" dirty="0">
                <a:solidFill>
                  <a:schemeClr val="bg1"/>
                </a:solidFill>
                <a:sym typeface="DejaVu Sans"/>
              </a:rPr>
              <a:t> </a:t>
            </a:r>
            <a:r>
              <a:rPr lang="en-US" sz="6800" dirty="0" err="1">
                <a:solidFill>
                  <a:schemeClr val="bg1"/>
                </a:solidFill>
                <a:sym typeface="DejaVu Sans"/>
              </a:rPr>
              <a:t>në</a:t>
            </a:r>
            <a:r>
              <a:rPr lang="en-US" sz="6800" dirty="0">
                <a:solidFill>
                  <a:schemeClr val="bg1"/>
                </a:solidFill>
                <a:sym typeface="DejaVu Sans"/>
              </a:rPr>
              <a:t> </a:t>
            </a:r>
            <a:r>
              <a:rPr lang="en-US" sz="6800" dirty="0" err="1">
                <a:solidFill>
                  <a:schemeClr val="bg1"/>
                </a:solidFill>
                <a:sym typeface="DejaVu Sans"/>
              </a:rPr>
              <a:t>burime</a:t>
            </a:r>
            <a:r>
              <a:rPr lang="en-US" sz="6800" dirty="0">
                <a:solidFill>
                  <a:schemeClr val="bg1"/>
                </a:solidFill>
                <a:sym typeface="DejaVu Sans"/>
              </a:rPr>
              <a:t> me </a:t>
            </a:r>
            <a:r>
              <a:rPr lang="en-US" sz="6800" dirty="0" err="1">
                <a:solidFill>
                  <a:schemeClr val="bg1"/>
                </a:solidFill>
                <a:sym typeface="DejaVu Sans"/>
              </a:rPr>
              <a:t>minerale</a:t>
            </a:r>
            <a:r>
              <a:rPr lang="en-US" sz="6800" dirty="0">
                <a:solidFill>
                  <a:schemeClr val="bg1"/>
                </a:solidFill>
                <a:sym typeface="DejaVu Sans"/>
              </a:rPr>
              <a:t> </a:t>
            </a:r>
            <a:r>
              <a:rPr lang="en-US" sz="6800" dirty="0" err="1">
                <a:solidFill>
                  <a:schemeClr val="bg1"/>
                </a:solidFill>
                <a:sym typeface="DejaVu Sans"/>
              </a:rPr>
              <a:t>mund</a:t>
            </a:r>
            <a:r>
              <a:rPr lang="en-US" sz="6800" dirty="0">
                <a:solidFill>
                  <a:schemeClr val="bg1"/>
                </a:solidFill>
                <a:sym typeface="DejaVu Sans"/>
              </a:rPr>
              <a:t> </a:t>
            </a:r>
            <a:r>
              <a:rPr lang="en-US" sz="6800" dirty="0" err="1">
                <a:solidFill>
                  <a:schemeClr val="bg1"/>
                </a:solidFill>
                <a:sym typeface="DejaVu Sans"/>
              </a:rPr>
              <a:t>të</a:t>
            </a:r>
            <a:r>
              <a:rPr lang="en-US" sz="6800" dirty="0">
                <a:solidFill>
                  <a:schemeClr val="bg1"/>
                </a:solidFill>
                <a:sym typeface="DejaVu Sans"/>
              </a:rPr>
              <a:t> </a:t>
            </a:r>
            <a:r>
              <a:rPr lang="en-US" sz="6800" dirty="0" err="1">
                <a:solidFill>
                  <a:schemeClr val="bg1"/>
                </a:solidFill>
                <a:sym typeface="DejaVu Sans"/>
              </a:rPr>
              <a:t>permineralizohen</a:t>
            </a:r>
            <a:r>
              <a:rPr lang="en-US" sz="6800" dirty="0">
                <a:solidFill>
                  <a:schemeClr val="bg1"/>
                </a:solidFill>
                <a:sym typeface="DejaVu Sans"/>
              </a:rPr>
              <a:t> </a:t>
            </a:r>
            <a:r>
              <a:rPr lang="en-US" sz="6800" dirty="0" err="1">
                <a:solidFill>
                  <a:schemeClr val="bg1"/>
                </a:solidFill>
                <a:sym typeface="DejaVu Sans"/>
              </a:rPr>
              <a:t>brenda</a:t>
            </a:r>
            <a:r>
              <a:rPr lang="en-US" sz="6800" dirty="0">
                <a:solidFill>
                  <a:schemeClr val="bg1"/>
                </a:solidFill>
                <a:sym typeface="DejaVu Sans"/>
              </a:rPr>
              <a:t> </a:t>
            </a:r>
            <a:r>
              <a:rPr lang="en-US" sz="6800" dirty="0" err="1">
                <a:solidFill>
                  <a:srgbClr val="FFFF00"/>
                </a:solidFill>
                <a:sym typeface="DejaVu Sans"/>
              </a:rPr>
              <a:t>disa</a:t>
            </a:r>
            <a:r>
              <a:rPr lang="en-US" sz="6800" dirty="0">
                <a:solidFill>
                  <a:srgbClr val="FFFF00"/>
                </a:solidFill>
                <a:sym typeface="DejaVu Sans"/>
              </a:rPr>
              <a:t> </a:t>
            </a:r>
            <a:r>
              <a:rPr lang="en-US" sz="6800" dirty="0" err="1">
                <a:solidFill>
                  <a:srgbClr val="FFFF00"/>
                </a:solidFill>
                <a:sym typeface="DejaVu Sans"/>
              </a:rPr>
              <a:t>javësh</a:t>
            </a:r>
            <a:r>
              <a:rPr lang="en-US" sz="6800" dirty="0">
                <a:solidFill>
                  <a:schemeClr val="bg1"/>
                </a:solidFill>
                <a:sym typeface="DejaVu Sans"/>
              </a:rPr>
              <a:t>"</a:t>
            </a:r>
            <a:endParaRPr sz="6800" dirty="0">
              <a:solidFill>
                <a:schemeClr val="bg1"/>
              </a:solidFill>
              <a:uFill>
                <a:solidFill>
                  <a:srgbClr val="FFFFFF"/>
                </a:solidFill>
              </a:uFill>
            </a:endParaRPr>
          </a:p>
        </p:txBody>
      </p:sp>
      <p:sp>
        <p:nvSpPr>
          <p:cNvPr id="2" name="Rectangle 1"/>
          <p:cNvSpPr>
            <a:spLocks noChangeArrowheads="1"/>
          </p:cNvSpPr>
          <p:nvPr/>
        </p:nvSpPr>
        <p:spPr bwMode="auto">
          <a:xfrm>
            <a:off x="1810871" y="1356208"/>
            <a:ext cx="19067931" cy="2092881"/>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800" b="0" i="0" u="none" strike="noStrike" cap="none" normalizeH="0" baseline="0" dirty="0">
                <a:ln>
                  <a:noFill/>
                </a:ln>
                <a:solidFill>
                  <a:schemeClr val="bg1"/>
                </a:solidFill>
                <a:effectLst/>
                <a:latin typeface="+mn-lt"/>
              </a:rPr>
              <a:t>"Fosilizimi është një proces që mund të marrë nga </a:t>
            </a:r>
            <a:r>
              <a:rPr kumimoji="0" lang="sq-AL" sz="6800" b="0" i="0" u="none" strike="noStrike" cap="none" normalizeH="0" baseline="0" dirty="0">
                <a:ln>
                  <a:noFill/>
                </a:ln>
                <a:solidFill>
                  <a:srgbClr val="FFFF00"/>
                </a:solidFill>
                <a:effectLst/>
                <a:latin typeface="+mn-lt"/>
              </a:rPr>
              <a:t>disa orë </a:t>
            </a:r>
            <a:r>
              <a:rPr kumimoji="0" lang="sq-AL" sz="6800" b="0" i="0" u="none" strike="noStrike" cap="none" normalizeH="0" baseline="0" dirty="0">
                <a:ln>
                  <a:noFill/>
                </a:ln>
                <a:solidFill>
                  <a:schemeClr val="bg1"/>
                </a:solidFill>
                <a:effectLst/>
                <a:latin typeface="+mn-lt"/>
              </a:rPr>
              <a:t>në </a:t>
            </a:r>
            <a:r>
              <a:rPr kumimoji="0" lang="sq-AL" sz="6800" b="0" i="0" u="none" strike="noStrike" cap="none" normalizeH="0" baseline="0" dirty="0">
                <a:ln>
                  <a:noFill/>
                </a:ln>
                <a:solidFill>
                  <a:srgbClr val="FFFF00"/>
                </a:solidFill>
                <a:effectLst/>
                <a:latin typeface="+mn-lt"/>
              </a:rPr>
              <a:t>miliona v</a:t>
            </a:r>
            <a:r>
              <a:rPr kumimoji="0" lang="en-US" sz="6800" b="0" i="0" u="none" strike="noStrike" cap="none" normalizeH="0" baseline="0" dirty="0" err="1">
                <a:ln>
                  <a:noFill/>
                </a:ln>
                <a:solidFill>
                  <a:srgbClr val="FFFF00"/>
                </a:solidFill>
                <a:effectLst/>
                <a:latin typeface="+mn-lt"/>
              </a:rPr>
              <a:t>i</a:t>
            </a:r>
            <a:r>
              <a:rPr kumimoji="0" lang="sq-AL" sz="6800" b="0" i="0" u="none" strike="noStrike" cap="none" normalizeH="0" baseline="0" dirty="0">
                <a:ln>
                  <a:noFill/>
                </a:ln>
                <a:solidFill>
                  <a:srgbClr val="FFFF00"/>
                </a:solidFill>
                <a:effectLst/>
                <a:latin typeface="+mn-lt"/>
              </a:rPr>
              <a:t>t</a:t>
            </a:r>
            <a:r>
              <a:rPr kumimoji="0" lang="en-US" sz="6800" b="0" i="0" u="none" strike="noStrike" cap="none" normalizeH="0" baseline="0" dirty="0">
                <a:ln>
                  <a:noFill/>
                </a:ln>
                <a:solidFill>
                  <a:srgbClr val="FFFF00"/>
                </a:solidFill>
                <a:effectLst/>
                <a:latin typeface="+mn-lt"/>
              </a:rPr>
              <a:t>e</a:t>
            </a:r>
            <a:r>
              <a:rPr kumimoji="0" lang="sq-AL" sz="6800" b="0" i="0" u="none" strike="noStrike" cap="none" normalizeH="0" baseline="0" dirty="0">
                <a:ln>
                  <a:noFill/>
                </a:ln>
                <a:solidFill>
                  <a:schemeClr val="bg1"/>
                </a:solidFill>
                <a:effectLst/>
                <a:latin typeface="+mn-lt"/>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2" nodeType="clickEffect">
                                  <p:stCondLst>
                                    <p:cond delay="0"/>
                                  </p:stCondLst>
                                  <p:iterate>
                                    <p:tmAbs val="0"/>
                                  </p:iterate>
                                  <p:childTnLst>
                                    <p:set>
                                      <p:cBhvr>
                                        <p:cTn id="6" fill="hold"/>
                                        <p:tgtEl>
                                          <p:spTgt spid="1129"/>
                                        </p:tgtEl>
                                        <p:attrNameLst>
                                          <p:attrName>style.visibility</p:attrName>
                                        </p:attrNameLst>
                                      </p:cBhvr>
                                      <p:to>
                                        <p:strVal val="visible"/>
                                      </p:to>
                                    </p:set>
                                    <p:animEffect transition="in" filter="wipe(up)">
                                      <p:cBhvr>
                                        <p:cTn id="7" dur="500"/>
                                        <p:tgtEl>
                                          <p:spTgt spid="1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9" grpId="2"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 name="Geologic TimescaleBlueBackground.jpg" descr="Geologic TimescaleBlueBackground.jpg"/>
          <p:cNvPicPr>
            <a:picLocks noChangeAspect="1"/>
          </p:cNvPicPr>
          <p:nvPr/>
        </p:nvPicPr>
        <p:blipFill>
          <a:blip r:embed="rId2"/>
          <a:stretch>
            <a:fillRect/>
          </a:stretch>
        </p:blipFill>
        <p:spPr>
          <a:xfrm>
            <a:off x="0" y="0"/>
            <a:ext cx="24384000" cy="13716000"/>
          </a:xfrm>
          <a:prstGeom prst="rect">
            <a:avLst/>
          </a:prstGeom>
          <a:ln w="12700">
            <a:miter lim="400000"/>
          </a:ln>
        </p:spPr>
      </p:pic>
      <p:pic>
        <p:nvPicPr>
          <p:cNvPr id="757" name="background!.png" descr="background!.png"/>
          <p:cNvPicPr>
            <a:picLocks noChangeAspect="1"/>
          </p:cNvPicPr>
          <p:nvPr/>
        </p:nvPicPr>
        <p:blipFill>
          <a:blip r:embed="rId3"/>
          <a:stretch>
            <a:fillRect/>
          </a:stretch>
        </p:blipFill>
        <p:spPr>
          <a:xfrm>
            <a:off x="0" y="0"/>
            <a:ext cx="24384001" cy="13716001"/>
          </a:xfrm>
          <a:prstGeom prst="rect">
            <a:avLst/>
          </a:prstGeom>
          <a:ln w="12700">
            <a:miter lim="400000"/>
          </a:ln>
        </p:spPr>
      </p:pic>
      <p:sp>
        <p:nvSpPr>
          <p:cNvPr id="758" name="ERA"/>
          <p:cNvSpPr txBox="1"/>
          <p:nvPr/>
        </p:nvSpPr>
        <p:spPr>
          <a:xfrm>
            <a:off x="1377949" y="1389743"/>
            <a:ext cx="1384301" cy="81122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i="0" u="none" strike="noStrike" kern="0" cap="none" spc="0" normalizeH="0" baseline="0" noProof="0" dirty="0">
                <a:ln>
                  <a:noFill/>
                </a:ln>
                <a:solidFill>
                  <a:srgbClr val="FFCD8A"/>
                </a:solidFill>
                <a:effectLst/>
                <a:uLnTx/>
                <a:uFillTx/>
                <a:latin typeface="Times New Roman"/>
                <a:cs typeface="Times New Roman"/>
                <a:sym typeface="Times New Roman"/>
              </a:rPr>
              <a:t>ERA</a:t>
            </a:r>
          </a:p>
        </p:txBody>
      </p:sp>
      <p:sp>
        <p:nvSpPr>
          <p:cNvPr id="759" name="CENOZOIC…"/>
          <p:cNvSpPr txBox="1"/>
          <p:nvPr/>
        </p:nvSpPr>
        <p:spPr>
          <a:xfrm>
            <a:off x="257373" y="2215307"/>
            <a:ext cx="3844002"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lang="sq-AL" sz="5000" dirty="0">
                <a:solidFill>
                  <a:srgbClr val="FFFFFF"/>
                </a:solidFill>
                <a:latin typeface="Helvetica Light"/>
                <a:sym typeface="Helvetica Light"/>
              </a:rPr>
              <a:t>KENOZOIKE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sq-AL" sz="4000" b="0" i="0" u="none" strike="noStrike" kern="0" cap="none" spc="0" normalizeH="0" baseline="0" noProof="0" dirty="0">
                <a:ln>
                  <a:noFill/>
                </a:ln>
                <a:solidFill>
                  <a:srgbClr val="FFFFFF"/>
                </a:solidFill>
                <a:effectLst/>
                <a:uLnTx/>
                <a:uFillTx/>
                <a:latin typeface="Helvetica Light"/>
                <a:sym typeface="Helvetica Light"/>
              </a:rPr>
              <a:t>Jeta</a:t>
            </a:r>
            <a:r>
              <a:rPr kumimoji="0" lang="sq-AL" sz="4000" b="0" i="0" u="none" strike="noStrike" kern="0" cap="none" spc="0" normalizeH="0" noProof="0" dirty="0">
                <a:ln>
                  <a:noFill/>
                </a:ln>
                <a:solidFill>
                  <a:srgbClr val="FFFFFF"/>
                </a:solidFill>
                <a:effectLst/>
                <a:uLnTx/>
                <a:uFillTx/>
                <a:latin typeface="Helvetica Light"/>
                <a:sym typeface="Helvetica Light"/>
              </a:rPr>
              <a:t> e fundit</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0" name="MESOZOIC…"/>
          <p:cNvSpPr txBox="1"/>
          <p:nvPr/>
        </p:nvSpPr>
        <p:spPr>
          <a:xfrm>
            <a:off x="227842" y="4450940"/>
            <a:ext cx="3877665"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dirty="0">
                <a:ln>
                  <a:noFill/>
                </a:ln>
                <a:solidFill>
                  <a:srgbClr val="FFFFFF"/>
                </a:solidFill>
                <a:effectLst/>
                <a:uLnTx/>
                <a:uFillTx/>
                <a:latin typeface="Helvetica Light"/>
                <a:sym typeface="Helvetica Light"/>
              </a:rPr>
              <a:t>ME</a:t>
            </a:r>
            <a:r>
              <a:rPr kumimoji="0" lang="sq-AL" sz="5000" b="0" i="0" u="none" strike="noStrike" kern="0" cap="none" spc="0" normalizeH="0" baseline="0" noProof="0" dirty="0">
                <a:ln>
                  <a:noFill/>
                </a:ln>
                <a:solidFill>
                  <a:srgbClr val="FFFFFF"/>
                </a:solidFill>
                <a:effectLst/>
                <a:uLnTx/>
                <a:uFillTx/>
                <a:latin typeface="Helvetica Light"/>
                <a:sym typeface="Helvetica Light"/>
              </a:rPr>
              <a:t>Z</a:t>
            </a:r>
            <a:r>
              <a:rPr kumimoji="0" sz="5000" b="0" i="0" u="none" strike="noStrike" kern="0" cap="none" spc="0" normalizeH="0" baseline="0" noProof="0" dirty="0">
                <a:ln>
                  <a:noFill/>
                </a:ln>
                <a:solidFill>
                  <a:srgbClr val="FFFFFF"/>
                </a:solidFill>
                <a:effectLst/>
                <a:uLnTx/>
                <a:uFillTx/>
                <a:latin typeface="Helvetica Light"/>
                <a:sym typeface="Helvetica Light"/>
              </a:rPr>
              <a:t>OZOI</a:t>
            </a:r>
            <a:r>
              <a:rPr kumimoji="0" lang="sq-AL" sz="5000" b="0" i="0" u="none" strike="noStrike" kern="0" cap="none" spc="0" normalizeH="0" baseline="0" noProof="0" dirty="0">
                <a:ln>
                  <a:noFill/>
                </a:ln>
                <a:solidFill>
                  <a:srgbClr val="FFFFFF"/>
                </a:solidFill>
                <a:effectLst/>
                <a:uLnTx/>
                <a:uFillTx/>
                <a:latin typeface="Helvetica Light"/>
                <a:sym typeface="Helvetica Light"/>
              </a:rPr>
              <a:t>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kumimoji="0" lang="sq-AL" sz="4000" b="0" i="0" u="none" strike="noStrike" kern="0" cap="none" spc="0" normalizeH="0" baseline="0" noProof="0" dirty="0">
                <a:ln>
                  <a:noFill/>
                </a:ln>
                <a:solidFill>
                  <a:srgbClr val="FFFFFF"/>
                </a:solidFill>
                <a:effectLst/>
                <a:uLnTx/>
                <a:uFillTx/>
                <a:latin typeface="Helvetica Light"/>
                <a:sym typeface="Helvetica Light"/>
              </a:rPr>
              <a:t>Jeta e mesme</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1" name="PALEOZOIC…"/>
          <p:cNvSpPr txBox="1"/>
          <p:nvPr/>
        </p:nvSpPr>
        <p:spPr>
          <a:xfrm>
            <a:off x="173273" y="10856702"/>
            <a:ext cx="4164602" cy="148758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sz="5000">
                <a:solidFill>
                  <a:srgbClr val="FFFFFF"/>
                </a:solidFill>
                <a:latin typeface="Helvetica Light"/>
                <a:ea typeface="Helvetica Light"/>
                <a:cs typeface="Helvetica Light"/>
                <a:sym typeface="Helvetica Light"/>
              </a:defRPr>
            </a:pPr>
            <a:r>
              <a:rPr kumimoji="0" sz="5000" b="0" i="0" u="none" strike="noStrike" kern="0" cap="none" spc="0" normalizeH="0" baseline="0" noProof="0" dirty="0">
                <a:ln>
                  <a:noFill/>
                </a:ln>
                <a:solidFill>
                  <a:srgbClr val="FFFFFF"/>
                </a:solidFill>
                <a:effectLst/>
                <a:uLnTx/>
                <a:uFillTx/>
                <a:latin typeface="Helvetica Light"/>
                <a:sym typeface="Helvetica Light"/>
              </a:rPr>
              <a:t>PALEOZOI</a:t>
            </a:r>
            <a:r>
              <a:rPr kumimoji="0" lang="sq-AL" sz="5000" b="0" i="0" u="none" strike="noStrike" kern="0" cap="none" spc="0" normalizeH="0" baseline="0" noProof="0" dirty="0">
                <a:ln>
                  <a:noFill/>
                </a:ln>
                <a:solidFill>
                  <a:srgbClr val="FFFFFF"/>
                </a:solidFill>
                <a:effectLst/>
                <a:uLnTx/>
                <a:uFillTx/>
                <a:latin typeface="Helvetica Light"/>
                <a:sym typeface="Helvetica Light"/>
              </a:rPr>
              <a:t>KE</a:t>
            </a:r>
            <a:endParaRPr kumimoji="0" sz="5000" b="0" i="0" u="none" strike="noStrike" kern="0" cap="none" spc="0" normalizeH="0" baseline="0" noProof="0" dirty="0">
              <a:ln>
                <a:noFill/>
              </a:ln>
              <a:solidFill>
                <a:srgbClr val="FFFFFF"/>
              </a:solidFill>
              <a:effectLst/>
              <a:uLnTx/>
              <a:uFillTx/>
              <a:latin typeface="Helvetica Light"/>
              <a:sym typeface="Helvetica Light"/>
            </a:endParaRPr>
          </a:p>
          <a:p>
            <a:pPr marL="0" marR="0" lvl="0" indent="0" algn="ctr" defTabSz="825500" rtl="0" eaLnBrk="1" fontAlgn="auto" latinLnBrk="0" hangingPunct="0">
              <a:lnSpc>
                <a:spcPct val="100000"/>
              </a:lnSpc>
              <a:spcBef>
                <a:spcPts val="0"/>
              </a:spcBef>
              <a:spcAft>
                <a:spcPts val="0"/>
              </a:spcAft>
              <a:buClrTx/>
              <a:buSzTx/>
              <a:buFontTx/>
              <a:buNone/>
              <a:tabLst/>
              <a:defRPr sz="4000">
                <a:solidFill>
                  <a:srgbClr val="FFFFFF"/>
                </a:solidFill>
                <a:latin typeface="Helvetica Light"/>
                <a:ea typeface="Helvetica Light"/>
                <a:cs typeface="Helvetica Light"/>
                <a:sym typeface="Helvetica Light"/>
              </a:defRPr>
            </a:pPr>
            <a:r>
              <a:rPr lang="sq-AL" sz="4000" dirty="0">
                <a:solidFill>
                  <a:srgbClr val="FFFFFF"/>
                </a:solidFill>
                <a:latin typeface="Helvetica Light"/>
                <a:sym typeface="Helvetica Light"/>
              </a:rPr>
              <a:t>Jeta e mesme</a:t>
            </a:r>
            <a:endParaRPr kumimoji="0" sz="4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2" name="PERIOD"/>
          <p:cNvSpPr txBox="1"/>
          <p:nvPr/>
        </p:nvSpPr>
        <p:spPr>
          <a:xfrm>
            <a:off x="6529733" y="1359339"/>
            <a:ext cx="334386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PERIUDHA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3" name="EPOCH"/>
          <p:cNvSpPr txBox="1"/>
          <p:nvPr/>
        </p:nvSpPr>
        <p:spPr>
          <a:xfrm>
            <a:off x="12386439" y="1359339"/>
            <a:ext cx="2239396"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EPOKA</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4" name="SUCCESSION OF LIFE"/>
          <p:cNvSpPr txBox="1"/>
          <p:nvPr/>
        </p:nvSpPr>
        <p:spPr>
          <a:xfrm>
            <a:off x="16845829" y="1359339"/>
            <a:ext cx="5014194" cy="872034"/>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5000">
                <a:solidFill>
                  <a:srgbClr val="FFCD8A"/>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sq-AL" sz="5000" b="0" i="0" u="none" strike="noStrike" kern="0" cap="none" spc="0" normalizeH="0" baseline="0" noProof="0" dirty="0">
                <a:ln>
                  <a:noFill/>
                </a:ln>
                <a:solidFill>
                  <a:srgbClr val="FFCD8A"/>
                </a:solidFill>
                <a:effectLst/>
                <a:uLnTx/>
                <a:uFillTx/>
                <a:latin typeface="Times New Roman"/>
                <a:cs typeface="Times New Roman"/>
                <a:sym typeface="Times New Roman"/>
              </a:rPr>
              <a:t>SUKSESI I JETËS</a:t>
            </a:r>
            <a:endParaRPr kumimoji="0" sz="5000" b="0" i="0" u="none" strike="noStrike" kern="0" cap="none" spc="0" normalizeH="0" baseline="0" noProof="0" dirty="0">
              <a:ln>
                <a:noFill/>
              </a:ln>
              <a:solidFill>
                <a:srgbClr val="FFCD8A"/>
              </a:solidFill>
              <a:effectLst/>
              <a:uLnTx/>
              <a:uFillTx/>
              <a:latin typeface="Times New Roman"/>
              <a:cs typeface="Times New Roman"/>
              <a:sym typeface="Times New Roman"/>
            </a:endParaRPr>
          </a:p>
        </p:txBody>
      </p:sp>
      <p:sp>
        <p:nvSpPr>
          <p:cNvPr id="765" name="QUATERNARY"/>
          <p:cNvSpPr txBox="1"/>
          <p:nvPr/>
        </p:nvSpPr>
        <p:spPr>
          <a:xfrm>
            <a:off x="4649174" y="2271790"/>
            <a:ext cx="3490761"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QUATERNARY</a:t>
            </a:r>
          </a:p>
        </p:txBody>
      </p:sp>
      <p:sp>
        <p:nvSpPr>
          <p:cNvPr id="766" name="TERTIARY"/>
          <p:cNvSpPr txBox="1"/>
          <p:nvPr/>
        </p:nvSpPr>
        <p:spPr>
          <a:xfrm>
            <a:off x="4719962" y="2984933"/>
            <a:ext cx="2509572"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TERTIARY</a:t>
            </a:r>
          </a:p>
        </p:txBody>
      </p:sp>
      <p:sp>
        <p:nvSpPr>
          <p:cNvPr id="767" name="0-1 Million Years"/>
          <p:cNvSpPr txBox="1"/>
          <p:nvPr/>
        </p:nvSpPr>
        <p:spPr>
          <a:xfrm>
            <a:off x="8787250" y="2542712"/>
            <a:ext cx="3274935"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0-1 </a:t>
            </a:r>
            <a:r>
              <a:rPr lang="en-US" dirty="0" err="1"/>
              <a:t>Milion</a:t>
            </a:r>
            <a:r>
              <a:rPr lang="en-US" dirty="0"/>
              <a:t> </a:t>
            </a:r>
            <a:r>
              <a:rPr lang="en-US" dirty="0" err="1"/>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8" name="62 Million Years"/>
          <p:cNvSpPr txBox="1"/>
          <p:nvPr/>
        </p:nvSpPr>
        <p:spPr>
          <a:xfrm>
            <a:off x="8870603" y="3281255"/>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62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69" name="CRETACEOUS"/>
          <p:cNvSpPr txBox="1"/>
          <p:nvPr/>
        </p:nvSpPr>
        <p:spPr>
          <a:xfrm>
            <a:off x="4643104" y="3980574"/>
            <a:ext cx="3508592"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CRETACEOUS</a:t>
            </a:r>
          </a:p>
        </p:txBody>
      </p:sp>
      <p:sp>
        <p:nvSpPr>
          <p:cNvPr id="770" name="JURASSIC"/>
          <p:cNvSpPr txBox="1"/>
          <p:nvPr/>
        </p:nvSpPr>
        <p:spPr>
          <a:xfrm>
            <a:off x="4617525" y="4833417"/>
            <a:ext cx="2618538"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JURASSIC</a:t>
            </a:r>
          </a:p>
        </p:txBody>
      </p:sp>
      <p:sp>
        <p:nvSpPr>
          <p:cNvPr id="771" name="72 Million Years"/>
          <p:cNvSpPr txBox="1"/>
          <p:nvPr/>
        </p:nvSpPr>
        <p:spPr>
          <a:xfrm>
            <a:off x="8809949" y="4327696"/>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72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2" name="46 Million Years"/>
          <p:cNvSpPr txBox="1"/>
          <p:nvPr/>
        </p:nvSpPr>
        <p:spPr>
          <a:xfrm>
            <a:off x="8809950" y="5066239"/>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46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Milion</a:t>
            </a:r>
            <a:r>
              <a:rPr kumimoji="0" lang="en-US"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3" name="TRIASSIC"/>
          <p:cNvSpPr txBox="1"/>
          <p:nvPr/>
        </p:nvSpPr>
        <p:spPr>
          <a:xfrm>
            <a:off x="4637413" y="5689359"/>
            <a:ext cx="2426361"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TRIASSIC</a:t>
            </a:r>
          </a:p>
        </p:txBody>
      </p:sp>
      <p:sp>
        <p:nvSpPr>
          <p:cNvPr id="774" name="49 Million Years"/>
          <p:cNvSpPr txBox="1"/>
          <p:nvPr/>
        </p:nvSpPr>
        <p:spPr>
          <a:xfrm>
            <a:off x="8759149" y="5972981"/>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49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5" name="PERMIAN"/>
          <p:cNvSpPr txBox="1"/>
          <p:nvPr/>
        </p:nvSpPr>
        <p:spPr>
          <a:xfrm>
            <a:off x="4652976" y="6646444"/>
            <a:ext cx="2425866"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PERMIAN</a:t>
            </a:r>
          </a:p>
        </p:txBody>
      </p:sp>
      <p:sp>
        <p:nvSpPr>
          <p:cNvPr id="776" name="50 Million Years"/>
          <p:cNvSpPr txBox="1"/>
          <p:nvPr/>
        </p:nvSpPr>
        <p:spPr>
          <a:xfrm>
            <a:off x="8774464" y="6930066"/>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50 </a:t>
            </a:r>
            <a:r>
              <a:rPr kumimoji="0" sz="3900" b="0" i="0" u="none" strike="noStrike" kern="0" cap="none" spc="0" normalizeH="0" baseline="0" noProof="0" dirty="0" err="1">
                <a:ln>
                  <a:noFill/>
                </a:ln>
                <a:solidFill>
                  <a:srgbClr val="FFFFFF"/>
                </a:solidFill>
                <a:effectLst/>
                <a:uLnTx/>
                <a:uFillTx/>
                <a:latin typeface="Helvetica Light"/>
                <a:sym typeface="Helvetica Light"/>
              </a:rPr>
              <a:t>M</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i</a:t>
            </a:r>
            <a:r>
              <a:rPr kumimoji="0" sz="3900" b="0" i="0" u="none" strike="noStrike" kern="0" cap="none" spc="0" normalizeH="0" baseline="0" noProof="0" dirty="0" err="1">
                <a:ln>
                  <a:noFill/>
                </a:ln>
                <a:solidFill>
                  <a:srgbClr val="FFFFFF"/>
                </a:solidFill>
                <a:effectLst/>
                <a:uLnTx/>
                <a:uFillTx/>
                <a:latin typeface="Helvetica Light"/>
                <a:sym typeface="Helvetica Light"/>
              </a:rPr>
              <a:t>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7" name="PENNSYLVANIAN"/>
          <p:cNvSpPr txBox="1"/>
          <p:nvPr/>
        </p:nvSpPr>
        <p:spPr>
          <a:xfrm>
            <a:off x="5403537" y="7683048"/>
            <a:ext cx="3247264"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PENNSYLVANIAN</a:t>
            </a:r>
          </a:p>
        </p:txBody>
      </p:sp>
      <p:sp>
        <p:nvSpPr>
          <p:cNvPr id="778" name="30 Million Years"/>
          <p:cNvSpPr txBox="1"/>
          <p:nvPr/>
        </p:nvSpPr>
        <p:spPr>
          <a:xfrm>
            <a:off x="9512576" y="7908920"/>
            <a:ext cx="2407710"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30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Milion</a:t>
            </a:r>
            <a:r>
              <a:rPr kumimoji="0" lang="en-US" sz="3000" b="0" i="0" u="none" strike="noStrike" kern="0" cap="none" spc="0" normalizeH="0" baseline="0" noProof="0" dirty="0">
                <a:ln>
                  <a:noFill/>
                </a:ln>
                <a:solidFill>
                  <a:srgbClr val="FFFFFF"/>
                </a:solidFill>
                <a:effectLst/>
                <a:uLnTx/>
                <a:uFillTx/>
                <a:latin typeface="Helvetica Light"/>
                <a:sym typeface="Helvetica Light"/>
              </a:rPr>
              <a:t>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Vite</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79" name="MISSISSIPPIAN"/>
          <p:cNvSpPr txBox="1"/>
          <p:nvPr/>
        </p:nvSpPr>
        <p:spPr>
          <a:xfrm>
            <a:off x="5389028" y="8548371"/>
            <a:ext cx="2887219" cy="10160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a:ln>
                  <a:noFill/>
                </a:ln>
                <a:solidFill>
                  <a:srgbClr val="FFFFFF"/>
                </a:solidFill>
                <a:effectLst/>
                <a:uLnTx/>
                <a:uFillTx/>
                <a:latin typeface="Helvetica Light"/>
                <a:sym typeface="Helvetica Light"/>
              </a:rPr>
              <a:t>MISSISSIPPIAN</a:t>
            </a:r>
          </a:p>
        </p:txBody>
      </p:sp>
      <p:sp>
        <p:nvSpPr>
          <p:cNvPr id="780" name="35 Million Years"/>
          <p:cNvSpPr txBox="1"/>
          <p:nvPr/>
        </p:nvSpPr>
        <p:spPr>
          <a:xfrm>
            <a:off x="9512574" y="8812343"/>
            <a:ext cx="2407710" cy="564257"/>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0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b="0" i="0" u="none" strike="noStrike" kern="0" cap="none" spc="0" normalizeH="0" baseline="0" noProof="0" dirty="0">
                <a:ln>
                  <a:noFill/>
                </a:ln>
                <a:solidFill>
                  <a:srgbClr val="FFFFFF"/>
                </a:solidFill>
                <a:effectLst/>
                <a:uLnTx/>
                <a:uFillTx/>
                <a:latin typeface="Helvetica Light"/>
                <a:sym typeface="Helvetica Light"/>
              </a:rPr>
              <a:t>35 </a:t>
            </a:r>
            <a:r>
              <a:rPr kumimoji="0" sz="3000" b="0" i="0" u="none" strike="noStrike" kern="0" cap="none" spc="0" normalizeH="0" baseline="0" noProof="0" dirty="0" err="1">
                <a:ln>
                  <a:noFill/>
                </a:ln>
                <a:solidFill>
                  <a:srgbClr val="FFFFFF"/>
                </a:solidFill>
                <a:effectLst/>
                <a:uLnTx/>
                <a:uFillTx/>
                <a:latin typeface="Helvetica Light"/>
                <a:sym typeface="Helvetica Light"/>
              </a:rPr>
              <a:t>Milion</a:t>
            </a:r>
            <a:r>
              <a:rPr kumimoji="0" sz="3000" b="0" i="0" u="none" strike="noStrike" kern="0" cap="none" spc="0" normalizeH="0" baseline="0" noProof="0" dirty="0">
                <a:ln>
                  <a:noFill/>
                </a:ln>
                <a:solidFill>
                  <a:srgbClr val="FFFFFF"/>
                </a:solidFill>
                <a:effectLst/>
                <a:uLnTx/>
                <a:uFillTx/>
                <a:latin typeface="Helvetica Light"/>
                <a:sym typeface="Helvetica Light"/>
              </a:rPr>
              <a:t> </a:t>
            </a:r>
            <a:r>
              <a:rPr kumimoji="0" lang="en-US" sz="3000" b="0" i="0" u="none" strike="noStrike" kern="0" cap="none" spc="0" normalizeH="0" baseline="0" noProof="0" dirty="0" err="1">
                <a:ln>
                  <a:noFill/>
                </a:ln>
                <a:solidFill>
                  <a:srgbClr val="FFFFFF"/>
                </a:solidFill>
                <a:effectLst/>
                <a:uLnTx/>
                <a:uFillTx/>
                <a:latin typeface="Helvetica Light"/>
                <a:sym typeface="Helvetica Light"/>
              </a:rPr>
              <a:t>Vite</a:t>
            </a:r>
            <a:endParaRPr kumimoji="0" sz="30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1" name="DEVONIAN"/>
          <p:cNvSpPr txBox="1"/>
          <p:nvPr/>
        </p:nvSpPr>
        <p:spPr>
          <a:xfrm>
            <a:off x="4621112" y="9410037"/>
            <a:ext cx="2783472"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DEVONIAN</a:t>
            </a:r>
          </a:p>
        </p:txBody>
      </p:sp>
      <p:sp>
        <p:nvSpPr>
          <p:cNvPr id="782" name="60 Million Years"/>
          <p:cNvSpPr txBox="1"/>
          <p:nvPr/>
        </p:nvSpPr>
        <p:spPr>
          <a:xfrm>
            <a:off x="8787164" y="9693659"/>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60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3" name="SILURIAN"/>
          <p:cNvSpPr txBox="1"/>
          <p:nvPr/>
        </p:nvSpPr>
        <p:spPr>
          <a:xfrm>
            <a:off x="4645178" y="10316778"/>
            <a:ext cx="2481340"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SILURIAN</a:t>
            </a:r>
          </a:p>
        </p:txBody>
      </p:sp>
      <p:sp>
        <p:nvSpPr>
          <p:cNvPr id="784" name="20 Million Years"/>
          <p:cNvSpPr txBox="1"/>
          <p:nvPr/>
        </p:nvSpPr>
        <p:spPr>
          <a:xfrm>
            <a:off x="8771849" y="10556120"/>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20 </a:t>
            </a:r>
            <a:r>
              <a:rPr kumimoji="0" sz="3900" b="0" i="0" u="none" strike="noStrike" kern="0" cap="none" spc="0" normalizeH="0" baseline="0" noProof="0" dirty="0" err="1">
                <a:ln>
                  <a:noFill/>
                </a:ln>
                <a:solidFill>
                  <a:srgbClr val="FFFFFF"/>
                </a:solidFill>
                <a:effectLst/>
                <a:uLnTx/>
                <a:uFillTx/>
                <a:latin typeface="Helvetica Light"/>
                <a:sym typeface="Helvetica Light"/>
              </a:rPr>
              <a:t>M</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i</a:t>
            </a:r>
            <a:r>
              <a:rPr kumimoji="0" sz="3900" b="0" i="0" u="none" strike="noStrike" kern="0" cap="none" spc="0" normalizeH="0" baseline="0" noProof="0" dirty="0" err="1">
                <a:ln>
                  <a:noFill/>
                </a:ln>
                <a:solidFill>
                  <a:srgbClr val="FFFFFF"/>
                </a:solidFill>
                <a:effectLst/>
                <a:uLnTx/>
                <a:uFillTx/>
                <a:latin typeface="Helvetica Light"/>
                <a:sym typeface="Helvetica Light"/>
              </a:rPr>
              <a:t>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5" name="ORDOVICIAN"/>
          <p:cNvSpPr txBox="1"/>
          <p:nvPr/>
        </p:nvSpPr>
        <p:spPr>
          <a:xfrm>
            <a:off x="4345725" y="11188620"/>
            <a:ext cx="3334246"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ORDOVICIAN</a:t>
            </a:r>
          </a:p>
        </p:txBody>
      </p:sp>
      <p:sp>
        <p:nvSpPr>
          <p:cNvPr id="786" name="75 Million Years"/>
          <p:cNvSpPr txBox="1"/>
          <p:nvPr/>
        </p:nvSpPr>
        <p:spPr>
          <a:xfrm>
            <a:off x="8771849" y="11484942"/>
            <a:ext cx="3108223"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75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7" name="CAMBRIAN"/>
          <p:cNvSpPr txBox="1"/>
          <p:nvPr/>
        </p:nvSpPr>
        <p:spPr>
          <a:xfrm>
            <a:off x="4593375" y="12053148"/>
            <a:ext cx="2838946"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CAMBRIAN</a:t>
            </a:r>
          </a:p>
        </p:txBody>
      </p:sp>
      <p:sp>
        <p:nvSpPr>
          <p:cNvPr id="788" name="100 Million Years"/>
          <p:cNvSpPr txBox="1"/>
          <p:nvPr/>
        </p:nvSpPr>
        <p:spPr>
          <a:xfrm>
            <a:off x="8492689" y="12311370"/>
            <a:ext cx="3387146" cy="702756"/>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dirty="0">
                <a:ln>
                  <a:noFill/>
                </a:ln>
                <a:solidFill>
                  <a:srgbClr val="FFFFFF"/>
                </a:solidFill>
                <a:effectLst/>
                <a:uLnTx/>
                <a:uFillTx/>
                <a:latin typeface="Helvetica Light"/>
                <a:sym typeface="Helvetica Light"/>
              </a:rPr>
              <a:t>100 </a:t>
            </a:r>
            <a:r>
              <a:rPr kumimoji="0" sz="3900" b="0" i="0" u="none" strike="noStrike" kern="0" cap="none" spc="0" normalizeH="0" baseline="0" noProof="0" dirty="0" err="1">
                <a:ln>
                  <a:noFill/>
                </a:ln>
                <a:solidFill>
                  <a:srgbClr val="FFFFFF"/>
                </a:solidFill>
                <a:effectLst/>
                <a:uLnTx/>
                <a:uFillTx/>
                <a:latin typeface="Helvetica Light"/>
                <a:sym typeface="Helvetica Light"/>
              </a:rPr>
              <a:t>Milion</a:t>
            </a:r>
            <a:r>
              <a:rPr kumimoji="0" sz="3900" b="0" i="0" u="none" strike="noStrike" kern="0" cap="none" spc="0" normalizeH="0" baseline="0" noProof="0" dirty="0">
                <a:ln>
                  <a:noFill/>
                </a:ln>
                <a:solidFill>
                  <a:srgbClr val="FFFFFF"/>
                </a:solidFill>
                <a:effectLst/>
                <a:uLnTx/>
                <a:uFillTx/>
                <a:latin typeface="Helvetica Light"/>
                <a:sym typeface="Helvetica Light"/>
              </a:rPr>
              <a:t> </a:t>
            </a:r>
            <a:r>
              <a:rPr kumimoji="0" lang="en-US" sz="3900" b="0" i="0" u="none" strike="noStrike" kern="0" cap="none" spc="0" normalizeH="0" baseline="0" noProof="0" dirty="0" err="1">
                <a:ln>
                  <a:noFill/>
                </a:ln>
                <a:solidFill>
                  <a:srgbClr val="FFFFFF"/>
                </a:solidFill>
                <a:effectLst/>
                <a:uLnTx/>
                <a:uFillTx/>
                <a:latin typeface="Helvetica Light"/>
                <a:sym typeface="Helvetica Light"/>
              </a:rPr>
              <a:t>Vite</a:t>
            </a:r>
            <a:endParaRPr kumimoji="0" sz="3900" b="0" i="0" u="none" strike="noStrike" kern="0" cap="none" spc="0" normalizeH="0" baseline="0" noProof="0" dirty="0">
              <a:ln>
                <a:noFill/>
              </a:ln>
              <a:solidFill>
                <a:srgbClr val="FFFFFF"/>
              </a:solidFill>
              <a:effectLst/>
              <a:uLnTx/>
              <a:uFillTx/>
              <a:latin typeface="Helvetica Light"/>
              <a:sym typeface="Helvetica Light"/>
            </a:endParaRPr>
          </a:p>
        </p:txBody>
      </p:sp>
      <p:sp>
        <p:nvSpPr>
          <p:cNvPr id="789" name="CARBONIFEROUS"/>
          <p:cNvSpPr txBox="1"/>
          <p:nvPr/>
        </p:nvSpPr>
        <p:spPr>
          <a:xfrm rot="16200000">
            <a:off x="4111086" y="8275282"/>
            <a:ext cx="2081437" cy="6096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1700" b="1">
                <a:solidFill>
                  <a:srgbClr val="FFFFFF"/>
                </a:solidFill>
                <a:latin typeface="Helvetica"/>
                <a:ea typeface="Helvetica"/>
                <a:cs typeface="Helvetica"/>
                <a:sym typeface="Helvetica"/>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1700" b="1" i="0" u="none" strike="noStrike" kern="0" cap="none" spc="0" normalizeH="0" baseline="0" noProof="0" dirty="0">
                <a:ln>
                  <a:noFill/>
                </a:ln>
                <a:solidFill>
                  <a:srgbClr val="FFFFFF"/>
                </a:solidFill>
                <a:effectLst/>
                <a:uLnTx/>
                <a:uFillTx/>
                <a:latin typeface="Helvetica"/>
                <a:sym typeface="Helvetica"/>
              </a:rPr>
              <a:t>CARBONIFEROUS</a:t>
            </a:r>
          </a:p>
        </p:txBody>
      </p:sp>
      <p:sp>
        <p:nvSpPr>
          <p:cNvPr id="790" name="PRECAMBRIAN"/>
          <p:cNvSpPr txBox="1"/>
          <p:nvPr/>
        </p:nvSpPr>
        <p:spPr>
          <a:xfrm>
            <a:off x="4125564" y="12840306"/>
            <a:ext cx="3774568" cy="1295401"/>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3900">
                <a:solidFill>
                  <a:srgbClr val="FFFFFF"/>
                </a:solidFill>
                <a:latin typeface="Helvetica Light"/>
                <a:ea typeface="Helvetica Light"/>
                <a:cs typeface="Helvetica Light"/>
                <a:sym typeface="Helvetica Light"/>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900" b="0" i="0" u="none" strike="noStrike" kern="0" cap="none" spc="0" normalizeH="0" baseline="0" noProof="0">
                <a:ln>
                  <a:noFill/>
                </a:ln>
                <a:solidFill>
                  <a:srgbClr val="FFFFFF"/>
                </a:solidFill>
                <a:effectLst/>
                <a:uLnTx/>
                <a:uFillTx/>
                <a:latin typeface="Helvetica Light"/>
                <a:sym typeface="Helvetica Light"/>
              </a:rPr>
              <a:t>PRECAMBRIAN</a:t>
            </a:r>
          </a:p>
        </p:txBody>
      </p:sp>
      <p:sp>
        <p:nvSpPr>
          <p:cNvPr id="796" name="GEOLOGIC TIMESCALE"/>
          <p:cNvSpPr txBox="1"/>
          <p:nvPr/>
        </p:nvSpPr>
        <p:spPr>
          <a:xfrm>
            <a:off x="4084019" y="177754"/>
            <a:ext cx="16215979" cy="1318310"/>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defRPr sz="7900">
                <a:solidFill>
                  <a:srgbClr val="FFFFFF"/>
                </a:solidFill>
                <a:latin typeface="Times New Roman"/>
                <a:ea typeface="Times New Roman"/>
                <a:cs typeface="Times New Roman"/>
                <a:sym typeface="Times New Roman"/>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sq-AL" dirty="0"/>
              <a:t>SHKALLA E KOHËS GJEOLOGJIKE</a:t>
            </a:r>
            <a:endParaRPr kumimoji="0" sz="7900" b="0" i="0" u="none" strike="noStrike" kern="0" cap="none" spc="0" normalizeH="0" baseline="0" noProof="0" dirty="0">
              <a:ln>
                <a:noFill/>
              </a:ln>
              <a:solidFill>
                <a:srgbClr val="FFFFFF"/>
              </a:solidFill>
              <a:effectLst/>
              <a:uLnTx/>
              <a:uFillTx/>
              <a:latin typeface="Times New Roman"/>
              <a:cs typeface="Times New Roman"/>
              <a:sym typeface="Times New Roman"/>
            </a:endParaRPr>
          </a:p>
        </p:txBody>
      </p:sp>
      <p:grpSp>
        <p:nvGrpSpPr>
          <p:cNvPr id="38" name="Group 37">
            <a:extLst>
              <a:ext uri="{FF2B5EF4-FFF2-40B4-BE49-F238E27FC236}">
                <a16:creationId xmlns:a16="http://schemas.microsoft.com/office/drawing/2014/main" id="{861362EA-BA9B-0345-A1F8-C01CEC0A85B6}"/>
              </a:ext>
            </a:extLst>
          </p:cNvPr>
          <p:cNvGrpSpPr/>
          <p:nvPr/>
        </p:nvGrpSpPr>
        <p:grpSpPr>
          <a:xfrm>
            <a:off x="-211382" y="2161212"/>
            <a:ext cx="12814301" cy="11811001"/>
            <a:chOff x="-202355" y="2156597"/>
            <a:chExt cx="12814301" cy="11811001"/>
          </a:xfrm>
        </p:grpSpPr>
        <p:sp>
          <p:nvSpPr>
            <p:cNvPr id="39" name="Rectangle">
              <a:extLst>
                <a:ext uri="{FF2B5EF4-FFF2-40B4-BE49-F238E27FC236}">
                  <a16:creationId xmlns:a16="http://schemas.microsoft.com/office/drawing/2014/main" id="{3AD2E807-0628-8A4E-B1D4-9257D24ABC18}"/>
                </a:ext>
              </a:extLst>
            </p:cNvPr>
            <p:cNvSpPr/>
            <p:nvPr/>
          </p:nvSpPr>
          <p:spPr>
            <a:xfrm>
              <a:off x="-202355" y="2156597"/>
              <a:ext cx="12814301" cy="11811001"/>
            </a:xfrm>
            <a:prstGeom prst="rect">
              <a:avLst/>
            </a:prstGeom>
            <a:solidFill>
              <a:srgbClr val="52171B"/>
            </a:solidFill>
            <a:ln w="25400" cap="flat">
              <a:noFill/>
              <a:round/>
            </a:ln>
            <a:effectLst/>
          </p:spPr>
          <p:txBody>
            <a:bodyPr wrap="square" lIns="38100" tIns="38100" rIns="38100" bIns="38100" numCol="1" anchor="t">
              <a:noAutofit/>
            </a:bodyPr>
            <a:lstStyle/>
            <a:p>
              <a:pPr marL="0" marR="0" lvl="0" indent="0" algn="ctr" defTabSz="914400" rtl="0" eaLnBrk="1" fontAlgn="auto" latinLnBrk="0" hangingPunct="0">
                <a:lnSpc>
                  <a:spcPct val="100000"/>
                </a:lnSpc>
                <a:spcBef>
                  <a:spcPts val="0"/>
                </a:spcBef>
                <a:spcAft>
                  <a:spcPts val="0"/>
                </a:spcAft>
                <a:buClr>
                  <a:srgbClr val="000000"/>
                </a:buClr>
                <a:buSzTx/>
                <a:buFontTx/>
                <a:buNone/>
                <a:tabLst/>
                <a:defRPr>
                  <a:uFill>
                    <a:solidFill>
                      <a:srgbClr val="000000"/>
                    </a:solidFill>
                  </a:uFill>
                </a:defRPr>
              </a:pPr>
              <a:endParaRPr kumimoji="0" sz="5600" b="0" i="0" u="none" strike="noStrike" kern="0" cap="none" spc="0" normalizeH="0" baseline="0" noProof="0">
                <a:ln>
                  <a:noFill/>
                </a:ln>
                <a:solidFill>
                  <a:srgbClr val="000000"/>
                </a:solidFill>
                <a:effectLst/>
                <a:uLnTx/>
                <a:uFill>
                  <a:solidFill>
                    <a:srgbClr val="000000"/>
                  </a:solidFill>
                </a:uFill>
                <a:latin typeface="Gill Sans"/>
                <a:cs typeface="Gill Sans"/>
                <a:sym typeface="Gill Sans"/>
              </a:endParaRPr>
            </a:p>
          </p:txBody>
        </p:sp>
        <p:sp>
          <p:nvSpPr>
            <p:cNvPr id="40" name="According to Evolution">
              <a:extLst>
                <a:ext uri="{FF2B5EF4-FFF2-40B4-BE49-F238E27FC236}">
                  <a16:creationId xmlns:a16="http://schemas.microsoft.com/office/drawing/2014/main" id="{E85F3DEF-DD16-3646-840B-853EF085AF9C}"/>
                </a:ext>
              </a:extLst>
            </p:cNvPr>
            <p:cNvSpPr txBox="1"/>
            <p:nvPr/>
          </p:nvSpPr>
          <p:spPr>
            <a:xfrm>
              <a:off x="759423" y="11855166"/>
              <a:ext cx="10261602" cy="1295401"/>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sq-AL" dirty="0">
                  <a:latin typeface="DejaVu Sans Condensed"/>
                  <a:ea typeface="DejaVu Sans Condensed"/>
                  <a:cs typeface="DejaVu Sans Condensed"/>
                </a:rPr>
                <a:t>Bazuar në Evolucionin</a:t>
              </a:r>
              <a:endPar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endParaRPr>
            </a:p>
          </p:txBody>
        </p:sp>
        <p:sp>
          <p:nvSpPr>
            <p:cNvPr id="41" name="Line">
              <a:extLst>
                <a:ext uri="{FF2B5EF4-FFF2-40B4-BE49-F238E27FC236}">
                  <a16:creationId xmlns:a16="http://schemas.microsoft.com/office/drawing/2014/main" id="{7288195D-5765-6843-9A96-8314BFE8E354}"/>
                </a:ext>
              </a:extLst>
            </p:cNvPr>
            <p:cNvSpPr/>
            <p:nvPr/>
          </p:nvSpPr>
          <p:spPr>
            <a:xfrm flipH="1">
              <a:off x="11784779" y="2497349"/>
              <a:ext cx="1" cy="10951697"/>
            </a:xfrm>
            <a:prstGeom prst="line">
              <a:avLst/>
            </a:prstGeom>
            <a:noFill/>
            <a:ln w="190500" cap="flat">
              <a:solidFill>
                <a:srgbClr val="E2DEAB"/>
              </a:solidFill>
              <a:prstDash val="solid"/>
              <a:miter lim="400000"/>
              <a:headEnd type="triangle" w="med" len="med"/>
            </a:ln>
            <a:effectLst/>
          </p:spPr>
          <p:txBody>
            <a:bodyPr wrap="square" lIns="50800" tIns="50800" rIns="50800" bIns="50800" numCol="1" anchor="ctr">
              <a:noAutofit/>
            </a:bodyPr>
            <a:lstStyle/>
            <a:p>
              <a:pPr marL="0" marR="0" lvl="0" indent="0" algn="l" defTabSz="457200" rtl="0" eaLnBrk="1" fontAlgn="auto" latinLnBrk="0" hangingPunct="0">
                <a:lnSpc>
                  <a:spcPct val="100000"/>
                </a:lnSpc>
                <a:spcBef>
                  <a:spcPts val="0"/>
                </a:spcBef>
                <a:spcAft>
                  <a:spcPts val="0"/>
                </a:spcAft>
                <a:buClrTx/>
                <a:buSzTx/>
                <a:buFontTx/>
                <a:buNone/>
                <a:tabLst/>
                <a:defRPr sz="1200">
                  <a:latin typeface="Helvetica"/>
                  <a:ea typeface="Helvetica"/>
                  <a:cs typeface="Helvetica"/>
                  <a:sym typeface="Helvetica"/>
                </a:defRPr>
              </a:pPr>
              <a:endParaRPr kumimoji="0" sz="1200" b="0" i="0" u="none" strike="noStrike" kern="0" cap="none" spc="0" normalizeH="0" baseline="0" noProof="0">
                <a:ln>
                  <a:noFill/>
                </a:ln>
                <a:solidFill>
                  <a:srgbClr val="000000"/>
                </a:solidFill>
                <a:effectLst/>
                <a:uLnTx/>
                <a:uFillTx/>
                <a:latin typeface="Helvetica"/>
                <a:sym typeface="Helvetica"/>
              </a:endParaRPr>
            </a:p>
          </p:txBody>
        </p:sp>
      </p:grpSp>
      <p:sp>
        <p:nvSpPr>
          <p:cNvPr id="42" name="3.5 Billion Years">
            <a:extLst>
              <a:ext uri="{FF2B5EF4-FFF2-40B4-BE49-F238E27FC236}">
                <a16:creationId xmlns:a16="http://schemas.microsoft.com/office/drawing/2014/main" id="{F18B0092-E0CE-6E43-89D7-B246DC4B9C14}"/>
              </a:ext>
            </a:extLst>
          </p:cNvPr>
          <p:cNvSpPr txBox="1"/>
          <p:nvPr/>
        </p:nvSpPr>
        <p:spPr>
          <a:xfrm>
            <a:off x="1151592" y="2727255"/>
            <a:ext cx="9398002" cy="14689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ma14="http://schemas.microsoft.com/office/mac/drawingml/2011/main" xmlns="" val="1"/>
            </a:ext>
          </a:extLst>
        </p:spPr>
        <p:txBody>
          <a:bodyPr wrap="square" lIns="0" tIns="0" rIns="0" bIns="0" numCol="1" anchor="b">
            <a:noAutofit/>
          </a:bodyPr>
          <a:lstStyle>
            <a:lvl1pPr>
              <a:defRPr sz="7200">
                <a:solidFill>
                  <a:srgbClr val="E2DEAB"/>
                </a:solidFill>
                <a:effectLst>
                  <a:outerShdw blurRad="50800" dist="38100" dir="5400000" rotWithShape="0">
                    <a:srgbClr val="000000">
                      <a:alpha val="40000"/>
                    </a:srgbClr>
                  </a:outerShdw>
                </a:effectLst>
                <a:latin typeface="+mn-lt"/>
                <a:ea typeface="+mn-ea"/>
                <a:cs typeface="+mn-cs"/>
                <a:sym typeface="DejaVu Sans Condensed"/>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rPr>
              <a:t>3.5 </a:t>
            </a:r>
            <a:r>
              <a:rPr lang="sq-AL" noProof="0" dirty="0">
                <a:latin typeface="DejaVu Sans Condensed"/>
                <a:ea typeface="DejaVu Sans Condensed"/>
                <a:cs typeface="DejaVu Sans Condensed"/>
              </a:rPr>
              <a:t>Miliarda Vite</a:t>
            </a:r>
            <a:endParaRPr kumimoji="0" sz="7200" b="0" i="0" u="none" strike="noStrike" kern="0" cap="none" spc="0" normalizeH="0" baseline="0" noProof="0" dirty="0">
              <a:ln>
                <a:noFill/>
              </a:ln>
              <a:solidFill>
                <a:srgbClr val="E2DEAB"/>
              </a:solidFill>
              <a:effectLst>
                <a:outerShdw blurRad="50800" dist="38100" dir="5400000" rotWithShape="0">
                  <a:srgbClr val="000000">
                    <a:alpha val="40000"/>
                  </a:srgbClr>
                </a:outerShdw>
              </a:effectLst>
              <a:uLnTx/>
              <a:uFillTx/>
              <a:latin typeface="DejaVu Sans Condensed"/>
              <a:ea typeface="DejaVu Sans Condensed"/>
              <a:cs typeface="DejaVu Sans Condensed"/>
              <a:sym typeface="DejaVu Sans Condensed"/>
            </a:endParaRPr>
          </a:p>
        </p:txBody>
      </p:sp>
    </p:spTree>
    <p:extLst>
      <p:ext uri="{BB962C8B-B14F-4D97-AF65-F5344CB8AC3E}">
        <p14:creationId xmlns:p14="http://schemas.microsoft.com/office/powerpoint/2010/main" val="32360007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down)">
                                      <p:cBhvr>
                                        <p:cTn id="7" dur="500"/>
                                        <p:tgtEl>
                                          <p:spTgt spid="3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1" name="ichthy giving birth.jpg" descr="ichthy giving birth.jpg"/>
          <p:cNvPicPr>
            <a:picLocks noChangeAspect="1"/>
          </p:cNvPicPr>
          <p:nvPr/>
        </p:nvPicPr>
        <p:blipFill>
          <a:blip r:embed="rId3"/>
          <a:srcRect t="13589" b="33326"/>
          <a:stretch>
            <a:fillRect/>
          </a:stretch>
        </p:blipFill>
        <p:spPr>
          <a:xfrm>
            <a:off x="1943100" y="2819399"/>
            <a:ext cx="20497800" cy="7345460"/>
          </a:xfrm>
          <a:prstGeom prst="rect">
            <a:avLst/>
          </a:prstGeom>
          <a:ln w="25400">
            <a:solidFill>
              <a:srgbClr val="FFFFFF"/>
            </a:solidFill>
            <a:miter lim="400000"/>
          </a:ln>
        </p:spPr>
      </p:pic>
      <p:sp>
        <p:nvSpPr>
          <p:cNvPr id="1132" name="Fish eating lunch"/>
          <p:cNvSpPr txBox="1"/>
          <p:nvPr/>
        </p:nvSpPr>
        <p:spPr>
          <a:xfrm>
            <a:off x="4724400" y="10460563"/>
            <a:ext cx="14211300" cy="1358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r">
              <a:defRPr sz="72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en-US" dirty="0" err="1">
                <a:latin typeface="+mn-lt"/>
              </a:rPr>
              <a:t>Peshku</a:t>
            </a:r>
            <a:r>
              <a:rPr lang="en-US" dirty="0">
                <a:latin typeface="+mn-lt"/>
              </a:rPr>
              <a:t> duke </a:t>
            </a:r>
            <a:r>
              <a:rPr lang="en-US" dirty="0" err="1">
                <a:latin typeface="+mn-lt"/>
              </a:rPr>
              <a:t>ngrënë</a:t>
            </a:r>
            <a:r>
              <a:rPr lang="en-US" dirty="0">
                <a:latin typeface="+mn-lt"/>
              </a:rPr>
              <a:t> </a:t>
            </a:r>
            <a:r>
              <a:rPr lang="en-US" dirty="0" err="1">
                <a:latin typeface="+mn-lt"/>
              </a:rPr>
              <a:t>dreken</a:t>
            </a:r>
            <a:r>
              <a:rPr lang="en-US" dirty="0">
                <a:latin typeface="+mn-lt"/>
              </a:rPr>
              <a:t> e </a:t>
            </a:r>
            <a:r>
              <a:rPr lang="en-US" dirty="0" err="1">
                <a:latin typeface="+mn-lt"/>
              </a:rPr>
              <a:t>tij</a:t>
            </a:r>
            <a:endParaRPr dirty="0">
              <a:latin typeface="+mn-lt"/>
            </a:endParaRPr>
          </a:p>
        </p:txBody>
      </p:sp>
      <p:grpSp>
        <p:nvGrpSpPr>
          <p:cNvPr id="1136" name="Group"/>
          <p:cNvGrpSpPr/>
          <p:nvPr/>
        </p:nvGrpSpPr>
        <p:grpSpPr>
          <a:xfrm rot="16200000">
            <a:off x="12485585" y="2738111"/>
            <a:ext cx="4768147" cy="3052375"/>
            <a:chOff x="-1" y="8470"/>
            <a:chExt cx="4768146" cy="3052373"/>
          </a:xfrm>
        </p:grpSpPr>
        <p:sp>
          <p:nvSpPr>
            <p:cNvPr id="1133" name="Triangle"/>
            <p:cNvSpPr/>
            <p:nvPr/>
          </p:nvSpPr>
          <p:spPr>
            <a:xfrm rot="16200000">
              <a:off x="-247650" y="2279792"/>
              <a:ext cx="1028700"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4" name="Line"/>
            <p:cNvSpPr/>
            <p:nvPr/>
          </p:nvSpPr>
          <p:spPr>
            <a:xfrm flipV="1">
              <a:off x="171014" y="2558987"/>
              <a:ext cx="4574690" cy="181"/>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5" name="Line"/>
            <p:cNvSpPr/>
            <p:nvPr/>
          </p:nvSpPr>
          <p:spPr>
            <a:xfrm>
              <a:off x="4768145" y="8470"/>
              <a:ext cx="0" cy="2551848"/>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dirty="0"/>
            </a:p>
          </p:txBody>
        </p:sp>
      </p:grpSp>
      <p:grpSp>
        <p:nvGrpSpPr>
          <p:cNvPr id="1140" name="Group"/>
          <p:cNvGrpSpPr/>
          <p:nvPr/>
        </p:nvGrpSpPr>
        <p:grpSpPr>
          <a:xfrm rot="16200000">
            <a:off x="19295533" y="9175746"/>
            <a:ext cx="1670054" cy="1924280"/>
            <a:chOff x="0" y="33866"/>
            <a:chExt cx="1670052" cy="1924278"/>
          </a:xfrm>
        </p:grpSpPr>
        <p:sp>
          <p:nvSpPr>
            <p:cNvPr id="1137" name="Triangle"/>
            <p:cNvSpPr/>
            <p:nvPr/>
          </p:nvSpPr>
          <p:spPr>
            <a:xfrm rot="5400000">
              <a:off x="889001" y="1177093"/>
              <a:ext cx="1028701" cy="5334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10800" y="0"/>
                  </a:lnTo>
                  <a:close/>
                </a:path>
              </a:pathLst>
            </a:custGeom>
            <a:solidFill>
              <a:srgbClr val="EBEBEB"/>
            </a:solidFill>
            <a:ln w="25400" cap="flat">
              <a:solidFill>
                <a:srgbClr val="FFFFFF"/>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38" name="Line"/>
            <p:cNvSpPr/>
            <p:nvPr/>
          </p:nvSpPr>
          <p:spPr>
            <a:xfrm flipV="1">
              <a:off x="0" y="1443768"/>
              <a:ext cx="1346261" cy="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139" name="Line"/>
            <p:cNvSpPr/>
            <p:nvPr/>
          </p:nvSpPr>
          <p:spPr>
            <a:xfrm flipH="1">
              <a:off x="0" y="33866"/>
              <a:ext cx="0" cy="1422627"/>
            </a:xfrm>
            <a:prstGeom prst="line">
              <a:avLst/>
            </a:prstGeom>
            <a:noFill/>
            <a:ln w="25400" cap="flat">
              <a:solidFill>
                <a:srgbClr val="EBEBEB"/>
              </a:solidFill>
              <a:prstDash val="solid"/>
              <a:miter lim="400000"/>
            </a:ln>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141" name="Ichthyosaur giving birth"/>
          <p:cNvSpPr txBox="1">
            <a:spLocks noGrp="1"/>
          </p:cNvSpPr>
          <p:nvPr>
            <p:ph type="ctrTitle"/>
          </p:nvPr>
        </p:nvSpPr>
        <p:spPr>
          <a:xfrm>
            <a:off x="2413000" y="1257299"/>
            <a:ext cx="11201400" cy="1866900"/>
          </a:xfrm>
          <a:prstGeom prst="rect">
            <a:avLst/>
          </a:prstGeom>
        </p:spPr>
        <p:txBody>
          <a:bodyPr/>
          <a:lstStyle>
            <a:lvl1pPr>
              <a:defRPr>
                <a:latin typeface="Quicksand"/>
                <a:ea typeface="Quicksand"/>
                <a:cs typeface="Quicksand"/>
                <a:sym typeface="Quicksand"/>
              </a:defRPr>
            </a:lvl1pPr>
          </a:lstStyle>
          <a:p>
            <a:r>
              <a:rPr lang="en-US" dirty="0">
                <a:latin typeface="+mn-lt"/>
              </a:rPr>
              <a:t>“</a:t>
            </a:r>
            <a:r>
              <a:rPr dirty="0">
                <a:latin typeface="+mn-lt"/>
              </a:rPr>
              <a:t>Ichthyosaur</a:t>
            </a:r>
            <a:r>
              <a:rPr lang="en-US" dirty="0">
                <a:latin typeface="+mn-lt"/>
              </a:rPr>
              <a:t>"</a:t>
            </a:r>
            <a:r>
              <a:rPr dirty="0">
                <a:latin typeface="+mn-lt"/>
              </a:rPr>
              <a:t> </a:t>
            </a:r>
            <a:r>
              <a:rPr lang="en-US" dirty="0">
                <a:latin typeface="+mn-lt"/>
              </a:rPr>
              <a:t>duke </a:t>
            </a:r>
            <a:r>
              <a:rPr lang="en-US" dirty="0" err="1">
                <a:latin typeface="+mn-lt"/>
              </a:rPr>
              <a:t>lindur</a:t>
            </a:r>
            <a:endParaRPr dirty="0">
              <a:latin typeface="+mn-lt"/>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141"/>
                                        </p:tgtEl>
                                        <p:attrNameLst>
                                          <p:attrName>style.visibility</p:attrName>
                                        </p:attrNameLst>
                                      </p:cBhvr>
                                      <p:to>
                                        <p:strVal val="visible"/>
                                      </p:to>
                                    </p:set>
                                    <p:animEffect transition="in" filter="wipe(left)">
                                      <p:cBhvr>
                                        <p:cTn id="7" dur="500"/>
                                        <p:tgtEl>
                                          <p:spTgt spid="1141"/>
                                        </p:tgtEl>
                                      </p:cBhvr>
                                    </p:animEffect>
                                  </p:childTnLst>
                                </p:cTn>
                              </p:par>
                            </p:childTnLst>
                          </p:cTn>
                        </p:par>
                        <p:par>
                          <p:cTn id="8" fill="hold">
                            <p:stCondLst>
                              <p:cond delay="500"/>
                            </p:stCondLst>
                            <p:childTnLst>
                              <p:par>
                                <p:cTn id="9" presetID="22" presetClass="entr" presetSubtype="1" fill="hold" grpId="2" nodeType="afterEffect">
                                  <p:stCondLst>
                                    <p:cond delay="0"/>
                                  </p:stCondLst>
                                  <p:iterate>
                                    <p:tmAbs val="0"/>
                                  </p:iterate>
                                  <p:childTnLst>
                                    <p:set>
                                      <p:cBhvr>
                                        <p:cTn id="10" fill="hold"/>
                                        <p:tgtEl>
                                          <p:spTgt spid="1136"/>
                                        </p:tgtEl>
                                        <p:attrNameLst>
                                          <p:attrName>style.visibility</p:attrName>
                                        </p:attrNameLst>
                                      </p:cBhvr>
                                      <p:to>
                                        <p:strVal val="visible"/>
                                      </p:to>
                                    </p:set>
                                    <p:animEffect transition="in" filter="wipe(up)">
                                      <p:cBhvr>
                                        <p:cTn id="11" dur="250"/>
                                        <p:tgtEl>
                                          <p:spTgt spid="113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3" nodeType="clickEffect">
                                  <p:stCondLst>
                                    <p:cond delay="0"/>
                                  </p:stCondLst>
                                  <p:iterate>
                                    <p:tmAbs val="0"/>
                                  </p:iterate>
                                  <p:childTnLst>
                                    <p:set>
                                      <p:cBhvr>
                                        <p:cTn id="15" fill="hold"/>
                                        <p:tgtEl>
                                          <p:spTgt spid="1132"/>
                                        </p:tgtEl>
                                        <p:attrNameLst>
                                          <p:attrName>style.visibility</p:attrName>
                                        </p:attrNameLst>
                                      </p:cBhvr>
                                      <p:to>
                                        <p:strVal val="visible"/>
                                      </p:to>
                                    </p:set>
                                    <p:animEffect transition="in" filter="wipe(left)">
                                      <p:cBhvr>
                                        <p:cTn id="16" dur="500"/>
                                        <p:tgtEl>
                                          <p:spTgt spid="1132"/>
                                        </p:tgtEl>
                                      </p:cBhvr>
                                    </p:animEffect>
                                  </p:childTnLst>
                                </p:cTn>
                              </p:par>
                            </p:childTnLst>
                          </p:cTn>
                        </p:par>
                        <p:par>
                          <p:cTn id="17" fill="hold">
                            <p:stCondLst>
                              <p:cond delay="500"/>
                            </p:stCondLst>
                            <p:childTnLst>
                              <p:par>
                                <p:cTn id="18" presetID="22" presetClass="entr" presetSubtype="4" fill="hold" grpId="4" nodeType="afterEffect">
                                  <p:stCondLst>
                                    <p:cond delay="0"/>
                                  </p:stCondLst>
                                  <p:iterate>
                                    <p:tmAbs val="0"/>
                                  </p:iterate>
                                  <p:childTnLst>
                                    <p:set>
                                      <p:cBhvr>
                                        <p:cTn id="19" fill="hold"/>
                                        <p:tgtEl>
                                          <p:spTgt spid="1140"/>
                                        </p:tgtEl>
                                        <p:attrNameLst>
                                          <p:attrName>style.visibility</p:attrName>
                                        </p:attrNameLst>
                                      </p:cBhvr>
                                      <p:to>
                                        <p:strVal val="visible"/>
                                      </p:to>
                                    </p:set>
                                    <p:animEffect transition="in" filter="wipe(down)">
                                      <p:cBhvr>
                                        <p:cTn id="20" dur="250"/>
                                        <p:tgtEl>
                                          <p:spTgt spid="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2" grpId="3" animBg="1" advAuto="0"/>
      <p:bldP spid="1136" grpId="2" animBg="1" advAuto="0"/>
      <p:bldP spid="1140" grpId="4" animBg="1" advAuto="0"/>
      <p:bldP spid="1141" grpId="1" animBg="1" advAuto="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5" name="Fossil turtles mating--Messel Pit.png" descr="Fossil turtles mating--Messel Pit.png"/>
          <p:cNvPicPr>
            <a:picLocks noChangeAspect="1"/>
          </p:cNvPicPr>
          <p:nvPr/>
        </p:nvPicPr>
        <p:blipFill>
          <a:blip r:embed="rId3"/>
          <a:stretch>
            <a:fillRect/>
          </a:stretch>
        </p:blipFill>
        <p:spPr>
          <a:xfrm rot="16200000">
            <a:off x="4831618" y="-603981"/>
            <a:ext cx="10350500" cy="13996863"/>
          </a:xfrm>
          <a:prstGeom prst="rect">
            <a:avLst/>
          </a:prstGeom>
          <a:ln w="25400">
            <a:solidFill>
              <a:srgbClr val="FFFFFF"/>
            </a:solidFill>
            <a:miter lim="400000"/>
          </a:ln>
        </p:spPr>
      </p:pic>
      <p:sp>
        <p:nvSpPr>
          <p:cNvPr id="1146" name="Messel Pit, Germany"/>
          <p:cNvSpPr txBox="1"/>
          <p:nvPr/>
        </p:nvSpPr>
        <p:spPr>
          <a:xfrm>
            <a:off x="17002844" y="8400144"/>
            <a:ext cx="571500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pPr>
              <a:defRPr sz="5600">
                <a:effectLst/>
                <a:latin typeface="Gill Sans"/>
                <a:ea typeface="Gill Sans"/>
                <a:cs typeface="Gill Sans"/>
                <a:sym typeface="Gill Sans"/>
              </a:defRPr>
            </a:pPr>
            <a:r>
              <a:rPr lang="en-US" sz="7200" dirty="0" err="1">
                <a:effectLst>
                  <a:outerShdw blurRad="50800" dist="38100" dir="5400000" rotWithShape="0">
                    <a:srgbClr val="000000">
                      <a:alpha val="40000"/>
                    </a:srgbClr>
                  </a:outerShdw>
                </a:effectLst>
                <a:latin typeface="+mn-lt"/>
                <a:ea typeface="+mn-ea"/>
                <a:cs typeface="+mn-cs"/>
                <a:sym typeface="DejaVu Sans Condensed"/>
              </a:rPr>
              <a:t>Shpella</a:t>
            </a:r>
            <a:r>
              <a:rPr lang="en-US" sz="7200" dirty="0">
                <a:effectLst>
                  <a:outerShdw blurRad="50800" dist="38100" dir="5400000" rotWithShape="0">
                    <a:srgbClr val="000000">
                      <a:alpha val="40000"/>
                    </a:srgbClr>
                  </a:outerShdw>
                </a:effectLst>
                <a:latin typeface="+mn-lt"/>
                <a:ea typeface="+mn-ea"/>
                <a:cs typeface="+mn-cs"/>
                <a:sym typeface="DejaVu Sans Condensed"/>
              </a:rPr>
              <a:t> Messel</a:t>
            </a:r>
            <a:r>
              <a:rPr sz="7200" dirty="0">
                <a:effectLst>
                  <a:outerShdw blurRad="50800" dist="38100" dir="5400000" rotWithShape="0">
                    <a:srgbClr val="000000">
                      <a:alpha val="40000"/>
                    </a:srgbClr>
                  </a:outerShdw>
                </a:effectLst>
                <a:latin typeface="+mn-lt"/>
                <a:ea typeface="+mn-ea"/>
                <a:cs typeface="+mn-cs"/>
                <a:sym typeface="DejaVu Sans Condensed"/>
              </a:rPr>
              <a:t>, </a:t>
            </a:r>
            <a:r>
              <a:rPr sz="7200" dirty="0" err="1">
                <a:effectLst>
                  <a:outerShdw blurRad="50800" dist="38100" dir="5400000" rotWithShape="0">
                    <a:srgbClr val="000000">
                      <a:alpha val="40000"/>
                    </a:srgbClr>
                  </a:outerShdw>
                </a:effectLst>
                <a:latin typeface="+mn-lt"/>
                <a:ea typeface="+mn-ea"/>
                <a:cs typeface="+mn-cs"/>
                <a:sym typeface="DejaVu Sans Condensed"/>
              </a:rPr>
              <a:t>German</a:t>
            </a:r>
            <a:r>
              <a:rPr lang="en-US" sz="7200" dirty="0" err="1">
                <a:effectLst>
                  <a:outerShdw blurRad="50800" dist="38100" dir="5400000" rotWithShape="0">
                    <a:srgbClr val="000000">
                      <a:alpha val="40000"/>
                    </a:srgbClr>
                  </a:outerShdw>
                </a:effectLst>
                <a:latin typeface="+mn-lt"/>
                <a:ea typeface="+mn-ea"/>
                <a:cs typeface="+mn-cs"/>
                <a:sym typeface="DejaVu Sans Condensed"/>
              </a:rPr>
              <a:t>i</a:t>
            </a:r>
            <a:endParaRPr sz="7200" dirty="0">
              <a:effectLst>
                <a:outerShdw blurRad="50800" dist="38100" dir="5400000" rotWithShape="0">
                  <a:srgbClr val="000000">
                    <a:alpha val="40000"/>
                  </a:srgbClr>
                </a:outerShdw>
              </a:effectLst>
              <a:latin typeface="+mn-lt"/>
              <a:ea typeface="+mn-ea"/>
              <a:cs typeface="+mn-cs"/>
              <a:sym typeface="DejaVu Sans Condensed"/>
            </a:endParaRPr>
          </a:p>
        </p:txBody>
      </p:sp>
      <p:sp>
        <p:nvSpPr>
          <p:cNvPr id="1147" name="Turtles mating"/>
          <p:cNvSpPr txBox="1"/>
          <p:nvPr/>
        </p:nvSpPr>
        <p:spPr>
          <a:xfrm>
            <a:off x="17002844" y="1050509"/>
            <a:ext cx="5715001"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pPr>
              <a:defRPr sz="5600">
                <a:effectLst/>
                <a:latin typeface="Gill Sans"/>
                <a:ea typeface="Gill Sans"/>
                <a:cs typeface="Gill Sans"/>
                <a:sym typeface="Gill Sans"/>
              </a:defRPr>
            </a:pPr>
            <a:r>
              <a:rPr lang="en-US" sz="7200" dirty="0" err="1">
                <a:effectLst>
                  <a:outerShdw blurRad="50800" dist="38100" dir="5400000" rotWithShape="0">
                    <a:srgbClr val="000000">
                      <a:alpha val="40000"/>
                    </a:srgbClr>
                  </a:outerShdw>
                </a:effectLst>
                <a:latin typeface="+mn-lt"/>
                <a:ea typeface="+mn-ea"/>
                <a:cs typeface="+mn-cs"/>
                <a:sym typeface="DejaVu Sans Condensed"/>
              </a:rPr>
              <a:t>Shumëzimi</a:t>
            </a:r>
            <a:r>
              <a:rPr lang="en-US" sz="7200" dirty="0">
                <a:effectLst>
                  <a:outerShdw blurRad="50800" dist="38100" dir="5400000" rotWithShape="0">
                    <a:srgbClr val="000000">
                      <a:alpha val="40000"/>
                    </a:srgbClr>
                  </a:outerShdw>
                </a:effectLst>
                <a:latin typeface="+mn-lt"/>
                <a:ea typeface="+mn-ea"/>
                <a:cs typeface="+mn-cs"/>
                <a:sym typeface="DejaVu Sans Condensed"/>
              </a:rPr>
              <a:t> I </a:t>
            </a:r>
            <a:r>
              <a:rPr lang="en-US" sz="7200" dirty="0" err="1">
                <a:effectLst>
                  <a:outerShdw blurRad="50800" dist="38100" dir="5400000" rotWithShape="0">
                    <a:srgbClr val="000000">
                      <a:alpha val="40000"/>
                    </a:srgbClr>
                  </a:outerShdw>
                </a:effectLst>
                <a:latin typeface="+mn-lt"/>
                <a:ea typeface="+mn-ea"/>
                <a:cs typeface="+mn-cs"/>
                <a:sym typeface="DejaVu Sans Condensed"/>
              </a:rPr>
              <a:t>breshkave</a:t>
            </a:r>
            <a:endParaRPr sz="7200" dirty="0">
              <a:effectLst>
                <a:outerShdw blurRad="50800" dist="38100" dir="5400000" rotWithShape="0">
                  <a:srgbClr val="000000">
                    <a:alpha val="40000"/>
                  </a:srgbClr>
                </a:outerShdw>
              </a:effectLst>
              <a:latin typeface="+mn-lt"/>
              <a:ea typeface="+mn-ea"/>
              <a:cs typeface="+mn-cs"/>
              <a:sym typeface="DejaVu Sans Condensed"/>
            </a:endParaRPr>
          </a:p>
        </p:txBody>
      </p:sp>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1" name="Messel Pit, Germany"/>
          <p:cNvSpPr txBox="1"/>
          <p:nvPr/>
        </p:nvSpPr>
        <p:spPr>
          <a:xfrm>
            <a:off x="15627012" y="9052075"/>
            <a:ext cx="571500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pPr>
              <a:defRPr sz="5600">
                <a:effectLst/>
                <a:latin typeface="Gill Sans"/>
                <a:ea typeface="Gill Sans"/>
                <a:cs typeface="Gill Sans"/>
                <a:sym typeface="Gill Sans"/>
              </a:defRPr>
            </a:pPr>
            <a:r>
              <a:rPr lang="en-US" sz="7200" dirty="0" err="1">
                <a:effectLst>
                  <a:outerShdw blurRad="50800" dist="38100" dir="5400000" rotWithShape="0">
                    <a:srgbClr val="000000">
                      <a:alpha val="40000"/>
                    </a:srgbClr>
                  </a:outerShdw>
                </a:effectLst>
                <a:latin typeface="+mn-lt"/>
                <a:ea typeface="+mn-ea"/>
                <a:cs typeface="+mn-cs"/>
                <a:sym typeface="DejaVu Sans Condensed"/>
              </a:rPr>
              <a:t>Shpella</a:t>
            </a:r>
            <a:r>
              <a:rPr lang="en-US" sz="7200" dirty="0">
                <a:effectLst>
                  <a:outerShdw blurRad="50800" dist="38100" dir="5400000" rotWithShape="0">
                    <a:srgbClr val="000000">
                      <a:alpha val="40000"/>
                    </a:srgbClr>
                  </a:outerShdw>
                </a:effectLst>
                <a:latin typeface="+mn-lt"/>
                <a:ea typeface="+mn-ea"/>
                <a:cs typeface="+mn-cs"/>
                <a:sym typeface="DejaVu Sans Condensed"/>
              </a:rPr>
              <a:t> Messel, </a:t>
            </a:r>
            <a:r>
              <a:rPr sz="7200" dirty="0" err="1">
                <a:effectLst>
                  <a:outerShdw blurRad="50800" dist="38100" dir="5400000" rotWithShape="0">
                    <a:srgbClr val="000000">
                      <a:alpha val="40000"/>
                    </a:srgbClr>
                  </a:outerShdw>
                </a:effectLst>
                <a:latin typeface="+mn-lt"/>
                <a:ea typeface="+mn-ea"/>
                <a:cs typeface="+mn-cs"/>
                <a:sym typeface="DejaVu Sans Condensed"/>
              </a:rPr>
              <a:t>German</a:t>
            </a:r>
            <a:r>
              <a:rPr lang="en-US" sz="7200" dirty="0" err="1">
                <a:effectLst>
                  <a:outerShdw blurRad="50800" dist="38100" dir="5400000" rotWithShape="0">
                    <a:srgbClr val="000000">
                      <a:alpha val="40000"/>
                    </a:srgbClr>
                  </a:outerShdw>
                </a:effectLst>
                <a:latin typeface="+mn-lt"/>
                <a:ea typeface="+mn-ea"/>
                <a:cs typeface="+mn-cs"/>
                <a:sym typeface="DejaVu Sans Condensed"/>
              </a:rPr>
              <a:t>i</a:t>
            </a:r>
            <a:endParaRPr sz="7200" dirty="0">
              <a:effectLst>
                <a:outerShdw blurRad="50800" dist="38100" dir="5400000" rotWithShape="0">
                  <a:srgbClr val="000000">
                    <a:alpha val="40000"/>
                  </a:srgbClr>
                </a:outerShdw>
              </a:effectLst>
              <a:latin typeface="+mn-lt"/>
              <a:ea typeface="+mn-ea"/>
              <a:cs typeface="+mn-cs"/>
              <a:sym typeface="DejaVu Sans Condensed"/>
            </a:endParaRPr>
          </a:p>
        </p:txBody>
      </p:sp>
      <p:pic>
        <p:nvPicPr>
          <p:cNvPr id="1152" name="Stag Beetle--Messel Pit.png" descr="Stag Beetle--Messel Pit.png"/>
          <p:cNvPicPr>
            <a:picLocks noChangeAspect="1"/>
          </p:cNvPicPr>
          <p:nvPr/>
        </p:nvPicPr>
        <p:blipFill>
          <a:blip r:embed="rId3"/>
          <a:srcRect t="9100" r="3147" b="6952"/>
          <a:stretch>
            <a:fillRect/>
          </a:stretch>
        </p:blipFill>
        <p:spPr>
          <a:xfrm>
            <a:off x="4635500" y="1092199"/>
            <a:ext cx="9283700" cy="11258373"/>
          </a:xfrm>
          <a:prstGeom prst="rect">
            <a:avLst/>
          </a:prstGeom>
          <a:ln w="25400">
            <a:solidFill>
              <a:srgbClr val="FFFFFF"/>
            </a:solidFill>
            <a:miter lim="400000"/>
          </a:ln>
        </p:spPr>
      </p:pic>
      <p:sp>
        <p:nvSpPr>
          <p:cNvPr id="1153" name="Stag Beetle…"/>
          <p:cNvSpPr txBox="1"/>
          <p:nvPr/>
        </p:nvSpPr>
        <p:spPr>
          <a:xfrm>
            <a:off x="15189199" y="2261810"/>
            <a:ext cx="6460565"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a:solidFill>
                  <a:srgbClr val="FFFFFF"/>
                </a:solidFill>
              </a:defRPr>
            </a:pPr>
            <a:r>
              <a:rPr lang="en-US" sz="7200" dirty="0" err="1">
                <a:effectLst>
                  <a:outerShdw blurRad="50800" dist="38100" dir="5400000" rotWithShape="0">
                    <a:srgbClr val="000000">
                      <a:alpha val="40000"/>
                    </a:srgbClr>
                  </a:outerShdw>
                </a:effectLst>
                <a:latin typeface="+mn-lt"/>
                <a:ea typeface="+mn-ea"/>
                <a:cs typeface="+mn-cs"/>
                <a:sym typeface="DejaVu Sans Condensed"/>
              </a:rPr>
              <a:t>Kacabu</a:t>
            </a:r>
            <a:endParaRPr sz="7200" dirty="0">
              <a:effectLst>
                <a:outerShdw blurRad="50800" dist="38100" dir="5400000" rotWithShape="0">
                  <a:srgbClr val="000000">
                    <a:alpha val="40000"/>
                  </a:srgbClr>
                </a:outerShdw>
              </a:effectLst>
              <a:latin typeface="+mn-lt"/>
              <a:ea typeface="+mn-ea"/>
              <a:cs typeface="+mn-cs"/>
              <a:sym typeface="DejaVu Sans Condensed"/>
            </a:endParaRPr>
          </a:p>
          <a:p>
            <a:pPr>
              <a:defRPr>
                <a:solidFill>
                  <a:srgbClr val="FFFFFF"/>
                </a:solidFill>
              </a:defRPr>
            </a:pPr>
            <a:r>
              <a:rPr lang="en-US" sz="7200" dirty="0" err="1">
                <a:effectLst>
                  <a:outerShdw blurRad="50800" dist="38100" dir="5400000" rotWithShape="0">
                    <a:srgbClr val="000000">
                      <a:alpha val="40000"/>
                    </a:srgbClr>
                  </a:outerShdw>
                </a:effectLst>
                <a:latin typeface="+mn-lt"/>
                <a:ea typeface="+mn-ea"/>
                <a:cs typeface="+mn-cs"/>
                <a:sym typeface="DejaVu Sans Condensed"/>
              </a:rPr>
              <a:t>Ruajtja</a:t>
            </a:r>
            <a:r>
              <a:rPr lang="en-US" sz="7200" dirty="0">
                <a:effectLst>
                  <a:outerShdw blurRad="50800" dist="38100" dir="5400000" rotWithShape="0">
                    <a:srgbClr val="000000">
                      <a:alpha val="40000"/>
                    </a:srgbClr>
                  </a:outerShdw>
                </a:effectLst>
                <a:latin typeface="+mn-lt"/>
                <a:ea typeface="+mn-ea"/>
                <a:cs typeface="+mn-cs"/>
                <a:sym typeface="DejaVu Sans Condensed"/>
              </a:rPr>
              <a:t> e </a:t>
            </a:r>
            <a:r>
              <a:rPr lang="en-US" sz="7200" dirty="0" err="1">
                <a:effectLst>
                  <a:outerShdw blurRad="50800" dist="38100" dir="5400000" rotWithShape="0">
                    <a:srgbClr val="000000">
                      <a:alpha val="40000"/>
                    </a:srgbClr>
                  </a:outerShdw>
                </a:effectLst>
                <a:latin typeface="+mn-lt"/>
                <a:ea typeface="+mn-ea"/>
                <a:cs typeface="+mn-cs"/>
                <a:sym typeface="DejaVu Sans Condensed"/>
              </a:rPr>
              <a:t>pabesueshme</a:t>
            </a:r>
            <a:r>
              <a:rPr sz="7200" dirty="0">
                <a:effectLst>
                  <a:outerShdw blurRad="50800" dist="38100" dir="5400000" rotWithShape="0">
                    <a:srgbClr val="000000">
                      <a:alpha val="40000"/>
                    </a:srgbClr>
                  </a:outerShdw>
                </a:effectLst>
                <a:latin typeface="+mn-lt"/>
                <a:ea typeface="+mn-ea"/>
                <a:cs typeface="+mn-cs"/>
                <a:sym typeface="DejaVu Sans Condensed"/>
              </a:rPr>
              <a:t>!</a:t>
            </a:r>
          </a:p>
        </p:txBody>
      </p:sp>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No organism wholly soft can be preserved” [in the fossil record]."/>
          <p:cNvSpPr txBox="1">
            <a:spLocks noGrp="1"/>
          </p:cNvSpPr>
          <p:nvPr>
            <p:ph type="ctrTitle"/>
          </p:nvPr>
        </p:nvSpPr>
        <p:spPr>
          <a:xfrm>
            <a:off x="2313555" y="2565400"/>
            <a:ext cx="15089179" cy="5092700"/>
          </a:xfrm>
          <a:prstGeom prst="rect">
            <a:avLst/>
          </a:prstGeom>
        </p:spPr>
        <p:txBody>
          <a:bodyPr/>
          <a:lstStyle>
            <a:lvl1pPr>
              <a:defRPr sz="8200"/>
            </a:lvl1pPr>
          </a:lstStyle>
          <a:p>
            <a:r>
              <a:rPr lang="en-US" dirty="0" err="1"/>
              <a:t>Asnjë</a:t>
            </a:r>
            <a:r>
              <a:rPr lang="en-US" dirty="0"/>
              <a:t> </a:t>
            </a:r>
            <a:r>
              <a:rPr lang="en-US" dirty="0" err="1"/>
              <a:t>organizëm</a:t>
            </a:r>
            <a:r>
              <a:rPr lang="en-US" dirty="0"/>
              <a:t> </a:t>
            </a:r>
            <a:r>
              <a:rPr lang="en-US" dirty="0" err="1"/>
              <a:t>tërësisht</a:t>
            </a:r>
            <a:r>
              <a:rPr lang="en-US" dirty="0"/>
              <a:t> I </a:t>
            </a:r>
            <a:r>
              <a:rPr lang="en-US" dirty="0" err="1"/>
              <a:t>butë</a:t>
            </a:r>
            <a:r>
              <a:rPr lang="en-US" dirty="0"/>
              <a:t> </a:t>
            </a:r>
            <a:r>
              <a:rPr lang="en-US" dirty="0" err="1"/>
              <a:t>nuk</a:t>
            </a:r>
            <a:r>
              <a:rPr lang="en-US" dirty="0"/>
              <a:t> </a:t>
            </a:r>
            <a:r>
              <a:rPr lang="en-US" dirty="0" err="1"/>
              <a:t>mund</a:t>
            </a:r>
            <a:r>
              <a:rPr lang="en-US" dirty="0"/>
              <a:t> </a:t>
            </a:r>
            <a:r>
              <a:rPr lang="en-US" dirty="0" err="1"/>
              <a:t>të</a:t>
            </a:r>
            <a:r>
              <a:rPr lang="en-US" dirty="0"/>
              <a:t> </a:t>
            </a:r>
            <a:r>
              <a:rPr lang="en-US" dirty="0" err="1"/>
              <a:t>ruhet</a:t>
            </a:r>
            <a:r>
              <a:rPr lang="en-US" dirty="0"/>
              <a:t> (</a:t>
            </a:r>
            <a:r>
              <a:rPr lang="en-US" dirty="0" err="1"/>
              <a:t>në</a:t>
            </a:r>
            <a:r>
              <a:rPr lang="en-US" dirty="0"/>
              <a:t> </a:t>
            </a:r>
            <a:r>
              <a:rPr lang="en-US" dirty="0" err="1"/>
              <a:t>rekordin</a:t>
            </a:r>
            <a:r>
              <a:rPr lang="en-US" dirty="0"/>
              <a:t> e </a:t>
            </a:r>
            <a:r>
              <a:rPr lang="en-US" dirty="0" err="1"/>
              <a:t>fosileve</a:t>
            </a:r>
            <a:r>
              <a:rPr lang="en-US" dirty="0"/>
              <a:t>)</a:t>
            </a:r>
            <a:endParaRPr dirty="0"/>
          </a:p>
        </p:txBody>
      </p:sp>
      <p:sp>
        <p:nvSpPr>
          <p:cNvPr id="1158" name="Charles Darwin, On the Origin of Species (London: Penguin Books, 1968 reprint of 1859 first edition), p. 298."/>
          <p:cNvSpPr txBox="1">
            <a:spLocks noGrp="1"/>
          </p:cNvSpPr>
          <p:nvPr>
            <p:ph type="subTitle" sz="quarter" idx="1"/>
          </p:nvPr>
        </p:nvSpPr>
        <p:spPr>
          <a:xfrm>
            <a:off x="2313556" y="10909300"/>
            <a:ext cx="20305144" cy="1689100"/>
          </a:xfrm>
          <a:prstGeom prst="rect">
            <a:avLst/>
          </a:prstGeom>
        </p:spPr>
        <p:txBody>
          <a:bodyPr/>
          <a:lstStyle/>
          <a:p>
            <a:r>
              <a:rPr dirty="0"/>
              <a:t>Charles </a:t>
            </a:r>
            <a:r>
              <a:rPr dirty="0" err="1"/>
              <a:t>Dar</a:t>
            </a:r>
            <a:r>
              <a:rPr lang="en-US" dirty="0" err="1"/>
              <a:t>ë</a:t>
            </a:r>
            <a:r>
              <a:rPr dirty="0" err="1"/>
              <a:t>in</a:t>
            </a:r>
            <a:r>
              <a:rPr dirty="0"/>
              <a:t>, </a:t>
            </a:r>
            <a:r>
              <a:rPr dirty="0">
                <a:latin typeface="DejaVu Sans Condensed Oblique"/>
                <a:ea typeface="DejaVu Sans Condensed Oblique"/>
                <a:cs typeface="DejaVu Sans Condensed Oblique"/>
                <a:sym typeface="DejaVu Sans Condensed Oblique"/>
              </a:rPr>
              <a:t>On the Origin of Species</a:t>
            </a:r>
            <a:r>
              <a:rPr dirty="0"/>
              <a:t> (London: Penguin Books, 1968 reprint of 1859 first edition), p. 298.</a:t>
            </a:r>
          </a:p>
        </p:txBody>
      </p:sp>
      <p:pic>
        <p:nvPicPr>
          <p:cNvPr id="1159" name="496px-Charles_Robert_Darwin_by_John_Collier_cropped.jpg" descr="496px-Charles_Robert_Darwin_by_John_Collier_cropped.jpg"/>
          <p:cNvPicPr>
            <a:picLocks noChangeAspect="1"/>
          </p:cNvPicPr>
          <p:nvPr/>
        </p:nvPicPr>
        <p:blipFill>
          <a:blip r:embed="rId3"/>
          <a:stretch>
            <a:fillRect/>
          </a:stretch>
        </p:blipFill>
        <p:spPr>
          <a:xfrm>
            <a:off x="17729200" y="2273300"/>
            <a:ext cx="4700739" cy="5676900"/>
          </a:xfrm>
          <a:prstGeom prst="rect">
            <a:avLst/>
          </a:prstGeom>
          <a:ln w="25400">
            <a:solidFill>
              <a:srgbClr val="FFFFFF"/>
            </a:solidFill>
            <a:miter lim="400000"/>
          </a:ln>
          <a:effectLst>
            <a:reflection stA="50000" endPos="40000" dir="5400000" sy="-100000" algn="bl" rotWithShape="0"/>
          </a:effectLst>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 name="Fossilized Worm, found in China"/>
          <p:cNvSpPr txBox="1">
            <a:spLocks noGrp="1"/>
          </p:cNvSpPr>
          <p:nvPr>
            <p:ph type="ctrTitle"/>
          </p:nvPr>
        </p:nvSpPr>
        <p:spPr>
          <a:xfrm>
            <a:off x="13284200" y="2374900"/>
            <a:ext cx="7670800" cy="9537700"/>
          </a:xfrm>
          <a:prstGeom prst="rect">
            <a:avLst/>
          </a:prstGeom>
        </p:spPr>
        <p:txBody>
          <a:bodyPr/>
          <a:lstStyle>
            <a:lvl1pPr>
              <a:lnSpc>
                <a:spcPct val="150000"/>
              </a:lnSpc>
              <a:defRPr>
                <a:latin typeface="Quicksand"/>
                <a:ea typeface="Quicksand"/>
                <a:cs typeface="Quicksand"/>
                <a:sym typeface="Quicksand"/>
              </a:defRPr>
            </a:lvl1pPr>
          </a:lstStyle>
          <a:p>
            <a:r>
              <a:rPr lang="en-US" dirty="0" err="1">
                <a:latin typeface="+mn-lt"/>
              </a:rPr>
              <a:t>Krimbi</a:t>
            </a:r>
            <a:r>
              <a:rPr lang="en-US" dirty="0">
                <a:latin typeface="+mn-lt"/>
              </a:rPr>
              <a:t> I </a:t>
            </a:r>
            <a:r>
              <a:rPr lang="en-US" dirty="0" err="1">
                <a:latin typeface="+mn-lt"/>
              </a:rPr>
              <a:t>fosilizuar</a:t>
            </a:r>
            <a:r>
              <a:rPr dirty="0">
                <a:latin typeface="+mn-lt"/>
              </a:rPr>
              <a:t>, </a:t>
            </a:r>
            <a:r>
              <a:rPr lang="en-US" dirty="0" err="1">
                <a:latin typeface="+mn-lt"/>
              </a:rPr>
              <a:t>gjetur</a:t>
            </a:r>
            <a:r>
              <a:rPr lang="en-US" dirty="0">
                <a:latin typeface="+mn-lt"/>
              </a:rPr>
              <a:t> </a:t>
            </a:r>
            <a:r>
              <a:rPr lang="en-US" dirty="0" err="1">
                <a:latin typeface="+mn-lt"/>
              </a:rPr>
              <a:t>në</a:t>
            </a:r>
            <a:r>
              <a:rPr lang="en-US" dirty="0">
                <a:latin typeface="+mn-lt"/>
              </a:rPr>
              <a:t> </a:t>
            </a:r>
            <a:r>
              <a:rPr lang="en-US" dirty="0" err="1">
                <a:latin typeface="+mn-lt"/>
              </a:rPr>
              <a:t>Kinë</a:t>
            </a:r>
            <a:endParaRPr dirty="0">
              <a:latin typeface="+mn-lt"/>
            </a:endParaRPr>
          </a:p>
        </p:txBody>
      </p:sp>
      <p:pic>
        <p:nvPicPr>
          <p:cNvPr id="1164" name="Worm fossil.jpg" descr="Worm fossil.jpg"/>
          <p:cNvPicPr>
            <a:picLocks/>
          </p:cNvPicPr>
          <p:nvPr/>
        </p:nvPicPr>
        <p:blipFill>
          <a:blip r:embed="rId3"/>
          <a:stretch>
            <a:fillRect/>
          </a:stretch>
        </p:blipFill>
        <p:spPr>
          <a:xfrm>
            <a:off x="4247231" y="1529887"/>
            <a:ext cx="8572685" cy="10656226"/>
          </a:xfrm>
          <a:prstGeom prst="rect">
            <a:avLst/>
          </a:prstGeom>
          <a:ln w="25400">
            <a:solidFill>
              <a:srgbClr val="FFFFFF"/>
            </a:solidFill>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8" name="Coprolite.jpg" descr="Coprolite.jpg"/>
          <p:cNvPicPr>
            <a:picLocks/>
          </p:cNvPicPr>
          <p:nvPr/>
        </p:nvPicPr>
        <p:blipFill>
          <a:blip r:embed="rId3"/>
          <a:stretch>
            <a:fillRect/>
          </a:stretch>
        </p:blipFill>
        <p:spPr>
          <a:xfrm>
            <a:off x="5584328" y="1672727"/>
            <a:ext cx="13215344" cy="9236310"/>
          </a:xfrm>
          <a:prstGeom prst="rect">
            <a:avLst/>
          </a:prstGeom>
          <a:ln w="25400">
            <a:solidFill>
              <a:srgbClr val="FFFFFF"/>
            </a:solidFill>
            <a:miter lim="400000"/>
          </a:ln>
        </p:spPr>
      </p:pic>
      <p:sp>
        <p:nvSpPr>
          <p:cNvPr id="1169" name="Fossilized Animal Manure (Coprolite)"/>
          <p:cNvSpPr txBox="1"/>
          <p:nvPr/>
        </p:nvSpPr>
        <p:spPr>
          <a:xfrm>
            <a:off x="1778000" y="11080668"/>
            <a:ext cx="20828000" cy="1250879"/>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defRPr sz="72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en-US" dirty="0" err="1">
                <a:latin typeface="+mn-lt"/>
              </a:rPr>
              <a:t>Plehra</a:t>
            </a:r>
            <a:r>
              <a:rPr lang="en-US" dirty="0">
                <a:latin typeface="+mn-lt"/>
              </a:rPr>
              <a:t> e </a:t>
            </a:r>
            <a:r>
              <a:rPr lang="en-US" dirty="0" err="1">
                <a:latin typeface="+mn-lt"/>
              </a:rPr>
              <a:t>kafsheve</a:t>
            </a:r>
            <a:r>
              <a:rPr lang="en-US" dirty="0">
                <a:latin typeface="+mn-lt"/>
              </a:rPr>
              <a:t> </a:t>
            </a:r>
            <a:r>
              <a:rPr lang="en-US" dirty="0" err="1">
                <a:latin typeface="+mn-lt"/>
              </a:rPr>
              <a:t>të</a:t>
            </a:r>
            <a:r>
              <a:rPr lang="en-US" dirty="0">
                <a:latin typeface="+mn-lt"/>
              </a:rPr>
              <a:t> </a:t>
            </a:r>
            <a:r>
              <a:rPr lang="en-US" dirty="0" err="1">
                <a:latin typeface="+mn-lt"/>
              </a:rPr>
              <a:t>fosilizuara</a:t>
            </a:r>
            <a:r>
              <a:rPr lang="en-US" dirty="0">
                <a:latin typeface="+mn-lt"/>
              </a:rPr>
              <a:t> </a:t>
            </a:r>
            <a:r>
              <a:rPr dirty="0">
                <a:latin typeface="+mn-lt"/>
              </a:rPr>
              <a:t>(</a:t>
            </a:r>
            <a:r>
              <a:rPr lang="en-US" dirty="0" err="1">
                <a:latin typeface="+mn-lt"/>
              </a:rPr>
              <a:t>K</a:t>
            </a:r>
            <a:r>
              <a:rPr dirty="0" err="1">
                <a:latin typeface="+mn-lt"/>
              </a:rPr>
              <a:t>oprolit</a:t>
            </a:r>
            <a:r>
              <a:rPr dirty="0">
                <a:latin typeface="+mn-lt"/>
              </a:rPr>
              <a:t>)</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 name="How long does it take to form &amp; erode rocks?"/>
          <p:cNvSpPr txBox="1"/>
          <p:nvPr/>
        </p:nvSpPr>
        <p:spPr>
          <a:xfrm>
            <a:off x="2370667" y="6620937"/>
            <a:ext cx="19862800" cy="34925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l">
              <a:lnSpc>
                <a:spcPct val="120000"/>
              </a:lnSpc>
              <a:defRPr sz="135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en-US" sz="10000" dirty="0">
                <a:latin typeface="+mn-lt"/>
              </a:rPr>
              <a:t>Sa </a:t>
            </a:r>
            <a:r>
              <a:rPr lang="en-US" sz="10000" dirty="0" err="1">
                <a:latin typeface="+mn-lt"/>
              </a:rPr>
              <a:t>kohë</a:t>
            </a:r>
            <a:r>
              <a:rPr lang="en-US" sz="10000" dirty="0">
                <a:latin typeface="+mn-lt"/>
              </a:rPr>
              <a:t> </a:t>
            </a:r>
            <a:r>
              <a:rPr lang="en-US" sz="10000" dirty="0" err="1">
                <a:latin typeface="+mn-lt"/>
              </a:rPr>
              <a:t>duhet</a:t>
            </a:r>
            <a:r>
              <a:rPr lang="en-US" sz="10000" dirty="0">
                <a:latin typeface="+mn-lt"/>
              </a:rPr>
              <a:t> </a:t>
            </a:r>
            <a:r>
              <a:rPr lang="en-US" sz="10000" dirty="0" err="1">
                <a:latin typeface="+mn-lt"/>
              </a:rPr>
              <a:t>për</a:t>
            </a:r>
            <a:r>
              <a:rPr lang="en-US" sz="10000" dirty="0">
                <a:latin typeface="+mn-lt"/>
              </a:rPr>
              <a:t> </a:t>
            </a:r>
            <a:r>
              <a:rPr lang="en-US" sz="10000" dirty="0" err="1">
                <a:latin typeface="+mn-lt"/>
              </a:rPr>
              <a:t>të</a:t>
            </a:r>
            <a:r>
              <a:rPr lang="en-US" sz="10000" dirty="0">
                <a:latin typeface="+mn-lt"/>
              </a:rPr>
              <a:t> </a:t>
            </a:r>
            <a:r>
              <a:rPr lang="en-US" sz="10000" dirty="0" err="1">
                <a:latin typeface="+mn-lt"/>
              </a:rPr>
              <a:t>formuar</a:t>
            </a:r>
            <a:r>
              <a:rPr lang="en-US" sz="10000" dirty="0">
                <a:latin typeface="+mn-lt"/>
              </a:rPr>
              <a:t> </a:t>
            </a:r>
            <a:r>
              <a:rPr lang="en-US" sz="10000" dirty="0" err="1">
                <a:latin typeface="+mn-lt"/>
              </a:rPr>
              <a:t>dhe</a:t>
            </a:r>
            <a:r>
              <a:rPr lang="en-US" sz="10000" dirty="0">
                <a:latin typeface="+mn-lt"/>
              </a:rPr>
              <a:t> </a:t>
            </a:r>
            <a:r>
              <a:rPr lang="en-US" sz="10000" dirty="0" err="1">
                <a:latin typeface="+mn-lt"/>
              </a:rPr>
              <a:t>shkatërruar</a:t>
            </a:r>
            <a:r>
              <a:rPr lang="en-US" sz="10000" dirty="0">
                <a:latin typeface="+mn-lt"/>
              </a:rPr>
              <a:t> </a:t>
            </a:r>
            <a:r>
              <a:rPr lang="en-US" sz="10000" dirty="0" err="1">
                <a:latin typeface="+mn-lt"/>
              </a:rPr>
              <a:t>shkëmbinjtë</a:t>
            </a:r>
            <a:r>
              <a:rPr lang="en-US" sz="10000" dirty="0">
                <a:latin typeface="+mn-lt"/>
              </a:rPr>
              <a:t>?</a:t>
            </a:r>
            <a:endParaRPr sz="10000" dirty="0">
              <a:latin typeface="+mn-lt"/>
            </a:endParaRPr>
          </a:p>
        </p:txBody>
      </p:sp>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Eastern Daily Press (Norfolk, UK), 5 Oct. 1994, p. 7"/>
          <p:cNvSpPr txBox="1">
            <a:spLocks noGrp="1"/>
          </p:cNvSpPr>
          <p:nvPr>
            <p:ph type="subTitle" sz="quarter" idx="1"/>
          </p:nvPr>
        </p:nvSpPr>
        <p:spPr>
          <a:xfrm>
            <a:off x="12329557" y="11313252"/>
            <a:ext cx="7188201" cy="1028701"/>
          </a:xfrm>
          <a:prstGeom prst="rect">
            <a:avLst/>
          </a:prstGeom>
        </p:spPr>
        <p:txBody>
          <a:bodyPr anchor="ctr"/>
          <a:lstStyle/>
          <a:p>
            <a:r>
              <a:rPr>
                <a:latin typeface="DejaVu Sans Condensed Oblique"/>
                <a:ea typeface="DejaVu Sans Condensed Oblique"/>
                <a:cs typeface="DejaVu Sans Condensed Oblique"/>
                <a:sym typeface="DejaVu Sans Condensed Oblique"/>
              </a:rPr>
              <a:t>Eastern Daily Press</a:t>
            </a:r>
            <a:r>
              <a:t> (Norfolk, UK), 5 Oct. 1994, p. 7</a:t>
            </a:r>
          </a:p>
        </p:txBody>
      </p:sp>
      <p:pic>
        <p:nvPicPr>
          <p:cNvPr id="1179" name="Magic in marsh.jpg" descr="Magic in marsh.jpg"/>
          <p:cNvPicPr>
            <a:picLocks/>
          </p:cNvPicPr>
          <p:nvPr/>
        </p:nvPicPr>
        <p:blipFill>
          <a:blip r:embed="rId2"/>
          <a:srcRect l="5714" r="5714" b="50000"/>
          <a:stretch>
            <a:fillRect/>
          </a:stretch>
        </p:blipFill>
        <p:spPr>
          <a:xfrm>
            <a:off x="2095500" y="1228725"/>
            <a:ext cx="9398187" cy="6149629"/>
          </a:xfrm>
          <a:prstGeom prst="rect">
            <a:avLst/>
          </a:prstGeom>
          <a:ln w="25400">
            <a:solidFill>
              <a:srgbClr val="FFFFFF"/>
            </a:solidFill>
            <a:miter lim="400000"/>
          </a:ln>
        </p:spPr>
      </p:pic>
      <p:pic>
        <p:nvPicPr>
          <p:cNvPr id="1180" name="Magic in marsh.jpg" descr="Magic in marsh.jpg"/>
          <p:cNvPicPr>
            <a:picLocks/>
          </p:cNvPicPr>
          <p:nvPr/>
        </p:nvPicPr>
        <p:blipFill>
          <a:blip r:embed="rId2"/>
          <a:srcRect l="15040" t="67207" r="12764" b="3050"/>
          <a:stretch>
            <a:fillRect/>
          </a:stretch>
        </p:blipFill>
        <p:spPr>
          <a:xfrm>
            <a:off x="2095499" y="7686675"/>
            <a:ext cx="9397982" cy="4749595"/>
          </a:xfrm>
          <a:prstGeom prst="rect">
            <a:avLst/>
          </a:prstGeom>
          <a:ln w="25400">
            <a:solidFill>
              <a:srgbClr val="0B1D29"/>
            </a:solidFill>
            <a:miter lim="400000"/>
          </a:ln>
        </p:spPr>
      </p:pic>
      <p:sp>
        <p:nvSpPr>
          <p:cNvPr id="2" name="Rectangle 1"/>
          <p:cNvSpPr>
            <a:spLocks noChangeArrowheads="1"/>
          </p:cNvSpPr>
          <p:nvPr/>
        </p:nvSpPr>
        <p:spPr bwMode="auto">
          <a:xfrm>
            <a:off x="12329557" y="1671695"/>
            <a:ext cx="10076328" cy="7755969"/>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"Pa marrë parasysh ligjet e gjeologjisë, balta në kënetë është ngurtësuar në gur </a:t>
            </a:r>
            <a:r>
              <a:rPr kumimoji="0" lang="sq-AL" sz="7200" b="0" i="0" u="none" strike="noStrike" cap="none" normalizeH="0" baseline="0" dirty="0">
                <a:ln>
                  <a:noFill/>
                </a:ln>
                <a:solidFill>
                  <a:srgbClr val="FFFF00"/>
                </a:solidFill>
                <a:effectLst/>
                <a:latin typeface="+mn-lt"/>
              </a:rPr>
              <a:t>në</a:t>
            </a:r>
            <a:r>
              <a:rPr kumimoji="0" lang="en-US" sz="7200" b="0" i="0" u="none" strike="noStrike" cap="none" normalizeH="0" baseline="0" dirty="0">
                <a:ln>
                  <a:noFill/>
                </a:ln>
                <a:solidFill>
                  <a:srgbClr val="FFFF00"/>
                </a:solidFill>
                <a:effectLst/>
                <a:latin typeface="+mn-lt"/>
              </a:rPr>
              <a:t> </a:t>
            </a:r>
            <a:r>
              <a:rPr kumimoji="0" lang="sq-AL" sz="7200" b="0" i="0" u="none" strike="noStrike" cap="none" normalizeH="0" baseline="0" dirty="0">
                <a:ln>
                  <a:noFill/>
                </a:ln>
                <a:solidFill>
                  <a:srgbClr val="FFFF00"/>
                </a:solidFill>
                <a:effectLst/>
                <a:latin typeface="+mn-lt"/>
              </a:rPr>
              <a:t>pak vite</a:t>
            </a:r>
            <a:r>
              <a:rPr kumimoji="0" lang="sq-AL" sz="7200" b="0" i="0" u="none" strike="noStrike" cap="none" normalizeH="0" baseline="0" dirty="0">
                <a:ln>
                  <a:noFill/>
                </a:ln>
                <a:solidFill>
                  <a:schemeClr val="bg1"/>
                </a:solidFill>
                <a:effectLst/>
                <a:latin typeface="+mn-lt"/>
              </a:rPr>
              <a:t> ne vend te mijëra viteve që i duhet zakonisht . . . . </a:t>
            </a:r>
          </a:p>
        </p:txBody>
      </p:sp>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Eastern Daily Press (Norfolk, UK), 5 Oct. 1994, p. 7."/>
          <p:cNvSpPr txBox="1">
            <a:spLocks noGrp="1"/>
          </p:cNvSpPr>
          <p:nvPr>
            <p:ph type="subTitle" sz="quarter" idx="1"/>
          </p:nvPr>
        </p:nvSpPr>
        <p:spPr>
          <a:xfrm>
            <a:off x="2451100" y="11252200"/>
            <a:ext cx="15760700" cy="977900"/>
          </a:xfrm>
          <a:prstGeom prst="rect">
            <a:avLst/>
          </a:prstGeom>
        </p:spPr>
        <p:txBody>
          <a:bodyPr anchor="ctr"/>
          <a:lstStyle/>
          <a:p>
            <a:r>
              <a:rPr>
                <a:latin typeface="DejaVu Sans Condensed Oblique"/>
                <a:ea typeface="DejaVu Sans Condensed Oblique"/>
                <a:cs typeface="DejaVu Sans Condensed Oblique"/>
                <a:sym typeface="DejaVu Sans Condensed Oblique"/>
              </a:rPr>
              <a:t>Eastern Daily Press</a:t>
            </a:r>
            <a:r>
              <a:t> (Norfolk, UK), 5 Oct. 1994, p. 7.</a:t>
            </a:r>
          </a:p>
        </p:txBody>
      </p:sp>
      <p:sp>
        <p:nvSpPr>
          <p:cNvPr id="2" name="Rectangle 1"/>
          <p:cNvSpPr>
            <a:spLocks noChangeArrowheads="1"/>
          </p:cNvSpPr>
          <p:nvPr/>
        </p:nvSpPr>
        <p:spPr bwMode="auto">
          <a:xfrm>
            <a:off x="2451100" y="1377707"/>
            <a:ext cx="19481800" cy="3323987"/>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Profesor Coleman tha se shkëmbi u </a:t>
            </a:r>
            <a:r>
              <a:rPr kumimoji="0" lang="sq-AL" sz="7200" b="0" i="0" u="none" strike="noStrike" cap="none" normalizeH="0" baseline="0" dirty="0">
                <a:ln>
                  <a:noFill/>
                </a:ln>
                <a:solidFill>
                  <a:srgbClr val="FFFF00"/>
                </a:solidFill>
                <a:effectLst/>
                <a:latin typeface="+mn-lt"/>
              </a:rPr>
              <a:t>formua më shpejt se çdokush kishte besuar ndonjëherë të </a:t>
            </a:r>
            <a:r>
              <a:rPr kumimoji="0" lang="en-US" sz="7200" b="0" i="0" u="none" strike="noStrike" cap="none" normalizeH="0" baseline="0" dirty="0" err="1">
                <a:ln>
                  <a:noFill/>
                </a:ln>
                <a:solidFill>
                  <a:srgbClr val="FFFF00"/>
                </a:solidFill>
                <a:effectLst/>
                <a:latin typeface="+mn-lt"/>
              </a:rPr>
              <a:t>ishte</a:t>
            </a:r>
            <a:r>
              <a:rPr kumimoji="0" lang="en-US" sz="7200" b="0" i="0" u="none" strike="noStrike" cap="none" normalizeH="0" baseline="0" dirty="0">
                <a:ln>
                  <a:noFill/>
                </a:ln>
                <a:solidFill>
                  <a:srgbClr val="FFFF00"/>
                </a:solidFill>
                <a:effectLst/>
                <a:latin typeface="+mn-lt"/>
              </a:rPr>
              <a:t> e </a:t>
            </a:r>
            <a:r>
              <a:rPr kumimoji="0" lang="sq-AL" sz="7200" b="0" i="0" u="none" strike="noStrike" cap="none" normalizeH="0" baseline="0" dirty="0">
                <a:ln>
                  <a:noFill/>
                </a:ln>
                <a:solidFill>
                  <a:srgbClr val="FFFF00"/>
                </a:solidFill>
                <a:effectLst/>
                <a:latin typeface="+mn-lt"/>
              </a:rPr>
              <a:t>mundur </a:t>
            </a:r>
          </a:p>
        </p:txBody>
      </p:sp>
      <p:sp>
        <p:nvSpPr>
          <p:cNvPr id="4" name="Rectangle 2"/>
          <p:cNvSpPr>
            <a:spLocks noChangeArrowheads="1"/>
          </p:cNvSpPr>
          <p:nvPr/>
        </p:nvSpPr>
        <p:spPr bwMode="auto">
          <a:xfrm>
            <a:off x="2451100" y="3536270"/>
            <a:ext cx="19481801" cy="6647974"/>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                        , me një gur duke u krijuar në vetëm </a:t>
            </a:r>
            <a:r>
              <a:rPr kumimoji="0" lang="sq-AL" sz="7200" b="0" i="0" u="none" strike="noStrike" cap="none" normalizeH="0" baseline="0" dirty="0">
                <a:ln>
                  <a:noFill/>
                </a:ln>
                <a:solidFill>
                  <a:srgbClr val="FFFF00"/>
                </a:solidFill>
                <a:effectLst/>
                <a:latin typeface="+mn-lt"/>
              </a:rPr>
              <a:t>gjashtë</a:t>
            </a:r>
            <a:r>
              <a:rPr kumimoji="0" lang="sq-AL" sz="7200" b="0" i="0" u="none" strike="noStrike" cap="none" normalizeH="0" baseline="0" dirty="0">
                <a:ln>
                  <a:noFill/>
                </a:ln>
                <a:solidFill>
                  <a:schemeClr val="bg1"/>
                </a:solidFill>
                <a:effectLst/>
                <a:latin typeface="+mn-lt"/>
              </a:rPr>
              <a:t> </a:t>
            </a:r>
            <a:r>
              <a:rPr kumimoji="0" lang="sq-AL" sz="7200" b="0" i="0" u="none" strike="noStrike" cap="none" normalizeH="0" baseline="0" dirty="0">
                <a:ln>
                  <a:noFill/>
                </a:ln>
                <a:solidFill>
                  <a:srgbClr val="FFFF00"/>
                </a:solidFill>
                <a:effectLst/>
                <a:latin typeface="+mn-lt"/>
              </a:rPr>
              <a:t>muaj. </a:t>
            </a:r>
            <a:r>
              <a:rPr kumimoji="0" lang="sq-AL" sz="7200" b="0" i="0" u="none" strike="noStrike" cap="none" normalizeH="0" baseline="0" dirty="0">
                <a:ln>
                  <a:noFill/>
                </a:ln>
                <a:solidFill>
                  <a:schemeClr val="bg1"/>
                </a:solidFill>
                <a:effectLst/>
                <a:latin typeface="+mn-lt"/>
              </a:rPr>
              <a:t>... Ata shpesh përmbajnë fosile të ruajtu</a:t>
            </a:r>
            <a:r>
              <a:rPr kumimoji="0" lang="en-US" sz="7200" b="0" i="0" u="none" strike="noStrike" cap="none" normalizeH="0" baseline="0" dirty="0" err="1">
                <a:ln>
                  <a:noFill/>
                </a:ln>
                <a:solidFill>
                  <a:schemeClr val="bg1"/>
                </a:solidFill>
                <a:effectLst/>
                <a:latin typeface="+mn-lt"/>
              </a:rPr>
              <a:t>ra</a:t>
            </a:r>
            <a:r>
              <a:rPr kumimoji="0" lang="sq-AL" sz="7200" b="0" i="0" u="none" strike="noStrike" cap="none" normalizeH="0" baseline="0" dirty="0">
                <a:ln>
                  <a:noFill/>
                </a:ln>
                <a:solidFill>
                  <a:schemeClr val="bg1"/>
                </a:solidFill>
                <a:effectLst/>
                <a:latin typeface="+mn-lt"/>
              </a:rPr>
              <a:t> mirë, ku </a:t>
            </a:r>
            <a:r>
              <a:rPr kumimoji="0" lang="sq-AL" sz="7200" b="0" i="0" u="none" strike="noStrike" cap="none" normalizeH="0" baseline="0" dirty="0">
                <a:ln>
                  <a:noFill/>
                </a:ln>
                <a:solidFill>
                  <a:srgbClr val="FFFF00"/>
                </a:solidFill>
                <a:effectLst/>
                <a:latin typeface="+mn-lt"/>
              </a:rPr>
              <a:t>detajet e mishit të butë</a:t>
            </a:r>
            <a:r>
              <a:rPr kumimoji="0" lang="sq-AL" sz="7200" b="0" i="0" u="none" strike="noStrike" cap="none" normalizeH="0" baseline="0" dirty="0">
                <a:ln>
                  <a:noFill/>
                </a:ln>
                <a:solidFill>
                  <a:schemeClr val="bg1"/>
                </a:solidFill>
                <a:effectLst/>
                <a:latin typeface="+mn-lt"/>
              </a:rPr>
              <a:t> të krijesës janë </a:t>
            </a:r>
            <a:r>
              <a:rPr kumimoji="0" lang="en-US" sz="7200" b="0" i="0" u="none" strike="noStrike" cap="none" normalizeH="0" baseline="0" dirty="0" err="1">
                <a:ln>
                  <a:noFill/>
                </a:ln>
                <a:solidFill>
                  <a:schemeClr val="bg1"/>
                </a:solidFill>
                <a:effectLst/>
                <a:latin typeface="+mn-lt"/>
              </a:rPr>
              <a:t>ngjitur</a:t>
            </a:r>
            <a:r>
              <a:rPr kumimoji="0" lang="sq-AL" sz="7200" b="0" i="0" u="none" strike="noStrike" cap="none" normalizeH="0" baseline="0" dirty="0">
                <a:ln>
                  <a:noFill/>
                </a:ln>
                <a:solidFill>
                  <a:schemeClr val="bg1"/>
                </a:solidFill>
                <a:effectLst/>
                <a:latin typeface="+mn-lt"/>
              </a:rPr>
              <a:t>, si dhe kockat</a:t>
            </a:r>
            <a:r>
              <a:rPr kumimoji="0" lang="en-US" sz="7200" b="0" i="0" u="none" strike="noStrike" cap="none" normalizeH="0" dirty="0">
                <a:ln>
                  <a:noFill/>
                </a:ln>
                <a:solidFill>
                  <a:schemeClr val="bg1"/>
                </a:solidFill>
                <a:effectLst/>
                <a:latin typeface="+mn-lt"/>
              </a:rPr>
              <a:t> </a:t>
            </a:r>
            <a:r>
              <a:rPr kumimoji="0" lang="en-US" sz="7200" b="0" i="0" u="none" strike="noStrike" cap="none" normalizeH="0" dirty="0" err="1">
                <a:ln>
                  <a:noFill/>
                </a:ln>
                <a:solidFill>
                  <a:schemeClr val="bg1"/>
                </a:solidFill>
                <a:effectLst/>
                <a:latin typeface="+mn-lt"/>
              </a:rPr>
              <a:t>po</a:t>
            </a:r>
            <a:r>
              <a:rPr kumimoji="0" lang="en-US" sz="7200" b="0" i="0" u="none" strike="noStrike" cap="none" normalizeH="0" dirty="0">
                <a:ln>
                  <a:noFill/>
                </a:ln>
                <a:solidFill>
                  <a:schemeClr val="bg1"/>
                </a:solidFill>
                <a:effectLst/>
                <a:latin typeface="+mn-lt"/>
              </a:rPr>
              <a:t> </a:t>
            </a:r>
            <a:r>
              <a:rPr kumimoji="0" lang="en-US" sz="7200" b="0" i="0" u="none" strike="noStrike" cap="none" normalizeH="0" dirty="0" err="1">
                <a:ln>
                  <a:noFill/>
                </a:ln>
                <a:solidFill>
                  <a:schemeClr val="bg1"/>
                </a:solidFill>
                <a:effectLst/>
                <a:latin typeface="+mn-lt"/>
              </a:rPr>
              <a:t>ashtu</a:t>
            </a:r>
            <a:r>
              <a:rPr kumimoji="0" lang="en-US" sz="7200" b="0" i="0" u="none" strike="noStrike" cap="none" normalizeH="0" dirty="0">
                <a:ln>
                  <a:noFill/>
                </a:ln>
                <a:solidFill>
                  <a:schemeClr val="bg1"/>
                </a:solidFill>
                <a:effectLst/>
                <a:latin typeface="+mn-lt"/>
              </a:rPr>
              <a:t>, </a:t>
            </a:r>
            <a:r>
              <a:rPr kumimoji="0" lang="sq-AL" sz="7200" b="0" i="0" u="none" strike="noStrike" cap="none" normalizeH="0" baseline="0" dirty="0">
                <a:ln>
                  <a:noFill/>
                </a:ln>
                <a:solidFill>
                  <a:schemeClr val="bg1"/>
                </a:solidFill>
                <a:effectLst/>
                <a:latin typeface="+mn-lt"/>
              </a:rPr>
              <a:t> pasi nuk kishte kohë të kalbej para shkëmbit të formuar rreth tij. " </a:t>
            </a:r>
          </a:p>
        </p:txBody>
      </p:sp>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 name="Scablands, Eastern Washington…"/>
          <p:cNvSpPr txBox="1"/>
          <p:nvPr/>
        </p:nvSpPr>
        <p:spPr>
          <a:xfrm>
            <a:off x="3543300" y="9931400"/>
            <a:ext cx="12446000"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pPr algn="r">
              <a:defRPr sz="6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dirty="0"/>
              <a:t>Scablands, </a:t>
            </a:r>
            <a:r>
              <a:rPr lang="en-US" dirty="0" err="1"/>
              <a:t>Vashingtoni</a:t>
            </a:r>
            <a:r>
              <a:rPr lang="en-US" dirty="0"/>
              <a:t> </a:t>
            </a:r>
            <a:r>
              <a:rPr lang="en-US" dirty="0" err="1"/>
              <a:t>Lindor</a:t>
            </a:r>
            <a:endParaRPr dirty="0"/>
          </a:p>
          <a:p>
            <a:pPr algn="r">
              <a:defRPr sz="6200">
                <a:solidFill>
                  <a:srgbClr val="FFFFFF"/>
                </a:solidFill>
                <a:effectLst>
                  <a:outerShdw blurRad="50800" dist="38100" dir="5400000" rotWithShape="0">
                    <a:srgbClr val="000000">
                      <a:alpha val="40000"/>
                    </a:srgbClr>
                  </a:outerShdw>
                </a:effectLst>
                <a:latin typeface="+mn-lt"/>
                <a:ea typeface="+mn-ea"/>
                <a:cs typeface="+mn-cs"/>
                <a:sym typeface="DejaVu Sans Condensed"/>
              </a:defRPr>
            </a:pPr>
            <a:r>
              <a:rPr dirty="0"/>
              <a:t>15,000 mi</a:t>
            </a:r>
            <a:r>
              <a:rPr baseline="31999" dirty="0"/>
              <a:t>2 </a:t>
            </a:r>
            <a:r>
              <a:rPr dirty="0"/>
              <a:t>(39,000 km</a:t>
            </a:r>
            <a:r>
              <a:rPr baseline="31999" dirty="0"/>
              <a:t>2</a:t>
            </a:r>
            <a:r>
              <a:rPr dirty="0"/>
              <a:t>)</a:t>
            </a:r>
          </a:p>
        </p:txBody>
      </p:sp>
      <p:sp>
        <p:nvSpPr>
          <p:cNvPr id="1187" name="Carved by flood waters in 1–2 DAYS, not millions of years"/>
          <p:cNvSpPr txBox="1"/>
          <p:nvPr/>
        </p:nvSpPr>
        <p:spPr>
          <a:xfrm>
            <a:off x="16395699" y="1371600"/>
            <a:ext cx="6193368" cy="6553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p>
            <a:pPr algn="l">
              <a:defRPr sz="80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pPr>
            <a:r>
              <a:rPr lang="en-US" sz="7200" dirty="0" err="1">
                <a:latin typeface="+mn-lt"/>
              </a:rPr>
              <a:t>Të</a:t>
            </a:r>
            <a:r>
              <a:rPr lang="en-US" sz="7200" dirty="0">
                <a:latin typeface="+mn-lt"/>
              </a:rPr>
              <a:t> </a:t>
            </a:r>
            <a:r>
              <a:rPr lang="en-US" sz="7200" dirty="0" err="1">
                <a:latin typeface="+mn-lt"/>
              </a:rPr>
              <a:t>krijuara</a:t>
            </a:r>
            <a:r>
              <a:rPr lang="en-US" sz="7200" dirty="0">
                <a:latin typeface="+mn-lt"/>
              </a:rPr>
              <a:t> </a:t>
            </a:r>
            <a:r>
              <a:rPr lang="en-US" sz="7200" dirty="0" err="1">
                <a:latin typeface="+mn-lt"/>
              </a:rPr>
              <a:t>nga</a:t>
            </a:r>
            <a:r>
              <a:rPr lang="en-US" sz="7200" dirty="0">
                <a:latin typeface="+mn-lt"/>
              </a:rPr>
              <a:t> </a:t>
            </a:r>
            <a:r>
              <a:rPr lang="en-US" sz="7200" dirty="0" err="1">
                <a:latin typeface="+mn-lt"/>
              </a:rPr>
              <a:t>vershimet</a:t>
            </a:r>
            <a:r>
              <a:rPr lang="en-US" sz="7200" dirty="0">
                <a:latin typeface="+mn-lt"/>
              </a:rPr>
              <a:t> e </a:t>
            </a:r>
            <a:r>
              <a:rPr lang="en-US" sz="7200" dirty="0" err="1">
                <a:latin typeface="+mn-lt"/>
              </a:rPr>
              <a:t>ujit</a:t>
            </a:r>
            <a:r>
              <a:rPr lang="en-US" sz="7200" dirty="0">
                <a:latin typeface="+mn-lt"/>
              </a:rPr>
              <a:t> </a:t>
            </a:r>
            <a:r>
              <a:rPr lang="en-US" sz="7200" dirty="0" err="1">
                <a:latin typeface="+mn-lt"/>
              </a:rPr>
              <a:t>në</a:t>
            </a:r>
            <a:r>
              <a:rPr lang="en-US" sz="7200" dirty="0">
                <a:latin typeface="+mn-lt"/>
              </a:rPr>
              <a:t> </a:t>
            </a:r>
            <a:r>
              <a:rPr sz="7200" b="1" dirty="0">
                <a:solidFill>
                  <a:srgbClr val="FFFB00"/>
                </a:solidFill>
                <a:latin typeface="+mn-lt"/>
              </a:rPr>
              <a:t>1–2 </a:t>
            </a:r>
            <a:r>
              <a:rPr sz="7200" b="1" dirty="0" err="1">
                <a:solidFill>
                  <a:srgbClr val="FFFB00"/>
                </a:solidFill>
                <a:latin typeface="+mn-lt"/>
              </a:rPr>
              <a:t>D</a:t>
            </a:r>
            <a:r>
              <a:rPr lang="en-US" sz="7200" b="1" dirty="0" err="1">
                <a:solidFill>
                  <a:srgbClr val="FFFB00"/>
                </a:solidFill>
                <a:latin typeface="+mn-lt"/>
              </a:rPr>
              <a:t>itë</a:t>
            </a:r>
            <a:r>
              <a:rPr sz="7200" dirty="0">
                <a:latin typeface="+mn-lt"/>
              </a:rPr>
              <a:t>, </a:t>
            </a:r>
            <a:r>
              <a:rPr lang="en-US" sz="7200" dirty="0" err="1">
                <a:latin typeface="+mn-lt"/>
              </a:rPr>
              <a:t>jo</a:t>
            </a:r>
            <a:r>
              <a:rPr lang="en-US" sz="7200" dirty="0">
                <a:latin typeface="+mn-lt"/>
              </a:rPr>
              <a:t> </a:t>
            </a:r>
            <a:r>
              <a:rPr lang="en-US" sz="7200" dirty="0" err="1">
                <a:latin typeface="+mn-lt"/>
              </a:rPr>
              <a:t>miliona</a:t>
            </a:r>
            <a:r>
              <a:rPr lang="en-US" sz="7200" dirty="0">
                <a:latin typeface="+mn-lt"/>
              </a:rPr>
              <a:t> </a:t>
            </a:r>
            <a:r>
              <a:rPr lang="en-US" sz="7200" dirty="0" err="1">
                <a:latin typeface="+mn-lt"/>
              </a:rPr>
              <a:t>vite</a:t>
            </a:r>
            <a:endParaRPr sz="7200" dirty="0">
              <a:latin typeface="+mn-lt"/>
            </a:endParaRPr>
          </a:p>
        </p:txBody>
      </p:sp>
      <p:pic>
        <p:nvPicPr>
          <p:cNvPr id="1188" name="146769637_Thinkstock2012_PalouseFalls_ScablandsWashington_lighter.jpg" descr="146769637_Thinkstock2012_PalouseFalls_ScablandsWashington_lighter.jpg"/>
          <p:cNvPicPr>
            <a:picLocks noChangeAspect="1"/>
          </p:cNvPicPr>
          <p:nvPr/>
        </p:nvPicPr>
        <p:blipFill>
          <a:blip r:embed="rId3"/>
          <a:stretch>
            <a:fillRect/>
          </a:stretch>
        </p:blipFill>
        <p:spPr>
          <a:xfrm>
            <a:off x="2006600" y="1202366"/>
            <a:ext cx="13970000" cy="9309351"/>
          </a:xfrm>
          <a:prstGeom prst="rect">
            <a:avLst/>
          </a:prstGeom>
          <a:ln w="25400">
            <a:solidFill>
              <a:srgbClr val="FFFFFF"/>
            </a:solidFill>
            <a:miter lim="400000"/>
          </a:ln>
        </p:spPr>
      </p:pic>
      <p:sp>
        <p:nvSpPr>
          <p:cNvPr id="1189" name="Palouse Falls"/>
          <p:cNvSpPr txBox="1"/>
          <p:nvPr/>
        </p:nvSpPr>
        <p:spPr>
          <a:xfrm>
            <a:off x="5118100" y="5372100"/>
            <a:ext cx="5562600" cy="977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l">
              <a:defRPr sz="48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dirty="0"/>
              <a:t>Palouse Falls</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187"/>
                                        </p:tgtEl>
                                        <p:attrNameLst>
                                          <p:attrName>style.visibility</p:attrName>
                                        </p:attrNameLst>
                                      </p:cBhvr>
                                      <p:to>
                                        <p:strVal val="visible"/>
                                      </p:to>
                                    </p:set>
                                    <p:animEffect transition="in" filter="dissolve">
                                      <p:cBhvr>
                                        <p:cTn id="7" dur="250"/>
                                        <p:tgtEl>
                                          <p:spTgt spid="1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Historical global catastrophe…"/>
          <p:cNvSpPr txBox="1">
            <a:spLocks noGrp="1"/>
          </p:cNvSpPr>
          <p:nvPr>
            <p:ph type="body" idx="1"/>
          </p:nvPr>
        </p:nvSpPr>
        <p:spPr>
          <a:xfrm>
            <a:off x="2489200" y="4000500"/>
            <a:ext cx="20828000" cy="7569200"/>
          </a:xfrm>
          <a:prstGeom prst="rect">
            <a:avLst/>
          </a:prstGeom>
        </p:spPr>
        <p:txBody>
          <a:bodyPr>
            <a:normAutofit fontScale="92500"/>
          </a:bodyPr>
          <a:lstStyle/>
          <a:p>
            <a:pPr marL="1143000" indent="-1143000">
              <a:lnSpc>
                <a:spcPct val="190000"/>
              </a:lnSpc>
              <a:buSzPct val="100000"/>
              <a:buAutoNum type="arabicPeriod"/>
            </a:pPr>
            <a:r>
              <a:rPr lang="en-US" dirty="0" err="1"/>
              <a:t>Katastrofa</a:t>
            </a:r>
            <a:r>
              <a:rPr lang="en-US" dirty="0"/>
              <a:t> </a:t>
            </a:r>
            <a:r>
              <a:rPr lang="en-US" dirty="0" err="1"/>
              <a:t>historike</a:t>
            </a:r>
            <a:r>
              <a:rPr lang="en-US" dirty="0"/>
              <a:t> </a:t>
            </a:r>
            <a:r>
              <a:rPr lang="en-US" dirty="0" err="1"/>
              <a:t>globale</a:t>
            </a:r>
            <a:endParaRPr dirty="0"/>
          </a:p>
          <a:p>
            <a:pPr marL="1143000" indent="-1143000">
              <a:lnSpc>
                <a:spcPct val="190000"/>
              </a:lnSpc>
              <a:buSzPct val="100000"/>
              <a:buAutoNum type="arabicPeriod"/>
            </a:pPr>
            <a:r>
              <a:rPr lang="en-US" dirty="0" err="1"/>
              <a:t>Katastrofa</a:t>
            </a:r>
            <a:r>
              <a:rPr lang="en-US" dirty="0"/>
              <a:t> </a:t>
            </a:r>
            <a:r>
              <a:rPr lang="en-US" dirty="0" err="1"/>
              <a:t>historike</a:t>
            </a:r>
            <a:r>
              <a:rPr lang="en-US" dirty="0"/>
              <a:t> </a:t>
            </a:r>
            <a:r>
              <a:rPr lang="en-US" dirty="0" err="1"/>
              <a:t>lokale</a:t>
            </a:r>
            <a:endParaRPr dirty="0"/>
          </a:p>
          <a:p>
            <a:pPr marL="1143000" indent="-1143000">
              <a:lnSpc>
                <a:spcPct val="190000"/>
              </a:lnSpc>
              <a:buSzPct val="100000"/>
              <a:buAutoNum type="arabicPeriod"/>
            </a:pPr>
            <a:r>
              <a:rPr lang="en-US" dirty="0" err="1"/>
              <a:t>Përmbytja</a:t>
            </a:r>
            <a:r>
              <a:rPr lang="en-US" dirty="0"/>
              <a:t> </a:t>
            </a:r>
            <a:r>
              <a:rPr lang="en-US" dirty="0" err="1"/>
              <a:t>historike</a:t>
            </a:r>
            <a:r>
              <a:rPr lang="en-US" dirty="0"/>
              <a:t> </a:t>
            </a:r>
            <a:r>
              <a:rPr lang="en-US" dirty="0" err="1"/>
              <a:t>globale</a:t>
            </a:r>
            <a:r>
              <a:rPr lang="en-US" dirty="0"/>
              <a:t> </a:t>
            </a:r>
            <a:r>
              <a:rPr lang="en-US" dirty="0" err="1"/>
              <a:t>paqësore</a:t>
            </a:r>
            <a:endParaRPr dirty="0"/>
          </a:p>
          <a:p>
            <a:pPr marL="1143000" indent="-1143000">
              <a:lnSpc>
                <a:spcPct val="190000"/>
              </a:lnSpc>
              <a:buSzPct val="100000"/>
              <a:buAutoNum type="arabicPeriod"/>
            </a:pPr>
            <a:r>
              <a:rPr dirty="0" err="1"/>
              <a:t>M</a:t>
            </a:r>
            <a:r>
              <a:rPr lang="en-US" dirty="0" err="1"/>
              <a:t>iti</a:t>
            </a:r>
            <a:endParaRPr dirty="0"/>
          </a:p>
        </p:txBody>
      </p:sp>
      <p:sp>
        <p:nvSpPr>
          <p:cNvPr id="818" name="Four Views of the Flood"/>
          <p:cNvSpPr txBox="1">
            <a:spLocks noGrp="1"/>
          </p:cNvSpPr>
          <p:nvPr>
            <p:ph type="title"/>
          </p:nvPr>
        </p:nvSpPr>
        <p:spPr>
          <a:prstGeom prst="rect">
            <a:avLst/>
          </a:prstGeom>
        </p:spPr>
        <p:txBody>
          <a:bodyPr/>
          <a:lstStyle/>
          <a:p>
            <a:r>
              <a:rPr lang="en-US" dirty="0" err="1">
                <a:latin typeface="+mn-lt"/>
              </a:rPr>
              <a:t>Kater</a:t>
            </a:r>
            <a:r>
              <a:rPr lang="en-US" dirty="0">
                <a:latin typeface="+mn-lt"/>
              </a:rPr>
              <a:t> </a:t>
            </a:r>
            <a:r>
              <a:rPr lang="en-US" dirty="0" err="1">
                <a:latin typeface="+mn-lt"/>
              </a:rPr>
              <a:t>pamjet</a:t>
            </a:r>
            <a:r>
              <a:rPr lang="en-US" dirty="0">
                <a:latin typeface="+mn-lt"/>
              </a:rPr>
              <a:t> e </a:t>
            </a:r>
            <a:r>
              <a:rPr lang="en-US" dirty="0" err="1">
                <a:latin typeface="+mn-lt"/>
              </a:rPr>
              <a:t>përmbytjes</a:t>
            </a:r>
            <a:endParaRPr dirty="0">
              <a:latin typeface="+mn-lt"/>
            </a:endParaRPr>
          </a:p>
        </p:txBody>
      </p:sp>
      <p:sp>
        <p:nvSpPr>
          <p:cNvPr id="820" name="Line"/>
          <p:cNvSpPr/>
          <p:nvPr/>
        </p:nvSpPr>
        <p:spPr>
          <a:xfrm flipV="1">
            <a:off x="6163236" y="8740459"/>
            <a:ext cx="14706689" cy="130"/>
          </a:xfrm>
          <a:prstGeom prst="line">
            <a:avLst/>
          </a:prstGeom>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822" name="Line"/>
          <p:cNvSpPr/>
          <p:nvPr/>
        </p:nvSpPr>
        <p:spPr>
          <a:xfrm flipV="1">
            <a:off x="2209800" y="10693428"/>
            <a:ext cx="4170560" cy="102"/>
          </a:xfrm>
          <a:prstGeom prst="line">
            <a:avLst/>
          </a:prstGeom>
        </p:spPr>
        <p:txBody>
          <a:bodyPr lIns="50800" tIns="50800" rIns="50800" bIns="50800" anchor="ctr"/>
          <a:lstStyle/>
          <a:p>
            <a:pPr algn="l" defTabSz="457200">
              <a:defRPr sz="1200">
                <a:latin typeface="Helvetica"/>
                <a:ea typeface="Helvetica"/>
                <a:cs typeface="Helvetica"/>
                <a:sym typeface="Helvetica"/>
              </a:defRPr>
            </a:pPr>
            <a:r>
              <a:rPr lang="en-US" dirty="0"/>
              <a:t>M</a:t>
            </a:r>
            <a:endParaRPr dirty="0"/>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817">
                                            <p:txEl>
                                              <p:pRg st="1" end="1"/>
                                            </p:txEl>
                                          </p:spTgt>
                                        </p:tgtEl>
                                        <p:attrNameLst>
                                          <p:attrName>style.visibility</p:attrName>
                                        </p:attrNameLst>
                                      </p:cBhvr>
                                      <p:to>
                                        <p:strVal val="visible"/>
                                      </p:to>
                                    </p:set>
                                    <p:animEffect transition="in" filter="dissolve">
                                      <p:cBhvr>
                                        <p:cTn id="7" dur="500"/>
                                        <p:tgtEl>
                                          <p:spTgt spid="81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1" nodeType="clickEffect">
                                  <p:stCondLst>
                                    <p:cond delay="0"/>
                                  </p:stCondLst>
                                  <p:iterate>
                                    <p:tmAbs val="0"/>
                                  </p:iterate>
                                  <p:childTnLst>
                                    <p:set>
                                      <p:cBhvr>
                                        <p:cTn id="11" fill="hold"/>
                                        <p:tgtEl>
                                          <p:spTgt spid="817">
                                            <p:txEl>
                                              <p:pRg st="2" end="2"/>
                                            </p:txEl>
                                          </p:spTgt>
                                        </p:tgtEl>
                                        <p:attrNameLst>
                                          <p:attrName>style.visibility</p:attrName>
                                        </p:attrNameLst>
                                      </p:cBhvr>
                                      <p:to>
                                        <p:strVal val="visible"/>
                                      </p:to>
                                    </p:set>
                                    <p:animEffect transition="in" filter="dissolve">
                                      <p:cBhvr>
                                        <p:cTn id="12" dur="500"/>
                                        <p:tgtEl>
                                          <p:spTgt spid="81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1" nodeType="clickEffect">
                                  <p:stCondLst>
                                    <p:cond delay="0"/>
                                  </p:stCondLst>
                                  <p:iterate>
                                    <p:tmAbs val="0"/>
                                  </p:iterate>
                                  <p:childTnLst>
                                    <p:set>
                                      <p:cBhvr>
                                        <p:cTn id="16" fill="hold"/>
                                        <p:tgtEl>
                                          <p:spTgt spid="817">
                                            <p:txEl>
                                              <p:pRg st="3" end="3"/>
                                            </p:txEl>
                                          </p:spTgt>
                                        </p:tgtEl>
                                        <p:attrNameLst>
                                          <p:attrName>style.visibility</p:attrName>
                                        </p:attrNameLst>
                                      </p:cBhvr>
                                      <p:to>
                                        <p:strVal val="visible"/>
                                      </p:to>
                                    </p:set>
                                    <p:animEffect transition="in" filter="dissolve">
                                      <p:cBhvr>
                                        <p:cTn id="17" dur="500"/>
                                        <p:tgtEl>
                                          <p:spTgt spid="81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2" nodeType="clickEffect">
                                  <p:stCondLst>
                                    <p:cond delay="0"/>
                                  </p:stCondLst>
                                  <p:iterate>
                                    <p:tmAbs val="0"/>
                                  </p:iterate>
                                  <p:childTnLst>
                                    <p:set>
                                      <p:cBhvr>
                                        <p:cTn id="21" fill="hold"/>
                                        <p:tgtEl>
                                          <p:spTgt spid="820"/>
                                        </p:tgtEl>
                                        <p:attrNameLst>
                                          <p:attrName>style.visibility</p:attrName>
                                        </p:attrNameLst>
                                      </p:cBhvr>
                                      <p:to>
                                        <p:strVal val="visible"/>
                                      </p:to>
                                    </p:set>
                                    <p:animEffect transition="in" filter="wipe(left)">
                                      <p:cBhvr>
                                        <p:cTn id="22" dur="500"/>
                                        <p:tgtEl>
                                          <p:spTgt spid="820"/>
                                        </p:tgtEl>
                                      </p:cBhvr>
                                    </p:animEffect>
                                  </p:childTnLst>
                                </p:cTn>
                              </p:par>
                            </p:childTnLst>
                          </p:cTn>
                        </p:par>
                        <p:par>
                          <p:cTn id="23" fill="hold">
                            <p:stCondLst>
                              <p:cond delay="500"/>
                            </p:stCondLst>
                            <p:childTnLst>
                              <p:par>
                                <p:cTn id="24" presetID="22" presetClass="entr" presetSubtype="8" fill="hold" grpId="3" nodeType="afterEffect">
                                  <p:stCondLst>
                                    <p:cond delay="0"/>
                                  </p:stCondLst>
                                  <p:iterate>
                                    <p:tmAbs val="0"/>
                                  </p:iterate>
                                  <p:childTnLst>
                                    <p:set>
                                      <p:cBhvr>
                                        <p:cTn id="25" fill="hold"/>
                                        <p:tgtEl>
                                          <p:spTgt spid="822"/>
                                        </p:tgtEl>
                                        <p:attrNameLst>
                                          <p:attrName>style.visibility</p:attrName>
                                        </p:attrNameLst>
                                      </p:cBhvr>
                                      <p:to>
                                        <p:strVal val="visible"/>
                                      </p:to>
                                    </p:set>
                                    <p:animEffect transition="in" filter="wipe(left)">
                                      <p:cBhvr>
                                        <p:cTn id="26" dur="250"/>
                                        <p:tgtEl>
                                          <p:spTgt spid="8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7" grpId="1" build="p" bldLvl="5" animBg="1" advAuto="0"/>
      <p:bldP spid="820" grpId="2" animBg="1" advAuto="0"/>
      <p:bldP spid="822" grpId="3" animBg="1" advAuto="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Stephen Jay Gould, “The Great Scablands Debate,” Natural History, Vol. 87:7 (Aug./Sept. 1978), pp. 12, 14."/>
          <p:cNvSpPr txBox="1">
            <a:spLocks noGrp="1"/>
          </p:cNvSpPr>
          <p:nvPr>
            <p:ph type="subTitle" sz="quarter" idx="1"/>
          </p:nvPr>
        </p:nvSpPr>
        <p:spPr>
          <a:prstGeom prst="rect">
            <a:avLst/>
          </a:prstGeom>
        </p:spPr>
        <p:txBody>
          <a:bodyPr/>
          <a:lstStyle/>
          <a:p>
            <a:r>
              <a:t>Stephen Jay Gould, “The Great Scablands Debate,” </a:t>
            </a:r>
            <a:r>
              <a:rPr>
                <a:latin typeface="DejaVu Sans Condensed Oblique"/>
                <a:ea typeface="DejaVu Sans Condensed Oblique"/>
                <a:cs typeface="DejaVu Sans Condensed Oblique"/>
                <a:sym typeface="DejaVu Sans Condensed Oblique"/>
              </a:rPr>
              <a:t>Natural History</a:t>
            </a:r>
            <a:r>
              <a:t>, Vol. 87:7 (Aug./Sept. 1978), pp. 12, 14.</a:t>
            </a:r>
          </a:p>
        </p:txBody>
      </p:sp>
      <p:grpSp>
        <p:nvGrpSpPr>
          <p:cNvPr id="1197" name="Scablands debate.jpg"/>
          <p:cNvGrpSpPr/>
          <p:nvPr/>
        </p:nvGrpSpPr>
        <p:grpSpPr>
          <a:xfrm>
            <a:off x="838200" y="939799"/>
            <a:ext cx="11074400" cy="8178801"/>
            <a:chOff x="0" y="0"/>
            <a:chExt cx="11074400" cy="8178800"/>
          </a:xfrm>
        </p:grpSpPr>
        <p:pic>
          <p:nvPicPr>
            <p:cNvPr id="1196" name="Scablands debate.jpg" descr="Scablands debate.jpg"/>
            <p:cNvPicPr>
              <a:picLocks/>
            </p:cNvPicPr>
            <p:nvPr/>
          </p:nvPicPr>
          <p:blipFill>
            <a:blip r:embed="rId3"/>
            <a:srcRect t="7963" b="37777"/>
            <a:stretch>
              <a:fillRect/>
            </a:stretch>
          </p:blipFill>
          <p:spPr>
            <a:xfrm>
              <a:off x="127000" y="127000"/>
              <a:ext cx="10820400" cy="7924800"/>
            </a:xfrm>
            <a:prstGeom prst="rect">
              <a:avLst/>
            </a:prstGeom>
            <a:ln>
              <a:noFill/>
            </a:ln>
            <a:effectLst/>
          </p:spPr>
        </p:pic>
        <p:pic>
          <p:nvPicPr>
            <p:cNvPr id="1195" name="Scablands debate.jpg" descr="Scablands debate.jpg"/>
            <p:cNvPicPr>
              <a:picLocks/>
            </p:cNvPicPr>
            <p:nvPr/>
          </p:nvPicPr>
          <p:blipFill>
            <a:blip r:embed="rId4"/>
            <a:stretch>
              <a:fillRect/>
            </a:stretch>
          </p:blipFill>
          <p:spPr>
            <a:xfrm>
              <a:off x="0" y="0"/>
              <a:ext cx="11074400" cy="8178800"/>
            </a:xfrm>
            <a:prstGeom prst="rect">
              <a:avLst/>
            </a:prstGeom>
            <a:effectLst/>
          </p:spPr>
        </p:pic>
      </p:grpSp>
      <p:sp>
        <p:nvSpPr>
          <p:cNvPr id="1198" name="Arrow"/>
          <p:cNvSpPr/>
          <p:nvPr/>
        </p:nvSpPr>
        <p:spPr>
          <a:xfrm>
            <a:off x="-414139" y="5267805"/>
            <a:ext cx="3090841" cy="1270001"/>
          </a:xfrm>
          <a:prstGeom prst="rightArrow">
            <a:avLst>
              <a:gd name="adj1" fmla="val 32000"/>
              <a:gd name="adj2" fmla="val 64000"/>
            </a:avLst>
          </a:prstGeom>
          <a:blipFill>
            <a:blip r:embed="rId5"/>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199" name="Arrow"/>
          <p:cNvSpPr/>
          <p:nvPr/>
        </p:nvSpPr>
        <p:spPr>
          <a:xfrm rot="5400000">
            <a:off x="6502350" y="1533379"/>
            <a:ext cx="5029200" cy="1188720"/>
          </a:xfrm>
          <a:prstGeom prst="rightArrow">
            <a:avLst>
              <a:gd name="adj1" fmla="val 32000"/>
              <a:gd name="adj2" fmla="val 64000"/>
            </a:avLst>
          </a:prstGeom>
          <a:blipFill>
            <a:blip r:embed="rId5"/>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00" name="Arrow"/>
          <p:cNvSpPr/>
          <p:nvPr/>
        </p:nvSpPr>
        <p:spPr>
          <a:xfrm rot="5400000">
            <a:off x="2301754" y="244243"/>
            <a:ext cx="2518497" cy="1270001"/>
          </a:xfrm>
          <a:prstGeom prst="rightArrow">
            <a:avLst>
              <a:gd name="adj1" fmla="val 32000"/>
              <a:gd name="adj2" fmla="val 64000"/>
            </a:avLst>
          </a:prstGeom>
          <a:blipFill>
            <a:blip r:embed="rId5"/>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2" name="Rectangle 1"/>
          <p:cNvSpPr>
            <a:spLocks noChangeArrowheads="1"/>
          </p:cNvSpPr>
          <p:nvPr/>
        </p:nvSpPr>
        <p:spPr bwMode="auto">
          <a:xfrm>
            <a:off x="12185650" y="633022"/>
            <a:ext cx="11483788" cy="10464403"/>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6800" b="0" i="0" u="none" strike="noStrike" cap="none" normalizeH="0" baseline="0" dirty="0">
                <a:ln>
                  <a:noFill/>
                </a:ln>
                <a:solidFill>
                  <a:schemeClr val="bg1"/>
                </a:solidFill>
                <a:effectLst/>
                <a:latin typeface="+mn-lt"/>
              </a:rPr>
              <a:t>"Themelimi", siç përfaqësohet nga Shoqëria Gjeologjike e Shteteve të Bashkuara,  kundershtoi me te madhe pikepamjen e tij. ... Në vend që të provonin përmbytjen e Bretzit mbi meritat e veta, ata e kundërshtonin atë mbi parimet e përgjithshme..." </a:t>
            </a:r>
          </a:p>
        </p:txBody>
      </p:sp>
      <p:sp>
        <p:nvSpPr>
          <p:cNvPr id="10" name="Arrow">
            <a:extLst>
              <a:ext uri="{FF2B5EF4-FFF2-40B4-BE49-F238E27FC236}">
                <a16:creationId xmlns:a16="http://schemas.microsoft.com/office/drawing/2014/main" id="{B1DC0DC5-C2D1-D74B-AB86-4461352ECCBC}"/>
              </a:ext>
            </a:extLst>
          </p:cNvPr>
          <p:cNvSpPr/>
          <p:nvPr/>
        </p:nvSpPr>
        <p:spPr>
          <a:xfrm rot="5400000">
            <a:off x="4298440" y="1125919"/>
            <a:ext cx="4586649" cy="1270001"/>
          </a:xfrm>
          <a:prstGeom prst="rightArrow">
            <a:avLst>
              <a:gd name="adj1" fmla="val 32000"/>
              <a:gd name="adj2" fmla="val 64000"/>
            </a:avLst>
          </a:prstGeom>
          <a:blipFill>
            <a:blip r:embed="rId5"/>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410563918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iterate>
                                    <p:tmAbs val="0"/>
                                  </p:iterate>
                                  <p:childTnLst>
                                    <p:set>
                                      <p:cBhvr>
                                        <p:cTn id="6" fill="hold"/>
                                        <p:tgtEl>
                                          <p:spTgt spid="1200"/>
                                        </p:tgtEl>
                                        <p:attrNameLst>
                                          <p:attrName>style.visibility</p:attrName>
                                        </p:attrNameLst>
                                      </p:cBhvr>
                                      <p:to>
                                        <p:strVal val="visible"/>
                                      </p:to>
                                    </p:set>
                                    <p:animEffect transition="in" filter="wipe(up)">
                                      <p:cBhvr>
                                        <p:cTn id="7" dur="499"/>
                                        <p:tgtEl>
                                          <p:spTgt spid="120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grpId="1" nodeType="clickEffect">
                                  <p:stCondLst>
                                    <p:cond delay="0"/>
                                  </p:stCondLst>
                                  <p:childTnLst>
                                    <p:animEffect transition="out" filter="dissolve">
                                      <p:cBhvr>
                                        <p:cTn id="11" dur="500"/>
                                        <p:tgtEl>
                                          <p:spTgt spid="1200"/>
                                        </p:tgtEl>
                                      </p:cBhvr>
                                    </p:animEffect>
                                    <p:set>
                                      <p:cBhvr>
                                        <p:cTn id="12" dur="1" fill="hold">
                                          <p:stCondLst>
                                            <p:cond delay="499"/>
                                          </p:stCondLst>
                                        </p:cTn>
                                        <p:tgtEl>
                                          <p:spTgt spid="1200"/>
                                        </p:tgtEl>
                                        <p:attrNameLst>
                                          <p:attrName>style.visibility</p:attrName>
                                        </p:attrNameLst>
                                      </p:cBhvr>
                                      <p:to>
                                        <p:strVal val="hidden"/>
                                      </p:to>
                                    </p:set>
                                  </p:childTnLst>
                                </p:cTn>
                              </p:par>
                              <p:par>
                                <p:cTn id="13" presetID="22" presetClass="entr" presetSubtype="8" fill="hold" grpId="0" nodeType="withEffect">
                                  <p:stCondLst>
                                    <p:cond delay="0"/>
                                  </p:stCondLst>
                                  <p:iterate>
                                    <p:tmAbs val="0"/>
                                  </p:iterate>
                                  <p:childTnLst>
                                    <p:set>
                                      <p:cBhvr>
                                        <p:cTn id="14" fill="hold"/>
                                        <p:tgtEl>
                                          <p:spTgt spid="1198"/>
                                        </p:tgtEl>
                                        <p:attrNameLst>
                                          <p:attrName>style.visibility</p:attrName>
                                        </p:attrNameLst>
                                      </p:cBhvr>
                                      <p:to>
                                        <p:strVal val="visible"/>
                                      </p:to>
                                    </p:set>
                                    <p:animEffect transition="in" filter="wipe(left)">
                                      <p:cBhvr>
                                        <p:cTn id="15" dur="499"/>
                                        <p:tgtEl>
                                          <p:spTgt spid="1198"/>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grpId="1" nodeType="clickEffect">
                                  <p:stCondLst>
                                    <p:cond delay="0"/>
                                  </p:stCondLst>
                                  <p:childTnLst>
                                    <p:animEffect transition="out" filter="dissolve">
                                      <p:cBhvr>
                                        <p:cTn id="19" dur="500"/>
                                        <p:tgtEl>
                                          <p:spTgt spid="1198"/>
                                        </p:tgtEl>
                                      </p:cBhvr>
                                    </p:animEffect>
                                    <p:set>
                                      <p:cBhvr>
                                        <p:cTn id="20" dur="1" fill="hold">
                                          <p:stCondLst>
                                            <p:cond delay="499"/>
                                          </p:stCondLst>
                                        </p:cTn>
                                        <p:tgtEl>
                                          <p:spTgt spid="1198"/>
                                        </p:tgtEl>
                                        <p:attrNameLst>
                                          <p:attrName>style.visibility</p:attrName>
                                        </p:attrNameLst>
                                      </p:cBhvr>
                                      <p:to>
                                        <p:strVal val="hidden"/>
                                      </p:to>
                                    </p:set>
                                  </p:childTnLst>
                                </p:cTn>
                              </p:par>
                              <p:par>
                                <p:cTn id="21" presetID="22" presetClass="entr" presetSubtype="1" fill="hold" grpId="0" nodeType="withEffect">
                                  <p:stCondLst>
                                    <p:cond delay="0"/>
                                  </p:stCondLst>
                                  <p:iterate>
                                    <p:tmAbs val="0"/>
                                  </p:iterate>
                                  <p:childTnLst>
                                    <p:set>
                                      <p:cBhvr>
                                        <p:cTn id="22" fill="hold"/>
                                        <p:tgtEl>
                                          <p:spTgt spid="1199"/>
                                        </p:tgtEl>
                                        <p:attrNameLst>
                                          <p:attrName>style.visibility</p:attrName>
                                        </p:attrNameLst>
                                      </p:cBhvr>
                                      <p:to>
                                        <p:strVal val="visible"/>
                                      </p:to>
                                    </p:set>
                                    <p:animEffect transition="in" filter="wipe(up)">
                                      <p:cBhvr>
                                        <p:cTn id="23" dur="500"/>
                                        <p:tgtEl>
                                          <p:spTgt spid="1199"/>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xit" presetSubtype="0" fill="hold" grpId="1" nodeType="clickEffect">
                                  <p:stCondLst>
                                    <p:cond delay="0"/>
                                  </p:stCondLst>
                                  <p:childTnLst>
                                    <p:animEffect transition="out" filter="dissolve">
                                      <p:cBhvr>
                                        <p:cTn id="27" dur="500"/>
                                        <p:tgtEl>
                                          <p:spTgt spid="1199"/>
                                        </p:tgtEl>
                                      </p:cBhvr>
                                    </p:animEffect>
                                    <p:set>
                                      <p:cBhvr>
                                        <p:cTn id="28" dur="1" fill="hold">
                                          <p:stCondLst>
                                            <p:cond delay="499"/>
                                          </p:stCondLst>
                                        </p:cTn>
                                        <p:tgtEl>
                                          <p:spTgt spid="1199"/>
                                        </p:tgtEl>
                                        <p:attrNameLst>
                                          <p:attrName>style.visibility</p:attrName>
                                        </p:attrNameLst>
                                      </p:cBhvr>
                                      <p:to>
                                        <p:strVal val="hidden"/>
                                      </p:to>
                                    </p:set>
                                  </p:childTnLst>
                                </p:cTn>
                              </p:par>
                              <p:par>
                                <p:cTn id="29" presetID="22" presetClass="entr" presetSubtype="1" fill="hold" grpId="0" nodeType="withEffect">
                                  <p:stCondLst>
                                    <p:cond delay="0"/>
                                  </p:stCondLst>
                                  <p:iterate>
                                    <p:tmAbs val="0"/>
                                  </p:iterate>
                                  <p:childTnLst>
                                    <p:set>
                                      <p:cBhvr>
                                        <p:cTn id="30" fill="hold"/>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 grpId="0" animBg="1" advAuto="0"/>
      <p:bldP spid="1198" grpId="1" animBg="1"/>
      <p:bldP spid="1199" grpId="0" animBg="1" advAuto="0"/>
      <p:bldP spid="1199" grpId="1" animBg="1"/>
      <p:bldP spid="1200" grpId="0" animBg="1" advAuto="0"/>
      <p:bldP spid="1200" grpId="1" animBg="1"/>
      <p:bldP spid="10" grpId="0" animBg="1"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Stephen Jay Gould, “The Great Scablands Debate,” Natural History, Vol. 87:7 (Aug./Sept. 1978), pp. 12, 14."/>
          <p:cNvSpPr txBox="1">
            <a:spLocks noGrp="1"/>
          </p:cNvSpPr>
          <p:nvPr>
            <p:ph type="subTitle" sz="quarter" idx="1"/>
          </p:nvPr>
        </p:nvSpPr>
        <p:spPr>
          <a:xfrm>
            <a:off x="1752600" y="10909300"/>
            <a:ext cx="20269200" cy="1689100"/>
          </a:xfrm>
          <a:prstGeom prst="rect">
            <a:avLst/>
          </a:prstGeom>
        </p:spPr>
        <p:txBody>
          <a:bodyPr/>
          <a:lstStyle/>
          <a:p>
            <a:r>
              <a:rPr dirty="0"/>
              <a:t>Stephen Jay Gould, “The Great Scablands Debate,” </a:t>
            </a:r>
            <a:r>
              <a:rPr dirty="0">
                <a:latin typeface="DejaVu Sans Condensed Oblique"/>
                <a:ea typeface="DejaVu Sans Condensed Oblique"/>
                <a:cs typeface="DejaVu Sans Condensed Oblique"/>
                <a:sym typeface="DejaVu Sans Condensed Oblique"/>
              </a:rPr>
              <a:t>Natural History</a:t>
            </a:r>
            <a:r>
              <a:rPr dirty="0"/>
              <a:t>, Vol. 87:7 (Aug./Sept. 1978), pp. 12, 14.</a:t>
            </a:r>
          </a:p>
        </p:txBody>
      </p:sp>
      <p:sp>
        <p:nvSpPr>
          <p:cNvPr id="2" name="Rectangle 1"/>
          <p:cNvSpPr>
            <a:spLocks noChangeArrowheads="1"/>
          </p:cNvSpPr>
          <p:nvPr/>
        </p:nvSpPr>
        <p:spPr bwMode="auto">
          <a:xfrm>
            <a:off x="2205318" y="2233594"/>
            <a:ext cx="20031635" cy="7755969"/>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mn-lt"/>
              </a:rPr>
              <a:t>"Bretz qëndronte kundër një </a:t>
            </a:r>
            <a:r>
              <a:rPr kumimoji="0" lang="sq-AL" sz="7200" b="0" i="0" u="none" strike="noStrike" cap="none" normalizeH="0" baseline="0" dirty="0">
                <a:ln>
                  <a:noFill/>
                </a:ln>
                <a:solidFill>
                  <a:srgbClr val="FFFF00"/>
                </a:solidFill>
                <a:effectLst/>
                <a:latin typeface="+mn-lt"/>
              </a:rPr>
              <a:t>dogme të fortë dhe shumë kufizuese </a:t>
            </a:r>
            <a:r>
              <a:rPr kumimoji="0" lang="sq-AL" sz="7200" b="0" i="0" u="none" strike="noStrike" cap="none" normalizeH="0" baseline="0" dirty="0">
                <a:ln>
                  <a:noFill/>
                </a:ln>
                <a:solidFill>
                  <a:schemeClr val="bg1"/>
                </a:solidFill>
                <a:effectLst/>
                <a:latin typeface="+mn-lt"/>
              </a:rPr>
              <a:t>që kurrë nuk kishte pasur ndonjë kuptim: perandori ishte zhveshur prej një shekull. Charles Lyell, </a:t>
            </a:r>
            <a:r>
              <a:rPr kumimoji="0" lang="en-US" sz="7200" b="0" i="0" u="none" strike="noStrike" cap="none" normalizeH="0" baseline="0" dirty="0">
                <a:ln>
                  <a:noFill/>
                </a:ln>
                <a:solidFill>
                  <a:schemeClr val="bg1"/>
                </a:solidFill>
                <a:effectLst/>
                <a:latin typeface="+mn-lt"/>
              </a:rPr>
              <a:t>“</a:t>
            </a:r>
            <a:r>
              <a:rPr kumimoji="0" lang="sq-AL" sz="7200" b="0" i="0" u="none" strike="noStrike" cap="none" normalizeH="0" baseline="0" dirty="0">
                <a:ln>
                  <a:noFill/>
                </a:ln>
                <a:solidFill>
                  <a:schemeClr val="bg1"/>
                </a:solidFill>
                <a:effectLst/>
                <a:latin typeface="+mn-lt"/>
              </a:rPr>
              <a:t>kumbari</a:t>
            </a:r>
            <a:r>
              <a:rPr kumimoji="0" lang="en-US" sz="7200" b="0" i="0" u="none" strike="noStrike" cap="none" normalizeH="0" baseline="0" dirty="0">
                <a:ln>
                  <a:noFill/>
                </a:ln>
                <a:solidFill>
                  <a:schemeClr val="bg1"/>
                </a:solidFill>
                <a:effectLst/>
                <a:latin typeface="+mn-lt"/>
              </a:rPr>
              <a:t>”</a:t>
            </a:r>
            <a:r>
              <a:rPr kumimoji="0" lang="sq-AL" sz="7200" b="0" i="0" u="none" strike="noStrike" cap="none" normalizeH="0" baseline="0" dirty="0">
                <a:ln>
                  <a:noFill/>
                </a:ln>
                <a:solidFill>
                  <a:schemeClr val="bg1"/>
                </a:solidFill>
                <a:effectLst/>
                <a:latin typeface="+mn-lt"/>
              </a:rPr>
              <a:t> i gradualizmit gjeologjik, kishte tërhequr një </a:t>
            </a:r>
            <a:r>
              <a:rPr kumimoji="0" lang="en-US" sz="7200" b="0" i="0" u="none" strike="noStrike" cap="none" normalizeH="0" baseline="0" dirty="0" err="1">
                <a:ln>
                  <a:noFill/>
                </a:ln>
                <a:solidFill>
                  <a:schemeClr val="bg1"/>
                </a:solidFill>
                <a:effectLst/>
                <a:latin typeface="+mn-lt"/>
              </a:rPr>
              <a:t>veprim</a:t>
            </a:r>
            <a:r>
              <a:rPr kumimoji="0" lang="en-US" sz="7200" b="0" i="0" u="none" strike="noStrike" cap="none" normalizeH="0" baseline="0" dirty="0">
                <a:ln>
                  <a:noFill/>
                </a:ln>
                <a:solidFill>
                  <a:schemeClr val="bg1"/>
                </a:solidFill>
                <a:effectLst/>
                <a:latin typeface="+mn-lt"/>
              </a:rPr>
              <a:t> </a:t>
            </a:r>
            <a:r>
              <a:rPr kumimoji="0" lang="sq-AL" sz="7200" b="0" i="0" u="none" strike="noStrike" cap="none" normalizeH="0" baseline="0" dirty="0">
                <a:ln>
                  <a:noFill/>
                </a:ln>
                <a:solidFill>
                  <a:schemeClr val="bg1"/>
                </a:solidFill>
                <a:effectLst/>
                <a:latin typeface="+mn-lt"/>
              </a:rPr>
              <a:t>të shpejtë në vendosjen e </a:t>
            </a:r>
            <a:r>
              <a:rPr kumimoji="0" lang="sq-AL" sz="7200" b="0" i="0" u="none" strike="noStrike" cap="none" normalizeH="0" baseline="0" dirty="0">
                <a:ln>
                  <a:noFill/>
                </a:ln>
                <a:solidFill>
                  <a:srgbClr val="FFFF00"/>
                </a:solidFill>
                <a:effectLst/>
                <a:latin typeface="+mn-lt"/>
              </a:rPr>
              <a:t>doktrinës</a:t>
            </a:r>
            <a:r>
              <a:rPr kumimoji="0" lang="sq-AL" sz="7200" b="0" i="0" u="none" strike="noStrike" cap="none" normalizeH="0" baseline="0" dirty="0">
                <a:ln>
                  <a:noFill/>
                </a:ln>
                <a:solidFill>
                  <a:schemeClr val="bg1"/>
                </a:solidFill>
                <a:effectLst/>
                <a:latin typeface="+mn-lt"/>
              </a:rPr>
              <a:t> së ndryshimeve të padukshme ". </a:t>
            </a:r>
          </a:p>
        </p:txBody>
      </p:sp>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9" name="glasses.png" descr="glasses.png"/>
          <p:cNvPicPr>
            <a:picLocks noChangeAspect="1"/>
          </p:cNvPicPr>
          <p:nvPr/>
        </p:nvPicPr>
        <p:blipFill>
          <a:blip r:embed="rId2"/>
          <a:stretch>
            <a:fillRect/>
          </a:stretch>
        </p:blipFill>
        <p:spPr>
          <a:xfrm>
            <a:off x="4229100" y="6639582"/>
            <a:ext cx="15925800" cy="6134101"/>
          </a:xfrm>
          <a:prstGeom prst="rect">
            <a:avLst/>
          </a:prstGeom>
          <a:ln w="12700">
            <a:miter lim="400000"/>
          </a:ln>
        </p:spPr>
      </p:pic>
      <p:pic>
        <p:nvPicPr>
          <p:cNvPr id="1210" name="pic1.png" descr="pic1.png"/>
          <p:cNvPicPr>
            <a:picLocks noChangeAspect="1"/>
          </p:cNvPicPr>
          <p:nvPr/>
        </p:nvPicPr>
        <p:blipFill>
          <a:blip r:embed="rId3"/>
          <a:stretch>
            <a:fillRect/>
          </a:stretch>
        </p:blipFill>
        <p:spPr>
          <a:xfrm>
            <a:off x="0" y="-3111215"/>
            <a:ext cx="24384001" cy="13716001"/>
          </a:xfrm>
          <a:prstGeom prst="rect">
            <a:avLst/>
          </a:prstGeom>
          <a:ln w="12700">
            <a:miter lim="400000"/>
          </a:ln>
        </p:spPr>
      </p:pic>
      <p:sp>
        <p:nvSpPr>
          <p:cNvPr id="1211" name="God’s Word…"/>
          <p:cNvSpPr txBox="1"/>
          <p:nvPr/>
        </p:nvSpPr>
        <p:spPr>
          <a:xfrm>
            <a:off x="6185053" y="1492047"/>
            <a:ext cx="11507959" cy="1030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6700" b="1">
                <a:latin typeface="Helvetica"/>
                <a:ea typeface="Helvetica"/>
                <a:cs typeface="Helvetica"/>
                <a:sym typeface="Helvetica"/>
              </a:defRPr>
            </a:pPr>
            <a:r>
              <a:rPr lang="en-US" dirty="0" err="1"/>
              <a:t>Fjala</a:t>
            </a:r>
            <a:r>
              <a:rPr lang="en-US" dirty="0"/>
              <a:t> e </a:t>
            </a:r>
            <a:r>
              <a:rPr lang="en-US" dirty="0" err="1"/>
              <a:t>Zotit</a:t>
            </a:r>
            <a:r>
              <a:rPr lang="en-US" dirty="0"/>
              <a:t> </a:t>
            </a:r>
            <a:r>
              <a:rPr lang="en-US" dirty="0" err="1"/>
              <a:t>është</a:t>
            </a:r>
            <a:r>
              <a:rPr lang="en-US" dirty="0"/>
              <a:t> e </a:t>
            </a:r>
            <a:r>
              <a:rPr lang="en-US" dirty="0" err="1"/>
              <a:t>verteta</a:t>
            </a:r>
            <a:endParaRPr dirty="0"/>
          </a:p>
        </p:txBody>
      </p:sp>
      <p:sp>
        <p:nvSpPr>
          <p:cNvPr id="1212" name="Biblical Glasses"/>
          <p:cNvSpPr txBox="1"/>
          <p:nvPr/>
        </p:nvSpPr>
        <p:spPr>
          <a:xfrm>
            <a:off x="9237966" y="5591002"/>
            <a:ext cx="5402120"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latin typeface="Helvetica"/>
                <a:ea typeface="Helvetica"/>
                <a:cs typeface="Helvetica"/>
                <a:sym typeface="Helvetica"/>
              </a:defRPr>
            </a:lvl1pPr>
          </a:lstStyle>
          <a:p>
            <a:r>
              <a:rPr lang="en-US" dirty="0" err="1"/>
              <a:t>Syzet</a:t>
            </a:r>
            <a:r>
              <a:rPr lang="en-US" dirty="0"/>
              <a:t> Biblike</a:t>
            </a:r>
            <a:endParaRPr dirty="0"/>
          </a:p>
        </p:txBody>
      </p:sp>
      <p:sp>
        <p:nvSpPr>
          <p:cNvPr id="1213" name="Man Decides…"/>
          <p:cNvSpPr txBox="1"/>
          <p:nvPr/>
        </p:nvSpPr>
        <p:spPr>
          <a:xfrm>
            <a:off x="5599154" y="7454703"/>
            <a:ext cx="12679753" cy="10305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nSpc>
                <a:spcPct val="90000"/>
              </a:lnSpc>
              <a:defRPr sz="6700" b="1">
                <a:latin typeface="Helvetica"/>
                <a:ea typeface="Helvetica"/>
                <a:cs typeface="Helvetica"/>
                <a:sym typeface="Helvetica"/>
              </a:defRPr>
            </a:pPr>
            <a:r>
              <a:rPr lang="en-US" dirty="0" err="1"/>
              <a:t>Njeriu</a:t>
            </a:r>
            <a:r>
              <a:rPr lang="en-US" dirty="0"/>
              <a:t> </a:t>
            </a:r>
            <a:r>
              <a:rPr lang="en-US" dirty="0" err="1"/>
              <a:t>përcakton</a:t>
            </a:r>
            <a:r>
              <a:rPr lang="en-US" dirty="0"/>
              <a:t> </a:t>
            </a:r>
            <a:r>
              <a:rPr lang="en-US" dirty="0" err="1"/>
              <a:t>të</a:t>
            </a:r>
            <a:r>
              <a:rPr lang="en-US" dirty="0"/>
              <a:t> “</a:t>
            </a:r>
            <a:r>
              <a:rPr lang="en-US" dirty="0" err="1"/>
              <a:t>verteten</a:t>
            </a:r>
            <a:r>
              <a:rPr lang="en-US" dirty="0"/>
              <a:t>”</a:t>
            </a:r>
            <a:endParaRPr dirty="0"/>
          </a:p>
        </p:txBody>
      </p:sp>
      <p:sp>
        <p:nvSpPr>
          <p:cNvPr id="1214" name="Millions…"/>
          <p:cNvSpPr txBox="1"/>
          <p:nvPr/>
        </p:nvSpPr>
        <p:spPr>
          <a:xfrm>
            <a:off x="13408441" y="9226596"/>
            <a:ext cx="2750753"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b="1">
                <a:solidFill>
                  <a:srgbClr val="FFFFFF"/>
                </a:solidFill>
                <a:latin typeface="Helvetica"/>
                <a:ea typeface="Helvetica"/>
                <a:cs typeface="Helvetica"/>
                <a:sym typeface="Helvetica"/>
              </a:defRPr>
            </a:pPr>
            <a:r>
              <a:rPr sz="6000" dirty="0" err="1"/>
              <a:t>Mil</a:t>
            </a:r>
            <a:r>
              <a:rPr lang="en-US" sz="6000" dirty="0" err="1"/>
              <a:t>iona</a:t>
            </a:r>
            <a:endParaRPr lang="en-US" sz="6000" dirty="0"/>
          </a:p>
          <a:p>
            <a:pPr>
              <a:defRPr sz="5400" b="1">
                <a:solidFill>
                  <a:srgbClr val="FFFFFF"/>
                </a:solidFill>
                <a:latin typeface="Helvetica"/>
                <a:ea typeface="Helvetica"/>
                <a:cs typeface="Helvetica"/>
                <a:sym typeface="Helvetica"/>
              </a:defRPr>
            </a:pPr>
            <a:r>
              <a:rPr lang="en-US" sz="6000" dirty="0"/>
              <a:t> </a:t>
            </a:r>
            <a:r>
              <a:rPr lang="en-US" sz="6000" dirty="0" err="1"/>
              <a:t>vite</a:t>
            </a:r>
            <a:endParaRPr sz="6000" dirty="0"/>
          </a:p>
        </p:txBody>
      </p:sp>
      <p:sp>
        <p:nvSpPr>
          <p:cNvPr id="1215" name="Millions…"/>
          <p:cNvSpPr txBox="1"/>
          <p:nvPr/>
        </p:nvSpPr>
        <p:spPr>
          <a:xfrm>
            <a:off x="7961100" y="9226596"/>
            <a:ext cx="3316497" cy="194925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5400" b="1">
                <a:solidFill>
                  <a:srgbClr val="FFFFFF"/>
                </a:solidFill>
                <a:latin typeface="Helvetica"/>
                <a:ea typeface="Helvetica"/>
                <a:cs typeface="Helvetica"/>
                <a:sym typeface="Helvetica"/>
              </a:defRPr>
            </a:pPr>
            <a:r>
              <a:rPr sz="6000" dirty="0" err="1"/>
              <a:t>Mil</a:t>
            </a:r>
            <a:r>
              <a:rPr lang="en-US" sz="6000" dirty="0" err="1"/>
              <a:t>iona</a:t>
            </a:r>
            <a:endParaRPr lang="en-US" sz="6000" dirty="0"/>
          </a:p>
          <a:p>
            <a:pPr>
              <a:defRPr sz="5400" b="1">
                <a:solidFill>
                  <a:srgbClr val="FFFFFF"/>
                </a:solidFill>
                <a:latin typeface="Helvetica"/>
                <a:ea typeface="Helvetica"/>
                <a:cs typeface="Helvetica"/>
                <a:sym typeface="Helvetica"/>
              </a:defRPr>
            </a:pPr>
            <a:r>
              <a:rPr lang="en-US" sz="6000" dirty="0"/>
              <a:t> </a:t>
            </a:r>
            <a:r>
              <a:rPr lang="en-US" sz="6000" dirty="0" err="1"/>
              <a:t>vite</a:t>
            </a:r>
            <a:endParaRPr sz="6000" dirty="0"/>
          </a:p>
        </p:txBody>
      </p:sp>
      <p:sp>
        <p:nvSpPr>
          <p:cNvPr id="1216" name="Evolutionary Glasses"/>
          <p:cNvSpPr txBox="1"/>
          <p:nvPr/>
        </p:nvSpPr>
        <p:spPr>
          <a:xfrm>
            <a:off x="8107553" y="11430496"/>
            <a:ext cx="8168903" cy="113364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700" b="1">
                <a:solidFill>
                  <a:srgbClr val="FFFFFF"/>
                </a:solidFill>
                <a:latin typeface="Helvetica"/>
                <a:ea typeface="Helvetica"/>
                <a:cs typeface="Helvetica"/>
                <a:sym typeface="Helvetica"/>
              </a:defRPr>
            </a:lvl1pPr>
          </a:lstStyle>
          <a:p>
            <a:r>
              <a:rPr lang="en-US" dirty="0" err="1"/>
              <a:t>Syzet</a:t>
            </a:r>
            <a:r>
              <a:rPr lang="en-US" dirty="0"/>
              <a:t> </a:t>
            </a:r>
            <a:r>
              <a:rPr lang="en-US" dirty="0" err="1"/>
              <a:t>Evolucioniste</a:t>
            </a:r>
            <a:endParaRPr dirty="0"/>
          </a:p>
        </p:txBody>
      </p:sp>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a:t>
            </a:r>
            <a:r>
              <a:rPr lang="en-US" dirty="0" err="1">
                <a:latin typeface="+mn-lt"/>
              </a:rPr>
              <a:t>Shpejtë</a:t>
            </a:r>
            <a:endParaRPr dirty="0">
              <a:latin typeface="+mn-lt"/>
            </a:endParaRPr>
          </a:p>
        </p:txBody>
      </p:sp>
      <p:sp>
        <p:nvSpPr>
          <p:cNvPr id="1219" name="Lack of erosional features"/>
          <p:cNvSpPr txBox="1">
            <a:spLocks noGrp="1"/>
          </p:cNvSpPr>
          <p:nvPr>
            <p:ph type="body" idx="1"/>
          </p:nvPr>
        </p:nvSpPr>
        <p:spPr>
          <a:xfrm>
            <a:off x="2425700" y="3911600"/>
            <a:ext cx="19532600" cy="8699500"/>
          </a:xfrm>
          <a:prstGeom prst="rect">
            <a:avLst/>
          </a:prstGeom>
        </p:spPr>
        <p:txBody>
          <a:bodyPr/>
          <a:lstStyle>
            <a:lvl1pPr marL="1371600" indent="-1371600">
              <a:lnSpc>
                <a:spcPct val="100000"/>
              </a:lnSpc>
              <a:spcBef>
                <a:spcPts val="3000"/>
              </a:spcBef>
              <a:buSzPct val="100000"/>
              <a:buAutoNum type="arabicPeriod"/>
              <a:defRPr sz="7000"/>
            </a:lvl1pPr>
          </a:lstStyle>
          <a:p>
            <a:r>
              <a:rPr lang="en-US" dirty="0"/>
              <a:t>Mungesa e </a:t>
            </a:r>
            <a:r>
              <a:rPr lang="en-US" dirty="0" err="1"/>
              <a:t>karakteristikave</a:t>
            </a:r>
            <a:r>
              <a:rPr lang="en-US" dirty="0"/>
              <a:t> </a:t>
            </a:r>
            <a:r>
              <a:rPr lang="en-US" dirty="0" err="1"/>
              <a:t>erozionale</a:t>
            </a:r>
            <a:endParaRPr dirty="0"/>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3" name="Grand Canyon Cutaway.jpg"/>
          <p:cNvGrpSpPr/>
          <p:nvPr/>
        </p:nvGrpSpPr>
        <p:grpSpPr>
          <a:xfrm>
            <a:off x="1511300" y="3116262"/>
            <a:ext cx="21348700" cy="8343901"/>
            <a:chOff x="0" y="0"/>
            <a:chExt cx="21348700" cy="8343900"/>
          </a:xfrm>
        </p:grpSpPr>
        <p:pic>
          <p:nvPicPr>
            <p:cNvPr id="1222" name="Grand Canyon Cutaway.jpg" descr="Grand Canyon Cutaway.jpg"/>
            <p:cNvPicPr>
              <a:picLocks/>
            </p:cNvPicPr>
            <p:nvPr/>
          </p:nvPicPr>
          <p:blipFill>
            <a:blip r:embed="rId3"/>
            <a:srcRect l="3334" t="22895" r="3334" b="16989"/>
            <a:stretch>
              <a:fillRect/>
            </a:stretch>
          </p:blipFill>
          <p:spPr>
            <a:xfrm>
              <a:off x="127000" y="127000"/>
              <a:ext cx="21094700" cy="8089900"/>
            </a:xfrm>
            <a:prstGeom prst="rect">
              <a:avLst/>
            </a:prstGeom>
            <a:ln>
              <a:noFill/>
            </a:ln>
            <a:effectLst/>
          </p:spPr>
        </p:pic>
        <p:pic>
          <p:nvPicPr>
            <p:cNvPr id="1221" name="Grand Canyon Cutaway.jpg" descr="Grand Canyon Cutaway.jpg"/>
            <p:cNvPicPr>
              <a:picLocks/>
            </p:cNvPicPr>
            <p:nvPr/>
          </p:nvPicPr>
          <p:blipFill>
            <a:blip r:embed="rId4"/>
            <a:stretch>
              <a:fillRect/>
            </a:stretch>
          </p:blipFill>
          <p:spPr>
            <a:xfrm>
              <a:off x="0" y="0"/>
              <a:ext cx="21348700" cy="8343900"/>
            </a:xfrm>
            <a:prstGeom prst="rect">
              <a:avLst/>
            </a:prstGeom>
            <a:effectLst/>
          </p:spPr>
        </p:pic>
      </p:grpSp>
      <p:sp>
        <p:nvSpPr>
          <p:cNvPr id="1224" name="Virtually No Erosion Features Between the Layers"/>
          <p:cNvSpPr txBox="1">
            <a:spLocks noGrp="1"/>
          </p:cNvSpPr>
          <p:nvPr>
            <p:ph type="title" idx="4294967295"/>
          </p:nvPr>
        </p:nvSpPr>
        <p:spPr>
          <a:xfrm>
            <a:off x="723900" y="11711106"/>
            <a:ext cx="22936200" cy="1406516"/>
          </a:xfrm>
          <a:prstGeom prst="rect">
            <a:avLst/>
          </a:prstGeom>
          <a:effectLst>
            <a:outerShdw blurRad="50800" dist="38100" dir="5400000" rotWithShape="0">
              <a:srgbClr val="000000">
                <a:alpha val="40000"/>
              </a:srgbClr>
            </a:outerShdw>
          </a:effectLst>
        </p:spPr>
        <p:txBody>
          <a:bodyPr anchor="b"/>
          <a:lstStyle>
            <a:lvl1pPr>
              <a:defRPr sz="6600">
                <a:latin typeface="+mn-lt"/>
                <a:ea typeface="+mn-ea"/>
                <a:cs typeface="+mn-cs"/>
                <a:sym typeface="DejaVu Sans Condensed"/>
              </a:defRPr>
            </a:lvl1pPr>
          </a:lstStyle>
          <a:p>
            <a:r>
              <a:rPr lang="en-US" dirty="0" err="1"/>
              <a:t>Pothuajse</a:t>
            </a:r>
            <a:r>
              <a:rPr lang="en-US" dirty="0"/>
              <a:t> </a:t>
            </a:r>
            <a:r>
              <a:rPr lang="en-US" dirty="0" err="1"/>
              <a:t>asnjë</a:t>
            </a:r>
            <a:r>
              <a:rPr lang="en-US" dirty="0"/>
              <a:t> </a:t>
            </a:r>
            <a:r>
              <a:rPr lang="en-US" dirty="0" err="1"/>
              <a:t>karakteristikë</a:t>
            </a:r>
            <a:r>
              <a:rPr lang="en-US" dirty="0"/>
              <a:t> e </a:t>
            </a:r>
            <a:r>
              <a:rPr lang="en-US" dirty="0" err="1"/>
              <a:t>erozionit</a:t>
            </a:r>
            <a:r>
              <a:rPr lang="en-US" dirty="0"/>
              <a:t> midis </a:t>
            </a:r>
            <a:r>
              <a:rPr lang="en-US" dirty="0" err="1"/>
              <a:t>shtresave</a:t>
            </a:r>
            <a:endParaRPr dirty="0"/>
          </a:p>
        </p:txBody>
      </p:sp>
      <p:sp>
        <p:nvSpPr>
          <p:cNvPr id="1225" name="Massive Erosion Features"/>
          <p:cNvSpPr txBox="1"/>
          <p:nvPr/>
        </p:nvSpPr>
        <p:spPr>
          <a:xfrm>
            <a:off x="135472" y="1096710"/>
            <a:ext cx="14931542"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lang="en-US" sz="6800" dirty="0" err="1"/>
              <a:t>Karakteristikat</a:t>
            </a:r>
            <a:r>
              <a:rPr lang="en-US" sz="6800" dirty="0"/>
              <a:t> </a:t>
            </a:r>
            <a:r>
              <a:rPr lang="en-US" sz="6800" dirty="0" err="1"/>
              <a:t>erozionale</a:t>
            </a:r>
            <a:r>
              <a:rPr lang="en-US" sz="6800" dirty="0"/>
              <a:t> </a:t>
            </a:r>
            <a:r>
              <a:rPr lang="en-US" sz="6800" dirty="0" err="1"/>
              <a:t>madhore</a:t>
            </a:r>
            <a:endParaRPr sz="6800" dirty="0"/>
          </a:p>
        </p:txBody>
      </p:sp>
      <p:sp>
        <p:nvSpPr>
          <p:cNvPr id="1226" name="300 Million Years"/>
          <p:cNvSpPr txBox="1"/>
          <p:nvPr/>
        </p:nvSpPr>
        <p:spPr>
          <a:xfrm>
            <a:off x="14809387" y="1117993"/>
            <a:ext cx="8369301" cy="1320801"/>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72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sz="6800" dirty="0">
                <a:latin typeface="+mn-lt"/>
              </a:rPr>
              <a:t>300 </a:t>
            </a:r>
            <a:r>
              <a:rPr sz="6800" dirty="0" err="1">
                <a:latin typeface="+mn-lt"/>
              </a:rPr>
              <a:t>Mil</a:t>
            </a:r>
            <a:r>
              <a:rPr lang="en-US" sz="6800" dirty="0" err="1">
                <a:latin typeface="+mn-lt"/>
              </a:rPr>
              <a:t>i</a:t>
            </a:r>
            <a:r>
              <a:rPr sz="6800" dirty="0" err="1">
                <a:latin typeface="+mn-lt"/>
              </a:rPr>
              <a:t>on</a:t>
            </a:r>
            <a:r>
              <a:rPr lang="en-US" sz="6800" dirty="0" err="1">
                <a:latin typeface="+mn-lt"/>
              </a:rPr>
              <a:t>a</a:t>
            </a:r>
            <a:r>
              <a:rPr sz="6800" dirty="0">
                <a:latin typeface="+mn-lt"/>
              </a:rPr>
              <a:t> </a:t>
            </a:r>
            <a:r>
              <a:rPr lang="en-US" sz="6800" dirty="0" err="1">
                <a:latin typeface="+mn-lt"/>
              </a:rPr>
              <a:t>Vite</a:t>
            </a:r>
            <a:endParaRPr sz="6800" dirty="0">
              <a:latin typeface="+mn-lt"/>
            </a:endParaRPr>
          </a:p>
        </p:txBody>
      </p:sp>
      <p:grpSp>
        <p:nvGrpSpPr>
          <p:cNvPr id="1230" name="Group"/>
          <p:cNvGrpSpPr/>
          <p:nvPr/>
        </p:nvGrpSpPr>
        <p:grpSpPr>
          <a:xfrm>
            <a:off x="5998461" y="2438400"/>
            <a:ext cx="11705339" cy="4140200"/>
            <a:chOff x="-503938" y="0"/>
            <a:chExt cx="11705338" cy="4140199"/>
          </a:xfrm>
        </p:grpSpPr>
        <p:sp>
          <p:nvSpPr>
            <p:cNvPr id="1227" name="Line"/>
            <p:cNvSpPr/>
            <p:nvPr/>
          </p:nvSpPr>
          <p:spPr>
            <a:xfrm flipV="1">
              <a:off x="-503939" y="76199"/>
              <a:ext cx="2205739" cy="315410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28" name="Line"/>
            <p:cNvSpPr/>
            <p:nvPr/>
          </p:nvSpPr>
          <p:spPr>
            <a:xfrm flipH="1" flipV="1">
              <a:off x="1676399" y="50800"/>
              <a:ext cx="1934291" cy="3409285"/>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229" name="Line"/>
            <p:cNvSpPr/>
            <p:nvPr/>
          </p:nvSpPr>
          <p:spPr>
            <a:xfrm flipH="1" flipV="1">
              <a:off x="1549400" y="0"/>
              <a:ext cx="9652000" cy="4140200"/>
            </a:xfrm>
            <a:prstGeom prst="line">
              <a:avLst/>
            </a:prstGeom>
            <a:noFill/>
            <a:ln w="254000" cap="flat">
              <a:solidFill>
                <a:srgbClr val="53D5FD"/>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grpSp>
      <p:sp>
        <p:nvSpPr>
          <p:cNvPr id="1231" name="Line"/>
          <p:cNvSpPr/>
          <p:nvPr/>
        </p:nvSpPr>
        <p:spPr>
          <a:xfrm flipH="1" flipV="1">
            <a:off x="19289683" y="2217971"/>
            <a:ext cx="2198717" cy="4741630"/>
          </a:xfrm>
          <a:prstGeom prst="line">
            <a:avLst/>
          </a:prstGeom>
          <a:ln w="254000">
            <a:solidFill>
              <a:srgbClr val="53D5FD"/>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232" name="}"/>
          <p:cNvSpPr txBox="1"/>
          <p:nvPr/>
        </p:nvSpPr>
        <p:spPr>
          <a:xfrm>
            <a:off x="20624800" y="6934200"/>
            <a:ext cx="2311400" cy="13208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10000" b="1">
                <a:solidFill>
                  <a:srgbClr val="53D5FD"/>
                </a:solidFill>
                <a:effectLst>
                  <a:outerShdw blurRad="50800" dist="38100" dir="5400000" rotWithShape="0">
                    <a:srgbClr val="000000">
                      <a:alpha val="40000"/>
                    </a:srgbClr>
                  </a:outerShdw>
                </a:effectLst>
                <a:latin typeface="Quicksand"/>
                <a:ea typeface="Quicksand"/>
                <a:cs typeface="Quicksand"/>
                <a:sym typeface="Quicksand"/>
              </a:defRPr>
            </a:lvl1pPr>
          </a:lstStyle>
          <a:p>
            <a:r>
              <a:t>}</a:t>
            </a:r>
          </a:p>
        </p:txBody>
      </p:sp>
      <p:sp>
        <p:nvSpPr>
          <p:cNvPr id="1233" name="Line"/>
          <p:cNvSpPr/>
          <p:nvPr/>
        </p:nvSpPr>
        <p:spPr>
          <a:xfrm flipH="1">
            <a:off x="3101339" y="9259084"/>
            <a:ext cx="1" cy="2998169"/>
          </a:xfrm>
          <a:prstGeom prst="line">
            <a:avLst/>
          </a:prstGeom>
          <a:ln w="254000">
            <a:solidFill>
              <a:srgbClr val="FF40FF"/>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225"/>
                                        </p:tgtEl>
                                        <p:attrNameLst>
                                          <p:attrName>style.visibility</p:attrName>
                                        </p:attrNameLst>
                                      </p:cBhvr>
                                      <p:to>
                                        <p:strVal val="visible"/>
                                      </p:to>
                                    </p:set>
                                  </p:childTnLst>
                                </p:cTn>
                              </p:par>
                            </p:childTnLst>
                          </p:cTn>
                        </p:par>
                        <p:par>
                          <p:cTn id="7" fill="hold">
                            <p:stCondLst>
                              <p:cond delay="0"/>
                            </p:stCondLst>
                            <p:childTnLst>
                              <p:par>
                                <p:cTn id="8" presetID="22" presetClass="entr" presetSubtype="1" fill="hold" grpId="2" nodeType="afterEffect">
                                  <p:stCondLst>
                                    <p:cond delay="0"/>
                                  </p:stCondLst>
                                  <p:iterate>
                                    <p:tmAbs val="0"/>
                                  </p:iterate>
                                  <p:childTnLst>
                                    <p:set>
                                      <p:cBhvr>
                                        <p:cTn id="9" fill="hold"/>
                                        <p:tgtEl>
                                          <p:spTgt spid="1230"/>
                                        </p:tgtEl>
                                        <p:attrNameLst>
                                          <p:attrName>style.visibility</p:attrName>
                                        </p:attrNameLst>
                                      </p:cBhvr>
                                      <p:to>
                                        <p:strVal val="visible"/>
                                      </p:to>
                                    </p:set>
                                    <p:animEffect transition="in" filter="wipe(up)">
                                      <p:cBhvr>
                                        <p:cTn id="10" dur="500"/>
                                        <p:tgtEl>
                                          <p:spTgt spid="1230"/>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3" nodeType="clickEffect">
                                  <p:stCondLst>
                                    <p:cond delay="0"/>
                                  </p:stCondLst>
                                  <p:iterate>
                                    <p:tmAbs val="0"/>
                                  </p:iterate>
                                  <p:childTnLst>
                                    <p:set>
                                      <p:cBhvr>
                                        <p:cTn id="14" fill="hold"/>
                                        <p:tgtEl>
                                          <p:spTgt spid="1226"/>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4" nodeType="afterEffect">
                                  <p:stCondLst>
                                    <p:cond delay="0"/>
                                  </p:stCondLst>
                                  <p:iterate>
                                    <p:tmAbs val="0"/>
                                  </p:iterate>
                                  <p:childTnLst>
                                    <p:set>
                                      <p:cBhvr>
                                        <p:cTn id="17" fill="hold"/>
                                        <p:tgtEl>
                                          <p:spTgt spid="1231"/>
                                        </p:tgtEl>
                                        <p:attrNameLst>
                                          <p:attrName>style.visibility</p:attrName>
                                        </p:attrNameLst>
                                      </p:cBhvr>
                                      <p:to>
                                        <p:strVal val="visible"/>
                                      </p:to>
                                    </p:set>
                                    <p:animEffect transition="in" filter="wipe(left)">
                                      <p:cBhvr>
                                        <p:cTn id="18" dur="500"/>
                                        <p:tgtEl>
                                          <p:spTgt spid="1231"/>
                                        </p:tgtEl>
                                      </p:cBhvr>
                                    </p:animEffect>
                                  </p:childTnLst>
                                </p:cTn>
                              </p:par>
                            </p:childTnLst>
                          </p:cTn>
                        </p:par>
                        <p:par>
                          <p:cTn id="19" fill="hold">
                            <p:stCondLst>
                              <p:cond delay="500"/>
                            </p:stCondLst>
                            <p:childTnLst>
                              <p:par>
                                <p:cTn id="20" presetID="1" presetClass="entr" presetSubtype="0" fill="hold" grpId="5" nodeType="afterEffect">
                                  <p:stCondLst>
                                    <p:cond delay="0"/>
                                  </p:stCondLst>
                                  <p:iterate>
                                    <p:tmAbs val="0"/>
                                  </p:iterate>
                                  <p:childTnLst>
                                    <p:set>
                                      <p:cBhvr>
                                        <p:cTn id="21" fill="hold"/>
                                        <p:tgtEl>
                                          <p:spTgt spid="123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6" nodeType="clickEffect">
                                  <p:stCondLst>
                                    <p:cond delay="0"/>
                                  </p:stCondLst>
                                  <p:iterate>
                                    <p:tmAbs val="0"/>
                                  </p:iterate>
                                  <p:childTnLst>
                                    <p:set>
                                      <p:cBhvr>
                                        <p:cTn id="25" fill="hold"/>
                                        <p:tgtEl>
                                          <p:spTgt spid="1224"/>
                                        </p:tgtEl>
                                        <p:attrNameLst>
                                          <p:attrName>style.visibility</p:attrName>
                                        </p:attrNameLst>
                                      </p:cBhvr>
                                      <p:to>
                                        <p:strVal val="visible"/>
                                      </p:to>
                                    </p:set>
                                  </p:childTnLst>
                                </p:cTn>
                              </p:par>
                            </p:childTnLst>
                          </p:cTn>
                        </p:par>
                        <p:par>
                          <p:cTn id="26" fill="hold">
                            <p:stCondLst>
                              <p:cond delay="0"/>
                            </p:stCondLst>
                            <p:childTnLst>
                              <p:par>
                                <p:cTn id="27" presetID="9" presetClass="entr" fill="hold" grpId="7" nodeType="afterEffect">
                                  <p:stCondLst>
                                    <p:cond delay="0"/>
                                  </p:stCondLst>
                                  <p:iterate>
                                    <p:tmAbs val="0"/>
                                  </p:iterate>
                                  <p:childTnLst>
                                    <p:set>
                                      <p:cBhvr>
                                        <p:cTn id="28" fill="hold"/>
                                        <p:tgtEl>
                                          <p:spTgt spid="1233"/>
                                        </p:tgtEl>
                                        <p:attrNameLst>
                                          <p:attrName>style.visibility</p:attrName>
                                        </p:attrNameLst>
                                      </p:cBhvr>
                                      <p:to>
                                        <p:strVal val="visible"/>
                                      </p:to>
                                    </p:set>
                                    <p:animEffect transition="in" filter="dissolve">
                                      <p:cBhvr>
                                        <p:cTn id="29" dur="500"/>
                                        <p:tgtEl>
                                          <p:spTgt spid="1233"/>
                                        </p:tgtEl>
                                      </p:cBhvr>
                                    </p:animEffect>
                                  </p:childTnLst>
                                </p:cTn>
                              </p:par>
                            </p:childTnLst>
                          </p:cTn>
                        </p:par>
                        <p:par>
                          <p:cTn id="30" fill="hold">
                            <p:stCondLst>
                              <p:cond delay="0"/>
                            </p:stCondLst>
                            <p:childTnLst>
                              <p:par>
                                <p:cTn id="31" presetID="-1" presetClass="path" presetSubtype="0" accel="50000" decel="50000" fill="hold" nodeType="afterEffect">
                                  <p:stCondLst>
                                    <p:cond delay="0"/>
                                  </p:stCondLst>
                                  <p:childTnLst>
                                    <p:animMotion origin="layout" path="M 0.000000 0.000000 L 0.743064 -0.094689" pathEditMode="relative">
                                      <p:cBhvr>
                                        <p:cTn id="32" dur="2000" fill="hold"/>
                                        <p:tgtEl>
                                          <p:spTgt spid="1233"/>
                                        </p:tgtEl>
                                        <p:attrNameLst>
                                          <p:attrName>ppt_x</p:attrName>
                                          <p:attrName>ppt_y</p:attrName>
                                        </p:attrNameLst>
                                      </p:cBhvr>
                                    </p:animMotion>
                                  </p:childTnLst>
                                </p:cTn>
                              </p:par>
                            </p:childTnLst>
                          </p:cTn>
                        </p:par>
                        <p:par>
                          <p:cTn id="33" fill="hold">
                            <p:stCondLst>
                              <p:cond delay="2000"/>
                            </p:stCondLst>
                            <p:childTnLst>
                              <p:par>
                                <p:cTn id="34" presetID="9" presetClass="exit" fill="hold" grpId="9" nodeType="afterEffect">
                                  <p:stCondLst>
                                    <p:cond delay="0"/>
                                  </p:stCondLst>
                                  <p:iterate>
                                    <p:tmAbs val="0"/>
                                  </p:iterate>
                                  <p:childTnLst>
                                    <p:animEffect transition="out" filter="dissolve">
                                      <p:cBhvr>
                                        <p:cTn id="35" dur="500" fill="hold"/>
                                        <p:tgtEl>
                                          <p:spTgt spid="1233"/>
                                        </p:tgtEl>
                                      </p:cBhvr>
                                    </p:animEffect>
                                    <p:set>
                                      <p:cBhvr>
                                        <p:cTn id="36" fill="hold">
                                          <p:stCondLst>
                                            <p:cond delay="499"/>
                                          </p:stCondLst>
                                        </p:cTn>
                                        <p:tgtEl>
                                          <p:spTgt spid="12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4" grpId="6" animBg="1" advAuto="0"/>
      <p:bldP spid="1225" grpId="1" animBg="1" advAuto="0"/>
      <p:bldP spid="1226" grpId="3" animBg="1" advAuto="0"/>
      <p:bldP spid="1230" grpId="2" animBg="1" advAuto="0"/>
      <p:bldP spid="1231" grpId="4" animBg="1" advAuto="0"/>
      <p:bldP spid="1232" grpId="5" animBg="1" advAuto="0"/>
      <p:bldP spid="1233" grpId="7" animBg="1" advAuto="0"/>
      <p:bldP spid="1233" grpId="9" animBg="1" advAuto="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7" name="TextSlide.jpg" descr="TextSlide.jpg"/>
          <p:cNvPicPr>
            <a:picLocks noChangeAspect="1"/>
          </p:cNvPicPr>
          <p:nvPr/>
        </p:nvPicPr>
        <p:blipFill>
          <a:blip r:embed="rId3"/>
          <a:stretch>
            <a:fillRect/>
          </a:stretch>
        </p:blipFill>
        <p:spPr>
          <a:xfrm>
            <a:off x="0" y="0"/>
            <a:ext cx="24384000" cy="13716000"/>
          </a:xfrm>
          <a:prstGeom prst="rect">
            <a:avLst/>
          </a:prstGeom>
        </p:spPr>
      </p:pic>
      <p:pic>
        <p:nvPicPr>
          <p:cNvPr id="1238" name="image30.png" descr="image30.png"/>
          <p:cNvPicPr>
            <a:picLocks noChangeAspect="1"/>
          </p:cNvPicPr>
          <p:nvPr/>
        </p:nvPicPr>
        <p:blipFill>
          <a:blip r:embed="rId4"/>
          <a:stretch>
            <a:fillRect/>
          </a:stretch>
        </p:blipFill>
        <p:spPr>
          <a:xfrm>
            <a:off x="6903964" y="1483697"/>
            <a:ext cx="16122908" cy="10748606"/>
          </a:xfrm>
          <a:prstGeom prst="rect">
            <a:avLst/>
          </a:prstGeom>
          <a:ln w="38100">
            <a:solidFill>
              <a:srgbClr val="FFFFFF"/>
            </a:solidFill>
            <a:miter lim="400000"/>
          </a:ln>
        </p:spPr>
      </p:pic>
      <p:sp>
        <p:nvSpPr>
          <p:cNvPr id="1239" name="Body"/>
          <p:cNvSpPr txBox="1">
            <a:spLocks noGrp="1"/>
          </p:cNvSpPr>
          <p:nvPr>
            <p:ph type="body" idx="1"/>
          </p:nvPr>
        </p:nvSpPr>
        <p:spPr>
          <a:xfrm>
            <a:off x="32723695" y="6400801"/>
            <a:ext cx="29065616" cy="18103851"/>
          </a:xfrm>
          <a:prstGeom prst="rect">
            <a:avLst/>
          </a:prstGeom>
        </p:spPr>
        <p:txBody>
          <a:bodyPr/>
          <a:lstStyle/>
          <a:p>
            <a:pPr>
              <a:spcBef>
                <a:spcPts val="1600"/>
              </a:spcBef>
              <a:defRPr sz="6700">
                <a:effectLst/>
              </a:defRPr>
            </a:pPr>
            <a:endParaRPr/>
          </a:p>
        </p:txBody>
      </p:sp>
      <p:sp>
        <p:nvSpPr>
          <p:cNvPr id="1240" name="Coconino Sandstone"/>
          <p:cNvSpPr txBox="1"/>
          <p:nvPr/>
        </p:nvSpPr>
        <p:spPr>
          <a:xfrm rot="21060000">
            <a:off x="8505845" y="3449819"/>
            <a:ext cx="12754897" cy="1184940"/>
          </a:xfrm>
          <a:prstGeom prst="rect">
            <a:avLst/>
          </a:prstGeom>
          <a:ln w="12700"/>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defTabSz="2177277">
              <a:buClr>
                <a:srgbClr val="FFFFFF"/>
              </a:buClr>
              <a:buFont typeface="DejaVu Sans"/>
              <a:defRPr sz="7200" b="1">
                <a:solidFill>
                  <a:srgbClr val="FFFFFF"/>
                </a:solidFill>
                <a:uFill>
                  <a:solidFill>
                    <a:srgbClr val="FFFFFF"/>
                  </a:solidFill>
                </a:uFill>
                <a:latin typeface="DejaVu Sans"/>
                <a:ea typeface="DejaVu Sans"/>
                <a:cs typeface="DejaVu Sans"/>
                <a:sym typeface="DejaVu Sans"/>
              </a:defRPr>
            </a:lvl1pPr>
          </a:lstStyle>
          <a:p>
            <a:pPr>
              <a:defRPr sz="4300" b="0">
                <a:solidFill>
                  <a:srgbClr val="000000"/>
                </a:solidFill>
                <a:uFill>
                  <a:solidFill>
                    <a:srgbClr val="000000"/>
                  </a:solidFill>
                </a:uFill>
                <a:latin typeface="+mj-lt"/>
                <a:ea typeface="+mj-ea"/>
                <a:cs typeface="+mj-cs"/>
                <a:sym typeface="Calibri"/>
              </a:defRPr>
            </a:pPr>
            <a:r>
              <a:rPr lang="en-US" sz="7200" b="1" dirty="0" err="1">
                <a:solidFill>
                  <a:srgbClr val="FFFFFF"/>
                </a:solidFill>
                <a:uFill>
                  <a:solidFill>
                    <a:srgbClr val="FFFFFF"/>
                  </a:solidFill>
                </a:uFill>
                <a:latin typeface="DejaVu Sans"/>
                <a:ea typeface="DejaVu Sans"/>
                <a:cs typeface="DejaVu Sans"/>
                <a:sym typeface="DejaVu Sans"/>
              </a:rPr>
              <a:t>Guret</a:t>
            </a:r>
            <a:r>
              <a:rPr lang="en-US" sz="7200" b="1" dirty="0">
                <a:solidFill>
                  <a:srgbClr val="FFFFFF"/>
                </a:solidFill>
                <a:uFill>
                  <a:solidFill>
                    <a:srgbClr val="FFFFFF"/>
                  </a:solidFill>
                </a:uFill>
                <a:latin typeface="DejaVu Sans"/>
                <a:ea typeface="DejaVu Sans"/>
                <a:cs typeface="DejaVu Sans"/>
                <a:sym typeface="DejaVu Sans"/>
              </a:rPr>
              <a:t> </a:t>
            </a:r>
            <a:r>
              <a:rPr lang="en-US" sz="7200" b="1" dirty="0" err="1">
                <a:solidFill>
                  <a:srgbClr val="FFFFFF"/>
                </a:solidFill>
                <a:uFill>
                  <a:solidFill>
                    <a:srgbClr val="FFFFFF"/>
                  </a:solidFill>
                </a:uFill>
                <a:latin typeface="DejaVu Sans"/>
                <a:ea typeface="DejaVu Sans"/>
                <a:cs typeface="DejaVu Sans"/>
                <a:sym typeface="DejaVu Sans"/>
              </a:rPr>
              <a:t>ranor</a:t>
            </a:r>
            <a:r>
              <a:rPr lang="en-US" sz="7200" b="1" dirty="0">
                <a:solidFill>
                  <a:srgbClr val="FFFFFF"/>
                </a:solidFill>
                <a:uFill>
                  <a:solidFill>
                    <a:srgbClr val="FFFFFF"/>
                  </a:solidFill>
                </a:uFill>
                <a:latin typeface="DejaVu Sans"/>
                <a:ea typeface="DejaVu Sans"/>
                <a:cs typeface="DejaVu Sans"/>
                <a:sym typeface="DejaVu Sans"/>
              </a:rPr>
              <a:t> “</a:t>
            </a:r>
            <a:r>
              <a:rPr lang="en-US" sz="7200" b="1" dirty="0" err="1">
                <a:solidFill>
                  <a:srgbClr val="FFFFFF"/>
                </a:solidFill>
                <a:uFill>
                  <a:solidFill>
                    <a:srgbClr val="FFFFFF"/>
                  </a:solidFill>
                </a:uFill>
                <a:latin typeface="DejaVu Sans"/>
                <a:ea typeface="DejaVu Sans"/>
                <a:cs typeface="DejaVu Sans"/>
                <a:sym typeface="DejaVu Sans"/>
              </a:rPr>
              <a:t>Kokonino</a:t>
            </a:r>
            <a:r>
              <a:rPr lang="en-US" sz="7200" b="1" dirty="0">
                <a:solidFill>
                  <a:srgbClr val="FFFFFF"/>
                </a:solidFill>
                <a:uFill>
                  <a:solidFill>
                    <a:srgbClr val="FFFFFF"/>
                  </a:solidFill>
                </a:uFill>
                <a:latin typeface="DejaVu Sans"/>
                <a:ea typeface="DejaVu Sans"/>
                <a:cs typeface="DejaVu Sans"/>
                <a:sym typeface="DejaVu Sans"/>
              </a:rPr>
              <a:t>”</a:t>
            </a:r>
            <a:endParaRPr sz="7200" b="1" dirty="0">
              <a:solidFill>
                <a:srgbClr val="FFFFFF"/>
              </a:solidFill>
              <a:uFill>
                <a:solidFill>
                  <a:srgbClr val="FFFFFF"/>
                </a:solidFill>
              </a:uFill>
              <a:latin typeface="DejaVu Sans"/>
              <a:ea typeface="DejaVu Sans"/>
              <a:cs typeface="DejaVu Sans"/>
              <a:sym typeface="DejaVu Sans"/>
            </a:endParaRPr>
          </a:p>
        </p:txBody>
      </p:sp>
      <p:sp>
        <p:nvSpPr>
          <p:cNvPr id="1241" name="Where is the evidence of erosion?"/>
          <p:cNvSpPr txBox="1"/>
          <p:nvPr/>
        </p:nvSpPr>
        <p:spPr>
          <a:xfrm>
            <a:off x="1808860" y="2057400"/>
            <a:ext cx="5206603" cy="3170099"/>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defTabSz="2177277">
              <a:buClr>
                <a:srgbClr val="FFFFFF"/>
              </a:buClr>
              <a:buFont typeface="Quicksand"/>
              <a:defRPr sz="6700">
                <a:solidFill>
                  <a:srgbClr val="FFFFFF"/>
                </a:solidFill>
                <a:uFill>
                  <a:solidFill>
                    <a:srgbClr val="FFFFFF"/>
                  </a:solidFill>
                </a:uFill>
                <a:latin typeface="+mn-lt"/>
                <a:ea typeface="+mn-ea"/>
                <a:cs typeface="+mn-cs"/>
                <a:sym typeface="DejaVu Sans Condensed"/>
              </a:defRPr>
            </a:lvl1pPr>
          </a:lstStyle>
          <a:p>
            <a:pPr>
              <a:defRPr>
                <a:solidFill>
                  <a:srgbClr val="000000"/>
                </a:solidFill>
                <a:uFill>
                  <a:solidFill>
                    <a:srgbClr val="000000"/>
                  </a:solidFill>
                </a:uFill>
              </a:defRPr>
            </a:pPr>
            <a:r>
              <a:rPr lang="en-US" dirty="0">
                <a:solidFill>
                  <a:srgbClr val="FFFFFF"/>
                </a:solidFill>
                <a:uFill>
                  <a:solidFill>
                    <a:srgbClr val="FFFFFF"/>
                  </a:solidFill>
                </a:uFill>
              </a:rPr>
              <a:t>Ku është evidence e </a:t>
            </a:r>
            <a:r>
              <a:rPr lang="en-US" dirty="0" err="1">
                <a:solidFill>
                  <a:srgbClr val="FFFFFF"/>
                </a:solidFill>
                <a:uFill>
                  <a:solidFill>
                    <a:srgbClr val="FFFFFF"/>
                  </a:solidFill>
                </a:uFill>
              </a:rPr>
              <a:t>erozionit</a:t>
            </a:r>
            <a:r>
              <a:rPr dirty="0">
                <a:solidFill>
                  <a:srgbClr val="FFFFFF"/>
                </a:solidFill>
                <a:uFill>
                  <a:solidFill>
                    <a:srgbClr val="FFFFFF"/>
                  </a:solidFill>
                </a:uFill>
              </a:rPr>
              <a:t>?</a:t>
            </a:r>
          </a:p>
        </p:txBody>
      </p:sp>
      <p:sp>
        <p:nvSpPr>
          <p:cNvPr id="1242" name="Grand Canyon, USA"/>
          <p:cNvSpPr txBox="1"/>
          <p:nvPr/>
        </p:nvSpPr>
        <p:spPr>
          <a:xfrm>
            <a:off x="1808860" y="10173575"/>
            <a:ext cx="4828545" cy="1701801"/>
          </a:xfrm>
          <a:prstGeom prst="rect">
            <a:avLst/>
          </a:prstGeom>
          <a:ln w="12700"/>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38100" tIns="38100" rIns="38100" bIns="38100">
            <a:spAutoFit/>
          </a:bodyPr>
          <a:lstStyle>
            <a:lvl1pPr algn="l" defTabSz="2177277">
              <a:buClr>
                <a:srgbClr val="FFFFFF"/>
              </a:buClr>
              <a:buFont typeface="Quicksand"/>
              <a:defRPr sz="5500">
                <a:solidFill>
                  <a:srgbClr val="FFFFFF"/>
                </a:solidFill>
                <a:uFill>
                  <a:solidFill>
                    <a:srgbClr val="FFFFFF"/>
                  </a:solidFill>
                </a:uFill>
                <a:latin typeface="+mn-lt"/>
                <a:ea typeface="+mn-ea"/>
                <a:cs typeface="+mn-cs"/>
                <a:sym typeface="DejaVu Sans Condensed"/>
              </a:defRPr>
            </a:lvl1pPr>
          </a:lstStyle>
          <a:p>
            <a:pPr>
              <a:defRPr>
                <a:solidFill>
                  <a:srgbClr val="000000"/>
                </a:solidFill>
                <a:uFill>
                  <a:solidFill>
                    <a:srgbClr val="000000"/>
                  </a:solidFill>
                </a:uFill>
              </a:defRPr>
            </a:pPr>
            <a:r>
              <a:rPr dirty="0">
                <a:solidFill>
                  <a:srgbClr val="FFFFFF"/>
                </a:solidFill>
                <a:uFill>
                  <a:solidFill>
                    <a:srgbClr val="FFFFFF"/>
                  </a:solidFill>
                </a:uFill>
              </a:rPr>
              <a:t>Grand Canyon, USA</a:t>
            </a:r>
          </a:p>
        </p:txBody>
      </p:sp>
      <p:sp>
        <p:nvSpPr>
          <p:cNvPr id="1243" name="Line"/>
          <p:cNvSpPr/>
          <p:nvPr/>
        </p:nvSpPr>
        <p:spPr>
          <a:xfrm flipV="1">
            <a:off x="7025200" y="5488052"/>
            <a:ext cx="15880437" cy="2464395"/>
          </a:xfrm>
          <a:prstGeom prst="line">
            <a:avLst/>
          </a:prstGeom>
          <a:ln w="127000">
            <a:solidFill>
              <a:srgbClr val="FFFB01"/>
            </a:solidFill>
            <a:miter lim="400000"/>
          </a:ln>
          <a:effectLst>
            <a:outerShdw blurRad="63500" dist="25400" dir="2700000" rotWithShape="0">
              <a:srgbClr val="000000"/>
            </a:outerShdw>
          </a:effectLst>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44" name="Supposed gap of 5-10 million years!"/>
          <p:cNvSpPr txBox="1"/>
          <p:nvPr/>
        </p:nvSpPr>
        <p:spPr>
          <a:xfrm rot="21077349">
            <a:off x="6832427" y="5503017"/>
            <a:ext cx="16259259" cy="1102866"/>
          </a:xfrm>
          <a:prstGeom prst="rect">
            <a:avLst/>
          </a:prstGeom>
          <a:ln w="12700">
            <a:miter lim="400000"/>
          </a:ln>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500" b="1">
                <a:solidFill>
                  <a:srgbClr val="FFFB01"/>
                </a:solidFill>
                <a:latin typeface="Arial"/>
                <a:ea typeface="Arial"/>
                <a:cs typeface="Arial"/>
                <a:sym typeface="Arial"/>
              </a:defRPr>
            </a:lvl1pPr>
          </a:lstStyle>
          <a:p>
            <a:r>
              <a:rPr lang="en-US" dirty="0" err="1"/>
              <a:t>Hendek</a:t>
            </a:r>
            <a:r>
              <a:rPr lang="en-US" dirty="0"/>
              <a:t> I </a:t>
            </a:r>
            <a:r>
              <a:rPr lang="en-US" dirty="0" err="1"/>
              <a:t>supozuar</a:t>
            </a:r>
            <a:r>
              <a:rPr lang="en-US" dirty="0"/>
              <a:t> </a:t>
            </a:r>
            <a:r>
              <a:rPr lang="en-US" dirty="0" err="1"/>
              <a:t>prej</a:t>
            </a:r>
            <a:r>
              <a:rPr lang="en-US" dirty="0"/>
              <a:t> </a:t>
            </a:r>
            <a:r>
              <a:rPr dirty="0"/>
              <a:t>5-10 </a:t>
            </a:r>
            <a:r>
              <a:rPr dirty="0" err="1"/>
              <a:t>mil</a:t>
            </a:r>
            <a:r>
              <a:rPr lang="en-US" dirty="0" err="1"/>
              <a:t>iona</a:t>
            </a:r>
            <a:r>
              <a:rPr dirty="0"/>
              <a:t> </a:t>
            </a:r>
            <a:r>
              <a:rPr lang="en-US" dirty="0" err="1"/>
              <a:t>vite</a:t>
            </a:r>
            <a:r>
              <a:rPr lang="en-US" dirty="0"/>
              <a:t>!</a:t>
            </a:r>
            <a:endParaRPr dirty="0"/>
          </a:p>
        </p:txBody>
      </p:sp>
      <p:sp>
        <p:nvSpPr>
          <p:cNvPr id="1245" name="Hermit Shale"/>
          <p:cNvSpPr txBox="1"/>
          <p:nvPr/>
        </p:nvSpPr>
        <p:spPr>
          <a:xfrm rot="21060000">
            <a:off x="8427807" y="7683171"/>
            <a:ext cx="13227254" cy="1184940"/>
          </a:xfrm>
          <a:prstGeom prst="rect">
            <a:avLst/>
          </a:prstGeom>
          <a:ln w="12700"/>
          <a:effectLst>
            <a:outerShdw blurRad="63500" dist="76200" dir="2700000" rotWithShape="0">
              <a:srgbClr val="000000"/>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8100" tIns="38100" rIns="38100" bIns="38100">
            <a:spAutoFit/>
          </a:bodyPr>
          <a:lstStyle>
            <a:lvl1pPr defTabSz="2177277">
              <a:buClr>
                <a:srgbClr val="FFFFFF"/>
              </a:buClr>
              <a:buFont typeface="DejaVu Sans"/>
              <a:defRPr sz="7200" b="1">
                <a:solidFill>
                  <a:srgbClr val="FFFFFF"/>
                </a:solidFill>
                <a:uFill>
                  <a:solidFill>
                    <a:srgbClr val="FFFFFF"/>
                  </a:solidFill>
                </a:uFill>
                <a:latin typeface="DejaVu Sans"/>
                <a:ea typeface="DejaVu Sans"/>
                <a:cs typeface="DejaVu Sans"/>
                <a:sym typeface="DejaVu Sans"/>
              </a:defRPr>
            </a:lvl1pPr>
          </a:lstStyle>
          <a:p>
            <a:pPr>
              <a:defRPr sz="4300" b="0">
                <a:solidFill>
                  <a:srgbClr val="000000"/>
                </a:solidFill>
                <a:uFill>
                  <a:solidFill>
                    <a:srgbClr val="000000"/>
                  </a:solidFill>
                </a:uFill>
                <a:latin typeface="+mj-lt"/>
                <a:ea typeface="+mj-ea"/>
                <a:cs typeface="+mj-cs"/>
                <a:sym typeface="Calibri"/>
              </a:defRPr>
            </a:pPr>
            <a:r>
              <a:rPr lang="en-US" sz="7200" b="1" dirty="0" err="1">
                <a:solidFill>
                  <a:srgbClr val="FFFFFF"/>
                </a:solidFill>
                <a:uFill>
                  <a:solidFill>
                    <a:srgbClr val="FFFFFF"/>
                  </a:solidFill>
                </a:uFill>
                <a:latin typeface="DejaVu Sans"/>
                <a:ea typeface="DejaVu Sans"/>
                <a:cs typeface="DejaVu Sans"/>
                <a:sym typeface="DejaVu Sans"/>
              </a:rPr>
              <a:t>Gure</a:t>
            </a:r>
            <a:r>
              <a:rPr lang="en-US" sz="7200" b="1" dirty="0">
                <a:solidFill>
                  <a:srgbClr val="FFFFFF"/>
                </a:solidFill>
                <a:uFill>
                  <a:solidFill>
                    <a:srgbClr val="FFFFFF"/>
                  </a:solidFill>
                </a:uFill>
                <a:latin typeface="DejaVu Sans"/>
                <a:ea typeface="DejaVu Sans"/>
                <a:cs typeface="DejaVu Sans"/>
                <a:sym typeface="DejaVu Sans"/>
              </a:rPr>
              <a:t> </a:t>
            </a:r>
            <a:r>
              <a:rPr lang="en-US" sz="7200" b="1" dirty="0" err="1">
                <a:solidFill>
                  <a:srgbClr val="FFFFFF"/>
                </a:solidFill>
                <a:uFill>
                  <a:solidFill>
                    <a:srgbClr val="FFFFFF"/>
                  </a:solidFill>
                </a:uFill>
                <a:latin typeface="DejaVu Sans"/>
                <a:ea typeface="DejaVu Sans"/>
                <a:cs typeface="DejaVu Sans"/>
                <a:sym typeface="DejaVu Sans"/>
              </a:rPr>
              <a:t>argjilor</a:t>
            </a:r>
            <a:r>
              <a:rPr lang="en-US" sz="7200" b="1" dirty="0">
                <a:solidFill>
                  <a:srgbClr val="FFFFFF"/>
                </a:solidFill>
                <a:uFill>
                  <a:solidFill>
                    <a:srgbClr val="FFFFFF"/>
                  </a:solidFill>
                </a:uFill>
                <a:latin typeface="DejaVu Sans"/>
                <a:ea typeface="DejaVu Sans"/>
                <a:cs typeface="DejaVu Sans"/>
                <a:sym typeface="DejaVu Sans"/>
              </a:rPr>
              <a:t> “Hermit“</a:t>
            </a:r>
            <a:endParaRPr sz="7200" b="1" dirty="0">
              <a:solidFill>
                <a:srgbClr val="FFFFFF"/>
              </a:solidFill>
              <a:uFill>
                <a:solidFill>
                  <a:srgbClr val="FFFFFF"/>
                </a:solidFill>
              </a:uFill>
              <a:latin typeface="DejaVu Sans"/>
              <a:ea typeface="DejaVu Sans"/>
              <a:cs typeface="DejaVu Sans"/>
              <a:sym typeface="DejaVu Sans"/>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243"/>
                                        </p:tgtEl>
                                        <p:attrNameLst>
                                          <p:attrName>style.visibility</p:attrName>
                                        </p:attrNameLst>
                                      </p:cBhvr>
                                      <p:to>
                                        <p:strVal val="visible"/>
                                      </p:to>
                                    </p:set>
                                    <p:animEffect transition="in" filter="wipe(left)">
                                      <p:cBhvr>
                                        <p:cTn id="7" dur="499"/>
                                        <p:tgtEl>
                                          <p:spTgt spid="124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44"/>
                                        </p:tgtEl>
                                        <p:attrNameLst>
                                          <p:attrName>style.visibility</p:attrName>
                                        </p:attrNameLst>
                                      </p:cBhvr>
                                      <p:to>
                                        <p:strVal val="visible"/>
                                      </p:to>
                                    </p:set>
                                    <p:animEffect transition="in" filter="dissolve">
                                      <p:cBhvr>
                                        <p:cTn id="12" dur="499"/>
                                        <p:tgtEl>
                                          <p:spTgt spid="124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241"/>
                                        </p:tgtEl>
                                        <p:attrNameLst>
                                          <p:attrName>style.visibility</p:attrName>
                                        </p:attrNameLst>
                                      </p:cBhvr>
                                      <p:to>
                                        <p:strVal val="visible"/>
                                      </p:to>
                                    </p:set>
                                    <p:animEffect transition="in" filter="dissolve">
                                      <p:cBhvr>
                                        <p:cTn id="17" dur="499"/>
                                        <p:tgtEl>
                                          <p:spTgt spid="12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1" grpId="3" animBg="1" advAuto="0"/>
      <p:bldP spid="1243" grpId="1" animBg="1" advAuto="0"/>
      <p:bldP spid="1244" grpId="2" animBg="1" advAuto="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Erosion: 1 MILE in ~5 MILLION YEARS"/>
          <p:cNvSpPr txBox="1">
            <a:spLocks noGrp="1"/>
          </p:cNvSpPr>
          <p:nvPr>
            <p:ph type="title" idx="4294967295"/>
          </p:nvPr>
        </p:nvSpPr>
        <p:spPr>
          <a:xfrm>
            <a:off x="4578350" y="11772899"/>
            <a:ext cx="15227300" cy="1473200"/>
          </a:xfrm>
          <a:prstGeom prst="rect">
            <a:avLst/>
          </a:prstGeom>
          <a:effectLst>
            <a:outerShdw blurRad="50800" dist="38100" dir="5400000" rotWithShape="0">
              <a:srgbClr val="000000">
                <a:alpha val="40000"/>
              </a:srgbClr>
            </a:outerShdw>
          </a:effectLst>
        </p:spPr>
        <p:txBody>
          <a:bodyPr anchor="ctr"/>
          <a:lstStyle>
            <a:lvl1pPr>
              <a:defRPr sz="6800">
                <a:latin typeface="+mn-lt"/>
                <a:ea typeface="+mn-ea"/>
                <a:cs typeface="+mn-cs"/>
                <a:sym typeface="DejaVu Sans Condensed"/>
              </a:defRPr>
            </a:lvl1pPr>
          </a:lstStyle>
          <a:p>
            <a:r>
              <a:rPr dirty="0" err="1"/>
              <a:t>Ero</a:t>
            </a:r>
            <a:r>
              <a:rPr lang="en-US" dirty="0" err="1"/>
              <a:t>zioni</a:t>
            </a:r>
            <a:r>
              <a:rPr dirty="0"/>
              <a:t>: 1 MIL</a:t>
            </a:r>
            <a:r>
              <a:rPr lang="en-US" dirty="0"/>
              <a:t>J</a:t>
            </a:r>
            <a:r>
              <a:rPr dirty="0"/>
              <a:t>E </a:t>
            </a:r>
            <a:r>
              <a:rPr lang="en-US" dirty="0" err="1"/>
              <a:t>në</a:t>
            </a:r>
            <a:r>
              <a:rPr dirty="0"/>
              <a:t> ~5 </a:t>
            </a:r>
            <a:r>
              <a:rPr lang="en-US" dirty="0"/>
              <a:t>MILION VITE</a:t>
            </a:r>
            <a:endParaRPr dirty="0"/>
          </a:p>
        </p:txBody>
      </p:sp>
      <p:pic>
        <p:nvPicPr>
          <p:cNvPr id="1261" name="Slide_1_Grand_Canyon.jpg" descr="Slide_1_Grand_Canyon.jpg"/>
          <p:cNvPicPr>
            <a:picLocks/>
          </p:cNvPicPr>
          <p:nvPr/>
        </p:nvPicPr>
        <p:blipFill>
          <a:blip r:embed="rId3"/>
          <a:srcRect r="1474"/>
          <a:stretch>
            <a:fillRect/>
          </a:stretch>
        </p:blipFill>
        <p:spPr>
          <a:xfrm>
            <a:off x="5486400" y="2006600"/>
            <a:ext cx="12725400" cy="9690100"/>
          </a:xfrm>
          <a:prstGeom prst="rect">
            <a:avLst/>
          </a:prstGeom>
          <a:ln w="25400">
            <a:solidFill>
              <a:srgbClr val="FFFFFF"/>
            </a:solidFill>
            <a:miter lim="400000"/>
          </a:ln>
        </p:spPr>
      </p:pic>
      <p:sp>
        <p:nvSpPr>
          <p:cNvPr id="1262" name="Sedimentation: 300 MILLION YEARS"/>
          <p:cNvSpPr txBox="1"/>
          <p:nvPr/>
        </p:nvSpPr>
        <p:spPr>
          <a:xfrm>
            <a:off x="965200" y="-546100"/>
            <a:ext cx="22453600" cy="24892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6800">
                <a:solidFill>
                  <a:srgbClr val="FFFFFF"/>
                </a:solidFill>
                <a:effectLst>
                  <a:outerShdw blurRad="50800" dist="38100" dir="5400000" rotWithShape="0">
                    <a:srgbClr val="000000">
                      <a:alpha val="40000"/>
                    </a:srgbClr>
                  </a:outerShdw>
                </a:effectLst>
                <a:latin typeface="+mn-lt"/>
                <a:ea typeface="+mn-ea"/>
                <a:cs typeface="+mn-cs"/>
                <a:sym typeface="DejaVu Sans Condensed"/>
              </a:defRPr>
            </a:lvl1pPr>
          </a:lstStyle>
          <a:p>
            <a:r>
              <a:rPr dirty="0" err="1"/>
              <a:t>Sediment</a:t>
            </a:r>
            <a:r>
              <a:rPr lang="en-US" dirty="0" err="1"/>
              <a:t>imi</a:t>
            </a:r>
            <a:r>
              <a:rPr dirty="0"/>
              <a:t>: 300 MILION </a:t>
            </a:r>
            <a:r>
              <a:rPr lang="en-US" dirty="0"/>
              <a:t>VITE</a:t>
            </a:r>
            <a:endParaRPr dirty="0"/>
          </a:p>
        </p:txBody>
      </p:sp>
      <p:sp>
        <p:nvSpPr>
          <p:cNvPr id="1263" name="Line"/>
          <p:cNvSpPr/>
          <p:nvPr/>
        </p:nvSpPr>
        <p:spPr>
          <a:xfrm flipV="1">
            <a:off x="11150600" y="2819399"/>
            <a:ext cx="3352801"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262"/>
                                        </p:tgtEl>
                                        <p:attrNameLst>
                                          <p:attrName>style.visibility</p:attrName>
                                        </p:attrNameLst>
                                      </p:cBhvr>
                                      <p:to>
                                        <p:strVal val="visible"/>
                                      </p:to>
                                    </p:set>
                                    <p:animEffect transition="in" filter="dissolve">
                                      <p:cBhvr>
                                        <p:cTn id="7" dur="250"/>
                                        <p:tgtEl>
                                          <p:spTgt spid="126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263"/>
                                        </p:tgtEl>
                                        <p:attrNameLst>
                                          <p:attrName>style.visibility</p:attrName>
                                        </p:attrNameLst>
                                      </p:cBhvr>
                                      <p:to>
                                        <p:strVal val="visible"/>
                                      </p:to>
                                    </p:set>
                                    <p:animEffect transition="in" filter="dissolve">
                                      <p:cBhvr>
                                        <p:cTn id="12" dur="100"/>
                                        <p:tgtEl>
                                          <p:spTgt spid="126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path" presetSubtype="0" accel="50000" decel="50000" fill="hold" nodeType="clickEffect">
                                  <p:stCondLst>
                                    <p:cond delay="0"/>
                                  </p:stCondLst>
                                  <p:childTnLst>
                                    <p:animMotion origin="layout" path="M 0.000000 0.000000 L 0.000000 0.585185" pathEditMode="relative">
                                      <p:cBhvr>
                                        <p:cTn id="16" dur="1000" fill="hold"/>
                                        <p:tgtEl>
                                          <p:spTgt spid="1263"/>
                                        </p:tgtEl>
                                        <p:attrNameLst>
                                          <p:attrName>ppt_x</p:attrName>
                                          <p:attrName>ppt_y</p:attrName>
                                        </p:attrNameLst>
                                      </p:cBhvr>
                                    </p:animMotion>
                                  </p:childTnLst>
                                </p:cTn>
                              </p:par>
                            </p:childTnLst>
                          </p:cTn>
                        </p:par>
                        <p:par>
                          <p:cTn id="17" fill="hold">
                            <p:stCondLst>
                              <p:cond delay="1000"/>
                            </p:stCondLst>
                            <p:childTnLst>
                              <p:par>
                                <p:cTn id="18" presetID="9" presetClass="entr" fill="hold" grpId="4" nodeType="afterEffect">
                                  <p:stCondLst>
                                    <p:cond delay="0"/>
                                  </p:stCondLst>
                                  <p:iterate>
                                    <p:tmAbs val="0"/>
                                  </p:iterate>
                                  <p:childTnLst>
                                    <p:set>
                                      <p:cBhvr>
                                        <p:cTn id="19" fill="hold"/>
                                        <p:tgtEl>
                                          <p:spTgt spid="1260"/>
                                        </p:tgtEl>
                                        <p:attrNameLst>
                                          <p:attrName>style.visibility</p:attrName>
                                        </p:attrNameLst>
                                      </p:cBhvr>
                                      <p:to>
                                        <p:strVal val="visible"/>
                                      </p:to>
                                    </p:set>
                                    <p:animEffect transition="in" filter="dissolve">
                                      <p:cBhvr>
                                        <p:cTn id="20" dur="250"/>
                                        <p:tgtEl>
                                          <p:spTgt spid="1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0" grpId="4" animBg="1" advAuto="0"/>
      <p:bldP spid="1262" grpId="1" animBg="1" advAuto="0"/>
      <p:bldP spid="1263" grpId="2" animBg="1" advAuto="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7" name="droppedImage.pdf" descr="droppedImage.pdf"/>
          <p:cNvPicPr>
            <a:picLocks noChangeAspect="1"/>
          </p:cNvPicPr>
          <p:nvPr/>
        </p:nvPicPr>
        <p:blipFill>
          <a:blip r:embed="rId2"/>
          <a:stretch>
            <a:fillRect/>
          </a:stretch>
        </p:blipFill>
        <p:spPr>
          <a:xfrm>
            <a:off x="2682345" y="1074278"/>
            <a:ext cx="9108282" cy="2159001"/>
          </a:xfrm>
          <a:prstGeom prst="rect">
            <a:avLst/>
          </a:prstGeom>
          <a:ln w="12700">
            <a:miter lim="400000"/>
          </a:ln>
        </p:spPr>
      </p:pic>
      <p:pic>
        <p:nvPicPr>
          <p:cNvPr id="1268" name="droppedImage.pdf" descr="droppedImage.pdf"/>
          <p:cNvPicPr>
            <a:picLocks noChangeAspect="1"/>
          </p:cNvPicPr>
          <p:nvPr/>
        </p:nvPicPr>
        <p:blipFill>
          <a:blip r:embed="rId3"/>
          <a:stretch>
            <a:fillRect/>
          </a:stretch>
        </p:blipFill>
        <p:spPr>
          <a:xfrm>
            <a:off x="2682345" y="3080878"/>
            <a:ext cx="9105901" cy="2293339"/>
          </a:xfrm>
          <a:prstGeom prst="rect">
            <a:avLst/>
          </a:prstGeom>
          <a:ln w="12700">
            <a:miter lim="400000"/>
          </a:ln>
        </p:spPr>
      </p:pic>
      <p:pic>
        <p:nvPicPr>
          <p:cNvPr id="1269" name="droppedImage.pdf" descr="droppedImage.pdf"/>
          <p:cNvPicPr>
            <a:picLocks noChangeAspect="1"/>
          </p:cNvPicPr>
          <p:nvPr/>
        </p:nvPicPr>
        <p:blipFill>
          <a:blip r:embed="rId4"/>
          <a:stretch>
            <a:fillRect/>
          </a:stretch>
        </p:blipFill>
        <p:spPr>
          <a:xfrm>
            <a:off x="2682345" y="4998579"/>
            <a:ext cx="9105901" cy="2832947"/>
          </a:xfrm>
          <a:prstGeom prst="rect">
            <a:avLst/>
          </a:prstGeom>
          <a:ln w="12700">
            <a:miter lim="400000"/>
          </a:ln>
        </p:spPr>
      </p:pic>
      <p:pic>
        <p:nvPicPr>
          <p:cNvPr id="1270" name="droppedImage.pdf" descr="droppedImage.pdf"/>
          <p:cNvPicPr>
            <a:picLocks noChangeAspect="1"/>
          </p:cNvPicPr>
          <p:nvPr/>
        </p:nvPicPr>
        <p:blipFill>
          <a:blip r:embed="rId5"/>
          <a:stretch>
            <a:fillRect/>
          </a:stretch>
        </p:blipFill>
        <p:spPr>
          <a:xfrm>
            <a:off x="2682345" y="7525878"/>
            <a:ext cx="9105901" cy="2698046"/>
          </a:xfrm>
          <a:prstGeom prst="rect">
            <a:avLst/>
          </a:prstGeom>
          <a:ln w="12700">
            <a:miter lim="400000"/>
          </a:ln>
        </p:spPr>
      </p:pic>
      <p:pic>
        <p:nvPicPr>
          <p:cNvPr id="1271" name="droppedImage.pdf" descr="droppedImage.pdf"/>
          <p:cNvPicPr>
            <a:picLocks noChangeAspect="1"/>
          </p:cNvPicPr>
          <p:nvPr/>
        </p:nvPicPr>
        <p:blipFill>
          <a:blip r:embed="rId6"/>
          <a:stretch>
            <a:fillRect/>
          </a:stretch>
        </p:blipFill>
        <p:spPr>
          <a:xfrm>
            <a:off x="2682345" y="10078578"/>
            <a:ext cx="9105901" cy="2563143"/>
          </a:xfrm>
          <a:prstGeom prst="rect">
            <a:avLst/>
          </a:prstGeom>
          <a:ln w="12700">
            <a:miter lim="400000"/>
          </a:ln>
        </p:spPr>
      </p:pic>
      <p:grpSp>
        <p:nvGrpSpPr>
          <p:cNvPr id="1274" name="Group"/>
          <p:cNvGrpSpPr/>
          <p:nvPr/>
        </p:nvGrpSpPr>
        <p:grpSpPr>
          <a:xfrm>
            <a:off x="12039657" y="10626367"/>
            <a:ext cx="10888061" cy="1185286"/>
            <a:chOff x="-207820" y="0"/>
            <a:chExt cx="6681200" cy="1185285"/>
          </a:xfrm>
        </p:grpSpPr>
        <p:sp>
          <p:nvSpPr>
            <p:cNvPr id="1272" name="What we normally see"/>
            <p:cNvSpPr txBox="1"/>
            <p:nvPr/>
          </p:nvSpPr>
          <p:spPr>
            <a:xfrm>
              <a:off x="-207820" y="0"/>
              <a:ext cx="6681200" cy="10305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numCol="1" anchor="t">
              <a:spAutoFit/>
            </a:bodyPr>
            <a:lstStyle>
              <a:lvl1pPr algn="r">
                <a:lnSpc>
                  <a:spcPct val="90000"/>
                </a:lnSpc>
                <a:defRPr sz="6700">
                  <a:solidFill>
                    <a:srgbClr val="FFFFFF"/>
                  </a:solidFill>
                  <a:latin typeface="+mn-lt"/>
                  <a:ea typeface="+mn-ea"/>
                  <a:cs typeface="+mn-cs"/>
                  <a:sym typeface="DejaVu Sans Condensed"/>
                </a:defRPr>
              </a:lvl1pPr>
            </a:lstStyle>
            <a:p>
              <a:r>
                <a:rPr lang="sq-AL" dirty="0"/>
                <a:t>Ç</a:t>
              </a:r>
              <a:r>
                <a:rPr lang="en-US" dirty="0" err="1"/>
                <a:t>farë</a:t>
              </a:r>
              <a:r>
                <a:rPr lang="en-US" dirty="0"/>
                <a:t> ne </a:t>
              </a:r>
              <a:r>
                <a:rPr lang="en-US" dirty="0" err="1"/>
                <a:t>normalisht</a:t>
              </a:r>
              <a:r>
                <a:rPr lang="en-US" dirty="0"/>
                <a:t> </a:t>
              </a:r>
              <a:r>
                <a:rPr lang="en-US" dirty="0" err="1"/>
                <a:t>shohim</a:t>
              </a:r>
              <a:endParaRPr dirty="0"/>
            </a:p>
          </p:txBody>
        </p:sp>
        <p:sp>
          <p:nvSpPr>
            <p:cNvPr id="1273" name="Line"/>
            <p:cNvSpPr/>
            <p:nvPr/>
          </p:nvSpPr>
          <p:spPr>
            <a:xfrm flipH="1" flipV="1">
              <a:off x="20928" y="1185284"/>
              <a:ext cx="1978106" cy="1"/>
            </a:xfrm>
            <a:prstGeom prst="line">
              <a:avLst/>
            </a:prstGeom>
            <a:noFill/>
            <a:ln w="127000" cap="flat">
              <a:solidFill>
                <a:srgbClr val="FFFFFF"/>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1" fill="hold" grpId="1" nodeType="clickEffect">
                                  <p:stCondLst>
                                    <p:cond delay="0"/>
                                  </p:stCondLst>
                                  <p:iterate>
                                    <p:tmAbs val="0"/>
                                  </p:iterate>
                                  <p:childTnLst>
                                    <p:set>
                                      <p:cBhvr>
                                        <p:cTn id="6" fill="hold"/>
                                        <p:tgtEl>
                                          <p:spTgt spid="1268"/>
                                        </p:tgtEl>
                                        <p:attrNameLst>
                                          <p:attrName>style.visibility</p:attrName>
                                        </p:attrNameLst>
                                      </p:cBhvr>
                                      <p:to>
                                        <p:strVal val="visible"/>
                                      </p:to>
                                    </p:set>
                                    <p:animEffect transition="in" filter="wipe(up)">
                                      <p:cBhvr>
                                        <p:cTn id="7" dur="500"/>
                                        <p:tgtEl>
                                          <p:spTgt spid="126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2" nodeType="clickEffect">
                                  <p:stCondLst>
                                    <p:cond delay="0"/>
                                  </p:stCondLst>
                                  <p:iterate>
                                    <p:tmAbs val="0"/>
                                  </p:iterate>
                                  <p:childTnLst>
                                    <p:set>
                                      <p:cBhvr>
                                        <p:cTn id="11" fill="hold"/>
                                        <p:tgtEl>
                                          <p:spTgt spid="1269"/>
                                        </p:tgtEl>
                                        <p:attrNameLst>
                                          <p:attrName>style.visibility</p:attrName>
                                        </p:attrNameLst>
                                      </p:cBhvr>
                                      <p:to>
                                        <p:strVal val="visible"/>
                                      </p:to>
                                    </p:set>
                                    <p:animEffect transition="in" filter="wipe(up)">
                                      <p:cBhvr>
                                        <p:cTn id="12" dur="500"/>
                                        <p:tgtEl>
                                          <p:spTgt spid="1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3" nodeType="clickEffect">
                                  <p:stCondLst>
                                    <p:cond delay="0"/>
                                  </p:stCondLst>
                                  <p:iterate>
                                    <p:tmAbs val="0"/>
                                  </p:iterate>
                                  <p:childTnLst>
                                    <p:set>
                                      <p:cBhvr>
                                        <p:cTn id="16" fill="hold"/>
                                        <p:tgtEl>
                                          <p:spTgt spid="1270"/>
                                        </p:tgtEl>
                                        <p:attrNameLst>
                                          <p:attrName>style.visibility</p:attrName>
                                        </p:attrNameLst>
                                      </p:cBhvr>
                                      <p:to>
                                        <p:strVal val="visible"/>
                                      </p:to>
                                    </p:set>
                                    <p:animEffect transition="in" filter="wipe(up)">
                                      <p:cBhvr>
                                        <p:cTn id="17" dur="500"/>
                                        <p:tgtEl>
                                          <p:spTgt spid="127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4" nodeType="clickEffect">
                                  <p:stCondLst>
                                    <p:cond delay="0"/>
                                  </p:stCondLst>
                                  <p:iterate>
                                    <p:tmAbs val="0"/>
                                  </p:iterate>
                                  <p:childTnLst>
                                    <p:set>
                                      <p:cBhvr>
                                        <p:cTn id="21" fill="hold"/>
                                        <p:tgtEl>
                                          <p:spTgt spid="1271"/>
                                        </p:tgtEl>
                                        <p:attrNameLst>
                                          <p:attrName>style.visibility</p:attrName>
                                        </p:attrNameLst>
                                      </p:cBhvr>
                                      <p:to>
                                        <p:strVal val="visible"/>
                                      </p:to>
                                    </p:set>
                                    <p:animEffect transition="in" filter="wipe(up)">
                                      <p:cBhvr>
                                        <p:cTn id="22" dur="500"/>
                                        <p:tgtEl>
                                          <p:spTgt spid="1271"/>
                                        </p:tgtEl>
                                      </p:cBhvr>
                                    </p:animEffect>
                                  </p:childTnLst>
                                </p:cTn>
                              </p:par>
                            </p:childTnLst>
                          </p:cTn>
                        </p:par>
                        <p:par>
                          <p:cTn id="23" fill="hold">
                            <p:stCondLst>
                              <p:cond delay="500"/>
                            </p:stCondLst>
                            <p:childTnLst>
                              <p:par>
                                <p:cTn id="24" presetID="22" presetClass="entr" presetSubtype="8" fill="hold" grpId="5" nodeType="afterEffect">
                                  <p:stCondLst>
                                    <p:cond delay="0"/>
                                  </p:stCondLst>
                                  <p:iterate>
                                    <p:tmAbs val="0"/>
                                  </p:iterate>
                                  <p:childTnLst>
                                    <p:set>
                                      <p:cBhvr>
                                        <p:cTn id="25" fill="hold"/>
                                        <p:tgtEl>
                                          <p:spTgt spid="1274"/>
                                        </p:tgtEl>
                                        <p:attrNameLst>
                                          <p:attrName>style.visibility</p:attrName>
                                        </p:attrNameLst>
                                      </p:cBhvr>
                                      <p:to>
                                        <p:strVal val="visible"/>
                                      </p:to>
                                    </p:set>
                                    <p:animEffect transition="in" filter="wipe(left)">
                                      <p:cBhvr>
                                        <p:cTn id="26" dur="499"/>
                                        <p:tgtEl>
                                          <p:spTgt spid="1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8" grpId="1" animBg="1" advAuto="0"/>
      <p:bldP spid="1269" grpId="2" animBg="1" advAuto="0"/>
      <p:bldP spid="1270" grpId="3" animBg="1" advAuto="0"/>
      <p:bldP spid="1271" grpId="4" animBg="1" advAuto="0"/>
      <p:bldP spid="1274" grpId="5" animBg="1" advAuto="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76" name="droppedImage.pdf" descr="droppedImage.pdf"/>
          <p:cNvPicPr>
            <a:picLocks noChangeAspect="1"/>
          </p:cNvPicPr>
          <p:nvPr/>
        </p:nvPicPr>
        <p:blipFill>
          <a:blip r:embed="rId2"/>
          <a:stretch>
            <a:fillRect/>
          </a:stretch>
        </p:blipFill>
        <p:spPr>
          <a:xfrm>
            <a:off x="5255080" y="2501900"/>
            <a:ext cx="11648620" cy="9829800"/>
          </a:xfrm>
          <a:prstGeom prst="rect">
            <a:avLst/>
          </a:prstGeom>
          <a:ln w="12700">
            <a:miter lim="400000"/>
          </a:ln>
        </p:spPr>
      </p:pic>
      <p:pic>
        <p:nvPicPr>
          <p:cNvPr id="1277" name="droppedImage.pdf" descr="droppedImage.pdf"/>
          <p:cNvPicPr>
            <a:picLocks noChangeAspect="1"/>
          </p:cNvPicPr>
          <p:nvPr/>
        </p:nvPicPr>
        <p:blipFill>
          <a:blip r:embed="rId3"/>
          <a:stretch>
            <a:fillRect/>
          </a:stretch>
        </p:blipFill>
        <p:spPr>
          <a:xfrm>
            <a:off x="16903700" y="2501900"/>
            <a:ext cx="2207107" cy="9829800"/>
          </a:xfrm>
          <a:prstGeom prst="rect">
            <a:avLst/>
          </a:prstGeom>
          <a:ln w="12700">
            <a:miter lim="400000"/>
          </a:ln>
        </p:spPr>
      </p:pic>
      <p:sp>
        <p:nvSpPr>
          <p:cNvPr id="1278" name="Old-Earth Neo-Catastrophism"/>
          <p:cNvSpPr txBox="1"/>
          <p:nvPr/>
        </p:nvSpPr>
        <p:spPr>
          <a:xfrm>
            <a:off x="6015467" y="1172706"/>
            <a:ext cx="13901241"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mn-lt"/>
                <a:ea typeface="+mn-ea"/>
                <a:cs typeface="+mn-cs"/>
                <a:sym typeface="DejaVu Sans Condensed"/>
              </a:defRPr>
            </a:lvl1pPr>
          </a:lstStyle>
          <a:p>
            <a:r>
              <a:rPr lang="en-US" dirty="0" err="1"/>
              <a:t>Toka</a:t>
            </a:r>
            <a:r>
              <a:rPr lang="en-US" dirty="0"/>
              <a:t> e </a:t>
            </a:r>
            <a:r>
              <a:rPr lang="en-US" dirty="0" err="1"/>
              <a:t>Vjeter</a:t>
            </a:r>
            <a:r>
              <a:rPr lang="en-US" dirty="0"/>
              <a:t> – Neo </a:t>
            </a:r>
            <a:r>
              <a:rPr lang="en-US" dirty="0" err="1"/>
              <a:t>Katastrofizmi</a:t>
            </a:r>
            <a:endParaRPr dirty="0"/>
          </a:p>
        </p:txBody>
      </p:sp>
      <p:sp>
        <p:nvSpPr>
          <p:cNvPr id="1279" name="Rectangle"/>
          <p:cNvSpPr/>
          <p:nvPr/>
        </p:nvSpPr>
        <p:spPr>
          <a:xfrm>
            <a:off x="5259328" y="3190179"/>
            <a:ext cx="2649585" cy="1270001"/>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80" name="Rectangle"/>
          <p:cNvSpPr/>
          <p:nvPr/>
        </p:nvSpPr>
        <p:spPr>
          <a:xfrm>
            <a:off x="3607791" y="2512120"/>
            <a:ext cx="5001899" cy="1270001"/>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81" name="Rectangle"/>
          <p:cNvSpPr/>
          <p:nvPr/>
        </p:nvSpPr>
        <p:spPr>
          <a:xfrm>
            <a:off x="16896880" y="2510302"/>
            <a:ext cx="4414781" cy="9812995"/>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82" name="Rectangle"/>
          <p:cNvSpPr/>
          <p:nvPr/>
        </p:nvSpPr>
        <p:spPr>
          <a:xfrm>
            <a:off x="3606507" y="3768206"/>
            <a:ext cx="1841003" cy="8581707"/>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83" name="Rectangle"/>
          <p:cNvSpPr/>
          <p:nvPr/>
        </p:nvSpPr>
        <p:spPr>
          <a:xfrm>
            <a:off x="19006901" y="2529046"/>
            <a:ext cx="1841003" cy="9800908"/>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284" name="Rapid…"/>
          <p:cNvSpPr txBox="1"/>
          <p:nvPr/>
        </p:nvSpPr>
        <p:spPr>
          <a:xfrm>
            <a:off x="3634209" y="2524820"/>
            <a:ext cx="4777556" cy="12849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r">
              <a:lnSpc>
                <a:spcPct val="80000"/>
              </a:lnSpc>
              <a:defRPr sz="4800"/>
            </a:pPr>
            <a:r>
              <a:rPr lang="en-US" dirty="0" err="1"/>
              <a:t>Depozitimi</a:t>
            </a:r>
            <a:r>
              <a:rPr lang="en-US" dirty="0"/>
              <a:t> I </a:t>
            </a:r>
            <a:r>
              <a:rPr lang="en-US" dirty="0" err="1"/>
              <a:t>shpejtë</a:t>
            </a:r>
            <a:r>
              <a:rPr lang="en-US" dirty="0"/>
              <a:t> </a:t>
            </a:r>
            <a:r>
              <a:rPr lang="en-US" dirty="0" err="1"/>
              <a:t>katastrofik</a:t>
            </a:r>
            <a:endParaRPr dirty="0"/>
          </a:p>
        </p:txBody>
      </p:sp>
      <p:grpSp>
        <p:nvGrpSpPr>
          <p:cNvPr id="1287" name="Group"/>
          <p:cNvGrpSpPr/>
          <p:nvPr/>
        </p:nvGrpSpPr>
        <p:grpSpPr>
          <a:xfrm>
            <a:off x="17086751" y="3608115"/>
            <a:ext cx="3406485" cy="852066"/>
            <a:chOff x="-1" y="0"/>
            <a:chExt cx="3406483" cy="852064"/>
          </a:xfrm>
        </p:grpSpPr>
        <p:sp>
          <p:nvSpPr>
            <p:cNvPr id="1285" name="Time passes"/>
            <p:cNvSpPr txBox="1"/>
            <p:nvPr/>
          </p:nvSpPr>
          <p:spPr>
            <a:xfrm>
              <a:off x="219713" y="0"/>
              <a:ext cx="3186769" cy="693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rPr lang="en-US" dirty="0" err="1"/>
                <a:t>Koha</a:t>
              </a:r>
              <a:r>
                <a:rPr lang="en-US" dirty="0"/>
                <a:t> </a:t>
              </a:r>
              <a:r>
                <a:rPr lang="en-US" dirty="0" err="1"/>
                <a:t>kalon</a:t>
              </a:r>
              <a:endParaRPr dirty="0"/>
            </a:p>
          </p:txBody>
        </p:sp>
        <p:sp>
          <p:nvSpPr>
            <p:cNvPr id="1286" name="Line"/>
            <p:cNvSpPr/>
            <p:nvPr/>
          </p:nvSpPr>
          <p:spPr>
            <a:xfrm flipH="1" flipV="1">
              <a:off x="-1"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90" name="Group"/>
          <p:cNvGrpSpPr/>
          <p:nvPr/>
        </p:nvGrpSpPr>
        <p:grpSpPr>
          <a:xfrm>
            <a:off x="17086751" y="5568241"/>
            <a:ext cx="3406485" cy="852066"/>
            <a:chOff x="-1" y="0"/>
            <a:chExt cx="3406483" cy="852064"/>
          </a:xfrm>
        </p:grpSpPr>
        <p:sp>
          <p:nvSpPr>
            <p:cNvPr id="1288" name="Time passes"/>
            <p:cNvSpPr txBox="1"/>
            <p:nvPr/>
          </p:nvSpPr>
          <p:spPr>
            <a:xfrm>
              <a:off x="219713" y="0"/>
              <a:ext cx="3186769" cy="693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rPr lang="en-US" dirty="0" err="1"/>
                <a:t>Koha</a:t>
              </a:r>
              <a:r>
                <a:rPr lang="en-US" dirty="0"/>
                <a:t> </a:t>
              </a:r>
              <a:r>
                <a:rPr lang="en-US" dirty="0" err="1"/>
                <a:t>kalon</a:t>
              </a:r>
              <a:endParaRPr dirty="0"/>
            </a:p>
          </p:txBody>
        </p:sp>
        <p:sp>
          <p:nvSpPr>
            <p:cNvPr id="1289" name="Line"/>
            <p:cNvSpPr/>
            <p:nvPr/>
          </p:nvSpPr>
          <p:spPr>
            <a:xfrm flipH="1" flipV="1">
              <a:off x="-1"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93" name="Group"/>
          <p:cNvGrpSpPr/>
          <p:nvPr/>
        </p:nvGrpSpPr>
        <p:grpSpPr>
          <a:xfrm>
            <a:off x="17086751" y="7528367"/>
            <a:ext cx="3406485" cy="852066"/>
            <a:chOff x="-1" y="0"/>
            <a:chExt cx="3406483" cy="852064"/>
          </a:xfrm>
        </p:grpSpPr>
        <p:sp>
          <p:nvSpPr>
            <p:cNvPr id="1291" name="Time passes"/>
            <p:cNvSpPr txBox="1"/>
            <p:nvPr/>
          </p:nvSpPr>
          <p:spPr>
            <a:xfrm>
              <a:off x="219713" y="0"/>
              <a:ext cx="3186769" cy="693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rPr lang="en-US" dirty="0" err="1"/>
                <a:t>Koha</a:t>
              </a:r>
              <a:r>
                <a:rPr lang="en-US" dirty="0"/>
                <a:t> </a:t>
              </a:r>
              <a:r>
                <a:rPr lang="en-US" dirty="0" err="1"/>
                <a:t>kalon</a:t>
              </a:r>
              <a:endParaRPr dirty="0"/>
            </a:p>
          </p:txBody>
        </p:sp>
        <p:sp>
          <p:nvSpPr>
            <p:cNvPr id="1292" name="Line"/>
            <p:cNvSpPr/>
            <p:nvPr/>
          </p:nvSpPr>
          <p:spPr>
            <a:xfrm flipH="1" flipV="1">
              <a:off x="-1"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grpSp>
        <p:nvGrpSpPr>
          <p:cNvPr id="1296" name="Group"/>
          <p:cNvGrpSpPr/>
          <p:nvPr/>
        </p:nvGrpSpPr>
        <p:grpSpPr>
          <a:xfrm>
            <a:off x="17086751" y="9535625"/>
            <a:ext cx="3406485" cy="852066"/>
            <a:chOff x="-1" y="0"/>
            <a:chExt cx="3406483" cy="852064"/>
          </a:xfrm>
        </p:grpSpPr>
        <p:sp>
          <p:nvSpPr>
            <p:cNvPr id="1294" name="Time passes"/>
            <p:cNvSpPr txBox="1"/>
            <p:nvPr/>
          </p:nvSpPr>
          <p:spPr>
            <a:xfrm>
              <a:off x="219713" y="0"/>
              <a:ext cx="3186769" cy="69352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r">
                <a:lnSpc>
                  <a:spcPct val="80000"/>
                </a:lnSpc>
                <a:defRPr sz="4800"/>
              </a:lvl1pPr>
            </a:lstStyle>
            <a:p>
              <a:r>
                <a:rPr lang="en-US" dirty="0" err="1"/>
                <a:t>Koha</a:t>
              </a:r>
              <a:r>
                <a:rPr lang="en-US" dirty="0"/>
                <a:t> </a:t>
              </a:r>
              <a:r>
                <a:rPr lang="en-US" dirty="0" err="1"/>
                <a:t>kalon</a:t>
              </a:r>
              <a:endParaRPr dirty="0"/>
            </a:p>
          </p:txBody>
        </p:sp>
        <p:sp>
          <p:nvSpPr>
            <p:cNvPr id="1295" name="Line"/>
            <p:cNvSpPr/>
            <p:nvPr/>
          </p:nvSpPr>
          <p:spPr>
            <a:xfrm flipH="1" flipV="1">
              <a:off x="-1" y="852063"/>
              <a:ext cx="3344160" cy="1"/>
            </a:xfrm>
            <a:prstGeom prst="line">
              <a:avLst/>
            </a:prstGeom>
            <a:noFill/>
            <a:ln w="1016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grpSp>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8"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a:t>
            </a:r>
            <a:r>
              <a:rPr lang="en-US" dirty="0" err="1">
                <a:latin typeface="+mn-lt"/>
              </a:rPr>
              <a:t>Shpejtë</a:t>
            </a:r>
            <a:endParaRPr dirty="0">
              <a:latin typeface="+mn-lt"/>
            </a:endParaRPr>
          </a:p>
        </p:txBody>
      </p:sp>
      <p:sp>
        <p:nvSpPr>
          <p:cNvPr id="1299" name="Lack of erosional features…"/>
          <p:cNvSpPr txBox="1">
            <a:spLocks noGrp="1"/>
          </p:cNvSpPr>
          <p:nvPr>
            <p:ph type="body" idx="1"/>
          </p:nvPr>
        </p:nvSpPr>
        <p:spPr>
          <a:xfrm>
            <a:off x="2425700" y="3911600"/>
            <a:ext cx="19532600" cy="8699500"/>
          </a:xfrm>
          <a:prstGeom prst="rect">
            <a:avLst/>
          </a:prstGeom>
        </p:spPr>
        <p:txBody>
          <a:bodyPr/>
          <a:lstStyle/>
          <a:p>
            <a:pPr marL="1371600" indent="-1371600">
              <a:lnSpc>
                <a:spcPct val="100000"/>
              </a:lnSpc>
              <a:spcBef>
                <a:spcPts val="3000"/>
              </a:spcBef>
              <a:buSzPct val="100000"/>
              <a:buAutoNum type="arabicPeriod"/>
              <a:defRPr sz="7000"/>
            </a:pPr>
            <a:r>
              <a:rPr lang="en-US" dirty="0"/>
              <a:t>Mungesa e </a:t>
            </a:r>
            <a:r>
              <a:rPr lang="en-US" dirty="0" err="1"/>
              <a:t>karakteristikave</a:t>
            </a:r>
            <a:r>
              <a:rPr lang="en-US" dirty="0"/>
              <a:t> </a:t>
            </a:r>
            <a:r>
              <a:rPr lang="en-US" dirty="0" err="1"/>
              <a:t>erozionale</a:t>
            </a:r>
            <a:endParaRPr dirty="0"/>
          </a:p>
          <a:p>
            <a:pPr marL="1371600" indent="-1371600">
              <a:lnSpc>
                <a:spcPct val="100000"/>
              </a:lnSpc>
              <a:spcBef>
                <a:spcPts val="3000"/>
              </a:spcBef>
              <a:buSzPct val="100000"/>
              <a:buAutoNum type="arabicPeriod"/>
              <a:defRPr sz="7000"/>
            </a:pPr>
            <a:r>
              <a:rPr lang="en-US" dirty="0" err="1"/>
              <a:t>Deformimi</a:t>
            </a:r>
            <a:r>
              <a:rPr lang="en-US" dirty="0"/>
              <a:t> I </a:t>
            </a:r>
            <a:r>
              <a:rPr lang="en-US" dirty="0" err="1"/>
              <a:t>sedimentit</a:t>
            </a:r>
            <a:r>
              <a:rPr lang="en-US" dirty="0"/>
              <a:t> </a:t>
            </a:r>
            <a:r>
              <a:rPr lang="en-US" dirty="0" err="1"/>
              <a:t>të</a:t>
            </a:r>
            <a:r>
              <a:rPr lang="en-US" dirty="0"/>
              <a:t> </a:t>
            </a:r>
            <a:r>
              <a:rPr lang="en-US" dirty="0" err="1"/>
              <a:t>butë</a:t>
            </a:r>
            <a:endParaRPr dirty="0"/>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PURPOSE"/>
          <p:cNvSpPr txBox="1">
            <a:spLocks noGrp="1"/>
          </p:cNvSpPr>
          <p:nvPr>
            <p:ph type="title" idx="4294967295"/>
          </p:nvPr>
        </p:nvSpPr>
        <p:spPr>
          <a:xfrm>
            <a:off x="2514600" y="7400759"/>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rPr lang="en-US" sz="15000" dirty="0"/>
              <a:t>QËLLIMI </a:t>
            </a:r>
            <a:endParaRPr sz="15000" dirty="0"/>
          </a:p>
        </p:txBody>
      </p:sp>
      <p:sp>
        <p:nvSpPr>
          <p:cNvPr id="825" name="of the Flood"/>
          <p:cNvSpPr txBox="1"/>
          <p:nvPr/>
        </p:nvSpPr>
        <p:spPr>
          <a:xfrm>
            <a:off x="5638800" y="9745581"/>
            <a:ext cx="7759700" cy="1580147"/>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sz="9000" dirty="0"/>
              <a:t>I </a:t>
            </a:r>
            <a:r>
              <a:rPr lang="en-US" sz="9000" dirty="0" err="1"/>
              <a:t>përmbytjes</a:t>
            </a:r>
            <a:endParaRPr sz="9000" dirty="0"/>
          </a:p>
        </p:txBody>
      </p:sp>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1" name="people look at rock layers.jpg" descr="people look at rock layers.jpg"/>
          <p:cNvPicPr>
            <a:picLocks/>
          </p:cNvPicPr>
          <p:nvPr/>
        </p:nvPicPr>
        <p:blipFill>
          <a:blip r:embed="rId3"/>
          <a:stretch>
            <a:fillRect/>
          </a:stretch>
        </p:blipFill>
        <p:spPr>
          <a:xfrm>
            <a:off x="4432300" y="939800"/>
            <a:ext cx="15519400" cy="11823700"/>
          </a:xfrm>
          <a:prstGeom prst="rect">
            <a:avLst/>
          </a:prstGeom>
          <a:ln w="25400">
            <a:solidFill>
              <a:srgbClr val="FFFFFF"/>
            </a:solidFill>
            <a:miter lim="400000"/>
          </a:ln>
        </p:spPr>
      </p:pic>
      <p:sp>
        <p:nvSpPr>
          <p:cNvPr id="1302" name="Oval"/>
          <p:cNvSpPr/>
          <p:nvPr/>
        </p:nvSpPr>
        <p:spPr>
          <a:xfrm>
            <a:off x="15659100" y="9817100"/>
            <a:ext cx="1612900" cy="12954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
        <p:nvSpPr>
          <p:cNvPr id="1303" name="Line"/>
          <p:cNvSpPr/>
          <p:nvPr/>
        </p:nvSpPr>
        <p:spPr>
          <a:xfrm flipH="1">
            <a:off x="5460755" y="8255000"/>
            <a:ext cx="6656257" cy="1"/>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04" name="Line"/>
          <p:cNvSpPr/>
          <p:nvPr/>
        </p:nvSpPr>
        <p:spPr>
          <a:xfrm>
            <a:off x="14325599" y="2641256"/>
            <a:ext cx="1" cy="4242448"/>
          </a:xfrm>
          <a:prstGeom prst="line">
            <a:avLst/>
          </a:prstGeom>
          <a:ln w="2540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303"/>
                                        </p:tgtEl>
                                        <p:attrNameLst>
                                          <p:attrName>style.visibility</p:attrName>
                                        </p:attrNameLst>
                                      </p:cBhvr>
                                      <p:to>
                                        <p:strVal val="visible"/>
                                      </p:to>
                                    </p:set>
                                    <p:animEffect transition="in" filter="wipe(left)">
                                      <p:cBhvr>
                                        <p:cTn id="7" dur="250"/>
                                        <p:tgtEl>
                                          <p:spTgt spid="1303"/>
                                        </p:tgtEl>
                                      </p:cBhvr>
                                    </p:animEffect>
                                  </p:childTnLst>
                                </p:cTn>
                              </p:par>
                            </p:childTnLst>
                          </p:cTn>
                        </p:par>
                        <p:par>
                          <p:cTn id="8" fill="hold">
                            <p:stCondLst>
                              <p:cond delay="250"/>
                            </p:stCondLst>
                            <p:childTnLst>
                              <p:par>
                                <p:cTn id="9" presetID="22" presetClass="entr" presetSubtype="4" fill="hold" grpId="2" nodeType="afterEffect">
                                  <p:stCondLst>
                                    <p:cond delay="0"/>
                                  </p:stCondLst>
                                  <p:iterate>
                                    <p:tmAbs val="0"/>
                                  </p:iterate>
                                  <p:childTnLst>
                                    <p:set>
                                      <p:cBhvr>
                                        <p:cTn id="10" fill="hold"/>
                                        <p:tgtEl>
                                          <p:spTgt spid="1304"/>
                                        </p:tgtEl>
                                        <p:attrNameLst>
                                          <p:attrName>style.visibility</p:attrName>
                                        </p:attrNameLst>
                                      </p:cBhvr>
                                      <p:to>
                                        <p:strVal val="visible"/>
                                      </p:to>
                                    </p:set>
                                    <p:animEffect transition="in" filter="wipe(down)">
                                      <p:cBhvr>
                                        <p:cTn id="11" dur="250"/>
                                        <p:tgtEl>
                                          <p:spTgt spid="130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fill="hold" grpId="3" nodeType="clickEffect">
                                  <p:stCondLst>
                                    <p:cond delay="0"/>
                                  </p:stCondLst>
                                  <p:iterate>
                                    <p:tmAbs val="0"/>
                                  </p:iterate>
                                  <p:childTnLst>
                                    <p:set>
                                      <p:cBhvr>
                                        <p:cTn id="15" fill="hold"/>
                                        <p:tgtEl>
                                          <p:spTgt spid="1302"/>
                                        </p:tgtEl>
                                        <p:attrNameLst>
                                          <p:attrName>style.visibility</p:attrName>
                                        </p:attrNameLst>
                                      </p:cBhvr>
                                      <p:to>
                                        <p:strVal val="visible"/>
                                      </p:to>
                                    </p:set>
                                    <p:animEffect transition="in" filter="dissolve">
                                      <p:cBhvr>
                                        <p:cTn id="16" dur="500"/>
                                        <p:tgtEl>
                                          <p:spTgt spid="13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2" grpId="3" animBg="1" advAuto="0"/>
      <p:bldP spid="1303" grpId="1" animBg="1" advAuto="0"/>
      <p:bldP spid="1304" grpId="2" animBg="1" advAuto="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10" name="Shale fold w-Tom.jpg"/>
          <p:cNvGrpSpPr/>
          <p:nvPr/>
        </p:nvGrpSpPr>
        <p:grpSpPr>
          <a:xfrm>
            <a:off x="5143500" y="1312335"/>
            <a:ext cx="14097000" cy="10629900"/>
            <a:chOff x="0" y="0"/>
            <a:chExt cx="14097000" cy="10629900"/>
          </a:xfrm>
        </p:grpSpPr>
        <p:pic>
          <p:nvPicPr>
            <p:cNvPr id="1309" name="Shale fold w-Tom.jpg" descr="Shale fold w-Tom.jpg"/>
            <p:cNvPicPr>
              <a:picLocks/>
            </p:cNvPicPr>
            <p:nvPr/>
          </p:nvPicPr>
          <p:blipFill>
            <a:blip r:embed="rId3"/>
            <a:stretch>
              <a:fillRect/>
            </a:stretch>
          </p:blipFill>
          <p:spPr>
            <a:xfrm>
              <a:off x="127000" y="127000"/>
              <a:ext cx="13843000" cy="10375900"/>
            </a:xfrm>
            <a:prstGeom prst="rect">
              <a:avLst/>
            </a:prstGeom>
            <a:ln>
              <a:noFill/>
            </a:ln>
            <a:effectLst/>
          </p:spPr>
        </p:pic>
        <p:pic>
          <p:nvPicPr>
            <p:cNvPr id="1308" name="Shale fold w-Tom.jpg" descr="Shale fold w-Tom.jpg"/>
            <p:cNvPicPr>
              <a:picLocks/>
            </p:cNvPicPr>
            <p:nvPr/>
          </p:nvPicPr>
          <p:blipFill>
            <a:blip r:embed="rId4"/>
            <a:stretch>
              <a:fillRect/>
            </a:stretch>
          </p:blipFill>
          <p:spPr>
            <a:xfrm>
              <a:off x="0" y="0"/>
              <a:ext cx="14097000" cy="10629900"/>
            </a:xfrm>
            <a:prstGeom prst="rect">
              <a:avLst/>
            </a:prstGeom>
            <a:effectLst/>
          </p:spPr>
        </p:pic>
      </p:grpSp>
      <p:sp>
        <p:nvSpPr>
          <p:cNvPr id="1311" name="Oval"/>
          <p:cNvSpPr/>
          <p:nvPr/>
        </p:nvSpPr>
        <p:spPr>
          <a:xfrm>
            <a:off x="4660900" y="5223933"/>
            <a:ext cx="3683000" cy="3238500"/>
          </a:xfrm>
          <a:prstGeom prst="ellipse">
            <a:avLst/>
          </a:prstGeom>
          <a:ln w="1270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
        <p:nvSpPr>
          <p:cNvPr id="1312" name="Line"/>
          <p:cNvSpPr/>
          <p:nvPr/>
        </p:nvSpPr>
        <p:spPr>
          <a:xfrm>
            <a:off x="11937910" y="8339666"/>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13" name="Line"/>
          <p:cNvSpPr/>
          <p:nvPr/>
        </p:nvSpPr>
        <p:spPr>
          <a:xfrm>
            <a:off x="10718800" y="3996266"/>
            <a:ext cx="762000" cy="3530601"/>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14" name="Line"/>
          <p:cNvSpPr/>
          <p:nvPr/>
        </p:nvSpPr>
        <p:spPr>
          <a:xfrm>
            <a:off x="6731000" y="3539066"/>
            <a:ext cx="3555846" cy="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15" name="Bright Angel Shale, Grand Canyon"/>
          <p:cNvSpPr txBox="1">
            <a:spLocks noGrp="1"/>
          </p:cNvSpPr>
          <p:nvPr>
            <p:ph type="title" idx="4294967295"/>
          </p:nvPr>
        </p:nvSpPr>
        <p:spPr>
          <a:xfrm>
            <a:off x="3422560" y="11878732"/>
            <a:ext cx="17030700" cy="1143000"/>
          </a:xfrm>
          <a:prstGeom prst="rect">
            <a:avLst/>
          </a:prstGeom>
          <a:effectLst>
            <a:outerShdw blurRad="50800" dist="38100" dir="5400000" rotWithShape="0">
              <a:srgbClr val="000000">
                <a:alpha val="40000"/>
              </a:srgbClr>
            </a:outerShdw>
          </a:effectLst>
        </p:spPr>
        <p:txBody>
          <a:bodyPr anchor="b"/>
          <a:lstStyle>
            <a:lvl1pPr>
              <a:defRPr sz="7200">
                <a:latin typeface="+mn-lt"/>
                <a:ea typeface="+mn-ea"/>
                <a:cs typeface="+mn-cs"/>
                <a:sym typeface="DejaVu Sans Condensed"/>
              </a:defRPr>
            </a:lvl1pPr>
          </a:lstStyle>
          <a:p>
            <a:r>
              <a:rPr lang="sq-AL" dirty="0"/>
              <a:t>Shisti Argjilor i ndritshëm</a:t>
            </a:r>
            <a:r>
              <a:rPr dirty="0"/>
              <a:t>, Grand Canyon</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11"/>
                                        </p:tgtEl>
                                        <p:attrNameLst>
                                          <p:attrName>style.visibility</p:attrName>
                                        </p:attrNameLst>
                                      </p:cBhvr>
                                      <p:to>
                                        <p:strVal val="visible"/>
                                      </p:to>
                                    </p:set>
                                    <p:animEffect transition="in" filter="dissolve">
                                      <p:cBhvr>
                                        <p:cTn id="7" dur="500"/>
                                        <p:tgtEl>
                                          <p:spTgt spid="13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312"/>
                                        </p:tgtEl>
                                        <p:attrNameLst>
                                          <p:attrName>style.visibility</p:attrName>
                                        </p:attrNameLst>
                                      </p:cBhvr>
                                      <p:to>
                                        <p:strVal val="visible"/>
                                      </p:to>
                                    </p:set>
                                    <p:animEffect transition="in" filter="wipe(right)">
                                      <p:cBhvr>
                                        <p:cTn id="12" dur="250"/>
                                        <p:tgtEl>
                                          <p:spTgt spid="1312"/>
                                        </p:tgtEl>
                                      </p:cBhvr>
                                    </p:animEffect>
                                  </p:childTnLst>
                                </p:cTn>
                              </p:par>
                            </p:childTnLst>
                          </p:cTn>
                        </p:par>
                        <p:par>
                          <p:cTn id="13" fill="hold">
                            <p:stCondLst>
                              <p:cond delay="250"/>
                            </p:stCondLst>
                            <p:childTnLst>
                              <p:par>
                                <p:cTn id="14" presetID="22" presetClass="entr" presetSubtype="4" fill="hold" grpId="3" nodeType="afterEffect">
                                  <p:stCondLst>
                                    <p:cond delay="0"/>
                                  </p:stCondLst>
                                  <p:iterate>
                                    <p:tmAbs val="0"/>
                                  </p:iterate>
                                  <p:childTnLst>
                                    <p:set>
                                      <p:cBhvr>
                                        <p:cTn id="15" fill="hold"/>
                                        <p:tgtEl>
                                          <p:spTgt spid="1313"/>
                                        </p:tgtEl>
                                        <p:attrNameLst>
                                          <p:attrName>style.visibility</p:attrName>
                                        </p:attrNameLst>
                                      </p:cBhvr>
                                      <p:to>
                                        <p:strVal val="visible"/>
                                      </p:to>
                                    </p:set>
                                    <p:animEffect transition="in" filter="wipe(down)">
                                      <p:cBhvr>
                                        <p:cTn id="16" dur="250"/>
                                        <p:tgtEl>
                                          <p:spTgt spid="1313"/>
                                        </p:tgtEl>
                                      </p:cBhvr>
                                    </p:animEffect>
                                  </p:childTnLst>
                                </p:cTn>
                              </p:par>
                            </p:childTnLst>
                          </p:cTn>
                        </p:par>
                        <p:par>
                          <p:cTn id="17" fill="hold">
                            <p:stCondLst>
                              <p:cond delay="500"/>
                            </p:stCondLst>
                            <p:childTnLst>
                              <p:par>
                                <p:cTn id="18" presetID="22" presetClass="entr" presetSubtype="2" fill="hold" grpId="4" nodeType="afterEffect">
                                  <p:stCondLst>
                                    <p:cond delay="0"/>
                                  </p:stCondLst>
                                  <p:iterate>
                                    <p:tmAbs val="0"/>
                                  </p:iterate>
                                  <p:childTnLst>
                                    <p:set>
                                      <p:cBhvr>
                                        <p:cTn id="19" fill="hold"/>
                                        <p:tgtEl>
                                          <p:spTgt spid="1314"/>
                                        </p:tgtEl>
                                        <p:attrNameLst>
                                          <p:attrName>style.visibility</p:attrName>
                                        </p:attrNameLst>
                                      </p:cBhvr>
                                      <p:to>
                                        <p:strVal val="visible"/>
                                      </p:to>
                                    </p:set>
                                    <p:animEffect transition="in" filter="wipe(right)">
                                      <p:cBhvr>
                                        <p:cTn id="20" dur="250"/>
                                        <p:tgtEl>
                                          <p:spTgt spid="1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1" grpId="1" animBg="1" advAuto="0"/>
      <p:bldP spid="1312" grpId="2" animBg="1" advAuto="0"/>
      <p:bldP spid="1313" grpId="3" animBg="1" advAuto="0"/>
      <p:bldP spid="1314" grpId="4" animBg="1" advAuto="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9" name="Muav-Temple Butte Fold.jpg" descr="Muav-Temple Butte Fold.jpg"/>
          <p:cNvPicPr>
            <a:picLocks/>
          </p:cNvPicPr>
          <p:nvPr/>
        </p:nvPicPr>
        <p:blipFill>
          <a:blip r:embed="rId3"/>
          <a:srcRect l="6284" t="2114" r="1312" b="1701"/>
          <a:stretch>
            <a:fillRect/>
          </a:stretch>
        </p:blipFill>
        <p:spPr>
          <a:xfrm>
            <a:off x="3670300" y="960437"/>
            <a:ext cx="17030700" cy="11772901"/>
          </a:xfrm>
          <a:prstGeom prst="rect">
            <a:avLst/>
          </a:prstGeom>
          <a:ln w="25400">
            <a:solidFill>
              <a:srgbClr val="FFFFFF"/>
            </a:solidFill>
            <a:miter lim="400000"/>
          </a:ln>
        </p:spPr>
      </p:pic>
      <p:sp>
        <p:nvSpPr>
          <p:cNvPr id="1320" name="Line"/>
          <p:cNvSpPr/>
          <p:nvPr/>
        </p:nvSpPr>
        <p:spPr>
          <a:xfrm>
            <a:off x="7570996" y="5441254"/>
            <a:ext cx="7425271" cy="510601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1161" y="282"/>
                  <a:pt x="2242" y="1239"/>
                  <a:pt x="3135" y="2028"/>
                </a:cubicBezTo>
                <a:cubicBezTo>
                  <a:pt x="4028" y="2818"/>
                  <a:pt x="4306" y="4414"/>
                  <a:pt x="5109" y="5993"/>
                </a:cubicBezTo>
                <a:cubicBezTo>
                  <a:pt x="5913" y="7573"/>
                  <a:pt x="5876" y="8717"/>
                  <a:pt x="6858" y="10409"/>
                </a:cubicBezTo>
                <a:cubicBezTo>
                  <a:pt x="7840" y="12101"/>
                  <a:pt x="10096" y="13839"/>
                  <a:pt x="11257" y="15306"/>
                </a:cubicBezTo>
                <a:cubicBezTo>
                  <a:pt x="12418" y="16773"/>
                  <a:pt x="14138" y="17234"/>
                  <a:pt x="15656" y="18700"/>
                </a:cubicBezTo>
                <a:cubicBezTo>
                  <a:pt x="17174" y="20167"/>
                  <a:pt x="20707" y="20923"/>
                  <a:pt x="21600" y="21600"/>
                </a:cubicBezTo>
              </a:path>
            </a:pathLst>
          </a:custGeom>
          <a:ln w="1143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grpSp>
        <p:nvGrpSpPr>
          <p:cNvPr id="1323" name="Group"/>
          <p:cNvGrpSpPr/>
          <p:nvPr/>
        </p:nvGrpSpPr>
        <p:grpSpPr>
          <a:xfrm>
            <a:off x="4368800" y="8661400"/>
            <a:ext cx="5130800" cy="3505200"/>
            <a:chOff x="0" y="0"/>
            <a:chExt cx="5130800" cy="3505200"/>
          </a:xfrm>
        </p:grpSpPr>
        <p:sp>
          <p:nvSpPr>
            <p:cNvPr id="1321" name="Rectangle"/>
            <p:cNvSpPr/>
            <p:nvPr/>
          </p:nvSpPr>
          <p:spPr>
            <a:xfrm>
              <a:off x="0" y="0"/>
              <a:ext cx="5130800" cy="3505200"/>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2" name="Mauv Limestone “505 million years ago”"/>
            <p:cNvSpPr txBox="1"/>
            <p:nvPr/>
          </p:nvSpPr>
          <p:spPr>
            <a:xfrm>
              <a:off x="0" y="114300"/>
              <a:ext cx="4965700" cy="3219157"/>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lgn="r">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pPr>
                <a:lnSpc>
                  <a:spcPts val="6000"/>
                </a:lnSpc>
              </a:pPr>
              <a:r>
                <a:rPr lang="en-US" sz="5600" b="0" dirty="0">
                  <a:latin typeface="+mn-lt"/>
                </a:rPr>
                <a:t>“</a:t>
              </a:r>
              <a:r>
                <a:rPr lang="en-US" sz="5600" b="0" dirty="0" err="1">
                  <a:latin typeface="+mn-lt"/>
                </a:rPr>
                <a:t>Muav</a:t>
              </a:r>
              <a:r>
                <a:rPr lang="en-US" sz="5600" b="0" dirty="0">
                  <a:latin typeface="+mn-lt"/>
                </a:rPr>
                <a:t>” </a:t>
              </a:r>
            </a:p>
            <a:p>
              <a:pPr>
                <a:lnSpc>
                  <a:spcPts val="6000"/>
                </a:lnSpc>
              </a:pPr>
              <a:r>
                <a:rPr lang="en-US" sz="5600" b="0" dirty="0">
                  <a:latin typeface="+mn-lt"/>
                </a:rPr>
                <a:t>Gur </a:t>
              </a:r>
              <a:r>
                <a:rPr lang="en-US" sz="5600" b="0" dirty="0" err="1">
                  <a:latin typeface="+mn-lt"/>
                </a:rPr>
                <a:t>gelqeror</a:t>
              </a:r>
              <a:endParaRPr lang="en-US" sz="5600" b="0" dirty="0">
                <a:latin typeface="+mn-lt"/>
              </a:endParaRPr>
            </a:p>
            <a:p>
              <a:pPr>
                <a:lnSpc>
                  <a:spcPts val="6000"/>
                </a:lnSpc>
              </a:pPr>
              <a:r>
                <a:rPr lang="en-US" sz="5600" b="0" dirty="0">
                  <a:latin typeface="+mn-lt"/>
                </a:rPr>
                <a:t>para “</a:t>
              </a:r>
              <a:r>
                <a:rPr sz="5600" b="0" dirty="0">
                  <a:latin typeface="+mn-lt"/>
                </a:rPr>
                <a:t>505 </a:t>
              </a:r>
              <a:r>
                <a:rPr sz="5600" b="0" dirty="0" err="1">
                  <a:latin typeface="+mn-lt"/>
                </a:rPr>
                <a:t>mil</a:t>
              </a:r>
              <a:r>
                <a:rPr lang="en-US" sz="5600" b="0" dirty="0" err="1">
                  <a:latin typeface="+mn-lt"/>
                </a:rPr>
                <a:t>i</a:t>
              </a:r>
              <a:r>
                <a:rPr sz="5600" b="0" dirty="0" err="1">
                  <a:latin typeface="+mn-lt"/>
                </a:rPr>
                <a:t>on</a:t>
              </a:r>
              <a:r>
                <a:rPr lang="en-US" sz="5600" b="0" dirty="0" err="1">
                  <a:latin typeface="+mn-lt"/>
                </a:rPr>
                <a:t>a</a:t>
              </a:r>
              <a:r>
                <a:rPr sz="5600" b="0" dirty="0">
                  <a:latin typeface="+mn-lt"/>
                </a:rPr>
                <a:t> </a:t>
              </a:r>
              <a:r>
                <a:rPr lang="en-US" sz="5600" b="0" dirty="0" err="1">
                  <a:latin typeface="+mn-lt"/>
                </a:rPr>
                <a:t>vite</a:t>
              </a:r>
              <a:r>
                <a:rPr sz="5600" b="0" dirty="0">
                  <a:latin typeface="+mn-lt"/>
                </a:rPr>
                <a:t>”</a:t>
              </a:r>
            </a:p>
          </p:txBody>
        </p:sp>
      </p:grpSp>
      <p:grpSp>
        <p:nvGrpSpPr>
          <p:cNvPr id="1326" name="Group"/>
          <p:cNvGrpSpPr/>
          <p:nvPr/>
        </p:nvGrpSpPr>
        <p:grpSpPr>
          <a:xfrm>
            <a:off x="14020800" y="4495800"/>
            <a:ext cx="5757335" cy="3352800"/>
            <a:chOff x="0" y="0"/>
            <a:chExt cx="5757335" cy="3352800"/>
          </a:xfrm>
        </p:grpSpPr>
        <p:sp>
          <p:nvSpPr>
            <p:cNvPr id="1324" name="Rectangle"/>
            <p:cNvSpPr/>
            <p:nvPr/>
          </p:nvSpPr>
          <p:spPr>
            <a:xfrm>
              <a:off x="0" y="0"/>
              <a:ext cx="5588000" cy="3352800"/>
            </a:xfrm>
            <a:prstGeom prst="rect">
              <a:avLst/>
            </a:prstGeom>
            <a:blipFill rotWithShape="1">
              <a:blip r:embed="rId4"/>
              <a:srcRect/>
              <a:tile tx="0" ty="0" sx="100000" sy="100000" flip="none" algn="tl"/>
            </a:blipFill>
            <a:ln w="25400" cap="flat">
              <a:solidFill>
                <a:srgbClr val="000000"/>
              </a:solidFill>
              <a:prstDash val="solid"/>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25" name="Temple Butte Limestone “385 million years ago”"/>
            <p:cNvSpPr txBox="1"/>
            <p:nvPr/>
          </p:nvSpPr>
          <p:spPr>
            <a:xfrm>
              <a:off x="237216" y="88634"/>
              <a:ext cx="5520119" cy="31496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b">
              <a:noAutofit/>
            </a:bodyPr>
            <a:lstStyle>
              <a:lvl1pPr algn="l">
                <a:defRPr sz="6400" b="1">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pPr>
                <a:lnSpc>
                  <a:spcPts val="6000"/>
                </a:lnSpc>
              </a:pPr>
              <a:r>
                <a:rPr lang="en-US" sz="5600" b="0" dirty="0">
                  <a:latin typeface="+mn-lt"/>
                </a:rPr>
                <a:t>“</a:t>
              </a:r>
              <a:r>
                <a:rPr sz="5600" b="0" dirty="0">
                  <a:latin typeface="+mn-lt"/>
                </a:rPr>
                <a:t>Temple Butte</a:t>
              </a:r>
              <a:r>
                <a:rPr lang="en-US" sz="5600" b="0" dirty="0">
                  <a:latin typeface="+mn-lt"/>
                </a:rPr>
                <a:t>"</a:t>
              </a:r>
              <a:r>
                <a:rPr sz="5600" b="0" dirty="0">
                  <a:latin typeface="+mn-lt"/>
                </a:rPr>
                <a:t> </a:t>
              </a:r>
              <a:r>
                <a:rPr lang="en-US" sz="5600" b="0" dirty="0">
                  <a:latin typeface="+mn-lt"/>
                </a:rPr>
                <a:t>Gur </a:t>
              </a:r>
              <a:r>
                <a:rPr lang="en-US" sz="5600" b="0" dirty="0" err="1">
                  <a:latin typeface="+mn-lt"/>
                </a:rPr>
                <a:t>gelqeror</a:t>
              </a:r>
              <a:r>
                <a:rPr lang="en-US" sz="5600" b="0" dirty="0">
                  <a:latin typeface="+mn-lt"/>
                </a:rPr>
                <a:t> para </a:t>
              </a:r>
              <a:r>
                <a:rPr sz="5600" b="0" dirty="0">
                  <a:latin typeface="+mn-lt"/>
                </a:rPr>
                <a:t>“385 </a:t>
              </a:r>
              <a:r>
                <a:rPr sz="5600" b="0" dirty="0" err="1">
                  <a:latin typeface="+mn-lt"/>
                </a:rPr>
                <a:t>mil</a:t>
              </a:r>
              <a:r>
                <a:rPr lang="en-US" sz="5600" b="0" dirty="0" err="1">
                  <a:latin typeface="+mn-lt"/>
                </a:rPr>
                <a:t>i</a:t>
              </a:r>
              <a:r>
                <a:rPr sz="5600" b="0" dirty="0" err="1">
                  <a:latin typeface="+mn-lt"/>
                </a:rPr>
                <a:t>on</a:t>
              </a:r>
              <a:r>
                <a:rPr lang="en-US" sz="5600" b="0" dirty="0" err="1">
                  <a:latin typeface="+mn-lt"/>
                </a:rPr>
                <a:t>a</a:t>
              </a:r>
              <a:r>
                <a:rPr sz="5600" b="0" dirty="0">
                  <a:latin typeface="+mn-lt"/>
                </a:rPr>
                <a:t> </a:t>
              </a:r>
              <a:r>
                <a:rPr lang="en-US" sz="5600" b="0" dirty="0" err="1">
                  <a:latin typeface="+mn-lt"/>
                </a:rPr>
                <a:t>vite</a:t>
              </a:r>
              <a:r>
                <a:rPr sz="5600" b="0" dirty="0">
                  <a:latin typeface="+mn-lt"/>
                </a:rPr>
                <a:t>”</a:t>
              </a:r>
            </a:p>
          </p:txBody>
        </p:sp>
      </p:grpSp>
      <p:sp>
        <p:nvSpPr>
          <p:cNvPr id="1327" name="Oval"/>
          <p:cNvSpPr/>
          <p:nvPr/>
        </p:nvSpPr>
        <p:spPr>
          <a:xfrm>
            <a:off x="6273800" y="4965700"/>
            <a:ext cx="1270000" cy="1651000"/>
          </a:xfrm>
          <a:prstGeom prst="ellipse">
            <a:avLst/>
          </a:prstGeom>
          <a:ln w="152400">
            <a:solidFill>
              <a:srgbClr val="FFFB00"/>
            </a:solidFill>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331" name="Group"/>
          <p:cNvGrpSpPr/>
          <p:nvPr/>
        </p:nvGrpSpPr>
        <p:grpSpPr>
          <a:xfrm>
            <a:off x="4584700" y="1524000"/>
            <a:ext cx="15214600" cy="6956007"/>
            <a:chOff x="0" y="0"/>
            <a:chExt cx="15214600" cy="6956006"/>
          </a:xfrm>
        </p:grpSpPr>
        <p:sp>
          <p:nvSpPr>
            <p:cNvPr id="1328" name="Line"/>
            <p:cNvSpPr/>
            <p:nvPr/>
          </p:nvSpPr>
          <p:spPr>
            <a:xfrm flipV="1">
              <a:off x="6557581" y="1549644"/>
              <a:ext cx="8320" cy="5406362"/>
            </a:xfrm>
            <a:prstGeom prst="line">
              <a:avLst/>
            </a:prstGeom>
            <a:noFill/>
            <a:ln w="317500" cap="flat">
              <a:solidFill>
                <a:srgbClr val="FFFB00"/>
              </a:solidFill>
              <a:prstDash val="solid"/>
              <a:miter lim="400000"/>
              <a:headEnd type="triangle" w="med" len="med"/>
            </a:ln>
            <a:effectLst>
              <a:outerShdw blurRad="50800" dist="38100" dir="5400000" rotWithShape="0">
                <a:srgbClr val="000000">
                  <a:alpha val="40000"/>
                </a:srgbClr>
              </a:outerShdw>
            </a:effectLst>
          </p:spPr>
          <p:txBody>
            <a:bodyPr wrap="square" lIns="50800" tIns="50800" rIns="50800" bIns="50800" numCol="1" anchor="ctr">
              <a:noAutofit/>
            </a:bodyPr>
            <a:lstStyle/>
            <a:p>
              <a:pPr algn="l" defTabSz="457200">
                <a:defRPr sz="1200">
                  <a:latin typeface="Helvetica"/>
                  <a:ea typeface="Helvetica"/>
                  <a:cs typeface="Helvetica"/>
                  <a:sym typeface="Helvetica"/>
                </a:defRPr>
              </a:pPr>
              <a:endParaRPr/>
            </a:p>
          </p:txBody>
        </p:sp>
        <p:sp>
          <p:nvSpPr>
            <p:cNvPr id="1329" name="Rounded Rectangle"/>
            <p:cNvSpPr/>
            <p:nvPr/>
          </p:nvSpPr>
          <p:spPr>
            <a:xfrm>
              <a:off x="12700" y="0"/>
              <a:ext cx="15189200" cy="1549400"/>
            </a:xfrm>
            <a:prstGeom prst="roundRect">
              <a:avLst>
                <a:gd name="adj" fmla="val 12295"/>
              </a:avLst>
            </a:prstGeom>
            <a:solidFill>
              <a:srgbClr val="FFFB00"/>
            </a:solidFill>
            <a:ln w="12700" cap="flat">
              <a:noFill/>
              <a:miter lim="400000"/>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30" name="120 million years missing!"/>
            <p:cNvSpPr txBox="1"/>
            <p:nvPr/>
          </p:nvSpPr>
          <p:spPr>
            <a:xfrm>
              <a:off x="0" y="148166"/>
              <a:ext cx="15214600" cy="1181100"/>
            </a:xfrm>
            <a:prstGeom prst="rect">
              <a:avLst/>
            </a:prstGeom>
            <a:noFill/>
            <a:ln w="12700" cap="flat">
              <a:noFill/>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0" tIns="0" rIns="0" bIns="0" numCol="1" anchor="t">
              <a:noAutofit/>
            </a:bodyPr>
            <a:lstStyle>
              <a:lvl1pPr>
                <a:spcBef>
                  <a:spcPts val="1000"/>
                </a:spcBef>
                <a:defRPr sz="9000" b="1">
                  <a:effectLst>
                    <a:outerShdw blurRad="50800" dist="38100" dir="5400000" rotWithShape="0">
                      <a:srgbClr val="000000">
                        <a:alpha val="40000"/>
                      </a:srgbClr>
                    </a:outerShdw>
                  </a:effectLst>
                  <a:latin typeface="Quicksand"/>
                  <a:ea typeface="Quicksand"/>
                  <a:cs typeface="Quicksand"/>
                  <a:sym typeface="Quicksand"/>
                </a:defRPr>
              </a:lvl1pPr>
            </a:lstStyle>
            <a:p>
              <a:r>
                <a:rPr sz="8000" b="0" dirty="0">
                  <a:latin typeface="+mn-lt"/>
                </a:rPr>
                <a:t>120 </a:t>
              </a:r>
              <a:r>
                <a:rPr sz="8000" b="0" dirty="0" err="1">
                  <a:latin typeface="+mn-lt"/>
                </a:rPr>
                <a:t>milion</a:t>
              </a:r>
              <a:r>
                <a:rPr lang="en-US" sz="8000" b="0" dirty="0" err="1">
                  <a:latin typeface="+mn-lt"/>
                </a:rPr>
                <a:t>a</a:t>
              </a:r>
              <a:r>
                <a:rPr sz="8000" b="0" dirty="0">
                  <a:latin typeface="+mn-lt"/>
                </a:rPr>
                <a:t> </a:t>
              </a:r>
              <a:r>
                <a:rPr lang="en-US" sz="8000" b="0" dirty="0" err="1">
                  <a:latin typeface="+mn-lt"/>
                </a:rPr>
                <a:t>vite</a:t>
              </a:r>
              <a:r>
                <a:rPr sz="8000" b="0" dirty="0">
                  <a:latin typeface="+mn-lt"/>
                </a:rPr>
                <a:t> </a:t>
              </a:r>
              <a:r>
                <a:rPr lang="en-US" sz="8000" b="0" dirty="0" err="1">
                  <a:latin typeface="+mn-lt"/>
                </a:rPr>
                <a:t>mungojnë</a:t>
              </a:r>
              <a:r>
                <a:rPr sz="8000" b="0" dirty="0">
                  <a:latin typeface="+mn-lt"/>
                </a:rPr>
                <a:t>!</a:t>
              </a:r>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26"/>
                                        </p:tgtEl>
                                        <p:attrNameLst>
                                          <p:attrName>style.visibility</p:attrName>
                                        </p:attrNameLst>
                                      </p:cBhvr>
                                      <p:to>
                                        <p:strVal val="visible"/>
                                      </p:to>
                                    </p:set>
                                    <p:animEffect transition="in" filter="dissolve">
                                      <p:cBhvr>
                                        <p:cTn id="7" dur="500"/>
                                        <p:tgtEl>
                                          <p:spTgt spid="13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grpId="2" nodeType="clickEffect">
                                  <p:stCondLst>
                                    <p:cond delay="0"/>
                                  </p:stCondLst>
                                  <p:iterate>
                                    <p:tmAbs val="0"/>
                                  </p:iterate>
                                  <p:childTnLst>
                                    <p:set>
                                      <p:cBhvr>
                                        <p:cTn id="11" fill="hold"/>
                                        <p:tgtEl>
                                          <p:spTgt spid="1323"/>
                                        </p:tgtEl>
                                        <p:attrNameLst>
                                          <p:attrName>style.visibility</p:attrName>
                                        </p:attrNameLst>
                                      </p:cBhvr>
                                      <p:to>
                                        <p:strVal val="visible"/>
                                      </p:to>
                                    </p:set>
                                    <p:animEffect transition="in" filter="dissolve">
                                      <p:cBhvr>
                                        <p:cTn id="12" dur="500"/>
                                        <p:tgtEl>
                                          <p:spTgt spid="13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grpId="3" nodeType="clickEffect">
                                  <p:stCondLst>
                                    <p:cond delay="0"/>
                                  </p:stCondLst>
                                  <p:iterate>
                                    <p:tmAbs val="0"/>
                                  </p:iterate>
                                  <p:childTnLst>
                                    <p:set>
                                      <p:cBhvr>
                                        <p:cTn id="16" fill="hold"/>
                                        <p:tgtEl>
                                          <p:spTgt spid="1327"/>
                                        </p:tgtEl>
                                        <p:attrNameLst>
                                          <p:attrName>style.visibility</p:attrName>
                                        </p:attrNameLst>
                                      </p:cBhvr>
                                      <p:to>
                                        <p:strVal val="visible"/>
                                      </p:to>
                                    </p:set>
                                    <p:animEffect transition="in" filter="dissolve">
                                      <p:cBhvr>
                                        <p:cTn id="17" dur="500"/>
                                        <p:tgtEl>
                                          <p:spTgt spid="13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4" nodeType="clickEffect">
                                  <p:stCondLst>
                                    <p:cond delay="0"/>
                                  </p:stCondLst>
                                  <p:iterate>
                                    <p:tmAbs val="0"/>
                                  </p:iterate>
                                  <p:childTnLst>
                                    <p:set>
                                      <p:cBhvr>
                                        <p:cTn id="21" fill="hold"/>
                                        <p:tgtEl>
                                          <p:spTgt spid="1320"/>
                                        </p:tgtEl>
                                        <p:attrNameLst>
                                          <p:attrName>style.visibility</p:attrName>
                                        </p:attrNameLst>
                                      </p:cBhvr>
                                      <p:to>
                                        <p:strVal val="visible"/>
                                      </p:to>
                                    </p:set>
                                    <p:animEffect transition="in" filter="wipe(left)">
                                      <p:cBhvr>
                                        <p:cTn id="22" dur="500"/>
                                        <p:tgtEl>
                                          <p:spTgt spid="132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5" nodeType="clickEffect">
                                  <p:stCondLst>
                                    <p:cond delay="0"/>
                                  </p:stCondLst>
                                  <p:iterate>
                                    <p:tmAbs val="0"/>
                                  </p:iterate>
                                  <p:childTnLst>
                                    <p:set>
                                      <p:cBhvr>
                                        <p:cTn id="26" fill="hold"/>
                                        <p:tgtEl>
                                          <p:spTgt spid="1331"/>
                                        </p:tgtEl>
                                        <p:attrNameLst>
                                          <p:attrName>style.visibility</p:attrName>
                                        </p:attrNameLst>
                                      </p:cBhvr>
                                      <p:to>
                                        <p:strVal val="visible"/>
                                      </p:to>
                                    </p:set>
                                    <p:animEffect transition="in" filter="wipe(up)">
                                      <p:cBhvr>
                                        <p:cTn id="27" dur="500"/>
                                        <p:tgtEl>
                                          <p:spTgt spid="13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0" grpId="4" animBg="1" advAuto="0"/>
      <p:bldP spid="1323" grpId="2" animBg="1" advAuto="0"/>
      <p:bldP spid="1326" grpId="1" animBg="1" advAuto="0"/>
      <p:bldP spid="1327" grpId="3" animBg="1" advAuto="0"/>
      <p:bldP spid="1331" grpId="5" animBg="1" advAuto="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 name="layers-small.jpg" descr="layers-small.jpg"/>
          <p:cNvPicPr>
            <a:picLocks noChangeAspect="1"/>
          </p:cNvPicPr>
          <p:nvPr/>
        </p:nvPicPr>
        <p:blipFill>
          <a:blip r:embed="rId3"/>
          <a:stretch>
            <a:fillRect/>
          </a:stretch>
        </p:blipFill>
        <p:spPr>
          <a:xfrm>
            <a:off x="0" y="49569"/>
            <a:ext cx="24384000" cy="13716000"/>
          </a:xfrm>
          <a:prstGeom prst="rect">
            <a:avLst/>
          </a:prstGeom>
          <a:ln w="12700">
            <a:miter lim="400000"/>
          </a:ln>
        </p:spPr>
      </p:pic>
      <p:sp>
        <p:nvSpPr>
          <p:cNvPr id="1336" name="Kaibab Upwarp"/>
          <p:cNvSpPr txBox="1"/>
          <p:nvPr/>
        </p:nvSpPr>
        <p:spPr>
          <a:xfrm>
            <a:off x="2411859" y="1178456"/>
            <a:ext cx="5488682" cy="10720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6300" b="1">
                <a:latin typeface="Myriad Pro"/>
                <a:ea typeface="Myriad Pro"/>
                <a:cs typeface="Myriad Pro"/>
                <a:sym typeface="Myriad Pro"/>
              </a:defRPr>
            </a:lvl1pPr>
          </a:lstStyle>
          <a:p>
            <a:r>
              <a:rPr lang="sq-AL" dirty="0"/>
              <a:t>Maja e </a:t>
            </a:r>
            <a:r>
              <a:rPr dirty="0"/>
              <a:t>Kaibab</a:t>
            </a:r>
          </a:p>
        </p:txBody>
      </p:sp>
      <p:sp>
        <p:nvSpPr>
          <p:cNvPr id="1337" name="Kaibab Limestone 250 mya"/>
          <p:cNvSpPr txBox="1"/>
          <p:nvPr/>
        </p:nvSpPr>
        <p:spPr>
          <a:xfrm>
            <a:off x="1994856" y="2848650"/>
            <a:ext cx="784670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rPr dirty="0"/>
              <a:t> </a:t>
            </a:r>
            <a:r>
              <a:rPr lang="sq-AL" dirty="0"/>
              <a:t>Gurët gelqerorë Kaibab</a:t>
            </a:r>
            <a:r>
              <a:rPr dirty="0"/>
              <a:t> 250 m</a:t>
            </a:r>
            <a:r>
              <a:rPr lang="en-US" dirty="0"/>
              <a:t>v</a:t>
            </a:r>
            <a:endParaRPr dirty="0"/>
          </a:p>
        </p:txBody>
      </p:sp>
      <p:sp>
        <p:nvSpPr>
          <p:cNvPr id="1338" name="Mauv Limestone"/>
          <p:cNvSpPr txBox="1"/>
          <p:nvPr/>
        </p:nvSpPr>
        <p:spPr>
          <a:xfrm>
            <a:off x="3120963" y="4276130"/>
            <a:ext cx="5594480" cy="779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rPr lang="sq-AL" dirty="0"/>
              <a:t>Gurët gelqërorë </a:t>
            </a:r>
            <a:r>
              <a:rPr dirty="0" err="1"/>
              <a:t>Mauv</a:t>
            </a:r>
            <a:endParaRPr dirty="0"/>
          </a:p>
        </p:txBody>
      </p:sp>
      <p:sp>
        <p:nvSpPr>
          <p:cNvPr id="1339" name="Bright Angel Shale"/>
          <p:cNvSpPr txBox="1"/>
          <p:nvPr/>
        </p:nvSpPr>
        <p:spPr>
          <a:xfrm>
            <a:off x="2829085" y="5063530"/>
            <a:ext cx="6533840" cy="77970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rPr lang="sq-AL" dirty="0"/>
              <a:t>Shist Argjilor të ndritshëm</a:t>
            </a:r>
            <a:endParaRPr dirty="0"/>
          </a:p>
        </p:txBody>
      </p:sp>
      <p:sp>
        <p:nvSpPr>
          <p:cNvPr id="1340" name="Tapeats Sandstone 520 mya"/>
          <p:cNvSpPr txBox="1"/>
          <p:nvPr/>
        </p:nvSpPr>
        <p:spPr>
          <a:xfrm>
            <a:off x="2179868" y="5779810"/>
            <a:ext cx="7832272"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rPr lang="sq-AL" dirty="0"/>
              <a:t>Gurët gelqërorë</a:t>
            </a:r>
            <a:r>
              <a:rPr dirty="0" err="1"/>
              <a:t>Tapeats</a:t>
            </a:r>
            <a:r>
              <a:rPr dirty="0"/>
              <a:t> 520 m</a:t>
            </a:r>
            <a:r>
              <a:rPr lang="en-US" dirty="0"/>
              <a:t>v</a:t>
            </a:r>
            <a:endParaRPr dirty="0"/>
          </a:p>
        </p:txBody>
      </p:sp>
      <p:sp>
        <p:nvSpPr>
          <p:cNvPr id="1341" name="Kaibab"/>
          <p:cNvSpPr txBox="1"/>
          <p:nvPr/>
        </p:nvSpPr>
        <p:spPr>
          <a:xfrm rot="352652">
            <a:off x="18196788" y="7941310"/>
            <a:ext cx="1808024" cy="6629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Kaibab</a:t>
            </a:r>
          </a:p>
        </p:txBody>
      </p:sp>
      <p:sp>
        <p:nvSpPr>
          <p:cNvPr id="1342" name="Mauv"/>
          <p:cNvSpPr txBox="1"/>
          <p:nvPr/>
        </p:nvSpPr>
        <p:spPr>
          <a:xfrm rot="480000">
            <a:off x="18089219" y="9363709"/>
            <a:ext cx="1464362" cy="6629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Mauv</a:t>
            </a:r>
          </a:p>
        </p:txBody>
      </p:sp>
      <p:sp>
        <p:nvSpPr>
          <p:cNvPr id="1343" name="Bright Angel"/>
          <p:cNvSpPr txBox="1"/>
          <p:nvPr/>
        </p:nvSpPr>
        <p:spPr>
          <a:xfrm rot="480000">
            <a:off x="17499710" y="10036809"/>
            <a:ext cx="3151379" cy="662941"/>
          </a:xfrm>
          <a:prstGeom prst="rect">
            <a:avLst/>
          </a:prstGeom>
          <a:ln w="12700">
            <a:miter lim="400000"/>
          </a:ln>
          <a:effectLst>
            <a:outerShdw blurRad="63500" dist="25400" dir="5400000" rotWithShape="0">
              <a:srgbClr val="000000">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solidFill>
                  <a:srgbClr val="FFFFFF"/>
                </a:solidFill>
                <a:latin typeface="Myriad Pro Semibold"/>
                <a:ea typeface="Myriad Pro Semibold"/>
                <a:cs typeface="Myriad Pro Semibold"/>
                <a:sym typeface="Myriad Pro Semibold"/>
              </a:defRPr>
            </a:lvl1pPr>
          </a:lstStyle>
          <a:p>
            <a:r>
              <a:t>Bright Angel</a:t>
            </a:r>
          </a:p>
        </p:txBody>
      </p:sp>
      <p:sp>
        <p:nvSpPr>
          <p:cNvPr id="1344" name="Tapeats"/>
          <p:cNvSpPr txBox="1"/>
          <p:nvPr/>
        </p:nvSpPr>
        <p:spPr>
          <a:xfrm rot="540000">
            <a:off x="17831333" y="10679430"/>
            <a:ext cx="1980134" cy="662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t>Tapeats</a:t>
            </a:r>
          </a:p>
        </p:txBody>
      </p:sp>
      <p:sp>
        <p:nvSpPr>
          <p:cNvPr id="1345" name="Cross section of…"/>
          <p:cNvSpPr txBox="1"/>
          <p:nvPr/>
        </p:nvSpPr>
        <p:spPr>
          <a:xfrm>
            <a:off x="12937129" y="1442111"/>
            <a:ext cx="8989640" cy="35927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lgn="r">
              <a:lnSpc>
                <a:spcPct val="90000"/>
              </a:lnSpc>
              <a:defRPr sz="6300" b="1">
                <a:latin typeface="Myriad Pro"/>
                <a:ea typeface="Myriad Pro"/>
                <a:cs typeface="Myriad Pro"/>
                <a:sym typeface="Myriad Pro"/>
              </a:defRPr>
            </a:pPr>
            <a:r>
              <a:rPr dirty="0"/>
              <a:t>Cross section of </a:t>
            </a:r>
          </a:p>
          <a:p>
            <a:pPr algn="r">
              <a:lnSpc>
                <a:spcPct val="90000"/>
              </a:lnSpc>
              <a:defRPr sz="6300" b="1">
                <a:latin typeface="Myriad Pro"/>
                <a:ea typeface="Myriad Pro"/>
                <a:cs typeface="Myriad Pro"/>
                <a:sym typeface="Myriad Pro"/>
              </a:defRPr>
            </a:pPr>
            <a:r>
              <a:rPr dirty="0"/>
              <a:t>Grand Canyon geology</a:t>
            </a:r>
          </a:p>
          <a:p>
            <a:pPr algn="r">
              <a:lnSpc>
                <a:spcPct val="90000"/>
              </a:lnSpc>
              <a:defRPr sz="6300" b="1">
                <a:latin typeface="Myriad Pro"/>
                <a:ea typeface="Myriad Pro"/>
                <a:cs typeface="Myriad Pro"/>
                <a:sym typeface="Myriad Pro"/>
              </a:defRPr>
            </a:pPr>
            <a:r>
              <a:rPr dirty="0"/>
              <a:t>sho</a:t>
            </a:r>
            <a:r>
              <a:rPr lang="en-US" dirty="0"/>
              <a:t>w</a:t>
            </a:r>
            <a:r>
              <a:rPr dirty="0"/>
              <a:t>ing monocline and </a:t>
            </a:r>
          </a:p>
          <a:p>
            <a:pPr algn="r">
              <a:lnSpc>
                <a:spcPct val="90000"/>
              </a:lnSpc>
              <a:defRPr sz="6300" b="1">
                <a:latin typeface="Myriad Pro"/>
                <a:ea typeface="Myriad Pro"/>
                <a:cs typeface="Myriad Pro"/>
                <a:sym typeface="Myriad Pro"/>
              </a:defRPr>
            </a:pPr>
            <a:r>
              <a:rPr dirty="0"/>
              <a:t>Kaibab Up</a:t>
            </a:r>
            <a:r>
              <a:rPr lang="sq-AL" dirty="0" err="1"/>
              <a:t>w</a:t>
            </a:r>
            <a:r>
              <a:rPr dirty="0" err="1"/>
              <a:t>arp</a:t>
            </a:r>
            <a:endParaRPr dirty="0"/>
          </a:p>
        </p:txBody>
      </p:sp>
      <p:sp>
        <p:nvSpPr>
          <p:cNvPr id="1346" name="schists and granites"/>
          <p:cNvSpPr txBox="1"/>
          <p:nvPr/>
        </p:nvSpPr>
        <p:spPr>
          <a:xfrm>
            <a:off x="2996608" y="7686503"/>
            <a:ext cx="4855160"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400">
                <a:latin typeface="Myriad Pro Semibold"/>
                <a:ea typeface="Myriad Pro Semibold"/>
                <a:cs typeface="Myriad Pro Semibold"/>
                <a:sym typeface="Myriad Pro Semibold"/>
              </a:defRPr>
            </a:lvl1pPr>
          </a:lstStyle>
          <a:p>
            <a:r>
              <a:rPr lang="sq-AL" dirty="0"/>
              <a:t>Graniti dhe shisti</a:t>
            </a:r>
            <a:endParaRPr dirty="0"/>
          </a:p>
        </p:txBody>
      </p:sp>
      <p:sp>
        <p:nvSpPr>
          <p:cNvPr id="1347" name="70 mya"/>
          <p:cNvSpPr txBox="1"/>
          <p:nvPr/>
        </p:nvSpPr>
        <p:spPr>
          <a:xfrm>
            <a:off x="4986501" y="11096876"/>
            <a:ext cx="2811668" cy="779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400">
                <a:latin typeface="Myriad Pro Semibold"/>
                <a:ea typeface="Myriad Pro Semibold"/>
                <a:cs typeface="Myriad Pro Semibold"/>
                <a:sym typeface="Myriad Pro Semibold"/>
              </a:defRPr>
            </a:lvl1pPr>
          </a:lstStyle>
          <a:p>
            <a:r>
              <a:rPr lang="en-US" dirty="0"/>
              <a:t>para </a:t>
            </a:r>
            <a:r>
              <a:rPr dirty="0"/>
              <a:t>70 m</a:t>
            </a:r>
            <a:r>
              <a:rPr lang="en-US" dirty="0"/>
              <a:t>v</a:t>
            </a:r>
            <a:endParaRPr dirty="0"/>
          </a:p>
        </p:txBody>
      </p:sp>
      <p:sp>
        <p:nvSpPr>
          <p:cNvPr id="1348" name="Double Arrow"/>
          <p:cNvSpPr/>
          <p:nvPr/>
        </p:nvSpPr>
        <p:spPr>
          <a:xfrm rot="16200000">
            <a:off x="-276549" y="4250054"/>
            <a:ext cx="3646282" cy="857251"/>
          </a:xfrm>
          <a:prstGeom prst="leftRightArrow">
            <a:avLst>
              <a:gd name="adj1" fmla="val 32000"/>
              <a:gd name="adj2" fmla="val 65185"/>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grpSp>
        <p:nvGrpSpPr>
          <p:cNvPr id="1353" name="Group"/>
          <p:cNvGrpSpPr/>
          <p:nvPr/>
        </p:nvGrpSpPr>
        <p:grpSpPr>
          <a:xfrm>
            <a:off x="1045608" y="6655779"/>
            <a:ext cx="3016852" cy="4032573"/>
            <a:chOff x="0" y="0"/>
            <a:chExt cx="3016850" cy="4032571"/>
          </a:xfrm>
        </p:grpSpPr>
        <p:sp>
          <p:nvSpPr>
            <p:cNvPr id="1351" name="Line"/>
            <p:cNvSpPr/>
            <p:nvPr/>
          </p:nvSpPr>
          <p:spPr>
            <a:xfrm flipH="1" flipV="1">
              <a:off x="628213" y="0"/>
              <a:ext cx="266828" cy="2827202"/>
            </a:xfrm>
            <a:prstGeom prst="line">
              <a:avLst/>
            </a:prstGeom>
            <a:noFill/>
            <a:ln w="190500" cap="flat">
              <a:solidFill>
                <a:srgbClr val="000000"/>
              </a:solidFill>
              <a:prstDash val="solid"/>
              <a:miter lim="400000"/>
              <a:tailEnd type="triangle" w="med" len="med"/>
            </a:ln>
            <a:effectLst/>
          </p:spPr>
          <p:txBody>
            <a:bodyPr wrap="square" lIns="50800" tIns="50800" rIns="50800" bIns="50800" numCol="1" anchor="ctr">
              <a:noAutofit/>
            </a:bodyP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52" name="270 my"/>
            <p:cNvSpPr txBox="1"/>
            <p:nvPr/>
          </p:nvSpPr>
          <p:spPr>
            <a:xfrm>
              <a:off x="0" y="2898928"/>
              <a:ext cx="3016850" cy="113364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lgn="l" defTabSz="457200">
                <a:defRPr sz="6700" b="1">
                  <a:latin typeface="Arial"/>
                  <a:ea typeface="Arial"/>
                  <a:cs typeface="Arial"/>
                  <a:sym typeface="Arial"/>
                </a:defRPr>
              </a:lvl1pPr>
            </a:lstStyle>
            <a:p>
              <a:r>
                <a:rPr dirty="0"/>
                <a:t>270 m</a:t>
              </a:r>
              <a:r>
                <a:rPr lang="en-US" dirty="0"/>
                <a:t>v</a:t>
              </a:r>
              <a:endParaRPr dirty="0"/>
            </a:p>
          </p:txBody>
        </p:sp>
      </p:gr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348"/>
                                        </p:tgtEl>
                                        <p:attrNameLst>
                                          <p:attrName>style.visibility</p:attrName>
                                        </p:attrNameLst>
                                      </p:cBhvr>
                                      <p:to>
                                        <p:strVal val="visible"/>
                                      </p:to>
                                    </p:set>
                                    <p:animEffect transition="in" filter="box(out)">
                                      <p:cBhvr>
                                        <p:cTn id="7" dur="499"/>
                                        <p:tgtEl>
                                          <p:spTgt spid="1348"/>
                                        </p:tgtEl>
                                      </p:cBhvr>
                                    </p:animEffect>
                                  </p:childTnLst>
                                </p:cTn>
                              </p:par>
                            </p:childTnLst>
                          </p:cTn>
                        </p:par>
                        <p:par>
                          <p:cTn id="8" fill="hold">
                            <p:stCondLst>
                              <p:cond delay="499"/>
                            </p:stCondLst>
                            <p:childTnLst>
                              <p:par>
                                <p:cTn id="9" presetID="22" presetClass="entr" presetSubtype="4" fill="hold" grpId="2" nodeType="afterEffect">
                                  <p:stCondLst>
                                    <p:cond delay="0"/>
                                  </p:stCondLst>
                                  <p:iterate>
                                    <p:tmAbs val="0"/>
                                  </p:iterate>
                                  <p:childTnLst>
                                    <p:set>
                                      <p:cBhvr>
                                        <p:cTn id="10" fill="hold"/>
                                        <p:tgtEl>
                                          <p:spTgt spid="1353"/>
                                        </p:tgtEl>
                                        <p:attrNameLst>
                                          <p:attrName>style.visibility</p:attrName>
                                        </p:attrNameLst>
                                      </p:cBhvr>
                                      <p:to>
                                        <p:strVal val="visible"/>
                                      </p:to>
                                    </p:set>
                                    <p:animEffect transition="in" filter="wipe(down)">
                                      <p:cBhvr>
                                        <p:cTn id="11" dur="499"/>
                                        <p:tgtEl>
                                          <p:spTgt spid="1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 grpId="1" animBg="1" advAuto="0"/>
      <p:bldP spid="1353" grpId="2" animBg="1" advAuto="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9" name="Folded rock layers Crimea 1.jpeg" descr="Folded rock layers Crimea 1.jpeg"/>
          <p:cNvPicPr>
            <a:picLocks noChangeAspect="1"/>
          </p:cNvPicPr>
          <p:nvPr/>
        </p:nvPicPr>
        <p:blipFill>
          <a:blip r:embed="rId3"/>
          <a:stretch>
            <a:fillRect/>
          </a:stretch>
        </p:blipFill>
        <p:spPr>
          <a:xfrm>
            <a:off x="508000" y="469900"/>
            <a:ext cx="11684000" cy="8763000"/>
          </a:xfrm>
          <a:prstGeom prst="rect">
            <a:avLst/>
          </a:prstGeom>
          <a:ln w="25400">
            <a:solidFill>
              <a:srgbClr val="FFFFFF"/>
            </a:solidFill>
            <a:miter lim="400000"/>
          </a:ln>
        </p:spPr>
      </p:pic>
      <p:pic>
        <p:nvPicPr>
          <p:cNvPr id="1360" name="Folded rock layers Crimea 2.jpeg" descr="Folded rock layers Crimea 2.jpeg"/>
          <p:cNvPicPr>
            <a:picLocks noChangeAspect="1"/>
          </p:cNvPicPr>
          <p:nvPr/>
        </p:nvPicPr>
        <p:blipFill>
          <a:blip r:embed="rId4"/>
          <a:stretch>
            <a:fillRect/>
          </a:stretch>
        </p:blipFill>
        <p:spPr>
          <a:xfrm>
            <a:off x="12687300" y="4965700"/>
            <a:ext cx="11176000" cy="8312150"/>
          </a:xfrm>
          <a:prstGeom prst="rect">
            <a:avLst/>
          </a:prstGeom>
          <a:ln w="25400">
            <a:solidFill>
              <a:srgbClr val="FFFFFF"/>
            </a:solidFill>
            <a:miter lim="400000"/>
          </a:ln>
        </p:spPr>
      </p:pic>
      <p:sp>
        <p:nvSpPr>
          <p:cNvPr id="1361" name="Crimea, Ukraine"/>
          <p:cNvSpPr txBox="1"/>
          <p:nvPr/>
        </p:nvSpPr>
        <p:spPr>
          <a:xfrm>
            <a:off x="3346821" y="10697706"/>
            <a:ext cx="6360717"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a:ea typeface="DejaVu Sans"/>
                <a:cs typeface="DejaVu Sans"/>
                <a:sym typeface="DejaVu Sans"/>
              </a:defRPr>
            </a:lvl1pPr>
          </a:lstStyle>
          <a:p>
            <a:r>
              <a:rPr lang="en-US" dirty="0" err="1"/>
              <a:t>K</a:t>
            </a:r>
            <a:r>
              <a:rPr dirty="0" err="1"/>
              <a:t>rime</a:t>
            </a:r>
            <a:r>
              <a:rPr dirty="0"/>
              <a:t>, </a:t>
            </a:r>
            <a:r>
              <a:rPr dirty="0" err="1"/>
              <a:t>Ukrain</a:t>
            </a:r>
            <a:r>
              <a:rPr lang="en-US" dirty="0" err="1"/>
              <a:t>ë</a:t>
            </a:r>
            <a:endParaRPr dirty="0"/>
          </a:p>
        </p:txBody>
      </p:sp>
      <p:sp>
        <p:nvSpPr>
          <p:cNvPr id="1362" name="Folded shale &amp; sandstone layers"/>
          <p:cNvSpPr txBox="1"/>
          <p:nvPr/>
        </p:nvSpPr>
        <p:spPr>
          <a:xfrm>
            <a:off x="13768437" y="1215609"/>
            <a:ext cx="9004301" cy="23185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FFFFFF"/>
                </a:solidFill>
                <a:latin typeface="DejaVu Sans"/>
                <a:ea typeface="DejaVu Sans"/>
                <a:cs typeface="DejaVu Sans"/>
                <a:sym typeface="DejaVu Sans"/>
              </a:defRPr>
            </a:lvl1pPr>
          </a:lstStyle>
          <a:p>
            <a:r>
              <a:rPr lang="en-US" dirty="0" err="1"/>
              <a:t>Shtresat</a:t>
            </a:r>
            <a:r>
              <a:rPr lang="en-US" dirty="0"/>
              <a:t> </a:t>
            </a:r>
            <a:r>
              <a:rPr lang="en-US" dirty="0" err="1"/>
              <a:t>argjilore</a:t>
            </a:r>
            <a:r>
              <a:rPr lang="en-US" dirty="0"/>
              <a:t> </a:t>
            </a:r>
            <a:r>
              <a:rPr dirty="0"/>
              <a:t>&amp; </a:t>
            </a:r>
            <a:r>
              <a:rPr lang="en-US" dirty="0" err="1"/>
              <a:t>gelqerore</a:t>
            </a:r>
            <a:endParaRPr dirty="0"/>
          </a:p>
        </p:txBody>
      </p:sp>
      <p:sp>
        <p:nvSpPr>
          <p:cNvPr id="1363" name="Line"/>
          <p:cNvSpPr/>
          <p:nvPr/>
        </p:nvSpPr>
        <p:spPr>
          <a:xfrm>
            <a:off x="4297860" y="1960496"/>
            <a:ext cx="7044171" cy="63883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8771" y="16068"/>
                </a:lnTo>
                <a:lnTo>
                  <a:pt x="16500" y="10474"/>
                </a:lnTo>
                <a:lnTo>
                  <a:pt x="20402" y="6616"/>
                </a:lnTo>
                <a:lnTo>
                  <a:pt x="21600" y="4376"/>
                </a:lnTo>
                <a:lnTo>
                  <a:pt x="20922" y="3121"/>
                </a:lnTo>
                <a:lnTo>
                  <a:pt x="19418" y="2303"/>
                </a:lnTo>
                <a:lnTo>
                  <a:pt x="16805" y="1914"/>
                </a:lnTo>
                <a:lnTo>
                  <a:pt x="13733" y="1333"/>
                </a:lnTo>
                <a:lnTo>
                  <a:pt x="10550" y="563"/>
                </a:lnTo>
                <a:lnTo>
                  <a:pt x="7138" y="0"/>
                </a:lnTo>
              </a:path>
            </a:pathLst>
          </a:custGeom>
          <a:ln w="190500">
            <a:solidFill>
              <a:srgbClr val="FFFB00"/>
            </a:solidFill>
            <a:miter lim="400000"/>
          </a:ln>
        </p:spPr>
        <p:txBody>
          <a:bodyPr lIns="50800" tIns="50800" rIns="50800" bIns="50800" anchor="ctr"/>
          <a:lstStyle/>
          <a:p>
            <a:endParaRPr/>
          </a:p>
        </p:txBody>
      </p:sp>
      <p:sp>
        <p:nvSpPr>
          <p:cNvPr id="1364" name="Line"/>
          <p:cNvSpPr/>
          <p:nvPr/>
        </p:nvSpPr>
        <p:spPr>
          <a:xfrm>
            <a:off x="15750787" y="8152631"/>
            <a:ext cx="3593819" cy="338915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2294" y="13763"/>
                </a:lnTo>
                <a:lnTo>
                  <a:pt x="18941" y="9290"/>
                </a:lnTo>
                <a:lnTo>
                  <a:pt x="20699" y="7642"/>
                </a:lnTo>
                <a:lnTo>
                  <a:pt x="21600" y="5367"/>
                </a:lnTo>
                <a:lnTo>
                  <a:pt x="21028" y="3511"/>
                </a:lnTo>
                <a:lnTo>
                  <a:pt x="19376" y="1800"/>
                </a:lnTo>
                <a:lnTo>
                  <a:pt x="17190" y="495"/>
                </a:lnTo>
                <a:lnTo>
                  <a:pt x="14591" y="0"/>
                </a:lnTo>
              </a:path>
            </a:pathLst>
          </a:custGeom>
          <a:ln w="190500">
            <a:solidFill>
              <a:srgbClr val="FFFB00"/>
            </a:solidFill>
            <a:miter lim="400000"/>
          </a:ln>
        </p:spPr>
        <p:txBody>
          <a:bodyPr lIns="50800" tIns="50800" rIns="50800" bIns="50800" anchor="ctr"/>
          <a:lstStyle/>
          <a:p>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iterate>
                                    <p:tmAbs val="0"/>
                                  </p:iterate>
                                  <p:childTnLst>
                                    <p:set>
                                      <p:cBhvr>
                                        <p:cTn id="6" fill="hold"/>
                                        <p:tgtEl>
                                          <p:spTgt spid="1363"/>
                                        </p:tgtEl>
                                        <p:attrNameLst>
                                          <p:attrName>style.visibility</p:attrName>
                                        </p:attrNameLst>
                                      </p:cBhvr>
                                      <p:to>
                                        <p:strVal val="visible"/>
                                      </p:to>
                                    </p:set>
                                    <p:animEffect transition="in" filter="wipe(down)">
                                      <p:cBhvr>
                                        <p:cTn id="7" dur="500"/>
                                        <p:tgtEl>
                                          <p:spTgt spid="1363"/>
                                        </p:tgtEl>
                                      </p:cBhvr>
                                    </p:animEffect>
                                  </p:childTnLst>
                                </p:cTn>
                              </p:par>
                            </p:childTnLst>
                          </p:cTn>
                        </p:par>
                        <p:par>
                          <p:cTn id="8" fill="hold">
                            <p:stCondLst>
                              <p:cond delay="500"/>
                            </p:stCondLst>
                            <p:childTnLst>
                              <p:par>
                                <p:cTn id="9" presetID="22" presetClass="entr" presetSubtype="4" fill="hold" grpId="2" nodeType="afterEffect">
                                  <p:stCondLst>
                                    <p:cond delay="500"/>
                                  </p:stCondLst>
                                  <p:iterate>
                                    <p:tmAbs val="0"/>
                                  </p:iterate>
                                  <p:childTnLst>
                                    <p:set>
                                      <p:cBhvr>
                                        <p:cTn id="10" fill="hold"/>
                                        <p:tgtEl>
                                          <p:spTgt spid="1364"/>
                                        </p:tgtEl>
                                        <p:attrNameLst>
                                          <p:attrName>style.visibility</p:attrName>
                                        </p:attrNameLst>
                                      </p:cBhvr>
                                      <p:to>
                                        <p:strVal val="visible"/>
                                      </p:to>
                                    </p:set>
                                    <p:animEffect transition="in" filter="wipe(down)">
                                      <p:cBhvr>
                                        <p:cTn id="11" dur="500"/>
                                        <p:tgtEl>
                                          <p:spTgt spid="13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3" grpId="1" animBg="1" advAuto="0"/>
      <p:bldP spid="1364" grpId="2" animBg="1" advAuto="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8" name="Image" descr="Image"/>
          <p:cNvPicPr>
            <a:picLocks noChangeAspect="1"/>
          </p:cNvPicPr>
          <p:nvPr/>
        </p:nvPicPr>
        <p:blipFill>
          <a:blip r:embed="rId2"/>
          <a:stretch>
            <a:fillRect/>
          </a:stretch>
        </p:blipFill>
        <p:spPr>
          <a:xfrm>
            <a:off x="3170763" y="716096"/>
            <a:ext cx="18042474" cy="11591739"/>
          </a:xfrm>
          <a:prstGeom prst="rect">
            <a:avLst/>
          </a:prstGeom>
          <a:ln w="12700">
            <a:miter lim="400000"/>
          </a:ln>
          <a:effectLst>
            <a:outerShdw blurRad="190500" dist="8455" dir="5400000" rotWithShape="0">
              <a:srgbClr val="000000"/>
            </a:outerShdw>
          </a:effectLst>
        </p:spPr>
      </p:pic>
      <p:sp>
        <p:nvSpPr>
          <p:cNvPr id="1369" name="The Himalayas"/>
          <p:cNvSpPr txBox="1"/>
          <p:nvPr/>
        </p:nvSpPr>
        <p:spPr>
          <a:xfrm>
            <a:off x="10217102" y="12077586"/>
            <a:ext cx="3949800" cy="12105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7200">
                <a:solidFill>
                  <a:srgbClr val="FFFFFF"/>
                </a:solidFill>
                <a:latin typeface="DejaVu Sans"/>
                <a:ea typeface="DejaVu Sans"/>
                <a:cs typeface="DejaVu Sans"/>
                <a:sym typeface="DejaVu Sans"/>
              </a:defRPr>
            </a:lvl1pPr>
          </a:lstStyle>
          <a:p>
            <a:r>
              <a:rPr lang="en-US" dirty="0" err="1"/>
              <a:t>Himalajet</a:t>
            </a:r>
            <a:endParaRPr dirty="0"/>
          </a:p>
        </p:txBody>
      </p:sp>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1" name="Israel folded strata--Tom Vail.jpg" descr="Israel folded strata--Tom Vail.jpg"/>
          <p:cNvPicPr>
            <a:picLocks noChangeAspect="1"/>
          </p:cNvPicPr>
          <p:nvPr/>
        </p:nvPicPr>
        <p:blipFill>
          <a:blip r:embed="rId3"/>
          <a:stretch>
            <a:fillRect/>
          </a:stretch>
        </p:blipFill>
        <p:spPr>
          <a:xfrm>
            <a:off x="4029765" y="1063036"/>
            <a:ext cx="16324470" cy="10929528"/>
          </a:xfrm>
          <a:prstGeom prst="rect">
            <a:avLst/>
          </a:prstGeom>
          <a:ln w="25400">
            <a:solidFill>
              <a:srgbClr val="FFFFFF"/>
            </a:solidFill>
            <a:miter lim="400000"/>
          </a:ln>
        </p:spPr>
      </p:pic>
      <p:sp>
        <p:nvSpPr>
          <p:cNvPr id="1372" name="Israel, along a road outside Jerusalem"/>
          <p:cNvSpPr txBox="1"/>
          <p:nvPr/>
        </p:nvSpPr>
        <p:spPr>
          <a:xfrm>
            <a:off x="4060777" y="11988868"/>
            <a:ext cx="16262464"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6500">
                <a:solidFill>
                  <a:srgbClr val="FFFFFF"/>
                </a:solidFill>
                <a:latin typeface="+mn-lt"/>
                <a:ea typeface="+mn-ea"/>
                <a:cs typeface="+mn-cs"/>
                <a:sym typeface="DejaVu Sans Condensed"/>
              </a:defRPr>
            </a:lvl1pPr>
          </a:lstStyle>
          <a:p>
            <a:r>
              <a:rPr dirty="0" err="1"/>
              <a:t>I</a:t>
            </a:r>
            <a:r>
              <a:rPr lang="en-US" dirty="0" err="1"/>
              <a:t>z</a:t>
            </a:r>
            <a:r>
              <a:rPr dirty="0" err="1"/>
              <a:t>rael</a:t>
            </a:r>
            <a:r>
              <a:rPr lang="en-US" dirty="0" err="1"/>
              <a:t>i</a:t>
            </a:r>
            <a:r>
              <a:rPr dirty="0"/>
              <a:t>, </a:t>
            </a:r>
            <a:r>
              <a:rPr lang="en-US" dirty="0" err="1"/>
              <a:t>përgjatë</a:t>
            </a:r>
            <a:r>
              <a:rPr lang="en-US" dirty="0"/>
              <a:t> </a:t>
            </a:r>
            <a:r>
              <a:rPr lang="en-US" dirty="0" err="1"/>
              <a:t>një</a:t>
            </a:r>
            <a:r>
              <a:rPr lang="en-US" dirty="0"/>
              <a:t> </a:t>
            </a:r>
            <a:r>
              <a:rPr lang="en-US" dirty="0" err="1"/>
              <a:t>rrugë</a:t>
            </a:r>
            <a:r>
              <a:rPr lang="en-US" dirty="0"/>
              <a:t> </a:t>
            </a:r>
            <a:r>
              <a:rPr lang="en-US" dirty="0" err="1"/>
              <a:t>jashtë</a:t>
            </a:r>
            <a:r>
              <a:rPr lang="en-US" dirty="0"/>
              <a:t> </a:t>
            </a:r>
            <a:r>
              <a:rPr dirty="0" err="1"/>
              <a:t>Jeru</a:t>
            </a:r>
            <a:r>
              <a:rPr lang="en-US" dirty="0" err="1"/>
              <a:t>z</a:t>
            </a:r>
            <a:r>
              <a:rPr dirty="0" err="1"/>
              <a:t>alem</a:t>
            </a:r>
            <a:r>
              <a:rPr lang="en-US" dirty="0" err="1"/>
              <a:t>it</a:t>
            </a:r>
            <a:endParaRPr dirty="0"/>
          </a:p>
        </p:txBody>
      </p:sp>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6" name="Andrew Snelling.jpg" descr="Andrew Snelling.jpg"/>
          <p:cNvPicPr>
            <a:picLocks noChangeAspect="1"/>
          </p:cNvPicPr>
          <p:nvPr/>
        </p:nvPicPr>
        <p:blipFill>
          <a:blip r:embed="rId3"/>
          <a:srcRect l="13975" t="3933" r="20031" b="26086"/>
          <a:stretch>
            <a:fillRect/>
          </a:stretch>
        </p:blipFill>
        <p:spPr>
          <a:xfrm>
            <a:off x="17147083" y="1350707"/>
            <a:ext cx="5022886" cy="6657786"/>
          </a:xfrm>
          <a:prstGeom prst="rect">
            <a:avLst/>
          </a:prstGeom>
          <a:ln w="25400">
            <a:solidFill>
              <a:srgbClr val="FFFFFF"/>
            </a:solidFill>
            <a:miter lim="400000"/>
          </a:ln>
        </p:spPr>
      </p:pic>
      <p:sp>
        <p:nvSpPr>
          <p:cNvPr id="1377" name="Dr. Andrew Snelling…"/>
          <p:cNvSpPr txBox="1"/>
          <p:nvPr/>
        </p:nvSpPr>
        <p:spPr>
          <a:xfrm>
            <a:off x="16548682" y="8150549"/>
            <a:ext cx="6219652" cy="176458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400">
                <a:solidFill>
                  <a:srgbClr val="FFFFFF"/>
                </a:solidFill>
                <a:latin typeface="+mn-lt"/>
                <a:ea typeface="+mn-ea"/>
                <a:cs typeface="+mn-cs"/>
                <a:sym typeface="DejaVu Sans Condensed"/>
              </a:defRPr>
            </a:pPr>
            <a:r>
              <a:rPr dirty="0"/>
              <a:t>Dr. Andre</a:t>
            </a:r>
            <a:r>
              <a:rPr lang="en-US" dirty="0"/>
              <a:t>w</a:t>
            </a:r>
            <a:r>
              <a:rPr dirty="0"/>
              <a:t> Snelling</a:t>
            </a:r>
          </a:p>
          <a:p>
            <a:pPr>
              <a:defRPr sz="5400">
                <a:solidFill>
                  <a:srgbClr val="FFFFFF"/>
                </a:solidFill>
                <a:latin typeface="+mn-lt"/>
                <a:ea typeface="+mn-ea"/>
                <a:cs typeface="+mn-cs"/>
                <a:sym typeface="DejaVu Sans Condensed"/>
              </a:defRPr>
            </a:pPr>
            <a:r>
              <a:rPr dirty="0" err="1"/>
              <a:t>AiG</a:t>
            </a:r>
            <a:r>
              <a:rPr dirty="0"/>
              <a:t> </a:t>
            </a:r>
            <a:r>
              <a:rPr dirty="0" err="1"/>
              <a:t>g</a:t>
            </a:r>
            <a:r>
              <a:rPr lang="en-US" dirty="0" err="1"/>
              <a:t>j</a:t>
            </a:r>
            <a:r>
              <a:rPr dirty="0" err="1"/>
              <a:t>eolog</a:t>
            </a:r>
            <a:endParaRPr dirty="0"/>
          </a:p>
        </p:txBody>
      </p:sp>
      <p:grpSp>
        <p:nvGrpSpPr>
          <p:cNvPr id="1380" name="Group"/>
          <p:cNvGrpSpPr/>
          <p:nvPr/>
        </p:nvGrpSpPr>
        <p:grpSpPr>
          <a:xfrm>
            <a:off x="1931319" y="1353480"/>
            <a:ext cx="14257108" cy="11520644"/>
            <a:chOff x="-207053" y="0"/>
            <a:chExt cx="14257107" cy="11520643"/>
          </a:xfrm>
        </p:grpSpPr>
        <p:pic>
          <p:nvPicPr>
            <p:cNvPr id="1378" name="Shale fold w-Tom.jpg" descr="Shale fold w-Tom.jpg"/>
            <p:cNvPicPr>
              <a:picLocks/>
            </p:cNvPicPr>
            <p:nvPr/>
          </p:nvPicPr>
          <p:blipFill>
            <a:blip r:embed="rId4"/>
            <a:stretch>
              <a:fillRect/>
            </a:stretch>
          </p:blipFill>
          <p:spPr>
            <a:xfrm>
              <a:off x="0" y="0"/>
              <a:ext cx="13843000" cy="10375900"/>
            </a:xfrm>
            <a:prstGeom prst="rect">
              <a:avLst/>
            </a:prstGeom>
            <a:ln w="25400" cap="flat">
              <a:solidFill>
                <a:srgbClr val="FFFFFF"/>
              </a:solidFill>
              <a:prstDash val="solid"/>
              <a:miter lim="400000"/>
            </a:ln>
            <a:effectLst/>
          </p:spPr>
        </p:pic>
        <p:sp>
          <p:nvSpPr>
            <p:cNvPr id="1379" name="Bright Angel Shale, Grand Canyon"/>
            <p:cNvSpPr txBox="1"/>
            <p:nvPr/>
          </p:nvSpPr>
          <p:spPr>
            <a:xfrm>
              <a:off x="-207053" y="10494721"/>
              <a:ext cx="14257107" cy="1025922"/>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6000">
                  <a:solidFill>
                    <a:srgbClr val="FFFFFF"/>
                  </a:solidFill>
                  <a:latin typeface="+mn-lt"/>
                  <a:ea typeface="+mn-ea"/>
                  <a:cs typeface="+mn-cs"/>
                  <a:sym typeface="DejaVu Sans Condensed"/>
                </a:defRPr>
              </a:lvl1pPr>
            </a:lstStyle>
            <a:p>
              <a:r>
                <a:rPr lang="sq-AL" dirty="0"/>
                <a:t>Shisti Argjilor i ndritshëm</a:t>
              </a:r>
              <a:r>
                <a:rPr dirty="0"/>
                <a:t>, Grand Canyon</a:t>
              </a:r>
            </a:p>
          </p:txBody>
        </p:sp>
      </p:grpSp>
      <p:sp>
        <p:nvSpPr>
          <p:cNvPr id="1381" name="Line"/>
          <p:cNvSpPr/>
          <p:nvPr/>
        </p:nvSpPr>
        <p:spPr>
          <a:xfrm>
            <a:off x="8971367" y="8325294"/>
            <a:ext cx="3555847" cy="3"/>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82" name="Line"/>
          <p:cNvSpPr/>
          <p:nvPr/>
        </p:nvSpPr>
        <p:spPr>
          <a:xfrm>
            <a:off x="7752257" y="3981894"/>
            <a:ext cx="762001" cy="3530602"/>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
        <p:nvSpPr>
          <p:cNvPr id="1383" name="Line"/>
          <p:cNvSpPr/>
          <p:nvPr/>
        </p:nvSpPr>
        <p:spPr>
          <a:xfrm>
            <a:off x="3764458" y="3524694"/>
            <a:ext cx="3555846" cy="3"/>
          </a:xfrm>
          <a:prstGeom prst="line">
            <a:avLst/>
          </a:prstGeom>
          <a:ln w="190500">
            <a:solidFill>
              <a:srgbClr val="FFFB00"/>
            </a:solidFill>
            <a:miter lim="400000"/>
            <a:headEnd type="triangle"/>
          </a:ln>
          <a:effectLst>
            <a:outerShdw blurRad="50800" dist="38100" dir="5400000" rotWithShape="0">
              <a:srgbClr val="000000">
                <a:alpha val="40000"/>
              </a:srgbClr>
            </a:outerShdw>
          </a:effectLst>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380"/>
                                        </p:tgtEl>
                                        <p:attrNameLst>
                                          <p:attrName>style.visibility</p:attrName>
                                        </p:attrNameLst>
                                      </p:cBhvr>
                                      <p:to>
                                        <p:strVal val="visible"/>
                                      </p:to>
                                    </p:set>
                                    <p:animEffect transition="in" filter="dissolve">
                                      <p:cBhvr>
                                        <p:cTn id="7" dur="499"/>
                                        <p:tgtEl>
                                          <p:spTgt spid="13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2" nodeType="clickEffect">
                                  <p:stCondLst>
                                    <p:cond delay="0"/>
                                  </p:stCondLst>
                                  <p:iterate>
                                    <p:tmAbs val="0"/>
                                  </p:iterate>
                                  <p:childTnLst>
                                    <p:set>
                                      <p:cBhvr>
                                        <p:cTn id="11" fill="hold"/>
                                        <p:tgtEl>
                                          <p:spTgt spid="1381"/>
                                        </p:tgtEl>
                                        <p:attrNameLst>
                                          <p:attrName>style.visibility</p:attrName>
                                        </p:attrNameLst>
                                      </p:cBhvr>
                                      <p:to>
                                        <p:strVal val="visible"/>
                                      </p:to>
                                    </p:set>
                                    <p:animEffect transition="in" filter="wipe(right)">
                                      <p:cBhvr>
                                        <p:cTn id="12" dur="450"/>
                                        <p:tgtEl>
                                          <p:spTgt spid="1381"/>
                                        </p:tgtEl>
                                      </p:cBhvr>
                                    </p:animEffect>
                                  </p:childTnLst>
                                </p:cTn>
                              </p:par>
                            </p:childTnLst>
                          </p:cTn>
                        </p:par>
                        <p:par>
                          <p:cTn id="13" fill="hold">
                            <p:stCondLst>
                              <p:cond delay="450"/>
                            </p:stCondLst>
                            <p:childTnLst>
                              <p:par>
                                <p:cTn id="14" presetID="22" presetClass="entr" presetSubtype="4" fill="hold" grpId="3" nodeType="afterEffect">
                                  <p:stCondLst>
                                    <p:cond delay="0"/>
                                  </p:stCondLst>
                                  <p:iterate>
                                    <p:tmAbs val="0"/>
                                  </p:iterate>
                                  <p:childTnLst>
                                    <p:set>
                                      <p:cBhvr>
                                        <p:cTn id="15" fill="hold"/>
                                        <p:tgtEl>
                                          <p:spTgt spid="1382"/>
                                        </p:tgtEl>
                                        <p:attrNameLst>
                                          <p:attrName>style.visibility</p:attrName>
                                        </p:attrNameLst>
                                      </p:cBhvr>
                                      <p:to>
                                        <p:strVal val="visible"/>
                                      </p:to>
                                    </p:set>
                                    <p:animEffect transition="in" filter="wipe(down)">
                                      <p:cBhvr>
                                        <p:cTn id="16" dur="450"/>
                                        <p:tgtEl>
                                          <p:spTgt spid="1382"/>
                                        </p:tgtEl>
                                      </p:cBhvr>
                                    </p:animEffect>
                                  </p:childTnLst>
                                </p:cTn>
                              </p:par>
                            </p:childTnLst>
                          </p:cTn>
                        </p:par>
                        <p:par>
                          <p:cTn id="17" fill="hold">
                            <p:stCondLst>
                              <p:cond delay="900"/>
                            </p:stCondLst>
                            <p:childTnLst>
                              <p:par>
                                <p:cTn id="18" presetID="22" presetClass="entr" presetSubtype="2" fill="hold" grpId="4" nodeType="afterEffect">
                                  <p:stCondLst>
                                    <p:cond delay="0"/>
                                  </p:stCondLst>
                                  <p:iterate>
                                    <p:tmAbs val="0"/>
                                  </p:iterate>
                                  <p:childTnLst>
                                    <p:set>
                                      <p:cBhvr>
                                        <p:cTn id="19" fill="hold"/>
                                        <p:tgtEl>
                                          <p:spTgt spid="1383"/>
                                        </p:tgtEl>
                                        <p:attrNameLst>
                                          <p:attrName>style.visibility</p:attrName>
                                        </p:attrNameLst>
                                      </p:cBhvr>
                                      <p:to>
                                        <p:strVal val="visible"/>
                                      </p:to>
                                    </p:set>
                                    <p:animEffect transition="in" filter="wipe(right)">
                                      <p:cBhvr>
                                        <p:cTn id="20" dur="450"/>
                                        <p:tgtEl>
                                          <p:spTgt spid="13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0" grpId="1" animBg="1" advAuto="0"/>
      <p:bldP spid="1381" grpId="2" animBg="1" advAuto="0"/>
      <p:bldP spid="1382" grpId="3" animBg="1" advAuto="0"/>
      <p:bldP spid="1383" grpId="4" animBg="1" advAuto="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Shpejtë</a:t>
            </a:r>
            <a:endParaRPr dirty="0">
              <a:latin typeface="+mn-lt"/>
            </a:endParaRPr>
          </a:p>
        </p:txBody>
      </p:sp>
      <p:sp>
        <p:nvSpPr>
          <p:cNvPr id="1388" name="Lack of erosional features…"/>
          <p:cNvSpPr txBox="1">
            <a:spLocks noGrp="1"/>
          </p:cNvSpPr>
          <p:nvPr>
            <p:ph type="body" idx="1"/>
          </p:nvPr>
        </p:nvSpPr>
        <p:spPr>
          <a:xfrm>
            <a:off x="2425700" y="3911600"/>
            <a:ext cx="19532600" cy="8699500"/>
          </a:xfrm>
          <a:prstGeom prst="rect">
            <a:avLst/>
          </a:prstGeom>
        </p:spPr>
        <p:txBody>
          <a:bodyPr/>
          <a:lstStyle/>
          <a:p>
            <a:pPr marL="1371600" indent="-1371600">
              <a:lnSpc>
                <a:spcPct val="100000"/>
              </a:lnSpc>
              <a:spcBef>
                <a:spcPts val="3000"/>
              </a:spcBef>
              <a:buSzPct val="100000"/>
              <a:buAutoNum type="arabicPeriod"/>
              <a:defRPr sz="7000"/>
            </a:pPr>
            <a:r>
              <a:rPr lang="en-US" dirty="0">
                <a:solidFill>
                  <a:schemeClr val="bg1"/>
                </a:solidFill>
              </a:rPr>
              <a:t>Mungesa e </a:t>
            </a:r>
            <a:r>
              <a:rPr lang="en-US" dirty="0" err="1">
                <a:solidFill>
                  <a:schemeClr val="bg1"/>
                </a:solidFill>
              </a:rPr>
              <a:t>karakteristikave</a:t>
            </a:r>
            <a:r>
              <a:rPr lang="en-US" dirty="0">
                <a:solidFill>
                  <a:schemeClr val="bg1"/>
                </a:solidFill>
              </a:rPr>
              <a:t> </a:t>
            </a:r>
            <a:r>
              <a:rPr lang="en-US" dirty="0" err="1">
                <a:solidFill>
                  <a:schemeClr val="bg1"/>
                </a:solidFill>
              </a:rPr>
              <a:t>erozionale</a:t>
            </a:r>
            <a:endParaRPr dirty="0">
              <a:solidFill>
                <a:schemeClr val="bg1"/>
              </a:solidFill>
            </a:endParaRPr>
          </a:p>
          <a:p>
            <a:pPr marL="1371600" indent="-1371600">
              <a:lnSpc>
                <a:spcPct val="100000"/>
              </a:lnSpc>
              <a:spcBef>
                <a:spcPts val="3000"/>
              </a:spcBef>
              <a:buSzPct val="100000"/>
              <a:buAutoNum type="arabicPeriod"/>
              <a:defRPr sz="7000"/>
            </a:pPr>
            <a:r>
              <a:rPr lang="en-US" dirty="0" err="1">
                <a:solidFill>
                  <a:schemeClr val="bg1"/>
                </a:solidFill>
              </a:rPr>
              <a:t>Deformimi</a:t>
            </a:r>
            <a:r>
              <a:rPr lang="en-US" dirty="0">
                <a:solidFill>
                  <a:schemeClr val="bg1"/>
                </a:solidFill>
              </a:rPr>
              <a:t> I </a:t>
            </a:r>
            <a:r>
              <a:rPr lang="en-US" dirty="0" err="1">
                <a:solidFill>
                  <a:schemeClr val="bg1"/>
                </a:solidFill>
              </a:rPr>
              <a:t>sedimentit</a:t>
            </a:r>
            <a:r>
              <a:rPr lang="en-US" dirty="0">
                <a:solidFill>
                  <a:schemeClr val="bg1"/>
                </a:solidFill>
              </a:rPr>
              <a:t> </a:t>
            </a:r>
            <a:r>
              <a:rPr lang="en-US" dirty="0" err="1">
                <a:solidFill>
                  <a:schemeClr val="bg1"/>
                </a:solidFill>
              </a:rPr>
              <a:t>të</a:t>
            </a:r>
            <a:r>
              <a:rPr lang="en-US" dirty="0">
                <a:solidFill>
                  <a:schemeClr val="bg1"/>
                </a:solidFill>
              </a:rPr>
              <a:t> </a:t>
            </a:r>
            <a:r>
              <a:rPr lang="en-US" dirty="0" err="1">
                <a:solidFill>
                  <a:schemeClr val="bg1"/>
                </a:solidFill>
              </a:rPr>
              <a:t>butë</a:t>
            </a:r>
            <a:endParaRPr dirty="0">
              <a:solidFill>
                <a:schemeClr val="bg1"/>
              </a:solidFill>
            </a:endParaRPr>
          </a:p>
          <a:p>
            <a:pPr marL="1371600" indent="-1371600">
              <a:lnSpc>
                <a:spcPct val="100000"/>
              </a:lnSpc>
              <a:spcBef>
                <a:spcPts val="3000"/>
              </a:spcBef>
              <a:buSzPct val="100000"/>
              <a:buAutoNum type="arabicPeriod"/>
              <a:defRPr sz="7000"/>
            </a:pPr>
            <a:r>
              <a:rPr lang="en-US" dirty="0" err="1">
                <a:solidFill>
                  <a:schemeClr val="bg1"/>
                </a:solidFill>
              </a:rPr>
              <a:t>Mungesa</a:t>
            </a:r>
            <a:r>
              <a:rPr lang="en-US" dirty="0">
                <a:solidFill>
                  <a:schemeClr val="bg1"/>
                </a:solidFill>
              </a:rPr>
              <a:t> e evidences se </a:t>
            </a:r>
            <a:r>
              <a:rPr lang="en-US" dirty="0" err="1">
                <a:solidFill>
                  <a:schemeClr val="bg1"/>
                </a:solidFill>
              </a:rPr>
              <a:t>jetes</a:t>
            </a:r>
            <a:r>
              <a:rPr dirty="0">
                <a:solidFill>
                  <a:schemeClr val="bg1"/>
                </a:solidFill>
              </a:rPr>
              <a:t> </a:t>
            </a:r>
            <a:r>
              <a:rPr lang="en-US" dirty="0">
                <a:solidFill>
                  <a:schemeClr val="bg1"/>
                </a:solidFill>
              </a:rPr>
              <a:t>ne </a:t>
            </a:r>
            <a:r>
              <a:rPr lang="en-US" dirty="0" err="1">
                <a:solidFill>
                  <a:schemeClr val="bg1"/>
                </a:solidFill>
              </a:rPr>
              <a:t>siperfaqe</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shtreses</a:t>
            </a:r>
            <a:endParaRPr dirty="0">
              <a:solidFill>
                <a:schemeClr val="bg1"/>
              </a:solidFill>
            </a:endParaRPr>
          </a:p>
        </p:txBody>
      </p:sp>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0" name="Bioturbation.jpg" descr="Bioturbation.jpg"/>
          <p:cNvPicPr>
            <a:picLocks/>
          </p:cNvPicPr>
          <p:nvPr/>
        </p:nvPicPr>
        <p:blipFill>
          <a:blip r:embed="rId3"/>
          <a:srcRect l="3052" t="3765" r="2325" b="10460"/>
          <a:stretch>
            <a:fillRect/>
          </a:stretch>
        </p:blipFill>
        <p:spPr>
          <a:xfrm>
            <a:off x="4368800" y="1244600"/>
            <a:ext cx="15633700" cy="9817100"/>
          </a:xfrm>
          <a:prstGeom prst="rect">
            <a:avLst/>
          </a:prstGeom>
          <a:ln w="25400">
            <a:solidFill>
              <a:srgbClr val="FFFFFF"/>
            </a:solidFill>
            <a:miter lim="400000"/>
          </a:ln>
        </p:spPr>
      </p:pic>
      <p:sp>
        <p:nvSpPr>
          <p:cNvPr id="1391" name="Living Ocean Bottom Ecology"/>
          <p:cNvSpPr txBox="1">
            <a:spLocks noGrp="1"/>
          </p:cNvSpPr>
          <p:nvPr>
            <p:ph type="title" idx="4294967295"/>
          </p:nvPr>
        </p:nvSpPr>
        <p:spPr>
          <a:xfrm>
            <a:off x="3928530" y="11430305"/>
            <a:ext cx="16649700" cy="1206501"/>
          </a:xfrm>
          <a:prstGeom prst="rect">
            <a:avLst/>
          </a:prstGeom>
          <a:effectLst>
            <a:outerShdw blurRad="50800" dist="38100" dir="5400000" rotWithShape="0">
              <a:srgbClr val="000000">
                <a:alpha val="40000"/>
              </a:srgbClr>
            </a:outerShdw>
          </a:effectLst>
        </p:spPr>
        <p:txBody>
          <a:bodyPr anchor="ctr"/>
          <a:lstStyle>
            <a:lvl1pPr>
              <a:defRPr sz="7200">
                <a:latin typeface="+mn-lt"/>
                <a:ea typeface="+mn-ea"/>
                <a:cs typeface="+mn-cs"/>
                <a:sym typeface="DejaVu Sans Condensed"/>
              </a:defRPr>
            </a:lvl1pPr>
          </a:lstStyle>
          <a:p>
            <a:r>
              <a:rPr lang="en-US" dirty="0" err="1"/>
              <a:t>Ekologjia</a:t>
            </a:r>
            <a:r>
              <a:rPr lang="en-US" dirty="0"/>
              <a:t> e </a:t>
            </a:r>
            <a:r>
              <a:rPr lang="en-US" dirty="0" err="1"/>
              <a:t>gjallë</a:t>
            </a:r>
            <a:r>
              <a:rPr lang="en-US" dirty="0"/>
              <a:t> </a:t>
            </a:r>
            <a:r>
              <a:rPr lang="en-US" dirty="0" err="1"/>
              <a:t>në</a:t>
            </a:r>
            <a:r>
              <a:rPr lang="en-US" dirty="0"/>
              <a:t> </a:t>
            </a:r>
            <a:r>
              <a:rPr lang="en-US" dirty="0" err="1"/>
              <a:t>thellësitë</a:t>
            </a:r>
            <a:r>
              <a:rPr lang="en-US" dirty="0"/>
              <a:t> e </a:t>
            </a:r>
            <a:r>
              <a:rPr lang="en-US" dirty="0" err="1"/>
              <a:t>oqenait</a:t>
            </a:r>
            <a:endParaRPr dirty="0"/>
          </a:p>
        </p:txBody>
      </p:sp>
      <p:sp>
        <p:nvSpPr>
          <p:cNvPr id="1392" name="clams"/>
          <p:cNvSpPr/>
          <p:nvPr/>
        </p:nvSpPr>
        <p:spPr>
          <a:xfrm>
            <a:off x="19494500" y="7295684"/>
            <a:ext cx="3478731" cy="872034"/>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lang="en-US" dirty="0" err="1"/>
              <a:t>molusqet</a:t>
            </a:r>
            <a:r>
              <a:rPr dirty="0"/>
              <a:t> </a:t>
            </a:r>
          </a:p>
        </p:txBody>
      </p:sp>
      <p:sp>
        <p:nvSpPr>
          <p:cNvPr id="1393" name="Rectangle"/>
          <p:cNvSpPr/>
          <p:nvPr/>
        </p:nvSpPr>
        <p:spPr>
          <a:xfrm>
            <a:off x="5800686" y="8589713"/>
            <a:ext cx="1270001" cy="528275"/>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94" name="worms"/>
          <p:cNvSpPr/>
          <p:nvPr/>
        </p:nvSpPr>
        <p:spPr>
          <a:xfrm>
            <a:off x="3677846" y="8589713"/>
            <a:ext cx="3084105" cy="872034"/>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lang="en-US" dirty="0" err="1"/>
              <a:t>krimbat</a:t>
            </a:r>
            <a:r>
              <a:rPr dirty="0"/>
              <a:t> </a:t>
            </a:r>
          </a:p>
        </p:txBody>
      </p:sp>
      <p:sp>
        <p:nvSpPr>
          <p:cNvPr id="1395" name="Rectangle"/>
          <p:cNvSpPr/>
          <p:nvPr/>
        </p:nvSpPr>
        <p:spPr>
          <a:xfrm>
            <a:off x="16307981" y="4267506"/>
            <a:ext cx="2924683" cy="528275"/>
          </a:xfrm>
          <a:prstGeom prst="rect">
            <a:avLst/>
          </a:prstGeom>
          <a:blipFill>
            <a:blip r:embed="rId4"/>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sp>
        <p:nvSpPr>
          <p:cNvPr id="1396" name="growing plants"/>
          <p:cNvSpPr/>
          <p:nvPr/>
        </p:nvSpPr>
        <p:spPr>
          <a:xfrm>
            <a:off x="16579543" y="3957580"/>
            <a:ext cx="5103039" cy="872034"/>
          </a:xfrm>
          <a:prstGeom prst="rect">
            <a:avLst/>
          </a:prstGeom>
          <a:blipFill>
            <a:blip r:embed="rId4"/>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lang="en-US" dirty="0" err="1"/>
              <a:t>Rritja</a:t>
            </a:r>
            <a:r>
              <a:rPr lang="en-US" dirty="0"/>
              <a:t> e </a:t>
            </a:r>
            <a:r>
              <a:rPr lang="en-US" dirty="0" err="1"/>
              <a:t>bimeve</a:t>
            </a:r>
            <a:endParaRPr dirty="0"/>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Genesis 6:7, 13"/>
          <p:cNvSpPr txBox="1">
            <a:spLocks noGrp="1"/>
          </p:cNvSpPr>
          <p:nvPr>
            <p:ph type="title"/>
          </p:nvPr>
        </p:nvSpPr>
        <p:spPr>
          <a:prstGeom prst="rect">
            <a:avLst/>
          </a:prstGeom>
        </p:spPr>
        <p:txBody>
          <a:bodyPr/>
          <a:lstStyle/>
          <a:p>
            <a:r>
              <a:rPr lang="en-US" dirty="0" err="1"/>
              <a:t>Zanafilla</a:t>
            </a:r>
            <a:r>
              <a:rPr dirty="0"/>
              <a:t> 6:7, 13</a:t>
            </a:r>
          </a:p>
        </p:txBody>
      </p:sp>
      <p:sp>
        <p:nvSpPr>
          <p:cNvPr id="2" name="Rectangle 1"/>
          <p:cNvSpPr>
            <a:spLocks noChangeArrowheads="1"/>
          </p:cNvSpPr>
          <p:nvPr/>
        </p:nvSpPr>
        <p:spPr bwMode="auto">
          <a:xfrm>
            <a:off x="3307977" y="3467100"/>
            <a:ext cx="18476258" cy="7386638"/>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6000" b="0" i="0" u="none" strike="noStrike" cap="none" normalizeH="0" baseline="0" dirty="0">
                <a:ln>
                  <a:noFill/>
                </a:ln>
                <a:solidFill>
                  <a:schemeClr val="bg1"/>
                </a:solidFill>
                <a:effectLst/>
                <a:latin typeface="+mn-lt"/>
              </a:rPr>
              <a:t>12. </a:t>
            </a:r>
            <a:r>
              <a:rPr kumimoji="0" lang="sq-AL" sz="6000" b="0" i="0" u="none" strike="noStrike" cap="none" normalizeH="0" baseline="0" dirty="0">
                <a:ln>
                  <a:noFill/>
                </a:ln>
                <a:solidFill>
                  <a:schemeClr val="bg1"/>
                </a:solidFill>
                <a:effectLst/>
                <a:latin typeface="+mn-lt"/>
              </a:rPr>
              <a:t>Zoti tha: "Unë do të shfaros njeriun që kam krijuar nga faqja e dheut, </a:t>
            </a:r>
            <a:r>
              <a:rPr kumimoji="0" lang="sq-AL" sz="6000" b="0" i="0" u="none" strike="noStrike" cap="none" normalizeH="0" baseline="0" dirty="0">
                <a:ln>
                  <a:noFill/>
                </a:ln>
                <a:solidFill>
                  <a:srgbClr val="FFFF00"/>
                </a:solidFill>
                <a:effectLst/>
                <a:latin typeface="+mn-lt"/>
              </a:rPr>
              <a:t>nga njeriu deri t</a:t>
            </a:r>
            <a:r>
              <a:rPr kumimoji="0" lang="en-US" sz="6000" b="0" i="0" u="none" strike="noStrike" cap="none" normalizeH="0" baseline="0" dirty="0">
                <a:ln>
                  <a:noFill/>
                </a:ln>
                <a:solidFill>
                  <a:srgbClr val="FFFF00"/>
                </a:solidFill>
                <a:effectLst/>
                <a:latin typeface="+mn-lt"/>
              </a:rPr>
              <a:t>ë</a:t>
            </a:r>
            <a:r>
              <a:rPr kumimoji="0" lang="sq-AL" sz="6000" b="0" i="0" u="none" strike="noStrike" cap="none" normalizeH="0" baseline="0" dirty="0">
                <a:ln>
                  <a:noFill/>
                </a:ln>
                <a:solidFill>
                  <a:srgbClr val="FFFF00"/>
                </a:solidFill>
                <a:effectLst/>
                <a:latin typeface="+mn-lt"/>
              </a:rPr>
              <a:t> kafshët në rrëshqanorët dhe zogjtë e qiellit</a:t>
            </a:r>
            <a:r>
              <a:rPr kumimoji="0" lang="sq-AL" sz="6000" b="0" i="0" u="none" strike="noStrike" cap="none" normalizeH="0" baseline="0" dirty="0">
                <a:ln>
                  <a:noFill/>
                </a:ln>
                <a:solidFill>
                  <a:schemeClr val="bg1"/>
                </a:solidFill>
                <a:effectLst/>
                <a:latin typeface="+mn-lt"/>
              </a:rPr>
              <a:t>, sepse më vjen keq që unë i kam bërë". </a:t>
            </a:r>
            <a:endParaRPr kumimoji="0" lang="en-US" sz="6000" b="0" i="0" u="none" strike="noStrike" cap="none" normalizeH="0" baseline="0" dirty="0">
              <a:ln>
                <a:noFill/>
              </a:ln>
              <a:solidFill>
                <a:schemeClr val="bg1"/>
              </a:solidFill>
              <a:effectLst/>
              <a:latin typeface="+mn-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sq-AL" sz="6000" b="0" i="0" u="none" strike="noStrike" cap="none" normalizeH="0" baseline="0" dirty="0">
                <a:ln>
                  <a:noFill/>
                </a:ln>
                <a:solidFill>
                  <a:schemeClr val="bg1"/>
                </a:solidFill>
                <a:effectLst/>
                <a:latin typeface="+mn-lt"/>
              </a:rPr>
              <a:t>13 Pastaj Perëndia i tha Noeut: "Fundi i çdo mishi ka ardhur para meje, sepse toka për shkak të tyre është e mbushur me dhunë; dhe ja, unë do </a:t>
            </a:r>
            <a:r>
              <a:rPr kumimoji="0" lang="sq-AL" sz="6000" b="0" i="0" u="none" strike="noStrike" cap="none" normalizeH="0" baseline="0" dirty="0">
                <a:ln>
                  <a:noFill/>
                </a:ln>
                <a:solidFill>
                  <a:srgbClr val="FFFF00"/>
                </a:solidFill>
                <a:effectLst/>
                <a:latin typeface="+mn-lt"/>
              </a:rPr>
              <a:t>t'i shkatërroj me tokën ". </a:t>
            </a:r>
          </a:p>
        </p:txBody>
      </p:sp>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Shpejtë</a:t>
            </a:r>
            <a:endParaRPr dirty="0">
              <a:latin typeface="+mn-lt"/>
            </a:endParaRPr>
          </a:p>
        </p:txBody>
      </p:sp>
      <p:sp>
        <p:nvSpPr>
          <p:cNvPr id="1488" name="Lack of erosional features…"/>
          <p:cNvSpPr txBox="1">
            <a:spLocks noGrp="1"/>
          </p:cNvSpPr>
          <p:nvPr>
            <p:ph type="body" idx="1"/>
          </p:nvPr>
        </p:nvSpPr>
        <p:spPr>
          <a:xfrm>
            <a:off x="2425700" y="3373717"/>
            <a:ext cx="19532600" cy="9696824"/>
          </a:xfrm>
          <a:prstGeom prst="rect">
            <a:avLst/>
          </a:prstGeom>
        </p:spPr>
        <p:txBody>
          <a:bodyPr>
            <a:normAutofit/>
          </a:bodyPr>
          <a:lstStyle/>
          <a:p>
            <a:pPr marL="1371600" indent="-1371600">
              <a:lnSpc>
                <a:spcPct val="100000"/>
              </a:lnSpc>
              <a:spcBef>
                <a:spcPts val="3000"/>
              </a:spcBef>
              <a:buSzPct val="100000"/>
              <a:buFontTx/>
              <a:buAutoNum type="arabicPeriod"/>
              <a:defRPr sz="7000"/>
            </a:pPr>
            <a:r>
              <a:rPr lang="en-US" sz="7000" dirty="0">
                <a:solidFill>
                  <a:schemeClr val="bg1"/>
                </a:solidFill>
              </a:rPr>
              <a:t>Mungesa e </a:t>
            </a:r>
            <a:r>
              <a:rPr lang="en-US" sz="7000" dirty="0" err="1">
                <a:solidFill>
                  <a:schemeClr val="bg1"/>
                </a:solidFill>
              </a:rPr>
              <a:t>karakteristikave</a:t>
            </a:r>
            <a:r>
              <a:rPr lang="en-US" sz="7000" dirty="0">
                <a:solidFill>
                  <a:schemeClr val="bg1"/>
                </a:solidFill>
              </a:rPr>
              <a:t> </a:t>
            </a:r>
            <a:r>
              <a:rPr lang="en-US" sz="7000" dirty="0" err="1">
                <a:solidFill>
                  <a:schemeClr val="bg1"/>
                </a:solidFill>
              </a:rPr>
              <a:t>erozionale</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Deformimi</a:t>
            </a:r>
            <a:r>
              <a:rPr lang="en-US" sz="7000" dirty="0">
                <a:solidFill>
                  <a:schemeClr val="bg1"/>
                </a:solidFill>
              </a:rPr>
              <a:t> I </a:t>
            </a:r>
            <a:r>
              <a:rPr lang="en-US" sz="7000" dirty="0" err="1">
                <a:solidFill>
                  <a:schemeClr val="bg1"/>
                </a:solidFill>
              </a:rPr>
              <a:t>sedimentit</a:t>
            </a:r>
            <a:r>
              <a:rPr lang="en-US" sz="7000" dirty="0">
                <a:solidFill>
                  <a:schemeClr val="bg1"/>
                </a:solidFill>
              </a:rPr>
              <a:t> të </a:t>
            </a:r>
            <a:r>
              <a:rPr lang="en-US" sz="7000" dirty="0" err="1">
                <a:solidFill>
                  <a:schemeClr val="bg1"/>
                </a:solidFill>
              </a:rPr>
              <a:t>butë</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Mungesa</a:t>
            </a:r>
            <a:r>
              <a:rPr lang="en-US" sz="7000" dirty="0">
                <a:solidFill>
                  <a:schemeClr val="bg1"/>
                </a:solidFill>
              </a:rPr>
              <a:t> </a:t>
            </a:r>
            <a:r>
              <a:rPr lang="en-US" dirty="0">
                <a:solidFill>
                  <a:schemeClr val="bg1"/>
                </a:solidFill>
              </a:rPr>
              <a:t>e evidences se </a:t>
            </a:r>
            <a:r>
              <a:rPr lang="en-US" dirty="0" err="1">
                <a:solidFill>
                  <a:schemeClr val="bg1"/>
                </a:solidFill>
              </a:rPr>
              <a:t>jetes</a:t>
            </a:r>
            <a:r>
              <a:rPr lang="en-US" dirty="0">
                <a:solidFill>
                  <a:schemeClr val="bg1"/>
                </a:solidFill>
              </a:rPr>
              <a:t> ne </a:t>
            </a:r>
            <a:r>
              <a:rPr lang="en-US" dirty="0" err="1">
                <a:solidFill>
                  <a:schemeClr val="bg1"/>
                </a:solidFill>
              </a:rPr>
              <a:t>siperfaqe</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shtreses</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Shenjat</a:t>
            </a:r>
            <a:r>
              <a:rPr lang="en-US" sz="7000" dirty="0">
                <a:solidFill>
                  <a:schemeClr val="bg1"/>
                </a:solidFill>
              </a:rPr>
              <a:t> e </a:t>
            </a:r>
            <a:r>
              <a:rPr lang="en-US" sz="7000" dirty="0" err="1">
                <a:solidFill>
                  <a:schemeClr val="bg1"/>
                </a:solidFill>
              </a:rPr>
              <a:t>valeve</a:t>
            </a:r>
            <a:r>
              <a:rPr lang="en-US" sz="7000" dirty="0">
                <a:solidFill>
                  <a:schemeClr val="bg1"/>
                </a:solidFill>
              </a:rPr>
              <a:t>, </a:t>
            </a:r>
            <a:r>
              <a:rPr lang="en-US" sz="7000" dirty="0" err="1">
                <a:solidFill>
                  <a:schemeClr val="bg1"/>
                </a:solidFill>
              </a:rPr>
              <a:t>gjurmet</a:t>
            </a:r>
            <a:r>
              <a:rPr lang="en-US" sz="7000" dirty="0">
                <a:solidFill>
                  <a:schemeClr val="bg1"/>
                </a:solidFill>
              </a:rPr>
              <a:t> e </a:t>
            </a:r>
            <a:r>
              <a:rPr lang="en-US" sz="7000" dirty="0" err="1">
                <a:solidFill>
                  <a:schemeClr val="bg1"/>
                </a:solidFill>
              </a:rPr>
              <a:t>kafsheve</a:t>
            </a:r>
            <a:r>
              <a:rPr lang="en-US" sz="7000" dirty="0">
                <a:solidFill>
                  <a:schemeClr val="bg1"/>
                </a:solidFill>
              </a:rPr>
              <a:t> &amp; </a:t>
            </a:r>
            <a:r>
              <a:rPr lang="en-US" sz="7000" dirty="0" err="1">
                <a:solidFill>
                  <a:schemeClr val="bg1"/>
                </a:solidFill>
              </a:rPr>
              <a:t>shenjat</a:t>
            </a:r>
            <a:r>
              <a:rPr lang="en-US" sz="7000" dirty="0">
                <a:solidFill>
                  <a:schemeClr val="bg1"/>
                </a:solidFill>
              </a:rPr>
              <a:t> e </a:t>
            </a:r>
            <a:r>
              <a:rPr lang="en-US" sz="7000" dirty="0" err="1">
                <a:solidFill>
                  <a:schemeClr val="bg1"/>
                </a:solidFill>
              </a:rPr>
              <a:t>shiut</a:t>
            </a:r>
            <a:endParaRPr lang="en-US" sz="7000" dirty="0">
              <a:solidFill>
                <a:schemeClr val="bg1"/>
              </a:solidFill>
            </a:endParaRPr>
          </a:p>
        </p:txBody>
      </p:sp>
    </p:spTree>
    <p:extLst>
      <p:ext uri="{BB962C8B-B14F-4D97-AF65-F5344CB8AC3E}">
        <p14:creationId xmlns:p14="http://schemas.microsoft.com/office/powerpoint/2010/main" val="1318992648"/>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3" name="Rectangle"/>
          <p:cNvSpPr/>
          <p:nvPr/>
        </p:nvSpPr>
        <p:spPr>
          <a:xfrm>
            <a:off x="4326466" y="1265766"/>
            <a:ext cx="16189028" cy="11184467"/>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a:p>
        </p:txBody>
      </p:sp>
      <p:pic>
        <p:nvPicPr>
          <p:cNvPr id="1404" name="Ripple tracks rain.jpg" descr="Ripple tracks rain.jpg"/>
          <p:cNvPicPr>
            <a:picLocks/>
          </p:cNvPicPr>
          <p:nvPr/>
        </p:nvPicPr>
        <p:blipFill>
          <a:blip r:embed="rId4"/>
          <a:stretch>
            <a:fillRect/>
          </a:stretch>
        </p:blipFill>
        <p:spPr>
          <a:xfrm>
            <a:off x="5601758" y="1274232"/>
            <a:ext cx="11150601" cy="11176001"/>
          </a:xfrm>
          <a:prstGeom prst="rect">
            <a:avLst/>
          </a:prstGeom>
          <a:ln w="12700">
            <a:miter lim="400000"/>
          </a:ln>
        </p:spPr>
      </p:pic>
      <p:sp>
        <p:nvSpPr>
          <p:cNvPr id="1405" name="Ripple Marks"/>
          <p:cNvSpPr/>
          <p:nvPr/>
        </p:nvSpPr>
        <p:spPr>
          <a:xfrm>
            <a:off x="12433106" y="3141133"/>
            <a:ext cx="6333465" cy="872034"/>
          </a:xfrm>
          <a:prstGeom prst="rect">
            <a:avLst/>
          </a:prstGeom>
          <a:blipFill>
            <a:blip r:embed="rId3"/>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dirty="0"/>
              <a:t> </a:t>
            </a:r>
            <a:r>
              <a:rPr lang="en-US" dirty="0" err="1"/>
              <a:t>Shënjat</a:t>
            </a:r>
            <a:r>
              <a:rPr lang="en-US" dirty="0"/>
              <a:t> e </a:t>
            </a:r>
            <a:r>
              <a:rPr lang="en-US" dirty="0" err="1"/>
              <a:t>lekundjeve</a:t>
            </a:r>
            <a:endParaRPr dirty="0"/>
          </a:p>
        </p:txBody>
      </p:sp>
      <p:sp>
        <p:nvSpPr>
          <p:cNvPr id="1406" name="Rain drop marks"/>
          <p:cNvSpPr/>
          <p:nvPr/>
        </p:nvSpPr>
        <p:spPr>
          <a:xfrm>
            <a:off x="13829372" y="5454407"/>
            <a:ext cx="4624664" cy="872034"/>
          </a:xfrm>
          <a:prstGeom prst="rect">
            <a:avLst/>
          </a:prstGeom>
          <a:blipFill>
            <a:blip r:embed="rId3"/>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dirty="0"/>
              <a:t> </a:t>
            </a:r>
            <a:r>
              <a:rPr lang="en-US" dirty="0" err="1"/>
              <a:t>Shënjat</a:t>
            </a:r>
            <a:r>
              <a:rPr lang="en-US" dirty="0"/>
              <a:t> e </a:t>
            </a:r>
            <a:r>
              <a:rPr lang="en-US" dirty="0" err="1"/>
              <a:t>shiut</a:t>
            </a:r>
            <a:endParaRPr dirty="0"/>
          </a:p>
        </p:txBody>
      </p:sp>
      <p:sp>
        <p:nvSpPr>
          <p:cNvPr id="1407" name="Animal tracks"/>
          <p:cNvSpPr/>
          <p:nvPr/>
        </p:nvSpPr>
        <p:spPr>
          <a:xfrm>
            <a:off x="12631572" y="8922756"/>
            <a:ext cx="5834931" cy="872034"/>
          </a:xfrm>
          <a:prstGeom prst="rect">
            <a:avLst/>
          </a:prstGeom>
          <a:blipFill>
            <a:blip r:embed="rId3"/>
          </a:blip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defTabSz="584200">
              <a:defRPr sz="5000">
                <a:solidFill>
                  <a:srgbClr val="381C00"/>
                </a:solidFill>
                <a:effectLst>
                  <a:outerShdw blurRad="38100" dist="12700" dir="5400000" rotWithShape="0">
                    <a:srgbClr val="000000">
                      <a:alpha val="50000"/>
                    </a:srgbClr>
                  </a:outerShdw>
                </a:effectLst>
                <a:latin typeface="DejaVu Sans"/>
                <a:ea typeface="DejaVu Sans"/>
                <a:cs typeface="DejaVu Sans"/>
                <a:sym typeface="DejaVu Sans"/>
              </a:defRPr>
            </a:lvl1pPr>
          </a:lstStyle>
          <a:p>
            <a:r>
              <a:rPr dirty="0"/>
              <a:t> </a:t>
            </a:r>
            <a:r>
              <a:rPr lang="en-US" dirty="0" err="1"/>
              <a:t>Shënjat</a:t>
            </a:r>
            <a:r>
              <a:rPr lang="en-US" dirty="0"/>
              <a:t> e </a:t>
            </a:r>
            <a:r>
              <a:rPr lang="en-US" dirty="0" err="1"/>
              <a:t>kafsheve</a:t>
            </a:r>
            <a:endParaRPr dirty="0"/>
          </a:p>
        </p:txBody>
      </p:sp>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Shpejtë</a:t>
            </a:r>
            <a:endParaRPr dirty="0">
              <a:latin typeface="+mn-lt"/>
            </a:endParaRPr>
          </a:p>
        </p:txBody>
      </p:sp>
      <p:sp>
        <p:nvSpPr>
          <p:cNvPr id="1488" name="Lack of erosional features…"/>
          <p:cNvSpPr txBox="1">
            <a:spLocks noGrp="1"/>
          </p:cNvSpPr>
          <p:nvPr>
            <p:ph type="body" idx="1"/>
          </p:nvPr>
        </p:nvSpPr>
        <p:spPr>
          <a:xfrm>
            <a:off x="2425700" y="3373717"/>
            <a:ext cx="19532600" cy="9696824"/>
          </a:xfrm>
          <a:prstGeom prst="rect">
            <a:avLst/>
          </a:prstGeom>
        </p:spPr>
        <p:txBody>
          <a:bodyPr>
            <a:normAutofit/>
          </a:bodyPr>
          <a:lstStyle/>
          <a:p>
            <a:pPr marL="1371600" indent="-1371600">
              <a:lnSpc>
                <a:spcPct val="100000"/>
              </a:lnSpc>
              <a:spcBef>
                <a:spcPts val="3000"/>
              </a:spcBef>
              <a:buSzPct val="100000"/>
              <a:buFontTx/>
              <a:buAutoNum type="arabicPeriod"/>
              <a:defRPr sz="7000"/>
            </a:pPr>
            <a:r>
              <a:rPr lang="en-US" sz="7000" dirty="0">
                <a:solidFill>
                  <a:schemeClr val="bg1"/>
                </a:solidFill>
              </a:rPr>
              <a:t>Mungesa e </a:t>
            </a:r>
            <a:r>
              <a:rPr lang="en-US" sz="7000" dirty="0" err="1">
                <a:solidFill>
                  <a:schemeClr val="bg1"/>
                </a:solidFill>
              </a:rPr>
              <a:t>karakteristikave</a:t>
            </a:r>
            <a:r>
              <a:rPr lang="en-US" sz="7000" dirty="0">
                <a:solidFill>
                  <a:schemeClr val="bg1"/>
                </a:solidFill>
              </a:rPr>
              <a:t> </a:t>
            </a:r>
            <a:r>
              <a:rPr lang="en-US" sz="7000" dirty="0" err="1">
                <a:solidFill>
                  <a:schemeClr val="bg1"/>
                </a:solidFill>
              </a:rPr>
              <a:t>erozionale</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Deformimi</a:t>
            </a:r>
            <a:r>
              <a:rPr lang="en-US" sz="7000" dirty="0">
                <a:solidFill>
                  <a:schemeClr val="bg1"/>
                </a:solidFill>
              </a:rPr>
              <a:t> I </a:t>
            </a:r>
            <a:r>
              <a:rPr lang="en-US" sz="7000" dirty="0" err="1">
                <a:solidFill>
                  <a:schemeClr val="bg1"/>
                </a:solidFill>
              </a:rPr>
              <a:t>sedimentit</a:t>
            </a:r>
            <a:r>
              <a:rPr lang="en-US" sz="7000" dirty="0">
                <a:solidFill>
                  <a:schemeClr val="bg1"/>
                </a:solidFill>
              </a:rPr>
              <a:t> të </a:t>
            </a:r>
            <a:r>
              <a:rPr lang="en-US" sz="7000" dirty="0" err="1">
                <a:solidFill>
                  <a:schemeClr val="bg1"/>
                </a:solidFill>
              </a:rPr>
              <a:t>butë</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Mungesa</a:t>
            </a:r>
            <a:r>
              <a:rPr lang="en-US" sz="7000" dirty="0">
                <a:solidFill>
                  <a:schemeClr val="bg1"/>
                </a:solidFill>
              </a:rPr>
              <a:t> </a:t>
            </a:r>
            <a:r>
              <a:rPr lang="en-US" dirty="0">
                <a:solidFill>
                  <a:schemeClr val="bg1"/>
                </a:solidFill>
              </a:rPr>
              <a:t>e evidences se </a:t>
            </a:r>
            <a:r>
              <a:rPr lang="en-US" dirty="0" err="1">
                <a:solidFill>
                  <a:schemeClr val="bg1"/>
                </a:solidFill>
              </a:rPr>
              <a:t>jetes</a:t>
            </a:r>
            <a:r>
              <a:rPr lang="en-US" dirty="0">
                <a:solidFill>
                  <a:schemeClr val="bg1"/>
                </a:solidFill>
              </a:rPr>
              <a:t> ne </a:t>
            </a:r>
            <a:r>
              <a:rPr lang="en-US" dirty="0" err="1">
                <a:solidFill>
                  <a:schemeClr val="bg1"/>
                </a:solidFill>
              </a:rPr>
              <a:t>siperfaqe</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shtreses</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Shenjat</a:t>
            </a:r>
            <a:r>
              <a:rPr lang="en-US" sz="7000" dirty="0">
                <a:solidFill>
                  <a:schemeClr val="bg1"/>
                </a:solidFill>
              </a:rPr>
              <a:t> e </a:t>
            </a:r>
            <a:r>
              <a:rPr lang="en-US" sz="7000" dirty="0" err="1">
                <a:solidFill>
                  <a:schemeClr val="bg1"/>
                </a:solidFill>
              </a:rPr>
              <a:t>valeve</a:t>
            </a:r>
            <a:r>
              <a:rPr lang="en-US" sz="7000" dirty="0">
                <a:solidFill>
                  <a:schemeClr val="bg1"/>
                </a:solidFill>
              </a:rPr>
              <a:t>, </a:t>
            </a:r>
            <a:r>
              <a:rPr lang="en-US" sz="7000" dirty="0" err="1">
                <a:solidFill>
                  <a:schemeClr val="bg1"/>
                </a:solidFill>
              </a:rPr>
              <a:t>gjurmet</a:t>
            </a:r>
            <a:r>
              <a:rPr lang="en-US" sz="7000" dirty="0">
                <a:solidFill>
                  <a:schemeClr val="bg1"/>
                </a:solidFill>
              </a:rPr>
              <a:t> e </a:t>
            </a:r>
            <a:r>
              <a:rPr lang="en-US" sz="7000" dirty="0" err="1">
                <a:solidFill>
                  <a:schemeClr val="bg1"/>
                </a:solidFill>
              </a:rPr>
              <a:t>kafsheve</a:t>
            </a:r>
            <a:r>
              <a:rPr lang="en-US" sz="7000" dirty="0">
                <a:solidFill>
                  <a:schemeClr val="bg1"/>
                </a:solidFill>
              </a:rPr>
              <a:t> &amp; </a:t>
            </a:r>
            <a:r>
              <a:rPr lang="en-US" sz="7000" dirty="0" err="1">
                <a:solidFill>
                  <a:schemeClr val="bg1"/>
                </a:solidFill>
              </a:rPr>
              <a:t>shenjat</a:t>
            </a:r>
            <a:r>
              <a:rPr lang="en-US" sz="7000" dirty="0">
                <a:solidFill>
                  <a:schemeClr val="bg1"/>
                </a:solidFill>
              </a:rPr>
              <a:t> e </a:t>
            </a:r>
            <a:r>
              <a:rPr lang="en-US" sz="7000" dirty="0" err="1">
                <a:solidFill>
                  <a:schemeClr val="bg1"/>
                </a:solidFill>
              </a:rPr>
              <a:t>shiut</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Fosilet</a:t>
            </a:r>
            <a:r>
              <a:rPr lang="en-US" sz="7000" dirty="0">
                <a:solidFill>
                  <a:schemeClr val="bg1"/>
                </a:solidFill>
              </a:rPr>
              <a:t> e </a:t>
            </a:r>
            <a:r>
              <a:rPr lang="en-US" sz="7000" dirty="0" err="1">
                <a:solidFill>
                  <a:schemeClr val="bg1"/>
                </a:solidFill>
              </a:rPr>
              <a:t>polistrerizuara</a:t>
            </a:r>
            <a:r>
              <a:rPr lang="en-US" sz="7000" dirty="0">
                <a:solidFill>
                  <a:schemeClr val="bg1"/>
                </a:solidFill>
              </a:rPr>
              <a:t> (ne </a:t>
            </a:r>
            <a:r>
              <a:rPr lang="en-US" sz="7000" dirty="0" err="1">
                <a:solidFill>
                  <a:schemeClr val="bg1"/>
                </a:solidFill>
              </a:rPr>
              <a:t>disa</a:t>
            </a:r>
            <a:r>
              <a:rPr lang="en-US" sz="7000" dirty="0">
                <a:solidFill>
                  <a:schemeClr val="bg1"/>
                </a:solidFill>
              </a:rPr>
              <a:t> </a:t>
            </a:r>
            <a:r>
              <a:rPr lang="en-US" sz="7000" dirty="0" err="1">
                <a:solidFill>
                  <a:schemeClr val="bg1"/>
                </a:solidFill>
              </a:rPr>
              <a:t>shtresa</a:t>
            </a:r>
            <a:r>
              <a:rPr lang="en-US" sz="7000" dirty="0">
                <a:solidFill>
                  <a:schemeClr val="bg1"/>
                </a:solidFill>
              </a:rPr>
              <a:t>)</a:t>
            </a:r>
          </a:p>
        </p:txBody>
      </p:sp>
    </p:spTree>
    <p:extLst>
      <p:ext uri="{BB962C8B-B14F-4D97-AF65-F5344CB8AC3E}">
        <p14:creationId xmlns:p14="http://schemas.microsoft.com/office/powerpoint/2010/main" val="1069743917"/>
      </p:ext>
    </p:extLst>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4" name="Craigleith Fossil Tree.jpg" descr="Craigleith Fossil Tree.jpg"/>
          <p:cNvPicPr>
            <a:picLocks/>
          </p:cNvPicPr>
          <p:nvPr/>
        </p:nvPicPr>
        <p:blipFill>
          <a:blip r:embed="rId3"/>
          <a:srcRect l="8946" t="3265" r="12165" b="22238"/>
          <a:stretch>
            <a:fillRect/>
          </a:stretch>
        </p:blipFill>
        <p:spPr>
          <a:xfrm>
            <a:off x="4616367" y="1199725"/>
            <a:ext cx="15151101" cy="10325101"/>
          </a:xfrm>
          <a:prstGeom prst="rect">
            <a:avLst/>
          </a:prstGeom>
          <a:ln w="25400">
            <a:solidFill>
              <a:srgbClr val="FFFFFF"/>
            </a:solidFill>
            <a:miter lim="400000"/>
          </a:ln>
        </p:spPr>
      </p:pic>
      <p:sp>
        <p:nvSpPr>
          <p:cNvPr id="1415" name="Craigleith quarry near Edinburgh, 1826"/>
          <p:cNvSpPr txBox="1">
            <a:spLocks noGrp="1"/>
          </p:cNvSpPr>
          <p:nvPr>
            <p:ph type="title" idx="4294967295"/>
          </p:nvPr>
        </p:nvSpPr>
        <p:spPr>
          <a:xfrm>
            <a:off x="3263900" y="10896600"/>
            <a:ext cx="17894300" cy="2489200"/>
          </a:xfrm>
          <a:prstGeom prst="rect">
            <a:avLst/>
          </a:prstGeom>
          <a:effectLst>
            <a:outerShdw blurRad="50800" dist="38100" dir="5400000" rotWithShape="0">
              <a:srgbClr val="000000">
                <a:alpha val="40000"/>
              </a:srgbClr>
            </a:outerShdw>
          </a:effectLst>
        </p:spPr>
        <p:txBody>
          <a:bodyPr anchor="ctr"/>
          <a:lstStyle>
            <a:lvl1pPr>
              <a:defRPr sz="6400"/>
            </a:lvl1pPr>
          </a:lstStyle>
          <a:p>
            <a:r>
              <a:rPr lang="en-US" dirty="0" err="1">
                <a:latin typeface="+mn-lt"/>
              </a:rPr>
              <a:t>Miniera</a:t>
            </a:r>
            <a:r>
              <a:rPr lang="en-US" dirty="0">
                <a:latin typeface="+mn-lt"/>
              </a:rPr>
              <a:t> </a:t>
            </a:r>
            <a:r>
              <a:rPr dirty="0" err="1">
                <a:latin typeface="+mn-lt"/>
              </a:rPr>
              <a:t>Craigleith</a:t>
            </a:r>
            <a:r>
              <a:rPr dirty="0">
                <a:latin typeface="+mn-lt"/>
              </a:rPr>
              <a:t> </a:t>
            </a:r>
            <a:r>
              <a:rPr lang="en-US" dirty="0" err="1">
                <a:latin typeface="+mn-lt"/>
              </a:rPr>
              <a:t>afer</a:t>
            </a:r>
            <a:r>
              <a:rPr dirty="0">
                <a:latin typeface="+mn-lt"/>
              </a:rPr>
              <a:t> Edinburg, 1826</a:t>
            </a:r>
          </a:p>
        </p:txBody>
      </p:sp>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9" name="French Cliff Polystrates.jpg" descr="French Cliff Polystrates.jpg"/>
          <p:cNvPicPr>
            <a:picLocks/>
          </p:cNvPicPr>
          <p:nvPr/>
        </p:nvPicPr>
        <p:blipFill>
          <a:blip r:embed="rId3"/>
          <a:stretch>
            <a:fillRect/>
          </a:stretch>
        </p:blipFill>
        <p:spPr>
          <a:xfrm>
            <a:off x="4851400" y="1435100"/>
            <a:ext cx="14681200" cy="10147300"/>
          </a:xfrm>
          <a:prstGeom prst="rect">
            <a:avLst/>
          </a:prstGeom>
          <a:ln w="25400">
            <a:solidFill>
              <a:srgbClr val="FFFFFF"/>
            </a:solidFill>
            <a:miter lim="400000"/>
          </a:ln>
        </p:spPr>
      </p:pic>
      <p:sp>
        <p:nvSpPr>
          <p:cNvPr id="1420" name="Oval"/>
          <p:cNvSpPr/>
          <p:nvPr/>
        </p:nvSpPr>
        <p:spPr>
          <a:xfrm>
            <a:off x="6273800" y="9537700"/>
            <a:ext cx="4927600" cy="2794000"/>
          </a:xfrm>
          <a:prstGeom prst="ellipse">
            <a:avLst/>
          </a:prstGeom>
          <a:ln w="152400">
            <a:solidFill>
              <a:srgbClr val="FFFB00"/>
            </a:solidFill>
          </a:ln>
          <a:effectLst>
            <a:outerShdw blurRad="50800" dist="38100" dir="5400000" rotWithShape="0">
              <a:srgbClr val="000000">
                <a:alpha val="40000"/>
              </a:srgbClr>
            </a:outerShdw>
          </a:effectLst>
        </p:spPr>
        <p:txBody>
          <a:bodyPr lIns="50800" tIns="50800" rIns="50800" bIns="50800" anchor="ctr"/>
          <a:lstStyle/>
          <a:p>
            <a:pPr marL="40640" marR="40640" algn="l" defTabSz="914400">
              <a:defRPr sz="1800">
                <a:uFill>
                  <a:solidFill>
                    <a:srgbClr val="000000"/>
                  </a:solidFill>
                </a:uFill>
                <a:latin typeface="Arial"/>
                <a:ea typeface="Arial"/>
                <a:cs typeface="Arial"/>
                <a:sym typeface="Arial"/>
              </a:defRPr>
            </a:pPr>
            <a:endParaRP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9" presetClass="entr" fill="hold" grpId="1" nodeType="clickEffect">
                                  <p:stCondLst>
                                    <p:cond delay="0"/>
                                  </p:stCondLst>
                                  <p:iterate>
                                    <p:tmAbs val="0"/>
                                  </p:iterate>
                                  <p:childTnLst>
                                    <p:set>
                                      <p:cBhvr>
                                        <p:cTn id="6" fill="hold"/>
                                        <p:tgtEl>
                                          <p:spTgt spid="1420"/>
                                        </p:tgtEl>
                                        <p:attrNameLst>
                                          <p:attrName>style.visibility</p:attrName>
                                        </p:attrNameLst>
                                      </p:cBhvr>
                                      <p:to>
                                        <p:strVal val="visible"/>
                                      </p:to>
                                    </p:set>
                                    <p:animEffect transition="in" filter="dissolve">
                                      <p:cBhvr>
                                        <p:cTn id="7" dur="500"/>
                                        <p:tgtEl>
                                          <p:spTgt spid="1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0" grpId="1" animBg="1" advAuto="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4" name="polystrate%20tree%20big.jpg" descr="polystrate%20tree%20big.jpg"/>
          <p:cNvPicPr>
            <a:picLocks/>
          </p:cNvPicPr>
          <p:nvPr/>
        </p:nvPicPr>
        <p:blipFill>
          <a:blip r:embed="rId3"/>
          <a:srcRect r="662" b="218"/>
          <a:stretch>
            <a:fillRect/>
          </a:stretch>
        </p:blipFill>
        <p:spPr>
          <a:xfrm>
            <a:off x="1295400" y="1041400"/>
            <a:ext cx="7620000" cy="11607800"/>
          </a:xfrm>
          <a:prstGeom prst="rect">
            <a:avLst/>
          </a:prstGeom>
          <a:ln w="25400">
            <a:solidFill>
              <a:srgbClr val="FFFFFF"/>
            </a:solidFill>
            <a:miter lim="400000"/>
          </a:ln>
        </p:spPr>
      </p:pic>
      <p:sp>
        <p:nvSpPr>
          <p:cNvPr id="1425" name="}"/>
          <p:cNvSpPr txBox="1">
            <a:spLocks noGrp="1"/>
          </p:cNvSpPr>
          <p:nvPr>
            <p:ph type="title" idx="4294967295"/>
          </p:nvPr>
        </p:nvSpPr>
        <p:spPr>
          <a:xfrm>
            <a:off x="7543800" y="-2781300"/>
            <a:ext cx="4622800" cy="10553700"/>
          </a:xfrm>
          <a:prstGeom prst="rect">
            <a:avLst/>
          </a:prstGeom>
          <a:effectLst>
            <a:outerShdw blurRad="50800" dist="38100" dir="5400000" rotWithShape="0">
              <a:srgbClr val="000000">
                <a:alpha val="40000"/>
              </a:srgbClr>
            </a:outerShdw>
          </a:effectLst>
        </p:spPr>
        <p:txBody>
          <a:bodyPr anchor="b"/>
          <a:lstStyle>
            <a:lvl1pPr algn="r">
              <a:defRPr sz="52500">
                <a:solidFill>
                  <a:srgbClr val="F4EDB7"/>
                </a:solidFill>
              </a:defRPr>
            </a:lvl1pPr>
          </a:lstStyle>
          <a:p>
            <a:r>
              <a:t>}</a:t>
            </a:r>
          </a:p>
        </p:txBody>
      </p:sp>
      <p:sp>
        <p:nvSpPr>
          <p:cNvPr id="1426" name="}"/>
          <p:cNvSpPr txBox="1"/>
          <p:nvPr/>
        </p:nvSpPr>
        <p:spPr>
          <a:xfrm>
            <a:off x="7213600" y="7620000"/>
            <a:ext cx="4622800" cy="52070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r">
              <a:defRPr sz="450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t>}</a:t>
            </a:r>
          </a:p>
        </p:txBody>
      </p:sp>
      <p:sp>
        <p:nvSpPr>
          <p:cNvPr id="1427" name="Limestone"/>
          <p:cNvSpPr txBox="1"/>
          <p:nvPr/>
        </p:nvSpPr>
        <p:spPr>
          <a:xfrm>
            <a:off x="11836400" y="3674532"/>
            <a:ext cx="8630024" cy="1358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9000">
                <a:solidFill>
                  <a:srgbClr val="F4EDB7"/>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dirty="0" err="1"/>
              <a:t>Gurë</a:t>
            </a:r>
            <a:r>
              <a:rPr lang="en-US" dirty="0"/>
              <a:t> </a:t>
            </a:r>
            <a:r>
              <a:rPr lang="en-US" dirty="0" err="1"/>
              <a:t>gelqeror</a:t>
            </a:r>
            <a:endParaRPr dirty="0"/>
          </a:p>
        </p:txBody>
      </p:sp>
      <p:sp>
        <p:nvSpPr>
          <p:cNvPr id="1428" name="Coal layer"/>
          <p:cNvSpPr txBox="1"/>
          <p:nvPr/>
        </p:nvSpPr>
        <p:spPr>
          <a:xfrm>
            <a:off x="11277599" y="9318093"/>
            <a:ext cx="9889067" cy="1358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9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dirty="0" err="1"/>
              <a:t>Shtr</a:t>
            </a:r>
            <a:r>
              <a:rPr lang="sq-AL" dirty="0"/>
              <a:t>s</a:t>
            </a:r>
            <a:r>
              <a:rPr lang="en-US" dirty="0"/>
              <a:t>ë </a:t>
            </a:r>
            <a:r>
              <a:rPr lang="en-US" dirty="0" err="1"/>
              <a:t>thengjilli</a:t>
            </a:r>
            <a:endParaRPr dirty="0"/>
          </a:p>
        </p:txBody>
      </p:sp>
      <p:sp>
        <p:nvSpPr>
          <p:cNvPr id="1429" name="Kettle Coal Mines Cookeville, TN"/>
          <p:cNvSpPr txBox="1"/>
          <p:nvPr/>
        </p:nvSpPr>
        <p:spPr>
          <a:xfrm>
            <a:off x="12869335" y="6143092"/>
            <a:ext cx="11023600" cy="2238908"/>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7200">
                <a:solidFill>
                  <a:srgbClr val="EBAD58"/>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sq-AL" dirty="0"/>
              <a:t>Kettle Coal Mines</a:t>
            </a:r>
          </a:p>
          <a:p>
            <a:r>
              <a:rPr dirty="0"/>
              <a:t>Cookeville, TN</a:t>
            </a:r>
          </a:p>
        </p:txBody>
      </p:sp>
      <p:sp>
        <p:nvSpPr>
          <p:cNvPr id="1430" name="Photo: D.Patton"/>
          <p:cNvSpPr txBox="1"/>
          <p:nvPr/>
        </p:nvSpPr>
        <p:spPr>
          <a:xfrm>
            <a:off x="5251450" y="12696825"/>
            <a:ext cx="4457700" cy="65659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marL="40640" marR="40640" algn="l" defTabSz="914400">
              <a:spcBef>
                <a:spcPts val="1000"/>
              </a:spcBef>
              <a:buFont typeface="Arial"/>
              <a:defRPr sz="3600">
                <a:solidFill>
                  <a:srgbClr val="FFFFFF"/>
                </a:solidFill>
                <a:uFill>
                  <a:solidFill>
                    <a:srgbClr val="FFFFFF"/>
                  </a:solidFill>
                </a:uFill>
                <a:latin typeface="Quicksand Light Regular"/>
                <a:ea typeface="Quicksand Light Regular"/>
                <a:cs typeface="Quicksand Light Regular"/>
                <a:sym typeface="Quicksand Light Regular"/>
              </a:defRPr>
            </a:lvl1pPr>
          </a:lstStyle>
          <a:p>
            <a:r>
              <a:rPr lang="sq-AL" dirty="0">
                <a:latin typeface="+mn-lt"/>
              </a:rPr>
              <a:t>F</a:t>
            </a:r>
            <a:r>
              <a:rPr dirty="0" err="1">
                <a:latin typeface="+mn-lt"/>
              </a:rPr>
              <a:t>oto</a:t>
            </a:r>
            <a:r>
              <a:rPr dirty="0">
                <a:latin typeface="+mn-lt"/>
              </a:rPr>
              <a:t>: D.</a:t>
            </a:r>
            <a:r>
              <a:rPr lang="en-US" dirty="0">
                <a:latin typeface="+mn-lt"/>
              </a:rPr>
              <a:t> </a:t>
            </a:r>
            <a:r>
              <a:rPr dirty="0">
                <a:latin typeface="+mn-lt"/>
              </a:rPr>
              <a:t>Patton</a:t>
            </a:r>
          </a:p>
        </p:txBody>
      </p:sp>
      <p:sp>
        <p:nvSpPr>
          <p:cNvPr id="1431" name="Coal layer"/>
          <p:cNvSpPr txBox="1"/>
          <p:nvPr/>
        </p:nvSpPr>
        <p:spPr>
          <a:xfrm>
            <a:off x="10947399" y="444500"/>
            <a:ext cx="11235267" cy="16510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defRPr sz="90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dirty="0" err="1"/>
              <a:t>Shtresë</a:t>
            </a:r>
            <a:r>
              <a:rPr lang="en-US" dirty="0"/>
              <a:t> </a:t>
            </a:r>
            <a:r>
              <a:rPr lang="en-US" dirty="0" err="1"/>
              <a:t>thengjilli</a:t>
            </a:r>
            <a:endParaRPr dirty="0"/>
          </a:p>
        </p:txBody>
      </p:sp>
      <p:sp>
        <p:nvSpPr>
          <p:cNvPr id="1432" name="Line"/>
          <p:cNvSpPr/>
          <p:nvPr/>
        </p:nvSpPr>
        <p:spPr>
          <a:xfrm>
            <a:off x="5054600" y="1371600"/>
            <a:ext cx="6527800" cy="25498"/>
          </a:xfrm>
          <a:prstGeom prst="line">
            <a:avLst/>
          </a:prstGeom>
          <a:ln w="190500">
            <a:solidFill>
              <a:srgbClr val="FFFFFF"/>
            </a:solidFill>
            <a:miter lim="400000"/>
            <a:headEnd type="triangle"/>
          </a:ln>
        </p:spPr>
        <p:txBody>
          <a:bodyPr lIns="50800" tIns="50800" rIns="50800" bIns="50800" anchor="ctr"/>
          <a:lstStyle/>
          <a:p>
            <a:pPr algn="l" defTabSz="457200">
              <a:defRPr sz="1200">
                <a:latin typeface="Helvetica"/>
                <a:ea typeface="Helvetica"/>
                <a:cs typeface="Helvetica"/>
                <a:sym typeface="Helvetica"/>
              </a:defRPr>
            </a:pPr>
            <a:endParaRPr/>
          </a:p>
        </p:txBody>
      </p:sp>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5" name="Derek Ager, The New Catastrophism (Cambridge: Cambridge U. Press, 1993), pp. 48-49."/>
          <p:cNvSpPr txBox="1">
            <a:spLocks noGrp="1"/>
          </p:cNvSpPr>
          <p:nvPr>
            <p:ph type="subTitle" sz="quarter" idx="1"/>
          </p:nvPr>
        </p:nvSpPr>
        <p:spPr>
          <a:xfrm>
            <a:off x="0" y="12160952"/>
            <a:ext cx="24384000" cy="1181100"/>
          </a:xfrm>
          <a:prstGeom prst="rect">
            <a:avLst/>
          </a:prstGeom>
        </p:spPr>
        <p:txBody>
          <a:bodyPr anchor="ctr"/>
          <a:lstStyle/>
          <a:p>
            <a:pPr algn="ctr">
              <a:defRPr sz="4100"/>
            </a:pPr>
            <a:r>
              <a:rPr dirty="0"/>
              <a:t>Derek Ager, </a:t>
            </a:r>
            <a:r>
              <a:rPr i="1" dirty="0">
                <a:latin typeface="DejaVu Sans Condensed Oblique"/>
                <a:ea typeface="DejaVu Sans Condensed Oblique"/>
                <a:cs typeface="DejaVu Sans Condensed Oblique"/>
                <a:sym typeface="DejaVu Sans Condensed Oblique"/>
              </a:rPr>
              <a:t>The Ne</a:t>
            </a:r>
            <a:r>
              <a:rPr lang="sq-AL" i="1" dirty="0" err="1">
                <a:latin typeface="DejaVu Sans Condensed Oblique"/>
                <a:ea typeface="DejaVu Sans Condensed Oblique"/>
                <a:cs typeface="DejaVu Sans Condensed Oblique"/>
                <a:sym typeface="DejaVu Sans Condensed Oblique"/>
              </a:rPr>
              <a:t>w</a:t>
            </a:r>
            <a:r>
              <a:rPr i="1" dirty="0">
                <a:latin typeface="DejaVu Sans Condensed Oblique"/>
                <a:ea typeface="DejaVu Sans Condensed Oblique"/>
                <a:cs typeface="DejaVu Sans Condensed Oblique"/>
                <a:sym typeface="DejaVu Sans Condensed Oblique"/>
              </a:rPr>
              <a:t> Catastrophism</a:t>
            </a:r>
            <a:r>
              <a:rPr dirty="0"/>
              <a:t> (Cambridge: Cambridge U. Press, 1993),</a:t>
            </a:r>
            <a:r>
              <a:rPr lang="en-US" dirty="0"/>
              <a:t> </a:t>
            </a:r>
            <a:r>
              <a:rPr dirty="0"/>
              <a:t>48-49</a:t>
            </a:r>
          </a:p>
        </p:txBody>
      </p:sp>
      <p:pic>
        <p:nvPicPr>
          <p:cNvPr id="1437" name="Ager Fossil Tree.jpg" descr="Ager Fossil Tree.jpg"/>
          <p:cNvPicPr>
            <a:picLocks/>
          </p:cNvPicPr>
          <p:nvPr/>
        </p:nvPicPr>
        <p:blipFill>
          <a:blip r:embed="rId3"/>
          <a:stretch>
            <a:fillRect/>
          </a:stretch>
        </p:blipFill>
        <p:spPr>
          <a:xfrm>
            <a:off x="933076" y="1612900"/>
            <a:ext cx="5232400" cy="7518400"/>
          </a:xfrm>
          <a:prstGeom prst="rect">
            <a:avLst/>
          </a:prstGeom>
          <a:ln w="12700">
            <a:miter lim="400000"/>
          </a:ln>
        </p:spPr>
      </p:pic>
      <p:sp>
        <p:nvSpPr>
          <p:cNvPr id="1438" name="“in position of growth”"/>
          <p:cNvSpPr txBox="1"/>
          <p:nvPr/>
        </p:nvSpPr>
        <p:spPr>
          <a:xfrm>
            <a:off x="933076" y="9080500"/>
            <a:ext cx="5232400" cy="163195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nSpc>
                <a:spcPct val="90000"/>
              </a:lnSpc>
              <a:defRPr sz="5000" b="1">
                <a:solidFill>
                  <a:srgbClr val="F4EDB7"/>
                </a:solidFill>
                <a:effectLst>
                  <a:outerShdw blurRad="50800" dist="38100" dir="5400000" rotWithShape="0">
                    <a:srgbClr val="000000">
                      <a:alpha val="40000"/>
                    </a:srgbClr>
                  </a:outerShdw>
                </a:effectLst>
                <a:latin typeface="Arial"/>
                <a:ea typeface="Arial"/>
                <a:cs typeface="Arial"/>
                <a:sym typeface="Arial"/>
              </a:defRPr>
            </a:lvl1pPr>
          </a:lstStyle>
          <a:p>
            <a:r>
              <a:rPr dirty="0"/>
              <a:t>“</a:t>
            </a:r>
            <a:r>
              <a:rPr lang="en-US" dirty="0" err="1"/>
              <a:t>në</a:t>
            </a:r>
            <a:r>
              <a:rPr lang="en-US" dirty="0"/>
              <a:t> </a:t>
            </a:r>
            <a:r>
              <a:rPr lang="en-US" dirty="0" err="1"/>
              <a:t>pozicion</a:t>
            </a:r>
            <a:r>
              <a:rPr lang="en-US" dirty="0"/>
              <a:t> </a:t>
            </a:r>
            <a:r>
              <a:rPr lang="en-US" dirty="0" err="1"/>
              <a:t>të</a:t>
            </a:r>
            <a:r>
              <a:rPr lang="en-US" dirty="0"/>
              <a:t> </a:t>
            </a:r>
            <a:r>
              <a:rPr lang="en-US" dirty="0" err="1"/>
              <a:t>rritjes</a:t>
            </a:r>
            <a:r>
              <a:rPr dirty="0"/>
              <a:t>”</a:t>
            </a:r>
          </a:p>
        </p:txBody>
      </p:sp>
      <p:sp>
        <p:nvSpPr>
          <p:cNvPr id="2" name="Rectangle 1"/>
          <p:cNvSpPr>
            <a:spLocks noChangeArrowheads="1"/>
          </p:cNvSpPr>
          <p:nvPr/>
        </p:nvSpPr>
        <p:spPr bwMode="auto">
          <a:xfrm>
            <a:off x="6856507" y="290416"/>
            <a:ext cx="17043399" cy="4431983"/>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000" b="0" i="0" u="none" strike="noStrike" cap="none" normalizeH="0" baseline="0" dirty="0">
                <a:ln>
                  <a:noFill/>
                </a:ln>
                <a:solidFill>
                  <a:schemeClr val="bg1"/>
                </a:solidFill>
                <a:effectLst/>
                <a:latin typeface="+mn-lt"/>
              </a:rPr>
              <a:t>"Natyrisht sedimentimi duhej të ishte shumë i shpejtë për të</a:t>
            </a:r>
            <a:r>
              <a:rPr kumimoji="0" lang="en-US" sz="7000" b="0" i="0" u="none" strike="noStrike" cap="none" normalizeH="0" baseline="0" dirty="0">
                <a:ln>
                  <a:noFill/>
                </a:ln>
                <a:solidFill>
                  <a:schemeClr val="bg1"/>
                </a:solidFill>
                <a:effectLst/>
                <a:latin typeface="+mn-lt"/>
              </a:rPr>
              <a:t> </a:t>
            </a:r>
            <a:r>
              <a:rPr kumimoji="0" lang="en-US" sz="7000" b="0" i="0" u="none" strike="noStrike" cap="none" normalizeH="0" baseline="0" dirty="0" err="1">
                <a:ln>
                  <a:noFill/>
                </a:ln>
                <a:solidFill>
                  <a:schemeClr val="bg1"/>
                </a:solidFill>
                <a:effectLst/>
                <a:latin typeface="+mn-lt"/>
              </a:rPr>
              <a:t>rrenjosur</a:t>
            </a:r>
            <a:r>
              <a:rPr kumimoji="0" lang="en-US" sz="7000" b="0" i="0" u="none" strike="noStrike" cap="none" normalizeH="0" baseline="0" dirty="0">
                <a:ln>
                  <a:noFill/>
                </a:ln>
                <a:solidFill>
                  <a:schemeClr val="bg1"/>
                </a:solidFill>
                <a:effectLst/>
                <a:latin typeface="+mn-lt"/>
              </a:rPr>
              <a:t> </a:t>
            </a:r>
            <a:r>
              <a:rPr kumimoji="0" lang="sq-AL" sz="7000" b="0" i="0" u="none" strike="noStrike" cap="none" normalizeH="0" baseline="0" dirty="0">
                <a:ln>
                  <a:noFill/>
                </a:ln>
                <a:solidFill>
                  <a:schemeClr val="bg1"/>
                </a:solidFill>
                <a:effectLst/>
                <a:latin typeface="+mn-lt"/>
              </a:rPr>
              <a:t>një pemë në një pozicion të përhershëm para se të </a:t>
            </a:r>
            <a:r>
              <a:rPr lang="sq-AL" sz="7000" dirty="0">
                <a:solidFill>
                  <a:schemeClr val="bg1"/>
                </a:solidFill>
                <a:latin typeface="+mn-lt"/>
              </a:rPr>
              <a:t>zere rrenje</a:t>
            </a:r>
            <a:r>
              <a:rPr kumimoji="0" lang="en-US" sz="7000" b="0" i="0" u="none" strike="noStrike" cap="none" normalizeH="0" dirty="0">
                <a:ln>
                  <a:noFill/>
                </a:ln>
                <a:solidFill>
                  <a:schemeClr val="bg1"/>
                </a:solidFill>
                <a:effectLst/>
                <a:latin typeface="+mn-lt"/>
              </a:rPr>
              <a:t> </a:t>
            </a:r>
            <a:r>
              <a:rPr kumimoji="0" lang="en-US" sz="7000" b="0" i="0" u="none" strike="noStrike" cap="none" normalizeH="0" dirty="0" err="1">
                <a:ln>
                  <a:noFill/>
                </a:ln>
                <a:solidFill>
                  <a:schemeClr val="bg1"/>
                </a:solidFill>
                <a:effectLst/>
                <a:latin typeface="+mn-lt"/>
              </a:rPr>
              <a:t>dhe</a:t>
            </a:r>
            <a:r>
              <a:rPr kumimoji="0" lang="en-US" sz="7000" b="0" i="0" u="none" strike="noStrike" cap="none" normalizeH="0" dirty="0">
                <a:ln>
                  <a:noFill/>
                </a:ln>
                <a:solidFill>
                  <a:schemeClr val="bg1"/>
                </a:solidFill>
                <a:effectLst/>
                <a:latin typeface="+mn-lt"/>
              </a:rPr>
              <a:t> </a:t>
            </a:r>
            <a:r>
              <a:rPr kumimoji="0" lang="en-US" sz="7000" b="0" i="0" u="none" strike="noStrike" cap="none" normalizeH="0" dirty="0" err="1">
                <a:ln>
                  <a:noFill/>
                </a:ln>
                <a:solidFill>
                  <a:schemeClr val="bg1"/>
                </a:solidFill>
                <a:effectLst/>
                <a:latin typeface="+mn-lt"/>
              </a:rPr>
              <a:t>te</a:t>
            </a:r>
            <a:r>
              <a:rPr kumimoji="0" lang="en-US" sz="7000" b="0" i="0" u="none" strike="noStrike" cap="none" normalizeH="0" dirty="0">
                <a:ln>
                  <a:noFill/>
                </a:ln>
                <a:solidFill>
                  <a:schemeClr val="bg1"/>
                </a:solidFill>
                <a:effectLst/>
                <a:latin typeface="+mn-lt"/>
              </a:rPr>
              <a:t> </a:t>
            </a:r>
            <a:r>
              <a:rPr kumimoji="0" lang="en-US" sz="7000" b="0" i="0" u="none" strike="noStrike" cap="none" normalizeH="0" dirty="0" err="1">
                <a:ln>
                  <a:noFill/>
                </a:ln>
                <a:solidFill>
                  <a:schemeClr val="bg1"/>
                </a:solidFill>
                <a:effectLst/>
                <a:latin typeface="+mn-lt"/>
              </a:rPr>
              <a:t>biere</a:t>
            </a:r>
            <a:r>
              <a:rPr kumimoji="0" lang="sq-AL" sz="7000" b="0" i="0" u="none" strike="noStrike" cap="none" normalizeH="0" baseline="0" dirty="0">
                <a:ln>
                  <a:noFill/>
                </a:ln>
                <a:solidFill>
                  <a:schemeClr val="bg1"/>
                </a:solidFill>
                <a:effectLst/>
                <a:latin typeface="+mn-lt"/>
              </a:rPr>
              <a:t>. </a:t>
            </a:r>
          </a:p>
        </p:txBody>
      </p:sp>
      <p:sp>
        <p:nvSpPr>
          <p:cNvPr id="4" name="Rectangle 2"/>
          <p:cNvSpPr>
            <a:spLocks noChangeArrowheads="1"/>
          </p:cNvSpPr>
          <p:nvPr/>
        </p:nvSpPr>
        <p:spPr bwMode="auto">
          <a:xfrm>
            <a:off x="6856507" y="4620426"/>
            <a:ext cx="16802099" cy="7540526"/>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000" b="0" i="0" u="none" strike="noStrike" cap="none" normalizeH="0" baseline="0" dirty="0">
                <a:ln>
                  <a:noFill/>
                </a:ln>
                <a:solidFill>
                  <a:schemeClr val="bg1"/>
                </a:solidFill>
                <a:effectLst/>
                <a:latin typeface="+mn-lt"/>
              </a:rPr>
              <a:t>... ne nuk mund t’i </a:t>
            </a:r>
            <a:r>
              <a:rPr kumimoji="0" lang="en-US" sz="7000" b="0" i="0" u="none" strike="noStrike" cap="none" normalizeH="0" baseline="0" dirty="0" err="1">
                <a:ln>
                  <a:noFill/>
                </a:ln>
                <a:solidFill>
                  <a:schemeClr val="bg1"/>
                </a:solidFill>
                <a:effectLst/>
                <a:latin typeface="+mn-lt"/>
              </a:rPr>
              <a:t>shpetojme</a:t>
            </a:r>
            <a:r>
              <a:rPr kumimoji="0" lang="sq-AL" sz="7000" b="0" i="0" u="none" strike="noStrike" cap="none" normalizeH="0" baseline="0" dirty="0">
                <a:ln>
                  <a:noFill/>
                </a:ln>
                <a:solidFill>
                  <a:schemeClr val="bg1"/>
                </a:solidFill>
                <a:effectLst/>
                <a:latin typeface="+mn-lt"/>
              </a:rPr>
              <a:t> përfundim</a:t>
            </a:r>
            <a:r>
              <a:rPr kumimoji="0" lang="en-US" sz="7000" b="0" i="0" u="none" strike="noStrike" cap="none" normalizeH="0" baseline="0" dirty="0">
                <a:ln>
                  <a:noFill/>
                </a:ln>
                <a:solidFill>
                  <a:schemeClr val="bg1"/>
                </a:solidFill>
                <a:effectLst/>
                <a:latin typeface="+mn-lt"/>
              </a:rPr>
              <a:t>it </a:t>
            </a:r>
            <a:r>
              <a:rPr kumimoji="0" lang="sq-AL" sz="7000" b="0" i="0" u="none" strike="noStrike" cap="none" normalizeH="0" baseline="0" dirty="0">
                <a:ln>
                  <a:noFill/>
                </a:ln>
                <a:solidFill>
                  <a:schemeClr val="bg1"/>
                </a:solidFill>
                <a:effectLst/>
                <a:latin typeface="+mn-lt"/>
              </a:rPr>
              <a:t>se sedimentimi ishte </a:t>
            </a:r>
            <a:r>
              <a:rPr kumimoji="0" lang="en-US" sz="7000" b="0" i="0" u="none" strike="noStrike" cap="none" normalizeH="0" baseline="0" dirty="0" err="1">
                <a:ln>
                  <a:noFill/>
                </a:ln>
                <a:solidFill>
                  <a:schemeClr val="bg1"/>
                </a:solidFill>
                <a:effectLst/>
                <a:latin typeface="+mn-lt"/>
              </a:rPr>
              <a:t>shumë</a:t>
            </a:r>
            <a:r>
              <a:rPr kumimoji="0" lang="en-US" sz="7000" b="0" i="0" u="none" strike="noStrike" cap="none" normalizeH="0" baseline="0" dirty="0">
                <a:ln>
                  <a:noFill/>
                </a:ln>
                <a:solidFill>
                  <a:schemeClr val="bg1"/>
                </a:solidFill>
                <a:effectLst/>
                <a:latin typeface="+mn-lt"/>
              </a:rPr>
              <a:t> I </a:t>
            </a:r>
            <a:r>
              <a:rPr kumimoji="0" lang="en-US" sz="7000" b="0" i="0" u="none" strike="noStrike" cap="none" normalizeH="0" baseline="0" dirty="0" err="1">
                <a:ln>
                  <a:noFill/>
                </a:ln>
                <a:solidFill>
                  <a:schemeClr val="bg1"/>
                </a:solidFill>
                <a:effectLst/>
                <a:latin typeface="+mn-lt"/>
              </a:rPr>
              <a:t>shpejtë</a:t>
            </a:r>
            <a:r>
              <a:rPr kumimoji="0" lang="en-US" sz="7000" b="0" i="0" u="none" strike="noStrike" cap="none" normalizeH="0" baseline="0" dirty="0">
                <a:ln>
                  <a:noFill/>
                </a:ln>
                <a:solidFill>
                  <a:schemeClr val="bg1"/>
                </a:solidFill>
                <a:effectLst/>
                <a:latin typeface="+mn-lt"/>
              </a:rPr>
              <a:t> </a:t>
            </a:r>
            <a:r>
              <a:rPr kumimoji="0" lang="sq-AL" sz="7000" b="0" i="0" u="none" strike="noStrike" cap="none" normalizeH="0" baseline="0" dirty="0">
                <a:ln>
                  <a:noFill/>
                </a:ln>
                <a:solidFill>
                  <a:schemeClr val="bg1"/>
                </a:solidFill>
                <a:effectLst/>
                <a:latin typeface="+mn-lt"/>
              </a:rPr>
              <a:t>në disa </a:t>
            </a:r>
            <a:r>
              <a:rPr kumimoji="0" lang="en-US" sz="7000" b="0" i="0" u="none" strike="noStrike" cap="none" normalizeH="0" baseline="0" dirty="0" err="1">
                <a:ln>
                  <a:noFill/>
                </a:ln>
                <a:solidFill>
                  <a:schemeClr val="bg1"/>
                </a:solidFill>
                <a:effectLst/>
                <a:latin typeface="+mn-lt"/>
              </a:rPr>
              <a:t>raste</a:t>
            </a:r>
            <a:r>
              <a:rPr lang="sq-AL" sz="7000" dirty="0">
                <a:solidFill>
                  <a:schemeClr val="bg1"/>
                </a:solidFill>
                <a:latin typeface="+mn-lt"/>
              </a:rPr>
              <a:t> dhe qe ne raste te tjera</a:t>
            </a:r>
            <a:r>
              <a:rPr kumimoji="0" lang="sq-AL" sz="7000" b="0" i="0" u="none" strike="noStrike" cap="none" normalizeH="0" baseline="0" dirty="0">
                <a:ln>
                  <a:noFill/>
                </a:ln>
                <a:solidFill>
                  <a:schemeClr val="bg1"/>
                </a:solidFill>
                <a:effectLst/>
                <a:latin typeface="+mn-lt"/>
              </a:rPr>
              <a:t> ka pasur pushime të gjata në sedimentim, megjithëse duket </a:t>
            </a:r>
            <a:r>
              <a:rPr kumimoji="0" lang="en-US" sz="7000" b="0" i="0" u="none" strike="noStrike" cap="none" normalizeH="0" baseline="0" dirty="0" err="1">
                <a:ln>
                  <a:noFill/>
                </a:ln>
                <a:solidFill>
                  <a:schemeClr val="bg1"/>
                </a:solidFill>
                <a:effectLst/>
                <a:latin typeface="+mn-lt"/>
              </a:rPr>
              <a:t>të</a:t>
            </a:r>
            <a:r>
              <a:rPr kumimoji="0" lang="en-US" sz="7000" b="0" i="0" u="none" strike="noStrike" cap="none" normalizeH="0" dirty="0">
                <a:ln>
                  <a:noFill/>
                </a:ln>
                <a:solidFill>
                  <a:schemeClr val="bg1"/>
                </a:solidFill>
                <a:effectLst/>
                <a:latin typeface="+mn-lt"/>
              </a:rPr>
              <a:t> </a:t>
            </a:r>
            <a:r>
              <a:rPr kumimoji="0" lang="en-US" sz="7000" b="0" i="0" u="none" strike="noStrike" cap="none" normalizeH="0" dirty="0" err="1">
                <a:ln>
                  <a:noFill/>
                </a:ln>
                <a:solidFill>
                  <a:schemeClr val="bg1"/>
                </a:solidFill>
                <a:effectLst/>
                <a:latin typeface="+mn-lt"/>
              </a:rPr>
              <a:t>jetë</a:t>
            </a:r>
            <a:r>
              <a:rPr kumimoji="0" lang="sq-AL" sz="7000" b="0" i="0" u="none" strike="noStrike" cap="none" normalizeH="0" baseline="0" dirty="0">
                <a:ln>
                  <a:noFill/>
                </a:ln>
                <a:solidFill>
                  <a:schemeClr val="bg1"/>
                </a:solidFill>
                <a:effectLst/>
                <a:latin typeface="+mn-lt"/>
              </a:rPr>
              <a:t> uniform dhe </a:t>
            </a:r>
            <a:r>
              <a:rPr kumimoji="0" lang="en-US" sz="7000" b="0" i="0" u="none" strike="noStrike" cap="none" normalizeH="0" baseline="0" dirty="0" err="1">
                <a:ln>
                  <a:noFill/>
                </a:ln>
                <a:solidFill>
                  <a:schemeClr val="bg1"/>
                </a:solidFill>
                <a:effectLst/>
                <a:latin typeface="+mn-lt"/>
              </a:rPr>
              <a:t>i</a:t>
            </a:r>
            <a:r>
              <a:rPr kumimoji="0" lang="sq-AL" sz="7000" b="0" i="0" u="none" strike="noStrike" cap="none" normalizeH="0" baseline="0" dirty="0">
                <a:ln>
                  <a:noFill/>
                </a:ln>
                <a:solidFill>
                  <a:schemeClr val="bg1"/>
                </a:solidFill>
                <a:effectLst/>
                <a:latin typeface="+mn-lt"/>
              </a:rPr>
              <a:t> vazhdue</a:t>
            </a:r>
            <a:r>
              <a:rPr kumimoji="0" lang="en-US" sz="7000" b="0" i="0" u="none" strike="noStrike" cap="none" normalizeH="0" baseline="0" dirty="0" err="1">
                <a:ln>
                  <a:noFill/>
                </a:ln>
                <a:solidFill>
                  <a:schemeClr val="bg1"/>
                </a:solidFill>
                <a:effectLst/>
                <a:latin typeface="+mn-lt"/>
              </a:rPr>
              <a:t>shem</a:t>
            </a:r>
            <a:r>
              <a:rPr kumimoji="0" lang="en-US" sz="7000" b="0" i="0" u="none" strike="noStrike" cap="none" normalizeH="0" baseline="0" dirty="0">
                <a:ln>
                  <a:noFill/>
                </a:ln>
                <a:solidFill>
                  <a:schemeClr val="bg1"/>
                </a:solidFill>
                <a:effectLst/>
                <a:latin typeface="+mn-lt"/>
              </a:rPr>
              <a:t>.</a:t>
            </a:r>
            <a:r>
              <a:rPr kumimoji="0" lang="sq-AL" sz="7000" b="0" i="0" u="none" strike="noStrike" cap="none" normalizeH="0" baseline="0" dirty="0">
                <a:ln>
                  <a:noFill/>
                </a:ln>
                <a:solidFill>
                  <a:schemeClr val="bg1"/>
                </a:solidFill>
                <a:effectLst/>
                <a:latin typeface="+mn-lt"/>
              </a:rPr>
              <a:t>"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4" presetClass="entr" presetSubtype="32" fill="hold" grpId="1" nodeType="clickEffect">
                                  <p:stCondLst>
                                    <p:cond delay="0"/>
                                  </p:stCondLst>
                                  <p:iterate>
                                    <p:tmAbs val="0"/>
                                  </p:iterate>
                                  <p:childTnLst>
                                    <p:set>
                                      <p:cBhvr>
                                        <p:cTn id="6" fill="hold"/>
                                        <p:tgtEl>
                                          <p:spTgt spid="1438"/>
                                        </p:tgtEl>
                                        <p:attrNameLst>
                                          <p:attrName>style.visibility</p:attrName>
                                        </p:attrNameLst>
                                      </p:cBhvr>
                                      <p:to>
                                        <p:strVal val="visible"/>
                                      </p:to>
                                    </p:set>
                                    <p:animEffect transition="in" filter="box(out)">
                                      <p:cBhvr>
                                        <p:cTn id="7" dur="500"/>
                                        <p:tgtEl>
                                          <p:spTgt spid="1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8" grpId="1" animBg="1" advAuto="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2" name="Mt St Helens before.jpg" descr="Mt St Helens before.jpg"/>
          <p:cNvPicPr>
            <a:picLocks/>
          </p:cNvPicPr>
          <p:nvPr/>
        </p:nvPicPr>
        <p:blipFill>
          <a:blip r:embed="rId3"/>
          <a:stretch>
            <a:fillRect/>
          </a:stretch>
        </p:blipFill>
        <p:spPr>
          <a:xfrm>
            <a:off x="3683000" y="901700"/>
            <a:ext cx="17018000" cy="11912600"/>
          </a:xfrm>
          <a:prstGeom prst="rect">
            <a:avLst/>
          </a:prstGeom>
          <a:ln w="25400">
            <a:solidFill>
              <a:srgbClr val="FFFFFF"/>
            </a:solidFill>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6" name="Mt St Helens explodes.jpg" descr="Mt St Helens explodes.jpg"/>
          <p:cNvPicPr>
            <a:picLocks/>
          </p:cNvPicPr>
          <p:nvPr/>
        </p:nvPicPr>
        <p:blipFill>
          <a:blip r:embed="rId3"/>
          <a:stretch>
            <a:fillRect/>
          </a:stretch>
        </p:blipFill>
        <p:spPr>
          <a:xfrm>
            <a:off x="7851775" y="609600"/>
            <a:ext cx="8686800" cy="12484100"/>
          </a:xfrm>
          <a:prstGeom prst="rect">
            <a:avLst/>
          </a:prstGeom>
          <a:ln w="25400">
            <a:solidFill>
              <a:srgbClr val="FFFFFF"/>
            </a:solidFill>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0" name="Mt St Helens green forest.jpg" descr="Mt St Helens green forest.jpg"/>
          <p:cNvPicPr>
            <a:picLocks/>
          </p:cNvPicPr>
          <p:nvPr/>
        </p:nvPicPr>
        <p:blipFill>
          <a:blip r:embed="rId3"/>
          <a:stretch>
            <a:fillRect/>
          </a:stretch>
        </p:blipFill>
        <p:spPr>
          <a:xfrm>
            <a:off x="3848100" y="1033462"/>
            <a:ext cx="16675100" cy="11645901"/>
          </a:xfrm>
          <a:prstGeom prst="rect">
            <a:avLst/>
          </a:prstGeom>
          <a:ln w="25400">
            <a:solidFill>
              <a:srgbClr val="FFFFFF"/>
            </a:solidFill>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 name="PURPOSE"/>
          <p:cNvSpPr txBox="1">
            <a:spLocks noGrp="1"/>
          </p:cNvSpPr>
          <p:nvPr>
            <p:ph type="title" idx="4294967295"/>
          </p:nvPr>
        </p:nvSpPr>
        <p:spPr>
          <a:xfrm>
            <a:off x="3003212" y="7428837"/>
            <a:ext cx="20828000" cy="2489200"/>
          </a:xfrm>
          <a:prstGeom prst="rect">
            <a:avLst/>
          </a:prstGeom>
          <a:effectLst>
            <a:outerShdw blurRad="50800" dist="38100" dir="5400000" rotWithShape="0">
              <a:srgbClr val="000000">
                <a:alpha val="40000"/>
              </a:srgbClr>
            </a:outerShdw>
          </a:effectLst>
        </p:spPr>
        <p:txBody>
          <a:bodyPr anchor="b"/>
          <a:lstStyle>
            <a:lvl1pPr algn="l">
              <a:defRPr sz="18500"/>
            </a:lvl1pPr>
          </a:lstStyle>
          <a:p>
            <a:r>
              <a:rPr lang="en-US" sz="15000" dirty="0"/>
              <a:t>QËLLIMI </a:t>
            </a:r>
            <a:endParaRPr sz="15000" dirty="0"/>
          </a:p>
        </p:txBody>
      </p:sp>
      <p:sp>
        <p:nvSpPr>
          <p:cNvPr id="835" name="of the Ark"/>
          <p:cNvSpPr txBox="1"/>
          <p:nvPr/>
        </p:nvSpPr>
        <p:spPr>
          <a:xfrm>
            <a:off x="5928228" y="9914024"/>
            <a:ext cx="6515100" cy="1391656"/>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lstStyle>
            <a:lvl1pPr algn="r">
              <a:defRPr sz="8600">
                <a:solidFill>
                  <a:srgbClr val="FFFFFF"/>
                </a:solidFill>
                <a:effectLst>
                  <a:outerShdw blurRad="50800" dist="38100" dir="5400000" rotWithShape="0">
                    <a:srgbClr val="000000">
                      <a:alpha val="40000"/>
                    </a:srgbClr>
                  </a:outerShdw>
                </a:effectLst>
                <a:latin typeface="DejaVu Sans"/>
                <a:ea typeface="DejaVu Sans"/>
                <a:cs typeface="DejaVu Sans"/>
                <a:sym typeface="DejaVu Sans"/>
              </a:defRPr>
            </a:lvl1pPr>
          </a:lstStyle>
          <a:p>
            <a:r>
              <a:rPr lang="en-US" sz="9000" dirty="0"/>
              <a:t>I Arkës</a:t>
            </a:r>
            <a:endParaRPr sz="9000" dirty="0"/>
          </a:p>
        </p:txBody>
      </p:sp>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 name="Mt St Hel devastated3.jpg" descr="Mt St Hel devastated3.jpg"/>
          <p:cNvPicPr>
            <a:picLocks/>
          </p:cNvPicPr>
          <p:nvPr/>
        </p:nvPicPr>
        <p:blipFill>
          <a:blip r:embed="rId3"/>
          <a:stretch>
            <a:fillRect/>
          </a:stretch>
        </p:blipFill>
        <p:spPr>
          <a:xfrm>
            <a:off x="3886200" y="1235075"/>
            <a:ext cx="16611600" cy="11252200"/>
          </a:xfrm>
          <a:prstGeom prst="rect">
            <a:avLst/>
          </a:prstGeom>
          <a:ln w="25400">
            <a:solidFill>
              <a:srgbClr val="FFFFFF"/>
            </a:solidFill>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8" name="Mt.jpg" descr="Mt.jpg"/>
          <p:cNvPicPr>
            <a:picLocks/>
          </p:cNvPicPr>
          <p:nvPr/>
        </p:nvPicPr>
        <p:blipFill>
          <a:blip r:embed="rId3"/>
          <a:stretch>
            <a:fillRect/>
          </a:stretch>
        </p:blipFill>
        <p:spPr>
          <a:xfrm>
            <a:off x="5511800" y="1198562"/>
            <a:ext cx="13360400" cy="11328400"/>
          </a:xfrm>
          <a:prstGeom prst="rect">
            <a:avLst/>
          </a:prstGeom>
          <a:ln w="25400">
            <a:solidFill>
              <a:srgbClr val="FFFFFF"/>
            </a:solidFill>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2" name="Mt St Helens lake.jpg" descr="Mt St Helens lake.jpg"/>
          <p:cNvPicPr>
            <a:picLocks/>
          </p:cNvPicPr>
          <p:nvPr/>
        </p:nvPicPr>
        <p:blipFill>
          <a:blip r:embed="rId3"/>
          <a:stretch>
            <a:fillRect/>
          </a:stretch>
        </p:blipFill>
        <p:spPr>
          <a:xfrm>
            <a:off x="4216400" y="1238250"/>
            <a:ext cx="15938500" cy="11226800"/>
          </a:xfrm>
          <a:prstGeom prst="rect">
            <a:avLst/>
          </a:prstGeom>
          <a:ln w="25400">
            <a:solidFill>
              <a:srgbClr val="FFFFFF"/>
            </a:solidFill>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6" name="Mt.jpg" descr="Mt.jpg"/>
          <p:cNvPicPr>
            <a:picLocks/>
          </p:cNvPicPr>
          <p:nvPr/>
        </p:nvPicPr>
        <p:blipFill>
          <a:blip r:embed="rId3"/>
          <a:stretch>
            <a:fillRect/>
          </a:stretch>
        </p:blipFill>
        <p:spPr>
          <a:xfrm>
            <a:off x="3835400" y="1247775"/>
            <a:ext cx="16713200" cy="11226800"/>
          </a:xfrm>
          <a:prstGeom prst="rect">
            <a:avLst/>
          </a:prstGeom>
          <a:ln w="25400">
            <a:solidFill>
              <a:srgbClr val="FFFFFF"/>
            </a:solidFill>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0" name="Mt.jpg" descr="Mt.jpg"/>
          <p:cNvPicPr>
            <a:picLocks/>
          </p:cNvPicPr>
          <p:nvPr/>
        </p:nvPicPr>
        <p:blipFill>
          <a:blip r:embed="rId3"/>
          <a:stretch>
            <a:fillRect/>
          </a:stretch>
        </p:blipFill>
        <p:spPr>
          <a:xfrm>
            <a:off x="3771900" y="1209675"/>
            <a:ext cx="16827500" cy="11303000"/>
          </a:xfrm>
          <a:prstGeom prst="rect">
            <a:avLst/>
          </a:prstGeom>
          <a:ln w="25400">
            <a:solidFill>
              <a:srgbClr val="FFFFFF"/>
            </a:solidFill>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 name="Mt St Helens logs sunk.jpg" descr="Mt St Helens logs sunk.jpg"/>
          <p:cNvPicPr>
            <a:picLocks/>
          </p:cNvPicPr>
          <p:nvPr/>
        </p:nvPicPr>
        <p:blipFill>
          <a:blip r:embed="rId3"/>
          <a:stretch>
            <a:fillRect/>
          </a:stretch>
        </p:blipFill>
        <p:spPr>
          <a:xfrm>
            <a:off x="3352800" y="990600"/>
            <a:ext cx="17678400" cy="11734800"/>
          </a:xfrm>
          <a:prstGeom prst="rect">
            <a:avLst/>
          </a:prstGeom>
          <a:ln w="25400">
            <a:solidFill>
              <a:srgbClr val="FFFFFF"/>
            </a:solidFill>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1480" name="Yellowstone petr trees.jpg"/>
          <p:cNvGrpSpPr/>
          <p:nvPr/>
        </p:nvGrpSpPr>
        <p:grpSpPr>
          <a:xfrm>
            <a:off x="2667000" y="3441700"/>
            <a:ext cx="8191500" cy="8953500"/>
            <a:chOff x="0" y="0"/>
            <a:chExt cx="8191500" cy="8953500"/>
          </a:xfrm>
        </p:grpSpPr>
        <p:pic>
          <p:nvPicPr>
            <p:cNvPr id="1479" name="Yellowstone petr trees.jpg" descr="Yellowstone petr trees.jpg"/>
            <p:cNvPicPr>
              <a:picLocks/>
            </p:cNvPicPr>
            <p:nvPr/>
          </p:nvPicPr>
          <p:blipFill>
            <a:blip r:embed="rId3"/>
            <a:srcRect l="8887" r="7"/>
            <a:stretch>
              <a:fillRect/>
            </a:stretch>
          </p:blipFill>
          <p:spPr>
            <a:xfrm>
              <a:off x="63500" y="63500"/>
              <a:ext cx="8064500" cy="8826500"/>
            </a:xfrm>
            <a:prstGeom prst="rect">
              <a:avLst/>
            </a:prstGeom>
            <a:ln>
              <a:noFill/>
            </a:ln>
            <a:effectLst/>
          </p:spPr>
        </p:pic>
        <p:pic>
          <p:nvPicPr>
            <p:cNvPr id="1478" name="Yellowstone petr trees.jpg" descr="Yellowstone petr trees.jpg"/>
            <p:cNvPicPr>
              <a:picLocks/>
            </p:cNvPicPr>
            <p:nvPr/>
          </p:nvPicPr>
          <p:blipFill>
            <a:blip r:embed="rId4"/>
            <a:stretch>
              <a:fillRect/>
            </a:stretch>
          </p:blipFill>
          <p:spPr>
            <a:xfrm>
              <a:off x="0" y="0"/>
              <a:ext cx="8191500" cy="8953500"/>
            </a:xfrm>
            <a:prstGeom prst="rect">
              <a:avLst/>
            </a:prstGeom>
            <a:effectLst/>
          </p:spPr>
        </p:pic>
      </p:grpSp>
      <p:sp>
        <p:nvSpPr>
          <p:cNvPr id="1481" name="Evidence of Transport"/>
          <p:cNvSpPr txBox="1">
            <a:spLocks noGrp="1"/>
          </p:cNvSpPr>
          <p:nvPr>
            <p:ph type="title"/>
          </p:nvPr>
        </p:nvSpPr>
        <p:spPr>
          <a:prstGeom prst="rect">
            <a:avLst/>
          </a:prstGeom>
        </p:spPr>
        <p:txBody>
          <a:bodyPr/>
          <a:lstStyle>
            <a:lvl1pPr>
              <a:defRPr sz="11000">
                <a:latin typeface="+mn-lt"/>
                <a:ea typeface="+mn-ea"/>
                <a:cs typeface="+mn-cs"/>
                <a:sym typeface="DejaVu Sans Condensed"/>
              </a:defRPr>
            </a:lvl1pPr>
          </a:lstStyle>
          <a:p>
            <a:r>
              <a:rPr dirty="0" err="1"/>
              <a:t>Evidenc</a:t>
            </a:r>
            <a:r>
              <a:rPr lang="en-US" dirty="0" err="1"/>
              <a:t>a</a:t>
            </a:r>
            <a:r>
              <a:rPr lang="en-US" dirty="0"/>
              <a:t> e</a:t>
            </a:r>
            <a:r>
              <a:rPr dirty="0"/>
              <a:t> </a:t>
            </a:r>
            <a:r>
              <a:rPr dirty="0" err="1"/>
              <a:t>Transport</a:t>
            </a:r>
            <a:r>
              <a:rPr lang="en-US" dirty="0" err="1"/>
              <a:t>it</a:t>
            </a:r>
            <a:endParaRPr dirty="0"/>
          </a:p>
        </p:txBody>
      </p:sp>
      <p:sp>
        <p:nvSpPr>
          <p:cNvPr id="1482" name="No tree roots…"/>
          <p:cNvSpPr txBox="1">
            <a:spLocks noGrp="1"/>
          </p:cNvSpPr>
          <p:nvPr>
            <p:ph type="body" sz="quarter" idx="1"/>
          </p:nvPr>
        </p:nvSpPr>
        <p:spPr>
          <a:xfrm>
            <a:off x="11336883" y="3796895"/>
            <a:ext cx="10160001" cy="4889501"/>
          </a:xfrm>
          <a:prstGeom prst="rect">
            <a:avLst/>
          </a:prstGeom>
        </p:spPr>
        <p:txBody>
          <a:bodyPr>
            <a:normAutofit fontScale="92500" lnSpcReduction="10000"/>
          </a:bodyPr>
          <a:lstStyle/>
          <a:p>
            <a:pPr marL="914400" indent="-914400">
              <a:defRPr sz="6400"/>
            </a:pPr>
            <a:r>
              <a:rPr lang="en-US" dirty="0" err="1"/>
              <a:t>Nuk</a:t>
            </a:r>
            <a:r>
              <a:rPr lang="en-US" dirty="0"/>
              <a:t> </a:t>
            </a:r>
            <a:r>
              <a:rPr lang="en-US" dirty="0" err="1"/>
              <a:t>ka</a:t>
            </a:r>
            <a:r>
              <a:rPr lang="en-US" dirty="0"/>
              <a:t> </a:t>
            </a:r>
            <a:r>
              <a:rPr lang="en-US" dirty="0" err="1"/>
              <a:t>rrenje</a:t>
            </a:r>
            <a:r>
              <a:rPr lang="en-US" dirty="0"/>
              <a:t> </a:t>
            </a:r>
            <a:r>
              <a:rPr lang="en-US" dirty="0" err="1"/>
              <a:t>në</a:t>
            </a:r>
            <a:r>
              <a:rPr lang="en-US" dirty="0"/>
              <a:t> </a:t>
            </a:r>
            <a:r>
              <a:rPr lang="en-US" dirty="0" err="1"/>
              <a:t>dru</a:t>
            </a:r>
            <a:endParaRPr dirty="0"/>
          </a:p>
          <a:p>
            <a:pPr marL="914400" indent="-914400">
              <a:defRPr sz="6400"/>
            </a:pPr>
            <a:r>
              <a:rPr lang="en-US" dirty="0" err="1"/>
              <a:t>Nuk</a:t>
            </a:r>
            <a:r>
              <a:rPr lang="en-US" dirty="0"/>
              <a:t> </a:t>
            </a:r>
            <a:r>
              <a:rPr lang="en-US" dirty="0" err="1"/>
              <a:t>ka</a:t>
            </a:r>
            <a:r>
              <a:rPr lang="en-US" dirty="0"/>
              <a:t> </a:t>
            </a:r>
            <a:r>
              <a:rPr lang="en-US" dirty="0" err="1"/>
              <a:t>fosile</a:t>
            </a:r>
            <a:r>
              <a:rPr lang="en-US" dirty="0"/>
              <a:t> </a:t>
            </a:r>
            <a:r>
              <a:rPr lang="en-US" dirty="0" err="1"/>
              <a:t>të</a:t>
            </a:r>
            <a:r>
              <a:rPr lang="en-US" dirty="0"/>
              <a:t> </a:t>
            </a:r>
            <a:r>
              <a:rPr lang="en-US" dirty="0" err="1"/>
              <a:t>kafsheve</a:t>
            </a:r>
            <a:endParaRPr dirty="0"/>
          </a:p>
          <a:p>
            <a:pPr marL="914400" indent="-914400">
              <a:defRPr sz="6400"/>
            </a:pPr>
            <a:r>
              <a:rPr lang="en-US" dirty="0" err="1"/>
              <a:t>Nuk</a:t>
            </a:r>
            <a:r>
              <a:rPr lang="en-US" dirty="0"/>
              <a:t> </a:t>
            </a:r>
            <a:r>
              <a:rPr lang="en-US" dirty="0" err="1"/>
              <a:t>ka</a:t>
            </a:r>
            <a:r>
              <a:rPr lang="en-US" dirty="0"/>
              <a:t> </a:t>
            </a:r>
            <a:r>
              <a:rPr lang="en-US" dirty="0" err="1"/>
              <a:t>toka</a:t>
            </a:r>
            <a:r>
              <a:rPr lang="en-US" dirty="0"/>
              <a:t> </a:t>
            </a:r>
            <a:r>
              <a:rPr lang="en-US" dirty="0" err="1"/>
              <a:t>pjellore</a:t>
            </a:r>
            <a:endParaRPr dirty="0"/>
          </a:p>
          <a:p>
            <a:pPr marL="914400" indent="-914400">
              <a:lnSpc>
                <a:spcPct val="90000"/>
              </a:lnSpc>
              <a:defRPr sz="6400"/>
            </a:pPr>
            <a:r>
              <a:rPr lang="en-US" dirty="0" err="1"/>
              <a:t>Modele</a:t>
            </a:r>
            <a:r>
              <a:rPr lang="en-US" dirty="0"/>
              <a:t> </a:t>
            </a:r>
            <a:r>
              <a:rPr lang="en-US" dirty="0" err="1"/>
              <a:t>të</a:t>
            </a:r>
            <a:r>
              <a:rPr lang="en-US" dirty="0"/>
              <a:t> </a:t>
            </a:r>
            <a:r>
              <a:rPr lang="en-US" dirty="0" err="1"/>
              <a:t>ngjashme</a:t>
            </a:r>
            <a:r>
              <a:rPr lang="en-US" dirty="0"/>
              <a:t> </a:t>
            </a:r>
            <a:r>
              <a:rPr lang="en-US" dirty="0" err="1"/>
              <a:t>të</a:t>
            </a:r>
            <a:r>
              <a:rPr lang="en-US" dirty="0"/>
              <a:t> </a:t>
            </a:r>
            <a:r>
              <a:rPr lang="en-US" dirty="0" err="1"/>
              <a:t>drunjeve</a:t>
            </a:r>
            <a:r>
              <a:rPr lang="en-US" dirty="0"/>
              <a:t> </a:t>
            </a:r>
            <a:r>
              <a:rPr lang="en-US" dirty="0" err="1"/>
              <a:t>unazorë</a:t>
            </a:r>
            <a:endParaRPr dirty="0"/>
          </a:p>
        </p:txBody>
      </p:sp>
      <p:sp>
        <p:nvSpPr>
          <p:cNvPr id="1483" name="Conclusion:…"/>
          <p:cNvSpPr txBox="1"/>
          <p:nvPr/>
        </p:nvSpPr>
        <p:spPr>
          <a:xfrm>
            <a:off x="11400383" y="8700711"/>
            <a:ext cx="1031240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defRPr sz="7200">
                <a:solidFill>
                  <a:srgbClr val="FFFFFF"/>
                </a:solidFill>
                <a:latin typeface="+mn-lt"/>
                <a:ea typeface="+mn-ea"/>
                <a:cs typeface="+mn-cs"/>
                <a:sym typeface="DejaVu Sans Condensed"/>
              </a:defRPr>
            </a:pPr>
            <a:r>
              <a:rPr lang="en-US" dirty="0" err="1">
                <a:solidFill>
                  <a:srgbClr val="FFFB00"/>
                </a:solidFill>
              </a:rPr>
              <a:t>Konkluzion</a:t>
            </a:r>
            <a:r>
              <a:rPr dirty="0">
                <a:solidFill>
                  <a:srgbClr val="FFFB00"/>
                </a:solidFill>
              </a:rPr>
              <a:t>:</a:t>
            </a:r>
            <a:r>
              <a:rPr dirty="0"/>
              <a:t> </a:t>
            </a:r>
          </a:p>
          <a:p>
            <a:pPr algn="l">
              <a:defRPr sz="7200">
                <a:solidFill>
                  <a:srgbClr val="FFFFFF"/>
                </a:solidFill>
                <a:latin typeface="+mn-lt"/>
                <a:ea typeface="+mn-ea"/>
                <a:cs typeface="+mn-cs"/>
                <a:sym typeface="DejaVu Sans Condensed"/>
              </a:defRPr>
            </a:pPr>
            <a:r>
              <a:rPr lang="en-US" dirty="0" err="1"/>
              <a:t>Shtresat</a:t>
            </a:r>
            <a:r>
              <a:rPr lang="en-US" dirty="0"/>
              <a:t> </a:t>
            </a:r>
            <a:r>
              <a:rPr lang="en-US" dirty="0" err="1"/>
              <a:t>janë</a:t>
            </a:r>
            <a:r>
              <a:rPr lang="en-US" dirty="0"/>
              <a:t> </a:t>
            </a:r>
            <a:r>
              <a:rPr lang="en-US" dirty="0" err="1"/>
              <a:t>depozituar</a:t>
            </a:r>
            <a:r>
              <a:rPr lang="en-US" dirty="0"/>
              <a:t> </a:t>
            </a:r>
            <a:r>
              <a:rPr lang="en-US" dirty="0" err="1"/>
              <a:t>në</a:t>
            </a:r>
            <a:r>
              <a:rPr lang="en-US" dirty="0"/>
              <a:t> </a:t>
            </a:r>
            <a:r>
              <a:rPr lang="en-US" dirty="0" err="1"/>
              <a:t>javë</a:t>
            </a:r>
            <a:r>
              <a:rPr lang="en-US" dirty="0"/>
              <a:t> </a:t>
            </a:r>
            <a:r>
              <a:rPr lang="en-US" dirty="0" err="1"/>
              <a:t>apo</a:t>
            </a:r>
            <a:r>
              <a:rPr lang="en-US" dirty="0"/>
              <a:t> </a:t>
            </a:r>
            <a:r>
              <a:rPr lang="en-US" dirty="0" err="1"/>
              <a:t>muaj</a:t>
            </a:r>
            <a:r>
              <a:rPr dirty="0"/>
              <a:t>.</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2" presetClass="entr" presetSubtype="8" fill="hold" grpId="1" nodeType="clickEffect">
                                  <p:stCondLst>
                                    <p:cond delay="0"/>
                                  </p:stCondLst>
                                  <p:iterate>
                                    <p:tmAbs val="0"/>
                                  </p:iterate>
                                  <p:childTnLst>
                                    <p:set>
                                      <p:cBhvr>
                                        <p:cTn id="6" fill="hold"/>
                                        <p:tgtEl>
                                          <p:spTgt spid="1482">
                                            <p:bg/>
                                          </p:spTgt>
                                        </p:tgtEl>
                                        <p:attrNameLst>
                                          <p:attrName>style.visibility</p:attrName>
                                        </p:attrNameLst>
                                      </p:cBhvr>
                                      <p:to>
                                        <p:strVal val="visible"/>
                                      </p:to>
                                    </p:set>
                                    <p:animEffect transition="in" filter="wipe(left)">
                                      <p:cBhvr>
                                        <p:cTn id="7" dur="500"/>
                                        <p:tgtEl>
                                          <p:spTgt spid="1482">
                                            <p:bg/>
                                          </p:spTgt>
                                        </p:tgtEl>
                                      </p:cBhvr>
                                    </p:animEffect>
                                  </p:childTnLst>
                                </p:cTn>
                              </p:par>
                              <p:par>
                                <p:cTn id="8" presetID="22" presetClass="entr" presetSubtype="8" fill="hold" grpId="1" nodeType="withEffect">
                                  <p:stCondLst>
                                    <p:cond delay="0"/>
                                  </p:stCondLst>
                                  <p:iterate>
                                    <p:tmAbs val="0"/>
                                  </p:iterate>
                                  <p:childTnLst>
                                    <p:set>
                                      <p:cBhvr>
                                        <p:cTn id="9" fill="hold"/>
                                        <p:tgtEl>
                                          <p:spTgt spid="1482">
                                            <p:txEl>
                                              <p:pRg st="0" end="0"/>
                                            </p:txEl>
                                          </p:spTgt>
                                        </p:tgtEl>
                                        <p:attrNameLst>
                                          <p:attrName>style.visibility</p:attrName>
                                        </p:attrNameLst>
                                      </p:cBhvr>
                                      <p:to>
                                        <p:strVal val="visible"/>
                                      </p:to>
                                    </p:set>
                                    <p:animEffect transition="in" filter="wipe(left)">
                                      <p:cBhvr>
                                        <p:cTn id="10" dur="500"/>
                                        <p:tgtEl>
                                          <p:spTgt spid="148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1" nodeType="clickEffect">
                                  <p:stCondLst>
                                    <p:cond delay="0"/>
                                  </p:stCondLst>
                                  <p:iterate>
                                    <p:tmAbs val="0"/>
                                  </p:iterate>
                                  <p:childTnLst>
                                    <p:set>
                                      <p:cBhvr>
                                        <p:cTn id="14" fill="hold"/>
                                        <p:tgtEl>
                                          <p:spTgt spid="1482">
                                            <p:txEl>
                                              <p:pRg st="1" end="1"/>
                                            </p:txEl>
                                          </p:spTgt>
                                        </p:tgtEl>
                                        <p:attrNameLst>
                                          <p:attrName>style.visibility</p:attrName>
                                        </p:attrNameLst>
                                      </p:cBhvr>
                                      <p:to>
                                        <p:strVal val="visible"/>
                                      </p:to>
                                    </p:set>
                                    <p:animEffect transition="in" filter="wipe(left)">
                                      <p:cBhvr>
                                        <p:cTn id="15" dur="500"/>
                                        <p:tgtEl>
                                          <p:spTgt spid="14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1" nodeType="clickEffect">
                                  <p:stCondLst>
                                    <p:cond delay="0"/>
                                  </p:stCondLst>
                                  <p:iterate>
                                    <p:tmAbs val="0"/>
                                  </p:iterate>
                                  <p:childTnLst>
                                    <p:set>
                                      <p:cBhvr>
                                        <p:cTn id="19" fill="hold"/>
                                        <p:tgtEl>
                                          <p:spTgt spid="1482">
                                            <p:txEl>
                                              <p:pRg st="2" end="2"/>
                                            </p:txEl>
                                          </p:spTgt>
                                        </p:tgtEl>
                                        <p:attrNameLst>
                                          <p:attrName>style.visibility</p:attrName>
                                        </p:attrNameLst>
                                      </p:cBhvr>
                                      <p:to>
                                        <p:strVal val="visible"/>
                                      </p:to>
                                    </p:set>
                                    <p:animEffect transition="in" filter="wipe(left)">
                                      <p:cBhvr>
                                        <p:cTn id="20" dur="500"/>
                                        <p:tgtEl>
                                          <p:spTgt spid="148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1" nodeType="clickEffect">
                                  <p:stCondLst>
                                    <p:cond delay="0"/>
                                  </p:stCondLst>
                                  <p:iterate>
                                    <p:tmAbs val="0"/>
                                  </p:iterate>
                                  <p:childTnLst>
                                    <p:set>
                                      <p:cBhvr>
                                        <p:cTn id="24" fill="hold"/>
                                        <p:tgtEl>
                                          <p:spTgt spid="1482">
                                            <p:txEl>
                                              <p:pRg st="3" end="3"/>
                                            </p:txEl>
                                          </p:spTgt>
                                        </p:tgtEl>
                                        <p:attrNameLst>
                                          <p:attrName>style.visibility</p:attrName>
                                        </p:attrNameLst>
                                      </p:cBhvr>
                                      <p:to>
                                        <p:strVal val="visible"/>
                                      </p:to>
                                    </p:set>
                                    <p:animEffect transition="in" filter="wipe(left)">
                                      <p:cBhvr>
                                        <p:cTn id="25" dur="500"/>
                                        <p:tgtEl>
                                          <p:spTgt spid="1482">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fill="hold" grpId="2" nodeType="clickEffect">
                                  <p:stCondLst>
                                    <p:cond delay="0"/>
                                  </p:stCondLst>
                                  <p:iterate>
                                    <p:tmAbs val="0"/>
                                  </p:iterate>
                                  <p:childTnLst>
                                    <p:set>
                                      <p:cBhvr>
                                        <p:cTn id="29" fill="hold"/>
                                        <p:tgtEl>
                                          <p:spTgt spid="1483"/>
                                        </p:tgtEl>
                                        <p:attrNameLst>
                                          <p:attrName>style.visibility</p:attrName>
                                        </p:attrNameLst>
                                      </p:cBhvr>
                                      <p:to>
                                        <p:strVal val="visible"/>
                                      </p:to>
                                    </p:set>
                                    <p:animEffect transition="in" filter="dissolve">
                                      <p:cBhvr>
                                        <p:cTn id="30" dur="500"/>
                                        <p:tgtEl>
                                          <p:spTgt spid="1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2" grpId="1" build="p" bldLvl="5" animBg="1" advAuto="0"/>
      <p:bldP spid="1483" grpId="2" animBg="1" advAuto="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7" name="Rapid Deposition"/>
          <p:cNvSpPr txBox="1">
            <a:spLocks noGrp="1"/>
          </p:cNvSpPr>
          <p:nvPr>
            <p:ph type="title"/>
          </p:nvPr>
        </p:nvSpPr>
        <p:spPr>
          <a:prstGeom prst="rect">
            <a:avLst/>
          </a:prstGeom>
        </p:spPr>
        <p:txBody>
          <a:bodyPr/>
          <a:lstStyle/>
          <a:p>
            <a:r>
              <a:rPr lang="en-US" dirty="0" err="1">
                <a:latin typeface="+mn-lt"/>
              </a:rPr>
              <a:t>Depozitimi</a:t>
            </a:r>
            <a:r>
              <a:rPr lang="en-US" dirty="0">
                <a:latin typeface="+mn-lt"/>
              </a:rPr>
              <a:t> I Shpejtë</a:t>
            </a:r>
            <a:endParaRPr dirty="0">
              <a:latin typeface="+mn-lt"/>
            </a:endParaRPr>
          </a:p>
        </p:txBody>
      </p:sp>
      <p:sp>
        <p:nvSpPr>
          <p:cNvPr id="1488" name="Lack of erosional features…"/>
          <p:cNvSpPr txBox="1">
            <a:spLocks noGrp="1"/>
          </p:cNvSpPr>
          <p:nvPr>
            <p:ph type="body" idx="1"/>
          </p:nvPr>
        </p:nvSpPr>
        <p:spPr>
          <a:xfrm>
            <a:off x="2425700" y="3373717"/>
            <a:ext cx="19532600" cy="9696824"/>
          </a:xfrm>
          <a:prstGeom prst="rect">
            <a:avLst/>
          </a:prstGeom>
        </p:spPr>
        <p:txBody>
          <a:bodyPr>
            <a:normAutofit lnSpcReduction="10000"/>
          </a:bodyPr>
          <a:lstStyle/>
          <a:p>
            <a:pPr marL="1371600" indent="-1371600">
              <a:lnSpc>
                <a:spcPct val="100000"/>
              </a:lnSpc>
              <a:spcBef>
                <a:spcPts val="3000"/>
              </a:spcBef>
              <a:buSzPct val="100000"/>
              <a:buFontTx/>
              <a:buAutoNum type="arabicPeriod"/>
              <a:defRPr sz="7000"/>
            </a:pPr>
            <a:r>
              <a:rPr lang="en-US" sz="7000" dirty="0">
                <a:solidFill>
                  <a:schemeClr val="bg1"/>
                </a:solidFill>
              </a:rPr>
              <a:t>Mungesa e </a:t>
            </a:r>
            <a:r>
              <a:rPr lang="en-US" sz="7000" dirty="0" err="1">
                <a:solidFill>
                  <a:schemeClr val="bg1"/>
                </a:solidFill>
              </a:rPr>
              <a:t>karakteristikave</a:t>
            </a:r>
            <a:r>
              <a:rPr lang="en-US" sz="7000" dirty="0">
                <a:solidFill>
                  <a:schemeClr val="bg1"/>
                </a:solidFill>
              </a:rPr>
              <a:t> </a:t>
            </a:r>
            <a:r>
              <a:rPr lang="en-US" sz="7000" dirty="0" err="1">
                <a:solidFill>
                  <a:schemeClr val="bg1"/>
                </a:solidFill>
              </a:rPr>
              <a:t>erozionale</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Deformimi</a:t>
            </a:r>
            <a:r>
              <a:rPr lang="en-US" sz="7000" dirty="0">
                <a:solidFill>
                  <a:schemeClr val="bg1"/>
                </a:solidFill>
              </a:rPr>
              <a:t> I </a:t>
            </a:r>
            <a:r>
              <a:rPr lang="en-US" sz="7000" dirty="0" err="1">
                <a:solidFill>
                  <a:schemeClr val="bg1"/>
                </a:solidFill>
              </a:rPr>
              <a:t>sedimentit</a:t>
            </a:r>
            <a:r>
              <a:rPr lang="en-US" sz="7000" dirty="0">
                <a:solidFill>
                  <a:schemeClr val="bg1"/>
                </a:solidFill>
              </a:rPr>
              <a:t> të </a:t>
            </a:r>
            <a:r>
              <a:rPr lang="en-US" sz="7000" dirty="0" err="1">
                <a:solidFill>
                  <a:schemeClr val="bg1"/>
                </a:solidFill>
              </a:rPr>
              <a:t>butë</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Mungesa</a:t>
            </a:r>
            <a:r>
              <a:rPr lang="en-US" sz="7000" dirty="0">
                <a:solidFill>
                  <a:schemeClr val="bg1"/>
                </a:solidFill>
              </a:rPr>
              <a:t> </a:t>
            </a:r>
            <a:r>
              <a:rPr lang="en-US" dirty="0">
                <a:solidFill>
                  <a:schemeClr val="bg1"/>
                </a:solidFill>
              </a:rPr>
              <a:t>e evidences se </a:t>
            </a:r>
            <a:r>
              <a:rPr lang="en-US" dirty="0" err="1">
                <a:solidFill>
                  <a:schemeClr val="bg1"/>
                </a:solidFill>
              </a:rPr>
              <a:t>jetes</a:t>
            </a:r>
            <a:r>
              <a:rPr lang="en-US" dirty="0">
                <a:solidFill>
                  <a:schemeClr val="bg1"/>
                </a:solidFill>
              </a:rPr>
              <a:t> ne </a:t>
            </a:r>
            <a:r>
              <a:rPr lang="en-US" dirty="0" err="1">
                <a:solidFill>
                  <a:schemeClr val="bg1"/>
                </a:solidFill>
              </a:rPr>
              <a:t>siperfaqe</a:t>
            </a:r>
            <a:r>
              <a:rPr lang="en-US" dirty="0">
                <a:solidFill>
                  <a:schemeClr val="bg1"/>
                </a:solidFill>
              </a:rPr>
              <a:t> </a:t>
            </a:r>
            <a:r>
              <a:rPr lang="en-US" dirty="0" err="1">
                <a:solidFill>
                  <a:schemeClr val="bg1"/>
                </a:solidFill>
              </a:rPr>
              <a:t>te</a:t>
            </a:r>
            <a:r>
              <a:rPr lang="en-US" dirty="0">
                <a:solidFill>
                  <a:schemeClr val="bg1"/>
                </a:solidFill>
              </a:rPr>
              <a:t> </a:t>
            </a:r>
            <a:r>
              <a:rPr lang="en-US" dirty="0" err="1">
                <a:solidFill>
                  <a:schemeClr val="bg1"/>
                </a:solidFill>
              </a:rPr>
              <a:t>shtreses</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Shenjat</a:t>
            </a:r>
            <a:r>
              <a:rPr lang="en-US" sz="7000" dirty="0">
                <a:solidFill>
                  <a:schemeClr val="bg1"/>
                </a:solidFill>
              </a:rPr>
              <a:t> e </a:t>
            </a:r>
            <a:r>
              <a:rPr lang="en-US" sz="7000" dirty="0" err="1">
                <a:solidFill>
                  <a:schemeClr val="bg1"/>
                </a:solidFill>
              </a:rPr>
              <a:t>valeve</a:t>
            </a:r>
            <a:r>
              <a:rPr lang="en-US" sz="7000" dirty="0">
                <a:solidFill>
                  <a:schemeClr val="bg1"/>
                </a:solidFill>
              </a:rPr>
              <a:t>, </a:t>
            </a:r>
            <a:r>
              <a:rPr lang="en-US" sz="7000" dirty="0" err="1">
                <a:solidFill>
                  <a:schemeClr val="bg1"/>
                </a:solidFill>
              </a:rPr>
              <a:t>gjurmet</a:t>
            </a:r>
            <a:r>
              <a:rPr lang="en-US" sz="7000" dirty="0">
                <a:solidFill>
                  <a:schemeClr val="bg1"/>
                </a:solidFill>
              </a:rPr>
              <a:t> e </a:t>
            </a:r>
            <a:r>
              <a:rPr lang="en-US" sz="7000" dirty="0" err="1">
                <a:solidFill>
                  <a:schemeClr val="bg1"/>
                </a:solidFill>
              </a:rPr>
              <a:t>kafsheve</a:t>
            </a:r>
            <a:r>
              <a:rPr lang="en-US" sz="7000" dirty="0">
                <a:solidFill>
                  <a:schemeClr val="bg1"/>
                </a:solidFill>
              </a:rPr>
              <a:t> &amp; </a:t>
            </a:r>
            <a:r>
              <a:rPr lang="en-US" sz="7000" dirty="0" err="1">
                <a:solidFill>
                  <a:schemeClr val="bg1"/>
                </a:solidFill>
              </a:rPr>
              <a:t>shenjat</a:t>
            </a:r>
            <a:r>
              <a:rPr lang="en-US" sz="7000" dirty="0">
                <a:solidFill>
                  <a:schemeClr val="bg1"/>
                </a:solidFill>
              </a:rPr>
              <a:t> e </a:t>
            </a:r>
            <a:r>
              <a:rPr lang="en-US" sz="7000" dirty="0" err="1">
                <a:solidFill>
                  <a:schemeClr val="bg1"/>
                </a:solidFill>
              </a:rPr>
              <a:t>shiut</a:t>
            </a:r>
            <a:endParaRPr lang="en-US" sz="7000" dirty="0">
              <a:solidFill>
                <a:schemeClr val="bg1"/>
              </a:solidFill>
            </a:endParaRPr>
          </a:p>
          <a:p>
            <a:pPr marL="1371600" indent="-1371600">
              <a:lnSpc>
                <a:spcPct val="100000"/>
              </a:lnSpc>
              <a:spcBef>
                <a:spcPts val="3000"/>
              </a:spcBef>
              <a:buSzPct val="100000"/>
              <a:buFontTx/>
              <a:buAutoNum type="arabicPeriod"/>
              <a:defRPr sz="7000"/>
            </a:pPr>
            <a:r>
              <a:rPr lang="en-US" sz="7000" dirty="0" err="1">
                <a:solidFill>
                  <a:schemeClr val="bg1"/>
                </a:solidFill>
              </a:rPr>
              <a:t>Fosilet</a:t>
            </a:r>
            <a:r>
              <a:rPr lang="en-US" sz="7000" dirty="0">
                <a:solidFill>
                  <a:schemeClr val="bg1"/>
                </a:solidFill>
              </a:rPr>
              <a:t> e </a:t>
            </a:r>
            <a:r>
              <a:rPr lang="en-US" sz="7000" dirty="0" err="1">
                <a:solidFill>
                  <a:schemeClr val="bg1"/>
                </a:solidFill>
              </a:rPr>
              <a:t>polistrerizuara</a:t>
            </a:r>
            <a:r>
              <a:rPr lang="en-US" sz="7000" dirty="0">
                <a:solidFill>
                  <a:schemeClr val="bg1"/>
                </a:solidFill>
              </a:rPr>
              <a:t> (ne </a:t>
            </a:r>
            <a:r>
              <a:rPr lang="en-US" sz="7000" dirty="0" err="1">
                <a:solidFill>
                  <a:schemeClr val="bg1"/>
                </a:solidFill>
              </a:rPr>
              <a:t>disa</a:t>
            </a:r>
            <a:r>
              <a:rPr lang="en-US" sz="7000" dirty="0">
                <a:solidFill>
                  <a:schemeClr val="bg1"/>
                </a:solidFill>
              </a:rPr>
              <a:t> </a:t>
            </a:r>
            <a:r>
              <a:rPr lang="en-US" sz="7000" dirty="0" err="1">
                <a:solidFill>
                  <a:schemeClr val="bg1"/>
                </a:solidFill>
              </a:rPr>
              <a:t>shtresa</a:t>
            </a:r>
            <a:r>
              <a:rPr lang="en-US" sz="7000" dirty="0">
                <a:solidFill>
                  <a:schemeClr val="bg1"/>
                </a:solidFill>
              </a:rPr>
              <a:t>)</a:t>
            </a:r>
          </a:p>
          <a:p>
            <a:pPr marL="1371600" indent="-1371600">
              <a:lnSpc>
                <a:spcPct val="100000"/>
              </a:lnSpc>
              <a:spcBef>
                <a:spcPts val="3000"/>
              </a:spcBef>
              <a:buSzPct val="100000"/>
              <a:buFontTx/>
              <a:buAutoNum type="arabicPeriod"/>
              <a:defRPr sz="7000"/>
            </a:pPr>
            <a:r>
              <a:rPr lang="en-US" sz="7000" dirty="0" err="1">
                <a:solidFill>
                  <a:schemeClr val="bg1"/>
                </a:solidFill>
              </a:rPr>
              <a:t>Depozitim</a:t>
            </a:r>
            <a:r>
              <a:rPr lang="en-US" sz="7000" dirty="0">
                <a:solidFill>
                  <a:schemeClr val="bg1"/>
                </a:solidFill>
              </a:rPr>
              <a:t> </a:t>
            </a:r>
            <a:r>
              <a:rPr lang="en-US" sz="7000" dirty="0" err="1">
                <a:solidFill>
                  <a:schemeClr val="bg1"/>
                </a:solidFill>
              </a:rPr>
              <a:t>masiv</a:t>
            </a:r>
            <a:r>
              <a:rPr lang="en-US" sz="7000" dirty="0">
                <a:solidFill>
                  <a:schemeClr val="bg1"/>
                </a:solidFill>
              </a:rPr>
              <a:t> </a:t>
            </a:r>
            <a:r>
              <a:rPr lang="en-US" sz="7000" dirty="0" err="1">
                <a:solidFill>
                  <a:schemeClr val="bg1"/>
                </a:solidFill>
              </a:rPr>
              <a:t>i</a:t>
            </a:r>
            <a:r>
              <a:rPr lang="en-US" sz="7000" dirty="0">
                <a:solidFill>
                  <a:schemeClr val="bg1"/>
                </a:solidFill>
              </a:rPr>
              <a:t> </a:t>
            </a:r>
            <a:r>
              <a:rPr lang="en-US" sz="7000" dirty="0" err="1">
                <a:solidFill>
                  <a:schemeClr val="bg1"/>
                </a:solidFill>
              </a:rPr>
              <a:t>llaves</a:t>
            </a:r>
            <a:r>
              <a:rPr lang="en-US" sz="7000" dirty="0">
                <a:solidFill>
                  <a:schemeClr val="bg1"/>
                </a:solidFill>
              </a:rPr>
              <a:t> (</a:t>
            </a:r>
            <a:r>
              <a:rPr lang="en-US" sz="7000" dirty="0" err="1">
                <a:solidFill>
                  <a:schemeClr val="bg1"/>
                </a:solidFill>
              </a:rPr>
              <a:t>gurë</a:t>
            </a:r>
            <a:r>
              <a:rPr lang="en-US" sz="7000" dirty="0">
                <a:solidFill>
                  <a:schemeClr val="bg1"/>
                </a:solidFill>
              </a:rPr>
              <a:t> të </a:t>
            </a:r>
            <a:r>
              <a:rPr lang="en-US" sz="7000" dirty="0" err="1">
                <a:solidFill>
                  <a:schemeClr val="bg1"/>
                </a:solidFill>
              </a:rPr>
              <a:t>zinj</a:t>
            </a:r>
            <a:r>
              <a:rPr lang="en-US" sz="7000" dirty="0">
                <a:solidFill>
                  <a:schemeClr val="bg1"/>
                </a:solidFill>
              </a:rPr>
              <a:t> </a:t>
            </a:r>
            <a:r>
              <a:rPr lang="en-US" sz="7000" dirty="0" err="1">
                <a:solidFill>
                  <a:schemeClr val="bg1"/>
                </a:solidFill>
              </a:rPr>
              <a:t>vullkanik</a:t>
            </a:r>
            <a:r>
              <a:rPr lang="en-US" sz="7000" dirty="0">
                <a:solidFill>
                  <a:schemeClr val="bg1"/>
                </a:solidFill>
              </a:rPr>
              <a:t>)</a:t>
            </a:r>
          </a:p>
          <a:p>
            <a:pPr marL="1371600" indent="-1371600">
              <a:lnSpc>
                <a:spcPct val="100000"/>
              </a:lnSpc>
              <a:spcBef>
                <a:spcPts val="3000"/>
              </a:spcBef>
              <a:buSzPct val="100000"/>
              <a:buFontTx/>
              <a:buAutoNum type="arabicPeriod"/>
              <a:defRPr sz="7000"/>
            </a:pPr>
            <a:endParaRPr lang="en-US" sz="7000" dirty="0">
              <a:solidFill>
                <a:schemeClr val="bg1"/>
              </a:solidFill>
            </a:endParaRP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0" name="droppedImage.pdf" descr="droppedImage.pdf"/>
          <p:cNvPicPr>
            <a:picLocks noChangeAspect="1"/>
          </p:cNvPicPr>
          <p:nvPr/>
        </p:nvPicPr>
        <p:blipFill>
          <a:blip r:embed="rId3"/>
          <a:stretch>
            <a:fillRect/>
          </a:stretch>
        </p:blipFill>
        <p:spPr>
          <a:xfrm>
            <a:off x="5270500" y="863600"/>
            <a:ext cx="13847368" cy="8216900"/>
          </a:xfrm>
          <a:prstGeom prst="rect">
            <a:avLst/>
          </a:prstGeom>
          <a:ln w="25400">
            <a:solidFill>
              <a:srgbClr val="FFFFFF"/>
            </a:solidFill>
            <a:miter lim="400000"/>
          </a:ln>
        </p:spPr>
      </p:pic>
      <p:sp>
        <p:nvSpPr>
          <p:cNvPr id="1491" name="Deccan Traps, India"/>
          <p:cNvSpPr txBox="1"/>
          <p:nvPr/>
        </p:nvSpPr>
        <p:spPr>
          <a:xfrm>
            <a:off x="7606531" y="1409700"/>
            <a:ext cx="9156701" cy="11684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defRPr sz="7200">
                <a:solidFill>
                  <a:srgbClr val="381C00"/>
                </a:solidFill>
                <a:latin typeface="+mn-lt"/>
                <a:ea typeface="+mn-ea"/>
                <a:cs typeface="+mn-cs"/>
                <a:sym typeface="DejaVu Sans Condensed"/>
              </a:defRPr>
            </a:lvl1pPr>
          </a:lstStyle>
          <a:p>
            <a:r>
              <a:rPr dirty="0"/>
              <a:t>Deccan Traps, India</a:t>
            </a:r>
          </a:p>
        </p:txBody>
      </p:sp>
      <p:sp>
        <p:nvSpPr>
          <p:cNvPr id="1492" name="Thickness: up to 2000 m…"/>
          <p:cNvSpPr txBox="1"/>
          <p:nvPr/>
        </p:nvSpPr>
        <p:spPr>
          <a:xfrm>
            <a:off x="2358559" y="9157911"/>
            <a:ext cx="19665640"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7200">
                <a:solidFill>
                  <a:srgbClr val="FFFFFF"/>
                </a:solidFill>
                <a:latin typeface="+mn-lt"/>
                <a:ea typeface="+mn-ea"/>
                <a:cs typeface="+mn-cs"/>
                <a:sym typeface="DejaVu Sans Condensed"/>
              </a:defRPr>
            </a:pPr>
            <a:r>
              <a:rPr lang="en-US" dirty="0" err="1"/>
              <a:t>Trashësia</a:t>
            </a:r>
            <a:r>
              <a:rPr dirty="0"/>
              <a:t>: </a:t>
            </a:r>
            <a:r>
              <a:rPr lang="en-US" dirty="0" err="1"/>
              <a:t>deri</a:t>
            </a:r>
            <a:r>
              <a:rPr lang="en-US" dirty="0"/>
              <a:t> </a:t>
            </a:r>
            <a:r>
              <a:rPr lang="en-US" dirty="0" err="1"/>
              <a:t>në</a:t>
            </a:r>
            <a:r>
              <a:rPr lang="en-US" dirty="0"/>
              <a:t> </a:t>
            </a:r>
            <a:r>
              <a:rPr dirty="0"/>
              <a:t>2000 m</a:t>
            </a:r>
          </a:p>
          <a:p>
            <a:pPr>
              <a:defRPr sz="7200">
                <a:solidFill>
                  <a:srgbClr val="FFFFFF"/>
                </a:solidFill>
                <a:latin typeface="+mn-lt"/>
                <a:ea typeface="+mn-ea"/>
                <a:cs typeface="+mn-cs"/>
                <a:sym typeface="DejaVu Sans Condensed"/>
              </a:defRPr>
            </a:pPr>
            <a:r>
              <a:rPr lang="en-US" dirty="0" err="1"/>
              <a:t>Hapësira</a:t>
            </a:r>
            <a:r>
              <a:rPr dirty="0"/>
              <a:t>: 500,000 km</a:t>
            </a:r>
            <a:r>
              <a:rPr baseline="31999" dirty="0"/>
              <a:t>2 </a:t>
            </a:r>
            <a:r>
              <a:rPr dirty="0"/>
              <a:t>(</a:t>
            </a:r>
            <a:r>
              <a:rPr lang="en-US" dirty="0" err="1"/>
              <a:t>madhësia</a:t>
            </a:r>
            <a:r>
              <a:rPr lang="en-US" dirty="0"/>
              <a:t> e </a:t>
            </a:r>
            <a:r>
              <a:rPr lang="en-US" dirty="0" err="1"/>
              <a:t>Spanjes</a:t>
            </a:r>
            <a:r>
              <a:rPr dirty="0"/>
              <a:t>)</a:t>
            </a:r>
          </a:p>
          <a:p>
            <a:pPr>
              <a:defRPr sz="7200">
                <a:solidFill>
                  <a:srgbClr val="FFFFFF"/>
                </a:solidFill>
                <a:latin typeface="+mn-lt"/>
                <a:ea typeface="+mn-ea"/>
                <a:cs typeface="+mn-cs"/>
                <a:sym typeface="DejaVu Sans Condensed"/>
              </a:defRPr>
            </a:pPr>
            <a:r>
              <a:rPr dirty="0" err="1"/>
              <a:t>Volum</a:t>
            </a:r>
            <a:r>
              <a:rPr lang="en-US" dirty="0" err="1"/>
              <a:t>i</a:t>
            </a:r>
            <a:r>
              <a:rPr dirty="0"/>
              <a:t>: 512,000 km</a:t>
            </a:r>
            <a:r>
              <a:rPr baseline="31999" dirty="0"/>
              <a:t>3</a:t>
            </a:r>
            <a:r>
              <a:rPr dirty="0"/>
              <a:t> (cf. Mt. St. Helens: 1 km</a:t>
            </a:r>
            <a:r>
              <a:rPr baseline="31999" dirty="0"/>
              <a:t>3</a:t>
            </a:r>
            <a:r>
              <a:rPr dirty="0"/>
              <a:t>)</a:t>
            </a:r>
          </a:p>
        </p:txBody>
      </p:sp>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96" name="Grande Ronde Basalt, Columbia River Basalt Group…"/>
          <p:cNvSpPr txBox="1"/>
          <p:nvPr/>
        </p:nvSpPr>
        <p:spPr>
          <a:xfrm>
            <a:off x="2436419" y="9990277"/>
            <a:ext cx="19532601" cy="30572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defTabSz="457200">
              <a:defRPr sz="6400">
                <a:solidFill>
                  <a:srgbClr val="FFFFFF"/>
                </a:solidFill>
                <a:latin typeface="+mn-lt"/>
                <a:ea typeface="+mn-ea"/>
                <a:cs typeface="+mn-cs"/>
                <a:sym typeface="DejaVu Sans Condensed"/>
              </a:defRPr>
            </a:pPr>
            <a:r>
              <a:rPr dirty="0"/>
              <a:t>Grande </a:t>
            </a:r>
            <a:r>
              <a:rPr dirty="0" err="1"/>
              <a:t>Ronde</a:t>
            </a:r>
            <a:r>
              <a:rPr dirty="0"/>
              <a:t> Basalt, Columbia River Basalt Group</a:t>
            </a:r>
          </a:p>
          <a:p>
            <a:pPr defTabSz="457200">
              <a:defRPr sz="6400">
                <a:solidFill>
                  <a:srgbClr val="FFFFFF"/>
                </a:solidFill>
                <a:latin typeface="+mn-lt"/>
                <a:ea typeface="+mn-ea"/>
                <a:cs typeface="+mn-cs"/>
                <a:sym typeface="DejaVu Sans Condensed"/>
              </a:defRPr>
            </a:pPr>
            <a:r>
              <a:rPr dirty="0"/>
              <a:t>GRB </a:t>
            </a:r>
            <a:r>
              <a:rPr lang="en-US" dirty="0" err="1"/>
              <a:t>mbulon</a:t>
            </a:r>
            <a:r>
              <a:rPr dirty="0"/>
              <a:t> 85% </a:t>
            </a:r>
            <a:r>
              <a:rPr lang="en-US" dirty="0"/>
              <a:t>të </a:t>
            </a:r>
            <a:r>
              <a:rPr lang="en-US" dirty="0" err="1"/>
              <a:t>hapësires</a:t>
            </a:r>
            <a:r>
              <a:rPr dirty="0"/>
              <a:t> CRBG: 164,000 km</a:t>
            </a:r>
            <a:r>
              <a:rPr baseline="31999" dirty="0"/>
              <a:t>2</a:t>
            </a:r>
          </a:p>
          <a:p>
            <a:pPr defTabSz="457200">
              <a:defRPr sz="6400">
                <a:solidFill>
                  <a:srgbClr val="FFFFFF"/>
                </a:solidFill>
                <a:latin typeface="+mn-lt"/>
                <a:ea typeface="+mn-ea"/>
                <a:cs typeface="+mn-cs"/>
                <a:sym typeface="DejaVu Sans Condensed"/>
              </a:defRPr>
            </a:pPr>
            <a:r>
              <a:rPr dirty="0"/>
              <a:t>GRB </a:t>
            </a:r>
            <a:r>
              <a:rPr dirty="0" err="1"/>
              <a:t>Volum</a:t>
            </a:r>
            <a:r>
              <a:rPr lang="en-US" dirty="0" err="1"/>
              <a:t>i</a:t>
            </a:r>
            <a:r>
              <a:rPr dirty="0"/>
              <a:t>: 149,000 km</a:t>
            </a:r>
            <a:r>
              <a:rPr baseline="31999" dirty="0"/>
              <a:t>3</a:t>
            </a:r>
          </a:p>
        </p:txBody>
      </p:sp>
      <p:pic>
        <p:nvPicPr>
          <p:cNvPr id="1497" name="droppedImage.pdf" descr="droppedImage.pdf"/>
          <p:cNvPicPr>
            <a:picLocks noChangeAspect="1"/>
          </p:cNvPicPr>
          <p:nvPr/>
        </p:nvPicPr>
        <p:blipFill>
          <a:blip r:embed="rId3"/>
          <a:stretch>
            <a:fillRect/>
          </a:stretch>
        </p:blipFill>
        <p:spPr>
          <a:xfrm>
            <a:off x="4965672" y="990600"/>
            <a:ext cx="14439901" cy="9004883"/>
          </a:xfrm>
          <a:prstGeom prst="rect">
            <a:avLst/>
          </a:prstGeom>
          <a:ln w="25400">
            <a:solidFill>
              <a:srgbClr val="FFFFFF"/>
            </a:solidFill>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Genesis 7:1–3"/>
          <p:cNvSpPr txBox="1">
            <a:spLocks noGrp="1"/>
          </p:cNvSpPr>
          <p:nvPr>
            <p:ph type="title"/>
          </p:nvPr>
        </p:nvSpPr>
        <p:spPr>
          <a:prstGeom prst="rect">
            <a:avLst/>
          </a:prstGeom>
        </p:spPr>
        <p:txBody>
          <a:bodyPr/>
          <a:lstStyle/>
          <a:p>
            <a:r>
              <a:rPr lang="en-US" dirty="0" err="1"/>
              <a:t>Zanafilla</a:t>
            </a:r>
            <a:r>
              <a:rPr dirty="0"/>
              <a:t> 7:1</a:t>
            </a:r>
            <a:r>
              <a:rPr sz="9500" dirty="0"/>
              <a:t>–3</a:t>
            </a:r>
          </a:p>
        </p:txBody>
      </p:sp>
      <p:sp>
        <p:nvSpPr>
          <p:cNvPr id="2" name="Rectangle 1"/>
          <p:cNvSpPr>
            <a:spLocks noChangeArrowheads="1"/>
          </p:cNvSpPr>
          <p:nvPr/>
        </p:nvSpPr>
        <p:spPr bwMode="auto">
          <a:xfrm>
            <a:off x="2101476" y="3581400"/>
            <a:ext cx="20079447" cy="7386638"/>
          </a:xfrm>
          <a:prstGeom prst="rect">
            <a:avLst/>
          </a:prstGeom>
          <a:noFill/>
          <a:ln>
            <a:noFill/>
          </a:ln>
          <a:effectLst/>
        </p:spPr>
        <p:txBody>
          <a:bodyPr vert="horz" wrap="square" lIns="0" tIns="0" rIns="0" bIns="0" numCol="1" anchor="ctr" anchorCtr="0" compatLnSpc="1">
            <a:prstTxWarp prst="textNoShape">
              <a:avLst/>
            </a:prstTxWarp>
            <a:spAutoFit/>
          </a:bodyPr>
          <a:lstStyle/>
          <a:p>
            <a:pPr lvl="0" algn="l" defTabSz="914400" eaLnBrk="0" fontAlgn="base">
              <a:spcBef>
                <a:spcPct val="0"/>
              </a:spcBef>
              <a:spcAft>
                <a:spcPct val="0"/>
              </a:spcAft>
            </a:pPr>
            <a:r>
              <a:rPr lang="sq-AL" sz="6000" baseline="30000" dirty="0">
                <a:solidFill>
                  <a:schemeClr val="bg1"/>
                </a:solidFill>
                <a:latin typeface="+mn-lt"/>
              </a:rPr>
              <a:t>1 </a:t>
            </a:r>
            <a:r>
              <a:rPr kumimoji="0" lang="sq-AL" sz="6000" b="0" i="0" u="none" strike="noStrike" cap="none" normalizeH="0" baseline="0" dirty="0">
                <a:ln>
                  <a:noFill/>
                </a:ln>
                <a:solidFill>
                  <a:schemeClr val="bg1"/>
                </a:solidFill>
                <a:effectLst/>
                <a:latin typeface="+mn-lt"/>
              </a:rPr>
              <a:t>Atëherë Zoti i tha Noeut: "Hyrë në arkë, ti dhe gjithë shtëpia jote, sepse vetëm në këtë kohë unë pashë se isha i drejtë para meje në këtë kohë. </a:t>
            </a:r>
            <a:r>
              <a:rPr lang="sq-AL" sz="6000" baseline="30000" dirty="0">
                <a:solidFill>
                  <a:schemeClr val="bg1"/>
                </a:solidFill>
                <a:latin typeface="+mn-lt"/>
              </a:rPr>
              <a:t>2</a:t>
            </a:r>
            <a:r>
              <a:rPr lang="sq-AL" sz="6000" baseline="30000" dirty="0">
                <a:solidFill>
                  <a:schemeClr val="bg1"/>
                </a:solidFill>
              </a:rPr>
              <a:t> </a:t>
            </a:r>
            <a:r>
              <a:rPr kumimoji="0" lang="sq-AL" sz="6000" b="0" i="0" u="none" strike="noStrike" cap="none" normalizeH="0" baseline="0" dirty="0">
                <a:ln>
                  <a:noFill/>
                </a:ln>
                <a:solidFill>
                  <a:schemeClr val="bg1"/>
                </a:solidFill>
                <a:effectLst/>
                <a:latin typeface="+mn-lt"/>
              </a:rPr>
              <a:t>Do të marrësh me vete nga të gjitha kafshët e pastra deri në shtatëdhjetë meshkuj, një mashkull dhe një femre; e kafshëve që nuk janë të pastra dy, mashkull dhe femër; </a:t>
            </a:r>
            <a:r>
              <a:rPr kumimoji="0" lang="sq-AL" sz="6000" b="0" i="0" u="none" strike="noStrike" cap="none" normalizeH="0" baseline="30000" dirty="0">
                <a:ln>
                  <a:noFill/>
                </a:ln>
                <a:solidFill>
                  <a:schemeClr val="bg1"/>
                </a:solidFill>
                <a:effectLst/>
                <a:latin typeface="+mn-lt"/>
              </a:rPr>
              <a:t>3</a:t>
            </a:r>
            <a:r>
              <a:rPr kumimoji="0" lang="sq-AL" sz="6000" b="0" i="0" u="none" strike="noStrike" cap="none" normalizeH="0" baseline="0" dirty="0">
                <a:ln>
                  <a:noFill/>
                </a:ln>
                <a:solidFill>
                  <a:schemeClr val="bg1"/>
                </a:solidFill>
                <a:effectLst/>
                <a:latin typeface="+mn-lt"/>
              </a:rPr>
              <a:t> edhe nga zogjtë e qiellit, me shtatë ditë, mashkull e femër, </a:t>
            </a:r>
            <a:r>
              <a:rPr kumimoji="0" lang="sq-AL" sz="6000" b="0" i="0" u="none" strike="noStrike" cap="none" normalizeH="0" baseline="0" dirty="0">
                <a:ln>
                  <a:noFill/>
                </a:ln>
                <a:solidFill>
                  <a:srgbClr val="FFFF00"/>
                </a:solidFill>
                <a:effectLst/>
                <a:latin typeface="+mn-lt"/>
              </a:rPr>
              <a:t>për të mbajtur pasardhës të gjall</a:t>
            </a:r>
            <a:r>
              <a:rPr kumimoji="0" lang="en-US" sz="6000" b="0" i="0" u="none" strike="noStrike" cap="none" normalizeH="0" baseline="0" dirty="0">
                <a:ln>
                  <a:noFill/>
                </a:ln>
                <a:solidFill>
                  <a:srgbClr val="FFFF00"/>
                </a:solidFill>
                <a:effectLst/>
                <a:latin typeface="+mn-lt"/>
              </a:rPr>
              <a:t>ë</a:t>
            </a:r>
            <a:r>
              <a:rPr kumimoji="0" lang="sq-AL" sz="6000" b="0" i="0" u="none" strike="noStrike" cap="none" normalizeH="0" baseline="0" dirty="0">
                <a:ln>
                  <a:noFill/>
                </a:ln>
                <a:solidFill>
                  <a:srgbClr val="FFFF00"/>
                </a:solidFill>
                <a:effectLst/>
                <a:latin typeface="+mn-lt"/>
              </a:rPr>
              <a:t> mbi faqen e tërë dheut. </a:t>
            </a:r>
          </a:p>
        </p:txBody>
      </p:sp>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1" name="What about carbon dating and other radioisotope dating methods?"/>
          <p:cNvSpPr txBox="1"/>
          <p:nvPr/>
        </p:nvSpPr>
        <p:spPr>
          <a:xfrm>
            <a:off x="1622136" y="7027718"/>
            <a:ext cx="21570373" cy="4787900"/>
          </a:xfrm>
          <a:prstGeom prst="rect">
            <a:avLst/>
          </a:prstGeom>
          <a:ln w="12700">
            <a:miter lim="400000"/>
          </a:ln>
          <a:effectLst>
            <a:outerShdw blurRad="50800" dist="38100" dir="5400000" rotWithShape="0">
              <a:srgbClr val="000000">
                <a:alpha val="4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lgn="l">
              <a:lnSpc>
                <a:spcPct val="110000"/>
              </a:lnSpc>
              <a:defRPr sz="11500">
                <a:solidFill>
                  <a:srgbClr val="FFFFFF"/>
                </a:solidFill>
                <a:effectLst>
                  <a:outerShdw blurRad="50800" dist="38100" dir="5400000" rotWithShape="0">
                    <a:srgbClr val="000000">
                      <a:alpha val="40000"/>
                    </a:srgbClr>
                  </a:outerShdw>
                </a:effectLst>
                <a:latin typeface="Quicksand"/>
                <a:ea typeface="Quicksand"/>
                <a:cs typeface="Quicksand"/>
                <a:sym typeface="Quicksand"/>
              </a:defRPr>
            </a:lvl1pPr>
          </a:lstStyle>
          <a:p>
            <a:r>
              <a:rPr lang="en-US" sz="10000" dirty="0" err="1">
                <a:latin typeface="+mn-lt"/>
              </a:rPr>
              <a:t>Por</a:t>
            </a:r>
            <a:r>
              <a:rPr lang="en-US" sz="10000" dirty="0">
                <a:latin typeface="+mn-lt"/>
              </a:rPr>
              <a:t> </a:t>
            </a:r>
            <a:r>
              <a:rPr lang="sq-AL" sz="10000" dirty="0" err="1">
                <a:latin typeface="+mn-lt"/>
              </a:rPr>
              <a:t>ç</a:t>
            </a:r>
            <a:r>
              <a:rPr lang="en-US" sz="10000" dirty="0" err="1">
                <a:latin typeface="+mn-lt"/>
              </a:rPr>
              <a:t>farë</a:t>
            </a:r>
            <a:r>
              <a:rPr lang="en-US" sz="10000" dirty="0">
                <a:latin typeface="+mn-lt"/>
              </a:rPr>
              <a:t> </a:t>
            </a:r>
            <a:r>
              <a:rPr lang="en-US" sz="10000" dirty="0" err="1">
                <a:latin typeface="+mn-lt"/>
              </a:rPr>
              <a:t>në</a:t>
            </a:r>
            <a:r>
              <a:rPr lang="en-US" sz="10000" dirty="0">
                <a:latin typeface="+mn-lt"/>
              </a:rPr>
              <a:t> </a:t>
            </a:r>
            <a:r>
              <a:rPr lang="en-US" sz="10000" dirty="0" err="1">
                <a:latin typeface="+mn-lt"/>
              </a:rPr>
              <a:t>lidhje</a:t>
            </a:r>
            <a:r>
              <a:rPr lang="en-US" sz="10000" dirty="0">
                <a:latin typeface="+mn-lt"/>
              </a:rPr>
              <a:t> me </a:t>
            </a:r>
            <a:r>
              <a:rPr lang="en-US" sz="10000" dirty="0" err="1">
                <a:latin typeface="+mn-lt"/>
              </a:rPr>
              <a:t>metoden</a:t>
            </a:r>
            <a:r>
              <a:rPr lang="en-US" sz="10000" dirty="0">
                <a:latin typeface="+mn-lt"/>
              </a:rPr>
              <a:t> e </a:t>
            </a:r>
            <a:r>
              <a:rPr lang="en-US" sz="10000" dirty="0" err="1">
                <a:latin typeface="+mn-lt"/>
              </a:rPr>
              <a:t>datimit</a:t>
            </a:r>
            <a:r>
              <a:rPr lang="en-US" sz="10000" dirty="0">
                <a:latin typeface="+mn-lt"/>
              </a:rPr>
              <a:t> të </a:t>
            </a:r>
            <a:r>
              <a:rPr lang="en-US" sz="10000" dirty="0" err="1">
                <a:latin typeface="+mn-lt"/>
              </a:rPr>
              <a:t>karbonit</a:t>
            </a:r>
            <a:r>
              <a:rPr lang="en-US" sz="10000" dirty="0">
                <a:latin typeface="+mn-lt"/>
              </a:rPr>
              <a:t> </a:t>
            </a:r>
            <a:r>
              <a:rPr lang="en-US" sz="10000" dirty="0" err="1">
                <a:latin typeface="+mn-lt"/>
              </a:rPr>
              <a:t>dhe</a:t>
            </a:r>
            <a:r>
              <a:rPr lang="en-US" sz="10000" dirty="0">
                <a:latin typeface="+mn-lt"/>
              </a:rPr>
              <a:t> </a:t>
            </a:r>
            <a:r>
              <a:rPr lang="en-US" sz="10000" dirty="0" err="1">
                <a:latin typeface="+mn-lt"/>
              </a:rPr>
              <a:t>metodat</a:t>
            </a:r>
            <a:r>
              <a:rPr lang="en-US" sz="10000" dirty="0">
                <a:latin typeface="+mn-lt"/>
              </a:rPr>
              <a:t> </a:t>
            </a:r>
            <a:r>
              <a:rPr lang="en-US" sz="10000" dirty="0" err="1">
                <a:latin typeface="+mn-lt"/>
              </a:rPr>
              <a:t>tjera</a:t>
            </a:r>
            <a:r>
              <a:rPr lang="en-US" sz="10000" dirty="0">
                <a:latin typeface="+mn-lt"/>
              </a:rPr>
              <a:t> të </a:t>
            </a:r>
            <a:r>
              <a:rPr lang="en-US" sz="10000" dirty="0" err="1">
                <a:latin typeface="+mn-lt"/>
              </a:rPr>
              <a:t>radiozotopeve</a:t>
            </a:r>
            <a:r>
              <a:rPr lang="en-US" sz="10000" dirty="0">
                <a:latin typeface="+mn-lt"/>
              </a:rPr>
              <a:t>?</a:t>
            </a:r>
            <a:endParaRPr sz="10000" dirty="0">
              <a:latin typeface="+mn-lt"/>
            </a:endParaRPr>
          </a:p>
        </p:txBody>
      </p:sp>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03" name="bombard.png" descr="bombard.png"/>
          <p:cNvPicPr>
            <a:picLocks noChangeAspect="1"/>
          </p:cNvPicPr>
          <p:nvPr/>
        </p:nvPicPr>
        <p:blipFill>
          <a:blip r:embed="rId3"/>
          <a:stretch>
            <a:fillRect/>
          </a:stretch>
        </p:blipFill>
        <p:spPr>
          <a:xfrm>
            <a:off x="4709816" y="918812"/>
            <a:ext cx="9182101" cy="11887201"/>
          </a:xfrm>
          <a:prstGeom prst="rect">
            <a:avLst/>
          </a:prstGeom>
          <a:ln w="12700">
            <a:miter lim="400000"/>
          </a:ln>
          <a:effectLst>
            <a:outerShdw blurRad="190500" dist="8455" dir="5400000" rotWithShape="0">
              <a:srgbClr val="000000"/>
            </a:outerShdw>
          </a:effectLst>
        </p:spPr>
      </p:pic>
      <p:sp>
        <p:nvSpPr>
          <p:cNvPr id="1504" name="Cosmic rays…"/>
          <p:cNvSpPr txBox="1"/>
          <p:nvPr/>
        </p:nvSpPr>
        <p:spPr>
          <a:xfrm>
            <a:off x="4692065" y="1000157"/>
            <a:ext cx="4380631" cy="21708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70000"/>
              </a:lnSpc>
              <a:defRPr sz="4800" spc="-96">
                <a:solidFill>
                  <a:srgbClr val="FFFFFF"/>
                </a:solidFill>
                <a:latin typeface="Myriad Pro Semibold"/>
                <a:ea typeface="Myriad Pro Semibold"/>
                <a:cs typeface="Myriad Pro Semibold"/>
                <a:sym typeface="Myriad Pro Semibold"/>
              </a:defRPr>
            </a:pPr>
            <a:r>
              <a:rPr lang="en-US" dirty="0" err="1"/>
              <a:t>Rrezet</a:t>
            </a:r>
            <a:r>
              <a:rPr lang="en-US" dirty="0"/>
              <a:t> </a:t>
            </a:r>
            <a:r>
              <a:rPr lang="en-US" dirty="0" err="1"/>
              <a:t>kozmike</a:t>
            </a:r>
            <a:r>
              <a:rPr lang="en-US" dirty="0"/>
              <a:t> bombardojnë </a:t>
            </a:r>
            <a:r>
              <a:rPr lang="en-US" dirty="0" err="1"/>
              <a:t>atmosferen</a:t>
            </a:r>
            <a:r>
              <a:rPr lang="en-US" dirty="0"/>
              <a:t> e </a:t>
            </a:r>
            <a:r>
              <a:rPr lang="en-US" dirty="0" err="1"/>
              <a:t>sipërme</a:t>
            </a:r>
            <a:r>
              <a:rPr dirty="0"/>
              <a:t>. . .</a:t>
            </a:r>
          </a:p>
        </p:txBody>
      </p:sp>
      <p:sp>
        <p:nvSpPr>
          <p:cNvPr id="1505" name="Producing…"/>
          <p:cNvSpPr txBox="1"/>
          <p:nvPr/>
        </p:nvSpPr>
        <p:spPr>
          <a:xfrm>
            <a:off x="4884549" y="4216865"/>
            <a:ext cx="2949975" cy="171694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70000"/>
              </a:lnSpc>
              <a:defRPr sz="4100" spc="-123">
                <a:latin typeface="Myriad Pro Semibold"/>
                <a:ea typeface="Myriad Pro Semibold"/>
                <a:cs typeface="Myriad Pro Semibold"/>
                <a:sym typeface="Myriad Pro Semibold"/>
              </a:defRPr>
            </a:pPr>
            <a:r>
              <a:rPr lang="en-US" sz="3600" dirty="0" err="1"/>
              <a:t>Prodhimi</a:t>
            </a:r>
            <a:r>
              <a:rPr lang="en-US" sz="3600" dirty="0"/>
              <a:t> I </a:t>
            </a:r>
            <a:r>
              <a:rPr lang="en-US" sz="3600" dirty="0" err="1"/>
              <a:t>neutroneve</a:t>
            </a:r>
            <a:r>
              <a:rPr lang="en-US" sz="3600" dirty="0"/>
              <a:t> me </a:t>
            </a:r>
            <a:r>
              <a:rPr lang="en-US" sz="3600" dirty="0" err="1"/>
              <a:t>levizje</a:t>
            </a:r>
            <a:r>
              <a:rPr lang="en-US" sz="3600" dirty="0"/>
              <a:t> të </a:t>
            </a:r>
            <a:r>
              <a:rPr lang="en-US" sz="3600" dirty="0" err="1"/>
              <a:t>shpejtë</a:t>
            </a:r>
            <a:endParaRPr sz="3600" dirty="0"/>
          </a:p>
        </p:txBody>
      </p:sp>
      <p:sp>
        <p:nvSpPr>
          <p:cNvPr id="1506" name="These neutrons…"/>
          <p:cNvSpPr txBox="1"/>
          <p:nvPr/>
        </p:nvSpPr>
        <p:spPr>
          <a:xfrm>
            <a:off x="4884548" y="6608699"/>
            <a:ext cx="3345051" cy="160454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80000"/>
              </a:lnSpc>
              <a:defRPr sz="3000" spc="-90">
                <a:latin typeface="Myriad Pro Semibold"/>
                <a:ea typeface="Myriad Pro Semibold"/>
                <a:cs typeface="Myriad Pro Semibold"/>
                <a:sym typeface="Myriad Pro Semibold"/>
              </a:defRPr>
            </a:pPr>
            <a:r>
              <a:rPr lang="en-US" dirty="0" err="1"/>
              <a:t>K</a:t>
            </a:r>
            <a:r>
              <a:rPr lang="en-US" sz="3200" dirty="0" err="1"/>
              <a:t>ë</a:t>
            </a:r>
            <a:r>
              <a:rPr lang="en-US" dirty="0" err="1"/>
              <a:t>to</a:t>
            </a:r>
            <a:r>
              <a:rPr lang="en-US" dirty="0"/>
              <a:t> </a:t>
            </a:r>
            <a:r>
              <a:rPr lang="en-US" dirty="0" err="1"/>
              <a:t>neutrone</a:t>
            </a:r>
            <a:r>
              <a:rPr lang="en-US" dirty="0"/>
              <a:t> </a:t>
            </a:r>
            <a:r>
              <a:rPr lang="en-US" dirty="0" err="1"/>
              <a:t>perplasen</a:t>
            </a:r>
            <a:r>
              <a:rPr lang="en-US" dirty="0"/>
              <a:t> me </a:t>
            </a:r>
            <a:r>
              <a:rPr lang="en-US" dirty="0" err="1"/>
              <a:t>atomet</a:t>
            </a:r>
            <a:r>
              <a:rPr lang="en-US" dirty="0"/>
              <a:t> </a:t>
            </a:r>
            <a:r>
              <a:rPr lang="en-US" dirty="0" err="1"/>
              <a:t>azotike</a:t>
            </a:r>
            <a:r>
              <a:rPr lang="en-US" dirty="0"/>
              <a:t> </a:t>
            </a:r>
            <a:r>
              <a:rPr lang="en-US" dirty="0" err="1"/>
              <a:t>atmosferike</a:t>
            </a:r>
            <a:r>
              <a:rPr dirty="0"/>
              <a:t>. . .</a:t>
            </a:r>
          </a:p>
        </p:txBody>
      </p:sp>
      <p:sp>
        <p:nvSpPr>
          <p:cNvPr id="1507" name="producing…"/>
          <p:cNvSpPr txBox="1"/>
          <p:nvPr/>
        </p:nvSpPr>
        <p:spPr>
          <a:xfrm>
            <a:off x="4900691" y="8814488"/>
            <a:ext cx="3070091" cy="20231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3600" spc="-36">
                <a:latin typeface="Myriad Pro Semibold"/>
                <a:ea typeface="Myriad Pro Semibold"/>
                <a:cs typeface="Myriad Pro Semibold"/>
                <a:sym typeface="Myriad Pro Semibold"/>
              </a:defRPr>
            </a:pPr>
            <a:r>
              <a:rPr lang="en-US" dirty="0" err="1"/>
              <a:t>Prodhimi</a:t>
            </a:r>
            <a:r>
              <a:rPr lang="en-US" dirty="0"/>
              <a:t> I </a:t>
            </a:r>
            <a:r>
              <a:rPr lang="en-US" dirty="0" err="1"/>
              <a:t>karbonit</a:t>
            </a:r>
            <a:r>
              <a:rPr lang="en-US" dirty="0"/>
              <a:t> </a:t>
            </a:r>
            <a:r>
              <a:rPr lang="en-US" dirty="0" err="1"/>
              <a:t>radioaktiv</a:t>
            </a:r>
            <a:r>
              <a:rPr lang="en-US" dirty="0"/>
              <a:t> 14</a:t>
            </a:r>
            <a:endParaRPr dirty="0"/>
          </a:p>
          <a:p>
            <a:pPr>
              <a:lnSpc>
                <a:spcPct val="80000"/>
              </a:lnSpc>
              <a:defRPr sz="3600" spc="-36">
                <a:latin typeface="Myriad Pro Semibold"/>
                <a:ea typeface="Myriad Pro Semibold"/>
                <a:cs typeface="Myriad Pro Semibold"/>
                <a:sym typeface="Myriad Pro Semibold"/>
              </a:defRPr>
            </a:pPr>
            <a:r>
              <a:rPr sz="4800" spc="-48" dirty="0"/>
              <a:t>(</a:t>
            </a:r>
            <a:r>
              <a:rPr sz="2900" spc="-203" baseline="48275" dirty="0"/>
              <a:t>14</a:t>
            </a:r>
            <a:r>
              <a:rPr sz="2900" spc="-203" dirty="0"/>
              <a:t> </a:t>
            </a:r>
            <a:r>
              <a:rPr sz="4800" spc="-479" dirty="0"/>
              <a:t>C  )</a:t>
            </a:r>
          </a:p>
        </p:txBody>
      </p:sp>
      <p:sp>
        <p:nvSpPr>
          <p:cNvPr id="1508" name="Production of…"/>
          <p:cNvSpPr txBox="1"/>
          <p:nvPr/>
        </p:nvSpPr>
        <p:spPr>
          <a:xfrm>
            <a:off x="14546998" y="909987"/>
            <a:ext cx="5144937" cy="25771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6700" spc="-133">
                <a:solidFill>
                  <a:srgbClr val="FFFFFF"/>
                </a:solidFill>
                <a:latin typeface="Myriad Pro Semibold"/>
                <a:ea typeface="Myriad Pro Semibold"/>
                <a:cs typeface="Myriad Pro Semibold"/>
                <a:sym typeface="Myriad Pro Semibold"/>
              </a:defRPr>
            </a:pPr>
            <a:r>
              <a:rPr lang="en-US" dirty="0" err="1"/>
              <a:t>Prodhimi</a:t>
            </a:r>
            <a:r>
              <a:rPr lang="en-US" dirty="0"/>
              <a:t> I karbonit</a:t>
            </a:r>
            <a:r>
              <a:rPr dirty="0"/>
              <a:t>-14</a:t>
            </a:r>
          </a:p>
          <a:p>
            <a:pPr>
              <a:lnSpc>
                <a:spcPct val="80000"/>
              </a:lnSpc>
              <a:defRPr sz="6700" spc="-133">
                <a:solidFill>
                  <a:srgbClr val="FFFFFF"/>
                </a:solidFill>
                <a:latin typeface="Myriad Pro Semibold"/>
                <a:ea typeface="Myriad Pro Semibold"/>
                <a:cs typeface="Myriad Pro Semibold"/>
                <a:sym typeface="Myriad Pro Semibold"/>
              </a:defRPr>
            </a:pPr>
            <a:r>
              <a:rPr dirty="0"/>
              <a:t>(</a:t>
            </a:r>
            <a:r>
              <a:rPr sz="3800" spc="-76" baseline="44736" dirty="0"/>
              <a:t>14</a:t>
            </a:r>
            <a:r>
              <a:rPr dirty="0"/>
              <a:t>C)</a:t>
            </a:r>
          </a:p>
        </p:txBody>
      </p:sp>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2" name="droppedImage.pdf" descr="droppedImage.pdf"/>
          <p:cNvPicPr>
            <a:picLocks noChangeAspect="1"/>
          </p:cNvPicPr>
          <p:nvPr/>
        </p:nvPicPr>
        <p:blipFill>
          <a:blip r:embed="rId2"/>
          <a:stretch>
            <a:fillRect/>
          </a:stretch>
        </p:blipFill>
        <p:spPr>
          <a:xfrm>
            <a:off x="4140200" y="825500"/>
            <a:ext cx="16069733" cy="12052300"/>
          </a:xfrm>
          <a:prstGeom prst="rect">
            <a:avLst/>
          </a:prstGeom>
          <a:ln w="12700">
            <a:miter lim="400000"/>
          </a:ln>
        </p:spPr>
      </p:pic>
      <p:sp>
        <p:nvSpPr>
          <p:cNvPr id="1513" name="12C"/>
          <p:cNvSpPr/>
          <p:nvPr/>
        </p:nvSpPr>
        <p:spPr>
          <a:xfrm>
            <a:off x="10187767" y="6135602"/>
            <a:ext cx="1970663" cy="1970663"/>
          </a:xfrm>
          <a:prstGeom prst="ellipse">
            <a:avLst/>
          </a:prstGeom>
          <a:blipFill>
            <a:blip r:embed="rId3"/>
          </a:blipFill>
          <a:ln w="76200">
            <a:solidFill>
              <a:srgbClr val="FFFB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584200">
              <a:defRPr sz="7500">
                <a:solidFill>
                  <a:srgbClr val="FFFFFF"/>
                </a:solidFill>
                <a:effectLst>
                  <a:outerShdw blurRad="38100" dist="12700" dir="5400000" rotWithShape="0">
                    <a:srgbClr val="000000">
                      <a:alpha val="50000"/>
                    </a:srgbClr>
                  </a:outerShdw>
                </a:effectLst>
              </a:defRPr>
            </a:pPr>
            <a:r>
              <a:rPr sz="7000" baseline="31999"/>
              <a:t>12</a:t>
            </a:r>
            <a:r>
              <a:rPr sz="7000"/>
              <a:t>C</a:t>
            </a:r>
          </a:p>
        </p:txBody>
      </p:sp>
      <p:sp>
        <p:nvSpPr>
          <p:cNvPr id="1514" name="14C"/>
          <p:cNvSpPr/>
          <p:nvPr/>
        </p:nvSpPr>
        <p:spPr>
          <a:xfrm>
            <a:off x="14538996" y="6135602"/>
            <a:ext cx="1970663" cy="1970663"/>
          </a:xfrm>
          <a:prstGeom prst="ellipse">
            <a:avLst/>
          </a:prstGeom>
          <a:blipFill>
            <a:blip r:embed="rId4"/>
          </a:blipFill>
          <a:ln w="76200">
            <a:solidFill>
              <a:srgbClr val="FFFB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defTabSz="584200">
              <a:defRPr sz="7500">
                <a:solidFill>
                  <a:srgbClr val="FFFFFF"/>
                </a:solidFill>
                <a:effectLst>
                  <a:outerShdw blurRad="38100" dist="12700" dir="5400000" rotWithShape="0">
                    <a:srgbClr val="000000">
                      <a:alpha val="50000"/>
                    </a:srgbClr>
                  </a:outerShdw>
                </a:effectLst>
              </a:defRPr>
            </a:pPr>
            <a:r>
              <a:rPr sz="7000" baseline="31999" dirty="0"/>
              <a:t>14</a:t>
            </a:r>
            <a:r>
              <a:rPr sz="7000" dirty="0"/>
              <a:t>C</a:t>
            </a:r>
          </a:p>
        </p:txBody>
      </p:sp>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6" name="droppedImage.pdf" descr="droppedImage.pdf"/>
          <p:cNvPicPr>
            <a:picLocks noChangeAspect="1"/>
          </p:cNvPicPr>
          <p:nvPr/>
        </p:nvPicPr>
        <p:blipFill>
          <a:blip r:embed="rId2"/>
          <a:stretch>
            <a:fillRect/>
          </a:stretch>
        </p:blipFill>
        <p:spPr>
          <a:xfrm>
            <a:off x="4152900" y="825500"/>
            <a:ext cx="16065500" cy="12049125"/>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18" name="droppedImage.pdf" descr="droppedImage.pdf"/>
          <p:cNvPicPr>
            <a:picLocks noChangeAspect="1"/>
          </p:cNvPicPr>
          <p:nvPr/>
        </p:nvPicPr>
        <p:blipFill>
          <a:blip r:embed="rId2"/>
          <a:stretch>
            <a:fillRect/>
          </a:stretch>
        </p:blipFill>
        <p:spPr>
          <a:xfrm>
            <a:off x="4152900" y="825500"/>
            <a:ext cx="16065500" cy="12049125"/>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0" name="deadcow.png" descr="deadcow.png"/>
          <p:cNvPicPr>
            <a:picLocks noChangeAspect="1"/>
          </p:cNvPicPr>
          <p:nvPr/>
        </p:nvPicPr>
        <p:blipFill>
          <a:blip r:embed="rId2"/>
          <a:stretch>
            <a:fillRect/>
          </a:stretch>
        </p:blipFill>
        <p:spPr>
          <a:xfrm>
            <a:off x="2990742" y="-44762"/>
            <a:ext cx="18402516" cy="13805524"/>
          </a:xfrm>
          <a:prstGeom prst="rect">
            <a:avLst/>
          </a:prstGeom>
          <a:ln w="12700">
            <a:miter lim="400000"/>
          </a:ln>
          <a:effectLst>
            <a:outerShdw blurRad="190500" dist="8455" dir="5400000" rotWithShape="0">
              <a:srgbClr val="000000"/>
            </a:outerShdw>
          </a:effectLst>
        </p:spPr>
      </p:pic>
      <p:sp>
        <p:nvSpPr>
          <p:cNvPr id="1521" name="At Death…"/>
          <p:cNvSpPr txBox="1"/>
          <p:nvPr/>
        </p:nvSpPr>
        <p:spPr>
          <a:xfrm>
            <a:off x="3768436" y="906840"/>
            <a:ext cx="7398327" cy="698447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80000"/>
              </a:lnSpc>
              <a:defRPr sz="7500">
                <a:solidFill>
                  <a:srgbClr val="FFFFFF"/>
                </a:solidFill>
                <a:latin typeface="Myriad Pro"/>
                <a:ea typeface="Myriad Pro"/>
                <a:cs typeface="Myriad Pro"/>
                <a:sym typeface="Myriad Pro"/>
              </a:defRPr>
            </a:pPr>
            <a:r>
              <a:rPr lang="en-US" dirty="0" err="1"/>
              <a:t>Në</a:t>
            </a:r>
            <a:r>
              <a:rPr lang="en-US" dirty="0"/>
              <a:t> </a:t>
            </a:r>
            <a:r>
              <a:rPr lang="en-US" dirty="0" err="1"/>
              <a:t>vdekje</a:t>
            </a:r>
            <a:r>
              <a:rPr lang="en-US" dirty="0"/>
              <a:t> </a:t>
            </a:r>
            <a:r>
              <a:rPr lang="en-US" dirty="0" err="1"/>
              <a:t>konsumi</a:t>
            </a:r>
            <a:r>
              <a:rPr lang="en-US" dirty="0"/>
              <a:t> I </a:t>
            </a:r>
            <a:r>
              <a:rPr lang="en-US" dirty="0" err="1"/>
              <a:t>karbonit</a:t>
            </a:r>
            <a:endParaRPr dirty="0"/>
          </a:p>
          <a:p>
            <a:pPr>
              <a:lnSpc>
                <a:spcPct val="80000"/>
              </a:lnSpc>
              <a:defRPr sz="16700" spc="-333">
                <a:solidFill>
                  <a:srgbClr val="FFFFFF"/>
                </a:solidFill>
                <a:latin typeface="Myriad Pro Black Condensed"/>
                <a:ea typeface="Myriad Pro Black Condensed"/>
                <a:cs typeface="Myriad Pro Black Condensed"/>
                <a:sym typeface="Myriad Pro Black Condensed"/>
              </a:defRPr>
            </a:pPr>
            <a:r>
              <a:rPr lang="en-US" dirty="0"/>
              <a:t>NDALON</a:t>
            </a:r>
            <a:r>
              <a:rPr dirty="0"/>
              <a:t>!</a:t>
            </a:r>
          </a:p>
        </p:txBody>
      </p:sp>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3" name="bones.png" descr="bones.png"/>
          <p:cNvPicPr>
            <a:picLocks noChangeAspect="1"/>
          </p:cNvPicPr>
          <p:nvPr/>
        </p:nvPicPr>
        <p:blipFill>
          <a:blip r:embed="rId2"/>
          <a:stretch>
            <a:fillRect/>
          </a:stretch>
        </p:blipFill>
        <p:spPr>
          <a:xfrm>
            <a:off x="4159250" y="831850"/>
            <a:ext cx="16065500" cy="12052300"/>
          </a:xfrm>
          <a:prstGeom prst="rect">
            <a:avLst/>
          </a:prstGeom>
          <a:ln w="12700">
            <a:miter lim="400000"/>
          </a:ln>
          <a:effectLst>
            <a:outerShdw blurRad="190500" dist="8455" dir="5400000" rotWithShape="0">
              <a:srgbClr val="000000"/>
            </a:outerShdw>
          </a:effectLst>
        </p:spPr>
      </p:pic>
      <p:sp>
        <p:nvSpPr>
          <p:cNvPr id="1524" name="14 C in bone at…"/>
          <p:cNvSpPr txBox="1"/>
          <p:nvPr/>
        </p:nvSpPr>
        <p:spPr>
          <a:xfrm>
            <a:off x="12044728" y="1280786"/>
            <a:ext cx="8181353" cy="209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4800" spc="-336" baseline="56250" dirty="0"/>
              <a:t>14</a:t>
            </a:r>
            <a:r>
              <a:rPr sz="4800" spc="-336" baseline="41666" dirty="0"/>
              <a:t> </a:t>
            </a:r>
            <a:r>
              <a:rPr sz="8700" dirty="0"/>
              <a:t>C</a:t>
            </a:r>
            <a:r>
              <a:rPr dirty="0"/>
              <a:t> </a:t>
            </a:r>
            <a:r>
              <a:rPr lang="en-US" sz="7000" dirty="0" err="1"/>
              <a:t>n</a:t>
            </a:r>
            <a:r>
              <a:rPr lang="en-US" sz="7200" dirty="0" err="1"/>
              <a:t>ë</a:t>
            </a:r>
            <a:r>
              <a:rPr lang="en-US" sz="7000" dirty="0"/>
              <a:t> </a:t>
            </a:r>
            <a:r>
              <a:rPr lang="en-US" sz="7000" dirty="0" err="1"/>
              <a:t>eshtra</a:t>
            </a:r>
            <a:r>
              <a:rPr lang="en-US" sz="7000" dirty="0"/>
              <a:t> </a:t>
            </a:r>
            <a:r>
              <a:rPr lang="en-US" sz="7000" dirty="0" err="1"/>
              <a:t>gjat</a:t>
            </a:r>
            <a:r>
              <a:rPr lang="en-US" sz="7200" dirty="0" err="1"/>
              <a:t>ë</a:t>
            </a:r>
            <a:r>
              <a:rPr lang="en-US" sz="7000" dirty="0"/>
              <a:t> </a:t>
            </a:r>
            <a:r>
              <a:rPr lang="en-US" sz="7000" dirty="0" err="1"/>
              <a:t>koh</a:t>
            </a:r>
            <a:r>
              <a:rPr lang="en-US" sz="7200" dirty="0" err="1"/>
              <a:t>ë</a:t>
            </a:r>
            <a:r>
              <a:rPr lang="en-US" sz="7000" dirty="0" err="1"/>
              <a:t>s</a:t>
            </a:r>
            <a:r>
              <a:rPr lang="en-US" sz="7000" dirty="0"/>
              <a:t> se </a:t>
            </a:r>
            <a:r>
              <a:rPr lang="en-US" sz="7000" dirty="0" err="1"/>
              <a:t>vdekjes</a:t>
            </a:r>
            <a:endParaRPr dirty="0"/>
          </a:p>
        </p:txBody>
      </p:sp>
      <p:sp>
        <p:nvSpPr>
          <p:cNvPr id="1525" name="The amount of…"/>
          <p:cNvSpPr txBox="1"/>
          <p:nvPr/>
        </p:nvSpPr>
        <p:spPr>
          <a:xfrm>
            <a:off x="11770856" y="5458390"/>
            <a:ext cx="8410106" cy="29587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lang="en-US" sz="7000" dirty="0" err="1"/>
              <a:t>Shuma</a:t>
            </a:r>
            <a:r>
              <a:rPr lang="en-US" sz="7000" dirty="0"/>
              <a:t> e </a:t>
            </a:r>
            <a:endParaRPr sz="7000" dirty="0"/>
          </a:p>
          <a:p>
            <a:pPr>
              <a:lnSpc>
                <a:spcPct val="80000"/>
              </a:lnSpc>
              <a:defRPr sz="7500">
                <a:solidFill>
                  <a:srgbClr val="FFFFFF"/>
                </a:solidFill>
                <a:latin typeface="Myriad Pro Semibold"/>
                <a:ea typeface="Myriad Pro Semibold"/>
                <a:cs typeface="Myriad Pro Semibold"/>
                <a:sym typeface="Myriad Pro Semibold"/>
              </a:defRPr>
            </a:pPr>
            <a:r>
              <a:rPr sz="4800" spc="-336" baseline="45833" dirty="0"/>
              <a:t>14</a:t>
            </a:r>
            <a:r>
              <a:rPr sz="4800" spc="-336" baseline="41666" dirty="0"/>
              <a:t> </a:t>
            </a:r>
            <a:r>
              <a:rPr sz="8700" dirty="0"/>
              <a:t>C </a:t>
            </a:r>
            <a:r>
              <a:rPr lang="en-US" sz="7000" dirty="0" err="1"/>
              <a:t>zvogelohet</a:t>
            </a:r>
            <a:r>
              <a:rPr lang="en-US" sz="7000" dirty="0"/>
              <a:t> me </a:t>
            </a:r>
            <a:r>
              <a:rPr lang="en-US" sz="7000" dirty="0" err="1"/>
              <a:t>koh</a:t>
            </a:r>
            <a:r>
              <a:rPr lang="en-US" sz="7200" dirty="0" err="1"/>
              <a:t>ë</a:t>
            </a:r>
            <a:r>
              <a:rPr lang="en-US" sz="7000" dirty="0" err="1"/>
              <a:t>n</a:t>
            </a:r>
            <a:endParaRPr dirty="0"/>
          </a:p>
        </p:txBody>
      </p:sp>
      <p:sp>
        <p:nvSpPr>
          <p:cNvPr id="1526" name="14 C many…"/>
          <p:cNvSpPr txBox="1"/>
          <p:nvPr/>
        </p:nvSpPr>
        <p:spPr>
          <a:xfrm>
            <a:off x="11580679" y="9964628"/>
            <a:ext cx="8648202" cy="20969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4800" spc="-336" baseline="47916" dirty="0"/>
              <a:t>14 </a:t>
            </a:r>
            <a:r>
              <a:rPr sz="8700" dirty="0"/>
              <a:t>C </a:t>
            </a:r>
            <a:r>
              <a:rPr lang="en-US" sz="7000" dirty="0" err="1"/>
              <a:t>shum</a:t>
            </a:r>
            <a:r>
              <a:rPr lang="en-US" sz="7200" dirty="0" err="1"/>
              <a:t>ë</a:t>
            </a:r>
            <a:r>
              <a:rPr lang="en-US" sz="7000" dirty="0"/>
              <a:t> </a:t>
            </a:r>
            <a:r>
              <a:rPr lang="en-US" sz="7000" dirty="0" err="1"/>
              <a:t>vjet</a:t>
            </a:r>
            <a:r>
              <a:rPr lang="en-US" sz="7000" dirty="0"/>
              <a:t> me </a:t>
            </a:r>
            <a:r>
              <a:rPr lang="en-US" sz="7000" dirty="0" err="1"/>
              <a:t>von</a:t>
            </a:r>
            <a:r>
              <a:rPr lang="en-US" sz="7200" dirty="0" err="1"/>
              <a:t>ë</a:t>
            </a:r>
            <a:endParaRPr sz="7000" dirty="0"/>
          </a:p>
        </p:txBody>
      </p:sp>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28" name="moose3.png" descr="moose3.png"/>
          <p:cNvPicPr>
            <a:picLocks/>
          </p:cNvPicPr>
          <p:nvPr/>
        </p:nvPicPr>
        <p:blipFill>
          <a:blip r:embed="rId2"/>
          <a:stretch>
            <a:fillRect/>
          </a:stretch>
        </p:blipFill>
        <p:spPr>
          <a:xfrm>
            <a:off x="6763518" y="653843"/>
            <a:ext cx="11084815" cy="12023571"/>
          </a:xfrm>
          <a:prstGeom prst="rect">
            <a:avLst/>
          </a:prstGeom>
          <a:ln w="76200">
            <a:solidFill>
              <a:srgbClr val="FFFFFF"/>
            </a:solidFill>
          </a:ln>
        </p:spPr>
      </p:pic>
      <p:sp>
        <p:nvSpPr>
          <p:cNvPr id="1529" name="DURING…"/>
          <p:cNvSpPr txBox="1"/>
          <p:nvPr/>
        </p:nvSpPr>
        <p:spPr>
          <a:xfrm>
            <a:off x="6723669" y="913782"/>
            <a:ext cx="6874843" cy="16722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gn="l">
              <a:lnSpc>
                <a:spcPct val="60000"/>
              </a:lnSpc>
              <a:defRPr sz="8500" spc="-255">
                <a:latin typeface="Myriad Pro Black Condensed"/>
                <a:ea typeface="Myriad Pro Black Condensed"/>
                <a:cs typeface="Myriad Pro Black Condensed"/>
                <a:sym typeface="Myriad Pro Black Condensed"/>
              </a:defRPr>
            </a:pPr>
            <a:r>
              <a:rPr lang="en-US" dirty="0"/>
              <a:t>GJATË JETES</a:t>
            </a:r>
            <a:endParaRPr dirty="0"/>
          </a:p>
        </p:txBody>
      </p:sp>
      <p:sp>
        <p:nvSpPr>
          <p:cNvPr id="1530" name="14 C"/>
          <p:cNvSpPr txBox="1"/>
          <p:nvPr/>
        </p:nvSpPr>
        <p:spPr>
          <a:xfrm>
            <a:off x="10579682" y="1449003"/>
            <a:ext cx="2255053" cy="249326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4000" spc="-280" baseline="125000" dirty="0"/>
              <a:t>14</a:t>
            </a:r>
            <a:r>
              <a:rPr sz="1600" spc="-112" baseline="312500" dirty="0"/>
              <a:t> </a:t>
            </a:r>
            <a:r>
              <a:rPr sz="11300" spc="-1129" dirty="0"/>
              <a:t>C</a:t>
            </a:r>
          </a:p>
        </p:txBody>
      </p:sp>
      <p:sp>
        <p:nvSpPr>
          <p:cNvPr id="1531" name="14 C"/>
          <p:cNvSpPr txBox="1"/>
          <p:nvPr/>
        </p:nvSpPr>
        <p:spPr>
          <a:xfrm>
            <a:off x="13878560" y="5916929"/>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38131A"/>
                </a:solidFill>
                <a:latin typeface="Myriad Pro Semibold"/>
                <a:ea typeface="Myriad Pro Semibold"/>
                <a:cs typeface="Myriad Pro Semibold"/>
                <a:sym typeface="Myriad Pro Semibold"/>
              </a:defRPr>
            </a:pPr>
            <a:r>
              <a:rPr sz="2500" spc="-175" baseline="92000" dirty="0"/>
              <a:t>14</a:t>
            </a:r>
            <a:r>
              <a:rPr sz="800" spc="-56" dirty="0"/>
              <a:t> </a:t>
            </a:r>
            <a:r>
              <a:rPr sz="6500" spc="-649" dirty="0"/>
              <a:t>C</a:t>
            </a:r>
          </a:p>
        </p:txBody>
      </p:sp>
      <p:sp>
        <p:nvSpPr>
          <p:cNvPr id="1532" name="Loss by…"/>
          <p:cNvSpPr txBox="1"/>
          <p:nvPr/>
        </p:nvSpPr>
        <p:spPr>
          <a:xfrm>
            <a:off x="15532046" y="5756129"/>
            <a:ext cx="1614224" cy="12350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60000"/>
              </a:lnSpc>
              <a:defRPr sz="4000">
                <a:solidFill>
                  <a:srgbClr val="38131A"/>
                </a:solidFill>
                <a:latin typeface="Myriad Pro Black Condensed"/>
                <a:ea typeface="Myriad Pro Black Condensed"/>
                <a:cs typeface="Myriad Pro Black Condensed"/>
                <a:sym typeface="Myriad Pro Black Condensed"/>
              </a:defRPr>
            </a:pPr>
            <a:r>
              <a:rPr lang="en-US" dirty="0" err="1"/>
              <a:t>Humb</a:t>
            </a:r>
            <a:r>
              <a:rPr lang="en-US" dirty="0"/>
              <a:t> </a:t>
            </a:r>
          </a:p>
          <a:p>
            <a:pPr algn="l">
              <a:lnSpc>
                <a:spcPct val="60000"/>
              </a:lnSpc>
              <a:defRPr sz="4000">
                <a:solidFill>
                  <a:srgbClr val="38131A"/>
                </a:solidFill>
                <a:latin typeface="Myriad Pro Black Condensed"/>
                <a:ea typeface="Myriad Pro Black Condensed"/>
                <a:cs typeface="Myriad Pro Black Condensed"/>
                <a:sym typeface="Myriad Pro Black Condensed"/>
              </a:defRPr>
            </a:pPr>
            <a:r>
              <a:rPr lang="en-US" dirty="0" err="1"/>
              <a:t>nga</a:t>
            </a:r>
            <a:r>
              <a:rPr lang="en-US" dirty="0"/>
              <a:t> </a:t>
            </a:r>
          </a:p>
          <a:p>
            <a:pPr algn="l">
              <a:lnSpc>
                <a:spcPct val="60000"/>
              </a:lnSpc>
              <a:defRPr sz="4000">
                <a:solidFill>
                  <a:srgbClr val="38131A"/>
                </a:solidFill>
                <a:latin typeface="Myriad Pro Black Condensed"/>
                <a:ea typeface="Myriad Pro Black Condensed"/>
                <a:cs typeface="Myriad Pro Black Condensed"/>
                <a:sym typeface="Myriad Pro Black Condensed"/>
              </a:defRPr>
            </a:pPr>
            <a:r>
              <a:rPr lang="en-US" dirty="0" err="1"/>
              <a:t>kalbja</a:t>
            </a:r>
            <a:endParaRPr dirty="0"/>
          </a:p>
        </p:txBody>
      </p:sp>
      <p:sp>
        <p:nvSpPr>
          <p:cNvPr id="1533" name="14 C"/>
          <p:cNvSpPr txBox="1"/>
          <p:nvPr/>
        </p:nvSpPr>
        <p:spPr>
          <a:xfrm>
            <a:off x="6629400" y="5955029"/>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38131A"/>
                </a:solidFill>
                <a:latin typeface="Myriad Pro Semibold"/>
                <a:ea typeface="Myriad Pro Semibold"/>
                <a:cs typeface="Myriad Pro Semibold"/>
                <a:sym typeface="Myriad Pro Semibold"/>
              </a:defRPr>
            </a:pPr>
            <a:r>
              <a:rPr sz="2500" spc="-175" baseline="92000" dirty="0"/>
              <a:t>14</a:t>
            </a:r>
            <a:r>
              <a:rPr sz="800" spc="-56" dirty="0"/>
              <a:t> </a:t>
            </a:r>
            <a:r>
              <a:rPr sz="6500" spc="-649" dirty="0"/>
              <a:t>C</a:t>
            </a:r>
          </a:p>
        </p:txBody>
      </p:sp>
      <p:sp>
        <p:nvSpPr>
          <p:cNvPr id="1534" name="Gain"/>
          <p:cNvSpPr txBox="1"/>
          <p:nvPr/>
        </p:nvSpPr>
        <p:spPr>
          <a:xfrm>
            <a:off x="8391482" y="6095474"/>
            <a:ext cx="1072409" cy="5334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70000"/>
              </a:lnSpc>
              <a:defRPr sz="4000">
                <a:solidFill>
                  <a:srgbClr val="38131A"/>
                </a:solidFill>
                <a:latin typeface="Myriad Pro Black Condensed"/>
                <a:ea typeface="Myriad Pro Black Condensed"/>
                <a:cs typeface="Myriad Pro Black Condensed"/>
                <a:sym typeface="Myriad Pro Black Condensed"/>
              </a:defRPr>
            </a:lvl1pPr>
          </a:lstStyle>
          <a:p>
            <a:r>
              <a:rPr lang="en-US" dirty="0" err="1"/>
              <a:t>fiton</a:t>
            </a:r>
            <a:endParaRPr dirty="0"/>
          </a:p>
        </p:txBody>
      </p:sp>
      <p:sp>
        <p:nvSpPr>
          <p:cNvPr id="1535" name="14 C"/>
          <p:cNvSpPr txBox="1"/>
          <p:nvPr/>
        </p:nvSpPr>
        <p:spPr>
          <a:xfrm>
            <a:off x="7827919" y="9847807"/>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2500" spc="-175" baseline="92000" dirty="0"/>
              <a:t>14</a:t>
            </a:r>
            <a:r>
              <a:rPr sz="1100" spc="-77" dirty="0"/>
              <a:t> </a:t>
            </a:r>
            <a:r>
              <a:rPr sz="6500" spc="-649" dirty="0"/>
              <a:t>C</a:t>
            </a:r>
          </a:p>
        </p:txBody>
      </p:sp>
      <p:sp>
        <p:nvSpPr>
          <p:cNvPr id="1536" name="No…"/>
          <p:cNvSpPr txBox="1"/>
          <p:nvPr/>
        </p:nvSpPr>
        <p:spPr>
          <a:xfrm>
            <a:off x="8467917" y="10533786"/>
            <a:ext cx="1383452" cy="841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60000"/>
              </a:lnSpc>
              <a:defRPr sz="4000">
                <a:solidFill>
                  <a:srgbClr val="FFFFFF"/>
                </a:solidFill>
                <a:latin typeface="Myriad Pro Black Condensed"/>
                <a:ea typeface="Myriad Pro Black Condensed"/>
                <a:cs typeface="Myriad Pro Black Condensed"/>
                <a:sym typeface="Myriad Pro Black Condensed"/>
              </a:defRPr>
            </a:pPr>
            <a:r>
              <a:rPr lang="en-US" dirty="0" err="1"/>
              <a:t>Nuk</a:t>
            </a:r>
            <a:r>
              <a:rPr lang="en-US" dirty="0"/>
              <a:t> </a:t>
            </a:r>
            <a:r>
              <a:rPr lang="en-US" dirty="0" err="1"/>
              <a:t>fiton</a:t>
            </a:r>
            <a:endParaRPr dirty="0"/>
          </a:p>
        </p:txBody>
      </p:sp>
      <p:sp>
        <p:nvSpPr>
          <p:cNvPr id="1537" name="14 C"/>
          <p:cNvSpPr txBox="1"/>
          <p:nvPr/>
        </p:nvSpPr>
        <p:spPr>
          <a:xfrm>
            <a:off x="12834620" y="10422890"/>
            <a:ext cx="2255053" cy="18796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38131A"/>
                </a:solidFill>
                <a:latin typeface="Myriad Pro Semibold"/>
                <a:ea typeface="Myriad Pro Semibold"/>
                <a:cs typeface="Myriad Pro Semibold"/>
                <a:sym typeface="Myriad Pro Semibold"/>
              </a:defRPr>
            </a:pPr>
            <a:r>
              <a:rPr sz="2500" spc="-175" baseline="92000" dirty="0"/>
              <a:t>14</a:t>
            </a:r>
            <a:r>
              <a:rPr sz="1500" spc="-104" dirty="0"/>
              <a:t> </a:t>
            </a:r>
            <a:r>
              <a:rPr sz="6500" spc="-649" dirty="0"/>
              <a:t>C</a:t>
            </a:r>
          </a:p>
        </p:txBody>
      </p:sp>
      <p:sp>
        <p:nvSpPr>
          <p:cNvPr id="1538" name="Loss by…"/>
          <p:cNvSpPr txBox="1"/>
          <p:nvPr/>
        </p:nvSpPr>
        <p:spPr>
          <a:xfrm>
            <a:off x="14433075" y="10401789"/>
            <a:ext cx="2069477" cy="10105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70000"/>
              </a:lnSpc>
              <a:defRPr sz="4000">
                <a:solidFill>
                  <a:srgbClr val="38131A"/>
                </a:solidFill>
                <a:latin typeface="Myriad Pro Black Condensed"/>
                <a:ea typeface="Myriad Pro Black Condensed"/>
                <a:cs typeface="Myriad Pro Black Condensed"/>
                <a:sym typeface="Myriad Pro Black Condensed"/>
              </a:defRPr>
            </a:pPr>
            <a:r>
              <a:rPr lang="en-US" dirty="0" err="1"/>
              <a:t>Humb</a:t>
            </a:r>
            <a:endParaRPr lang="en-US" dirty="0"/>
          </a:p>
          <a:p>
            <a:pPr algn="l">
              <a:lnSpc>
                <a:spcPct val="70000"/>
              </a:lnSpc>
              <a:defRPr sz="4000">
                <a:solidFill>
                  <a:srgbClr val="38131A"/>
                </a:solidFill>
                <a:latin typeface="Myriad Pro Black Condensed"/>
                <a:ea typeface="Myriad Pro Black Condensed"/>
                <a:cs typeface="Myriad Pro Black Condensed"/>
                <a:sym typeface="Myriad Pro Black Condensed"/>
              </a:defRPr>
            </a:pPr>
            <a:r>
              <a:rPr lang="en-US" dirty="0" err="1"/>
              <a:t>nga</a:t>
            </a:r>
            <a:r>
              <a:rPr lang="en-US" dirty="0"/>
              <a:t> </a:t>
            </a:r>
            <a:r>
              <a:rPr lang="en-US" dirty="0" err="1"/>
              <a:t>kalbja</a:t>
            </a:r>
            <a:endParaRPr dirty="0"/>
          </a:p>
        </p:txBody>
      </p:sp>
      <p:sp>
        <p:nvSpPr>
          <p:cNvPr id="1539" name="DEATH"/>
          <p:cNvSpPr txBox="1"/>
          <p:nvPr/>
        </p:nvSpPr>
        <p:spPr>
          <a:xfrm>
            <a:off x="7944347" y="8947140"/>
            <a:ext cx="3196388" cy="86587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80000"/>
              </a:lnSpc>
              <a:defRPr sz="6200">
                <a:solidFill>
                  <a:srgbClr val="FFFFFF"/>
                </a:solidFill>
                <a:latin typeface="Myriad Pro Black Condensed"/>
                <a:ea typeface="Myriad Pro Black Condensed"/>
                <a:cs typeface="Myriad Pro Black Condensed"/>
                <a:sym typeface="Myriad Pro Black Condensed"/>
              </a:defRPr>
            </a:lvl1pPr>
          </a:lstStyle>
          <a:p>
            <a:r>
              <a:rPr lang="en-US" dirty="0"/>
              <a:t>VDEKJE</a:t>
            </a:r>
            <a:endParaRPr dirty="0"/>
          </a:p>
        </p:txBody>
      </p:sp>
      <p:sp>
        <p:nvSpPr>
          <p:cNvPr id="1540" name="DECAY"/>
          <p:cNvSpPr txBox="1"/>
          <p:nvPr/>
        </p:nvSpPr>
        <p:spPr>
          <a:xfrm rot="19020000">
            <a:off x="13302729" y="5263864"/>
            <a:ext cx="591567"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000" b="1" spc="-100">
                <a:solidFill>
                  <a:srgbClr val="FFFFFF"/>
                </a:solidFill>
                <a:latin typeface="Myriad Pro Condensed"/>
                <a:ea typeface="Myriad Pro Condensed"/>
                <a:cs typeface="Myriad Pro Condensed"/>
                <a:sym typeface="Myriad Pro Condensed"/>
              </a:defRPr>
            </a:lvl1pPr>
          </a:lstStyle>
          <a:p>
            <a:r>
              <a:rPr dirty="0"/>
              <a:t>DECAY</a:t>
            </a:r>
          </a:p>
        </p:txBody>
      </p:sp>
      <p:sp>
        <p:nvSpPr>
          <p:cNvPr id="1541" name="DECAY"/>
          <p:cNvSpPr txBox="1"/>
          <p:nvPr/>
        </p:nvSpPr>
        <p:spPr>
          <a:xfrm rot="19020000">
            <a:off x="12489929" y="5136864"/>
            <a:ext cx="591567" cy="3556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2000" b="1" spc="-100">
                <a:solidFill>
                  <a:srgbClr val="FFFFFF"/>
                </a:solidFill>
                <a:latin typeface="Myriad Pro Condensed"/>
                <a:ea typeface="Myriad Pro Condensed"/>
                <a:cs typeface="Myriad Pro Condensed"/>
                <a:sym typeface="Myriad Pro Condensed"/>
              </a:defRPr>
            </a:lvl1pPr>
          </a:lstStyle>
          <a:p>
            <a:r>
              <a:rPr dirty="0"/>
              <a:t>DECAY</a:t>
            </a:r>
          </a:p>
        </p:txBody>
      </p:sp>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43" name="Square"/>
          <p:cNvSpPr/>
          <p:nvPr/>
        </p:nvSpPr>
        <p:spPr>
          <a:xfrm>
            <a:off x="11684000" y="6350000"/>
            <a:ext cx="1270000" cy="1270000"/>
          </a:xfrm>
          <a:prstGeom prst="rect">
            <a:avLst/>
          </a:prstGeom>
          <a:blipFill>
            <a:blip r:embed="rId3"/>
          </a:blip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pic>
        <p:nvPicPr>
          <p:cNvPr id="1544" name="moose.png" descr="moose.png"/>
          <p:cNvPicPr>
            <a:picLocks noChangeAspect="1"/>
          </p:cNvPicPr>
          <p:nvPr/>
        </p:nvPicPr>
        <p:blipFill>
          <a:blip r:embed="rId4"/>
          <a:stretch>
            <a:fillRect/>
          </a:stretch>
        </p:blipFill>
        <p:spPr>
          <a:xfrm>
            <a:off x="4159250" y="1219200"/>
            <a:ext cx="16065500" cy="11887200"/>
          </a:xfrm>
          <a:prstGeom prst="rect">
            <a:avLst/>
          </a:prstGeom>
          <a:ln w="12700">
            <a:miter lim="400000"/>
          </a:ln>
          <a:effectLst>
            <a:outerShdw blurRad="190500" dist="8455" dir="5400000" rotWithShape="0">
              <a:srgbClr val="000000"/>
            </a:outerShdw>
          </a:effectLst>
        </p:spPr>
      </p:pic>
      <p:sp>
        <p:nvSpPr>
          <p:cNvPr id="1545" name="12 C"/>
          <p:cNvSpPr txBox="1"/>
          <p:nvPr/>
        </p:nvSpPr>
        <p:spPr>
          <a:xfrm>
            <a:off x="5013308" y="8647096"/>
            <a:ext cx="2255053" cy="1064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dirty="0"/>
              <a:t>12</a:t>
            </a:r>
            <a:r>
              <a:rPr sz="2900" spc="-203" dirty="0"/>
              <a:t> </a:t>
            </a:r>
            <a:r>
              <a:rPr sz="7600" spc="-759" dirty="0"/>
              <a:t>C</a:t>
            </a:r>
          </a:p>
        </p:txBody>
      </p:sp>
      <p:sp>
        <p:nvSpPr>
          <p:cNvPr id="1546" name="12 C"/>
          <p:cNvSpPr txBox="1"/>
          <p:nvPr/>
        </p:nvSpPr>
        <p:spPr>
          <a:xfrm>
            <a:off x="7886717" y="8647096"/>
            <a:ext cx="2255052" cy="1064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dirty="0"/>
              <a:t>12</a:t>
            </a:r>
            <a:r>
              <a:rPr sz="2900" spc="-203" dirty="0"/>
              <a:t> </a:t>
            </a:r>
            <a:r>
              <a:rPr sz="7600" spc="-759" dirty="0"/>
              <a:t>C</a:t>
            </a:r>
          </a:p>
        </p:txBody>
      </p:sp>
      <p:sp>
        <p:nvSpPr>
          <p:cNvPr id="1547" name="12 C"/>
          <p:cNvSpPr txBox="1"/>
          <p:nvPr/>
        </p:nvSpPr>
        <p:spPr>
          <a:xfrm>
            <a:off x="10479120" y="8647096"/>
            <a:ext cx="2255053" cy="1064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dirty="0"/>
              <a:t>12</a:t>
            </a:r>
            <a:r>
              <a:rPr sz="2900" spc="-203" dirty="0"/>
              <a:t> </a:t>
            </a:r>
            <a:r>
              <a:rPr sz="7600" spc="-759" dirty="0"/>
              <a:t>C</a:t>
            </a:r>
          </a:p>
        </p:txBody>
      </p:sp>
      <p:sp>
        <p:nvSpPr>
          <p:cNvPr id="1548" name="12 C"/>
          <p:cNvSpPr txBox="1"/>
          <p:nvPr/>
        </p:nvSpPr>
        <p:spPr>
          <a:xfrm>
            <a:off x="13164168" y="8647096"/>
            <a:ext cx="2255053" cy="1064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dirty="0"/>
              <a:t>12</a:t>
            </a:r>
            <a:r>
              <a:rPr sz="2900" spc="-203" dirty="0"/>
              <a:t> </a:t>
            </a:r>
            <a:r>
              <a:rPr sz="7600" spc="-759" dirty="0"/>
              <a:t>C</a:t>
            </a:r>
          </a:p>
        </p:txBody>
      </p:sp>
      <p:sp>
        <p:nvSpPr>
          <p:cNvPr id="1549" name="12 C"/>
          <p:cNvSpPr txBox="1"/>
          <p:nvPr/>
        </p:nvSpPr>
        <p:spPr>
          <a:xfrm>
            <a:off x="15792332" y="8647096"/>
            <a:ext cx="2255052" cy="106426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dirty="0"/>
              <a:t>12</a:t>
            </a:r>
            <a:r>
              <a:rPr sz="2900" spc="-203" dirty="0"/>
              <a:t> </a:t>
            </a:r>
            <a:r>
              <a:rPr sz="7600" spc="-759" dirty="0"/>
              <a:t>C</a:t>
            </a:r>
          </a:p>
        </p:txBody>
      </p:sp>
      <p:sp>
        <p:nvSpPr>
          <p:cNvPr id="1550" name="Rectangle"/>
          <p:cNvSpPr/>
          <p:nvPr/>
        </p:nvSpPr>
        <p:spPr>
          <a:xfrm>
            <a:off x="6354329" y="10392998"/>
            <a:ext cx="958519" cy="2719906"/>
          </a:xfrm>
          <a:prstGeom prst="rect">
            <a:avLst/>
          </a:prstGeom>
          <a:solidFill>
            <a:srgbClr val="FF26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551" name="Rectangle"/>
          <p:cNvSpPr/>
          <p:nvPr/>
        </p:nvSpPr>
        <p:spPr>
          <a:xfrm>
            <a:off x="9162480" y="10378710"/>
            <a:ext cx="958518" cy="2719907"/>
          </a:xfrm>
          <a:prstGeom prst="rect">
            <a:avLst/>
          </a:prstGeom>
          <a:solidFill>
            <a:srgbClr val="FF26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552" name="Rectangle"/>
          <p:cNvSpPr/>
          <p:nvPr/>
        </p:nvSpPr>
        <p:spPr>
          <a:xfrm>
            <a:off x="11774753" y="11184303"/>
            <a:ext cx="1002314" cy="1922097"/>
          </a:xfrm>
          <a:prstGeom prst="rect">
            <a:avLst/>
          </a:prstGeom>
          <a:solidFill>
            <a:srgbClr val="FF26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553" name="Rectangle"/>
          <p:cNvSpPr/>
          <p:nvPr/>
        </p:nvSpPr>
        <p:spPr>
          <a:xfrm>
            <a:off x="14534632" y="12293309"/>
            <a:ext cx="958518" cy="800869"/>
          </a:xfrm>
          <a:prstGeom prst="rect">
            <a:avLst/>
          </a:prstGeom>
          <a:solidFill>
            <a:srgbClr val="FF2600"/>
          </a:solidFill>
          <a:ln w="12700">
            <a:miter lim="400000"/>
          </a:ln>
        </p:spPr>
        <p:txBody>
          <a:bodyPr lIns="50800" tIns="50800" rIns="50800" bIns="50800" anchor="ctr"/>
          <a:lstStyle/>
          <a:p>
            <a:pPr defTabSz="584200">
              <a:defRPr sz="4000">
                <a:solidFill>
                  <a:srgbClr val="FFFFFF"/>
                </a:solidFill>
                <a:effectLst>
                  <a:outerShdw blurRad="38100" dist="12700" dir="5400000" rotWithShape="0">
                    <a:srgbClr val="000000">
                      <a:alpha val="50000"/>
                    </a:srgbClr>
                  </a:outerShdw>
                </a:effectLst>
              </a:defRPr>
            </a:pPr>
            <a:endParaRPr dirty="0"/>
          </a:p>
        </p:txBody>
      </p:sp>
      <p:sp>
        <p:nvSpPr>
          <p:cNvPr id="1554" name="14 C"/>
          <p:cNvSpPr txBox="1"/>
          <p:nvPr/>
        </p:nvSpPr>
        <p:spPr>
          <a:xfrm>
            <a:off x="5620919" y="10362267"/>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2500" spc="-175" baseline="80000" dirty="0"/>
              <a:t>14</a:t>
            </a:r>
            <a:r>
              <a:rPr sz="2500" spc="-175" dirty="0"/>
              <a:t> </a:t>
            </a:r>
            <a:r>
              <a:rPr sz="6500" spc="-649" dirty="0"/>
              <a:t>C</a:t>
            </a:r>
          </a:p>
        </p:txBody>
      </p:sp>
      <p:sp>
        <p:nvSpPr>
          <p:cNvPr id="1555" name="14 C"/>
          <p:cNvSpPr txBox="1"/>
          <p:nvPr/>
        </p:nvSpPr>
        <p:spPr>
          <a:xfrm>
            <a:off x="8385027" y="10370734"/>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2500" spc="-175" baseline="80000" dirty="0"/>
              <a:t>14</a:t>
            </a:r>
            <a:r>
              <a:rPr sz="2500" spc="-175" dirty="0"/>
              <a:t> </a:t>
            </a:r>
            <a:r>
              <a:rPr sz="6500" spc="-649" dirty="0"/>
              <a:t>C</a:t>
            </a:r>
          </a:p>
        </p:txBody>
      </p:sp>
      <p:sp>
        <p:nvSpPr>
          <p:cNvPr id="1556" name="14 C"/>
          <p:cNvSpPr txBox="1"/>
          <p:nvPr/>
        </p:nvSpPr>
        <p:spPr>
          <a:xfrm>
            <a:off x="11060747" y="11286517"/>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2500" spc="-175" baseline="80000" dirty="0"/>
              <a:t>14</a:t>
            </a:r>
            <a:r>
              <a:rPr sz="2500" spc="-175" dirty="0"/>
              <a:t> </a:t>
            </a:r>
            <a:r>
              <a:rPr sz="6500" spc="-649" dirty="0"/>
              <a:t>C</a:t>
            </a:r>
          </a:p>
        </p:txBody>
      </p:sp>
      <p:sp>
        <p:nvSpPr>
          <p:cNvPr id="1557" name="14 C"/>
          <p:cNvSpPr txBox="1"/>
          <p:nvPr/>
        </p:nvSpPr>
        <p:spPr>
          <a:xfrm>
            <a:off x="13832318" y="12280997"/>
            <a:ext cx="2255053"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2500" spc="-175" baseline="80000" dirty="0"/>
              <a:t>14</a:t>
            </a:r>
            <a:r>
              <a:rPr sz="2500" spc="-175" dirty="0"/>
              <a:t> </a:t>
            </a:r>
            <a:r>
              <a:rPr sz="6500" spc="-649" dirty="0"/>
              <a:t>C</a:t>
            </a:r>
          </a:p>
        </p:txBody>
      </p:sp>
      <p:sp>
        <p:nvSpPr>
          <p:cNvPr id="1559" name="Living"/>
          <p:cNvSpPr txBox="1"/>
          <p:nvPr/>
        </p:nvSpPr>
        <p:spPr>
          <a:xfrm>
            <a:off x="5160468" y="7830690"/>
            <a:ext cx="2117793" cy="61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defRPr sz="4400" b="1">
                <a:solidFill>
                  <a:srgbClr val="38131A"/>
                </a:solidFill>
                <a:latin typeface="Helvetica"/>
                <a:ea typeface="Helvetica"/>
                <a:cs typeface="Helvetica"/>
                <a:sym typeface="Helvetica"/>
              </a:defRPr>
            </a:lvl1pPr>
          </a:lstStyle>
          <a:p>
            <a:r>
              <a:rPr lang="en-US" sz="4000" dirty="0" err="1"/>
              <a:t>jeton</a:t>
            </a:r>
            <a:endParaRPr sz="4000" dirty="0"/>
          </a:p>
        </p:txBody>
      </p:sp>
      <p:sp>
        <p:nvSpPr>
          <p:cNvPr id="1560" name="Moment of Death"/>
          <p:cNvSpPr txBox="1"/>
          <p:nvPr/>
        </p:nvSpPr>
        <p:spPr>
          <a:xfrm>
            <a:off x="7264144" y="7734287"/>
            <a:ext cx="3500197" cy="87818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70000"/>
              </a:lnSpc>
              <a:defRPr sz="3600" b="1">
                <a:solidFill>
                  <a:srgbClr val="38131A"/>
                </a:solidFill>
                <a:latin typeface="Helvetica"/>
                <a:ea typeface="Helvetica"/>
                <a:cs typeface="Helvetica"/>
                <a:sym typeface="Helvetica"/>
              </a:defRPr>
            </a:lvl1pPr>
          </a:lstStyle>
          <a:p>
            <a:r>
              <a:rPr lang="en-US" dirty="0" err="1"/>
              <a:t>Momenti</a:t>
            </a:r>
            <a:r>
              <a:rPr lang="en-US" dirty="0"/>
              <a:t> I </a:t>
            </a:r>
            <a:r>
              <a:rPr lang="en-US" dirty="0" err="1"/>
              <a:t>vdekjes</a:t>
            </a:r>
            <a:endParaRPr dirty="0"/>
          </a:p>
        </p:txBody>
      </p:sp>
      <p:sp>
        <p:nvSpPr>
          <p:cNvPr id="1561" name="Old"/>
          <p:cNvSpPr txBox="1"/>
          <p:nvPr/>
        </p:nvSpPr>
        <p:spPr>
          <a:xfrm>
            <a:off x="10540205" y="7875352"/>
            <a:ext cx="2200618" cy="61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nSpc>
                <a:spcPct val="80000"/>
              </a:lnSpc>
              <a:defRPr sz="4400" b="1">
                <a:solidFill>
                  <a:srgbClr val="38131A"/>
                </a:solidFill>
                <a:latin typeface="Helvetica"/>
                <a:ea typeface="Helvetica"/>
                <a:cs typeface="Helvetica"/>
                <a:sym typeface="Helvetica"/>
              </a:defRPr>
            </a:lvl1pPr>
          </a:lstStyle>
          <a:p>
            <a:r>
              <a:rPr lang="en-US" sz="4000" dirty="0" err="1"/>
              <a:t>vjetër</a:t>
            </a:r>
            <a:endParaRPr sz="4000" dirty="0"/>
          </a:p>
        </p:txBody>
      </p:sp>
      <p:sp>
        <p:nvSpPr>
          <p:cNvPr id="1562" name="Older"/>
          <p:cNvSpPr txBox="1"/>
          <p:nvPr/>
        </p:nvSpPr>
        <p:spPr>
          <a:xfrm>
            <a:off x="12525064" y="7841485"/>
            <a:ext cx="3084660" cy="613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80000"/>
              </a:lnSpc>
              <a:defRPr sz="4400" b="1">
                <a:solidFill>
                  <a:srgbClr val="38131A"/>
                </a:solidFill>
                <a:latin typeface="Helvetica"/>
                <a:ea typeface="Helvetica"/>
                <a:cs typeface="Helvetica"/>
                <a:sym typeface="Helvetica"/>
              </a:defRPr>
            </a:lvl1pPr>
          </a:lstStyle>
          <a:p>
            <a:r>
              <a:rPr lang="en-US" sz="4000" dirty="0"/>
              <a:t>Me I </a:t>
            </a:r>
            <a:r>
              <a:rPr lang="en-US" sz="4000" dirty="0" err="1"/>
              <a:t>vjetër</a:t>
            </a:r>
            <a:endParaRPr sz="4000" dirty="0"/>
          </a:p>
        </p:txBody>
      </p:sp>
      <p:sp>
        <p:nvSpPr>
          <p:cNvPr id="1563" name="“Infinite Age”"/>
          <p:cNvSpPr txBox="1"/>
          <p:nvPr/>
        </p:nvSpPr>
        <p:spPr>
          <a:xfrm>
            <a:off x="15665984" y="7647674"/>
            <a:ext cx="2449531" cy="10055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lvl1pPr>
              <a:lnSpc>
                <a:spcPct val="80000"/>
              </a:lnSpc>
              <a:defRPr sz="3800" b="1">
                <a:solidFill>
                  <a:srgbClr val="38131A"/>
                </a:solidFill>
                <a:latin typeface="Helvetica"/>
                <a:ea typeface="Helvetica"/>
                <a:cs typeface="Helvetica"/>
                <a:sym typeface="Helvetica"/>
              </a:defRPr>
            </a:lvl1pPr>
          </a:lstStyle>
          <a:p>
            <a:r>
              <a:rPr sz="3600" dirty="0"/>
              <a:t>“</a:t>
            </a:r>
            <a:r>
              <a:rPr lang="en-US" sz="3600" dirty="0" err="1"/>
              <a:t>moshë</a:t>
            </a:r>
            <a:r>
              <a:rPr lang="en-US" sz="3600" dirty="0"/>
              <a:t> infinite</a:t>
            </a:r>
            <a:r>
              <a:rPr sz="3600" dirty="0"/>
              <a:t>”</a:t>
            </a:r>
          </a:p>
        </p:txBody>
      </p:sp>
      <p:sp>
        <p:nvSpPr>
          <p:cNvPr id="1564" name="14 C  (amount becomes less with time)"/>
          <p:cNvSpPr txBox="1"/>
          <p:nvPr/>
        </p:nvSpPr>
        <p:spPr>
          <a:xfrm>
            <a:off x="5139442" y="6601040"/>
            <a:ext cx="12934410" cy="10382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nSpc>
                <a:spcPct val="80000"/>
              </a:lnSpc>
              <a:defRPr sz="7500">
                <a:solidFill>
                  <a:srgbClr val="38131A"/>
                </a:solidFill>
                <a:latin typeface="Myriad Pro Semibold"/>
                <a:ea typeface="Myriad Pro Semibold"/>
                <a:cs typeface="Myriad Pro Semibold"/>
                <a:sym typeface="Myriad Pro Semibold"/>
              </a:defRPr>
            </a:pPr>
            <a:r>
              <a:rPr sz="3900" spc="-273" baseline="58974" dirty="0"/>
              <a:t>14</a:t>
            </a:r>
            <a:r>
              <a:rPr sz="2900" spc="-203" dirty="0"/>
              <a:t> </a:t>
            </a:r>
            <a:r>
              <a:rPr sz="7600" spc="-759" dirty="0"/>
              <a:t>C</a:t>
            </a:r>
            <a:r>
              <a:rPr sz="7600" spc="-759" baseline="13157" dirty="0"/>
              <a:t>  </a:t>
            </a:r>
            <a:r>
              <a:rPr sz="5200" spc="-156" baseline="19230" dirty="0"/>
              <a:t>(</a:t>
            </a:r>
            <a:r>
              <a:rPr lang="en-US" sz="5200" spc="-156" baseline="19230" dirty="0" err="1"/>
              <a:t>shuma</a:t>
            </a:r>
            <a:r>
              <a:rPr lang="en-US" sz="5200" spc="-156" baseline="19230" dirty="0"/>
              <a:t> </a:t>
            </a:r>
            <a:r>
              <a:rPr lang="en-US" sz="5200" spc="-156" baseline="19230" dirty="0" err="1"/>
              <a:t>pakesohet</a:t>
            </a:r>
            <a:r>
              <a:rPr lang="en-US" sz="5200" spc="-156" baseline="19230" dirty="0"/>
              <a:t> me </a:t>
            </a:r>
            <a:r>
              <a:rPr lang="en-US" sz="5200" spc="-156" baseline="19230" dirty="0" err="1"/>
              <a:t>kohen</a:t>
            </a:r>
            <a:r>
              <a:rPr sz="5200" spc="-156" baseline="19230" dirty="0"/>
              <a:t>)</a:t>
            </a:r>
          </a:p>
        </p:txBody>
      </p:sp>
      <p:sp>
        <p:nvSpPr>
          <p:cNvPr id="1565" name="No…"/>
          <p:cNvSpPr txBox="1"/>
          <p:nvPr/>
        </p:nvSpPr>
        <p:spPr>
          <a:xfrm>
            <a:off x="18210009" y="10057464"/>
            <a:ext cx="1862330" cy="278640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spAutoFit/>
          </a:bodyPr>
          <a:lstStyle/>
          <a:p>
            <a:pPr>
              <a:lnSpc>
                <a:spcPct val="80000"/>
              </a:lnSpc>
              <a:defRPr sz="3400" b="1">
                <a:solidFill>
                  <a:srgbClr val="38131A"/>
                </a:solidFill>
                <a:latin typeface="Myriad Pro Condensed"/>
                <a:ea typeface="Myriad Pro Condensed"/>
                <a:cs typeface="Myriad Pro Condensed"/>
                <a:sym typeface="Myriad Pro Condensed"/>
              </a:defRPr>
            </a:pPr>
            <a:r>
              <a:rPr lang="en-US" dirty="0" err="1"/>
              <a:t>Nuk</a:t>
            </a:r>
            <a:r>
              <a:rPr lang="en-US" dirty="0"/>
              <a:t> </a:t>
            </a:r>
            <a:r>
              <a:rPr lang="en-US" dirty="0" err="1"/>
              <a:t>ka</a:t>
            </a:r>
            <a:r>
              <a:rPr lang="en-US" dirty="0"/>
              <a:t> radio-</a:t>
            </a:r>
          </a:p>
          <a:p>
            <a:pPr>
              <a:lnSpc>
                <a:spcPct val="80000"/>
              </a:lnSpc>
              <a:defRPr sz="3400" b="1">
                <a:solidFill>
                  <a:srgbClr val="38131A"/>
                </a:solidFill>
                <a:latin typeface="Myriad Pro Condensed"/>
                <a:ea typeface="Myriad Pro Condensed"/>
                <a:cs typeface="Myriad Pro Condensed"/>
                <a:sym typeface="Myriad Pro Condensed"/>
              </a:defRPr>
            </a:pPr>
            <a:r>
              <a:rPr lang="en-US" dirty="0" err="1"/>
              <a:t>karbon</a:t>
            </a:r>
            <a:r>
              <a:rPr lang="en-US" dirty="0"/>
              <a:t> të </a:t>
            </a:r>
            <a:r>
              <a:rPr lang="en-US" dirty="0" err="1"/>
              <a:t>matshem</a:t>
            </a:r>
            <a:endParaRPr dirty="0"/>
          </a:p>
          <a:p>
            <a:pPr>
              <a:lnSpc>
                <a:spcPct val="80000"/>
              </a:lnSpc>
              <a:defRPr sz="3200" b="1">
                <a:solidFill>
                  <a:srgbClr val="38131A"/>
                </a:solidFill>
                <a:latin typeface="Myriad Pro Condensed"/>
                <a:ea typeface="Myriad Pro Condensed"/>
                <a:cs typeface="Myriad Pro Condensed"/>
                <a:sym typeface="Myriad Pro Condensed"/>
              </a:defRPr>
            </a:pPr>
            <a:endParaRPr dirty="0"/>
          </a:p>
          <a:p>
            <a:pPr algn="l">
              <a:lnSpc>
                <a:spcPct val="80000"/>
              </a:lnSpc>
              <a:defRPr sz="7500" b="1" baseline="40000">
                <a:solidFill>
                  <a:srgbClr val="38131A"/>
                </a:solidFill>
                <a:latin typeface="+mj-lt"/>
                <a:ea typeface="+mj-ea"/>
                <a:cs typeface="+mj-cs"/>
                <a:sym typeface="Calibri"/>
              </a:defRPr>
            </a:pPr>
            <a:r>
              <a:rPr dirty="0"/>
              <a:t> </a:t>
            </a:r>
            <a:r>
              <a:rPr sz="3100" b="0" spc="-217" baseline="177419" dirty="0">
                <a:latin typeface="Myriad Pro Semibold"/>
                <a:ea typeface="Myriad Pro Semibold"/>
                <a:cs typeface="Myriad Pro Semibold"/>
                <a:sym typeface="Myriad Pro Semibold"/>
              </a:rPr>
              <a:t>14</a:t>
            </a:r>
            <a:r>
              <a:rPr sz="3100" b="0" spc="-217" baseline="158064" dirty="0">
                <a:latin typeface="Myriad Pro Semibold"/>
                <a:ea typeface="Myriad Pro Semibold"/>
                <a:cs typeface="Myriad Pro Semibold"/>
                <a:sym typeface="Myriad Pro Semibold"/>
              </a:rPr>
              <a:t> </a:t>
            </a:r>
            <a:r>
              <a:rPr sz="6000" b="0" spc="-599" baseline="50000" dirty="0">
                <a:latin typeface="Myriad Pro Semibold"/>
                <a:ea typeface="Myriad Pro Semibold"/>
                <a:cs typeface="Myriad Pro Semibold"/>
                <a:sym typeface="Myriad Pro Semibold"/>
              </a:rPr>
              <a:t>C</a:t>
            </a:r>
            <a:endParaRPr b="0" dirty="0">
              <a:latin typeface="Myriad Pro Semibold"/>
              <a:ea typeface="Myriad Pro Semibold"/>
              <a:cs typeface="Myriad Pro Semibold"/>
              <a:sym typeface="Myriad Pro Semibold"/>
            </a:endParaRPr>
          </a:p>
        </p:txBody>
      </p:sp>
      <p:sp>
        <p:nvSpPr>
          <p:cNvPr id="1566" name="1"/>
          <p:cNvSpPr txBox="1"/>
          <p:nvPr/>
        </p:nvSpPr>
        <p:spPr>
          <a:xfrm>
            <a:off x="15462894" y="8318275"/>
            <a:ext cx="592735" cy="17851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nSpc>
                <a:spcPct val="80000"/>
              </a:lnSpc>
              <a:defRPr sz="7500">
                <a:solidFill>
                  <a:srgbClr val="FFFFFF"/>
                </a:solidFill>
                <a:latin typeface="Myriad Pro Semibold"/>
                <a:ea typeface="Myriad Pro Semibold"/>
                <a:cs typeface="Myriad Pro Semibold"/>
                <a:sym typeface="Myriad Pro Semibold"/>
              </a:defRPr>
            </a:pPr>
            <a:r>
              <a:rPr sz="3900" spc="-273" baseline="58974"/>
              <a:t>1</a:t>
            </a:r>
            <a:r>
              <a:rPr sz="2900" spc="-203"/>
              <a:t> </a:t>
            </a:r>
          </a:p>
        </p:txBody>
      </p:sp>
      <p:sp>
        <p:nvSpPr>
          <p:cNvPr id="2" name="Rectangle 1"/>
          <p:cNvSpPr>
            <a:spLocks noChangeArrowheads="1"/>
          </p:cNvSpPr>
          <p:nvPr/>
        </p:nvSpPr>
        <p:spPr bwMode="auto">
          <a:xfrm>
            <a:off x="5536769" y="1554591"/>
            <a:ext cx="13853151" cy="1231106"/>
          </a:xfrm>
          <a:prstGeom prst="rect">
            <a:avLst/>
          </a:prstGeom>
          <a:noFill/>
          <a:ln>
            <a:noFill/>
          </a:ln>
          <a:effec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8000" b="0" i="0" u="none" strike="noStrike" cap="none" normalizeH="0" baseline="0" dirty="0">
                <a:ln>
                  <a:noFill/>
                </a:ln>
                <a:solidFill>
                  <a:schemeClr val="bg1"/>
                </a:solidFill>
                <a:effectLst/>
                <a:latin typeface="Myanmar Text" panose="020B0502040204020203" pitchFamily="34" charset="0"/>
                <a:cs typeface="Myanmar Text" panose="020B0502040204020203" pitchFamily="34" charset="0"/>
              </a:rPr>
              <a:t>Totali i karbonit në një mostër </a:t>
            </a:r>
          </a:p>
        </p:txBody>
      </p:sp>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568" name="Image" descr="Image"/>
          <p:cNvPicPr>
            <a:picLocks noChangeAspect="1"/>
          </p:cNvPicPr>
          <p:nvPr/>
        </p:nvPicPr>
        <p:blipFill>
          <a:blip r:embed="rId3"/>
          <a:stretch>
            <a:fillRect/>
          </a:stretch>
        </p:blipFill>
        <p:spPr>
          <a:xfrm>
            <a:off x="15193010" y="1587500"/>
            <a:ext cx="7146290" cy="4719248"/>
          </a:xfrm>
          <a:prstGeom prst="rect">
            <a:avLst/>
          </a:prstGeom>
          <a:ln w="25400">
            <a:solidFill>
              <a:srgbClr val="FFFFFF"/>
            </a:solidFill>
            <a:miter lim="400000"/>
          </a:ln>
          <a:effectLst>
            <a:outerShdw blurRad="190500" dist="8455" dir="5400000" rotWithShape="0">
              <a:srgbClr val="000000"/>
            </a:outerShdw>
          </a:effectLst>
        </p:spPr>
      </p:pic>
      <p:sp>
        <p:nvSpPr>
          <p:cNvPr id="1570" name="Dr. David Down, Australian archaeologist"/>
          <p:cNvSpPr txBox="1"/>
          <p:nvPr/>
        </p:nvSpPr>
        <p:spPr>
          <a:xfrm>
            <a:off x="15040619" y="6375372"/>
            <a:ext cx="7451071" cy="34265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defTabSz="457200">
              <a:defRPr sz="7200">
                <a:solidFill>
                  <a:srgbClr val="FFFFFF"/>
                </a:solidFill>
                <a:latin typeface="+mn-lt"/>
                <a:ea typeface="+mn-ea"/>
                <a:cs typeface="+mn-cs"/>
                <a:sym typeface="DejaVu Sans Condensed"/>
              </a:defRPr>
            </a:lvl1pPr>
          </a:lstStyle>
          <a:p>
            <a:r>
              <a:rPr dirty="0"/>
              <a:t>Dr. David Do</a:t>
            </a:r>
            <a:r>
              <a:rPr lang="en-US" dirty="0"/>
              <a:t>w</a:t>
            </a:r>
            <a:r>
              <a:rPr dirty="0"/>
              <a:t>n, </a:t>
            </a:r>
            <a:r>
              <a:rPr lang="en-US" dirty="0" err="1"/>
              <a:t>Arkeologu</a:t>
            </a:r>
            <a:r>
              <a:rPr lang="en-US" dirty="0"/>
              <a:t> </a:t>
            </a:r>
            <a:r>
              <a:rPr dirty="0"/>
              <a:t>Australian</a:t>
            </a:r>
          </a:p>
        </p:txBody>
      </p:sp>
      <p:sp>
        <p:nvSpPr>
          <p:cNvPr id="2" name="Rectangle 1"/>
          <p:cNvSpPr>
            <a:spLocks noChangeArrowheads="1"/>
          </p:cNvSpPr>
          <p:nvPr/>
        </p:nvSpPr>
        <p:spPr bwMode="auto">
          <a:xfrm>
            <a:off x="1229617" y="2612368"/>
            <a:ext cx="12818892" cy="6647974"/>
          </a:xfrm>
          <a:prstGeom prst="rect">
            <a:avLst/>
          </a:prstGeom>
          <a:noFill/>
          <a:ln>
            <a:noFill/>
          </a:ln>
          <a:effec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sq-AL" sz="7200" b="0" i="0" u="none" strike="noStrike" cap="none" normalizeH="0" baseline="0" dirty="0">
                <a:ln>
                  <a:noFill/>
                </a:ln>
                <a:solidFill>
                  <a:schemeClr val="bg1"/>
                </a:solidFill>
                <a:effectLst/>
                <a:latin typeface="inherit"/>
              </a:rPr>
              <a:t>"Kam përdorur </a:t>
            </a:r>
            <a:r>
              <a:rPr kumimoji="0" lang="en-US" sz="7200" b="0" i="0" u="none" strike="noStrike" cap="none" normalizeH="0" baseline="0" dirty="0" err="1">
                <a:ln>
                  <a:noFill/>
                </a:ln>
                <a:solidFill>
                  <a:schemeClr val="bg1"/>
                </a:solidFill>
                <a:effectLst/>
                <a:latin typeface="inherit"/>
              </a:rPr>
              <a:t>datimin</a:t>
            </a:r>
            <a:r>
              <a:rPr kumimoji="0" lang="sq-AL" sz="7200" b="0" i="0" u="none" strike="noStrike" cap="none" normalizeH="0" baseline="0" dirty="0">
                <a:ln>
                  <a:noFill/>
                </a:ln>
                <a:solidFill>
                  <a:schemeClr val="bg1"/>
                </a:solidFill>
                <a:effectLst/>
                <a:latin typeface="inherit"/>
              </a:rPr>
              <a:t> e karbonit-14. Sinqerisht, në mesin e arkeologëve, </a:t>
            </a:r>
            <a:r>
              <a:rPr kumimoji="0" lang="en-US" sz="7200" b="0" i="0" u="none" strike="noStrike" cap="none" normalizeH="0" baseline="0" dirty="0">
                <a:ln>
                  <a:noFill/>
                </a:ln>
                <a:solidFill>
                  <a:schemeClr val="bg1"/>
                </a:solidFill>
                <a:effectLst/>
                <a:latin typeface="inherit"/>
              </a:rPr>
              <a:t>d</a:t>
            </a:r>
            <a:r>
              <a:rPr kumimoji="0" lang="sq-AL" sz="7200" b="0" i="0" u="none" strike="noStrike" cap="none" normalizeH="0" baseline="0" dirty="0">
                <a:ln>
                  <a:noFill/>
                </a:ln>
                <a:solidFill>
                  <a:schemeClr val="bg1"/>
                </a:solidFill>
                <a:effectLst/>
                <a:latin typeface="inherit"/>
              </a:rPr>
              <a:t>a</a:t>
            </a:r>
            <a:r>
              <a:rPr kumimoji="0" lang="en-US" sz="7200" b="0" i="0" u="none" strike="noStrike" cap="none" normalizeH="0" baseline="0" dirty="0">
                <a:ln>
                  <a:noFill/>
                </a:ln>
                <a:solidFill>
                  <a:schemeClr val="bg1"/>
                </a:solidFill>
                <a:effectLst/>
                <a:latin typeface="inherit"/>
              </a:rPr>
              <a:t>t</a:t>
            </a:r>
            <a:r>
              <a:rPr kumimoji="0" lang="sq-AL" sz="7200" b="0" i="0" u="none" strike="noStrike" cap="none" normalizeH="0" baseline="0" dirty="0">
                <a:ln>
                  <a:noFill/>
                </a:ln>
                <a:solidFill>
                  <a:schemeClr val="bg1"/>
                </a:solidFill>
                <a:effectLst/>
                <a:latin typeface="inherit"/>
              </a:rPr>
              <a:t>imi i karbonit është një shaka e madhe. Ata dërgojnë mostra në laboratorët që do të datojnë. "</a:t>
            </a:r>
            <a:r>
              <a:rPr kumimoji="0" lang="sq-AL" sz="7200" b="0" i="0" u="none" strike="noStrike" cap="none" normalizeH="0" baseline="0" dirty="0">
                <a:ln>
                  <a:noFill/>
                </a:ln>
                <a:solidFill>
                  <a:schemeClr val="bg1"/>
                </a:solidFill>
                <a:effectLst/>
              </a:rPr>
              <a:t> </a:t>
            </a:r>
            <a:endParaRPr kumimoji="0" lang="sq-AL" sz="7200" b="0" i="0" u="none" strike="noStrike" cap="none" normalizeH="0" baseline="0" dirty="0">
              <a:ln>
                <a:noFill/>
              </a:ln>
              <a:solidFill>
                <a:schemeClr val="bg1"/>
              </a:solidFill>
              <a:effectLst/>
              <a:latin typeface="Arial" panose="020B0604020202020204" pitchFamily="34" charset="0"/>
            </a:endParaRPr>
          </a:p>
        </p:txBody>
      </p:sp>
    </p:spTree>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Gill Sans"/>
        <a:ea typeface=""/>
        <a:cs typeface="Gill Sans"/>
      </a:majorFont>
      <a:minorFont>
        <a:latin typeface="Gill Sans"/>
        <a:ea typeface=""/>
        <a:cs typeface="Gill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effectLst/>
            <a:latin typeface="Arial" panose="020B0604020202020204" pitchFamily="34" charset="0"/>
            <a:ea typeface="Microsoft YaHei" panose="020B0503020204020204" pitchFamily="34" charset="-122"/>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DejaVu Sans Condensed"/>
        <a:ea typeface="DejaVu Sans Condensed"/>
        <a:cs typeface="DejaVu Sans Condensed"/>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1261</TotalTime>
  <Words>11446</Words>
  <Application>Microsoft Macintosh PowerPoint</Application>
  <PresentationFormat>Custom</PresentationFormat>
  <Paragraphs>887</Paragraphs>
  <Slides>148</Slides>
  <Notes>92</Notes>
  <HiddenSlides>29</HiddenSlides>
  <MMClips>0</MMClips>
  <ScaleCrop>false</ScaleCrop>
  <HeadingPairs>
    <vt:vector size="6" baseType="variant">
      <vt:variant>
        <vt:lpstr>Fonts Used</vt:lpstr>
      </vt:variant>
      <vt:variant>
        <vt:i4>30</vt:i4>
      </vt:variant>
      <vt:variant>
        <vt:lpstr>Theme</vt:lpstr>
      </vt:variant>
      <vt:variant>
        <vt:i4>3</vt:i4>
      </vt:variant>
      <vt:variant>
        <vt:lpstr>Slide Titles</vt:lpstr>
      </vt:variant>
      <vt:variant>
        <vt:i4>148</vt:i4>
      </vt:variant>
    </vt:vector>
  </HeadingPairs>
  <TitlesOfParts>
    <vt:vector size="181" baseType="lpstr">
      <vt:lpstr>DejaVu Sans</vt:lpstr>
      <vt:lpstr>DejaVu Sans Condensed</vt:lpstr>
      <vt:lpstr>DejaVu Sans Condensed Oblique</vt:lpstr>
      <vt:lpstr>Geared Slab Extrabold</vt:lpstr>
      <vt:lpstr>GoudyTwenty</vt:lpstr>
      <vt:lpstr>inherit</vt:lpstr>
      <vt:lpstr>Mensch Bold Inline</vt:lpstr>
      <vt:lpstr>Mensch Regular</vt:lpstr>
      <vt:lpstr>Mensch Thin</vt:lpstr>
      <vt:lpstr>Myriad Pro</vt:lpstr>
      <vt:lpstr>Myriad Pro Black Condensed</vt:lpstr>
      <vt:lpstr>Myriad Pro Condensed</vt:lpstr>
      <vt:lpstr>Myriad Pro Semibold</vt:lpstr>
      <vt:lpstr>Oleo Script</vt:lpstr>
      <vt:lpstr>Quaver Sans</vt:lpstr>
      <vt:lpstr>Quicksand</vt:lpstr>
      <vt:lpstr>Arial</vt:lpstr>
      <vt:lpstr>Arial Narrow</vt:lpstr>
      <vt:lpstr>Calibri</vt:lpstr>
      <vt:lpstr>Georgia</vt:lpstr>
      <vt:lpstr>Gill Sans</vt:lpstr>
      <vt:lpstr>Helvetica</vt:lpstr>
      <vt:lpstr>Helvetica Light</vt:lpstr>
      <vt:lpstr>Helvetica Neue</vt:lpstr>
      <vt:lpstr>Helvetica Neue Medium</vt:lpstr>
      <vt:lpstr>Lucida Grande</vt:lpstr>
      <vt:lpstr>Myanmar Text</vt:lpstr>
      <vt:lpstr>Times New Roman</vt:lpstr>
      <vt:lpstr>Verdana</vt:lpstr>
      <vt:lpstr>Wingdings</vt:lpstr>
      <vt:lpstr>New_Template8</vt:lpstr>
      <vt:lpstr>1_Office Theme</vt:lpstr>
      <vt:lpstr>Orbit</vt:lpstr>
      <vt:lpstr>Përmbytja e Noeut</vt:lpstr>
      <vt:lpstr>PowerPoint Presentation</vt:lpstr>
      <vt:lpstr>Kur &amp; si gjithçka ishte formuar?</vt:lpstr>
      <vt:lpstr>PowerPoint Presentation</vt:lpstr>
      <vt:lpstr>Kater pamjet e përmbytjes</vt:lpstr>
      <vt:lpstr>QËLLIMI </vt:lpstr>
      <vt:lpstr>Zanafilla 6:7, 13</vt:lpstr>
      <vt:lpstr>QËLLIMI </vt:lpstr>
      <vt:lpstr>Zanafilla 7:1–3</vt:lpstr>
      <vt:lpstr>PowerPoint Presentation</vt:lpstr>
      <vt:lpstr>Ark Encounter</vt:lpstr>
      <vt:lpstr>PowerPoint Presentation</vt:lpstr>
      <vt:lpstr>PowerPoint Presentation</vt:lpstr>
      <vt:lpstr>KARAKTERI</vt:lpstr>
      <vt:lpstr>PowerPoint Presentation</vt:lpstr>
      <vt:lpstr>Zanafilla 7:11</vt:lpstr>
      <vt:lpstr>PowerPoint Presentation</vt:lpstr>
      <vt:lpstr>Zanafilla 7:11</vt:lpstr>
      <vt:lpstr>PowerPoint Presentation</vt:lpstr>
      <vt:lpstr>Cunami në Japoni, Mars 2011</vt:lpstr>
      <vt:lpstr>Cunami në Japoni, Mars 2011</vt:lpstr>
      <vt:lpstr>PowerPoint Presentation</vt:lpstr>
      <vt:lpstr>THELLËSIA</vt:lpstr>
      <vt:lpstr>Zanafilla 7:19–20</vt:lpstr>
      <vt:lpstr>PowerPoint Presentation</vt:lpstr>
      <vt:lpstr>Premtimi I ylberit</vt:lpstr>
      <vt:lpstr>PowerPoint Presentation</vt:lpstr>
      <vt:lpstr>PowerPoint Presentation</vt:lpstr>
      <vt:lpstr>PowerPoint Presentation</vt:lpstr>
      <vt:lpstr>PowerPoint Presentation</vt:lpstr>
      <vt:lpstr>PowerPoint Presentation</vt:lpstr>
      <vt:lpstr>Çfarë po mungon?</vt:lpstr>
      <vt:lpstr>A.</vt:lpstr>
      <vt:lpstr>Asgjë nuk po mungon!</vt:lpstr>
      <vt:lpstr>“Kjo zakonisht është interpretuar si konglomerat basal i një deti transkrecipal diellor. Është sugjeruar, me shumë pak fakte nga fosilet, se ky konglomerat përfshin tre deri në pesë zona të amonit dhe prandaj deri në pesë milionë vjet në kohë.</vt:lpstr>
      <vt:lpstr>PowerPoint Presentation</vt:lpstr>
      <vt:lpstr>PowerPoint Presentation</vt:lpstr>
      <vt:lpstr>PowerPoint Presentation</vt:lpstr>
      <vt:lpstr>PowerPoint Presentation</vt:lpstr>
      <vt:lpstr>“Ichthyosaur" duke lindur</vt:lpstr>
      <vt:lpstr>PowerPoint Presentation</vt:lpstr>
      <vt:lpstr>PowerPoint Presentation</vt:lpstr>
      <vt:lpstr>Asnjë organizëm tërësisht I butë nuk mund të ruhet (në rekordin e fosileve)</vt:lpstr>
      <vt:lpstr>Krimbi I fosilizuar, gjetur në Kinë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Depozitimi I Shpejtë</vt:lpstr>
      <vt:lpstr>Pothuajse asnjë karakteristikë e erozionit midis shtresave</vt:lpstr>
      <vt:lpstr>PowerPoint Presentation</vt:lpstr>
      <vt:lpstr>Erozioni: 1 MILJE në ~5 MILION VITE</vt:lpstr>
      <vt:lpstr>PowerPoint Presentation</vt:lpstr>
      <vt:lpstr>PowerPoint Presentation</vt:lpstr>
      <vt:lpstr>Depozitimi I Shpejtë</vt:lpstr>
      <vt:lpstr>PowerPoint Presentation</vt:lpstr>
      <vt:lpstr>Shisti Argjilor i ndritshëm, Grand Canyon</vt:lpstr>
      <vt:lpstr>PowerPoint Presentation</vt:lpstr>
      <vt:lpstr>PowerPoint Presentation</vt:lpstr>
      <vt:lpstr>PowerPoint Presentation</vt:lpstr>
      <vt:lpstr>PowerPoint Presentation</vt:lpstr>
      <vt:lpstr>PowerPoint Presentation</vt:lpstr>
      <vt:lpstr>PowerPoint Presentation</vt:lpstr>
      <vt:lpstr>Depozitimi I Shpejtë</vt:lpstr>
      <vt:lpstr>Ekologjia e gjallë në thellësitë e oqenait</vt:lpstr>
      <vt:lpstr>Depozitimi I Shpejtë</vt:lpstr>
      <vt:lpstr>PowerPoint Presentation</vt:lpstr>
      <vt:lpstr>Depozitimi I Shpejtë</vt:lpstr>
      <vt:lpstr>Miniera Craigleith afer Edinburg, 1826</vt:lpstr>
      <vt:lpstr>PowerPoint Presentation</vt:lpstr>
      <vt:lpst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Evidenca e Transportit</vt:lpstr>
      <vt:lpstr>Depozitimi I Shpejtë</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Kupa e Llaves</vt:lpstr>
      <vt:lpstr>Mosha radiometrike: 340,000–2.8 milliona vite</vt:lpstr>
      <vt:lpstr>Mali. "Ngauruhoe", Zealanda e 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Romakët 1:21–22</vt:lpstr>
      <vt:lpstr>“Ne i kemi lejuar vetes të mashtrohemi (trushperlarë)</vt:lpstr>
      <vt:lpstr>PowerPoint Presentation</vt:lpstr>
      <vt:lpstr>PowerPoint Presentation</vt:lpstr>
      <vt:lpstr>PowerPoint Presentation</vt:lpstr>
      <vt:lpstr>PowerPoint Presentation</vt:lpstr>
      <vt:lpstr>Cili është autoriteti ynë final?</vt:lpstr>
      <vt:lpstr>PowerPoint Presentation</vt:lpstr>
      <vt:lpstr>2 Korintasëve 10:4–5</vt:lpstr>
      <vt:lpstr>PowerPoint Presentation</vt:lpstr>
      <vt:lpstr>PowerPoint Presentation</vt:lpstr>
      <vt:lpstr>PowerPoint Presentation</vt:lpstr>
      <vt:lpstr>Libri I përgjigjjëve 1, 2, 3 &amp; 4</vt:lpstr>
      <vt:lpstr>PowerPoint Presentation</vt:lpstr>
      <vt:lpstr>Përgjigjjët për fëmijë Vell. 1, 2, 3, 4, 5 &amp; 6</vt:lpstr>
      <vt:lpstr>PowerPoint Presentation</vt:lpstr>
      <vt:lpstr>PowerPoint Presentation</vt:lpstr>
      <vt:lpstr>PowerPoint Presentation</vt:lpstr>
      <vt:lpstr>2 e Pjetrit 3:3–4</vt:lpstr>
      <vt:lpstr>2 e Pjetrit 3:5–7</vt:lpstr>
      <vt:lpstr>PowerPoint Presentation</vt:lpstr>
      <vt:lpstr>PowerPoint Presentation</vt:lpstr>
      <vt:lpstr>PowerPoint Presentation</vt:lpstr>
      <vt:lpstr>PowerPoint Presentation</vt:lpstr>
      <vt:lpstr>Black</vt:lpstr>
      <vt:lpstr>Krijimi •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Leonora Maloku</dc:creator>
  <cp:lastModifiedBy>Rick Griffith</cp:lastModifiedBy>
  <cp:revision>88</cp:revision>
  <dcterms:modified xsi:type="dcterms:W3CDTF">2020-09-21T18:04:06Z</dcterms:modified>
</cp:coreProperties>
</file>